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0"/>
  </p:notesMasterIdLst>
  <p:handoutMasterIdLst>
    <p:handoutMasterId r:id="rId41"/>
  </p:handoutMasterIdLst>
  <p:sldIdLst>
    <p:sldId id="256" r:id="rId2"/>
    <p:sldId id="279" r:id="rId3"/>
    <p:sldId id="281" r:id="rId4"/>
    <p:sldId id="280" r:id="rId5"/>
    <p:sldId id="282" r:id="rId6"/>
    <p:sldId id="283" r:id="rId7"/>
    <p:sldId id="284" r:id="rId8"/>
    <p:sldId id="286" r:id="rId9"/>
    <p:sldId id="290" r:id="rId10"/>
    <p:sldId id="287" r:id="rId11"/>
    <p:sldId id="257" r:id="rId12"/>
    <p:sldId id="262" r:id="rId13"/>
    <p:sldId id="263" r:id="rId14"/>
    <p:sldId id="264" r:id="rId15"/>
    <p:sldId id="265" r:id="rId16"/>
    <p:sldId id="266" r:id="rId17"/>
    <p:sldId id="267" r:id="rId18"/>
    <p:sldId id="269" r:id="rId19"/>
    <p:sldId id="270" r:id="rId20"/>
    <p:sldId id="288" r:id="rId21"/>
    <p:sldId id="276" r:id="rId22"/>
    <p:sldId id="289" r:id="rId23"/>
    <p:sldId id="291" r:id="rId24"/>
    <p:sldId id="292" r:id="rId25"/>
    <p:sldId id="293" r:id="rId26"/>
    <p:sldId id="268" r:id="rId27"/>
    <p:sldId id="294" r:id="rId28"/>
    <p:sldId id="258" r:id="rId29"/>
    <p:sldId id="277" r:id="rId30"/>
    <p:sldId id="272" r:id="rId31"/>
    <p:sldId id="299" r:id="rId32"/>
    <p:sldId id="295" r:id="rId33"/>
    <p:sldId id="301" r:id="rId34"/>
    <p:sldId id="302" r:id="rId35"/>
    <p:sldId id="300" r:id="rId36"/>
    <p:sldId id="278" r:id="rId37"/>
    <p:sldId id="297" r:id="rId38"/>
    <p:sldId id="29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cmAuthor id="2" name="Microsoft Office User" initials="Office [2]" lastIdx="1" clrIdx="1"/>
  <p:cmAuthor id="3" name="Microsoft Office User" initials="Office [3]" lastIdx="1" clrIdx="2"/>
  <p:cmAuthor id="4" name="Microsoft Office User" initials="Office [4]"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E"/>
    <a:srgbClr val="FFF9C4"/>
    <a:srgbClr val="FFF574"/>
    <a:srgbClr val="AC2A1A"/>
    <a:srgbClr val="AC1601"/>
    <a:srgbClr val="9B0000"/>
    <a:srgbClr val="D01D05"/>
    <a:srgbClr val="B81802"/>
    <a:srgbClr val="FFA2F4"/>
    <a:srgbClr val="FF8E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6"/>
    <p:restoredTop sz="95994" autoAdjust="0"/>
  </p:normalViewPr>
  <p:slideViewPr>
    <p:cSldViewPr snapToGrid="0" snapToObjects="1">
      <p:cViewPr varScale="1">
        <p:scale>
          <a:sx n="128" d="100"/>
          <a:sy n="128" d="100"/>
        </p:scale>
        <p:origin x="688" y="1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5/23/21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5/23/21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210283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CA543332-2C6B-F148-AD2E-E427C41EE7C7}" type="slidenum">
              <a:rPr lang="en-US" smtClean="0"/>
              <a:t>24</a:t>
            </a:fld>
            <a:endParaRPr lang="en-US"/>
          </a:p>
        </p:txBody>
      </p:sp>
    </p:spTree>
    <p:extLst>
      <p:ext uri="{BB962C8B-B14F-4D97-AF65-F5344CB8AC3E}">
        <p14:creationId xmlns:p14="http://schemas.microsoft.com/office/powerpoint/2010/main" val="324594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43332-2C6B-F148-AD2E-E427C41EE7C7}" type="slidenum">
              <a:rPr lang="en-US" smtClean="0"/>
              <a:t>25</a:t>
            </a:fld>
            <a:endParaRPr lang="en-US"/>
          </a:p>
        </p:txBody>
      </p:sp>
    </p:spTree>
    <p:extLst>
      <p:ext uri="{BB962C8B-B14F-4D97-AF65-F5344CB8AC3E}">
        <p14:creationId xmlns:p14="http://schemas.microsoft.com/office/powerpoint/2010/main" val="869138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ltLang="zh-CN" dirty="0"/>
          </a:p>
        </p:txBody>
      </p:sp>
      <p:sp>
        <p:nvSpPr>
          <p:cNvPr id="4" name="Slide Number Placeholder 3"/>
          <p:cNvSpPr>
            <a:spLocks noGrp="1"/>
          </p:cNvSpPr>
          <p:nvPr>
            <p:ph type="sldNum" sz="quarter" idx="5"/>
          </p:nvPr>
        </p:nvSpPr>
        <p:spPr/>
        <p:txBody>
          <a:bodyPr/>
          <a:lstStyle/>
          <a:p>
            <a:fld id="{CA543332-2C6B-F148-AD2E-E427C41EE7C7}" type="slidenum">
              <a:rPr lang="en-US" smtClean="0"/>
              <a:t>27</a:t>
            </a:fld>
            <a:endParaRPr lang="en-US"/>
          </a:p>
        </p:txBody>
      </p:sp>
    </p:spTree>
    <p:extLst>
      <p:ext uri="{BB962C8B-B14F-4D97-AF65-F5344CB8AC3E}">
        <p14:creationId xmlns:p14="http://schemas.microsoft.com/office/powerpoint/2010/main" val="32471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CA543332-2C6B-F148-AD2E-E427C41EE7C7}" type="slidenum">
              <a:rPr lang="en-US" smtClean="0"/>
              <a:t>28</a:t>
            </a:fld>
            <a:endParaRPr lang="en-US"/>
          </a:p>
        </p:txBody>
      </p:sp>
    </p:spTree>
    <p:extLst>
      <p:ext uri="{BB962C8B-B14F-4D97-AF65-F5344CB8AC3E}">
        <p14:creationId xmlns:p14="http://schemas.microsoft.com/office/powerpoint/2010/main" val="1336532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43332-2C6B-F148-AD2E-E427C41EE7C7}" type="slidenum">
              <a:rPr lang="en-US" smtClean="0"/>
              <a:t>29</a:t>
            </a:fld>
            <a:endParaRPr lang="en-US"/>
          </a:p>
        </p:txBody>
      </p:sp>
    </p:spTree>
    <p:extLst>
      <p:ext uri="{BB962C8B-B14F-4D97-AF65-F5344CB8AC3E}">
        <p14:creationId xmlns:p14="http://schemas.microsoft.com/office/powerpoint/2010/main" val="264668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43332-2C6B-F148-AD2E-E427C41EE7C7}" type="slidenum">
              <a:rPr lang="en-US" smtClean="0"/>
              <a:t>31</a:t>
            </a:fld>
            <a:endParaRPr lang="en-US"/>
          </a:p>
        </p:txBody>
      </p:sp>
    </p:spTree>
    <p:extLst>
      <p:ext uri="{BB962C8B-B14F-4D97-AF65-F5344CB8AC3E}">
        <p14:creationId xmlns:p14="http://schemas.microsoft.com/office/powerpoint/2010/main" val="1932593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5"/>
          </p:nvPr>
        </p:nvSpPr>
        <p:spPr/>
        <p:txBody>
          <a:bodyPr/>
          <a:lstStyle/>
          <a:p>
            <a:fld id="{CA543332-2C6B-F148-AD2E-E427C41EE7C7}" type="slidenum">
              <a:rPr lang="en-US" smtClean="0"/>
              <a:t>35</a:t>
            </a:fld>
            <a:endParaRPr lang="en-US"/>
          </a:p>
        </p:txBody>
      </p:sp>
    </p:spTree>
    <p:extLst>
      <p:ext uri="{BB962C8B-B14F-4D97-AF65-F5344CB8AC3E}">
        <p14:creationId xmlns:p14="http://schemas.microsoft.com/office/powerpoint/2010/main" val="75103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43332-2C6B-F148-AD2E-E427C41EE7C7}" type="slidenum">
              <a:rPr lang="en-US" smtClean="0"/>
              <a:t>36</a:t>
            </a:fld>
            <a:endParaRPr lang="en-US"/>
          </a:p>
        </p:txBody>
      </p:sp>
    </p:spTree>
    <p:extLst>
      <p:ext uri="{BB962C8B-B14F-4D97-AF65-F5344CB8AC3E}">
        <p14:creationId xmlns:p14="http://schemas.microsoft.com/office/powerpoint/2010/main" val="1052127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43332-2C6B-F148-AD2E-E427C41EE7C7}" type="slidenum">
              <a:rPr lang="en-US" smtClean="0"/>
              <a:t>37</a:t>
            </a:fld>
            <a:endParaRPr lang="en-US"/>
          </a:p>
        </p:txBody>
      </p:sp>
    </p:spTree>
    <p:extLst>
      <p:ext uri="{BB962C8B-B14F-4D97-AF65-F5344CB8AC3E}">
        <p14:creationId xmlns:p14="http://schemas.microsoft.com/office/powerpoint/2010/main" val="139952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this type of monitoring</a:t>
            </a:r>
            <a:r>
              <a:rPr lang="en-US" baseline="0" dirty="0"/>
              <a:t> query might be expressed in a modern data flow-like language.  </a:t>
            </a:r>
          </a:p>
          <a:p>
            <a:endParaRPr lang="en-US" baseline="0" dirty="0"/>
          </a:p>
          <a:p>
            <a:r>
              <a:rPr lang="en-US" baseline="0" dirty="0"/>
              <a:t>[🌀] On line two we see a filter operator that specifies DNS Traffic, </a:t>
            </a:r>
          </a:p>
          <a:p>
            <a:endParaRPr lang="en-US" baseline="0" dirty="0"/>
          </a:p>
          <a:p>
            <a:r>
              <a:rPr lang="en-US" baseline="0" dirty="0"/>
              <a:t>[🌀] lines 3-4 to narrow that down to traffic from unique DNS servers, </a:t>
            </a:r>
          </a:p>
          <a:p>
            <a:endParaRPr lang="en-US" baseline="0" dirty="0"/>
          </a:p>
          <a:p>
            <a:r>
              <a:rPr lang="en-US" baseline="0" dirty="0"/>
              <a:t>[🌀] line 5 further narrows the query down to a single Victim, and </a:t>
            </a:r>
          </a:p>
          <a:p>
            <a:endParaRPr lang="en-US" baseline="0" dirty="0"/>
          </a:p>
          <a:p>
            <a:r>
              <a:rPr lang="en-US" baseline="0" dirty="0"/>
              <a:t>[🌀] lines 6-7 determine when the number of unique DNS servers contacting that single victim exceeds a threshold. </a:t>
            </a:r>
          </a:p>
          <a:p>
            <a:endParaRPr lang="en-US" baseline="0" dirty="0"/>
          </a:p>
          <a:p>
            <a:r>
              <a:rPr lang="en-US" baseline="0" dirty="0"/>
              <a:t>This query is easy to express in a high-level language, and easy to compute at a modern stream processor.  But how does executing this query scale?</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11</a:t>
            </a:fld>
            <a:endParaRPr lang="en-US"/>
          </a:p>
        </p:txBody>
      </p:sp>
    </p:spTree>
    <p:extLst>
      <p:ext uri="{BB962C8B-B14F-4D97-AF65-F5344CB8AC3E}">
        <p14:creationId xmlns:p14="http://schemas.microsoft.com/office/powerpoint/2010/main" val="140902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a:t>
            </a:r>
            <a:r>
              <a:rPr lang="en-US" baseline="0" dirty="0"/>
              <a:t> by looking at what it takes to compile individual operators to match-action tables, one at a time.</a:t>
            </a:r>
          </a:p>
          <a:p>
            <a:endParaRPr lang="en-US" dirty="0"/>
          </a:p>
          <a:p>
            <a:r>
              <a:rPr lang="en-US" baseline="0" dirty="0"/>
              <a:t>[🌀] </a:t>
            </a:r>
            <a:r>
              <a:rPr lang="en-US" dirty="0"/>
              <a:t>The filter</a:t>
            </a:r>
            <a:r>
              <a:rPr lang="en-US" baseline="0" dirty="0"/>
              <a:t> operator takes [🌀] a stream of elements as input, and returns[🌀]  the set of elements that satisfy some predicate p.  </a:t>
            </a:r>
          </a:p>
          <a:p>
            <a:endParaRPr lang="en-US" baseline="0" dirty="0"/>
          </a:p>
          <a:p>
            <a:r>
              <a:rPr lang="en-US" dirty="0"/>
              <a:t>We can implement this in a </a:t>
            </a:r>
            <a:r>
              <a:rPr lang="en-US" baseline="0" dirty="0"/>
              <a:t>[🌀] </a:t>
            </a:r>
            <a:r>
              <a:rPr lang="en-US" dirty="0"/>
              <a:t>match-action table by </a:t>
            </a:r>
            <a:r>
              <a:rPr lang="en-US" dirty="0" err="1"/>
              <a:t>simplying</a:t>
            </a:r>
            <a:r>
              <a:rPr lang="en-US" dirty="0"/>
              <a:t> supply p as the match component.</a:t>
            </a:r>
            <a:r>
              <a:rPr lang="en-US" baseline="0" dirty="0"/>
              <a:t>  </a:t>
            </a:r>
          </a:p>
          <a:p>
            <a:endParaRPr lang="en-US" baseline="0" dirty="0"/>
          </a:p>
          <a:p>
            <a:r>
              <a:rPr lang="en-US" baseline="0" dirty="0"/>
              <a:t>If we return to the [🌀] DNS reflection query I described in the beginning, we see that the predicate performs an exact match on the UDP source port.  We would implement this [🌀] directly in the match-action table as shown.</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13</a:t>
            </a:fld>
            <a:endParaRPr lang="en-US"/>
          </a:p>
        </p:txBody>
      </p:sp>
    </p:spTree>
    <p:extLst>
      <p:ext uri="{BB962C8B-B14F-4D97-AF65-F5344CB8AC3E}">
        <p14:creationId xmlns:p14="http://schemas.microsoft.com/office/powerpoint/2010/main" val="199467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filter operator can also be used to apply a conditional predicate, as we see in the last line of this query.</a:t>
            </a:r>
          </a:p>
          <a:p>
            <a:endParaRPr lang="en-US" dirty="0"/>
          </a:p>
          <a:p>
            <a:r>
              <a:rPr lang="en-US" baseline="0" dirty="0"/>
              <a:t>In this case, we would instead choose to implement the filter in the control flow between match-action tables in the pipeline. [🌀] If we look at this code block, we see that the match-action tables that each operator compiles to is applied in the control flow of the processing pipeline.  After the </a:t>
            </a:r>
            <a:r>
              <a:rPr lang="en-US" baseline="0" dirty="0" err="1"/>
              <a:t>reduce_table</a:t>
            </a:r>
            <a:r>
              <a:rPr lang="en-US" baseline="0" dirty="0"/>
              <a:t> is applied, the final filter’s predicate is supplied in conditional control flow that then conditionally applies the table that performs the reporting to the stream processor, when the predicate is satisfied.</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14</a:t>
            </a:fld>
            <a:endParaRPr lang="en-US"/>
          </a:p>
        </p:txBody>
      </p:sp>
    </p:spTree>
    <p:extLst>
      <p:ext uri="{BB962C8B-B14F-4D97-AF65-F5344CB8AC3E}">
        <p14:creationId xmlns:p14="http://schemas.microsoft.com/office/powerpoint/2010/main" val="137489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a:t>
            </a:r>
            <a:r>
              <a:rPr lang="en-US" baseline="0" dirty="0"/>
              <a:t> to filter</a:t>
            </a:r>
            <a:r>
              <a:rPr lang="en-US" dirty="0"/>
              <a:t>,</a:t>
            </a:r>
            <a:r>
              <a:rPr lang="en-US" baseline="0" dirty="0"/>
              <a:t> [🌀] </a:t>
            </a:r>
            <a:r>
              <a:rPr lang="en-US" dirty="0"/>
              <a:t>The map operator also</a:t>
            </a:r>
            <a:r>
              <a:rPr lang="en-US" baseline="0" dirty="0"/>
              <a:t> takes [🌀] a stream of elements as input and [🌀] returns the set of elements with a function(f) applied to each element.</a:t>
            </a:r>
          </a:p>
          <a:p>
            <a:endParaRPr lang="en-US" baseline="0" dirty="0"/>
          </a:p>
          <a:p>
            <a:r>
              <a:rPr lang="en-US" baseline="0" dirty="0"/>
              <a:t>We can implement that, in general, [🌀] as the action body of a match-action table where the function f, if supported by the data plane, is applied.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Returning to our example query [🌀] , the function applied here is simply a projection of the entire original packet to a single </a:t>
            </a:r>
            <a:r>
              <a:rPr lang="en-US" baseline="0" dirty="0" err="1"/>
              <a:t>dstIP</a:t>
            </a:r>
            <a:r>
              <a:rPr lang="en-US" baseline="0" dirty="0"/>
              <a:t>, </a:t>
            </a:r>
            <a:r>
              <a:rPr lang="en-US" baseline="0" dirty="0" err="1"/>
              <a:t>srcIP</a:t>
            </a:r>
            <a:r>
              <a:rPr lang="en-US" baseline="0" dirty="0"/>
              <a:t> pair. In this case, [🌀] we would just store the values from the packet in metadata for subsequent processing.  However, other actions such as decrementing a TTL field are possible.</a:t>
            </a:r>
          </a:p>
          <a:p>
            <a:endParaRPr lang="en-US" baseline="0" dirty="0"/>
          </a:p>
        </p:txBody>
      </p:sp>
      <p:sp>
        <p:nvSpPr>
          <p:cNvPr id="4" name="Slide Number Placeholder 3"/>
          <p:cNvSpPr>
            <a:spLocks noGrp="1"/>
          </p:cNvSpPr>
          <p:nvPr>
            <p:ph type="sldNum" sz="quarter" idx="10"/>
          </p:nvPr>
        </p:nvSpPr>
        <p:spPr/>
        <p:txBody>
          <a:bodyPr/>
          <a:lstStyle/>
          <a:p>
            <a:fld id="{5E7036E8-6A70-5742-9E51-BEBE5E9E7346}" type="slidenum">
              <a:rPr lang="en-US" smtClean="0"/>
              <a:t>15</a:t>
            </a:fld>
            <a:endParaRPr lang="en-US"/>
          </a:p>
        </p:txBody>
      </p:sp>
    </p:spTree>
    <p:extLst>
      <p:ext uri="{BB962C8B-B14F-4D97-AF65-F5344CB8AC3E}">
        <p14:creationId xmlns:p14="http://schemas.microsoft.com/office/powerpoint/2010/main" val="28568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 reduce operator also takes [🌀]  a stream of elements as input and returns [🌀] a single result that is the application of the function f over all elements.  Naturally, we break up the stream into windows of size (w) seconds to compute this function over a finite stream.</a:t>
            </a:r>
          </a:p>
          <a:p>
            <a:r>
              <a:rPr lang="en-US" baseline="0" dirty="0"/>
              <a:t>Unlike map and filter, the reduce function requires some </a:t>
            </a:r>
            <a:r>
              <a:rPr lang="en-US" baseline="0" dirty="0" err="1"/>
              <a:t>stateful</a:t>
            </a:r>
            <a:r>
              <a:rPr lang="en-US" baseline="0" dirty="0"/>
              <a:t> memory to store the intermediate value of the function between the arrival of successive elements.  Just like with the map operator, the function to be applied must still be executable in the data plane.</a:t>
            </a:r>
          </a:p>
          <a:p>
            <a:endParaRPr lang="en-US" baseline="0" dirty="0"/>
          </a:p>
          <a:p>
            <a:r>
              <a:rPr lang="en-US" baseline="0" dirty="0"/>
              <a:t>Like the map operator, we would also apply the function f in the action body of a match-action table, but since </a:t>
            </a:r>
            <a:r>
              <a:rPr lang="en-US" baseline="0" dirty="0" err="1"/>
              <a:t>stateful</a:t>
            </a:r>
            <a:r>
              <a:rPr lang="en-US" baseline="0" dirty="0"/>
              <a:t> memory is implemented as a hash-table in PISA switches, we must first compute an index into the hash table before looking up the value stored in it.</a:t>
            </a:r>
          </a:p>
          <a:p>
            <a:endParaRPr lang="en-US" baseline="0" dirty="0"/>
          </a:p>
          <a:p>
            <a:r>
              <a:rPr lang="en-US" baseline="0" dirty="0"/>
              <a:t>In the case of our example query, [🌀] the first table computes an index by hashing the key of interest, in this case </a:t>
            </a:r>
            <a:r>
              <a:rPr lang="en-US" baseline="0" dirty="0" err="1"/>
              <a:t>dstIP</a:t>
            </a:r>
            <a:r>
              <a:rPr lang="en-US" baseline="0" dirty="0"/>
              <a:t>. Since lookup into the hash-table depends on the value of the index, both the value in the hash table in the index cannot be looked up in the same table.  The second table applies the function (sum) to the intermediate value and the next element (1).</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16</a:t>
            </a:fld>
            <a:endParaRPr lang="en-US"/>
          </a:p>
        </p:txBody>
      </p:sp>
    </p:spTree>
    <p:extLst>
      <p:ext uri="{BB962C8B-B14F-4D97-AF65-F5344CB8AC3E}">
        <p14:creationId xmlns:p14="http://schemas.microsoft.com/office/powerpoint/2010/main" val="200557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reality, the compilation can be optimized</a:t>
            </a:r>
            <a:r>
              <a:rPr lang="en-US" baseline="0" dirty="0"/>
              <a:t> such that two match action tables can occupy the same stage as long as the values do not depend on one another.  For example the actions in the first map table and actions in the first lookup for the distinct operator could be coalesced into a single table in the first stage.  But as described before the two tables implementing distinct and reduce cannot be executed in the same stage due to the data dependency.</a:t>
            </a:r>
            <a:endParaRPr lang="en-US" dirty="0"/>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17</a:t>
            </a:fld>
            <a:endParaRPr lang="en-US"/>
          </a:p>
        </p:txBody>
      </p:sp>
    </p:spTree>
    <p:extLst>
      <p:ext uri="{BB962C8B-B14F-4D97-AF65-F5344CB8AC3E}">
        <p14:creationId xmlns:p14="http://schemas.microsoft.com/office/powerpoint/2010/main" val="196143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we’ve seen how a [🌀] single query, is compiled to a sequence of match action tables in the data plane.  However, we want to run [🌀] several different queries concurrently.  Now we must consider, for all of the operators in all of the queries that can be compiled to the data plane, which ones do we actually choose to offload to the data plane?  Determining the answer to that question is the [🌀] job of the query planner which takes into consideration two questions?  First, [🌀] does the target have enough remaining resources and to offload a partitioning to the data plane and Second, [🌀] does this partitioning reduce the load on the stream processor optimally?</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18</a:t>
            </a:fld>
            <a:endParaRPr lang="en-US"/>
          </a:p>
        </p:txBody>
      </p:sp>
    </p:spTree>
    <p:extLst>
      <p:ext uri="{BB962C8B-B14F-4D97-AF65-F5344CB8AC3E}">
        <p14:creationId xmlns:p14="http://schemas.microsoft.com/office/powerpoint/2010/main" val="96487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543332-2C6B-F148-AD2E-E427C41EE7C7}" type="slidenum">
              <a:rPr lang="en-US" smtClean="0"/>
              <a:t>23</a:t>
            </a:fld>
            <a:endParaRPr lang="en-US"/>
          </a:p>
        </p:txBody>
      </p:sp>
    </p:spTree>
    <p:extLst>
      <p:ext uri="{BB962C8B-B14F-4D97-AF65-F5344CB8AC3E}">
        <p14:creationId xmlns:p14="http://schemas.microsoft.com/office/powerpoint/2010/main" val="4230337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55693D-A9B0-4C49-90CA-E6B21035DCF3}" type="datetime1">
              <a:rPr lang="en-US" smtClean="0"/>
              <a:t>5/23/21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92ABF1-55FA-3B4E-9CD7-8DCBA3FAB69C}" type="datetime1">
              <a:rPr lang="en-US" smtClean="0"/>
              <a:t>5/23/21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1A028B-2869-FB4B-802B-0468CE8B1E1B}" type="datetime1">
              <a:rPr lang="en-US" smtClean="0"/>
              <a:t>5/23/21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lvl1pPr>
              <a:defRPr sz="3516"/>
            </a:lvl1pPr>
          </a:lstStyle>
          <a:p>
            <a:r>
              <a:t>Title Text</a:t>
            </a:r>
          </a:p>
        </p:txBody>
      </p:sp>
      <p:sp>
        <p:nvSpPr>
          <p:cNvPr id="127" name="Shape 12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137037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F29C9-0F64-A24A-9F0E-575912715288}" type="datetime1">
              <a:rPr lang="en-US" smtClean="0"/>
              <a:t>5/23/21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D577E-059A-B348-9DF2-42DD67974880}" type="datetime1">
              <a:rPr lang="en-US" smtClean="0"/>
              <a:t>5/23/21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606355-3D33-194C-850B-1551B3BE3B42}" type="datetime1">
              <a:rPr lang="en-US" smtClean="0"/>
              <a:t>5/23/21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1BF62F-66EE-984A-BE23-FAAD1E9DEB6D}" type="datetime1">
              <a:rPr lang="en-US" smtClean="0"/>
              <a:t>5/23/21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D8818F-6231-4346-9394-2368177A5131}" type="datetime1">
              <a:rPr lang="en-US" smtClean="0"/>
              <a:t>5/23/21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7BF38-C8B2-A447-80A5-E5DA3B84EFAC}" type="datetime1">
              <a:rPr lang="en-US" smtClean="0"/>
              <a:t>5/23/21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BC8B6-3EEE-EE4E-8619-CBBF7D2DEED0}" type="datetime1">
              <a:rPr lang="en-US" smtClean="0"/>
              <a:t>5/23/21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9C5A15-ECBC-8F43-919A-209860764957}" type="datetime1">
              <a:rPr lang="en-US" smtClean="0"/>
              <a:t>5/23/21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1D60-9BE6-4942-A6C5-4076B57A16E7}" type="datetime1">
              <a:rPr lang="en-US" smtClean="0"/>
              <a:t>5/23/21</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tiff"/><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4campus.cs.princeton.edu/pubs/Meta4_sigconf-latest.pdf" TargetMode="External"/><Relationship Id="rId2" Type="http://schemas.openxmlformats.org/officeDocument/2006/relationships/hyperlink" Target="https://p4campus.cs.princeton.edu/pubs/P4-RTT.pptx" TargetMode="External"/><Relationship Id="rId1" Type="http://schemas.openxmlformats.org/officeDocument/2006/relationships/slideLayout" Target="../slideLayouts/slideLayout2.xml"/><Relationship Id="rId4" Type="http://schemas.openxmlformats.org/officeDocument/2006/relationships/hyperlink" Target="https://www.youtube.com/watch?v=2zLxBYZ3Xiw"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6968" y="4425585"/>
            <a:ext cx="2290755" cy="642924"/>
          </a:xfrm>
          <a:prstGeom prst="rect">
            <a:avLst/>
          </a:prstGeom>
        </p:spPr>
      </p:pic>
      <p:sp>
        <p:nvSpPr>
          <p:cNvPr id="6" name="Title 5"/>
          <p:cNvSpPr>
            <a:spLocks noGrp="1"/>
          </p:cNvSpPr>
          <p:nvPr>
            <p:ph type="ctrTitle"/>
          </p:nvPr>
        </p:nvSpPr>
        <p:spPr>
          <a:xfrm>
            <a:off x="86640" y="1997311"/>
            <a:ext cx="12035118" cy="1470025"/>
          </a:xfrm>
        </p:spPr>
        <p:txBody>
          <a:bodyPr>
            <a:noAutofit/>
          </a:bodyPr>
          <a:lstStyle/>
          <a:p>
            <a:r>
              <a:rPr lang="en-US" sz="5400" b="1" dirty="0">
                <a:solidFill>
                  <a:schemeClr val="accent6"/>
                </a:solidFill>
              </a:rPr>
              <a:t>Network Telemetry in the Data Plane</a:t>
            </a:r>
          </a:p>
        </p:txBody>
      </p:sp>
      <p:sp>
        <p:nvSpPr>
          <p:cNvPr id="4" name="Subtitle 3"/>
          <p:cNvSpPr>
            <a:spLocks noGrp="1"/>
          </p:cNvSpPr>
          <p:nvPr>
            <p:ph type="subTitle" idx="1"/>
          </p:nvPr>
        </p:nvSpPr>
        <p:spPr>
          <a:xfrm>
            <a:off x="2930694" y="3749724"/>
            <a:ext cx="6400800" cy="1752600"/>
          </a:xfrm>
        </p:spPr>
        <p:txBody>
          <a:bodyPr>
            <a:normAutofit/>
          </a:bodyPr>
          <a:lstStyle/>
          <a:p>
            <a:r>
              <a:rPr lang="en-US" sz="3600" dirty="0"/>
              <a:t>Jennifer Rexford</a:t>
            </a:r>
          </a:p>
        </p:txBody>
      </p:sp>
    </p:spTree>
    <p:extLst>
      <p:ext uri="{BB962C8B-B14F-4D97-AF65-F5344CB8AC3E}">
        <p14:creationId xmlns:p14="http://schemas.microsoft.com/office/powerpoint/2010/main" val="589404915"/>
      </p:ext>
    </p:extLst>
  </p:cSld>
  <p:clrMapOvr>
    <a:masterClrMapping/>
  </p:clrMapOvr>
  <mc:AlternateContent xmlns:mc="http://schemas.openxmlformats.org/markup-compatibility/2006" xmlns:p14="http://schemas.microsoft.com/office/powerpoint/2010/main">
    <mc:Choice Requires="p14">
      <p:transition spd="slow" p14:dur="2000" advTm="16250"/>
    </mc:Choice>
    <mc:Fallback xmlns="">
      <p:transition xmlns:p14="http://schemas.microsoft.com/office/powerpoint/2010/main" spd="slow" advTm="162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ACD5C0-C5CA-BB4F-9B6F-BBDA9AB4120B}"/>
              </a:ext>
            </a:extLst>
          </p:cNvPr>
          <p:cNvSpPr>
            <a:spLocks noGrp="1"/>
          </p:cNvSpPr>
          <p:nvPr>
            <p:ph type="ctrTitle"/>
          </p:nvPr>
        </p:nvSpPr>
        <p:spPr>
          <a:xfrm>
            <a:off x="1574157" y="2130429"/>
            <a:ext cx="8789044" cy="1470025"/>
          </a:xfrm>
        </p:spPr>
        <p:txBody>
          <a:bodyPr/>
          <a:lstStyle/>
          <a:p>
            <a:r>
              <a:rPr lang="en-US" dirty="0"/>
              <a:t>Sonata: Query-Driven Streaming Network Telemetry</a:t>
            </a:r>
          </a:p>
        </p:txBody>
      </p:sp>
      <p:sp>
        <p:nvSpPr>
          <p:cNvPr id="6" name="Subtitle 5">
            <a:extLst>
              <a:ext uri="{FF2B5EF4-FFF2-40B4-BE49-F238E27FC236}">
                <a16:creationId xmlns:a16="http://schemas.microsoft.com/office/drawing/2014/main" id="{756044AE-656C-C647-B824-72BB0D55AF54}"/>
              </a:ext>
            </a:extLst>
          </p:cNvPr>
          <p:cNvSpPr>
            <a:spLocks noGrp="1"/>
          </p:cNvSpPr>
          <p:nvPr>
            <p:ph type="subTitle" idx="1"/>
          </p:nvPr>
        </p:nvSpPr>
        <p:spPr/>
        <p:txBody>
          <a:bodyPr/>
          <a:lstStyle/>
          <a:p>
            <a:r>
              <a:rPr lang="en-US" dirty="0"/>
              <a:t>Arpit Gupta, Rob Harrison, Marco </a:t>
            </a:r>
            <a:r>
              <a:rPr lang="en-US" dirty="0" err="1"/>
              <a:t>Canini</a:t>
            </a:r>
            <a:r>
              <a:rPr lang="en-US" dirty="0"/>
              <a:t>, Nick </a:t>
            </a:r>
            <a:r>
              <a:rPr lang="en-US" dirty="0" err="1"/>
              <a:t>Feamster</a:t>
            </a:r>
            <a:r>
              <a:rPr lang="en-US" dirty="0"/>
              <a:t>, Jennifer Rexford, and Walter Willinger</a:t>
            </a:r>
          </a:p>
          <a:p>
            <a:r>
              <a:rPr lang="en-US" dirty="0"/>
              <a:t>SIGCOMM’18</a:t>
            </a:r>
          </a:p>
        </p:txBody>
      </p:sp>
      <p:sp>
        <p:nvSpPr>
          <p:cNvPr id="4" name="Slide Number Placeholder 3">
            <a:extLst>
              <a:ext uri="{FF2B5EF4-FFF2-40B4-BE49-F238E27FC236}">
                <a16:creationId xmlns:a16="http://schemas.microsoft.com/office/drawing/2014/main" id="{C1503C4B-1940-2944-8D6C-1399DA323618}"/>
              </a:ext>
            </a:extLst>
          </p:cNvPr>
          <p:cNvSpPr>
            <a:spLocks noGrp="1"/>
          </p:cNvSpPr>
          <p:nvPr>
            <p:ph type="sldNum" sz="quarter" idx="12"/>
          </p:nvPr>
        </p:nvSpPr>
        <p:spPr/>
        <p:txBody>
          <a:bodyPr/>
          <a:lstStyle/>
          <a:p>
            <a:fld id="{1718992C-B9AF-2F49-8B31-EC7F489F3004}" type="slidenum">
              <a:rPr lang="en-US" smtClean="0"/>
              <a:t>9</a:t>
            </a:fld>
            <a:endParaRPr lang="en-US"/>
          </a:p>
        </p:txBody>
      </p:sp>
    </p:spTree>
    <p:extLst>
      <p:ext uri="{BB962C8B-B14F-4D97-AF65-F5344CB8AC3E}">
        <p14:creationId xmlns:p14="http://schemas.microsoft.com/office/powerpoint/2010/main" val="257514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Flexible Telemetry for Network Management</a:t>
            </a:r>
          </a:p>
        </p:txBody>
      </p:sp>
      <p:sp>
        <p:nvSpPr>
          <p:cNvPr id="6" name="Content Placeholder 5"/>
          <p:cNvSpPr>
            <a:spLocks noGrp="1"/>
          </p:cNvSpPr>
          <p:nvPr>
            <p:ph sz="half" idx="1"/>
          </p:nvPr>
        </p:nvSpPr>
        <p:spPr/>
        <p:txBody>
          <a:bodyPr>
            <a:normAutofit/>
          </a:bodyPr>
          <a:lstStyle/>
          <a:p>
            <a:r>
              <a:rPr lang="en-US" sz="3200" dirty="0"/>
              <a:t>Many analysis questions</a:t>
            </a:r>
          </a:p>
          <a:p>
            <a:pPr lvl="1"/>
            <a:r>
              <a:rPr lang="en-US" sz="2800" dirty="0"/>
              <a:t>Performance diagnosis</a:t>
            </a:r>
          </a:p>
          <a:p>
            <a:pPr lvl="1"/>
            <a:r>
              <a:rPr lang="en-US" sz="2800" dirty="0"/>
              <a:t>Cyber attack detection</a:t>
            </a:r>
          </a:p>
          <a:p>
            <a:pPr lvl="1"/>
            <a:r>
              <a:rPr lang="en-US" sz="2800" dirty="0"/>
              <a:t>Traffic engineering</a:t>
            </a:r>
          </a:p>
          <a:p>
            <a:r>
              <a:rPr lang="en-US" sz="3200" dirty="0"/>
              <a:t>Familiar query language</a:t>
            </a:r>
          </a:p>
          <a:p>
            <a:pPr lvl="1"/>
            <a:r>
              <a:rPr lang="en-US" sz="2800" dirty="0"/>
              <a:t>Packet as a tuple</a:t>
            </a:r>
          </a:p>
          <a:p>
            <a:pPr lvl="1"/>
            <a:r>
              <a:rPr lang="en-US" sz="2800" dirty="0"/>
              <a:t>Dataflow operators</a:t>
            </a:r>
          </a:p>
          <a:p>
            <a:pPr lvl="1"/>
            <a:r>
              <a:rPr lang="en-US" sz="2800" dirty="0"/>
              <a:t>E.g., Spark-like queries</a:t>
            </a:r>
          </a:p>
        </p:txBody>
      </p:sp>
      <p:sp>
        <p:nvSpPr>
          <p:cNvPr id="77" name="Content Placeholder 76"/>
          <p:cNvSpPr>
            <a:spLocks noGrp="1"/>
          </p:cNvSpPr>
          <p:nvPr>
            <p:ph sz="half" idx="2"/>
          </p:nvPr>
        </p:nvSpPr>
        <p:spPr>
          <a:xfrm>
            <a:off x="6197600" y="1600202"/>
            <a:ext cx="5384800" cy="4525963"/>
          </a:xfrm>
        </p:spPr>
        <p:txBody>
          <a:bodyPr/>
          <a:lstStyle/>
          <a:p>
            <a:r>
              <a:rPr lang="en-US" dirty="0"/>
              <a:t>E.g., DNS reflection attacks</a:t>
            </a:r>
          </a:p>
        </p:txBody>
      </p:sp>
      <p:sp>
        <p:nvSpPr>
          <p:cNvPr id="4" name="Slide Number Placeholder 3"/>
          <p:cNvSpPr>
            <a:spLocks noGrp="1"/>
          </p:cNvSpPr>
          <p:nvPr>
            <p:ph type="sldNum" sz="quarter" idx="12"/>
          </p:nvPr>
        </p:nvSpPr>
        <p:spPr/>
        <p:txBody>
          <a:bodyPr/>
          <a:lstStyle/>
          <a:p>
            <a:fld id="{1718992C-B9AF-2F49-8B31-EC7F489F3004}" type="slidenum">
              <a:rPr lang="en-US" smtClean="0"/>
              <a:t>10</a:t>
            </a:fld>
            <a:endParaRPr lang="en-US"/>
          </a:p>
        </p:txBody>
      </p:sp>
      <p:sp>
        <p:nvSpPr>
          <p:cNvPr id="35" name="Cloud 34">
            <a:extLst>
              <a:ext uri="{FF2B5EF4-FFF2-40B4-BE49-F238E27FC236}">
                <a16:creationId xmlns:a16="http://schemas.microsoft.com/office/drawing/2014/main" id="{B466617B-ED54-FD47-AC40-6788CDAE2FB7}"/>
              </a:ext>
            </a:extLst>
          </p:cNvPr>
          <p:cNvSpPr/>
          <p:nvPr/>
        </p:nvSpPr>
        <p:spPr>
          <a:xfrm>
            <a:off x="7184354" y="3431049"/>
            <a:ext cx="3060210" cy="1833135"/>
          </a:xfrm>
          <a:prstGeom prst="cloud">
            <a:avLst/>
          </a:prstGeom>
          <a:solidFill>
            <a:schemeClr val="bg1"/>
          </a:solidFill>
          <a:effectLst>
            <a:outerShdw blurRad="101600" dist="50800" dir="2700000" algn="br"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i="1" dirty="0">
              <a:solidFill>
                <a:schemeClr val="tx1"/>
              </a:solidFill>
              <a:latin typeface="Avenir Next Medium" charset="0"/>
              <a:ea typeface="Avenir Next Medium" charset="0"/>
              <a:cs typeface="Avenir Next Medium" charset="0"/>
            </a:endParaRPr>
          </a:p>
        </p:txBody>
      </p:sp>
      <p:grpSp>
        <p:nvGrpSpPr>
          <p:cNvPr id="36" name="Group 35">
            <a:extLst>
              <a:ext uri="{FF2B5EF4-FFF2-40B4-BE49-F238E27FC236}">
                <a16:creationId xmlns:a16="http://schemas.microsoft.com/office/drawing/2014/main" id="{68151764-5F7F-EF4A-A5EA-7911EDEBA44F}"/>
              </a:ext>
            </a:extLst>
          </p:cNvPr>
          <p:cNvGrpSpPr/>
          <p:nvPr/>
        </p:nvGrpSpPr>
        <p:grpSpPr>
          <a:xfrm>
            <a:off x="8330387" y="3141418"/>
            <a:ext cx="768142" cy="625130"/>
            <a:chOff x="4857394" y="2350956"/>
            <a:chExt cx="768142" cy="625130"/>
          </a:xfrm>
        </p:grpSpPr>
        <p:pic>
          <p:nvPicPr>
            <p:cNvPr id="37" name="Picture 36">
              <a:extLst>
                <a:ext uri="{FF2B5EF4-FFF2-40B4-BE49-F238E27FC236}">
                  <a16:creationId xmlns:a16="http://schemas.microsoft.com/office/drawing/2014/main" id="{83D8D25B-3450-7942-A057-BB5C518FA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38" name="Oval 37">
              <a:extLst>
                <a:ext uri="{FF2B5EF4-FFF2-40B4-BE49-F238E27FC236}">
                  <a16:creationId xmlns:a16="http://schemas.microsoft.com/office/drawing/2014/main" id="{AB39D1E7-963F-AA45-BA68-C7C4553D2C6D}"/>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30D0E91-1A33-3B42-BA0F-9ACE65B46440}"/>
              </a:ext>
            </a:extLst>
          </p:cNvPr>
          <p:cNvGrpSpPr/>
          <p:nvPr/>
        </p:nvGrpSpPr>
        <p:grpSpPr>
          <a:xfrm>
            <a:off x="8322781" y="4928685"/>
            <a:ext cx="768142" cy="625130"/>
            <a:chOff x="4857394" y="2350956"/>
            <a:chExt cx="768142" cy="625130"/>
          </a:xfrm>
        </p:grpSpPr>
        <p:pic>
          <p:nvPicPr>
            <p:cNvPr id="40" name="Picture 39">
              <a:extLst>
                <a:ext uri="{FF2B5EF4-FFF2-40B4-BE49-F238E27FC236}">
                  <a16:creationId xmlns:a16="http://schemas.microsoft.com/office/drawing/2014/main" id="{EE50A912-C388-874C-BF51-0B7221BE7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41" name="Oval 40">
              <a:extLst>
                <a:ext uri="{FF2B5EF4-FFF2-40B4-BE49-F238E27FC236}">
                  <a16:creationId xmlns:a16="http://schemas.microsoft.com/office/drawing/2014/main" id="{863E6308-239A-EF41-85CB-2E31DE976CD5}"/>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389DEB22-96F0-C643-8B7E-A1813ED8539A}"/>
              </a:ext>
            </a:extLst>
          </p:cNvPr>
          <p:cNvGrpSpPr/>
          <p:nvPr/>
        </p:nvGrpSpPr>
        <p:grpSpPr>
          <a:xfrm>
            <a:off x="9767528" y="3934584"/>
            <a:ext cx="768142" cy="625130"/>
            <a:chOff x="4857394" y="2350956"/>
            <a:chExt cx="768142" cy="625130"/>
          </a:xfrm>
        </p:grpSpPr>
        <p:pic>
          <p:nvPicPr>
            <p:cNvPr id="43" name="Picture 42">
              <a:extLst>
                <a:ext uri="{FF2B5EF4-FFF2-40B4-BE49-F238E27FC236}">
                  <a16:creationId xmlns:a16="http://schemas.microsoft.com/office/drawing/2014/main" id="{E4A17420-3731-0540-B336-B5A9E6747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44" name="Oval 43">
              <a:extLst>
                <a:ext uri="{FF2B5EF4-FFF2-40B4-BE49-F238E27FC236}">
                  <a16:creationId xmlns:a16="http://schemas.microsoft.com/office/drawing/2014/main" id="{5703C604-DF5A-264D-8917-84D4B81695F0}"/>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BDEF3BD2-86A4-CD49-967C-44F770B2B892}"/>
              </a:ext>
            </a:extLst>
          </p:cNvPr>
          <p:cNvSpPr txBox="1"/>
          <p:nvPr/>
        </p:nvSpPr>
        <p:spPr>
          <a:xfrm>
            <a:off x="5532155" y="3846521"/>
            <a:ext cx="877163" cy="923330"/>
          </a:xfrm>
          <a:prstGeom prst="rect">
            <a:avLst/>
          </a:prstGeom>
          <a:noFill/>
        </p:spPr>
        <p:txBody>
          <a:bodyPr wrap="none" rtlCol="0">
            <a:spAutoFit/>
          </a:bodyPr>
          <a:lstStyle/>
          <a:p>
            <a:r>
              <a:rPr lang="en-US" sz="5400" dirty="0"/>
              <a:t>👺</a:t>
            </a:r>
          </a:p>
        </p:txBody>
      </p:sp>
      <p:pic>
        <p:nvPicPr>
          <p:cNvPr id="46" name="Picture 45">
            <a:extLst>
              <a:ext uri="{FF2B5EF4-FFF2-40B4-BE49-F238E27FC236}">
                <a16:creationId xmlns:a16="http://schemas.microsoft.com/office/drawing/2014/main" id="{A1657614-E661-164D-B631-6BB40D2D6235}"/>
              </a:ext>
            </a:extLst>
          </p:cNvPr>
          <p:cNvPicPr>
            <a:picLocks noChangeAspect="1"/>
          </p:cNvPicPr>
          <p:nvPr/>
        </p:nvPicPr>
        <p:blipFill>
          <a:blip r:embed="rId3"/>
          <a:stretch>
            <a:fillRect/>
          </a:stretch>
        </p:blipFill>
        <p:spPr>
          <a:xfrm>
            <a:off x="8303640" y="2334995"/>
            <a:ext cx="806423" cy="806423"/>
          </a:xfrm>
          <a:prstGeom prst="rect">
            <a:avLst/>
          </a:prstGeom>
        </p:spPr>
      </p:pic>
      <p:pic>
        <p:nvPicPr>
          <p:cNvPr id="47" name="Picture 46">
            <a:extLst>
              <a:ext uri="{FF2B5EF4-FFF2-40B4-BE49-F238E27FC236}">
                <a16:creationId xmlns:a16="http://schemas.microsoft.com/office/drawing/2014/main" id="{2CD1A9C9-4F2C-124E-AD5D-B21432C24F5C}"/>
              </a:ext>
            </a:extLst>
          </p:cNvPr>
          <p:cNvPicPr>
            <a:picLocks noChangeAspect="1"/>
          </p:cNvPicPr>
          <p:nvPr/>
        </p:nvPicPr>
        <p:blipFill>
          <a:blip r:embed="rId4"/>
          <a:stretch>
            <a:fillRect/>
          </a:stretch>
        </p:blipFill>
        <p:spPr>
          <a:xfrm>
            <a:off x="10581149" y="3705165"/>
            <a:ext cx="806423" cy="806423"/>
          </a:xfrm>
          <a:prstGeom prst="rect">
            <a:avLst/>
          </a:prstGeom>
        </p:spPr>
      </p:pic>
      <p:sp>
        <p:nvSpPr>
          <p:cNvPr id="48" name="Rectangle 47">
            <a:extLst>
              <a:ext uri="{FF2B5EF4-FFF2-40B4-BE49-F238E27FC236}">
                <a16:creationId xmlns:a16="http://schemas.microsoft.com/office/drawing/2014/main" id="{49D552AC-6DD0-5D4C-A71C-C95FC6E6529E}"/>
              </a:ext>
            </a:extLst>
          </p:cNvPr>
          <p:cNvSpPr/>
          <p:nvPr/>
        </p:nvSpPr>
        <p:spPr>
          <a:xfrm>
            <a:off x="8195599" y="5718467"/>
            <a:ext cx="1034184" cy="830997"/>
          </a:xfrm>
          <a:prstGeom prst="rect">
            <a:avLst/>
          </a:prstGeom>
        </p:spPr>
        <p:txBody>
          <a:bodyPr wrap="square">
            <a:spAutoFit/>
          </a:bodyPr>
          <a:lstStyle/>
          <a:p>
            <a:pPr algn="ctr"/>
            <a:r>
              <a:rPr lang="en-US" sz="4800" dirty="0"/>
              <a:t>😵</a:t>
            </a:r>
          </a:p>
        </p:txBody>
      </p:sp>
      <p:grpSp>
        <p:nvGrpSpPr>
          <p:cNvPr id="49" name="Group 48">
            <a:extLst>
              <a:ext uri="{FF2B5EF4-FFF2-40B4-BE49-F238E27FC236}">
                <a16:creationId xmlns:a16="http://schemas.microsoft.com/office/drawing/2014/main" id="{B63BDB28-473E-2C4F-A882-EDC1B9CA631B}"/>
              </a:ext>
            </a:extLst>
          </p:cNvPr>
          <p:cNvGrpSpPr/>
          <p:nvPr/>
        </p:nvGrpSpPr>
        <p:grpSpPr>
          <a:xfrm>
            <a:off x="6507177" y="3441927"/>
            <a:ext cx="1200314" cy="695879"/>
            <a:chOff x="2372325" y="2623778"/>
            <a:chExt cx="1200314" cy="695879"/>
          </a:xfrm>
        </p:grpSpPr>
        <p:grpSp>
          <p:nvGrpSpPr>
            <p:cNvPr id="50" name="Group 49">
              <a:extLst>
                <a:ext uri="{FF2B5EF4-FFF2-40B4-BE49-F238E27FC236}">
                  <a16:creationId xmlns:a16="http://schemas.microsoft.com/office/drawing/2014/main" id="{0B5276B0-FA97-6F4E-9256-8F8E860F493E}"/>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52" name="Rectangle 51">
                <a:extLst>
                  <a:ext uri="{FF2B5EF4-FFF2-40B4-BE49-F238E27FC236}">
                    <a16:creationId xmlns:a16="http://schemas.microsoft.com/office/drawing/2014/main" id="{7659D378-B6DA-6D41-8FBA-863C61FE8770}"/>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53" name="Triangle 52">
                <a:extLst>
                  <a:ext uri="{FF2B5EF4-FFF2-40B4-BE49-F238E27FC236}">
                    <a16:creationId xmlns:a16="http://schemas.microsoft.com/office/drawing/2014/main" id="{D632B2CD-A103-3A42-A7C8-DAB3AD1E17F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51" name="TextBox 50">
              <a:extLst>
                <a:ext uri="{FF2B5EF4-FFF2-40B4-BE49-F238E27FC236}">
                  <a16:creationId xmlns:a16="http://schemas.microsoft.com/office/drawing/2014/main" id="{49B87F3C-D98C-9E4D-AC9A-EA7543C7CD94}"/>
                </a:ext>
              </a:extLst>
            </p:cNvPr>
            <p:cNvSpPr txBox="1"/>
            <p:nvPr/>
          </p:nvSpPr>
          <p:spPr>
            <a:xfrm>
              <a:off x="2372325" y="2625233"/>
              <a:ext cx="1200314"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9300"/>
                  </a:solidFill>
                  <a:latin typeface="Lucida Grande" panose="020B0600040502020204" pitchFamily="34" charset="0"/>
                  <a:cs typeface="Lucida Grande" panose="020B0600040502020204" pitchFamily="34" charset="0"/>
                </a:rPr>
                <a:t>DNS</a:t>
              </a:r>
              <a:endParaRPr lang="en-US" sz="1400" b="1" baseline="-25000" dirty="0">
                <a:solidFill>
                  <a:srgbClr val="FF9300"/>
                </a:solidFill>
                <a:latin typeface="Lucida Grande" panose="020B0600040502020204" pitchFamily="34" charset="0"/>
                <a:cs typeface="Lucida Grande" panose="020B0600040502020204" pitchFamily="34" charset="0"/>
              </a:endParaRPr>
            </a:p>
          </p:txBody>
        </p:sp>
      </p:grpSp>
      <p:grpSp>
        <p:nvGrpSpPr>
          <p:cNvPr id="54" name="Group 53">
            <a:extLst>
              <a:ext uri="{FF2B5EF4-FFF2-40B4-BE49-F238E27FC236}">
                <a16:creationId xmlns:a16="http://schemas.microsoft.com/office/drawing/2014/main" id="{9E393CF6-12B3-B641-BAC3-BE6875E05F71}"/>
              </a:ext>
            </a:extLst>
          </p:cNvPr>
          <p:cNvGrpSpPr/>
          <p:nvPr/>
        </p:nvGrpSpPr>
        <p:grpSpPr>
          <a:xfrm>
            <a:off x="6510907" y="4280899"/>
            <a:ext cx="1200314" cy="695879"/>
            <a:chOff x="2376055" y="3462750"/>
            <a:chExt cx="1200314" cy="695879"/>
          </a:xfrm>
        </p:grpSpPr>
        <p:grpSp>
          <p:nvGrpSpPr>
            <p:cNvPr id="55" name="Group 54">
              <a:extLst>
                <a:ext uri="{FF2B5EF4-FFF2-40B4-BE49-F238E27FC236}">
                  <a16:creationId xmlns:a16="http://schemas.microsoft.com/office/drawing/2014/main" id="{7A5ECA65-5DAD-FF40-B647-321BE44902D6}"/>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57" name="Rectangle 56">
                <a:extLst>
                  <a:ext uri="{FF2B5EF4-FFF2-40B4-BE49-F238E27FC236}">
                    <a16:creationId xmlns:a16="http://schemas.microsoft.com/office/drawing/2014/main" id="{755E3AB0-73A6-7149-8F5E-3FA863C613DC}"/>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58" name="Triangle 57">
                <a:extLst>
                  <a:ext uri="{FF2B5EF4-FFF2-40B4-BE49-F238E27FC236}">
                    <a16:creationId xmlns:a16="http://schemas.microsoft.com/office/drawing/2014/main" id="{07F15FA7-9F74-1246-9798-C6E6B8C92B7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56" name="TextBox 55">
              <a:extLst>
                <a:ext uri="{FF2B5EF4-FFF2-40B4-BE49-F238E27FC236}">
                  <a16:creationId xmlns:a16="http://schemas.microsoft.com/office/drawing/2014/main" id="{65ED9264-9D22-E047-99A7-A1EDDAA5B5F1}"/>
                </a:ext>
              </a:extLst>
            </p:cNvPr>
            <p:cNvSpPr txBox="1"/>
            <p:nvPr/>
          </p:nvSpPr>
          <p:spPr>
            <a:xfrm>
              <a:off x="2376055" y="3464205"/>
              <a:ext cx="1200314"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008000"/>
                  </a:solidFill>
                  <a:latin typeface="Lucida Grande" panose="020B0600040502020204" pitchFamily="34" charset="0"/>
                  <a:cs typeface="Lucida Grande" panose="020B0600040502020204" pitchFamily="34" charset="0"/>
                </a:rPr>
                <a:t>DNS</a:t>
              </a:r>
              <a:endParaRPr lang="en-US" sz="1400" b="1" baseline="-25000" dirty="0">
                <a:solidFill>
                  <a:srgbClr val="008000"/>
                </a:solidFill>
                <a:latin typeface="Lucida Grande" panose="020B0600040502020204" pitchFamily="34" charset="0"/>
                <a:cs typeface="Lucida Grande" panose="020B0600040502020204" pitchFamily="34" charset="0"/>
              </a:endParaRPr>
            </a:p>
          </p:txBody>
        </p:sp>
      </p:grpSp>
      <p:grpSp>
        <p:nvGrpSpPr>
          <p:cNvPr id="59" name="Group 58">
            <a:extLst>
              <a:ext uri="{FF2B5EF4-FFF2-40B4-BE49-F238E27FC236}">
                <a16:creationId xmlns:a16="http://schemas.microsoft.com/office/drawing/2014/main" id="{F3648A48-BA7F-3047-BDA1-4F62DC2DB4C0}"/>
              </a:ext>
            </a:extLst>
          </p:cNvPr>
          <p:cNvGrpSpPr/>
          <p:nvPr/>
        </p:nvGrpSpPr>
        <p:grpSpPr>
          <a:xfrm>
            <a:off x="10486417" y="3896126"/>
            <a:ext cx="1265359" cy="695879"/>
            <a:chOff x="2372324" y="2623778"/>
            <a:chExt cx="1265359" cy="695879"/>
          </a:xfrm>
        </p:grpSpPr>
        <p:grpSp>
          <p:nvGrpSpPr>
            <p:cNvPr id="60" name="Group 59">
              <a:extLst>
                <a:ext uri="{FF2B5EF4-FFF2-40B4-BE49-F238E27FC236}">
                  <a16:creationId xmlns:a16="http://schemas.microsoft.com/office/drawing/2014/main" id="{3D36B6EE-E55F-E242-AD3C-96CBAEF01965}"/>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62" name="Rectangle 61">
                <a:extLst>
                  <a:ext uri="{FF2B5EF4-FFF2-40B4-BE49-F238E27FC236}">
                    <a16:creationId xmlns:a16="http://schemas.microsoft.com/office/drawing/2014/main" id="{F0AF0FE9-30A7-A54B-84F8-67A7B8985777}"/>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63" name="Triangle 62">
                <a:extLst>
                  <a:ext uri="{FF2B5EF4-FFF2-40B4-BE49-F238E27FC236}">
                    <a16:creationId xmlns:a16="http://schemas.microsoft.com/office/drawing/2014/main" id="{EEAF5660-84CF-0042-90B6-8742ABEF0997}"/>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61" name="TextBox 60">
              <a:extLst>
                <a:ext uri="{FF2B5EF4-FFF2-40B4-BE49-F238E27FC236}">
                  <a16:creationId xmlns:a16="http://schemas.microsoft.com/office/drawing/2014/main" id="{E26EA645-324D-674B-B716-F5AB58FA73DD}"/>
                </a:ext>
              </a:extLst>
            </p:cNvPr>
            <p:cNvSpPr txBox="1"/>
            <p:nvPr/>
          </p:nvSpPr>
          <p:spPr>
            <a:xfrm>
              <a:off x="2372324" y="2625233"/>
              <a:ext cx="1265359"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008000"/>
                  </a:solidFill>
                  <a:latin typeface="Lucida Grande" panose="020B0600040502020204" pitchFamily="34" charset="0"/>
                  <a:cs typeface="Lucida Grande" panose="020B0600040502020204" pitchFamily="34" charset="0"/>
                </a:rPr>
                <a:t>DNS</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endParaRPr lang="en-US" sz="1400" b="1" baseline="-25000" dirty="0">
                <a:solidFill>
                  <a:srgbClr val="FFFF00"/>
                </a:solidFill>
                <a:latin typeface="Lucida Grande" panose="020B0600040502020204" pitchFamily="34" charset="0"/>
                <a:cs typeface="Lucida Grande" panose="020B0600040502020204" pitchFamily="34" charset="0"/>
              </a:endParaRPr>
            </a:p>
          </p:txBody>
        </p:sp>
      </p:grpSp>
      <p:grpSp>
        <p:nvGrpSpPr>
          <p:cNvPr id="64" name="Group 63">
            <a:extLst>
              <a:ext uri="{FF2B5EF4-FFF2-40B4-BE49-F238E27FC236}">
                <a16:creationId xmlns:a16="http://schemas.microsoft.com/office/drawing/2014/main" id="{69E2EBDB-69FA-DF42-8A3A-071EC20DD7FE}"/>
              </a:ext>
            </a:extLst>
          </p:cNvPr>
          <p:cNvGrpSpPr/>
          <p:nvPr/>
        </p:nvGrpSpPr>
        <p:grpSpPr>
          <a:xfrm>
            <a:off x="8195599" y="2394729"/>
            <a:ext cx="1261628" cy="695879"/>
            <a:chOff x="2376055" y="3462750"/>
            <a:chExt cx="1261628" cy="695879"/>
          </a:xfrm>
        </p:grpSpPr>
        <p:grpSp>
          <p:nvGrpSpPr>
            <p:cNvPr id="65" name="Group 64">
              <a:extLst>
                <a:ext uri="{FF2B5EF4-FFF2-40B4-BE49-F238E27FC236}">
                  <a16:creationId xmlns:a16="http://schemas.microsoft.com/office/drawing/2014/main" id="{EDC17E48-1204-6E4F-A5B8-4C43539BABF5}"/>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67" name="Rectangle 66">
                <a:extLst>
                  <a:ext uri="{FF2B5EF4-FFF2-40B4-BE49-F238E27FC236}">
                    <a16:creationId xmlns:a16="http://schemas.microsoft.com/office/drawing/2014/main" id="{81D63680-C13E-524A-9B94-1D1290548838}"/>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68" name="Triangle 67">
                <a:extLst>
                  <a:ext uri="{FF2B5EF4-FFF2-40B4-BE49-F238E27FC236}">
                    <a16:creationId xmlns:a16="http://schemas.microsoft.com/office/drawing/2014/main" id="{4109EDFE-B998-3040-8E85-91F8B2443D69}"/>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66" name="TextBox 65">
              <a:extLst>
                <a:ext uri="{FF2B5EF4-FFF2-40B4-BE49-F238E27FC236}">
                  <a16:creationId xmlns:a16="http://schemas.microsoft.com/office/drawing/2014/main" id="{C6EDDCB2-830E-B141-BA75-6DEA8D345C54}"/>
                </a:ext>
              </a:extLst>
            </p:cNvPr>
            <p:cNvSpPr txBox="1"/>
            <p:nvPr/>
          </p:nvSpPr>
          <p:spPr>
            <a:xfrm>
              <a:off x="2376055" y="3464205"/>
              <a:ext cx="1261628"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9300"/>
                  </a:solidFill>
                  <a:latin typeface="Lucida Grande" panose="020B0600040502020204" pitchFamily="34" charset="0"/>
                  <a:cs typeface="Lucida Grande" panose="020B0600040502020204" pitchFamily="34" charset="0"/>
                </a:rPr>
                <a:t>DNS</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endParaRPr lang="en-US" sz="1400" b="1" baseline="-25000" dirty="0">
                <a:solidFill>
                  <a:srgbClr val="FFFF00"/>
                </a:solidFill>
                <a:latin typeface="Lucida Grande" panose="020B0600040502020204" pitchFamily="34" charset="0"/>
                <a:cs typeface="Lucida Grande" panose="020B0600040502020204" pitchFamily="34" charset="0"/>
              </a:endParaRPr>
            </a:p>
          </p:txBody>
        </p:sp>
      </p:grpSp>
      <p:sp>
        <p:nvSpPr>
          <p:cNvPr id="69" name="TextBox 68">
            <a:extLst>
              <a:ext uri="{FF2B5EF4-FFF2-40B4-BE49-F238E27FC236}">
                <a16:creationId xmlns:a16="http://schemas.microsoft.com/office/drawing/2014/main" id="{B3B34662-FDC6-B440-9058-4B809D14BC53}"/>
              </a:ext>
            </a:extLst>
          </p:cNvPr>
          <p:cNvSpPr txBox="1"/>
          <p:nvPr/>
        </p:nvSpPr>
        <p:spPr>
          <a:xfrm>
            <a:off x="8649687" y="2039843"/>
            <a:ext cx="670376" cy="369332"/>
          </a:xfrm>
          <a:prstGeom prst="rect">
            <a:avLst/>
          </a:prstGeom>
          <a:noFill/>
        </p:spPr>
        <p:txBody>
          <a:bodyPr wrap="none" rtlCol="0">
            <a:spAutoFit/>
          </a:bodyPr>
          <a:lstStyle/>
          <a:p>
            <a:r>
              <a:rPr lang="en-US" b="1" dirty="0">
                <a:solidFill>
                  <a:srgbClr val="FF9300"/>
                </a:solidFill>
                <a:latin typeface="Avenir Next Medium" panose="020B0503020202020204" pitchFamily="34" charset="0"/>
              </a:rPr>
              <a:t>DNS</a:t>
            </a:r>
          </a:p>
        </p:txBody>
      </p:sp>
      <p:sp>
        <p:nvSpPr>
          <p:cNvPr id="70" name="TextBox 69">
            <a:extLst>
              <a:ext uri="{FF2B5EF4-FFF2-40B4-BE49-F238E27FC236}">
                <a16:creationId xmlns:a16="http://schemas.microsoft.com/office/drawing/2014/main" id="{CDE026BB-6047-2045-9909-EFF6E9081BC2}"/>
              </a:ext>
            </a:extLst>
          </p:cNvPr>
          <p:cNvSpPr txBox="1"/>
          <p:nvPr/>
        </p:nvSpPr>
        <p:spPr>
          <a:xfrm>
            <a:off x="10747439" y="3394997"/>
            <a:ext cx="670376" cy="369332"/>
          </a:xfrm>
          <a:prstGeom prst="rect">
            <a:avLst/>
          </a:prstGeom>
          <a:noFill/>
        </p:spPr>
        <p:txBody>
          <a:bodyPr wrap="none" rtlCol="0">
            <a:spAutoFit/>
          </a:bodyPr>
          <a:lstStyle/>
          <a:p>
            <a:r>
              <a:rPr lang="en-US" b="1" dirty="0">
                <a:solidFill>
                  <a:srgbClr val="008000"/>
                </a:solidFill>
                <a:latin typeface="Avenir Next Medium" panose="020B0503020202020204" pitchFamily="34" charset="0"/>
              </a:rPr>
              <a:t>DNS</a:t>
            </a:r>
          </a:p>
        </p:txBody>
      </p:sp>
      <p:sp>
        <p:nvSpPr>
          <p:cNvPr id="71" name="TextBox 70">
            <a:extLst>
              <a:ext uri="{FF2B5EF4-FFF2-40B4-BE49-F238E27FC236}">
                <a16:creationId xmlns:a16="http://schemas.microsoft.com/office/drawing/2014/main" id="{51FA7F18-A22F-FC4B-9744-52D8E608A6CA}"/>
              </a:ext>
            </a:extLst>
          </p:cNvPr>
          <p:cNvSpPr txBox="1"/>
          <p:nvPr/>
        </p:nvSpPr>
        <p:spPr>
          <a:xfrm>
            <a:off x="5497134" y="4543075"/>
            <a:ext cx="1068306" cy="369332"/>
          </a:xfrm>
          <a:prstGeom prst="rect">
            <a:avLst/>
          </a:prstGeom>
          <a:noFill/>
        </p:spPr>
        <p:txBody>
          <a:bodyPr wrap="none" rtlCol="0">
            <a:spAutoFit/>
          </a:bodyPr>
          <a:lstStyle/>
          <a:p>
            <a:r>
              <a:rPr lang="en-US" dirty="0">
                <a:solidFill>
                  <a:srgbClr val="FF0000"/>
                </a:solidFill>
                <a:latin typeface="Avenir Next Medium" panose="020B0503020202020204" pitchFamily="34" charset="0"/>
              </a:rPr>
              <a:t>Attacker</a:t>
            </a:r>
          </a:p>
        </p:txBody>
      </p:sp>
      <p:sp>
        <p:nvSpPr>
          <p:cNvPr id="72" name="TextBox 71">
            <a:extLst>
              <a:ext uri="{FF2B5EF4-FFF2-40B4-BE49-F238E27FC236}">
                <a16:creationId xmlns:a16="http://schemas.microsoft.com/office/drawing/2014/main" id="{7DA4B667-FD06-4D4E-BBCF-26254B14D969}"/>
              </a:ext>
            </a:extLst>
          </p:cNvPr>
          <p:cNvSpPr txBox="1"/>
          <p:nvPr/>
        </p:nvSpPr>
        <p:spPr>
          <a:xfrm>
            <a:off x="8314184" y="6323196"/>
            <a:ext cx="840936" cy="369332"/>
          </a:xfrm>
          <a:prstGeom prst="rect">
            <a:avLst/>
          </a:prstGeom>
          <a:noFill/>
        </p:spPr>
        <p:txBody>
          <a:bodyPr wrap="none" rtlCol="0">
            <a:spAutoFit/>
          </a:bodyPr>
          <a:lstStyle/>
          <a:p>
            <a:r>
              <a:rPr lang="en-US" dirty="0">
                <a:latin typeface="Avenir Next Medium" panose="020B0503020202020204" pitchFamily="34" charset="0"/>
              </a:rPr>
              <a:t>Victim</a:t>
            </a:r>
          </a:p>
        </p:txBody>
      </p:sp>
      <p:sp>
        <p:nvSpPr>
          <p:cNvPr id="73" name="Rounded Rectangle 72">
            <a:extLst>
              <a:ext uri="{FF2B5EF4-FFF2-40B4-BE49-F238E27FC236}">
                <a16:creationId xmlns:a16="http://schemas.microsoft.com/office/drawing/2014/main" id="{4A5A392A-EBD9-3648-8D9E-B7F003222351}"/>
              </a:ext>
            </a:extLst>
          </p:cNvPr>
          <p:cNvSpPr/>
          <p:nvPr/>
        </p:nvSpPr>
        <p:spPr>
          <a:xfrm>
            <a:off x="7321430" y="3407680"/>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DNS Response Traffic</a:t>
            </a:r>
            <a:endParaRPr lang="en-US" dirty="0">
              <a:solidFill>
                <a:schemeClr val="tx1"/>
              </a:solidFill>
              <a:latin typeface="Avenir Next Medium" panose="020B0503020202020204" pitchFamily="34" charset="0"/>
              <a:ea typeface="Myriad Pro" charset="0"/>
              <a:cs typeface="Myriad Pro" charset="0"/>
            </a:endParaRPr>
          </a:p>
        </p:txBody>
      </p:sp>
      <p:sp>
        <p:nvSpPr>
          <p:cNvPr id="74" name="Rounded Rectangle 73">
            <a:extLst>
              <a:ext uri="{FF2B5EF4-FFF2-40B4-BE49-F238E27FC236}">
                <a16:creationId xmlns:a16="http://schemas.microsoft.com/office/drawing/2014/main" id="{B37A51ED-8AEE-8D43-9DEB-0E6D58F5370B}"/>
              </a:ext>
            </a:extLst>
          </p:cNvPr>
          <p:cNvSpPr/>
          <p:nvPr/>
        </p:nvSpPr>
        <p:spPr>
          <a:xfrm>
            <a:off x="7321430" y="3829447"/>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From Unique DNS Servers</a:t>
            </a:r>
            <a:endParaRPr lang="en-US" dirty="0">
              <a:solidFill>
                <a:schemeClr val="tx1"/>
              </a:solidFill>
              <a:latin typeface="Avenir Next Medium" panose="020B0503020202020204" pitchFamily="34" charset="0"/>
              <a:ea typeface="Myriad Pro" charset="0"/>
              <a:cs typeface="Myriad Pro" charset="0"/>
            </a:endParaRPr>
          </a:p>
        </p:txBody>
      </p:sp>
      <p:sp>
        <p:nvSpPr>
          <p:cNvPr id="75" name="Rounded Rectangle 74">
            <a:extLst>
              <a:ext uri="{FF2B5EF4-FFF2-40B4-BE49-F238E27FC236}">
                <a16:creationId xmlns:a16="http://schemas.microsoft.com/office/drawing/2014/main" id="{E66F8458-1CA0-DA43-897A-238FA5BF505A}"/>
              </a:ext>
            </a:extLst>
          </p:cNvPr>
          <p:cNvSpPr/>
          <p:nvPr/>
        </p:nvSpPr>
        <p:spPr>
          <a:xfrm>
            <a:off x="7321430" y="4251571"/>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To a Single Victim</a:t>
            </a:r>
            <a:endParaRPr lang="en-US" dirty="0">
              <a:solidFill>
                <a:schemeClr val="tx1"/>
              </a:solidFill>
              <a:latin typeface="Avenir Next Medium" panose="020B0503020202020204" pitchFamily="34" charset="0"/>
              <a:ea typeface="Myriad Pro" charset="0"/>
              <a:cs typeface="Myriad Pro" charset="0"/>
            </a:endParaRPr>
          </a:p>
        </p:txBody>
      </p:sp>
      <p:sp>
        <p:nvSpPr>
          <p:cNvPr id="76" name="Rounded Rectangle 75">
            <a:extLst>
              <a:ext uri="{FF2B5EF4-FFF2-40B4-BE49-F238E27FC236}">
                <a16:creationId xmlns:a16="http://schemas.microsoft.com/office/drawing/2014/main" id="{E87628BB-FB95-CC49-901B-59D903EB22D4}"/>
              </a:ext>
            </a:extLst>
          </p:cNvPr>
          <p:cNvSpPr/>
          <p:nvPr/>
        </p:nvSpPr>
        <p:spPr>
          <a:xfrm>
            <a:off x="7321430" y="4672605"/>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Exceeds a Threshold</a:t>
            </a:r>
            <a:endParaRPr lang="en-US" dirty="0">
              <a:solidFill>
                <a:schemeClr val="tx1"/>
              </a:solidFill>
              <a:latin typeface="Avenir Next Medium" panose="020B0503020202020204" pitchFamily="34" charset="0"/>
              <a:ea typeface="Myriad Pro" charset="0"/>
              <a:cs typeface="Myriad Pro" charset="0"/>
            </a:endParaRPr>
          </a:p>
        </p:txBody>
      </p:sp>
    </p:spTree>
    <p:extLst>
      <p:ext uri="{BB962C8B-B14F-4D97-AF65-F5344CB8AC3E}">
        <p14:creationId xmlns:p14="http://schemas.microsoft.com/office/powerpoint/2010/main" val="197621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8.33333E-7 4.44444E-6 L 0.42361 -0.05325 " pathEditMode="relative" rAng="0" ptsTypes="AA">
                                      <p:cBhvr>
                                        <p:cTn id="42" dur="2000" fill="hold"/>
                                        <p:tgtEl>
                                          <p:spTgt spid="54"/>
                                        </p:tgtEl>
                                        <p:attrNameLst>
                                          <p:attrName>ppt_x</p:attrName>
                                          <p:attrName>ppt_y</p:attrName>
                                        </p:attrNameLst>
                                      </p:cBhvr>
                                      <p:rCtr x="21181" y="-2662"/>
                                    </p:animMotion>
                                  </p:childTnLst>
                                  <p:subTnLst>
                                    <p:set>
                                      <p:cBhvr override="childStyle">
                                        <p:cTn dur="1" fill="hold" display="0" masterRel="sameClick" afterEffect="1">
                                          <p:stCondLst>
                                            <p:cond evt="end" delay="0">
                                              <p:tn val="41"/>
                                            </p:cond>
                                          </p:stCondLst>
                                        </p:cTn>
                                        <p:tgtEl>
                                          <p:spTgt spid="54"/>
                                        </p:tgtEl>
                                        <p:attrNameLst>
                                          <p:attrName>style.visibility</p:attrName>
                                        </p:attrNameLst>
                                      </p:cBhvr>
                                      <p:to>
                                        <p:strVal val="hidden"/>
                                      </p:to>
                                    </p:set>
                                  </p:subTnLst>
                                </p:cTn>
                              </p:par>
                              <p:par>
                                <p:cTn id="43" presetID="0" presetClass="path" presetSubtype="0" accel="50000" decel="50000" fill="hold" nodeType="withEffect">
                                  <p:stCondLst>
                                    <p:cond delay="0"/>
                                  </p:stCondLst>
                                  <p:childTnLst>
                                    <p:animMotion origin="layout" path="M -0.00243 0.00533 L 0.18472 -0.15254 " pathEditMode="relative" rAng="0" ptsTypes="AA">
                                      <p:cBhvr>
                                        <p:cTn id="44" dur="2000" fill="hold"/>
                                        <p:tgtEl>
                                          <p:spTgt spid="49"/>
                                        </p:tgtEl>
                                        <p:attrNameLst>
                                          <p:attrName>ppt_x</p:attrName>
                                          <p:attrName>ppt_y</p:attrName>
                                        </p:attrNameLst>
                                      </p:cBhvr>
                                      <p:rCtr x="9358" y="-7894"/>
                                    </p:animMotion>
                                  </p:childTnLst>
                                  <p:subTnLst>
                                    <p:set>
                                      <p:cBhvr override="childStyle">
                                        <p:cTn dur="1" fill="hold" display="0" masterRel="sameClick" afterEffect="1">
                                          <p:stCondLst>
                                            <p:cond evt="end" delay="0">
                                              <p:tn val="43"/>
                                            </p:cond>
                                          </p:stCondLst>
                                        </p:cTn>
                                        <p:tgtEl>
                                          <p:spTgt spid="49"/>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01059 0.00416 L -0.01059 0.47615 " pathEditMode="relative" rAng="0" ptsTypes="AA">
                                      <p:cBhvr>
                                        <p:cTn id="54" dur="2000" fill="hold"/>
                                        <p:tgtEl>
                                          <p:spTgt spid="64"/>
                                        </p:tgtEl>
                                        <p:attrNameLst>
                                          <p:attrName>ppt_x</p:attrName>
                                          <p:attrName>ppt_y</p:attrName>
                                        </p:attrNameLst>
                                      </p:cBhvr>
                                      <p:rCtr x="0" y="23588"/>
                                    </p:animMotion>
                                  </p:childTnLst>
                                </p:cTn>
                              </p:par>
                              <p:par>
                                <p:cTn id="55" presetID="0" presetClass="path" presetSubtype="0" accel="50000" decel="50000" fill="hold" nodeType="withEffect">
                                  <p:stCondLst>
                                    <p:cond delay="0"/>
                                  </p:stCondLst>
                                  <p:childTnLst>
                                    <p:animMotion origin="layout" path="M 0.00243 0.00162 L -0.1375 0.00162 L -0.26303 0.14074 C -0.26285 0.18032 -0.26268 0.21967 -0.26233 0.25926 " pathEditMode="relative" rAng="0" ptsTypes="AAAA">
                                      <p:cBhvr>
                                        <p:cTn id="56" dur="2000" fill="hold"/>
                                        <p:tgtEl>
                                          <p:spTgt spid="59"/>
                                        </p:tgtEl>
                                        <p:attrNameLst>
                                          <p:attrName>ppt_x</p:attrName>
                                          <p:attrName>ppt_y</p:attrName>
                                        </p:attrNameLst>
                                      </p:cBhvr>
                                      <p:rCtr x="-13281" y="12870"/>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69" grpId="0"/>
      <p:bldP spid="70" grpId="0"/>
      <p:bldP spid="71" grpId="0"/>
      <p:bldP spid="72" grpId="0"/>
      <p:bldP spid="73" grpId="0" animBg="1"/>
      <p:bldP spid="74" grpId="0" animBg="1"/>
      <p:bldP spid="75" grpId="0" animBg="1"/>
      <p:bldP spid="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358BB-D097-454C-A835-9966B1499C97}"/>
              </a:ext>
            </a:extLst>
          </p:cNvPr>
          <p:cNvSpPr>
            <a:spLocks noGrp="1"/>
          </p:cNvSpPr>
          <p:nvPr>
            <p:ph type="title"/>
          </p:nvPr>
        </p:nvSpPr>
        <p:spPr/>
        <p:txBody>
          <a:bodyPr>
            <a:normAutofit/>
          </a:bodyPr>
          <a:lstStyle/>
          <a:p>
            <a:r>
              <a:rPr lang="en-US" sz="4000" dirty="0"/>
              <a:t>Spark-Like Query Language</a:t>
            </a:r>
          </a:p>
        </p:txBody>
      </p:sp>
      <p:sp>
        <p:nvSpPr>
          <p:cNvPr id="3" name="Slide Number Placeholder 2">
            <a:extLst>
              <a:ext uri="{FF2B5EF4-FFF2-40B4-BE49-F238E27FC236}">
                <a16:creationId xmlns:a16="http://schemas.microsoft.com/office/drawing/2014/main" id="{E98AB003-FDB9-BB42-A092-EAE7A37B4264}"/>
              </a:ext>
            </a:extLst>
          </p:cNvPr>
          <p:cNvSpPr>
            <a:spLocks noGrp="1"/>
          </p:cNvSpPr>
          <p:nvPr>
            <p:ph type="sldNum" sz="quarter" idx="12"/>
          </p:nvPr>
        </p:nvSpPr>
        <p:spPr/>
        <p:txBody>
          <a:bodyPr/>
          <a:lstStyle/>
          <a:p>
            <a:fld id="{4748F3B0-5290-A241-88FF-F03DD1126586}" type="slidenum">
              <a:rPr lang="en-US" smtClean="0"/>
              <a:t>11</a:t>
            </a:fld>
            <a:endParaRPr lang="en-US"/>
          </a:p>
        </p:txBody>
      </p:sp>
      <p:sp>
        <p:nvSpPr>
          <p:cNvPr id="6" name="Rounded Rectangle 5">
            <a:extLst>
              <a:ext uri="{FF2B5EF4-FFF2-40B4-BE49-F238E27FC236}">
                <a16:creationId xmlns:a16="http://schemas.microsoft.com/office/drawing/2014/main" id="{FD6186AB-00AC-FE49-ACE5-0013F646DA8A}"/>
              </a:ext>
            </a:extLst>
          </p:cNvPr>
          <p:cNvSpPr/>
          <p:nvPr/>
        </p:nvSpPr>
        <p:spPr>
          <a:xfrm>
            <a:off x="1840258" y="2007556"/>
            <a:ext cx="7707086" cy="3161974"/>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2400" dirty="0" err="1">
                <a:solidFill>
                  <a:schemeClr val="tx1"/>
                </a:solidFill>
                <a:latin typeface="Consolas" charset="0"/>
                <a:ea typeface="Consolas" charset="0"/>
                <a:cs typeface="Consolas" charset="0"/>
              </a:rPr>
              <a:t>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p.srcIP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distinct</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srcIP</a:t>
            </a:r>
            <a:r>
              <a:rPr lang="en-US" sz="2400" dirty="0">
                <a:solidFill>
                  <a:schemeClr val="tx1"/>
                </a:solidFill>
                <a:latin typeface="Consolas" charset="0"/>
                <a:ea typeface="Consolas" charset="0"/>
                <a:cs typeface="Consolas" charset="0"/>
              </a:rPr>
              <a:t>) =&gt; (</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a:t>
            </a:r>
            <a:r>
              <a:rPr lang="en-US" sz="2400" dirty="0" err="1">
                <a:solidFill>
                  <a:schemeClr val="tx1"/>
                </a:solidFill>
                <a:latin typeface="Consolas" charset="0"/>
                <a:ea typeface="Consolas" charset="0"/>
                <a:cs typeface="Consolas" charset="0"/>
              </a:rPr>
              <a:t>Th</a:t>
            </a:r>
            <a:r>
              <a:rPr lang="en-US" sz="2400" dirty="0">
                <a:solidFill>
                  <a:schemeClr val="tx1"/>
                </a:solidFill>
                <a:latin typeface="Consolas" charset="0"/>
                <a:ea typeface="Consolas" charset="0"/>
                <a:cs typeface="Consolas" charset="0"/>
              </a:rPr>
              <a:t>)</a:t>
            </a:r>
          </a:p>
        </p:txBody>
      </p:sp>
      <p:sp>
        <p:nvSpPr>
          <p:cNvPr id="7" name="Rounded Rectangle 6">
            <a:extLst>
              <a:ext uri="{FF2B5EF4-FFF2-40B4-BE49-F238E27FC236}">
                <a16:creationId xmlns:a16="http://schemas.microsoft.com/office/drawing/2014/main" id="{1DAC2590-BEA9-354E-9A24-F29CDDF6F4B0}"/>
              </a:ext>
            </a:extLst>
          </p:cNvPr>
          <p:cNvSpPr/>
          <p:nvPr/>
        </p:nvSpPr>
        <p:spPr>
          <a:xfrm>
            <a:off x="2797748" y="2542319"/>
            <a:ext cx="7607021" cy="401910"/>
          </a:xfrm>
          <a:prstGeom prst="roundRect">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DNS Response Traffic</a:t>
            </a:r>
            <a:endParaRPr lang="en-US" sz="2000"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8" name="Rounded Rectangle 7">
            <a:extLst>
              <a:ext uri="{FF2B5EF4-FFF2-40B4-BE49-F238E27FC236}">
                <a16:creationId xmlns:a16="http://schemas.microsoft.com/office/drawing/2014/main" id="{D27BA4F2-45EE-0245-9D55-37EC1ACF5ADA}"/>
              </a:ext>
            </a:extLst>
          </p:cNvPr>
          <p:cNvSpPr/>
          <p:nvPr/>
        </p:nvSpPr>
        <p:spPr>
          <a:xfrm>
            <a:off x="2797748" y="2998851"/>
            <a:ext cx="7607021" cy="737815"/>
          </a:xfrm>
          <a:prstGeom prst="roundRect">
            <a:avLst>
              <a:gd name="adj" fmla="val 7504"/>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From Unique DNS Servers</a:t>
            </a:r>
          </a:p>
        </p:txBody>
      </p:sp>
      <p:sp>
        <p:nvSpPr>
          <p:cNvPr id="9" name="Rounded Rectangle 8">
            <a:extLst>
              <a:ext uri="{FF2B5EF4-FFF2-40B4-BE49-F238E27FC236}">
                <a16:creationId xmlns:a16="http://schemas.microsoft.com/office/drawing/2014/main" id="{0E83D83D-5D87-0C44-9C57-8926B1A76AC8}"/>
              </a:ext>
            </a:extLst>
          </p:cNvPr>
          <p:cNvSpPr/>
          <p:nvPr/>
        </p:nvSpPr>
        <p:spPr>
          <a:xfrm>
            <a:off x="2797748" y="3797440"/>
            <a:ext cx="7607021" cy="401910"/>
          </a:xfrm>
          <a:prstGeom prst="roundRect">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To a Single Victim</a:t>
            </a:r>
            <a:endParaRPr lang="en-US" sz="2000"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10" name="Rounded Rectangle 9">
            <a:extLst>
              <a:ext uri="{FF2B5EF4-FFF2-40B4-BE49-F238E27FC236}">
                <a16:creationId xmlns:a16="http://schemas.microsoft.com/office/drawing/2014/main" id="{48E7619D-3E69-274E-8D12-96CD6C477F13}"/>
              </a:ext>
            </a:extLst>
          </p:cNvPr>
          <p:cNvSpPr/>
          <p:nvPr/>
        </p:nvSpPr>
        <p:spPr>
          <a:xfrm>
            <a:off x="2797748" y="4251072"/>
            <a:ext cx="7607021" cy="756114"/>
          </a:xfrm>
          <a:prstGeom prst="roundRect">
            <a:avLst>
              <a:gd name="adj" fmla="val 9085"/>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Exceeds a Threshold</a:t>
            </a:r>
          </a:p>
        </p:txBody>
      </p:sp>
      <p:sp>
        <p:nvSpPr>
          <p:cNvPr id="12" name="TextBox 11">
            <a:extLst>
              <a:ext uri="{FF2B5EF4-FFF2-40B4-BE49-F238E27FC236}">
                <a16:creationId xmlns:a16="http://schemas.microsoft.com/office/drawing/2014/main" id="{01328C19-DA38-584A-88E1-565C2990C0EF}"/>
              </a:ext>
            </a:extLst>
          </p:cNvPr>
          <p:cNvSpPr txBox="1"/>
          <p:nvPr/>
        </p:nvSpPr>
        <p:spPr>
          <a:xfrm>
            <a:off x="1844615" y="2078600"/>
            <a:ext cx="354584" cy="3026534"/>
          </a:xfrm>
          <a:prstGeom prst="rect">
            <a:avLst/>
          </a:prstGeom>
          <a:noFill/>
        </p:spPr>
        <p:txBody>
          <a:bodyPr wrap="none" rtlCol="0">
            <a:spAutoFit/>
          </a:bodyPr>
          <a:lstStyle/>
          <a:p>
            <a:pPr>
              <a:lnSpc>
                <a:spcPct val="114000"/>
              </a:lnSpc>
            </a:pPr>
            <a:r>
              <a:rPr lang="en-US" sz="2400" dirty="0">
                <a:solidFill>
                  <a:schemeClr val="bg1">
                    <a:lumMod val="65000"/>
                  </a:schemeClr>
                </a:solidFill>
                <a:latin typeface="Consolas" charset="0"/>
                <a:ea typeface="Consolas" charset="0"/>
                <a:cs typeface="Consolas" charset="0"/>
              </a:rPr>
              <a:t>1</a:t>
            </a:r>
          </a:p>
          <a:p>
            <a:pPr>
              <a:lnSpc>
                <a:spcPct val="114000"/>
              </a:lnSpc>
            </a:pPr>
            <a:r>
              <a:rPr lang="en-US" sz="2400" dirty="0">
                <a:solidFill>
                  <a:schemeClr val="bg1">
                    <a:lumMod val="65000"/>
                  </a:schemeClr>
                </a:solidFill>
                <a:latin typeface="Consolas" charset="0"/>
                <a:ea typeface="Consolas" charset="0"/>
                <a:cs typeface="Consolas" charset="0"/>
              </a:rPr>
              <a:t>2</a:t>
            </a:r>
          </a:p>
          <a:p>
            <a:pPr>
              <a:lnSpc>
                <a:spcPct val="114000"/>
              </a:lnSpc>
            </a:pPr>
            <a:r>
              <a:rPr lang="en-US" sz="2400" dirty="0">
                <a:solidFill>
                  <a:schemeClr val="bg1">
                    <a:lumMod val="65000"/>
                  </a:schemeClr>
                </a:solidFill>
                <a:latin typeface="Consolas" charset="0"/>
                <a:ea typeface="Consolas" charset="0"/>
                <a:cs typeface="Consolas" charset="0"/>
              </a:rPr>
              <a:t>3</a:t>
            </a:r>
          </a:p>
          <a:p>
            <a:pPr>
              <a:lnSpc>
                <a:spcPct val="114000"/>
              </a:lnSpc>
            </a:pPr>
            <a:r>
              <a:rPr lang="en-US" sz="2400" dirty="0">
                <a:solidFill>
                  <a:schemeClr val="bg1">
                    <a:lumMod val="65000"/>
                  </a:schemeClr>
                </a:solidFill>
                <a:latin typeface="Consolas" charset="0"/>
                <a:ea typeface="Consolas" charset="0"/>
                <a:cs typeface="Consolas" charset="0"/>
              </a:rPr>
              <a:t>4</a:t>
            </a:r>
          </a:p>
          <a:p>
            <a:pPr>
              <a:lnSpc>
                <a:spcPct val="114000"/>
              </a:lnSpc>
            </a:pPr>
            <a:r>
              <a:rPr lang="en-US" sz="2400" dirty="0">
                <a:solidFill>
                  <a:schemeClr val="bg1">
                    <a:lumMod val="65000"/>
                  </a:schemeClr>
                </a:solidFill>
                <a:latin typeface="Consolas" charset="0"/>
                <a:ea typeface="Consolas" charset="0"/>
                <a:cs typeface="Consolas" charset="0"/>
              </a:rPr>
              <a:t>5</a:t>
            </a:r>
          </a:p>
          <a:p>
            <a:pPr>
              <a:lnSpc>
                <a:spcPct val="114000"/>
              </a:lnSpc>
            </a:pPr>
            <a:r>
              <a:rPr lang="en-US" sz="2400" dirty="0">
                <a:solidFill>
                  <a:schemeClr val="bg1">
                    <a:lumMod val="65000"/>
                  </a:schemeClr>
                </a:solidFill>
                <a:latin typeface="Consolas" charset="0"/>
                <a:ea typeface="Consolas" charset="0"/>
                <a:cs typeface="Consolas" charset="0"/>
              </a:rPr>
              <a:t>6</a:t>
            </a:r>
          </a:p>
          <a:p>
            <a:pPr>
              <a:lnSpc>
                <a:spcPct val="114000"/>
              </a:lnSpc>
            </a:pPr>
            <a:r>
              <a:rPr lang="en-US" sz="2400" dirty="0">
                <a:solidFill>
                  <a:schemeClr val="bg1">
                    <a:lumMod val="65000"/>
                  </a:schemeClr>
                </a:solidFill>
                <a:latin typeface="Consolas" charset="0"/>
                <a:ea typeface="Consolas" charset="0"/>
                <a:cs typeface="Consolas" charset="0"/>
              </a:rPr>
              <a:t>7</a:t>
            </a:r>
          </a:p>
        </p:txBody>
      </p:sp>
      <p:pic>
        <p:nvPicPr>
          <p:cNvPr id="11" name="Picture 10">
            <a:extLst>
              <a:ext uri="{FF2B5EF4-FFF2-40B4-BE49-F238E27FC236}">
                <a16:creationId xmlns:a16="http://schemas.microsoft.com/office/drawing/2014/main" id="{7AE05A2E-91A6-9144-9013-8AACBFDE9B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892185" y="186684"/>
            <a:ext cx="2000637" cy="1040957"/>
          </a:xfrm>
          <a:prstGeom prst="rect">
            <a:avLst/>
          </a:prstGeom>
        </p:spPr>
      </p:pic>
    </p:spTree>
    <p:extLst>
      <p:ext uri="{BB962C8B-B14F-4D97-AF65-F5344CB8AC3E}">
        <p14:creationId xmlns:p14="http://schemas.microsoft.com/office/powerpoint/2010/main" val="10687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Query-Driven Collection and Analysis</a:t>
            </a:r>
          </a:p>
        </p:txBody>
      </p:sp>
      <p:sp>
        <p:nvSpPr>
          <p:cNvPr id="4" name="Content Placeholder 3"/>
          <p:cNvSpPr>
            <a:spLocks noGrp="1"/>
          </p:cNvSpPr>
          <p:nvPr>
            <p:ph sz="half" idx="1"/>
          </p:nvPr>
        </p:nvSpPr>
        <p:spPr>
          <a:xfrm>
            <a:off x="609600" y="1600202"/>
            <a:ext cx="5818094" cy="4525963"/>
          </a:xfrm>
        </p:spPr>
        <p:txBody>
          <a:bodyPr>
            <a:normAutofit fontScale="92500"/>
          </a:bodyPr>
          <a:lstStyle/>
          <a:p>
            <a:r>
              <a:rPr lang="en-US" sz="3500" dirty="0"/>
              <a:t>Scalability challenges</a:t>
            </a:r>
          </a:p>
          <a:p>
            <a:pPr lvl="1"/>
            <a:r>
              <a:rPr lang="en-US" sz="3000" dirty="0"/>
              <a:t>Many packets and flows</a:t>
            </a:r>
          </a:p>
          <a:p>
            <a:pPr lvl="1"/>
            <a:r>
              <a:rPr lang="en-US" sz="3000" dirty="0"/>
              <a:t>Many queries</a:t>
            </a:r>
          </a:p>
          <a:p>
            <a:pPr lvl="1"/>
            <a:r>
              <a:rPr lang="en-US" sz="3000" dirty="0"/>
              <a:t>Many switches</a:t>
            </a:r>
          </a:p>
          <a:p>
            <a:r>
              <a:rPr lang="en-US" sz="3500" dirty="0"/>
              <a:t>Query-driven collection</a:t>
            </a:r>
          </a:p>
          <a:p>
            <a:pPr lvl="1"/>
            <a:r>
              <a:rPr lang="en-US" sz="3000" dirty="0"/>
              <a:t>Integrate collection and analysis</a:t>
            </a:r>
          </a:p>
          <a:p>
            <a:pPr lvl="1"/>
            <a:r>
              <a:rPr lang="en-US" sz="3000" dirty="0"/>
              <a:t>Customize collection to the query</a:t>
            </a:r>
            <a:endParaRPr lang="en-US" sz="3000" dirty="0">
              <a:sym typeface="Wingdings"/>
            </a:endParaRPr>
          </a:p>
          <a:p>
            <a:pPr lvl="1"/>
            <a:r>
              <a:rPr lang="en-US" sz="3000" dirty="0"/>
              <a:t>Fine-grained with low overhead</a:t>
            </a:r>
            <a:endParaRPr lang="en-US" sz="3500" dirty="0"/>
          </a:p>
          <a:p>
            <a:endParaRPr lang="en-US" dirty="0"/>
          </a:p>
        </p:txBody>
      </p:sp>
      <p:sp>
        <p:nvSpPr>
          <p:cNvPr id="5" name="Content Placeholder 4"/>
          <p:cNvSpPr>
            <a:spLocks noGrp="1"/>
          </p:cNvSpPr>
          <p:nvPr>
            <p:ph sz="half" idx="2"/>
          </p:nvPr>
        </p:nvSpPr>
        <p:spPr>
          <a:xfrm>
            <a:off x="6197600" y="1600202"/>
            <a:ext cx="5384800" cy="699245"/>
          </a:xfrm>
        </p:spPr>
        <p:txBody>
          <a:bodyPr>
            <a:normAutofit fontScale="92500"/>
          </a:bodyPr>
          <a:lstStyle/>
          <a:p>
            <a:r>
              <a:rPr lang="en-US" sz="3200" dirty="0"/>
              <a:t>Query partitioning</a:t>
            </a:r>
          </a:p>
        </p:txBody>
      </p:sp>
      <p:sp>
        <p:nvSpPr>
          <p:cNvPr id="3" name="Slide Number Placeholder 2"/>
          <p:cNvSpPr>
            <a:spLocks noGrp="1"/>
          </p:cNvSpPr>
          <p:nvPr>
            <p:ph type="sldNum" sz="quarter" idx="12"/>
          </p:nvPr>
        </p:nvSpPr>
        <p:spPr/>
        <p:txBody>
          <a:bodyPr/>
          <a:lstStyle/>
          <a:p>
            <a:fld id="{1718992C-B9AF-2F49-8B31-EC7F489F3004}" type="slidenum">
              <a:rPr lang="en-US" smtClean="0"/>
              <a:t>12</a:t>
            </a:fld>
            <a:endParaRPr lang="en-US"/>
          </a:p>
        </p:txBody>
      </p:sp>
      <p:pic>
        <p:nvPicPr>
          <p:cNvPr id="6" name="Picture 5">
            <a:extLst>
              <a:ext uri="{FF2B5EF4-FFF2-40B4-BE49-F238E27FC236}">
                <a16:creationId xmlns:a16="http://schemas.microsoft.com/office/drawing/2014/main" id="{7AE05A2E-91A6-9144-9013-8AACBFDE9BF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45852" y="2380129"/>
            <a:ext cx="1993324" cy="10371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284" y="4666128"/>
            <a:ext cx="1859015" cy="1859015"/>
          </a:xfrm>
          <a:prstGeom prst="rect">
            <a:avLst/>
          </a:prstGeom>
        </p:spPr>
      </p:pic>
      <p:pic>
        <p:nvPicPr>
          <p:cNvPr id="8" name="Picture 7"/>
          <p:cNvPicPr>
            <a:picLocks noChangeAspect="1"/>
          </p:cNvPicPr>
          <p:nvPr/>
        </p:nvPicPr>
        <p:blipFill>
          <a:blip r:embed="rId4"/>
          <a:stretch>
            <a:fillRect/>
          </a:stretch>
        </p:blipFill>
        <p:spPr>
          <a:xfrm>
            <a:off x="9689355" y="5120728"/>
            <a:ext cx="1972233" cy="960619"/>
          </a:xfrm>
          <a:prstGeom prst="rect">
            <a:avLst/>
          </a:prstGeom>
        </p:spPr>
      </p:pic>
      <p:pic>
        <p:nvPicPr>
          <p:cNvPr id="10" name="Picture 9">
            <a:extLst>
              <a:ext uri="{FF2B5EF4-FFF2-40B4-BE49-F238E27FC236}">
                <a16:creationId xmlns:a16="http://schemas.microsoft.com/office/drawing/2014/main" id="{9CAC8370-7A16-2E43-8118-D9876FC20810}"/>
              </a:ext>
            </a:extLst>
          </p:cNvPr>
          <p:cNvPicPr>
            <a:picLocks noChangeAspect="1"/>
          </p:cNvPicPr>
          <p:nvPr/>
        </p:nvPicPr>
        <p:blipFill>
          <a:blip r:embed="rId5"/>
          <a:stretch>
            <a:fillRect/>
          </a:stretch>
        </p:blipFill>
        <p:spPr>
          <a:xfrm>
            <a:off x="7229803" y="2408752"/>
            <a:ext cx="1543938" cy="1482182"/>
          </a:xfrm>
          <a:prstGeom prst="rect">
            <a:avLst/>
          </a:prstGeom>
        </p:spPr>
      </p:pic>
      <p:sp>
        <p:nvSpPr>
          <p:cNvPr id="11" name="Up-Down Arrow 10"/>
          <p:cNvSpPr/>
          <p:nvPr/>
        </p:nvSpPr>
        <p:spPr>
          <a:xfrm>
            <a:off x="8041344" y="4030013"/>
            <a:ext cx="403411" cy="905057"/>
          </a:xfrm>
          <a:prstGeom prst="upDownArrow">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8361395" y="4264646"/>
            <a:ext cx="955711" cy="461665"/>
          </a:xfrm>
          <a:prstGeom prst="rect">
            <a:avLst/>
          </a:prstGeom>
          <a:noFill/>
        </p:spPr>
        <p:txBody>
          <a:bodyPr wrap="none" rtlCol="0">
            <a:spAutoFit/>
          </a:bodyPr>
          <a:lstStyle/>
          <a:p>
            <a:r>
              <a:rPr lang="en-US" sz="2400" dirty="0"/>
              <a:t>tuples</a:t>
            </a:r>
          </a:p>
        </p:txBody>
      </p:sp>
    </p:spTree>
    <p:extLst>
      <p:ext uri="{BB962C8B-B14F-4D97-AF65-F5344CB8AC3E}">
        <p14:creationId xmlns:p14="http://schemas.microsoft.com/office/powerpoint/2010/main" val="17939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13</a:t>
            </a:fld>
            <a:endParaRPr lang="en-US"/>
          </a:p>
        </p:txBody>
      </p:sp>
      <p:sp>
        <p:nvSpPr>
          <p:cNvPr id="4" name="Rounded Rectangle 3"/>
          <p:cNvSpPr/>
          <p:nvPr/>
        </p:nvSpPr>
        <p:spPr>
          <a:xfrm>
            <a:off x="5084956" y="2518038"/>
            <a:ext cx="2028349"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onaco" charset="0"/>
                <a:ea typeface="Monaco" charset="0"/>
                <a:cs typeface="Monaco" charset="0"/>
              </a:rPr>
              <a:t>filter(p)</a:t>
            </a:r>
            <a:endParaRPr lang="en-US" sz="2400" dirty="0">
              <a:latin typeface="Monaco" charset="0"/>
              <a:ea typeface="Monaco" charset="0"/>
              <a:cs typeface="Monaco" charset="0"/>
            </a:endParaRP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0" name="TextBox 9"/>
          <p:cNvSpPr txBox="1"/>
          <p:nvPr/>
        </p:nvSpPr>
        <p:spPr>
          <a:xfrm>
            <a:off x="2425451"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11" name="Oval 10"/>
          <p:cNvSpPr/>
          <p:nvPr/>
        </p:nvSpPr>
        <p:spPr>
          <a:xfrm>
            <a:off x="7292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8284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9306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6" name="TextBox 15"/>
          <p:cNvSpPr txBox="1"/>
          <p:nvPr/>
        </p:nvSpPr>
        <p:spPr>
          <a:xfrm>
            <a:off x="7078078" y="1394790"/>
            <a:ext cx="3063659"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Elements </a:t>
            </a:r>
            <a:r>
              <a:rPr lang="en-US" sz="2800" dirty="0" err="1">
                <a:solidFill>
                  <a:srgbClr val="C00000"/>
                </a:solidFill>
                <a:latin typeface="Myriad Pro" charset="0"/>
                <a:ea typeface="Myriad Pro" charset="0"/>
                <a:cs typeface="Myriad Pro" charset="0"/>
              </a:rPr>
              <a:t>Statisfying</a:t>
            </a:r>
            <a:endParaRPr lang="en-US" sz="2800" dirty="0">
              <a:solidFill>
                <a:srgbClr val="C00000"/>
              </a:solidFill>
              <a:latin typeface="Myriad Pro" charset="0"/>
              <a:ea typeface="Myriad Pro" charset="0"/>
              <a:cs typeface="Myriad Pro" charset="0"/>
            </a:endParaRPr>
          </a:p>
          <a:p>
            <a:pPr algn="ctr"/>
            <a:r>
              <a:rPr lang="en-US" sz="2800" dirty="0">
                <a:solidFill>
                  <a:srgbClr val="C00000"/>
                </a:solidFill>
                <a:latin typeface="Myriad Pro" charset="0"/>
                <a:ea typeface="Myriad Pro" charset="0"/>
                <a:cs typeface="Myriad Pro" charset="0"/>
              </a:rPr>
              <a:t>Predicate </a:t>
            </a:r>
            <a:r>
              <a:rPr lang="en-US" sz="2800" i="1" dirty="0">
                <a:solidFill>
                  <a:srgbClr val="C00000"/>
                </a:solidFill>
                <a:latin typeface="Times" charset="0"/>
                <a:ea typeface="Times" charset="0"/>
                <a:cs typeface="Times" charset="0"/>
              </a:rPr>
              <a:t>(p)</a:t>
            </a:r>
          </a:p>
        </p:txBody>
      </p:sp>
      <p:graphicFrame>
        <p:nvGraphicFramePr>
          <p:cNvPr id="18" name="Table 17"/>
          <p:cNvGraphicFramePr>
            <a:graphicFrameLocks noGrp="1"/>
          </p:cNvGraphicFramePr>
          <p:nvPr/>
        </p:nvGraphicFramePr>
        <p:xfrm>
          <a:off x="6222995" y="3728066"/>
          <a:ext cx="4104763" cy="1880974"/>
        </p:xfrm>
        <a:graphic>
          <a:graphicData uri="http://schemas.openxmlformats.org/drawingml/2006/table">
            <a:tbl>
              <a:tblPr>
                <a:tableStyleId>{5C22544A-7EE6-4342-B048-85BDC9FD1C3A}</a:tableStyleId>
              </a:tblPr>
              <a:tblGrid>
                <a:gridCol w="2604270">
                  <a:extLst>
                    <a:ext uri="{9D8B030D-6E8A-4147-A177-3AD203B41FA5}">
                      <a16:colId xmlns:a16="http://schemas.microsoft.com/office/drawing/2014/main" val="20000"/>
                    </a:ext>
                  </a:extLst>
                </a:gridCol>
                <a:gridCol w="1500493">
                  <a:extLst>
                    <a:ext uri="{9D8B030D-6E8A-4147-A177-3AD203B41FA5}">
                      <a16:colId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a16="http://schemas.microsoft.com/office/drawing/2014/main" val="10000"/>
                  </a:ext>
                </a:extLst>
              </a:tr>
              <a:tr h="726085">
                <a:tc>
                  <a:txBody>
                    <a:bodyPr/>
                    <a:lstStyle/>
                    <a:p>
                      <a:pPr algn="ctr"/>
                      <a:r>
                        <a:rPr lang="en-US" sz="2800" i="1" dirty="0">
                          <a:latin typeface="Times" charset="0"/>
                          <a:ea typeface="Times" charset="0"/>
                          <a:cs typeface="Times" charset="0"/>
                        </a:rPr>
                        <a:t>p</a:t>
                      </a:r>
                    </a:p>
                  </a:txBody>
                  <a:tcPr anchor="ctr"/>
                </a:tc>
                <a:tc>
                  <a:txBody>
                    <a:bodyPr/>
                    <a:lstStyle/>
                    <a:p>
                      <a:endParaRPr lang="en-US" sz="2400" dirty="0"/>
                    </a:p>
                  </a:txBody>
                  <a:tcPr anchor="ctr"/>
                </a:tc>
                <a:extLst>
                  <a:ext uri="{0D108BD9-81ED-4DB2-BD59-A6C34878D82A}">
                    <a16:rowId xmlns:a16="http://schemas.microsoft.com/office/drawing/2014/main" val="10001"/>
                  </a:ext>
                </a:extLst>
              </a:tr>
              <a:tr h="697689">
                <a:tc>
                  <a:txBody>
                    <a:bodyPr/>
                    <a:lstStyle/>
                    <a:p>
                      <a:r>
                        <a:rPr lang="en-US" sz="2000" dirty="0" err="1">
                          <a:latin typeface="Monaco" charset="0"/>
                          <a:ea typeface="Monaco" charset="0"/>
                          <a:cs typeface="Monaco" charset="0"/>
                        </a:rPr>
                        <a:t>udp.sport</a:t>
                      </a:r>
                      <a:r>
                        <a:rPr lang="en-US" sz="2000" dirty="0">
                          <a:latin typeface="Monaco" charset="0"/>
                          <a:ea typeface="Monaco" charset="0"/>
                          <a:cs typeface="Monaco" charset="0"/>
                        </a:rPr>
                        <a:t> == 53</a:t>
                      </a:r>
                    </a:p>
                  </a:txBody>
                  <a:tcPr anchor="ctr"/>
                </a:tc>
                <a:tc>
                  <a:txBody>
                    <a:bodyPr/>
                    <a:lstStyle/>
                    <a:p>
                      <a:endParaRPr lang="en-US" sz="2400" dirty="0"/>
                    </a:p>
                  </a:txBody>
                  <a:tcPr anchor="ctr"/>
                </a:tc>
                <a:extLst>
                  <a:ext uri="{0D108BD9-81ED-4DB2-BD59-A6C34878D82A}">
                    <a16:rowId xmlns:a16="http://schemas.microsoft.com/office/drawing/2014/main" val="10002"/>
                  </a:ext>
                </a:extLst>
              </a:tr>
            </a:tbl>
          </a:graphicData>
        </a:graphic>
      </p:graphicFrame>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15414" y="3073833"/>
            <a:ext cx="958917" cy="400110"/>
          </a:xfrm>
          <a:prstGeom prst="rect">
            <a:avLst/>
          </a:prstGeom>
          <a:noFill/>
        </p:spPr>
        <p:txBody>
          <a:bodyPr wrap="none" rtlCol="0">
            <a:spAutoFit/>
          </a:bodyPr>
          <a:lstStyle/>
          <a:p>
            <a:r>
              <a:rPr lang="en-US" sz="2000" dirty="0">
                <a:latin typeface="Myriad Pro" charset="0"/>
                <a:ea typeface="Myriad Pro" charset="0"/>
                <a:cs typeface="Myriad Pro" charset="0"/>
              </a:rPr>
              <a:t>Output</a:t>
            </a:r>
          </a:p>
        </p:txBody>
      </p:sp>
      <p:sp>
        <p:nvSpPr>
          <p:cNvPr id="19" name="Rounded Rectangle 18">
            <a:extLst>
              <a:ext uri="{FF2B5EF4-FFF2-40B4-BE49-F238E27FC236}">
                <a16:creationId xmlns:a16="http://schemas.microsoft.com/office/drawing/2014/main" id="{FD6186AB-00AC-FE49-ACE5-0013F646DA8A}"/>
              </a:ext>
            </a:extLst>
          </p:cNvPr>
          <p:cNvSpPr/>
          <p:nvPr/>
        </p:nvSpPr>
        <p:spPr>
          <a:xfrm>
            <a:off x="1580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endParaRPr lang="en-US" sz="1100" dirty="0">
              <a:solidFill>
                <a:schemeClr val="tx1"/>
              </a:solidFill>
              <a:latin typeface="Consolas" charset="0"/>
              <a:ea typeface="Consolas" charset="0"/>
              <a:cs typeface="Consolas" charset="0"/>
            </a:endParaRPr>
          </a:p>
        </p:txBody>
      </p:sp>
      <p:sp>
        <p:nvSpPr>
          <p:cNvPr id="22" name="Rounded Rectangle 21">
            <a:extLst>
              <a:ext uri="{FF2B5EF4-FFF2-40B4-BE49-F238E27FC236}">
                <a16:creationId xmlns:a16="http://schemas.microsoft.com/office/drawing/2014/main" id="{1DAC2590-BEA9-354E-9A24-F29CDDF6F4B0}"/>
              </a:ext>
            </a:extLst>
          </p:cNvPr>
          <p:cNvSpPr/>
          <p:nvPr/>
        </p:nvSpPr>
        <p:spPr>
          <a:xfrm>
            <a:off x="2333209" y="4097169"/>
            <a:ext cx="3011425"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a:extLst>
              <a:ext uri="{FF2B5EF4-FFF2-40B4-BE49-F238E27FC236}">
                <a16:creationId xmlns:a16="http://schemas.microsoft.com/office/drawing/2014/main" id="{01328C19-DA38-584A-88E1-565C2990C0EF}"/>
              </a:ext>
            </a:extLst>
          </p:cNvPr>
          <p:cNvSpPr txBox="1"/>
          <p:nvPr/>
        </p:nvSpPr>
        <p:spPr>
          <a:xfrm>
            <a:off x="1599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
        <p:nvSpPr>
          <p:cNvPr id="12" name="Rectangle 11">
            <a:extLst>
              <a:ext uri="{FF2B5EF4-FFF2-40B4-BE49-F238E27FC236}">
                <a16:creationId xmlns:a16="http://schemas.microsoft.com/office/drawing/2014/main" id="{7FB07DDF-457D-5948-9F22-276F953E38F9}"/>
              </a:ext>
            </a:extLst>
          </p:cNvPr>
          <p:cNvSpPr/>
          <p:nvPr/>
        </p:nvSpPr>
        <p:spPr>
          <a:xfrm>
            <a:off x="6275754" y="4994031"/>
            <a:ext cx="2493108" cy="554892"/>
          </a:xfrm>
          <a:prstGeom prst="rect">
            <a:avLst/>
          </a:prstGeom>
          <a:solidFill>
            <a:srgbClr val="E7E7E7"/>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0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3" grpId="0" animBg="1"/>
      <p:bldP spid="15" grpId="0" animBg="1"/>
      <p:bldP spid="16" grpId="0"/>
      <p:bldP spid="20" grpId="0"/>
      <p:bldP spid="21" grpId="0"/>
      <p:bldP spid="19" grpId="0" animBg="1"/>
      <p:bldP spid="22" grpId="0" animBg="1"/>
      <p:bldP spid="23" grpId="0"/>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14</a:t>
            </a:fld>
            <a:endParaRPr lang="en-US"/>
          </a:p>
        </p:txBody>
      </p:sp>
      <p:sp>
        <p:nvSpPr>
          <p:cNvPr id="4" name="Rounded Rectangle 3"/>
          <p:cNvSpPr/>
          <p:nvPr/>
        </p:nvSpPr>
        <p:spPr>
          <a:xfrm>
            <a:off x="5084956" y="2518038"/>
            <a:ext cx="2028349"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onaco" charset="0"/>
                <a:ea typeface="Monaco" charset="0"/>
                <a:cs typeface="Monaco" charset="0"/>
              </a:rPr>
              <a:t>filter(p)</a:t>
            </a:r>
            <a:endParaRPr lang="en-US" sz="2400" dirty="0">
              <a:latin typeface="Monaco" charset="0"/>
              <a:ea typeface="Monaco" charset="0"/>
              <a:cs typeface="Monaco" charset="0"/>
            </a:endParaRP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0" name="TextBox 9"/>
          <p:cNvSpPr txBox="1"/>
          <p:nvPr/>
        </p:nvSpPr>
        <p:spPr>
          <a:xfrm>
            <a:off x="2425451"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11" name="Oval 10"/>
          <p:cNvSpPr/>
          <p:nvPr/>
        </p:nvSpPr>
        <p:spPr>
          <a:xfrm>
            <a:off x="7292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8284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9306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6" name="TextBox 15"/>
          <p:cNvSpPr txBox="1"/>
          <p:nvPr/>
        </p:nvSpPr>
        <p:spPr>
          <a:xfrm>
            <a:off x="7078078" y="1394790"/>
            <a:ext cx="3063659"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Elements </a:t>
            </a:r>
            <a:r>
              <a:rPr lang="en-US" sz="2800" dirty="0" err="1">
                <a:solidFill>
                  <a:srgbClr val="C00000"/>
                </a:solidFill>
                <a:latin typeface="Myriad Pro" charset="0"/>
                <a:ea typeface="Myriad Pro" charset="0"/>
                <a:cs typeface="Myriad Pro" charset="0"/>
              </a:rPr>
              <a:t>Statisfying</a:t>
            </a:r>
            <a:endParaRPr lang="en-US" sz="2800" dirty="0">
              <a:solidFill>
                <a:srgbClr val="C00000"/>
              </a:solidFill>
              <a:latin typeface="Myriad Pro" charset="0"/>
              <a:ea typeface="Myriad Pro" charset="0"/>
              <a:cs typeface="Myriad Pro" charset="0"/>
            </a:endParaRPr>
          </a:p>
          <a:p>
            <a:pPr algn="ctr"/>
            <a:r>
              <a:rPr lang="en-US" sz="2800" dirty="0">
                <a:solidFill>
                  <a:srgbClr val="C00000"/>
                </a:solidFill>
                <a:latin typeface="Myriad Pro" charset="0"/>
                <a:ea typeface="Myriad Pro" charset="0"/>
                <a:cs typeface="Myriad Pro" charset="0"/>
              </a:rPr>
              <a:t>Predicate </a:t>
            </a:r>
            <a:r>
              <a:rPr lang="en-US" sz="2800" i="1" dirty="0">
                <a:solidFill>
                  <a:srgbClr val="C00000"/>
                </a:solidFill>
                <a:latin typeface="Times" charset="0"/>
                <a:ea typeface="Times" charset="0"/>
                <a:cs typeface="Times" charset="0"/>
              </a:rPr>
              <a:t>(p)</a:t>
            </a:r>
          </a:p>
        </p:txBody>
      </p:sp>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15414" y="3073833"/>
            <a:ext cx="958917" cy="400110"/>
          </a:xfrm>
          <a:prstGeom prst="rect">
            <a:avLst/>
          </a:prstGeom>
          <a:noFill/>
        </p:spPr>
        <p:txBody>
          <a:bodyPr wrap="none" rtlCol="0">
            <a:spAutoFit/>
          </a:bodyPr>
          <a:lstStyle/>
          <a:p>
            <a:r>
              <a:rPr lang="en-US" sz="2000" dirty="0">
                <a:latin typeface="Myriad Pro" charset="0"/>
                <a:ea typeface="Myriad Pro" charset="0"/>
                <a:cs typeface="Myriad Pro" charset="0"/>
              </a:rPr>
              <a:t>Output</a:t>
            </a:r>
          </a:p>
        </p:txBody>
      </p:sp>
      <p:sp>
        <p:nvSpPr>
          <p:cNvPr id="19" name="Rounded Rectangle 18">
            <a:extLst>
              <a:ext uri="{FF2B5EF4-FFF2-40B4-BE49-F238E27FC236}">
                <a16:creationId xmlns:a16="http://schemas.microsoft.com/office/drawing/2014/main" id="{FD6186AB-00AC-FE49-ACE5-0013F646DA8A}"/>
              </a:ext>
            </a:extLst>
          </p:cNvPr>
          <p:cNvSpPr/>
          <p:nvPr/>
        </p:nvSpPr>
        <p:spPr>
          <a:xfrm>
            <a:off x="1580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endParaRPr lang="en-US" sz="1100" dirty="0">
              <a:solidFill>
                <a:schemeClr val="tx1"/>
              </a:solidFill>
              <a:latin typeface="Consolas" charset="0"/>
              <a:ea typeface="Consolas" charset="0"/>
              <a:cs typeface="Consolas" charset="0"/>
            </a:endParaRPr>
          </a:p>
        </p:txBody>
      </p:sp>
      <p:sp>
        <p:nvSpPr>
          <p:cNvPr id="22" name="Rounded Rectangle 21">
            <a:extLst>
              <a:ext uri="{FF2B5EF4-FFF2-40B4-BE49-F238E27FC236}">
                <a16:creationId xmlns:a16="http://schemas.microsoft.com/office/drawing/2014/main" id="{1DAC2590-BEA9-354E-9A24-F29CDDF6F4B0}"/>
              </a:ext>
            </a:extLst>
          </p:cNvPr>
          <p:cNvSpPr/>
          <p:nvPr/>
        </p:nvSpPr>
        <p:spPr>
          <a:xfrm>
            <a:off x="2296244" y="5301436"/>
            <a:ext cx="3647356"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a:extLst>
              <a:ext uri="{FF2B5EF4-FFF2-40B4-BE49-F238E27FC236}">
                <a16:creationId xmlns:a16="http://schemas.microsoft.com/office/drawing/2014/main" id="{01328C19-DA38-584A-88E1-565C2990C0EF}"/>
              </a:ext>
            </a:extLst>
          </p:cNvPr>
          <p:cNvSpPr txBox="1"/>
          <p:nvPr/>
        </p:nvSpPr>
        <p:spPr>
          <a:xfrm>
            <a:off x="1599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grpSp>
        <p:nvGrpSpPr>
          <p:cNvPr id="12" name="Group 11"/>
          <p:cNvGrpSpPr/>
          <p:nvPr/>
        </p:nvGrpSpPr>
        <p:grpSpPr>
          <a:xfrm>
            <a:off x="6329560" y="3883146"/>
            <a:ext cx="4130623" cy="1807307"/>
            <a:chOff x="4759894" y="4065975"/>
            <a:chExt cx="4130623" cy="1302456"/>
          </a:xfrm>
        </p:grpSpPr>
        <p:sp>
          <p:nvSpPr>
            <p:cNvPr id="25" name="Rounded Rectangle 24">
              <a:extLst>
                <a:ext uri="{FF2B5EF4-FFF2-40B4-BE49-F238E27FC236}">
                  <a16:creationId xmlns:a16="http://schemas.microsoft.com/office/drawing/2014/main" id="{9F6A94C1-9832-A944-993E-F888097C06EA}"/>
                </a:ext>
              </a:extLst>
            </p:cNvPr>
            <p:cNvSpPr/>
            <p:nvPr/>
          </p:nvSpPr>
          <p:spPr>
            <a:xfrm>
              <a:off x="4759894" y="4065975"/>
              <a:ext cx="4130623" cy="1302456"/>
            </a:xfrm>
            <a:prstGeom prst="roundRect">
              <a:avLst>
                <a:gd name="adj" fmla="val 3426"/>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endParaRPr lang="en-US" sz="1100" dirty="0">
                <a:solidFill>
                  <a:schemeClr val="tx1"/>
                </a:solidFill>
                <a:latin typeface="Consolas" charset="0"/>
                <a:ea typeface="Consolas" charset="0"/>
                <a:cs typeface="Consolas" charset="0"/>
              </a:endParaRPr>
            </a:p>
          </p:txBody>
        </p:sp>
        <p:sp>
          <p:nvSpPr>
            <p:cNvPr id="24" name="TextBox 23">
              <a:extLst>
                <a:ext uri="{FF2B5EF4-FFF2-40B4-BE49-F238E27FC236}">
                  <a16:creationId xmlns:a16="http://schemas.microsoft.com/office/drawing/2014/main" id="{6D01F3D2-09BE-144F-88BB-0977C2BAA559}"/>
                </a:ext>
              </a:extLst>
            </p:cNvPr>
            <p:cNvSpPr txBox="1"/>
            <p:nvPr/>
          </p:nvSpPr>
          <p:spPr>
            <a:xfrm>
              <a:off x="4907052" y="4132428"/>
              <a:ext cx="3836307" cy="1153374"/>
            </a:xfrm>
            <a:prstGeom prst="rect">
              <a:avLst/>
            </a:prstGeom>
            <a:noFill/>
          </p:spPr>
          <p:txBody>
            <a:bodyPr wrap="none" rtlCol="0">
              <a:spAutoFit/>
            </a:bodyPr>
            <a:lstStyle/>
            <a:p>
              <a:r>
                <a:rPr lang="en-US" sz="1400" dirty="0">
                  <a:latin typeface="Monaco" pitchFamily="2" charset="77"/>
                </a:rPr>
                <a:t>control ingress {</a:t>
              </a:r>
            </a:p>
            <a:p>
              <a:r>
                <a:rPr lang="en-US" sz="1400" dirty="0">
                  <a:latin typeface="Monaco" pitchFamily="2" charset="77"/>
                </a:rPr>
                <a:t>    apply(</a:t>
              </a:r>
              <a:r>
                <a:rPr lang="en-US" sz="1400" dirty="0" err="1">
                  <a:latin typeface="Monaco" pitchFamily="2" charset="77"/>
                </a:rPr>
                <a:t>filter_map_table</a:t>
              </a:r>
              <a:r>
                <a:rPr lang="en-US" sz="1400" dirty="0">
                  <a:latin typeface="Monaco" pitchFamily="2" charset="77"/>
                </a:rPr>
                <a:t>);</a:t>
              </a:r>
            </a:p>
            <a:p>
              <a:r>
                <a:rPr lang="en-US" sz="1400" dirty="0">
                  <a:latin typeface="Monaco" pitchFamily="2" charset="77"/>
                </a:rPr>
                <a:t>    ...</a:t>
              </a:r>
            </a:p>
            <a:p>
              <a:r>
                <a:rPr lang="en-US" sz="1400" dirty="0">
                  <a:latin typeface="Monaco" pitchFamily="2" charset="77"/>
                </a:rPr>
                <a:t>    apply(</a:t>
              </a:r>
              <a:r>
                <a:rPr lang="en-US" sz="1400" dirty="0" err="1">
                  <a:latin typeface="Monaco" pitchFamily="2" charset="77"/>
                </a:rPr>
                <a:t>reduce_table</a:t>
              </a:r>
              <a:r>
                <a:rPr lang="en-US" sz="1400" dirty="0">
                  <a:latin typeface="Monaco" pitchFamily="2" charset="77"/>
                </a:rPr>
                <a:t>);</a:t>
              </a:r>
            </a:p>
            <a:p>
              <a:r>
                <a:rPr lang="en-US" sz="1400" dirty="0">
                  <a:latin typeface="Monaco" pitchFamily="2" charset="77"/>
                </a:rPr>
                <a:t>    </a:t>
              </a:r>
              <a:r>
                <a:rPr lang="en-US" sz="1400" b="1" dirty="0">
                  <a:solidFill>
                    <a:srgbClr val="C00000"/>
                  </a:solidFill>
                  <a:latin typeface="Monaco" pitchFamily="2" charset="77"/>
                </a:rPr>
                <a:t>if (</a:t>
              </a:r>
              <a:r>
                <a:rPr lang="en-US" sz="1400" b="1" dirty="0" err="1">
                  <a:solidFill>
                    <a:srgbClr val="C00000"/>
                  </a:solidFill>
                  <a:latin typeface="Monaco" pitchFamily="2" charset="77"/>
                </a:rPr>
                <a:t>m.reduce_table_sum</a:t>
              </a:r>
              <a:r>
                <a:rPr lang="en-US" sz="1400" b="1" dirty="0">
                  <a:solidFill>
                    <a:srgbClr val="C00000"/>
                  </a:solidFill>
                  <a:latin typeface="Monaco" pitchFamily="2" charset="77"/>
                </a:rPr>
                <a:t> &gt; </a:t>
              </a:r>
              <a:r>
                <a:rPr lang="en-US" sz="1400" b="1" dirty="0" err="1">
                  <a:solidFill>
                    <a:srgbClr val="C00000"/>
                  </a:solidFill>
                  <a:latin typeface="Monaco" pitchFamily="2" charset="77"/>
                </a:rPr>
                <a:t>Th</a:t>
              </a:r>
              <a:r>
                <a:rPr lang="en-US" sz="1400" b="1" dirty="0">
                  <a:solidFill>
                    <a:srgbClr val="C00000"/>
                  </a:solidFill>
                  <a:latin typeface="Monaco" pitchFamily="2" charset="77"/>
                </a:rPr>
                <a:t>) </a:t>
              </a:r>
              <a:r>
                <a:rPr lang="en-US" sz="1400" dirty="0">
                  <a:latin typeface="Monaco" pitchFamily="2" charset="77"/>
                </a:rPr>
                <a:t>{</a:t>
              </a:r>
            </a:p>
            <a:p>
              <a:r>
                <a:rPr lang="en-US" sz="1400" dirty="0">
                  <a:latin typeface="Monaco" pitchFamily="2" charset="77"/>
                </a:rPr>
                <a:t>        apply(</a:t>
              </a:r>
              <a:r>
                <a:rPr lang="en-US" sz="1400" dirty="0" err="1">
                  <a:latin typeface="Monaco" pitchFamily="2" charset="77"/>
                </a:rPr>
                <a:t>report_table</a:t>
              </a:r>
              <a:r>
                <a:rPr lang="en-US" sz="1400" dirty="0">
                  <a:latin typeface="Monaco" pitchFamily="2" charset="77"/>
                </a:rPr>
                <a:t>)</a:t>
              </a:r>
            </a:p>
            <a:p>
              <a:r>
                <a:rPr lang="en-US" sz="1400" dirty="0">
                  <a:latin typeface="Monaco" pitchFamily="2" charset="77"/>
                </a:rPr>
                <a:t>    }</a:t>
              </a:r>
            </a:p>
          </p:txBody>
        </p:sp>
      </p:grpSp>
    </p:spTree>
    <p:extLst>
      <p:ext uri="{BB962C8B-B14F-4D97-AF65-F5344CB8AC3E}">
        <p14:creationId xmlns:p14="http://schemas.microsoft.com/office/powerpoint/2010/main" val="12606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15</a:t>
            </a:fld>
            <a:endParaRPr lang="en-US"/>
          </a:p>
        </p:txBody>
      </p:sp>
      <p:sp>
        <p:nvSpPr>
          <p:cNvPr id="4" name="Rounded Rectangle 3"/>
          <p:cNvSpPr/>
          <p:nvPr/>
        </p:nvSpPr>
        <p:spPr>
          <a:xfrm>
            <a:off x="5181600" y="2518038"/>
            <a:ext cx="1828800"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map(f)</a:t>
            </a: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1" name="Oval 10"/>
          <p:cNvSpPr/>
          <p:nvPr/>
        </p:nvSpPr>
        <p:spPr>
          <a:xfrm>
            <a:off x="7292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8284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9306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graphicFrame>
        <p:nvGraphicFramePr>
          <p:cNvPr id="18" name="Table 17"/>
          <p:cNvGraphicFramePr>
            <a:graphicFrameLocks noGrp="1"/>
          </p:cNvGraphicFramePr>
          <p:nvPr/>
        </p:nvGraphicFramePr>
        <p:xfrm>
          <a:off x="6222995" y="3685538"/>
          <a:ext cx="4104763" cy="2250085"/>
        </p:xfrm>
        <a:graphic>
          <a:graphicData uri="http://schemas.openxmlformats.org/drawingml/2006/table">
            <a:tbl>
              <a:tblPr>
                <a:tableStyleId>{5C22544A-7EE6-4342-B048-85BDC9FD1C3A}</a:tableStyleId>
              </a:tblPr>
              <a:tblGrid>
                <a:gridCol w="1297769">
                  <a:extLst>
                    <a:ext uri="{9D8B030D-6E8A-4147-A177-3AD203B41FA5}">
                      <a16:colId xmlns:a16="http://schemas.microsoft.com/office/drawing/2014/main" val="20000"/>
                    </a:ext>
                  </a:extLst>
                </a:gridCol>
                <a:gridCol w="2806994">
                  <a:extLst>
                    <a:ext uri="{9D8B030D-6E8A-4147-A177-3AD203B41FA5}">
                      <a16:colId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a16="http://schemas.microsoft.com/office/drawing/2014/main" val="10000"/>
                  </a:ext>
                </a:extLst>
              </a:tr>
              <a:tr h="726085">
                <a:tc>
                  <a:txBody>
                    <a:bodyPr/>
                    <a:lstStyle/>
                    <a:p>
                      <a:pPr algn="ctr"/>
                      <a:endParaRPr lang="en-US" sz="2800" i="1" dirty="0">
                        <a:latin typeface="Times" charset="0"/>
                        <a:ea typeface="Times" charset="0"/>
                        <a:cs typeface="Times" charset="0"/>
                      </a:endParaRPr>
                    </a:p>
                  </a:txBody>
                  <a:tcPr anchor="ctr"/>
                </a:tc>
                <a:tc>
                  <a:txBody>
                    <a:bodyPr/>
                    <a:lstStyle/>
                    <a:p>
                      <a:pPr algn="ctr"/>
                      <a:r>
                        <a:rPr lang="en-US" sz="3200" i="1" dirty="0">
                          <a:latin typeface="Times" charset="0"/>
                          <a:ea typeface="Times" charset="0"/>
                          <a:cs typeface="Times" charset="0"/>
                        </a:rPr>
                        <a:t>f</a:t>
                      </a:r>
                    </a:p>
                  </a:txBody>
                  <a:tcPr anchor="ctr"/>
                </a:tc>
                <a:extLst>
                  <a:ext uri="{0D108BD9-81ED-4DB2-BD59-A6C34878D82A}">
                    <a16:rowId xmlns:a16="http://schemas.microsoft.com/office/drawing/2014/main" val="10001"/>
                  </a:ext>
                </a:extLst>
              </a:tr>
              <a:tr h="697689">
                <a:tc>
                  <a:txBody>
                    <a:bodyPr/>
                    <a:lstStyle/>
                    <a:p>
                      <a:pPr algn="ctr"/>
                      <a:r>
                        <a:rPr lang="en-US" sz="2000" dirty="0">
                          <a:latin typeface="Monaco" charset="0"/>
                          <a:ea typeface="Monaco" charset="0"/>
                          <a:cs typeface="Monaco" charset="0"/>
                        </a:rPr>
                        <a:t>*</a:t>
                      </a:r>
                    </a:p>
                  </a:txBody>
                  <a:tcPr anchor="ctr"/>
                </a:tc>
                <a:tc>
                  <a:txBody>
                    <a:bodyPr/>
                    <a:lstStyle/>
                    <a:p>
                      <a:r>
                        <a:rPr lang="en-US" sz="2000" dirty="0" err="1">
                          <a:latin typeface="Monaco" charset="0"/>
                          <a:ea typeface="Monaco" charset="0"/>
                          <a:cs typeface="Monaco" charset="0"/>
                        </a:rPr>
                        <a:t>m.dstIP</a:t>
                      </a:r>
                      <a:r>
                        <a:rPr lang="en-US" sz="2000" baseline="0" dirty="0">
                          <a:latin typeface="Monaco" charset="0"/>
                          <a:ea typeface="Monaco" charset="0"/>
                          <a:cs typeface="Monaco" charset="0"/>
                        </a:rPr>
                        <a:t> </a:t>
                      </a:r>
                      <a:r>
                        <a:rPr lang="en-US" sz="2000" dirty="0">
                          <a:latin typeface="Monaco" charset="0"/>
                          <a:ea typeface="Monaco" charset="0"/>
                          <a:cs typeface="Monaco" charset="0"/>
                        </a:rPr>
                        <a:t>= </a:t>
                      </a:r>
                      <a:r>
                        <a:rPr lang="en-US" sz="2000" dirty="0" err="1">
                          <a:latin typeface="Monaco" charset="0"/>
                          <a:ea typeface="Monaco" charset="0"/>
                          <a:cs typeface="Monaco" charset="0"/>
                        </a:rPr>
                        <a:t>p.dstIP</a:t>
                      </a:r>
                      <a:endParaRPr lang="en-US" sz="2000" dirty="0">
                        <a:latin typeface="Monaco" charset="0"/>
                        <a:ea typeface="Monaco" charset="0"/>
                        <a:cs typeface="Monaco" charset="0"/>
                      </a:endParaRPr>
                    </a:p>
                    <a:p>
                      <a:r>
                        <a:rPr lang="en-US" sz="2000" dirty="0" err="1">
                          <a:latin typeface="Monaco" charset="0"/>
                          <a:ea typeface="Monaco" charset="0"/>
                          <a:cs typeface="Monaco" charset="0"/>
                        </a:rPr>
                        <a:t>m.srcIP</a:t>
                      </a:r>
                      <a:r>
                        <a:rPr lang="en-US" sz="2000" baseline="0" dirty="0">
                          <a:latin typeface="Monaco" charset="0"/>
                          <a:ea typeface="Monaco" charset="0"/>
                          <a:cs typeface="Monaco" charset="0"/>
                        </a:rPr>
                        <a:t> = </a:t>
                      </a:r>
                      <a:r>
                        <a:rPr lang="en-US" sz="2000" baseline="0" dirty="0" err="1">
                          <a:latin typeface="Monaco" charset="0"/>
                          <a:ea typeface="Monaco" charset="0"/>
                          <a:cs typeface="Monaco" charset="0"/>
                        </a:rPr>
                        <a:t>p.srcIP</a:t>
                      </a:r>
                      <a:endParaRPr lang="en-US" sz="2000" dirty="0">
                        <a:latin typeface="Monaco" charset="0"/>
                        <a:ea typeface="Monaco" charset="0"/>
                        <a:cs typeface="Monaco" charset="0"/>
                      </a:endParaRPr>
                    </a:p>
                    <a:p>
                      <a:endParaRPr lang="en-US" sz="2400" dirty="0"/>
                    </a:p>
                  </a:txBody>
                  <a:tcPr anchor="ctr"/>
                </a:tc>
                <a:extLst>
                  <a:ext uri="{0D108BD9-81ED-4DB2-BD59-A6C34878D82A}">
                    <a16:rowId xmlns:a16="http://schemas.microsoft.com/office/drawing/2014/main" val="10002"/>
                  </a:ext>
                </a:extLst>
              </a:tr>
            </a:tbl>
          </a:graphicData>
        </a:graphic>
      </p:graphicFrame>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15414" y="3073833"/>
            <a:ext cx="958917" cy="400110"/>
          </a:xfrm>
          <a:prstGeom prst="rect">
            <a:avLst/>
          </a:prstGeom>
          <a:noFill/>
        </p:spPr>
        <p:txBody>
          <a:bodyPr wrap="none" rtlCol="0">
            <a:spAutoFit/>
          </a:bodyPr>
          <a:lstStyle/>
          <a:p>
            <a:r>
              <a:rPr lang="en-US" sz="2000">
                <a:latin typeface="Myriad Pro" charset="0"/>
                <a:ea typeface="Myriad Pro" charset="0"/>
                <a:cs typeface="Myriad Pro" charset="0"/>
              </a:rPr>
              <a:t>Output</a:t>
            </a:r>
            <a:endParaRPr lang="en-US" sz="2000" dirty="0">
              <a:latin typeface="Myriad Pro" charset="0"/>
              <a:ea typeface="Myriad Pro" charset="0"/>
              <a:cs typeface="Myriad Pro" charset="0"/>
            </a:endParaRPr>
          </a:p>
        </p:txBody>
      </p:sp>
      <p:sp>
        <p:nvSpPr>
          <p:cNvPr id="19" name="Rounded Rectangle 18">
            <a:extLst>
              <a:ext uri="{FF2B5EF4-FFF2-40B4-BE49-F238E27FC236}">
                <a16:creationId xmlns:a16="http://schemas.microsoft.com/office/drawing/2014/main" id="{FD6186AB-00AC-FE49-ACE5-0013F646DA8A}"/>
              </a:ext>
            </a:extLst>
          </p:cNvPr>
          <p:cNvSpPr/>
          <p:nvPr/>
        </p:nvSpPr>
        <p:spPr>
          <a:xfrm>
            <a:off x="1580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22" name="Rounded Rectangle 21">
            <a:extLst>
              <a:ext uri="{FF2B5EF4-FFF2-40B4-BE49-F238E27FC236}">
                <a16:creationId xmlns:a16="http://schemas.microsoft.com/office/drawing/2014/main" id="{1DAC2590-BEA9-354E-9A24-F29CDDF6F4B0}"/>
              </a:ext>
            </a:extLst>
          </p:cNvPr>
          <p:cNvSpPr/>
          <p:nvPr/>
        </p:nvSpPr>
        <p:spPr>
          <a:xfrm>
            <a:off x="2333209" y="4323996"/>
            <a:ext cx="3011425"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p:cNvSpPr txBox="1"/>
          <p:nvPr/>
        </p:nvSpPr>
        <p:spPr>
          <a:xfrm>
            <a:off x="2425451"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24" name="TextBox 23"/>
          <p:cNvSpPr txBox="1"/>
          <p:nvPr/>
        </p:nvSpPr>
        <p:spPr>
          <a:xfrm>
            <a:off x="6521831" y="1394790"/>
            <a:ext cx="4176143"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Result of Applying</a:t>
            </a:r>
          </a:p>
          <a:p>
            <a:pPr algn="ctr"/>
            <a:r>
              <a:rPr lang="en-US" sz="2800" dirty="0">
                <a:solidFill>
                  <a:srgbClr val="C00000"/>
                </a:solidFill>
                <a:latin typeface="Myriad Pro" charset="0"/>
                <a:ea typeface="Myriad Pro" charset="0"/>
                <a:cs typeface="Myriad Pro" charset="0"/>
              </a:rPr>
              <a:t>Function </a:t>
            </a:r>
            <a:r>
              <a:rPr lang="en-US" sz="2800" i="1" dirty="0">
                <a:solidFill>
                  <a:srgbClr val="C00000"/>
                </a:solidFill>
                <a:latin typeface="Times" charset="0"/>
                <a:ea typeface="Times" charset="0"/>
                <a:cs typeface="Times" charset="0"/>
              </a:rPr>
              <a:t>f</a:t>
            </a:r>
            <a:r>
              <a:rPr lang="en-US" sz="2800" dirty="0">
                <a:solidFill>
                  <a:srgbClr val="C00000"/>
                </a:solidFill>
                <a:latin typeface="Myriad Pro" charset="0"/>
                <a:ea typeface="Myriad Pro" charset="0"/>
                <a:cs typeface="Myriad Pro" charset="0"/>
              </a:rPr>
              <a:t> to Each Element</a:t>
            </a:r>
          </a:p>
        </p:txBody>
      </p:sp>
      <p:sp>
        <p:nvSpPr>
          <p:cNvPr id="25" name="Oval 24"/>
          <p:cNvSpPr/>
          <p:nvPr/>
        </p:nvSpPr>
        <p:spPr>
          <a:xfrm>
            <a:off x="7803338"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6" name="Oval 25"/>
          <p:cNvSpPr/>
          <p:nvPr/>
        </p:nvSpPr>
        <p:spPr>
          <a:xfrm>
            <a:off x="8810554"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7" name="TextBox 26">
            <a:extLst>
              <a:ext uri="{FF2B5EF4-FFF2-40B4-BE49-F238E27FC236}">
                <a16:creationId xmlns:a16="http://schemas.microsoft.com/office/drawing/2014/main" id="{01328C19-DA38-584A-88E1-565C2990C0EF}"/>
              </a:ext>
            </a:extLst>
          </p:cNvPr>
          <p:cNvSpPr txBox="1"/>
          <p:nvPr/>
        </p:nvSpPr>
        <p:spPr>
          <a:xfrm>
            <a:off x="1599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
        <p:nvSpPr>
          <p:cNvPr id="28" name="Rectangle 27">
            <a:extLst>
              <a:ext uri="{FF2B5EF4-FFF2-40B4-BE49-F238E27FC236}">
                <a16:creationId xmlns:a16="http://schemas.microsoft.com/office/drawing/2014/main" id="{FEB41451-ED8B-404E-A31F-4CF9FFAEB1DD}"/>
              </a:ext>
            </a:extLst>
          </p:cNvPr>
          <p:cNvSpPr/>
          <p:nvPr/>
        </p:nvSpPr>
        <p:spPr>
          <a:xfrm>
            <a:off x="7557753" y="4905923"/>
            <a:ext cx="2688216" cy="710205"/>
          </a:xfrm>
          <a:prstGeom prst="rect">
            <a:avLst/>
          </a:prstGeom>
          <a:solidFill>
            <a:srgbClr val="E7E7E7"/>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6C381F-775F-A546-8FF9-FF5819135360}"/>
              </a:ext>
            </a:extLst>
          </p:cNvPr>
          <p:cNvSpPr/>
          <p:nvPr/>
        </p:nvSpPr>
        <p:spPr>
          <a:xfrm>
            <a:off x="6396736" y="5030063"/>
            <a:ext cx="1041980" cy="710205"/>
          </a:xfrm>
          <a:prstGeom prst="rect">
            <a:avLst/>
          </a:prstGeom>
          <a:solidFill>
            <a:srgbClr val="E7E7E7"/>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24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3" grpId="0" animBg="1"/>
      <p:bldP spid="15" grpId="0" animBg="1"/>
      <p:bldP spid="20" grpId="0"/>
      <p:bldP spid="21" grpId="0"/>
      <p:bldP spid="19" grpId="0" animBg="1"/>
      <p:bldP spid="22" grpId="0" animBg="1"/>
      <p:bldP spid="23" grpId="0"/>
      <p:bldP spid="24" grpId="0"/>
      <p:bldP spid="25" grpId="0" animBg="1"/>
      <p:bldP spid="26" grpId="0" animBg="1"/>
      <p:bldP spid="27" grpId="0"/>
      <p:bldP spid="28" grpId="0" animBg="1"/>
      <p:bldP spid="28" grpId="1" animBg="1"/>
      <p:bldP spid="29" grpId="0" animBg="1"/>
      <p:bldP spid="2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16</a:t>
            </a:fld>
            <a:endParaRPr lang="en-US"/>
          </a:p>
        </p:txBody>
      </p:sp>
      <p:sp>
        <p:nvSpPr>
          <p:cNvPr id="4" name="Rounded Rectangle 3"/>
          <p:cNvSpPr/>
          <p:nvPr/>
        </p:nvSpPr>
        <p:spPr>
          <a:xfrm>
            <a:off x="5129561" y="2518038"/>
            <a:ext cx="1940312"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reduce(f)</a:t>
            </a: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1" name="Oval 10"/>
          <p:cNvSpPr/>
          <p:nvPr/>
        </p:nvSpPr>
        <p:spPr>
          <a:xfrm>
            <a:off x="8320152"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graphicFrame>
        <p:nvGraphicFramePr>
          <p:cNvPr id="18" name="Table 17"/>
          <p:cNvGraphicFramePr>
            <a:graphicFrameLocks noGrp="1"/>
          </p:cNvGraphicFramePr>
          <p:nvPr/>
        </p:nvGraphicFramePr>
        <p:xfrm>
          <a:off x="6222995" y="3818394"/>
          <a:ext cx="4104763" cy="1183285"/>
        </p:xfrm>
        <a:graphic>
          <a:graphicData uri="http://schemas.openxmlformats.org/drawingml/2006/table">
            <a:tbl>
              <a:tblPr>
                <a:tableStyleId>{5C22544A-7EE6-4342-B048-85BDC9FD1C3A}</a:tableStyleId>
              </a:tblPr>
              <a:tblGrid>
                <a:gridCol w="1297769">
                  <a:extLst>
                    <a:ext uri="{9D8B030D-6E8A-4147-A177-3AD203B41FA5}">
                      <a16:colId xmlns:a16="http://schemas.microsoft.com/office/drawing/2014/main" val="20000"/>
                    </a:ext>
                  </a:extLst>
                </a:gridCol>
                <a:gridCol w="2806994">
                  <a:extLst>
                    <a:ext uri="{9D8B030D-6E8A-4147-A177-3AD203B41FA5}">
                      <a16:colId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tc>
                <a:tc>
                  <a:txBody>
                    <a:bodyPr/>
                    <a:lstStyle/>
                    <a:p>
                      <a:pPr algn="ctr"/>
                      <a:r>
                        <a:rPr lang="en-US" sz="1800" i="0" dirty="0" err="1">
                          <a:latin typeface="Monaco" charset="0"/>
                          <a:ea typeface="Monaco" charset="0"/>
                          <a:cs typeface="Monaco" charset="0"/>
                        </a:rPr>
                        <a:t>idx</a:t>
                      </a:r>
                      <a:r>
                        <a:rPr lang="en-US" sz="1800" i="0" baseline="0" dirty="0">
                          <a:latin typeface="Monaco" charset="0"/>
                          <a:ea typeface="Monaco" charset="0"/>
                          <a:cs typeface="Monaco" charset="0"/>
                        </a:rPr>
                        <a:t> </a:t>
                      </a:r>
                      <a:r>
                        <a:rPr lang="en-US" sz="1800" i="0" dirty="0">
                          <a:latin typeface="Monaco" charset="0"/>
                          <a:ea typeface="Monaco" charset="0"/>
                          <a:cs typeface="Monaco" charset="0"/>
                        </a:rPr>
                        <a:t>=</a:t>
                      </a:r>
                      <a:r>
                        <a:rPr lang="en-US" sz="1800" i="0" baseline="0" dirty="0">
                          <a:latin typeface="Monaco" charset="0"/>
                          <a:ea typeface="Monaco" charset="0"/>
                          <a:cs typeface="Monaco" charset="0"/>
                        </a:rPr>
                        <a:t> hash(</a:t>
                      </a:r>
                      <a:r>
                        <a:rPr lang="en-US" sz="1800" i="0" baseline="0" dirty="0" err="1">
                          <a:latin typeface="Monaco" charset="0"/>
                          <a:ea typeface="Monaco" charset="0"/>
                          <a:cs typeface="Monaco" charset="0"/>
                        </a:rPr>
                        <a:t>m.dstIP</a:t>
                      </a:r>
                      <a:r>
                        <a:rPr lang="en-US" sz="1800" i="0" baseline="0" dirty="0">
                          <a:latin typeface="Monaco" charset="0"/>
                          <a:ea typeface="Monaco" charset="0"/>
                          <a:cs typeface="Monaco" charset="0"/>
                        </a:rPr>
                        <a:t>)</a:t>
                      </a:r>
                      <a:endParaRPr lang="en-US" sz="1800" i="0" dirty="0">
                        <a:latin typeface="Monaco" charset="0"/>
                        <a:ea typeface="Monaco" charset="0"/>
                        <a:cs typeface="Monaco" charset="0"/>
                      </a:endParaRPr>
                    </a:p>
                  </a:txBody>
                  <a:tcPr anchor="ctr"/>
                </a:tc>
                <a:extLst>
                  <a:ext uri="{0D108BD9-81ED-4DB2-BD59-A6C34878D82A}">
                    <a16:rowId xmlns:a16="http://schemas.microsoft.com/office/drawing/2014/main" val="10001"/>
                  </a:ext>
                </a:extLst>
              </a:tr>
            </a:tbl>
          </a:graphicData>
        </a:graphic>
      </p:graphicFrame>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50698" y="3073833"/>
            <a:ext cx="958917" cy="400110"/>
          </a:xfrm>
          <a:prstGeom prst="rect">
            <a:avLst/>
          </a:prstGeom>
          <a:noFill/>
        </p:spPr>
        <p:txBody>
          <a:bodyPr wrap="none" rtlCol="0">
            <a:spAutoFit/>
          </a:bodyPr>
          <a:lstStyle/>
          <a:p>
            <a:r>
              <a:rPr lang="en-US" sz="2000" dirty="0">
                <a:latin typeface="Myriad Pro" charset="0"/>
                <a:ea typeface="Myriad Pro" charset="0"/>
                <a:cs typeface="Myriad Pro" charset="0"/>
              </a:rPr>
              <a:t>Output</a:t>
            </a:r>
          </a:p>
        </p:txBody>
      </p:sp>
      <p:sp>
        <p:nvSpPr>
          <p:cNvPr id="19" name="Rounded Rectangle 18">
            <a:extLst>
              <a:ext uri="{FF2B5EF4-FFF2-40B4-BE49-F238E27FC236}">
                <a16:creationId xmlns:a16="http://schemas.microsoft.com/office/drawing/2014/main" id="{FD6186AB-00AC-FE49-ACE5-0013F646DA8A}"/>
              </a:ext>
            </a:extLst>
          </p:cNvPr>
          <p:cNvSpPr/>
          <p:nvPr/>
        </p:nvSpPr>
        <p:spPr>
          <a:xfrm>
            <a:off x="1580704" y="3833173"/>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22" name="Rounded Rectangle 21">
            <a:extLst>
              <a:ext uri="{FF2B5EF4-FFF2-40B4-BE49-F238E27FC236}">
                <a16:creationId xmlns:a16="http://schemas.microsoft.com/office/drawing/2014/main" id="{1DAC2590-BEA9-354E-9A24-F29CDDF6F4B0}"/>
              </a:ext>
            </a:extLst>
          </p:cNvPr>
          <p:cNvSpPr/>
          <p:nvPr/>
        </p:nvSpPr>
        <p:spPr>
          <a:xfrm>
            <a:off x="2346961" y="5184265"/>
            <a:ext cx="2664519" cy="311800"/>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p:cNvSpPr txBox="1"/>
          <p:nvPr/>
        </p:nvSpPr>
        <p:spPr>
          <a:xfrm>
            <a:off x="2429257"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24" name="TextBox 23"/>
          <p:cNvSpPr txBox="1"/>
          <p:nvPr/>
        </p:nvSpPr>
        <p:spPr>
          <a:xfrm>
            <a:off x="6192204" y="1394790"/>
            <a:ext cx="4475905"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Result of Applying</a:t>
            </a:r>
          </a:p>
          <a:p>
            <a:pPr algn="ctr"/>
            <a:r>
              <a:rPr lang="en-US" sz="2800" dirty="0">
                <a:solidFill>
                  <a:srgbClr val="C00000"/>
                </a:solidFill>
                <a:latin typeface="Myriad Pro" charset="0"/>
                <a:ea typeface="Myriad Pro" charset="0"/>
                <a:cs typeface="Myriad Pro" charset="0"/>
              </a:rPr>
              <a:t>Function </a:t>
            </a:r>
            <a:r>
              <a:rPr lang="en-US" sz="2800" i="1" dirty="0">
                <a:solidFill>
                  <a:srgbClr val="C00000"/>
                </a:solidFill>
                <a:latin typeface="Times" charset="0"/>
                <a:ea typeface="Times" charset="0"/>
                <a:cs typeface="Times" charset="0"/>
              </a:rPr>
              <a:t>f</a:t>
            </a:r>
            <a:r>
              <a:rPr lang="en-US" sz="2800" dirty="0">
                <a:solidFill>
                  <a:srgbClr val="C00000"/>
                </a:solidFill>
                <a:latin typeface="Myriad Pro" charset="0"/>
                <a:ea typeface="Myriad Pro" charset="0"/>
                <a:cs typeface="Myriad Pro" charset="0"/>
              </a:rPr>
              <a:t>  Over All Elements</a:t>
            </a:r>
          </a:p>
        </p:txBody>
      </p:sp>
      <p:sp>
        <p:nvSpPr>
          <p:cNvPr id="25" name="Rounded Rectangle 24"/>
          <p:cNvSpPr/>
          <p:nvPr/>
        </p:nvSpPr>
        <p:spPr>
          <a:xfrm>
            <a:off x="4826059" y="3142608"/>
            <a:ext cx="2539883" cy="496119"/>
          </a:xfrm>
          <a:prstGeom prst="roundRect">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yriad Pro" charset="0"/>
                <a:ea typeface="Myriad Pro" charset="0"/>
                <a:cs typeface="Myriad Pro" charset="0"/>
              </a:rPr>
              <a:t>Registers</a:t>
            </a:r>
          </a:p>
        </p:txBody>
      </p:sp>
      <p:graphicFrame>
        <p:nvGraphicFramePr>
          <p:cNvPr id="26" name="Table 25"/>
          <p:cNvGraphicFramePr>
            <a:graphicFrameLocks noGrp="1"/>
          </p:cNvGraphicFramePr>
          <p:nvPr/>
        </p:nvGraphicFramePr>
        <p:xfrm>
          <a:off x="6222994" y="5048490"/>
          <a:ext cx="4104763" cy="1183285"/>
        </p:xfrm>
        <a:graphic>
          <a:graphicData uri="http://schemas.openxmlformats.org/drawingml/2006/table">
            <a:tbl>
              <a:tblPr>
                <a:tableStyleId>{5C22544A-7EE6-4342-B048-85BDC9FD1C3A}</a:tableStyleId>
              </a:tblPr>
              <a:tblGrid>
                <a:gridCol w="1297769">
                  <a:extLst>
                    <a:ext uri="{9D8B030D-6E8A-4147-A177-3AD203B41FA5}">
                      <a16:colId xmlns:a16="http://schemas.microsoft.com/office/drawing/2014/main" val="20000"/>
                    </a:ext>
                  </a:extLst>
                </a:gridCol>
                <a:gridCol w="2806994">
                  <a:extLst>
                    <a:ext uri="{9D8B030D-6E8A-4147-A177-3AD203B41FA5}">
                      <a16:colId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tc>
                <a:tc>
                  <a:txBody>
                    <a:bodyPr/>
                    <a:lstStyle/>
                    <a:p>
                      <a:pPr algn="ctr"/>
                      <a:r>
                        <a:rPr lang="en-US" sz="1800" i="0" kern="1200" dirty="0">
                          <a:solidFill>
                            <a:schemeClr val="dk1"/>
                          </a:solidFill>
                          <a:latin typeface="Monaco" charset="0"/>
                          <a:ea typeface="Monaco" charset="0"/>
                          <a:cs typeface="Monaco" charset="0"/>
                        </a:rPr>
                        <a:t>stateful[</a:t>
                      </a:r>
                      <a:r>
                        <a:rPr lang="en-US" sz="1800" i="0" kern="1200" dirty="0" err="1">
                          <a:solidFill>
                            <a:schemeClr val="dk1"/>
                          </a:solidFill>
                          <a:latin typeface="Monaco" charset="0"/>
                          <a:ea typeface="Monaco" charset="0"/>
                          <a:cs typeface="Monaco" charset="0"/>
                        </a:rPr>
                        <a:t>idx</a:t>
                      </a:r>
                      <a:r>
                        <a:rPr lang="en-US" sz="1800" i="0" kern="1200" dirty="0">
                          <a:solidFill>
                            <a:schemeClr val="dk1"/>
                          </a:solidFill>
                          <a:latin typeface="Monaco" charset="0"/>
                          <a:ea typeface="Monaco" charset="0"/>
                          <a:cs typeface="Monaco" charset="0"/>
                        </a:rPr>
                        <a:t>]</a:t>
                      </a:r>
                      <a:r>
                        <a:rPr lang="en-US" sz="1800" i="0" kern="1200" baseline="0" dirty="0">
                          <a:solidFill>
                            <a:schemeClr val="dk1"/>
                          </a:solidFill>
                          <a:latin typeface="Monaco" charset="0"/>
                          <a:ea typeface="Monaco" charset="0"/>
                          <a:cs typeface="Monaco" charset="0"/>
                        </a:rPr>
                        <a:t> += 1</a:t>
                      </a:r>
                      <a:endParaRPr lang="en-US" sz="1800" i="0" kern="1200" dirty="0">
                        <a:solidFill>
                          <a:schemeClr val="dk1"/>
                        </a:solidFill>
                        <a:latin typeface="Monaco" charset="0"/>
                        <a:ea typeface="Monaco" charset="0"/>
                        <a:cs typeface="Monaco" charset="0"/>
                      </a:endParaRPr>
                    </a:p>
                  </a:txBody>
                  <a:tcPr anchor="ctr"/>
                </a:tc>
                <a:extLst>
                  <a:ext uri="{0D108BD9-81ED-4DB2-BD59-A6C34878D82A}">
                    <a16:rowId xmlns:a16="http://schemas.microsoft.com/office/drawing/2014/main" val="10001"/>
                  </a:ext>
                </a:extLst>
              </a:tr>
            </a:tbl>
          </a:graphicData>
        </a:graphic>
      </p:graphicFrame>
      <p:sp>
        <p:nvSpPr>
          <p:cNvPr id="27" name="TextBox 26">
            <a:extLst>
              <a:ext uri="{FF2B5EF4-FFF2-40B4-BE49-F238E27FC236}">
                <a16:creationId xmlns:a16="http://schemas.microsoft.com/office/drawing/2014/main" id="{01328C19-DA38-584A-88E1-565C2990C0EF}"/>
              </a:ext>
            </a:extLst>
          </p:cNvPr>
          <p:cNvSpPr txBox="1"/>
          <p:nvPr/>
        </p:nvSpPr>
        <p:spPr>
          <a:xfrm>
            <a:off x="1592137" y="3952911"/>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Tree>
    <p:extLst>
      <p:ext uri="{BB962C8B-B14F-4D97-AF65-F5344CB8AC3E}">
        <p14:creationId xmlns:p14="http://schemas.microsoft.com/office/powerpoint/2010/main" val="186816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20" grpId="0"/>
      <p:bldP spid="21" grpId="0"/>
      <p:bldP spid="19" grpId="0" animBg="1"/>
      <p:bldP spid="22" grpId="0" animBg="1"/>
      <p:bldP spid="23" grpId="0"/>
      <p:bldP spid="24" grpId="0"/>
      <p:bldP spid="25"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1FAC-0404-BD46-8985-7CFC8AB9C6D3}"/>
              </a:ext>
            </a:extLst>
          </p:cNvPr>
          <p:cNvSpPr>
            <a:spLocks noGrp="1"/>
          </p:cNvSpPr>
          <p:nvPr>
            <p:ph type="title"/>
          </p:nvPr>
        </p:nvSpPr>
        <p:spPr/>
        <p:txBody>
          <a:bodyPr/>
          <a:lstStyle/>
          <a:p>
            <a:r>
              <a:rPr lang="en-US" dirty="0"/>
              <a:t>Compiling</a:t>
            </a:r>
            <a:r>
              <a:rPr lang="en-US" dirty="0">
                <a:solidFill>
                  <a:srgbClr val="C00000"/>
                </a:solidFill>
              </a:rPr>
              <a:t> </a:t>
            </a:r>
            <a:r>
              <a:rPr lang="en-US" dirty="0">
                <a:solidFill>
                  <a:schemeClr val="tx1"/>
                </a:solidFill>
              </a:rPr>
              <a:t>a</a:t>
            </a:r>
            <a:r>
              <a:rPr lang="en-US" dirty="0">
                <a:solidFill>
                  <a:srgbClr val="C00000"/>
                </a:solidFill>
              </a:rPr>
              <a:t> </a:t>
            </a:r>
            <a:r>
              <a:rPr lang="en-US" dirty="0"/>
              <a:t>Query</a:t>
            </a:r>
          </a:p>
        </p:txBody>
      </p:sp>
      <p:sp>
        <p:nvSpPr>
          <p:cNvPr id="3" name="Slide Number Placeholder 2">
            <a:extLst>
              <a:ext uri="{FF2B5EF4-FFF2-40B4-BE49-F238E27FC236}">
                <a16:creationId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17</a:t>
            </a:fld>
            <a:endParaRPr lang="en-US"/>
          </a:p>
        </p:txBody>
      </p:sp>
      <p:sp>
        <p:nvSpPr>
          <p:cNvPr id="110" name="Rounded Rectangle 109"/>
          <p:cNvSpPr/>
          <p:nvPr/>
        </p:nvSpPr>
        <p:spPr>
          <a:xfrm>
            <a:off x="9550032" y="1739242"/>
            <a:ext cx="1959125" cy="4330704"/>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a:t>
            </a:r>
            <a:r>
              <a:rPr lang="en-US" sz="1400" b="1" dirty="0" err="1">
                <a:latin typeface="Myriad Pro" charset="0"/>
                <a:ea typeface="Myriad Pro" charset="0"/>
                <a:cs typeface="Myriad Pro" charset="0"/>
              </a:rPr>
              <a:t>Deparser</a:t>
            </a:r>
            <a:endParaRPr lang="en-US" sz="14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64" name="Group 263"/>
          <p:cNvGrpSpPr/>
          <p:nvPr/>
        </p:nvGrpSpPr>
        <p:grpSpPr>
          <a:xfrm>
            <a:off x="10011578" y="2777924"/>
            <a:ext cx="1049804" cy="3098010"/>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5572302" y="6126119"/>
            <a:ext cx="1058205" cy="457241"/>
          </a:xfrm>
          <a:prstGeom prst="rect">
            <a:avLst/>
          </a:prstGeom>
          <a:noFill/>
        </p:spPr>
        <p:txBody>
          <a:bodyPr wrap="none" rtlCol="0">
            <a:spAutoFit/>
          </a:bodyPr>
          <a:lstStyle/>
          <a:p>
            <a:pPr algn="ctr"/>
            <a:r>
              <a:rPr lang="en-US" b="1" dirty="0">
                <a:latin typeface="Myriad Pro" charset="0"/>
                <a:ea typeface="Myriad Pro" charset="0"/>
                <a:cs typeface="Myriad Pro" charset="0"/>
              </a:rPr>
              <a:t>Stages</a:t>
            </a:r>
          </a:p>
        </p:txBody>
      </p:sp>
      <p:grpSp>
        <p:nvGrpSpPr>
          <p:cNvPr id="237" name="Group 236"/>
          <p:cNvGrpSpPr/>
          <p:nvPr/>
        </p:nvGrpSpPr>
        <p:grpSpPr>
          <a:xfrm>
            <a:off x="208344" y="2545393"/>
            <a:ext cx="445430" cy="3345584"/>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11534367" y="2545393"/>
            <a:ext cx="445430" cy="3345584"/>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685495" y="1727805"/>
            <a:ext cx="1959125" cy="4330704"/>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Parser</a:t>
            </a: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45" name="Group 244"/>
          <p:cNvGrpSpPr/>
          <p:nvPr/>
        </p:nvGrpSpPr>
        <p:grpSpPr>
          <a:xfrm>
            <a:off x="845381" y="2777924"/>
            <a:ext cx="1625619" cy="3128532"/>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754642" y="2487056"/>
            <a:ext cx="855205" cy="358288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5400000">
            <a:off x="3146044" y="2757500"/>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 name="Rectangle 17"/>
          <p:cNvSpPr/>
          <p:nvPr/>
        </p:nvSpPr>
        <p:spPr>
          <a:xfrm>
            <a:off x="2904686" y="2645207"/>
            <a:ext cx="241138" cy="325715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0" name="Rounded Rectangle 19"/>
          <p:cNvSpPr/>
          <p:nvPr/>
        </p:nvSpPr>
        <p:spPr>
          <a:xfrm>
            <a:off x="2754642" y="1742525"/>
            <a:ext cx="855205" cy="680203"/>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Myriad Pro" charset="0"/>
                <a:ea typeface="Myriad Pro" charset="0"/>
                <a:cs typeface="Myriad Pro" charset="0"/>
              </a:rPr>
              <a:t>Registers</a:t>
            </a:r>
          </a:p>
        </p:txBody>
      </p:sp>
      <p:sp>
        <p:nvSpPr>
          <p:cNvPr id="148" name="Trapezoid 147"/>
          <p:cNvSpPr/>
          <p:nvPr/>
        </p:nvSpPr>
        <p:spPr>
          <a:xfrm rot="5400000">
            <a:off x="3167253" y="5515524"/>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49" name="Trapezoid 148"/>
          <p:cNvSpPr/>
          <p:nvPr/>
        </p:nvSpPr>
        <p:spPr>
          <a:xfrm rot="5400000">
            <a:off x="3170212" y="3447005"/>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0" name="Trapezoid 149"/>
          <p:cNvSpPr/>
          <p:nvPr/>
        </p:nvSpPr>
        <p:spPr>
          <a:xfrm rot="5400000">
            <a:off x="3176472" y="4136511"/>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1" name="Trapezoid 150"/>
          <p:cNvSpPr/>
          <p:nvPr/>
        </p:nvSpPr>
        <p:spPr>
          <a:xfrm rot="5400000">
            <a:off x="3167253" y="4826017"/>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5" name="Rectangle 154"/>
          <p:cNvSpPr/>
          <p:nvPr/>
        </p:nvSpPr>
        <p:spPr>
          <a:xfrm>
            <a:off x="3732535" y="2471568"/>
            <a:ext cx="855205" cy="358288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5400000">
            <a:off x="4123937" y="2742012"/>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7" name="Rectangle 156"/>
          <p:cNvSpPr/>
          <p:nvPr/>
        </p:nvSpPr>
        <p:spPr>
          <a:xfrm>
            <a:off x="3882579" y="2629719"/>
            <a:ext cx="241138" cy="325715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58" name="Rounded Rectangle 157"/>
          <p:cNvSpPr/>
          <p:nvPr/>
        </p:nvSpPr>
        <p:spPr>
          <a:xfrm>
            <a:off x="3732535" y="1742525"/>
            <a:ext cx="855205" cy="680203"/>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159" name="Trapezoid 158"/>
          <p:cNvSpPr/>
          <p:nvPr/>
        </p:nvSpPr>
        <p:spPr>
          <a:xfrm rot="5400000">
            <a:off x="4145146" y="5500036"/>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0" name="Trapezoid 159"/>
          <p:cNvSpPr/>
          <p:nvPr/>
        </p:nvSpPr>
        <p:spPr>
          <a:xfrm rot="5400000">
            <a:off x="4148105" y="3431518"/>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1" name="Trapezoid 160"/>
          <p:cNvSpPr/>
          <p:nvPr/>
        </p:nvSpPr>
        <p:spPr>
          <a:xfrm rot="5400000">
            <a:off x="4154365" y="4121023"/>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2" name="Trapezoid 161"/>
          <p:cNvSpPr/>
          <p:nvPr/>
        </p:nvSpPr>
        <p:spPr>
          <a:xfrm rot="5400000">
            <a:off x="4145146" y="4810529"/>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5" name="Rectangle 164"/>
          <p:cNvSpPr/>
          <p:nvPr/>
        </p:nvSpPr>
        <p:spPr>
          <a:xfrm>
            <a:off x="4706928" y="2471568"/>
            <a:ext cx="855205" cy="358288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5400000">
            <a:off x="5101830" y="2742012"/>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7" name="Rectangle 166"/>
          <p:cNvSpPr/>
          <p:nvPr/>
        </p:nvSpPr>
        <p:spPr>
          <a:xfrm>
            <a:off x="4860472" y="2629719"/>
            <a:ext cx="241138" cy="325715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69" name="Trapezoid 168"/>
          <p:cNvSpPr/>
          <p:nvPr/>
        </p:nvSpPr>
        <p:spPr>
          <a:xfrm rot="5400000">
            <a:off x="5123039" y="5500036"/>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0" name="Trapezoid 169"/>
          <p:cNvSpPr/>
          <p:nvPr/>
        </p:nvSpPr>
        <p:spPr>
          <a:xfrm rot="5400000">
            <a:off x="5125998" y="3431518"/>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2" name="Trapezoid 171"/>
          <p:cNvSpPr/>
          <p:nvPr/>
        </p:nvSpPr>
        <p:spPr>
          <a:xfrm rot="5400000">
            <a:off x="5132258" y="4121023"/>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3" name="Trapezoid 172"/>
          <p:cNvSpPr/>
          <p:nvPr/>
        </p:nvSpPr>
        <p:spPr>
          <a:xfrm rot="5400000">
            <a:off x="5123039" y="4810529"/>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5" name="Rectangle 174"/>
          <p:cNvSpPr/>
          <p:nvPr/>
        </p:nvSpPr>
        <p:spPr>
          <a:xfrm>
            <a:off x="5685346" y="2482722"/>
            <a:ext cx="855205" cy="358288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5400000">
            <a:off x="6079723" y="2753165"/>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7" name="Rectangle 176"/>
          <p:cNvSpPr/>
          <p:nvPr/>
        </p:nvSpPr>
        <p:spPr>
          <a:xfrm>
            <a:off x="5838365" y="2640873"/>
            <a:ext cx="241138" cy="325715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79" name="Trapezoid 178"/>
          <p:cNvSpPr/>
          <p:nvPr/>
        </p:nvSpPr>
        <p:spPr>
          <a:xfrm rot="5400000">
            <a:off x="6100932" y="5511189"/>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0" name="Trapezoid 179"/>
          <p:cNvSpPr/>
          <p:nvPr/>
        </p:nvSpPr>
        <p:spPr>
          <a:xfrm rot="5400000">
            <a:off x="6103891" y="3442671"/>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2" name="Trapezoid 181"/>
          <p:cNvSpPr/>
          <p:nvPr/>
        </p:nvSpPr>
        <p:spPr>
          <a:xfrm rot="5400000">
            <a:off x="6110151" y="4132177"/>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3" name="Trapezoid 182"/>
          <p:cNvSpPr/>
          <p:nvPr/>
        </p:nvSpPr>
        <p:spPr>
          <a:xfrm rot="5400000">
            <a:off x="6100932" y="4821682"/>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1" name="Rectangle 220"/>
          <p:cNvSpPr/>
          <p:nvPr/>
        </p:nvSpPr>
        <p:spPr>
          <a:xfrm>
            <a:off x="6675497" y="2482722"/>
            <a:ext cx="855205" cy="358288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rot="5400000">
            <a:off x="7057616" y="2753165"/>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2" name="Rectangle 231"/>
          <p:cNvSpPr/>
          <p:nvPr/>
        </p:nvSpPr>
        <p:spPr>
          <a:xfrm>
            <a:off x="6816258" y="2640873"/>
            <a:ext cx="241138" cy="325715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34" name="Trapezoid 233"/>
          <p:cNvSpPr/>
          <p:nvPr/>
        </p:nvSpPr>
        <p:spPr>
          <a:xfrm rot="5400000">
            <a:off x="7078825" y="5511189"/>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5" name="Trapezoid 234"/>
          <p:cNvSpPr/>
          <p:nvPr/>
        </p:nvSpPr>
        <p:spPr>
          <a:xfrm rot="5400000">
            <a:off x="7081784" y="3442671"/>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6" name="Trapezoid 235"/>
          <p:cNvSpPr/>
          <p:nvPr/>
        </p:nvSpPr>
        <p:spPr>
          <a:xfrm rot="5400000">
            <a:off x="7088044" y="4132177"/>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6" name="Trapezoid 245"/>
          <p:cNvSpPr/>
          <p:nvPr/>
        </p:nvSpPr>
        <p:spPr>
          <a:xfrm rot="5400000">
            <a:off x="7078825" y="4821682"/>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8" name="Rectangle 247"/>
          <p:cNvSpPr/>
          <p:nvPr/>
        </p:nvSpPr>
        <p:spPr>
          <a:xfrm>
            <a:off x="7645893" y="2487056"/>
            <a:ext cx="855205" cy="358288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5400000">
            <a:off x="8035509" y="2757500"/>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3" name="Rectangle 252"/>
          <p:cNvSpPr/>
          <p:nvPr/>
        </p:nvSpPr>
        <p:spPr>
          <a:xfrm>
            <a:off x="7794151" y="2645207"/>
            <a:ext cx="241138" cy="325715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55" name="Trapezoid 254"/>
          <p:cNvSpPr/>
          <p:nvPr/>
        </p:nvSpPr>
        <p:spPr>
          <a:xfrm rot="5400000">
            <a:off x="8056718" y="5515524"/>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6" name="Trapezoid 255"/>
          <p:cNvSpPr/>
          <p:nvPr/>
        </p:nvSpPr>
        <p:spPr>
          <a:xfrm rot="5400000">
            <a:off x="8059677" y="3447005"/>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7" name="Trapezoid 256"/>
          <p:cNvSpPr/>
          <p:nvPr/>
        </p:nvSpPr>
        <p:spPr>
          <a:xfrm rot="5400000">
            <a:off x="8065937" y="4136511"/>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8" name="Trapezoid 257"/>
          <p:cNvSpPr/>
          <p:nvPr/>
        </p:nvSpPr>
        <p:spPr>
          <a:xfrm rot="5400000">
            <a:off x="8056718" y="4826017"/>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0" name="Rectangle 259"/>
          <p:cNvSpPr/>
          <p:nvPr/>
        </p:nvSpPr>
        <p:spPr>
          <a:xfrm>
            <a:off x="8616563" y="2487056"/>
            <a:ext cx="855205" cy="358288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5400000">
            <a:off x="9013402" y="2757500"/>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3" name="Rectangle 262"/>
          <p:cNvSpPr/>
          <p:nvPr/>
        </p:nvSpPr>
        <p:spPr>
          <a:xfrm>
            <a:off x="8772044" y="2645207"/>
            <a:ext cx="241138" cy="325715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66" name="Trapezoid 265"/>
          <p:cNvSpPr/>
          <p:nvPr/>
        </p:nvSpPr>
        <p:spPr>
          <a:xfrm rot="5400000">
            <a:off x="9034611" y="5515524"/>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3" name="Trapezoid 272"/>
          <p:cNvSpPr/>
          <p:nvPr/>
        </p:nvSpPr>
        <p:spPr>
          <a:xfrm rot="5400000">
            <a:off x="9037570" y="3447005"/>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4" name="Trapezoid 273"/>
          <p:cNvSpPr/>
          <p:nvPr/>
        </p:nvSpPr>
        <p:spPr>
          <a:xfrm rot="5400000">
            <a:off x="9043830" y="4136511"/>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5" name="Trapezoid 274"/>
          <p:cNvSpPr/>
          <p:nvPr/>
        </p:nvSpPr>
        <p:spPr>
          <a:xfrm rot="5400000">
            <a:off x="9034611" y="4826017"/>
            <a:ext cx="506648" cy="267016"/>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2" name="Rounded Rectangle 221"/>
          <p:cNvSpPr/>
          <p:nvPr/>
        </p:nvSpPr>
        <p:spPr>
          <a:xfrm>
            <a:off x="2766885" y="2582785"/>
            <a:ext cx="830715" cy="658930"/>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  Map</a:t>
            </a:r>
          </a:p>
        </p:txBody>
      </p:sp>
      <p:sp>
        <p:nvSpPr>
          <p:cNvPr id="285" name="Rounded Rectangle 284"/>
          <p:cNvSpPr/>
          <p:nvPr/>
        </p:nvSpPr>
        <p:spPr>
          <a:xfrm>
            <a:off x="5699597" y="2949747"/>
            <a:ext cx="830715" cy="327551"/>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a:t>
            </a:r>
          </a:p>
        </p:txBody>
      </p:sp>
      <p:sp>
        <p:nvSpPr>
          <p:cNvPr id="286" name="Rounded Rectangle 285"/>
          <p:cNvSpPr/>
          <p:nvPr/>
        </p:nvSpPr>
        <p:spPr>
          <a:xfrm>
            <a:off x="2763807" y="3280013"/>
            <a:ext cx="830715" cy="327551"/>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D1</a:t>
            </a:r>
          </a:p>
        </p:txBody>
      </p:sp>
      <p:sp>
        <p:nvSpPr>
          <p:cNvPr id="287" name="Rounded Rectangle 286"/>
          <p:cNvSpPr/>
          <p:nvPr/>
        </p:nvSpPr>
        <p:spPr>
          <a:xfrm>
            <a:off x="3746280" y="2582785"/>
            <a:ext cx="830715" cy="327551"/>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D2</a:t>
            </a:r>
          </a:p>
        </p:txBody>
      </p:sp>
      <p:sp>
        <p:nvSpPr>
          <p:cNvPr id="288" name="Rounded Rectangle 287"/>
          <p:cNvSpPr/>
          <p:nvPr/>
        </p:nvSpPr>
        <p:spPr>
          <a:xfrm>
            <a:off x="4727187" y="2567695"/>
            <a:ext cx="830715" cy="327551"/>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Map</a:t>
            </a:r>
          </a:p>
        </p:txBody>
      </p:sp>
      <p:sp>
        <p:nvSpPr>
          <p:cNvPr id="289" name="Rounded Rectangle 288"/>
          <p:cNvSpPr/>
          <p:nvPr/>
        </p:nvSpPr>
        <p:spPr>
          <a:xfrm>
            <a:off x="4732224" y="2949747"/>
            <a:ext cx="830715" cy="327551"/>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R1</a:t>
            </a:r>
          </a:p>
        </p:txBody>
      </p:sp>
      <p:sp>
        <p:nvSpPr>
          <p:cNvPr id="290" name="Rounded Rectangle 289"/>
          <p:cNvSpPr/>
          <p:nvPr/>
        </p:nvSpPr>
        <p:spPr>
          <a:xfrm>
            <a:off x="5692103" y="2560036"/>
            <a:ext cx="830715" cy="327551"/>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R2</a:t>
            </a:r>
          </a:p>
        </p:txBody>
      </p:sp>
      <p:sp>
        <p:nvSpPr>
          <p:cNvPr id="293" name="Rectangle 292"/>
          <p:cNvSpPr/>
          <p:nvPr/>
        </p:nvSpPr>
        <p:spPr>
          <a:xfrm>
            <a:off x="3838022" y="1795550"/>
            <a:ext cx="212031" cy="57415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p:cNvSpPr/>
          <p:nvPr/>
        </p:nvSpPr>
        <p:spPr>
          <a:xfrm>
            <a:off x="4054120"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4270219"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4706928" y="1742525"/>
            <a:ext cx="855205" cy="680203"/>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1" name="Rectangle 300"/>
          <p:cNvSpPr/>
          <p:nvPr/>
        </p:nvSpPr>
        <p:spPr>
          <a:xfrm>
            <a:off x="4808914"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5025012"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5241111"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5685346" y="1742525"/>
            <a:ext cx="855205" cy="680203"/>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6" name="Rectangle 305"/>
          <p:cNvSpPr/>
          <p:nvPr/>
        </p:nvSpPr>
        <p:spPr>
          <a:xfrm>
            <a:off x="5787856"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6003954"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6220053" y="1795550"/>
            <a:ext cx="212031" cy="57415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6675497" y="1742525"/>
            <a:ext cx="855205" cy="680203"/>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1" name="Rectangle 310"/>
          <p:cNvSpPr/>
          <p:nvPr/>
        </p:nvSpPr>
        <p:spPr>
          <a:xfrm>
            <a:off x="6790265"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7006363"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7222462"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7645893" y="1742525"/>
            <a:ext cx="855205" cy="680203"/>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6" name="Rectangle 315"/>
          <p:cNvSpPr/>
          <p:nvPr/>
        </p:nvSpPr>
        <p:spPr>
          <a:xfrm>
            <a:off x="7762651"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7969262"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8185361"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8616563" y="1742525"/>
            <a:ext cx="855205" cy="680203"/>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21" name="Rectangle 320"/>
          <p:cNvSpPr/>
          <p:nvPr/>
        </p:nvSpPr>
        <p:spPr>
          <a:xfrm>
            <a:off x="8716613"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8932711"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9148810" y="1795550"/>
            <a:ext cx="212031" cy="5741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885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Partitioning Decisions</a:t>
            </a:r>
          </a:p>
        </p:txBody>
      </p:sp>
      <p:sp>
        <p:nvSpPr>
          <p:cNvPr id="3" name="Slide Number Placeholder 2"/>
          <p:cNvSpPr>
            <a:spLocks noGrp="1"/>
          </p:cNvSpPr>
          <p:nvPr>
            <p:ph type="sldNum" sz="quarter" idx="12"/>
          </p:nvPr>
        </p:nvSpPr>
        <p:spPr/>
        <p:txBody>
          <a:bodyPr/>
          <a:lstStyle/>
          <a:p>
            <a:fld id="{4748F3B0-5290-A241-88FF-F03DD1126586}" type="slidenum">
              <a:rPr lang="en-US" smtClean="0"/>
              <a:t>18</a:t>
            </a:fld>
            <a:endParaRPr lang="en-US"/>
          </a:p>
        </p:txBody>
      </p:sp>
      <p:sp>
        <p:nvSpPr>
          <p:cNvPr id="6" name="Rounded Rectangle 5">
            <a:extLst>
              <a:ext uri="{FF2B5EF4-FFF2-40B4-BE49-F238E27FC236}">
                <a16:creationId xmlns:a16="http://schemas.microsoft.com/office/drawing/2014/main" id="{DDB78E1C-FFA3-A746-B5BE-00F41780BD82}"/>
              </a:ext>
            </a:extLst>
          </p:cNvPr>
          <p:cNvSpPr/>
          <p:nvPr/>
        </p:nvSpPr>
        <p:spPr>
          <a:xfrm>
            <a:off x="7537695" y="2790596"/>
            <a:ext cx="1934876" cy="1231388"/>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yriad Pro" charset="0"/>
                <a:ea typeface="Myriad Pro" charset="0"/>
                <a:cs typeface="Myriad Pro" charset="0"/>
              </a:rPr>
              <a:t>Query Planner</a:t>
            </a:r>
          </a:p>
        </p:txBody>
      </p:sp>
      <p:grpSp>
        <p:nvGrpSpPr>
          <p:cNvPr id="10" name="Group 9"/>
          <p:cNvGrpSpPr/>
          <p:nvPr/>
        </p:nvGrpSpPr>
        <p:grpSpPr>
          <a:xfrm>
            <a:off x="942249" y="2378816"/>
            <a:ext cx="3561346" cy="1643169"/>
            <a:chOff x="419393" y="1409415"/>
            <a:chExt cx="3561346" cy="1643169"/>
          </a:xfrm>
        </p:grpSpPr>
        <p:sp>
          <p:nvSpPr>
            <p:cNvPr id="7" name="Rounded Rectangle 6">
              <a:extLst>
                <a:ext uri="{FF2B5EF4-FFF2-40B4-BE49-F238E27FC236}">
                  <a16:creationId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8" name="TextBox 7">
              <a:extLst>
                <a:ext uri="{FF2B5EF4-FFF2-40B4-BE49-F238E27FC236}">
                  <a16:creationId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grpSp>
        <p:nvGrpSpPr>
          <p:cNvPr id="11" name="Group 10"/>
          <p:cNvGrpSpPr/>
          <p:nvPr/>
        </p:nvGrpSpPr>
        <p:grpSpPr>
          <a:xfrm>
            <a:off x="1094649" y="2531216"/>
            <a:ext cx="3561346" cy="1643169"/>
            <a:chOff x="419393" y="1409415"/>
            <a:chExt cx="3561346" cy="1643169"/>
          </a:xfrm>
        </p:grpSpPr>
        <p:sp>
          <p:nvSpPr>
            <p:cNvPr id="12" name="Rounded Rectangle 11">
              <a:extLst>
                <a:ext uri="{FF2B5EF4-FFF2-40B4-BE49-F238E27FC236}">
                  <a16:creationId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13" name="TextBox 12">
              <a:extLst>
                <a:ext uri="{FF2B5EF4-FFF2-40B4-BE49-F238E27FC236}">
                  <a16:creationId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grpSp>
        <p:nvGrpSpPr>
          <p:cNvPr id="14" name="Group 13"/>
          <p:cNvGrpSpPr/>
          <p:nvPr/>
        </p:nvGrpSpPr>
        <p:grpSpPr>
          <a:xfrm>
            <a:off x="1247049" y="2683616"/>
            <a:ext cx="3561346" cy="1643169"/>
            <a:chOff x="419393" y="1409415"/>
            <a:chExt cx="3561346" cy="1643169"/>
          </a:xfrm>
        </p:grpSpPr>
        <p:sp>
          <p:nvSpPr>
            <p:cNvPr id="15" name="Rounded Rectangle 14">
              <a:extLst>
                <a:ext uri="{FF2B5EF4-FFF2-40B4-BE49-F238E27FC236}">
                  <a16:creationId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16" name="TextBox 15">
              <a:extLst>
                <a:ext uri="{FF2B5EF4-FFF2-40B4-BE49-F238E27FC236}">
                  <a16:creationId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grpSp>
        <p:nvGrpSpPr>
          <p:cNvPr id="17" name="Group 16"/>
          <p:cNvGrpSpPr/>
          <p:nvPr/>
        </p:nvGrpSpPr>
        <p:grpSpPr>
          <a:xfrm>
            <a:off x="1399449" y="2836016"/>
            <a:ext cx="3561346" cy="1643169"/>
            <a:chOff x="419393" y="1409415"/>
            <a:chExt cx="3561346" cy="1643169"/>
          </a:xfrm>
        </p:grpSpPr>
        <p:sp>
          <p:nvSpPr>
            <p:cNvPr id="18" name="Rounded Rectangle 17">
              <a:extLst>
                <a:ext uri="{FF2B5EF4-FFF2-40B4-BE49-F238E27FC236}">
                  <a16:creationId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19" name="TextBox 18">
              <a:extLst>
                <a:ext uri="{FF2B5EF4-FFF2-40B4-BE49-F238E27FC236}">
                  <a16:creationId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sp>
        <p:nvSpPr>
          <p:cNvPr id="22" name="Right Arrow 21"/>
          <p:cNvSpPr/>
          <p:nvPr/>
        </p:nvSpPr>
        <p:spPr>
          <a:xfrm>
            <a:off x="5729379" y="3247603"/>
            <a:ext cx="443666" cy="426262"/>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DDB78E1C-FFA3-A746-B5BE-00F41780BD82}"/>
              </a:ext>
            </a:extLst>
          </p:cNvPr>
          <p:cNvSpPr/>
          <p:nvPr/>
        </p:nvSpPr>
        <p:spPr>
          <a:xfrm>
            <a:off x="6749485" y="2076775"/>
            <a:ext cx="3511296" cy="530352"/>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Myriad Pro" charset="0"/>
                <a:ea typeface="Myriad Pro" charset="0"/>
                <a:cs typeface="Myriad Pro" charset="0"/>
              </a:rPr>
              <a:t>Target Resources</a:t>
            </a:r>
            <a:r>
              <a:rPr lang="en-US" sz="2400" b="1" dirty="0">
                <a:solidFill>
                  <a:srgbClr val="C00000"/>
                </a:solidFill>
                <a:latin typeface="Myriad Pro" charset="0"/>
                <a:ea typeface="Myriad Pro" charset="0"/>
                <a:cs typeface="Myriad Pro" charset="0"/>
              </a:rPr>
              <a:t>?</a:t>
            </a:r>
            <a:endParaRPr lang="en-US" sz="2400" dirty="0">
              <a:solidFill>
                <a:schemeClr val="tx1"/>
              </a:solidFill>
              <a:latin typeface="Avenir Next Medium" panose="020B0503020202020204" pitchFamily="34" charset="0"/>
              <a:ea typeface="Myriad Pro" charset="0"/>
              <a:cs typeface="Myriad Pro" charset="0"/>
            </a:endParaRPr>
          </a:p>
        </p:txBody>
      </p:sp>
      <p:sp>
        <p:nvSpPr>
          <p:cNvPr id="25" name="Rounded Rectangle 24">
            <a:extLst>
              <a:ext uri="{FF2B5EF4-FFF2-40B4-BE49-F238E27FC236}">
                <a16:creationId xmlns:a16="http://schemas.microsoft.com/office/drawing/2014/main" id="{DDB78E1C-FFA3-A746-B5BE-00F41780BD82}"/>
              </a:ext>
            </a:extLst>
          </p:cNvPr>
          <p:cNvSpPr/>
          <p:nvPr/>
        </p:nvSpPr>
        <p:spPr>
          <a:xfrm>
            <a:off x="6749485" y="4268280"/>
            <a:ext cx="3511296" cy="530352"/>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Myriad Pro" charset="0"/>
                <a:ea typeface="Myriad Pro" charset="0"/>
                <a:cs typeface="Myriad Pro" charset="0"/>
              </a:rPr>
              <a:t>Reduce Load?</a:t>
            </a:r>
            <a:endParaRPr lang="en-US" sz="2400" dirty="0">
              <a:solidFill>
                <a:schemeClr val="tx1"/>
              </a:solidFill>
              <a:latin typeface="Avenir Next Medium" panose="020B0503020202020204" pitchFamily="34" charset="0"/>
              <a:ea typeface="Myriad Pro" charset="0"/>
              <a:cs typeface="Myriad Pro" charset="0"/>
            </a:endParaRPr>
          </a:p>
        </p:txBody>
      </p:sp>
    </p:spTree>
    <p:extLst>
      <p:ext uri="{BB962C8B-B14F-4D97-AF65-F5344CB8AC3E}">
        <p14:creationId xmlns:p14="http://schemas.microsoft.com/office/powerpoint/2010/main" val="17974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7735-0794-9645-AB6F-266BBAB1D490}"/>
              </a:ext>
            </a:extLst>
          </p:cNvPr>
          <p:cNvSpPr>
            <a:spLocks noGrp="1"/>
          </p:cNvSpPr>
          <p:nvPr>
            <p:ph type="title"/>
          </p:nvPr>
        </p:nvSpPr>
        <p:spPr/>
        <p:txBody>
          <a:bodyPr/>
          <a:lstStyle/>
          <a:p>
            <a:r>
              <a:rPr lang="en-US" dirty="0"/>
              <a:t>Network Telemetry</a:t>
            </a:r>
          </a:p>
        </p:txBody>
      </p:sp>
      <p:sp>
        <p:nvSpPr>
          <p:cNvPr id="3" name="Content Placeholder 2">
            <a:extLst>
              <a:ext uri="{FF2B5EF4-FFF2-40B4-BE49-F238E27FC236}">
                <a16:creationId xmlns:a16="http://schemas.microsoft.com/office/drawing/2014/main" id="{C7F80D39-0A80-434A-B5BD-ED1E33BF2D59}"/>
              </a:ext>
            </a:extLst>
          </p:cNvPr>
          <p:cNvSpPr>
            <a:spLocks noGrp="1"/>
          </p:cNvSpPr>
          <p:nvPr>
            <p:ph idx="1"/>
          </p:nvPr>
        </p:nvSpPr>
        <p:spPr/>
        <p:txBody>
          <a:bodyPr/>
          <a:lstStyle/>
          <a:p>
            <a:r>
              <a:rPr lang="en-US" dirty="0"/>
              <a:t>Knowing what’s going on in the network</a:t>
            </a:r>
          </a:p>
          <a:p>
            <a:pPr lvl="1"/>
            <a:r>
              <a:rPr lang="en-US" dirty="0"/>
              <a:t>To detect, diagnose, and fix the problem</a:t>
            </a:r>
          </a:p>
          <a:p>
            <a:pPr lvl="1"/>
            <a:r>
              <a:rPr lang="en-US" dirty="0"/>
              <a:t>For better performance, security, and reliability</a:t>
            </a:r>
          </a:p>
        </p:txBody>
      </p:sp>
      <p:sp>
        <p:nvSpPr>
          <p:cNvPr id="4" name="Slide Number Placeholder 3">
            <a:extLst>
              <a:ext uri="{FF2B5EF4-FFF2-40B4-BE49-F238E27FC236}">
                <a16:creationId xmlns:a16="http://schemas.microsoft.com/office/drawing/2014/main" id="{129B57C6-040B-2644-A096-DD4A6BC57159}"/>
              </a:ext>
            </a:extLst>
          </p:cNvPr>
          <p:cNvSpPr>
            <a:spLocks noGrp="1"/>
          </p:cNvSpPr>
          <p:nvPr>
            <p:ph type="sldNum" sz="quarter" idx="12"/>
          </p:nvPr>
        </p:nvSpPr>
        <p:spPr/>
        <p:txBody>
          <a:bodyPr/>
          <a:lstStyle/>
          <a:p>
            <a:fld id="{1718992C-B9AF-2F49-8B31-EC7F489F3004}" type="slidenum">
              <a:rPr lang="en-US" smtClean="0"/>
              <a:t>1</a:t>
            </a:fld>
            <a:endParaRPr lang="en-US"/>
          </a:p>
        </p:txBody>
      </p:sp>
      <p:sp>
        <p:nvSpPr>
          <p:cNvPr id="5" name="Circular Arrow 4">
            <a:extLst>
              <a:ext uri="{FF2B5EF4-FFF2-40B4-BE49-F238E27FC236}">
                <a16:creationId xmlns:a16="http://schemas.microsoft.com/office/drawing/2014/main" id="{606357AE-ACC4-EB4F-9534-B635047C81EB}"/>
              </a:ext>
            </a:extLst>
          </p:cNvPr>
          <p:cNvSpPr/>
          <p:nvPr/>
        </p:nvSpPr>
        <p:spPr>
          <a:xfrm>
            <a:off x="4298872" y="3595075"/>
            <a:ext cx="3090672" cy="3127248"/>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ircular Arrow 5">
            <a:extLst>
              <a:ext uri="{FF2B5EF4-FFF2-40B4-BE49-F238E27FC236}">
                <a16:creationId xmlns:a16="http://schemas.microsoft.com/office/drawing/2014/main" id="{B8B85818-0F17-1648-BC44-E5B83ADE49AF}"/>
              </a:ext>
            </a:extLst>
          </p:cNvPr>
          <p:cNvSpPr/>
          <p:nvPr/>
        </p:nvSpPr>
        <p:spPr>
          <a:xfrm flipH="1" flipV="1">
            <a:off x="4365960" y="3763826"/>
            <a:ext cx="3090672" cy="3008376"/>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E361A214-C5D0-D84D-9FFC-8FD8BAE68FE3}"/>
              </a:ext>
            </a:extLst>
          </p:cNvPr>
          <p:cNvSpPr txBox="1"/>
          <p:nvPr/>
        </p:nvSpPr>
        <p:spPr>
          <a:xfrm>
            <a:off x="2889512" y="4836184"/>
            <a:ext cx="1435008" cy="830997"/>
          </a:xfrm>
          <a:prstGeom prst="rect">
            <a:avLst/>
          </a:prstGeom>
          <a:noFill/>
        </p:spPr>
        <p:txBody>
          <a:bodyPr wrap="none" rtlCol="0">
            <a:spAutoFit/>
          </a:bodyPr>
          <a:lstStyle/>
          <a:p>
            <a:pPr algn="ctr"/>
            <a:r>
              <a:rPr lang="en-US" sz="2400" b="1" dirty="0">
                <a:solidFill>
                  <a:srgbClr val="FF0000"/>
                </a:solidFill>
              </a:rPr>
              <a:t>Measure</a:t>
            </a:r>
            <a:br>
              <a:rPr lang="en-US" sz="2400" dirty="0">
                <a:solidFill>
                  <a:srgbClr val="FF0000"/>
                </a:solidFill>
              </a:rPr>
            </a:br>
            <a:r>
              <a:rPr lang="en-US" sz="2400" dirty="0">
                <a:solidFill>
                  <a:srgbClr val="FF0000"/>
                </a:solidFill>
              </a:rPr>
              <a:t>(dials)</a:t>
            </a:r>
          </a:p>
        </p:txBody>
      </p:sp>
      <p:sp>
        <p:nvSpPr>
          <p:cNvPr id="8" name="TextBox 7">
            <a:extLst>
              <a:ext uri="{FF2B5EF4-FFF2-40B4-BE49-F238E27FC236}">
                <a16:creationId xmlns:a16="http://schemas.microsoft.com/office/drawing/2014/main" id="{1423BD11-9EE0-934F-A512-44FE3E52B0A6}"/>
              </a:ext>
            </a:extLst>
          </p:cNvPr>
          <p:cNvSpPr txBox="1"/>
          <p:nvPr/>
        </p:nvSpPr>
        <p:spPr>
          <a:xfrm>
            <a:off x="7456632" y="4836183"/>
            <a:ext cx="1212190" cy="830997"/>
          </a:xfrm>
          <a:prstGeom prst="rect">
            <a:avLst/>
          </a:prstGeom>
          <a:noFill/>
        </p:spPr>
        <p:txBody>
          <a:bodyPr wrap="none" rtlCol="0">
            <a:spAutoFit/>
          </a:bodyPr>
          <a:lstStyle/>
          <a:p>
            <a:pPr algn="ctr"/>
            <a:r>
              <a:rPr lang="en-US" sz="2400" b="1" dirty="0"/>
              <a:t>Adapt</a:t>
            </a:r>
            <a:br>
              <a:rPr lang="en-US" sz="2400" dirty="0"/>
            </a:br>
            <a:r>
              <a:rPr lang="en-US" sz="2400" dirty="0"/>
              <a:t>(knobs)</a:t>
            </a:r>
          </a:p>
        </p:txBody>
      </p:sp>
      <p:sp>
        <p:nvSpPr>
          <p:cNvPr id="9" name="TextBox 8">
            <a:extLst>
              <a:ext uri="{FF2B5EF4-FFF2-40B4-BE49-F238E27FC236}">
                <a16:creationId xmlns:a16="http://schemas.microsoft.com/office/drawing/2014/main" id="{9BC1C0EE-E635-0643-A6DD-7ED2EE27039F}"/>
              </a:ext>
            </a:extLst>
          </p:cNvPr>
          <p:cNvSpPr txBox="1"/>
          <p:nvPr/>
        </p:nvSpPr>
        <p:spPr>
          <a:xfrm>
            <a:off x="5169985" y="3290910"/>
            <a:ext cx="1348447" cy="461665"/>
          </a:xfrm>
          <a:prstGeom prst="rect">
            <a:avLst/>
          </a:prstGeom>
          <a:noFill/>
        </p:spPr>
        <p:txBody>
          <a:bodyPr wrap="none" rtlCol="0">
            <a:spAutoFit/>
          </a:bodyPr>
          <a:lstStyle/>
          <a:p>
            <a:pPr algn="ctr"/>
            <a:r>
              <a:rPr lang="en-US" sz="2400" b="1" dirty="0">
                <a:solidFill>
                  <a:srgbClr val="FF0000"/>
                </a:solidFill>
              </a:rPr>
              <a:t>Analyze</a:t>
            </a:r>
          </a:p>
        </p:txBody>
      </p:sp>
      <p:sp>
        <p:nvSpPr>
          <p:cNvPr id="10" name="TextBox 9">
            <a:extLst>
              <a:ext uri="{FF2B5EF4-FFF2-40B4-BE49-F238E27FC236}">
                <a16:creationId xmlns:a16="http://schemas.microsoft.com/office/drawing/2014/main" id="{C2B3A7CC-0B08-2548-B91D-7913F8DCAD2E}"/>
              </a:ext>
            </a:extLst>
          </p:cNvPr>
          <p:cNvSpPr txBox="1"/>
          <p:nvPr/>
        </p:nvSpPr>
        <p:spPr>
          <a:xfrm>
            <a:off x="2331638" y="5777766"/>
            <a:ext cx="2362917" cy="646331"/>
          </a:xfrm>
          <a:prstGeom prst="rect">
            <a:avLst/>
          </a:prstGeom>
          <a:noFill/>
        </p:spPr>
        <p:txBody>
          <a:bodyPr wrap="square" rtlCol="0">
            <a:spAutoFit/>
          </a:bodyPr>
          <a:lstStyle/>
          <a:p>
            <a:r>
              <a:rPr lang="en-US" sz="1800" dirty="0">
                <a:solidFill>
                  <a:srgbClr val="FF0000"/>
                </a:solidFill>
              </a:rPr>
              <a:t>Traffic, performance, attacks, failures, etc.</a:t>
            </a:r>
          </a:p>
        </p:txBody>
      </p:sp>
      <p:sp>
        <p:nvSpPr>
          <p:cNvPr id="11" name="TextBox 10">
            <a:extLst>
              <a:ext uri="{FF2B5EF4-FFF2-40B4-BE49-F238E27FC236}">
                <a16:creationId xmlns:a16="http://schemas.microsoft.com/office/drawing/2014/main" id="{EA87EF01-F5C8-3646-AEEC-33C8BDD54EEA}"/>
              </a:ext>
            </a:extLst>
          </p:cNvPr>
          <p:cNvSpPr txBox="1"/>
          <p:nvPr/>
        </p:nvSpPr>
        <p:spPr>
          <a:xfrm>
            <a:off x="7288059" y="5777766"/>
            <a:ext cx="2362917" cy="646331"/>
          </a:xfrm>
          <a:prstGeom prst="rect">
            <a:avLst/>
          </a:prstGeom>
          <a:noFill/>
        </p:spPr>
        <p:txBody>
          <a:bodyPr wrap="square" rtlCol="0">
            <a:spAutoFit/>
          </a:bodyPr>
          <a:lstStyle/>
          <a:p>
            <a:r>
              <a:rPr lang="en-US" sz="1800" dirty="0"/>
              <a:t>Drop, mark, rate-limit, reroute, etc.</a:t>
            </a:r>
          </a:p>
        </p:txBody>
      </p:sp>
    </p:spTree>
    <p:extLst>
      <p:ext uri="{BB962C8B-B14F-4D97-AF65-F5344CB8AC3E}">
        <p14:creationId xmlns:p14="http://schemas.microsoft.com/office/powerpoint/2010/main" val="227968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932E-9E1E-1C4C-8756-1DEEA7901C1B}"/>
              </a:ext>
            </a:extLst>
          </p:cNvPr>
          <p:cNvSpPr>
            <a:spLocks noGrp="1"/>
          </p:cNvSpPr>
          <p:nvPr>
            <p:ph type="title"/>
          </p:nvPr>
        </p:nvSpPr>
        <p:spPr/>
        <p:txBody>
          <a:bodyPr/>
          <a:lstStyle/>
          <a:p>
            <a:r>
              <a:rPr lang="en-US" dirty="0"/>
              <a:t>Query Compilation</a:t>
            </a:r>
          </a:p>
        </p:txBody>
      </p:sp>
      <p:sp>
        <p:nvSpPr>
          <p:cNvPr id="114" name="Content Placeholder 113">
            <a:extLst>
              <a:ext uri="{FF2B5EF4-FFF2-40B4-BE49-F238E27FC236}">
                <a16:creationId xmlns:a16="http://schemas.microsoft.com/office/drawing/2014/main" id="{FD11050A-A0A8-F246-A95D-E395D6E20119}"/>
              </a:ext>
            </a:extLst>
          </p:cNvPr>
          <p:cNvSpPr>
            <a:spLocks noGrp="1"/>
          </p:cNvSpPr>
          <p:nvPr>
            <p:ph idx="1"/>
          </p:nvPr>
        </p:nvSpPr>
        <p:spPr/>
        <p:txBody>
          <a:bodyPr/>
          <a:lstStyle/>
          <a:p>
            <a:r>
              <a:rPr lang="en-US" dirty="0"/>
              <a:t>Constraints: packet header vector, registers, ALUs, stages</a:t>
            </a:r>
          </a:p>
          <a:p>
            <a:r>
              <a:rPr lang="en-US" dirty="0"/>
              <a:t>Optimization: integer linear program</a:t>
            </a:r>
          </a:p>
          <a:p>
            <a:r>
              <a:rPr lang="en-US" dirty="0"/>
              <a:t>Objective: minimize tuples sent to controller</a:t>
            </a:r>
          </a:p>
          <a:p>
            <a:endParaRPr lang="en-US" dirty="0"/>
          </a:p>
        </p:txBody>
      </p:sp>
      <p:sp>
        <p:nvSpPr>
          <p:cNvPr id="3" name="Slide Number Placeholder 2">
            <a:extLst>
              <a:ext uri="{FF2B5EF4-FFF2-40B4-BE49-F238E27FC236}">
                <a16:creationId xmlns:a16="http://schemas.microsoft.com/office/drawing/2014/main" id="{91B14A72-0B33-9040-BCCB-A08332559B47}"/>
              </a:ext>
            </a:extLst>
          </p:cNvPr>
          <p:cNvSpPr>
            <a:spLocks noGrp="1"/>
          </p:cNvSpPr>
          <p:nvPr>
            <p:ph type="sldNum" sz="quarter" idx="12"/>
          </p:nvPr>
        </p:nvSpPr>
        <p:spPr/>
        <p:txBody>
          <a:bodyPr/>
          <a:lstStyle/>
          <a:p>
            <a:fld id="{1718992C-B9AF-2F49-8B31-EC7F489F3004}" type="slidenum">
              <a:rPr lang="en-US" smtClean="0"/>
              <a:t>19</a:t>
            </a:fld>
            <a:endParaRPr lang="en-US"/>
          </a:p>
        </p:txBody>
      </p:sp>
      <p:grpSp>
        <p:nvGrpSpPr>
          <p:cNvPr id="4" name="Group 3">
            <a:extLst>
              <a:ext uri="{FF2B5EF4-FFF2-40B4-BE49-F238E27FC236}">
                <a16:creationId xmlns:a16="http://schemas.microsoft.com/office/drawing/2014/main" id="{1D92EFF4-01AA-AE4D-AB28-BEE33B397697}"/>
              </a:ext>
            </a:extLst>
          </p:cNvPr>
          <p:cNvGrpSpPr/>
          <p:nvPr/>
        </p:nvGrpSpPr>
        <p:grpSpPr>
          <a:xfrm>
            <a:off x="358817" y="3727053"/>
            <a:ext cx="11088547" cy="2953442"/>
            <a:chOff x="174683" y="1924547"/>
            <a:chExt cx="8794634" cy="2788647"/>
          </a:xfrm>
        </p:grpSpPr>
        <p:sp>
          <p:nvSpPr>
            <p:cNvPr id="5" name="Rounded Rectangle 4">
              <a:extLst>
                <a:ext uri="{FF2B5EF4-FFF2-40B4-BE49-F238E27FC236}">
                  <a16:creationId xmlns:a16="http://schemas.microsoft.com/office/drawing/2014/main" id="{5129113A-D2B9-DB44-A0CA-151DB0715DD3}"/>
                </a:ext>
              </a:extLst>
            </p:cNvPr>
            <p:cNvSpPr/>
            <p:nvPr/>
          </p:nvSpPr>
          <p:spPr>
            <a:xfrm>
              <a:off x="7154002" y="1938749"/>
              <a:ext cx="1463693" cy="2774445"/>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err="1">
                  <a:latin typeface="Myriad Pro" charset="0"/>
                  <a:ea typeface="Myriad Pro" charset="0"/>
                  <a:cs typeface="Myriad Pro" charset="0"/>
                </a:rPr>
                <a:t>Deparser</a:t>
              </a: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grpSp>
          <p:nvGrpSpPr>
            <p:cNvPr id="6" name="Group 5">
              <a:extLst>
                <a:ext uri="{FF2B5EF4-FFF2-40B4-BE49-F238E27FC236}">
                  <a16:creationId xmlns:a16="http://schemas.microsoft.com/office/drawing/2014/main" id="{2A0D03C9-BDDB-0842-A57B-190A279BE1F9}"/>
                </a:ext>
              </a:extLst>
            </p:cNvPr>
            <p:cNvGrpSpPr/>
            <p:nvPr/>
          </p:nvGrpSpPr>
          <p:grpSpPr>
            <a:xfrm>
              <a:off x="7502388" y="2602060"/>
              <a:ext cx="780766" cy="427769"/>
              <a:chOff x="6858000" y="3200400"/>
              <a:chExt cx="685800" cy="375739"/>
            </a:xfrm>
          </p:grpSpPr>
          <p:sp>
            <p:nvSpPr>
              <p:cNvPr id="102" name="Rectangle 101">
                <a:extLst>
                  <a:ext uri="{FF2B5EF4-FFF2-40B4-BE49-F238E27FC236}">
                    <a16:creationId xmlns:a16="http://schemas.microsoft.com/office/drawing/2014/main" id="{F845CDAF-CB69-C24F-92DC-AD65434110D3}"/>
                  </a:ext>
                </a:extLst>
              </p:cNvPr>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Rectangle 102">
                <a:extLst>
                  <a:ext uri="{FF2B5EF4-FFF2-40B4-BE49-F238E27FC236}">
                    <a16:creationId xmlns:a16="http://schemas.microsoft.com/office/drawing/2014/main" id="{FC4A325E-40B7-EB45-B185-4C9BEADDCC37}"/>
                  </a:ext>
                </a:extLst>
              </p:cNvPr>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Rectangle 103">
                <a:extLst>
                  <a:ext uri="{FF2B5EF4-FFF2-40B4-BE49-F238E27FC236}">
                    <a16:creationId xmlns:a16="http://schemas.microsoft.com/office/drawing/2014/main" id="{DAF9C261-324F-8C45-9C0F-A2F3D7F8B98A}"/>
                  </a:ext>
                </a:extLst>
              </p:cNvPr>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5" name="Straight Connector 104">
                <a:extLst>
                  <a:ext uri="{FF2B5EF4-FFF2-40B4-BE49-F238E27FC236}">
                    <a16:creationId xmlns:a16="http://schemas.microsoft.com/office/drawing/2014/main" id="{494EABFB-2201-2744-B014-1CA626C787F1}"/>
                  </a:ext>
                </a:extLst>
              </p:cNvPr>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D90BD82-8E44-784E-A882-4325369D13F7}"/>
                  </a:ext>
                </a:extLst>
              </p:cNvPr>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5F4D0EA-FB47-7449-A786-C10AB30B533B}"/>
                  </a:ext>
                </a:extLst>
              </p:cNvPr>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F47EC61-BD3B-1743-8C5F-E2BCEA2F2FDC}"/>
                  </a:ext>
                </a:extLst>
              </p:cNvPr>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EA38CCA-7F61-B849-B781-83F9440ED40B}"/>
                  </a:ext>
                </a:extLst>
              </p:cNvPr>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2FBF169-9878-A749-850D-A8EF0578B21F}"/>
                  </a:ext>
                </a:extLst>
              </p:cNvPr>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411F3B7-9EA7-4142-9318-0C9A346093FA}"/>
                </a:ext>
              </a:extLst>
            </p:cNvPr>
            <p:cNvGrpSpPr/>
            <p:nvPr/>
          </p:nvGrpSpPr>
          <p:grpSpPr>
            <a:xfrm>
              <a:off x="7498830" y="3352158"/>
              <a:ext cx="780766" cy="427769"/>
              <a:chOff x="6858000" y="3200400"/>
              <a:chExt cx="685800" cy="375739"/>
            </a:xfrm>
          </p:grpSpPr>
          <p:sp>
            <p:nvSpPr>
              <p:cNvPr id="93" name="Rectangle 92">
                <a:extLst>
                  <a:ext uri="{FF2B5EF4-FFF2-40B4-BE49-F238E27FC236}">
                    <a16:creationId xmlns:a16="http://schemas.microsoft.com/office/drawing/2014/main" id="{F9A36759-C5A6-B84E-96DE-396965C31888}"/>
                  </a:ext>
                </a:extLst>
              </p:cNvPr>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Rectangle 93">
                <a:extLst>
                  <a:ext uri="{FF2B5EF4-FFF2-40B4-BE49-F238E27FC236}">
                    <a16:creationId xmlns:a16="http://schemas.microsoft.com/office/drawing/2014/main" id="{A6CB9AD8-B1CC-0B43-B8CE-803C0C944925}"/>
                  </a:ext>
                </a:extLst>
              </p:cNvPr>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Rectangle 94">
                <a:extLst>
                  <a:ext uri="{FF2B5EF4-FFF2-40B4-BE49-F238E27FC236}">
                    <a16:creationId xmlns:a16="http://schemas.microsoft.com/office/drawing/2014/main" id="{AD66AC6C-A98A-D741-83AD-2CBE8B6BF031}"/>
                  </a:ext>
                </a:extLst>
              </p:cNvPr>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6" name="Straight Connector 95">
                <a:extLst>
                  <a:ext uri="{FF2B5EF4-FFF2-40B4-BE49-F238E27FC236}">
                    <a16:creationId xmlns:a16="http://schemas.microsoft.com/office/drawing/2014/main" id="{A71208ED-D29C-4D49-9468-449902CA863B}"/>
                  </a:ext>
                </a:extLst>
              </p:cNvPr>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E13BB03-E4AB-2F41-B0C3-DFB79F0661F5}"/>
                  </a:ext>
                </a:extLst>
              </p:cNvPr>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B408C13-E132-5B4B-A331-4BC9C8E4F119}"/>
                  </a:ext>
                </a:extLst>
              </p:cNvPr>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0876B2C-8E68-DE4D-9A23-275D2883C538}"/>
                  </a:ext>
                </a:extLst>
              </p:cNvPr>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44B14D9-959F-C141-BFB8-9162FAF3B160}"/>
                  </a:ext>
                </a:extLst>
              </p:cNvPr>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0D9C742-E61C-554D-9A7F-1375A65123BE}"/>
                  </a:ext>
                </a:extLst>
              </p:cNvPr>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D8312146-0DE9-A24B-B8CD-7798B2F9D4BC}"/>
                </a:ext>
              </a:extLst>
            </p:cNvPr>
            <p:cNvGrpSpPr/>
            <p:nvPr/>
          </p:nvGrpSpPr>
          <p:grpSpPr>
            <a:xfrm>
              <a:off x="7498830" y="4102256"/>
              <a:ext cx="780766" cy="427769"/>
              <a:chOff x="6858000" y="3200400"/>
              <a:chExt cx="685800" cy="375739"/>
            </a:xfrm>
          </p:grpSpPr>
          <p:sp>
            <p:nvSpPr>
              <p:cNvPr id="84" name="Rectangle 83">
                <a:extLst>
                  <a:ext uri="{FF2B5EF4-FFF2-40B4-BE49-F238E27FC236}">
                    <a16:creationId xmlns:a16="http://schemas.microsoft.com/office/drawing/2014/main" id="{0B69F379-690B-F246-99AD-D96838DC72FE}"/>
                  </a:ext>
                </a:extLst>
              </p:cNvPr>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a:extLst>
                  <a:ext uri="{FF2B5EF4-FFF2-40B4-BE49-F238E27FC236}">
                    <a16:creationId xmlns:a16="http://schemas.microsoft.com/office/drawing/2014/main" id="{78D4E90A-D8B4-F949-87C0-71E7F5ACF53B}"/>
                  </a:ext>
                </a:extLst>
              </p:cNvPr>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Rectangle 85">
                <a:extLst>
                  <a:ext uri="{FF2B5EF4-FFF2-40B4-BE49-F238E27FC236}">
                    <a16:creationId xmlns:a16="http://schemas.microsoft.com/office/drawing/2014/main" id="{F33F9714-C522-BD48-83F7-FE37F1DF8E72}"/>
                  </a:ext>
                </a:extLst>
              </p:cNvPr>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7" name="Straight Connector 86">
                <a:extLst>
                  <a:ext uri="{FF2B5EF4-FFF2-40B4-BE49-F238E27FC236}">
                    <a16:creationId xmlns:a16="http://schemas.microsoft.com/office/drawing/2014/main" id="{9333C6DB-DE37-6E48-B2E5-36CDF645BDE1}"/>
                  </a:ext>
                </a:extLst>
              </p:cNvPr>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C4D3EF2-2520-E547-AACD-CE3C745F0F3C}"/>
                  </a:ext>
                </a:extLst>
              </p:cNvPr>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4946A18-5228-5247-9876-901EA5F9DBC3}"/>
                  </a:ext>
                </a:extLst>
              </p:cNvPr>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5D6FF6A-D1D6-3D4D-8EC3-62816968C80C}"/>
                  </a:ext>
                </a:extLst>
              </p:cNvPr>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468CD3D-0FC2-B343-832A-A342F9589AC9}"/>
                  </a:ext>
                </a:extLst>
              </p:cNvPr>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FCE31B5-E8BB-C744-A63B-97547802CAD2}"/>
                  </a:ext>
                </a:extLst>
              </p:cNvPr>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9" name="Right Arrow 8">
              <a:extLst>
                <a:ext uri="{FF2B5EF4-FFF2-40B4-BE49-F238E27FC236}">
                  <a16:creationId xmlns:a16="http://schemas.microsoft.com/office/drawing/2014/main" id="{0982EF63-1C1E-074A-A96F-E8137AA289D4}"/>
                </a:ext>
              </a:extLst>
            </p:cNvPr>
            <p:cNvSpPr/>
            <p:nvPr/>
          </p:nvSpPr>
          <p:spPr>
            <a:xfrm>
              <a:off x="174683" y="2529399"/>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Arrow 9">
              <a:extLst>
                <a:ext uri="{FF2B5EF4-FFF2-40B4-BE49-F238E27FC236}">
                  <a16:creationId xmlns:a16="http://schemas.microsoft.com/office/drawing/2014/main" id="{2CC2D86C-A668-1748-AC2D-889F91ACC594}"/>
                </a:ext>
              </a:extLst>
            </p:cNvPr>
            <p:cNvSpPr/>
            <p:nvPr/>
          </p:nvSpPr>
          <p:spPr>
            <a:xfrm>
              <a:off x="174683" y="2982198"/>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Arrow 10">
              <a:extLst>
                <a:ext uri="{FF2B5EF4-FFF2-40B4-BE49-F238E27FC236}">
                  <a16:creationId xmlns:a16="http://schemas.microsoft.com/office/drawing/2014/main" id="{FA9106AD-BFE0-1B46-A8D5-4E1CBE23FC17}"/>
                </a:ext>
              </a:extLst>
            </p:cNvPr>
            <p:cNvSpPr/>
            <p:nvPr/>
          </p:nvSpPr>
          <p:spPr>
            <a:xfrm>
              <a:off x="174683" y="3438443"/>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ight Arrow 11">
              <a:extLst>
                <a:ext uri="{FF2B5EF4-FFF2-40B4-BE49-F238E27FC236}">
                  <a16:creationId xmlns:a16="http://schemas.microsoft.com/office/drawing/2014/main" id="{32CB73AF-7DAD-5B4A-94A6-7EA43B5C4263}"/>
                </a:ext>
              </a:extLst>
            </p:cNvPr>
            <p:cNvSpPr/>
            <p:nvPr/>
          </p:nvSpPr>
          <p:spPr>
            <a:xfrm>
              <a:off x="174683" y="389124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ight Arrow 12">
              <a:extLst>
                <a:ext uri="{FF2B5EF4-FFF2-40B4-BE49-F238E27FC236}">
                  <a16:creationId xmlns:a16="http://schemas.microsoft.com/office/drawing/2014/main" id="{84955750-971C-A144-BD40-1911B39E5E92}"/>
                </a:ext>
              </a:extLst>
            </p:cNvPr>
            <p:cNvSpPr/>
            <p:nvPr/>
          </p:nvSpPr>
          <p:spPr>
            <a:xfrm>
              <a:off x="8636529" y="2529399"/>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ight Arrow 13">
              <a:extLst>
                <a:ext uri="{FF2B5EF4-FFF2-40B4-BE49-F238E27FC236}">
                  <a16:creationId xmlns:a16="http://schemas.microsoft.com/office/drawing/2014/main" id="{490C39F3-B425-7342-90D2-458080E6F266}"/>
                </a:ext>
              </a:extLst>
            </p:cNvPr>
            <p:cNvSpPr/>
            <p:nvPr/>
          </p:nvSpPr>
          <p:spPr>
            <a:xfrm>
              <a:off x="8636529" y="2982198"/>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ight Arrow 14">
              <a:extLst>
                <a:ext uri="{FF2B5EF4-FFF2-40B4-BE49-F238E27FC236}">
                  <a16:creationId xmlns:a16="http://schemas.microsoft.com/office/drawing/2014/main" id="{BFEE1E7F-2B13-B843-AD2C-49A276E661D8}"/>
                </a:ext>
              </a:extLst>
            </p:cNvPr>
            <p:cNvSpPr/>
            <p:nvPr/>
          </p:nvSpPr>
          <p:spPr>
            <a:xfrm>
              <a:off x="8636529" y="3438443"/>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ight Arrow 15">
              <a:extLst>
                <a:ext uri="{FF2B5EF4-FFF2-40B4-BE49-F238E27FC236}">
                  <a16:creationId xmlns:a16="http://schemas.microsoft.com/office/drawing/2014/main" id="{05CB411B-93BE-A34C-96D4-13DFDF4DF8C9}"/>
                </a:ext>
              </a:extLst>
            </p:cNvPr>
            <p:cNvSpPr/>
            <p:nvPr/>
          </p:nvSpPr>
          <p:spPr>
            <a:xfrm>
              <a:off x="8636529" y="389124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ounded Rectangle 16">
              <a:extLst>
                <a:ext uri="{FF2B5EF4-FFF2-40B4-BE49-F238E27FC236}">
                  <a16:creationId xmlns:a16="http://schemas.microsoft.com/office/drawing/2014/main" id="{6A2E64D4-DC02-2B43-80D2-3F904B78415E}"/>
                </a:ext>
              </a:extLst>
            </p:cNvPr>
            <p:cNvSpPr/>
            <p:nvPr/>
          </p:nvSpPr>
          <p:spPr>
            <a:xfrm>
              <a:off x="531169" y="1929512"/>
              <a:ext cx="1463693" cy="2774445"/>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a:latin typeface="Myriad Pro" charset="0"/>
                  <a:ea typeface="Myriad Pro" charset="0"/>
                  <a:cs typeface="Myriad Pro" charset="0"/>
                </a:rPr>
                <a:t>Parser</a:t>
              </a: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p:txBody>
        </p:sp>
        <p:sp>
          <p:nvSpPr>
            <p:cNvPr id="18" name="Rectangle 17">
              <a:extLst>
                <a:ext uri="{FF2B5EF4-FFF2-40B4-BE49-F238E27FC236}">
                  <a16:creationId xmlns:a16="http://schemas.microsoft.com/office/drawing/2014/main" id="{0D092F67-B598-B248-8395-B2D1647B796C}"/>
                </a:ext>
              </a:extLst>
            </p:cNvPr>
            <p:cNvSpPr/>
            <p:nvPr/>
          </p:nvSpPr>
          <p:spPr>
            <a:xfrm>
              <a:off x="2189826"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rapezoid 18">
              <a:extLst>
                <a:ext uri="{FF2B5EF4-FFF2-40B4-BE49-F238E27FC236}">
                  <a16:creationId xmlns:a16="http://schemas.microsoft.com/office/drawing/2014/main" id="{3DAB4176-D9DA-1A46-B1B0-29E25BF6A958}"/>
                </a:ext>
              </a:extLst>
            </p:cNvPr>
            <p:cNvSpPr/>
            <p:nvPr/>
          </p:nvSpPr>
          <p:spPr>
            <a:xfrm rot="5400000">
              <a:off x="2778794"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20" name="Trapezoid 19">
              <a:extLst>
                <a:ext uri="{FF2B5EF4-FFF2-40B4-BE49-F238E27FC236}">
                  <a16:creationId xmlns:a16="http://schemas.microsoft.com/office/drawing/2014/main" id="{928F2F1C-22DF-F34E-AB25-7ADC9861BBDB}"/>
                </a:ext>
              </a:extLst>
            </p:cNvPr>
            <p:cNvSpPr/>
            <p:nvPr/>
          </p:nvSpPr>
          <p:spPr>
            <a:xfrm rot="5400000">
              <a:off x="2775324"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rapezoid 20">
              <a:extLst>
                <a:ext uri="{FF2B5EF4-FFF2-40B4-BE49-F238E27FC236}">
                  <a16:creationId xmlns:a16="http://schemas.microsoft.com/office/drawing/2014/main" id="{9B6EECB4-353A-1640-B828-7627FB64E189}"/>
                </a:ext>
              </a:extLst>
            </p:cNvPr>
            <p:cNvSpPr/>
            <p:nvPr/>
          </p:nvSpPr>
          <p:spPr>
            <a:xfrm rot="5400000">
              <a:off x="2761848"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0895434A-DDBB-2F47-8778-2C8099F2BA77}"/>
                </a:ext>
              </a:extLst>
            </p:cNvPr>
            <p:cNvSpPr/>
            <p:nvPr/>
          </p:nvSpPr>
          <p:spPr>
            <a:xfrm>
              <a:off x="2301926"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00" b="1" dirty="0">
                  <a:latin typeface="Myriad Pro" charset="0"/>
                  <a:ea typeface="Myriad Pro" charset="0"/>
                  <a:cs typeface="Myriad Pro" charset="0"/>
                </a:rPr>
                <a:t>Memory</a:t>
              </a:r>
              <a:endParaRPr lang="en-US" b="1" dirty="0">
                <a:latin typeface="Myriad Pro" charset="0"/>
                <a:ea typeface="Myriad Pro" charset="0"/>
                <a:cs typeface="Myriad Pro" charset="0"/>
              </a:endParaRPr>
            </a:p>
          </p:txBody>
        </p:sp>
        <p:sp>
          <p:nvSpPr>
            <p:cNvPr id="23" name="Rounded Rectangle 22">
              <a:extLst>
                <a:ext uri="{FF2B5EF4-FFF2-40B4-BE49-F238E27FC236}">
                  <a16:creationId xmlns:a16="http://schemas.microsoft.com/office/drawing/2014/main" id="{0C9FE535-D86A-224D-8DF2-9BA96C41BC94}"/>
                </a:ext>
              </a:extLst>
            </p:cNvPr>
            <p:cNvSpPr/>
            <p:nvPr/>
          </p:nvSpPr>
          <p:spPr>
            <a:xfrm>
              <a:off x="2189826" y="192951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yriad Pro" charset="0"/>
                  <a:ea typeface="Myriad Pro" charset="0"/>
                  <a:cs typeface="Myriad Pro" charset="0"/>
                </a:rPr>
                <a:t>Registers</a:t>
              </a:r>
            </a:p>
          </p:txBody>
        </p:sp>
        <p:sp>
          <p:nvSpPr>
            <p:cNvPr id="24" name="Right Arrow 23">
              <a:extLst>
                <a:ext uri="{FF2B5EF4-FFF2-40B4-BE49-F238E27FC236}">
                  <a16:creationId xmlns:a16="http://schemas.microsoft.com/office/drawing/2014/main" id="{95037048-AC4B-7148-AB3B-ADF266D7523A}"/>
                </a:ext>
              </a:extLst>
            </p:cNvPr>
            <p:cNvSpPr/>
            <p:nvPr/>
          </p:nvSpPr>
          <p:spPr>
            <a:xfrm>
              <a:off x="2009901"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7B990EAF-6042-7F4A-9D27-E5992FD6F3F3}"/>
                </a:ext>
              </a:extLst>
            </p:cNvPr>
            <p:cNvSpPr/>
            <p:nvPr/>
          </p:nvSpPr>
          <p:spPr>
            <a:xfrm>
              <a:off x="3433268"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28398739-E8C6-3E4E-889D-0098FCB01126}"/>
                </a:ext>
              </a:extLst>
            </p:cNvPr>
            <p:cNvSpPr/>
            <p:nvPr/>
          </p:nvSpPr>
          <p:spPr>
            <a:xfrm>
              <a:off x="3545368"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ounded Rectangle 26">
              <a:extLst>
                <a:ext uri="{FF2B5EF4-FFF2-40B4-BE49-F238E27FC236}">
                  <a16:creationId xmlns:a16="http://schemas.microsoft.com/office/drawing/2014/main" id="{E55A1FC0-0940-204B-B5E1-73A81E1DD652}"/>
                </a:ext>
              </a:extLst>
            </p:cNvPr>
            <p:cNvSpPr/>
            <p:nvPr/>
          </p:nvSpPr>
          <p:spPr>
            <a:xfrm>
              <a:off x="3433268" y="192951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FCF3932C-0FFD-4040-9AB1-0B88AB4D589C}"/>
                </a:ext>
              </a:extLst>
            </p:cNvPr>
            <p:cNvGrpSpPr/>
            <p:nvPr/>
          </p:nvGrpSpPr>
          <p:grpSpPr>
            <a:xfrm>
              <a:off x="3472273" y="1972343"/>
              <a:ext cx="965664" cy="463767"/>
              <a:chOff x="3472273" y="1770636"/>
              <a:chExt cx="965664" cy="463767"/>
            </a:xfrm>
          </p:grpSpPr>
          <p:sp>
            <p:nvSpPr>
              <p:cNvPr id="78" name="Rectangle 77">
                <a:extLst>
                  <a:ext uri="{FF2B5EF4-FFF2-40B4-BE49-F238E27FC236}">
                    <a16:creationId xmlns:a16="http://schemas.microsoft.com/office/drawing/2014/main" id="{3A26DDBC-B46F-BD42-A3BE-BF9C2FC6CBBB}"/>
                  </a:ext>
                </a:extLst>
              </p:cNvPr>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a:extLst>
                  <a:ext uri="{FF2B5EF4-FFF2-40B4-BE49-F238E27FC236}">
                    <a16:creationId xmlns:a16="http://schemas.microsoft.com/office/drawing/2014/main" id="{EBE78019-6283-5A49-A69B-837B14B30C0C}"/>
                  </a:ext>
                </a:extLst>
              </p:cNvPr>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Rectangle 79">
                <a:extLst>
                  <a:ext uri="{FF2B5EF4-FFF2-40B4-BE49-F238E27FC236}">
                    <a16:creationId xmlns:a16="http://schemas.microsoft.com/office/drawing/2014/main" id="{CFFF0E5A-79F0-004A-8224-C3CD795B406D}"/>
                  </a:ext>
                </a:extLst>
              </p:cNvPr>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a:extLst>
                  <a:ext uri="{FF2B5EF4-FFF2-40B4-BE49-F238E27FC236}">
                    <a16:creationId xmlns:a16="http://schemas.microsoft.com/office/drawing/2014/main" id="{781D3B69-D65D-D348-BE81-00985CFA7C16}"/>
                  </a:ext>
                </a:extLst>
              </p:cNvPr>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a:extLst>
                  <a:ext uri="{FF2B5EF4-FFF2-40B4-BE49-F238E27FC236}">
                    <a16:creationId xmlns:a16="http://schemas.microsoft.com/office/drawing/2014/main" id="{1C1754FA-A7B6-5D43-871D-6F8513696972}"/>
                  </a:ext>
                </a:extLst>
              </p:cNvPr>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23666CAB-F7F2-4C40-AFFA-932B2F7F4B5D}"/>
                  </a:ext>
                </a:extLst>
              </p:cNvPr>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9" name="Rectangle 28">
              <a:extLst>
                <a:ext uri="{FF2B5EF4-FFF2-40B4-BE49-F238E27FC236}">
                  <a16:creationId xmlns:a16="http://schemas.microsoft.com/office/drawing/2014/main" id="{F863AA81-B9F3-ED46-82F1-EAE62D0122D6}"/>
                </a:ext>
              </a:extLst>
            </p:cNvPr>
            <p:cNvSpPr/>
            <p:nvPr/>
          </p:nvSpPr>
          <p:spPr>
            <a:xfrm>
              <a:off x="4676711"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a:extLst>
                <a:ext uri="{FF2B5EF4-FFF2-40B4-BE49-F238E27FC236}">
                  <a16:creationId xmlns:a16="http://schemas.microsoft.com/office/drawing/2014/main" id="{896AC1CF-53C6-3240-88DC-4F8671ADD523}"/>
                </a:ext>
              </a:extLst>
            </p:cNvPr>
            <p:cNvSpPr/>
            <p:nvPr/>
          </p:nvSpPr>
          <p:spPr>
            <a:xfrm>
              <a:off x="4788811"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Rounded Rectangle 30">
              <a:extLst>
                <a:ext uri="{FF2B5EF4-FFF2-40B4-BE49-F238E27FC236}">
                  <a16:creationId xmlns:a16="http://schemas.microsoft.com/office/drawing/2014/main" id="{D3483904-4251-AC49-91DF-4C2C3AF82628}"/>
                </a:ext>
              </a:extLst>
            </p:cNvPr>
            <p:cNvSpPr/>
            <p:nvPr/>
          </p:nvSpPr>
          <p:spPr>
            <a:xfrm>
              <a:off x="4676711" y="1929514"/>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6CE7D5EE-4647-854A-B2CB-8AB645BB0724}"/>
                </a:ext>
              </a:extLst>
            </p:cNvPr>
            <p:cNvSpPr/>
            <p:nvPr/>
          </p:nvSpPr>
          <p:spPr>
            <a:xfrm>
              <a:off x="4690570" y="1924547"/>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2C675CE-BD16-1B47-9FE9-CF32D58262FD}"/>
                </a:ext>
              </a:extLst>
            </p:cNvPr>
            <p:cNvGrpSpPr/>
            <p:nvPr/>
          </p:nvGrpSpPr>
          <p:grpSpPr>
            <a:xfrm>
              <a:off x="4729575" y="1967375"/>
              <a:ext cx="965664" cy="463767"/>
              <a:chOff x="4729575" y="1765668"/>
              <a:chExt cx="965664" cy="463767"/>
            </a:xfrm>
          </p:grpSpPr>
          <p:sp>
            <p:nvSpPr>
              <p:cNvPr id="72" name="Rectangle 71">
                <a:extLst>
                  <a:ext uri="{FF2B5EF4-FFF2-40B4-BE49-F238E27FC236}">
                    <a16:creationId xmlns:a16="http://schemas.microsoft.com/office/drawing/2014/main" id="{CB65FBA0-B1B4-6A4A-90BC-264086E5AF0B}"/>
                  </a:ext>
                </a:extLst>
              </p:cNvPr>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Rectangle 72">
                <a:extLst>
                  <a:ext uri="{FF2B5EF4-FFF2-40B4-BE49-F238E27FC236}">
                    <a16:creationId xmlns:a16="http://schemas.microsoft.com/office/drawing/2014/main" id="{CF681F38-2C3B-1241-A00A-56E2CBEA7EB3}"/>
                  </a:ext>
                </a:extLst>
              </p:cNvPr>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Rectangle 73">
                <a:extLst>
                  <a:ext uri="{FF2B5EF4-FFF2-40B4-BE49-F238E27FC236}">
                    <a16:creationId xmlns:a16="http://schemas.microsoft.com/office/drawing/2014/main" id="{C15CFAFB-23DD-094A-AF96-A88E7CD7BD67}"/>
                  </a:ext>
                </a:extLst>
              </p:cNvPr>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Rectangle 74">
                <a:extLst>
                  <a:ext uri="{FF2B5EF4-FFF2-40B4-BE49-F238E27FC236}">
                    <a16:creationId xmlns:a16="http://schemas.microsoft.com/office/drawing/2014/main" id="{F9664D68-2EA8-A246-B5D0-6010B1EE52A8}"/>
                  </a:ext>
                </a:extLst>
              </p:cNvPr>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a:extLst>
                  <a:ext uri="{FF2B5EF4-FFF2-40B4-BE49-F238E27FC236}">
                    <a16:creationId xmlns:a16="http://schemas.microsoft.com/office/drawing/2014/main" id="{F14749E6-7CC4-C04B-BAE1-44EA11EEDA3D}"/>
                  </a:ext>
                </a:extLst>
              </p:cNvPr>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a:extLst>
                  <a:ext uri="{FF2B5EF4-FFF2-40B4-BE49-F238E27FC236}">
                    <a16:creationId xmlns:a16="http://schemas.microsoft.com/office/drawing/2014/main" id="{DC11C6D6-4EA2-6C42-87DE-CA557BF5EFCC}"/>
                  </a:ext>
                </a:extLst>
              </p:cNvPr>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4" name="Rectangle 33">
              <a:extLst>
                <a:ext uri="{FF2B5EF4-FFF2-40B4-BE49-F238E27FC236}">
                  <a16:creationId xmlns:a16="http://schemas.microsoft.com/office/drawing/2014/main" id="{4A772029-677B-B14C-9FBF-BC83BEECABCF}"/>
                </a:ext>
              </a:extLst>
            </p:cNvPr>
            <p:cNvSpPr/>
            <p:nvPr/>
          </p:nvSpPr>
          <p:spPr>
            <a:xfrm>
              <a:off x="5920153"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791A517D-77F7-5C46-92B6-6B9EE51C97CE}"/>
                </a:ext>
              </a:extLst>
            </p:cNvPr>
            <p:cNvSpPr/>
            <p:nvPr/>
          </p:nvSpPr>
          <p:spPr>
            <a:xfrm>
              <a:off x="6032253"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ounded Rectangle 35">
              <a:extLst>
                <a:ext uri="{FF2B5EF4-FFF2-40B4-BE49-F238E27FC236}">
                  <a16:creationId xmlns:a16="http://schemas.microsoft.com/office/drawing/2014/main" id="{C6AD1C36-C519-E643-B46E-62541DFF6C37}"/>
                </a:ext>
              </a:extLst>
            </p:cNvPr>
            <p:cNvSpPr/>
            <p:nvPr/>
          </p:nvSpPr>
          <p:spPr>
            <a:xfrm>
              <a:off x="5920153" y="1929514"/>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2C049B16-7C5B-4B45-B845-AC035FF95F9F}"/>
                </a:ext>
              </a:extLst>
            </p:cNvPr>
            <p:cNvSpPr/>
            <p:nvPr/>
          </p:nvSpPr>
          <p:spPr>
            <a:xfrm>
              <a:off x="5917149" y="1930782"/>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D341E7FA-FBAB-B144-82CD-7B98561BB521}"/>
                </a:ext>
              </a:extLst>
            </p:cNvPr>
            <p:cNvGrpSpPr/>
            <p:nvPr/>
          </p:nvGrpSpPr>
          <p:grpSpPr>
            <a:xfrm>
              <a:off x="5956154" y="1973612"/>
              <a:ext cx="965665" cy="463767"/>
              <a:chOff x="5956153" y="1771904"/>
              <a:chExt cx="965665" cy="463767"/>
            </a:xfrm>
          </p:grpSpPr>
          <p:sp>
            <p:nvSpPr>
              <p:cNvPr id="66" name="Rectangle 65">
                <a:extLst>
                  <a:ext uri="{FF2B5EF4-FFF2-40B4-BE49-F238E27FC236}">
                    <a16:creationId xmlns:a16="http://schemas.microsoft.com/office/drawing/2014/main" id="{23B475CF-4C6F-1946-AB2D-9C65F63C6286}"/>
                  </a:ext>
                </a:extLst>
              </p:cNvPr>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7" name="Rectangle 66">
                <a:extLst>
                  <a:ext uri="{FF2B5EF4-FFF2-40B4-BE49-F238E27FC236}">
                    <a16:creationId xmlns:a16="http://schemas.microsoft.com/office/drawing/2014/main" id="{28402D8A-2881-C444-B71F-ED41F8DDD821}"/>
                  </a:ext>
                </a:extLst>
              </p:cNvPr>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 name="Rectangle 67">
                <a:extLst>
                  <a:ext uri="{FF2B5EF4-FFF2-40B4-BE49-F238E27FC236}">
                    <a16:creationId xmlns:a16="http://schemas.microsoft.com/office/drawing/2014/main" id="{7E67879A-7D9E-3A44-9DD8-AAECDAF7A9C7}"/>
                  </a:ext>
                </a:extLst>
              </p:cNvPr>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Rectangle 68">
                <a:extLst>
                  <a:ext uri="{FF2B5EF4-FFF2-40B4-BE49-F238E27FC236}">
                    <a16:creationId xmlns:a16="http://schemas.microsoft.com/office/drawing/2014/main" id="{34A1765E-7F71-D94A-8158-97D4798B7BF4}"/>
                  </a:ext>
                </a:extLst>
              </p:cNvPr>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a:extLst>
                  <a:ext uri="{FF2B5EF4-FFF2-40B4-BE49-F238E27FC236}">
                    <a16:creationId xmlns:a16="http://schemas.microsoft.com/office/drawing/2014/main" id="{A20E9895-007B-5D45-8F7A-41BDD52396FB}"/>
                  </a:ext>
                </a:extLst>
              </p:cNvPr>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a:extLst>
                  <a:ext uri="{FF2B5EF4-FFF2-40B4-BE49-F238E27FC236}">
                    <a16:creationId xmlns:a16="http://schemas.microsoft.com/office/drawing/2014/main" id="{7B19F4E3-89FE-E44E-99AE-D9B2796D8A2B}"/>
                  </a:ext>
                </a:extLst>
              </p:cNvPr>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9" name="TextBox 38">
              <a:extLst>
                <a:ext uri="{FF2B5EF4-FFF2-40B4-BE49-F238E27FC236}">
                  <a16:creationId xmlns:a16="http://schemas.microsoft.com/office/drawing/2014/main" id="{C0903716-4BDD-5D4E-BD0A-6A6CC8B272F4}"/>
                </a:ext>
              </a:extLst>
            </p:cNvPr>
            <p:cNvSpPr txBox="1"/>
            <p:nvPr/>
          </p:nvSpPr>
          <p:spPr>
            <a:xfrm>
              <a:off x="2762842" y="2735522"/>
              <a:ext cx="482825" cy="276999"/>
            </a:xfrm>
            <a:prstGeom prst="rect">
              <a:avLst/>
            </a:prstGeom>
            <a:noFill/>
          </p:spPr>
          <p:txBody>
            <a:bodyPr wrap="none" rtlCol="0" anchor="ctr">
              <a:spAutoFit/>
            </a:bodyPr>
            <a:lstStyle/>
            <a:p>
              <a:pPr algn="ctr"/>
              <a:r>
                <a:rPr lang="en-US" sz="1200" b="1" dirty="0">
                  <a:solidFill>
                    <a:schemeClr val="bg1"/>
                  </a:solidFill>
                  <a:latin typeface="Myriad Pro" charset="0"/>
                  <a:ea typeface="Myriad Pro" charset="0"/>
                  <a:cs typeface="Myriad Pro" charset="0"/>
                </a:rPr>
                <a:t>ALU</a:t>
              </a:r>
            </a:p>
          </p:txBody>
        </p:sp>
        <p:sp>
          <p:nvSpPr>
            <p:cNvPr id="40" name="Right Arrow 39">
              <a:extLst>
                <a:ext uri="{FF2B5EF4-FFF2-40B4-BE49-F238E27FC236}">
                  <a16:creationId xmlns:a16="http://schemas.microsoft.com/office/drawing/2014/main" id="{ECEFF3FB-23F7-F646-8627-C7994D732267}"/>
                </a:ext>
              </a:extLst>
            </p:cNvPr>
            <p:cNvSpPr/>
            <p:nvPr/>
          </p:nvSpPr>
          <p:spPr>
            <a:xfrm>
              <a:off x="3253344"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Right Arrow 40">
              <a:extLst>
                <a:ext uri="{FF2B5EF4-FFF2-40B4-BE49-F238E27FC236}">
                  <a16:creationId xmlns:a16="http://schemas.microsoft.com/office/drawing/2014/main" id="{4D68092A-0DF2-D54D-AABB-2D43B4615C0C}"/>
                </a:ext>
              </a:extLst>
            </p:cNvPr>
            <p:cNvSpPr/>
            <p:nvPr/>
          </p:nvSpPr>
          <p:spPr>
            <a:xfrm>
              <a:off x="4496786"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ight Arrow 41">
              <a:extLst>
                <a:ext uri="{FF2B5EF4-FFF2-40B4-BE49-F238E27FC236}">
                  <a16:creationId xmlns:a16="http://schemas.microsoft.com/office/drawing/2014/main" id="{EAF1D41D-1E2E-5340-8237-4BDACDAB7B3E}"/>
                </a:ext>
              </a:extLst>
            </p:cNvPr>
            <p:cNvSpPr/>
            <p:nvPr/>
          </p:nvSpPr>
          <p:spPr>
            <a:xfrm>
              <a:off x="5740229"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ight Arrow 42">
              <a:extLst>
                <a:ext uri="{FF2B5EF4-FFF2-40B4-BE49-F238E27FC236}">
                  <a16:creationId xmlns:a16="http://schemas.microsoft.com/office/drawing/2014/main" id="{46DE67B0-6E7C-B14E-8A16-86DFCD119B67}"/>
                </a:ext>
              </a:extLst>
            </p:cNvPr>
            <p:cNvSpPr/>
            <p:nvPr/>
          </p:nvSpPr>
          <p:spPr>
            <a:xfrm>
              <a:off x="6969141"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Trapezoid 43">
              <a:extLst>
                <a:ext uri="{FF2B5EF4-FFF2-40B4-BE49-F238E27FC236}">
                  <a16:creationId xmlns:a16="http://schemas.microsoft.com/office/drawing/2014/main" id="{45FED2CB-6D42-F94C-9E1B-9AA51A16C8DE}"/>
                </a:ext>
              </a:extLst>
            </p:cNvPr>
            <p:cNvSpPr/>
            <p:nvPr/>
          </p:nvSpPr>
          <p:spPr>
            <a:xfrm rot="5400000">
              <a:off x="4033361"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45" name="Trapezoid 44">
              <a:extLst>
                <a:ext uri="{FF2B5EF4-FFF2-40B4-BE49-F238E27FC236}">
                  <a16:creationId xmlns:a16="http://schemas.microsoft.com/office/drawing/2014/main" id="{20005D4D-6EA9-1447-A0F4-4D5CB9C0F98A}"/>
                </a:ext>
              </a:extLst>
            </p:cNvPr>
            <p:cNvSpPr/>
            <p:nvPr/>
          </p:nvSpPr>
          <p:spPr>
            <a:xfrm rot="5400000">
              <a:off x="4029891"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Trapezoid 45">
              <a:extLst>
                <a:ext uri="{FF2B5EF4-FFF2-40B4-BE49-F238E27FC236}">
                  <a16:creationId xmlns:a16="http://schemas.microsoft.com/office/drawing/2014/main" id="{A5DE1C19-A7A6-C642-BCB5-931481D37145}"/>
                </a:ext>
              </a:extLst>
            </p:cNvPr>
            <p:cNvSpPr/>
            <p:nvPr/>
          </p:nvSpPr>
          <p:spPr>
            <a:xfrm rot="5400000">
              <a:off x="4016415"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Trapezoid 46">
              <a:extLst>
                <a:ext uri="{FF2B5EF4-FFF2-40B4-BE49-F238E27FC236}">
                  <a16:creationId xmlns:a16="http://schemas.microsoft.com/office/drawing/2014/main" id="{8596A575-E3DE-CA4A-A7DB-7D44E3918E39}"/>
                </a:ext>
              </a:extLst>
            </p:cNvPr>
            <p:cNvSpPr/>
            <p:nvPr/>
          </p:nvSpPr>
          <p:spPr>
            <a:xfrm rot="5400000">
              <a:off x="5284190"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48" name="Trapezoid 47">
              <a:extLst>
                <a:ext uri="{FF2B5EF4-FFF2-40B4-BE49-F238E27FC236}">
                  <a16:creationId xmlns:a16="http://schemas.microsoft.com/office/drawing/2014/main" id="{74870A79-DF55-0B40-B13D-63C2A9307982}"/>
                </a:ext>
              </a:extLst>
            </p:cNvPr>
            <p:cNvSpPr/>
            <p:nvPr/>
          </p:nvSpPr>
          <p:spPr>
            <a:xfrm rot="5400000">
              <a:off x="5280720"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Trapezoid 48">
              <a:extLst>
                <a:ext uri="{FF2B5EF4-FFF2-40B4-BE49-F238E27FC236}">
                  <a16:creationId xmlns:a16="http://schemas.microsoft.com/office/drawing/2014/main" id="{88A80527-3E14-4544-A51B-D1AEADBC2ADA}"/>
                </a:ext>
              </a:extLst>
            </p:cNvPr>
            <p:cNvSpPr/>
            <p:nvPr/>
          </p:nvSpPr>
          <p:spPr>
            <a:xfrm rot="5400000">
              <a:off x="5267244"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0" name="Trapezoid 49">
              <a:extLst>
                <a:ext uri="{FF2B5EF4-FFF2-40B4-BE49-F238E27FC236}">
                  <a16:creationId xmlns:a16="http://schemas.microsoft.com/office/drawing/2014/main" id="{025DE2F1-B04C-4B47-85A7-6B60AD558A6F}"/>
                </a:ext>
              </a:extLst>
            </p:cNvPr>
            <p:cNvSpPr/>
            <p:nvPr/>
          </p:nvSpPr>
          <p:spPr>
            <a:xfrm rot="5400000">
              <a:off x="6522614"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51" name="Trapezoid 50">
              <a:extLst>
                <a:ext uri="{FF2B5EF4-FFF2-40B4-BE49-F238E27FC236}">
                  <a16:creationId xmlns:a16="http://schemas.microsoft.com/office/drawing/2014/main" id="{8204BC4E-B383-7645-915D-D865E3BCFE03}"/>
                </a:ext>
              </a:extLst>
            </p:cNvPr>
            <p:cNvSpPr/>
            <p:nvPr/>
          </p:nvSpPr>
          <p:spPr>
            <a:xfrm rot="5400000">
              <a:off x="6519144"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Trapezoid 51">
              <a:extLst>
                <a:ext uri="{FF2B5EF4-FFF2-40B4-BE49-F238E27FC236}">
                  <a16:creationId xmlns:a16="http://schemas.microsoft.com/office/drawing/2014/main" id="{42D15C3F-406B-0A4B-90D7-44FBBDC2908D}"/>
                </a:ext>
              </a:extLst>
            </p:cNvPr>
            <p:cNvSpPr/>
            <p:nvPr/>
          </p:nvSpPr>
          <p:spPr>
            <a:xfrm rot="5400000">
              <a:off x="6505668"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3" name="Rounded Rectangle 52">
              <a:extLst>
                <a:ext uri="{FF2B5EF4-FFF2-40B4-BE49-F238E27FC236}">
                  <a16:creationId xmlns:a16="http://schemas.microsoft.com/office/drawing/2014/main" id="{6F9CEDB1-B6E2-174D-BAB4-9A4814C2A390}"/>
                </a:ext>
              </a:extLst>
            </p:cNvPr>
            <p:cNvSpPr/>
            <p:nvPr/>
          </p:nvSpPr>
          <p:spPr>
            <a:xfrm>
              <a:off x="3468882" y="2606276"/>
              <a:ext cx="987541" cy="1065129"/>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yriad Pro" charset="0"/>
                  <a:ea typeface="Myriad Pro" charset="0"/>
                  <a:cs typeface="Myriad Pro" charset="0"/>
                </a:rPr>
                <a:t>Match-</a:t>
              </a:r>
            </a:p>
            <a:p>
              <a:pPr algn="ctr"/>
              <a:r>
                <a:rPr lang="en-US" sz="1600" b="1" dirty="0">
                  <a:latin typeface="Myriad Pro" charset="0"/>
                  <a:ea typeface="Myriad Pro" charset="0"/>
                  <a:cs typeface="Myriad Pro" charset="0"/>
                </a:rPr>
                <a:t>Action </a:t>
              </a:r>
            </a:p>
            <a:p>
              <a:pPr algn="ctr"/>
              <a:r>
                <a:rPr lang="en-US" sz="1600" b="1" dirty="0">
                  <a:latin typeface="Myriad Pro" charset="0"/>
                  <a:ea typeface="Myriad Pro" charset="0"/>
                  <a:cs typeface="Myriad Pro" charset="0"/>
                </a:rPr>
                <a:t>Table</a:t>
              </a:r>
            </a:p>
          </p:txBody>
        </p:sp>
        <p:grpSp>
          <p:nvGrpSpPr>
            <p:cNvPr id="54" name="Group 53">
              <a:extLst>
                <a:ext uri="{FF2B5EF4-FFF2-40B4-BE49-F238E27FC236}">
                  <a16:creationId xmlns:a16="http://schemas.microsoft.com/office/drawing/2014/main" id="{505E78DE-551E-D841-BECF-00657B9EFB3B}"/>
                </a:ext>
              </a:extLst>
            </p:cNvPr>
            <p:cNvGrpSpPr/>
            <p:nvPr/>
          </p:nvGrpSpPr>
          <p:grpSpPr>
            <a:xfrm>
              <a:off x="670890" y="2502424"/>
              <a:ext cx="1214525" cy="1981058"/>
              <a:chOff x="944698" y="2284250"/>
              <a:chExt cx="1066800" cy="1740095"/>
            </a:xfrm>
          </p:grpSpPr>
          <p:sp>
            <p:nvSpPr>
              <p:cNvPr id="55" name="Oval 54">
                <a:extLst>
                  <a:ext uri="{FF2B5EF4-FFF2-40B4-BE49-F238E27FC236}">
                    <a16:creationId xmlns:a16="http://schemas.microsoft.com/office/drawing/2014/main" id="{D9E5C873-27CF-374A-90AE-39AB56E15C65}"/>
                  </a:ext>
                </a:extLst>
              </p:cNvPr>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6" name="Oval 55">
                <a:extLst>
                  <a:ext uri="{FF2B5EF4-FFF2-40B4-BE49-F238E27FC236}">
                    <a16:creationId xmlns:a16="http://schemas.microsoft.com/office/drawing/2014/main" id="{F2BE0A12-A109-044C-9CEF-A53922E8F8AD}"/>
                  </a:ext>
                </a:extLst>
              </p:cNvPr>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7" name="Oval 56">
                <a:extLst>
                  <a:ext uri="{FF2B5EF4-FFF2-40B4-BE49-F238E27FC236}">
                    <a16:creationId xmlns:a16="http://schemas.microsoft.com/office/drawing/2014/main" id="{3D13EA7E-E534-7944-AA90-CA5EB2EC5A26}"/>
                  </a:ext>
                </a:extLst>
              </p:cNvPr>
              <p:cNvSpPr/>
              <p:nvPr/>
            </p:nvSpPr>
            <p:spPr>
              <a:xfrm>
                <a:off x="944698" y="275794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Oval 57">
                <a:extLst>
                  <a:ext uri="{FF2B5EF4-FFF2-40B4-BE49-F238E27FC236}">
                    <a16:creationId xmlns:a16="http://schemas.microsoft.com/office/drawing/2014/main" id="{FC8C64D9-6484-8C47-B136-BE6C38A5FF4C}"/>
                  </a:ext>
                </a:extLst>
              </p:cNvPr>
              <p:cNvSpPr/>
              <p:nvPr/>
            </p:nvSpPr>
            <p:spPr>
              <a:xfrm>
                <a:off x="1343197" y="3210876"/>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Oval 58">
                <a:extLst>
                  <a:ext uri="{FF2B5EF4-FFF2-40B4-BE49-F238E27FC236}">
                    <a16:creationId xmlns:a16="http://schemas.microsoft.com/office/drawing/2014/main" id="{B372CCC4-6876-AE48-B0BA-C5FEB35BF516}"/>
                  </a:ext>
                </a:extLst>
              </p:cNvPr>
              <p:cNvSpPr/>
              <p:nvPr/>
            </p:nvSpPr>
            <p:spPr>
              <a:xfrm>
                <a:off x="1065348" y="36115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60" name="Curved Connector 59">
                <a:extLst>
                  <a:ext uri="{FF2B5EF4-FFF2-40B4-BE49-F238E27FC236}">
                    <a16:creationId xmlns:a16="http://schemas.microsoft.com/office/drawing/2014/main" id="{BD46B569-4CF3-8843-9E98-9A0ED4C1FC04}"/>
                  </a:ext>
                </a:extLst>
              </p:cNvPr>
              <p:cNvCxnSpPr>
                <a:cxnSpLocks/>
              </p:cNvCxnSpPr>
              <p:nvPr/>
            </p:nvCxnSpPr>
            <p:spPr>
              <a:xfrm>
                <a:off x="1307439" y="2921990"/>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1" name="Curved Connector 60">
                <a:extLst>
                  <a:ext uri="{FF2B5EF4-FFF2-40B4-BE49-F238E27FC236}">
                    <a16:creationId xmlns:a16="http://schemas.microsoft.com/office/drawing/2014/main" id="{BCD7BAE3-5DDB-454D-9EA8-030E72908292}"/>
                  </a:ext>
                </a:extLst>
              </p:cNvPr>
              <p:cNvCxnSpPr>
                <a:cxnSpLocks/>
              </p:cNvCxnSpPr>
              <p:nvPr/>
            </p:nvCxnSpPr>
            <p:spPr>
              <a:xfrm rot="10800000">
                <a:off x="1281066" y="2604828"/>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2" name="Curved Connector 61">
                <a:extLst>
                  <a:ext uri="{FF2B5EF4-FFF2-40B4-BE49-F238E27FC236}">
                    <a16:creationId xmlns:a16="http://schemas.microsoft.com/office/drawing/2014/main" id="{C099A187-E88A-0E42-A1CC-FE634BB77D61}"/>
                  </a:ext>
                </a:extLst>
              </p:cNvPr>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a:extLst>
                  <a:ext uri="{FF2B5EF4-FFF2-40B4-BE49-F238E27FC236}">
                    <a16:creationId xmlns:a16="http://schemas.microsoft.com/office/drawing/2014/main" id="{D978803A-F892-9D44-874C-1222C4A86636}"/>
                  </a:ext>
                </a:extLst>
              </p:cNvPr>
              <p:cNvCxnSpPr/>
              <p:nvPr/>
            </p:nvCxnSpPr>
            <p:spPr>
              <a:xfrm flipH="1">
                <a:off x="1417653" y="2946745"/>
                <a:ext cx="593845" cy="1017155"/>
              </a:xfrm>
              <a:prstGeom prst="curvedConnector4">
                <a:avLst>
                  <a:gd name="adj1" fmla="val -4973"/>
                  <a:gd name="adj2" fmla="val 98975"/>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4" name="Curved Connector 63">
                <a:extLst>
                  <a:ext uri="{FF2B5EF4-FFF2-40B4-BE49-F238E27FC236}">
                    <a16:creationId xmlns:a16="http://schemas.microsoft.com/office/drawing/2014/main" id="{0369D576-C5FF-A543-B112-FCDFD5EE401B}"/>
                  </a:ext>
                </a:extLst>
              </p:cNvPr>
              <p:cNvCxnSpPr/>
              <p:nvPr/>
            </p:nvCxnSpPr>
            <p:spPr>
              <a:xfrm rot="10800000" flipV="1">
                <a:off x="1125794" y="3417250"/>
                <a:ext cx="217403" cy="25479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5" name="Curved Connector 64">
                <a:extLst>
                  <a:ext uri="{FF2B5EF4-FFF2-40B4-BE49-F238E27FC236}">
                    <a16:creationId xmlns:a16="http://schemas.microsoft.com/office/drawing/2014/main" id="{B1519E54-FC50-CB48-95C6-43C1B5C006B8}"/>
                  </a:ext>
                </a:extLst>
              </p:cNvPr>
              <p:cNvCxnSpPr>
                <a:cxnSpLocks/>
              </p:cNvCxnSpPr>
              <p:nvPr/>
            </p:nvCxnSpPr>
            <p:spPr>
              <a:xfrm rot="10800000" flipV="1">
                <a:off x="1036830" y="2476656"/>
                <a:ext cx="184030" cy="32776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97664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Results</a:t>
            </a:r>
          </a:p>
        </p:txBody>
      </p:sp>
      <p:sp>
        <p:nvSpPr>
          <p:cNvPr id="3" name="Content Placeholder 2"/>
          <p:cNvSpPr>
            <a:spLocks noGrp="1"/>
          </p:cNvSpPr>
          <p:nvPr>
            <p:ph idx="1"/>
          </p:nvPr>
        </p:nvSpPr>
        <p:spPr/>
        <p:txBody>
          <a:bodyPr/>
          <a:lstStyle/>
          <a:p>
            <a:r>
              <a:rPr lang="en-US" dirty="0"/>
              <a:t>Wide range of queries</a:t>
            </a:r>
          </a:p>
          <a:p>
            <a:pPr lvl="1"/>
            <a:r>
              <a:rPr lang="en-US" dirty="0"/>
              <a:t>Performance, security, traffic engineering</a:t>
            </a:r>
          </a:p>
          <a:p>
            <a:r>
              <a:rPr lang="en-US" dirty="0"/>
              <a:t>Realistic traffic</a:t>
            </a:r>
          </a:p>
          <a:p>
            <a:pPr lvl="1"/>
            <a:r>
              <a:rPr lang="en-US" dirty="0"/>
              <a:t>CAIDA packet traces</a:t>
            </a:r>
          </a:p>
          <a:p>
            <a:r>
              <a:rPr lang="en-US" dirty="0"/>
              <a:t>Practical data-plane model</a:t>
            </a:r>
          </a:p>
          <a:p>
            <a:pPr lvl="1"/>
            <a:r>
              <a:rPr lang="en-US" dirty="0"/>
              <a:t>16 stages, 8 </a:t>
            </a:r>
            <a:r>
              <a:rPr lang="en-US" dirty="0" err="1"/>
              <a:t>stateful</a:t>
            </a:r>
            <a:r>
              <a:rPr lang="en-US" dirty="0"/>
              <a:t> operations, 8 Mb </a:t>
            </a:r>
            <a:r>
              <a:rPr lang="en-US" dirty="0" err="1"/>
              <a:t>stateful</a:t>
            </a:r>
            <a:r>
              <a:rPr lang="en-US" dirty="0"/>
              <a:t> memory</a:t>
            </a:r>
          </a:p>
          <a:p>
            <a:r>
              <a:rPr lang="en-US" dirty="0"/>
              <a:t>Significant scalability benefits</a:t>
            </a:r>
          </a:p>
          <a:p>
            <a:pPr lvl="1"/>
            <a:r>
              <a:rPr lang="en-US" dirty="0"/>
              <a:t>Orders of magnitude fewer tuples sent to stream processor</a:t>
            </a:r>
          </a:p>
        </p:txBody>
      </p:sp>
      <p:sp>
        <p:nvSpPr>
          <p:cNvPr id="4" name="Slide Number Placeholder 3"/>
          <p:cNvSpPr>
            <a:spLocks noGrp="1"/>
          </p:cNvSpPr>
          <p:nvPr>
            <p:ph type="sldNum" sz="quarter" idx="12"/>
          </p:nvPr>
        </p:nvSpPr>
        <p:spPr/>
        <p:txBody>
          <a:bodyPr/>
          <a:lstStyle/>
          <a:p>
            <a:fld id="{1718992C-B9AF-2F49-8B31-EC7F489F3004}" type="slidenum">
              <a:rPr lang="en-US" smtClean="0"/>
              <a:t>20</a:t>
            </a:fld>
            <a:endParaRPr lang="en-US"/>
          </a:p>
        </p:txBody>
      </p:sp>
    </p:spTree>
    <p:extLst>
      <p:ext uri="{BB962C8B-B14F-4D97-AF65-F5344CB8AC3E}">
        <p14:creationId xmlns:p14="http://schemas.microsoft.com/office/powerpoint/2010/main" val="1951847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8C1C-C7F4-5C4F-B4C7-62A145D307AA}"/>
              </a:ext>
            </a:extLst>
          </p:cNvPr>
          <p:cNvSpPr>
            <a:spLocks noGrp="1"/>
          </p:cNvSpPr>
          <p:nvPr>
            <p:ph type="title"/>
          </p:nvPr>
        </p:nvSpPr>
        <p:spPr/>
        <p:txBody>
          <a:bodyPr/>
          <a:lstStyle/>
          <a:p>
            <a:r>
              <a:rPr lang="en-US" dirty="0"/>
              <a:t>Sonata Limitations</a:t>
            </a:r>
          </a:p>
        </p:txBody>
      </p:sp>
      <p:sp>
        <p:nvSpPr>
          <p:cNvPr id="3" name="Content Placeholder 2">
            <a:extLst>
              <a:ext uri="{FF2B5EF4-FFF2-40B4-BE49-F238E27FC236}">
                <a16:creationId xmlns:a16="http://schemas.microsoft.com/office/drawing/2014/main" id="{E0786C84-D19A-A841-9248-D4106E22D59C}"/>
              </a:ext>
            </a:extLst>
          </p:cNvPr>
          <p:cNvSpPr>
            <a:spLocks noGrp="1"/>
          </p:cNvSpPr>
          <p:nvPr>
            <p:ph idx="1"/>
          </p:nvPr>
        </p:nvSpPr>
        <p:spPr/>
        <p:txBody>
          <a:bodyPr>
            <a:normAutofit/>
          </a:bodyPr>
          <a:lstStyle/>
          <a:p>
            <a:r>
              <a:rPr lang="en-US" dirty="0"/>
              <a:t>Simple data structures</a:t>
            </a:r>
          </a:p>
          <a:p>
            <a:pPr lvl="1"/>
            <a:r>
              <a:rPr lang="en-US" dirty="0"/>
              <a:t>Rather than compact data structures</a:t>
            </a:r>
          </a:p>
          <a:p>
            <a:r>
              <a:rPr lang="en-US" dirty="0"/>
              <a:t>Separate resources per query</a:t>
            </a:r>
          </a:p>
          <a:p>
            <a:pPr lvl="1"/>
            <a:r>
              <a:rPr lang="en-US" dirty="0"/>
              <a:t>Rather than statistical multiplexing</a:t>
            </a:r>
          </a:p>
          <a:p>
            <a:r>
              <a:rPr lang="en-US" dirty="0"/>
              <a:t>Recompilation of queries</a:t>
            </a:r>
          </a:p>
          <a:p>
            <a:pPr lvl="1"/>
            <a:r>
              <a:rPr lang="en-US" dirty="0"/>
              <a:t>Rather than run-time reconfigurability</a:t>
            </a:r>
          </a:p>
          <a:p>
            <a:r>
              <a:rPr lang="en-US" dirty="0"/>
              <a:t>Single switch</a:t>
            </a:r>
          </a:p>
          <a:p>
            <a:pPr lvl="1"/>
            <a:r>
              <a:rPr lang="en-US" dirty="0"/>
              <a:t>Rather than network-wide telemetry</a:t>
            </a:r>
          </a:p>
          <a:p>
            <a:endParaRPr lang="en-US" dirty="0"/>
          </a:p>
        </p:txBody>
      </p:sp>
      <p:sp>
        <p:nvSpPr>
          <p:cNvPr id="4" name="Slide Number Placeholder 3">
            <a:extLst>
              <a:ext uri="{FF2B5EF4-FFF2-40B4-BE49-F238E27FC236}">
                <a16:creationId xmlns:a16="http://schemas.microsoft.com/office/drawing/2014/main" id="{10274D21-8454-7743-B201-7A30A000DC4C}"/>
              </a:ext>
            </a:extLst>
          </p:cNvPr>
          <p:cNvSpPr>
            <a:spLocks noGrp="1"/>
          </p:cNvSpPr>
          <p:nvPr>
            <p:ph type="sldNum" sz="quarter" idx="12"/>
          </p:nvPr>
        </p:nvSpPr>
        <p:spPr/>
        <p:txBody>
          <a:bodyPr/>
          <a:lstStyle/>
          <a:p>
            <a:fld id="{1718992C-B9AF-2F49-8B31-EC7F489F3004}" type="slidenum">
              <a:rPr lang="en-US" smtClean="0"/>
              <a:t>21</a:t>
            </a:fld>
            <a:endParaRPr lang="en-US"/>
          </a:p>
        </p:txBody>
      </p:sp>
      <p:sp>
        <p:nvSpPr>
          <p:cNvPr id="5" name="Right Brace 4">
            <a:extLst>
              <a:ext uri="{FF2B5EF4-FFF2-40B4-BE49-F238E27FC236}">
                <a16:creationId xmlns:a16="http://schemas.microsoft.com/office/drawing/2014/main" id="{C2FD00F7-F457-C148-9225-5FF87FF18B9A}"/>
              </a:ext>
            </a:extLst>
          </p:cNvPr>
          <p:cNvSpPr/>
          <p:nvPr/>
        </p:nvSpPr>
        <p:spPr>
          <a:xfrm>
            <a:off x="7083706" y="1759352"/>
            <a:ext cx="729205" cy="3067291"/>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Right Brace 5">
            <a:extLst>
              <a:ext uri="{FF2B5EF4-FFF2-40B4-BE49-F238E27FC236}">
                <a16:creationId xmlns:a16="http://schemas.microsoft.com/office/drawing/2014/main" id="{0E9E69E9-589D-5149-9A48-01B94D49E2B4}"/>
              </a:ext>
            </a:extLst>
          </p:cNvPr>
          <p:cNvSpPr/>
          <p:nvPr/>
        </p:nvSpPr>
        <p:spPr>
          <a:xfrm>
            <a:off x="7083706" y="4974353"/>
            <a:ext cx="729205" cy="1004102"/>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4A43D662-8B08-584B-A13A-AB32BCA1C328}"/>
              </a:ext>
            </a:extLst>
          </p:cNvPr>
          <p:cNvSpPr txBox="1"/>
          <p:nvPr/>
        </p:nvSpPr>
        <p:spPr>
          <a:xfrm>
            <a:off x="8005669" y="3062164"/>
            <a:ext cx="1463862" cy="461665"/>
          </a:xfrm>
          <a:prstGeom prst="rect">
            <a:avLst/>
          </a:prstGeom>
          <a:noFill/>
        </p:spPr>
        <p:txBody>
          <a:bodyPr wrap="none" rtlCol="0">
            <a:spAutoFit/>
          </a:bodyPr>
          <a:lstStyle/>
          <a:p>
            <a:r>
              <a:rPr lang="en-US" sz="2400" dirty="0" err="1"/>
              <a:t>BeauCoup</a:t>
            </a:r>
            <a:endParaRPr lang="en-US" sz="2400" dirty="0"/>
          </a:p>
        </p:txBody>
      </p:sp>
      <p:sp>
        <p:nvSpPr>
          <p:cNvPr id="8" name="TextBox 7">
            <a:extLst>
              <a:ext uri="{FF2B5EF4-FFF2-40B4-BE49-F238E27FC236}">
                <a16:creationId xmlns:a16="http://schemas.microsoft.com/office/drawing/2014/main" id="{440726FB-F0AC-494E-A270-DDD84158149B}"/>
              </a:ext>
            </a:extLst>
          </p:cNvPr>
          <p:cNvSpPr txBox="1"/>
          <p:nvPr/>
        </p:nvSpPr>
        <p:spPr>
          <a:xfrm>
            <a:off x="8005669" y="4994764"/>
            <a:ext cx="3742635" cy="830997"/>
          </a:xfrm>
          <a:prstGeom prst="rect">
            <a:avLst/>
          </a:prstGeom>
          <a:noFill/>
        </p:spPr>
        <p:txBody>
          <a:bodyPr wrap="square" rtlCol="0">
            <a:spAutoFit/>
          </a:bodyPr>
          <a:lstStyle/>
          <a:p>
            <a:r>
              <a:rPr lang="en-US" sz="2400" dirty="0"/>
              <a:t>Some initial work (</a:t>
            </a:r>
            <a:r>
              <a:rPr lang="en-US" sz="2400" dirty="0" err="1"/>
              <a:t>PacketScope</a:t>
            </a:r>
            <a:r>
              <a:rPr lang="en-US" sz="2400" dirty="0"/>
              <a:t>, Carpe)</a:t>
            </a:r>
          </a:p>
        </p:txBody>
      </p:sp>
    </p:spTree>
    <p:extLst>
      <p:ext uri="{BB962C8B-B14F-4D97-AF65-F5344CB8AC3E}">
        <p14:creationId xmlns:p14="http://schemas.microsoft.com/office/powerpoint/2010/main" val="19645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ACD5C0-C5CA-BB4F-9B6F-BBDA9AB4120B}"/>
              </a:ext>
            </a:extLst>
          </p:cNvPr>
          <p:cNvSpPr>
            <a:spLocks noGrp="1"/>
          </p:cNvSpPr>
          <p:nvPr>
            <p:ph type="ctrTitle"/>
          </p:nvPr>
        </p:nvSpPr>
        <p:spPr>
          <a:xfrm>
            <a:off x="974203" y="2057398"/>
            <a:ext cx="10243594" cy="1470025"/>
          </a:xfrm>
        </p:spPr>
        <p:txBody>
          <a:bodyPr/>
          <a:lstStyle/>
          <a:p>
            <a:r>
              <a:rPr lang="en-US" dirty="0" err="1"/>
              <a:t>BeauCoup</a:t>
            </a:r>
            <a:r>
              <a:rPr lang="en-US" dirty="0"/>
              <a:t>: Answering Many Network Traffic Queries, One Memory Update at a Time</a:t>
            </a:r>
          </a:p>
        </p:txBody>
      </p:sp>
      <p:sp>
        <p:nvSpPr>
          <p:cNvPr id="6" name="Subtitle 5">
            <a:extLst>
              <a:ext uri="{FF2B5EF4-FFF2-40B4-BE49-F238E27FC236}">
                <a16:creationId xmlns:a16="http://schemas.microsoft.com/office/drawing/2014/main" id="{756044AE-656C-C647-B824-72BB0D55AF54}"/>
              </a:ext>
            </a:extLst>
          </p:cNvPr>
          <p:cNvSpPr>
            <a:spLocks noGrp="1"/>
          </p:cNvSpPr>
          <p:nvPr>
            <p:ph type="subTitle" idx="1"/>
          </p:nvPr>
        </p:nvSpPr>
        <p:spPr/>
        <p:txBody>
          <a:bodyPr/>
          <a:lstStyle/>
          <a:p>
            <a:r>
              <a:rPr lang="en-US" dirty="0" err="1"/>
              <a:t>Xiaoqi</a:t>
            </a:r>
            <a:r>
              <a:rPr lang="en-US" dirty="0"/>
              <a:t> Chen, Shir Landau-</a:t>
            </a:r>
            <a:r>
              <a:rPr lang="en-US" dirty="0" err="1"/>
              <a:t>Feibish</a:t>
            </a:r>
            <a:r>
              <a:rPr lang="en-US" dirty="0"/>
              <a:t>, Mark Braverman, and Jennifer Rexford</a:t>
            </a:r>
          </a:p>
          <a:p>
            <a:r>
              <a:rPr lang="en-US" dirty="0"/>
              <a:t>SIGCOMM’20</a:t>
            </a:r>
          </a:p>
        </p:txBody>
      </p:sp>
      <p:sp>
        <p:nvSpPr>
          <p:cNvPr id="4" name="Slide Number Placeholder 3">
            <a:extLst>
              <a:ext uri="{FF2B5EF4-FFF2-40B4-BE49-F238E27FC236}">
                <a16:creationId xmlns:a16="http://schemas.microsoft.com/office/drawing/2014/main" id="{C1503C4B-1940-2944-8D6C-1399DA323618}"/>
              </a:ext>
            </a:extLst>
          </p:cNvPr>
          <p:cNvSpPr>
            <a:spLocks noGrp="1"/>
          </p:cNvSpPr>
          <p:nvPr>
            <p:ph type="sldNum" sz="quarter" idx="12"/>
          </p:nvPr>
        </p:nvSpPr>
        <p:spPr/>
        <p:txBody>
          <a:bodyPr/>
          <a:lstStyle/>
          <a:p>
            <a:fld id="{1718992C-B9AF-2F49-8B31-EC7F489F3004}" type="slidenum">
              <a:rPr lang="en-US" smtClean="0"/>
              <a:t>22</a:t>
            </a:fld>
            <a:endParaRPr lang="en-US"/>
          </a:p>
        </p:txBody>
      </p:sp>
    </p:spTree>
    <p:extLst>
      <p:ext uri="{BB962C8B-B14F-4D97-AF65-F5344CB8AC3E}">
        <p14:creationId xmlns:p14="http://schemas.microsoft.com/office/powerpoint/2010/main" val="3402425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9623-246A-8F4A-9E86-CB5FF2AD54C4}"/>
              </a:ext>
            </a:extLst>
          </p:cNvPr>
          <p:cNvSpPr>
            <a:spLocks noGrp="1"/>
          </p:cNvSpPr>
          <p:nvPr>
            <p:ph type="title"/>
          </p:nvPr>
        </p:nvSpPr>
        <p:spPr/>
        <p:txBody>
          <a:bodyPr/>
          <a:lstStyle/>
          <a:p>
            <a:r>
              <a:rPr lang="en-US" altLang="zh-CN" dirty="0"/>
              <a:t>Count-Distinct Queries</a:t>
            </a:r>
            <a:endParaRPr lang="en-US" dirty="0"/>
          </a:p>
        </p:txBody>
      </p:sp>
      <p:sp>
        <p:nvSpPr>
          <p:cNvPr id="5" name="Slide Number Placeholder 4">
            <a:extLst>
              <a:ext uri="{FF2B5EF4-FFF2-40B4-BE49-F238E27FC236}">
                <a16:creationId xmlns:a16="http://schemas.microsoft.com/office/drawing/2014/main" id="{147C8878-9E73-084A-A127-D2C5774EC127}"/>
              </a:ext>
            </a:extLst>
          </p:cNvPr>
          <p:cNvSpPr>
            <a:spLocks noGrp="1"/>
          </p:cNvSpPr>
          <p:nvPr>
            <p:ph type="sldNum" sz="quarter" idx="12"/>
          </p:nvPr>
        </p:nvSpPr>
        <p:spPr/>
        <p:txBody>
          <a:bodyPr/>
          <a:lstStyle/>
          <a:p>
            <a:fld id="{E7E4D0C3-84DB-6944-AA19-4869232E3B57}" type="slidenum">
              <a:rPr lang="en-US" smtClean="0"/>
              <a:t>23</a:t>
            </a:fld>
            <a:endParaRPr lang="en-US"/>
          </a:p>
        </p:txBody>
      </p:sp>
      <p:grpSp>
        <p:nvGrpSpPr>
          <p:cNvPr id="7" name="Group 6">
            <a:extLst>
              <a:ext uri="{FF2B5EF4-FFF2-40B4-BE49-F238E27FC236}">
                <a16:creationId xmlns:a16="http://schemas.microsoft.com/office/drawing/2014/main" id="{C2BA75B9-E73A-8244-8168-EB3549197BDC}"/>
              </a:ext>
            </a:extLst>
          </p:cNvPr>
          <p:cNvGrpSpPr/>
          <p:nvPr/>
        </p:nvGrpSpPr>
        <p:grpSpPr>
          <a:xfrm>
            <a:off x="974125" y="1620263"/>
            <a:ext cx="7910383" cy="4736087"/>
            <a:chOff x="2828145" y="1142175"/>
            <a:chExt cx="7741588" cy="5150864"/>
          </a:xfrm>
        </p:grpSpPr>
        <p:cxnSp>
          <p:nvCxnSpPr>
            <p:cNvPr id="8" name="Straight Connector 7">
              <a:extLst>
                <a:ext uri="{FF2B5EF4-FFF2-40B4-BE49-F238E27FC236}">
                  <a16:creationId xmlns:a16="http://schemas.microsoft.com/office/drawing/2014/main" id="{DDF22FF9-EBB4-4041-A20F-180643027061}"/>
                </a:ext>
              </a:extLst>
            </p:cNvPr>
            <p:cNvCxnSpPr>
              <a:cxnSpLocks/>
              <a:stCxn id="10" idx="2"/>
            </p:cNvCxnSpPr>
            <p:nvPr/>
          </p:nvCxnSpPr>
          <p:spPr>
            <a:xfrm flipH="1" flipV="1">
              <a:off x="7442063" y="3882045"/>
              <a:ext cx="1348498" cy="1029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B111CD8-DEFC-EB4A-AD9E-90F64D541AEF}"/>
                </a:ext>
              </a:extLst>
            </p:cNvPr>
            <p:cNvGrpSpPr/>
            <p:nvPr/>
          </p:nvGrpSpPr>
          <p:grpSpPr>
            <a:xfrm>
              <a:off x="2828145" y="1142175"/>
              <a:ext cx="4686617" cy="5150864"/>
              <a:chOff x="4407108" y="1159995"/>
              <a:chExt cx="4686617" cy="5150864"/>
            </a:xfrm>
          </p:grpSpPr>
          <p:cxnSp>
            <p:nvCxnSpPr>
              <p:cNvPr id="13" name="Straight Connector 12">
                <a:extLst>
                  <a:ext uri="{FF2B5EF4-FFF2-40B4-BE49-F238E27FC236}">
                    <a16:creationId xmlns:a16="http://schemas.microsoft.com/office/drawing/2014/main" id="{D9A7FC59-4556-9547-898C-2A263C443962}"/>
                  </a:ext>
                </a:extLst>
              </p:cNvPr>
              <p:cNvCxnSpPr>
                <a:cxnSpLocks/>
              </p:cNvCxnSpPr>
              <p:nvPr/>
            </p:nvCxnSpPr>
            <p:spPr>
              <a:xfrm flipH="1">
                <a:off x="6728569" y="4008868"/>
                <a:ext cx="1595641" cy="732688"/>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7D088E-A6C4-C240-8F6F-60E2F57E1467}"/>
                  </a:ext>
                </a:extLst>
              </p:cNvPr>
              <p:cNvCxnSpPr>
                <a:cxnSpLocks/>
              </p:cNvCxnSpPr>
              <p:nvPr/>
            </p:nvCxnSpPr>
            <p:spPr>
              <a:xfrm flipH="1" flipV="1">
                <a:off x="7076268" y="2920588"/>
                <a:ext cx="1292100" cy="9337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4FBE96-6D59-FF43-A347-D323DA2B625B}"/>
                  </a:ext>
                </a:extLst>
              </p:cNvPr>
              <p:cNvCxnSpPr>
                <a:cxnSpLocks/>
              </p:cNvCxnSpPr>
              <p:nvPr/>
            </p:nvCxnSpPr>
            <p:spPr>
              <a:xfrm flipH="1">
                <a:off x="6557142" y="2976385"/>
                <a:ext cx="205859" cy="1620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A7D19AF1-BFB3-6849-A4EF-EF21B9E97598}"/>
                  </a:ext>
                </a:extLst>
              </p:cNvPr>
              <p:cNvGrpSpPr/>
              <p:nvPr/>
            </p:nvGrpSpPr>
            <p:grpSpPr>
              <a:xfrm>
                <a:off x="4940996" y="3712993"/>
                <a:ext cx="2513507" cy="2092743"/>
                <a:chOff x="3662103" y="3683975"/>
                <a:chExt cx="2513507" cy="2092743"/>
              </a:xfrm>
            </p:grpSpPr>
            <p:sp>
              <p:nvSpPr>
                <p:cNvPr id="54" name="Oval 53">
                  <a:extLst>
                    <a:ext uri="{FF2B5EF4-FFF2-40B4-BE49-F238E27FC236}">
                      <a16:creationId xmlns:a16="http://schemas.microsoft.com/office/drawing/2014/main" id="{4D50C09B-59A2-1D43-B098-FC61E37B0109}"/>
                    </a:ext>
                  </a:extLst>
                </p:cNvPr>
                <p:cNvSpPr/>
                <p:nvPr/>
              </p:nvSpPr>
              <p:spPr>
                <a:xfrm>
                  <a:off x="4383937" y="3683975"/>
                  <a:ext cx="10779" cy="108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45"/>
                </a:p>
              </p:txBody>
            </p:sp>
            <p:sp>
              <p:nvSpPr>
                <p:cNvPr id="55" name="Oval 54">
                  <a:extLst>
                    <a:ext uri="{FF2B5EF4-FFF2-40B4-BE49-F238E27FC236}">
                      <a16:creationId xmlns:a16="http://schemas.microsoft.com/office/drawing/2014/main" id="{25B0C4A3-8935-9548-917B-F3F578128149}"/>
                    </a:ext>
                  </a:extLst>
                </p:cNvPr>
                <p:cNvSpPr/>
                <p:nvPr/>
              </p:nvSpPr>
              <p:spPr>
                <a:xfrm>
                  <a:off x="3662103" y="3716899"/>
                  <a:ext cx="10779" cy="108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45"/>
                </a:p>
              </p:txBody>
            </p:sp>
            <p:pic>
              <p:nvPicPr>
                <p:cNvPr id="56" name="Picture 2" descr="Image result for router icon">
                  <a:extLst>
                    <a:ext uri="{FF2B5EF4-FFF2-40B4-BE49-F238E27FC236}">
                      <a16:creationId xmlns:a16="http://schemas.microsoft.com/office/drawing/2014/main" id="{4D4946FE-D79F-C24E-B277-336FBDE769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710" y="4559677"/>
                  <a:ext cx="884328" cy="590657"/>
                </a:xfrm>
                <a:prstGeom prst="rect">
                  <a:avLst/>
                </a:prstGeom>
                <a:noFill/>
                <a:extLst>
                  <a:ext uri="{909E8E84-426E-40DD-AFC4-6F175D3DCCD1}">
                    <a14:hiddenFill xmlns:a14="http://schemas.microsoft.com/office/drawing/2010/main">
                      <a:solidFill>
                        <a:srgbClr val="FFFFFF"/>
                      </a:solidFill>
                    </a14:hiddenFill>
                  </a:ext>
                </a:extLst>
              </p:spPr>
            </p:pic>
            <p:sp>
              <p:nvSpPr>
                <p:cNvPr id="57" name="AutoShape 2" descr="digital thermometer, medical accessories, mercury thermometer, temperature, thermometer icon">
                  <a:extLst>
                    <a:ext uri="{FF2B5EF4-FFF2-40B4-BE49-F238E27FC236}">
                      <a16:creationId xmlns:a16="http://schemas.microsoft.com/office/drawing/2014/main" id="{37F7B20F-9611-2046-8DEE-802B6537D822}"/>
                    </a:ext>
                  </a:extLst>
                </p:cNvPr>
                <p:cNvSpPr>
                  <a:spLocks noChangeAspect="1" noChangeArrowheads="1"/>
                </p:cNvSpPr>
                <p:nvPr/>
              </p:nvSpPr>
              <p:spPr bwMode="auto">
                <a:xfrm>
                  <a:off x="4939215" y="4139850"/>
                  <a:ext cx="99642" cy="1000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8" name="Group 57">
                  <a:extLst>
                    <a:ext uri="{FF2B5EF4-FFF2-40B4-BE49-F238E27FC236}">
                      <a16:creationId xmlns:a16="http://schemas.microsoft.com/office/drawing/2014/main" id="{3DE2087E-0C18-1D41-844F-115E0F16E6D1}"/>
                    </a:ext>
                  </a:extLst>
                </p:cNvPr>
                <p:cNvGrpSpPr/>
                <p:nvPr/>
              </p:nvGrpSpPr>
              <p:grpSpPr>
                <a:xfrm>
                  <a:off x="4978304" y="4991157"/>
                  <a:ext cx="388879" cy="677831"/>
                  <a:chOff x="4826833" y="2499654"/>
                  <a:chExt cx="388879" cy="677831"/>
                </a:xfrm>
              </p:grpSpPr>
              <p:cxnSp>
                <p:nvCxnSpPr>
                  <p:cNvPr id="86" name="Straight Connector 85">
                    <a:extLst>
                      <a:ext uri="{FF2B5EF4-FFF2-40B4-BE49-F238E27FC236}">
                        <a16:creationId xmlns:a16="http://schemas.microsoft.com/office/drawing/2014/main" id="{102FE5E2-64D1-B64D-9C3D-4EBEDFD62F95}"/>
                      </a:ext>
                    </a:extLst>
                  </p:cNvPr>
                  <p:cNvCxnSpPr>
                    <a:cxnSpLocks/>
                    <a:endCxn id="87" idx="0"/>
                  </p:cNvCxnSpPr>
                  <p:nvPr/>
                </p:nvCxnSpPr>
                <p:spPr>
                  <a:xfrm flipH="1">
                    <a:off x="5021273" y="2499654"/>
                    <a:ext cx="16502" cy="3423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Smiley Face 86">
                    <a:extLst>
                      <a:ext uri="{FF2B5EF4-FFF2-40B4-BE49-F238E27FC236}">
                        <a16:creationId xmlns:a16="http://schemas.microsoft.com/office/drawing/2014/main" id="{A7B1324F-55E6-5E41-86AA-7CEB28F1C90D}"/>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0BA6C529-4BB9-DB4A-B561-597CCEE17488}"/>
                    </a:ext>
                  </a:extLst>
                </p:cNvPr>
                <p:cNvGrpSpPr/>
                <p:nvPr/>
              </p:nvGrpSpPr>
              <p:grpSpPr>
                <a:xfrm>
                  <a:off x="4440438" y="5038893"/>
                  <a:ext cx="526737" cy="709846"/>
                  <a:chOff x="4826833" y="2467639"/>
                  <a:chExt cx="526737" cy="709846"/>
                </a:xfrm>
              </p:grpSpPr>
              <p:cxnSp>
                <p:nvCxnSpPr>
                  <p:cNvPr id="84" name="Straight Connector 83">
                    <a:extLst>
                      <a:ext uri="{FF2B5EF4-FFF2-40B4-BE49-F238E27FC236}">
                        <a16:creationId xmlns:a16="http://schemas.microsoft.com/office/drawing/2014/main" id="{ACF91614-5C48-A447-9797-EBE856DD3E43}"/>
                      </a:ext>
                    </a:extLst>
                  </p:cNvPr>
                  <p:cNvCxnSpPr>
                    <a:cxnSpLocks/>
                    <a:endCxn id="85" idx="0"/>
                  </p:cNvCxnSpPr>
                  <p:nvPr/>
                </p:nvCxnSpPr>
                <p:spPr>
                  <a:xfrm flipH="1">
                    <a:off x="5021273" y="2467639"/>
                    <a:ext cx="332297" cy="3743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Smiley Face 84">
                    <a:extLst>
                      <a:ext uri="{FF2B5EF4-FFF2-40B4-BE49-F238E27FC236}">
                        <a16:creationId xmlns:a16="http://schemas.microsoft.com/office/drawing/2014/main" id="{401C585B-2C82-524B-BF46-271FE46EDF47}"/>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53BEC35-A4D4-E945-97B4-D37991CCC9D0}"/>
                    </a:ext>
                  </a:extLst>
                </p:cNvPr>
                <p:cNvGrpSpPr/>
                <p:nvPr/>
              </p:nvGrpSpPr>
              <p:grpSpPr>
                <a:xfrm>
                  <a:off x="4952209" y="3744331"/>
                  <a:ext cx="388879" cy="815346"/>
                  <a:chOff x="4826833" y="2842032"/>
                  <a:chExt cx="388879" cy="815346"/>
                </a:xfrm>
              </p:grpSpPr>
              <p:cxnSp>
                <p:nvCxnSpPr>
                  <p:cNvPr id="82" name="Straight Connector 81">
                    <a:extLst>
                      <a:ext uri="{FF2B5EF4-FFF2-40B4-BE49-F238E27FC236}">
                        <a16:creationId xmlns:a16="http://schemas.microsoft.com/office/drawing/2014/main" id="{34CEB174-A94A-484D-B59F-D54F7ECE4772}"/>
                      </a:ext>
                    </a:extLst>
                  </p:cNvPr>
                  <p:cNvCxnSpPr>
                    <a:cxnSpLocks/>
                    <a:stCxn id="56" idx="0"/>
                    <a:endCxn id="83" idx="4"/>
                  </p:cNvCxnSpPr>
                  <p:nvPr/>
                </p:nvCxnSpPr>
                <p:spPr>
                  <a:xfrm flipV="1">
                    <a:off x="4975498" y="3177485"/>
                    <a:ext cx="45775" cy="4798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Smiley Face 82">
                    <a:extLst>
                      <a:ext uri="{FF2B5EF4-FFF2-40B4-BE49-F238E27FC236}">
                        <a16:creationId xmlns:a16="http://schemas.microsoft.com/office/drawing/2014/main" id="{27142426-C99A-B748-81D6-0A7C02773902}"/>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801D6BE-D209-C949-BAAF-6D5B43809CBD}"/>
                    </a:ext>
                  </a:extLst>
                </p:cNvPr>
                <p:cNvGrpSpPr/>
                <p:nvPr/>
              </p:nvGrpSpPr>
              <p:grpSpPr>
                <a:xfrm>
                  <a:off x="5368729" y="5005721"/>
                  <a:ext cx="395002" cy="770997"/>
                  <a:chOff x="4820710" y="2406488"/>
                  <a:chExt cx="395002" cy="770997"/>
                </a:xfrm>
              </p:grpSpPr>
              <p:cxnSp>
                <p:nvCxnSpPr>
                  <p:cNvPr id="80" name="Straight Connector 79">
                    <a:extLst>
                      <a:ext uri="{FF2B5EF4-FFF2-40B4-BE49-F238E27FC236}">
                        <a16:creationId xmlns:a16="http://schemas.microsoft.com/office/drawing/2014/main" id="{C68BAF29-F074-2A42-AEAD-0A4DA39C1086}"/>
                      </a:ext>
                    </a:extLst>
                  </p:cNvPr>
                  <p:cNvCxnSpPr>
                    <a:cxnSpLocks/>
                    <a:endCxn id="81" idx="0"/>
                  </p:cNvCxnSpPr>
                  <p:nvPr/>
                </p:nvCxnSpPr>
                <p:spPr>
                  <a:xfrm>
                    <a:off x="4820710" y="2406488"/>
                    <a:ext cx="200563" cy="4355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Smiley Face 80">
                    <a:extLst>
                      <a:ext uri="{FF2B5EF4-FFF2-40B4-BE49-F238E27FC236}">
                        <a16:creationId xmlns:a16="http://schemas.microsoft.com/office/drawing/2014/main" id="{07D56491-E304-DE4D-8511-6FCECDF13150}"/>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B2F3317-1C54-1F45-B0C8-5373E6AD5A19}"/>
                    </a:ext>
                  </a:extLst>
                </p:cNvPr>
                <p:cNvGrpSpPr/>
                <p:nvPr/>
              </p:nvGrpSpPr>
              <p:grpSpPr>
                <a:xfrm>
                  <a:off x="5440163" y="4940261"/>
                  <a:ext cx="735447" cy="514651"/>
                  <a:chOff x="4738727" y="2508755"/>
                  <a:chExt cx="735447" cy="514651"/>
                </a:xfrm>
              </p:grpSpPr>
              <p:cxnSp>
                <p:nvCxnSpPr>
                  <p:cNvPr id="78" name="Straight Connector 77">
                    <a:extLst>
                      <a:ext uri="{FF2B5EF4-FFF2-40B4-BE49-F238E27FC236}">
                        <a16:creationId xmlns:a16="http://schemas.microsoft.com/office/drawing/2014/main" id="{C1074CE6-6A98-D746-8891-2BFF063D04E1}"/>
                      </a:ext>
                    </a:extLst>
                  </p:cNvPr>
                  <p:cNvCxnSpPr>
                    <a:cxnSpLocks/>
                    <a:endCxn id="79" idx="2"/>
                  </p:cNvCxnSpPr>
                  <p:nvPr/>
                </p:nvCxnSpPr>
                <p:spPr>
                  <a:xfrm>
                    <a:off x="4738727" y="2508755"/>
                    <a:ext cx="346568" cy="3469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Smiley Face 78">
                    <a:extLst>
                      <a:ext uri="{FF2B5EF4-FFF2-40B4-BE49-F238E27FC236}">
                        <a16:creationId xmlns:a16="http://schemas.microsoft.com/office/drawing/2014/main" id="{91FD0472-1B1A-2840-B24F-6F4C7A5D92BE}"/>
                      </a:ext>
                    </a:extLst>
                  </p:cNvPr>
                  <p:cNvSpPr/>
                  <p:nvPr/>
                </p:nvSpPr>
                <p:spPr>
                  <a:xfrm>
                    <a:off x="5085295" y="2687953"/>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833BD721-75AC-AA44-8546-3088E27F5588}"/>
                    </a:ext>
                  </a:extLst>
                </p:cNvPr>
                <p:cNvGrpSpPr/>
                <p:nvPr/>
              </p:nvGrpSpPr>
              <p:grpSpPr>
                <a:xfrm>
                  <a:off x="3805969" y="4991157"/>
                  <a:ext cx="1035083" cy="509654"/>
                  <a:chOff x="4826833" y="2667831"/>
                  <a:chExt cx="1035083" cy="509654"/>
                </a:xfrm>
              </p:grpSpPr>
              <p:cxnSp>
                <p:nvCxnSpPr>
                  <p:cNvPr id="76" name="Straight Connector 75">
                    <a:extLst>
                      <a:ext uri="{FF2B5EF4-FFF2-40B4-BE49-F238E27FC236}">
                        <a16:creationId xmlns:a16="http://schemas.microsoft.com/office/drawing/2014/main" id="{4E6DF390-2115-2944-85F2-8B702FDFC959}"/>
                      </a:ext>
                    </a:extLst>
                  </p:cNvPr>
                  <p:cNvCxnSpPr>
                    <a:cxnSpLocks/>
                    <a:endCxn id="77" idx="6"/>
                  </p:cNvCxnSpPr>
                  <p:nvPr/>
                </p:nvCxnSpPr>
                <p:spPr>
                  <a:xfrm flipH="1">
                    <a:off x="5215712" y="2667831"/>
                    <a:ext cx="646204" cy="3419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Smiley Face 76">
                    <a:extLst>
                      <a:ext uri="{FF2B5EF4-FFF2-40B4-BE49-F238E27FC236}">
                        <a16:creationId xmlns:a16="http://schemas.microsoft.com/office/drawing/2014/main" id="{8D794DEC-F366-EB44-90CE-E59284DE3B69}"/>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F654C6B1-8DC3-4143-AF66-5C7F87FEC02B}"/>
                    </a:ext>
                  </a:extLst>
                </p:cNvPr>
                <p:cNvGrpSpPr/>
                <p:nvPr/>
              </p:nvGrpSpPr>
              <p:grpSpPr>
                <a:xfrm>
                  <a:off x="3796843" y="4773908"/>
                  <a:ext cx="1029991" cy="335453"/>
                  <a:chOff x="4826833" y="2842032"/>
                  <a:chExt cx="1029991" cy="335453"/>
                </a:xfrm>
              </p:grpSpPr>
              <p:cxnSp>
                <p:nvCxnSpPr>
                  <p:cNvPr id="74" name="Straight Connector 73">
                    <a:extLst>
                      <a:ext uri="{FF2B5EF4-FFF2-40B4-BE49-F238E27FC236}">
                        <a16:creationId xmlns:a16="http://schemas.microsoft.com/office/drawing/2014/main" id="{B736079A-B948-0348-8907-D25253F3512C}"/>
                      </a:ext>
                    </a:extLst>
                  </p:cNvPr>
                  <p:cNvCxnSpPr>
                    <a:cxnSpLocks/>
                    <a:endCxn id="75" idx="6"/>
                  </p:cNvCxnSpPr>
                  <p:nvPr/>
                </p:nvCxnSpPr>
                <p:spPr>
                  <a:xfrm flipH="1">
                    <a:off x="5215712" y="2968022"/>
                    <a:ext cx="641112" cy="417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Smiley Face 74">
                    <a:extLst>
                      <a:ext uri="{FF2B5EF4-FFF2-40B4-BE49-F238E27FC236}">
                        <a16:creationId xmlns:a16="http://schemas.microsoft.com/office/drawing/2014/main" id="{60F6B60D-6225-3946-B58D-AC0AB5818E5D}"/>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82D2AD0B-E5B1-B742-8525-62EB874C212C}"/>
                    </a:ext>
                  </a:extLst>
                </p:cNvPr>
                <p:cNvGrpSpPr/>
                <p:nvPr/>
              </p:nvGrpSpPr>
              <p:grpSpPr>
                <a:xfrm>
                  <a:off x="3916843" y="4390249"/>
                  <a:ext cx="836017" cy="377185"/>
                  <a:chOff x="4826833" y="2842032"/>
                  <a:chExt cx="836017" cy="377185"/>
                </a:xfrm>
              </p:grpSpPr>
              <p:cxnSp>
                <p:nvCxnSpPr>
                  <p:cNvPr id="72" name="Straight Connector 71">
                    <a:extLst>
                      <a:ext uri="{FF2B5EF4-FFF2-40B4-BE49-F238E27FC236}">
                        <a16:creationId xmlns:a16="http://schemas.microsoft.com/office/drawing/2014/main" id="{3C55663F-1DE7-A34D-B5EE-BD688A471D86}"/>
                      </a:ext>
                    </a:extLst>
                  </p:cNvPr>
                  <p:cNvCxnSpPr>
                    <a:cxnSpLocks/>
                    <a:endCxn id="73" idx="6"/>
                  </p:cNvCxnSpPr>
                  <p:nvPr/>
                </p:nvCxnSpPr>
                <p:spPr>
                  <a:xfrm flipH="1" flipV="1">
                    <a:off x="5215712" y="3009759"/>
                    <a:ext cx="447138" cy="209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Smiley Face 72">
                    <a:extLst>
                      <a:ext uri="{FF2B5EF4-FFF2-40B4-BE49-F238E27FC236}">
                        <a16:creationId xmlns:a16="http://schemas.microsoft.com/office/drawing/2014/main" id="{9234600A-02A4-A745-98C9-D61F7C061DEE}"/>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DB929A1D-3E44-0B4C-AACE-B785E976470C}"/>
                    </a:ext>
                  </a:extLst>
                </p:cNvPr>
                <p:cNvGrpSpPr/>
                <p:nvPr/>
              </p:nvGrpSpPr>
              <p:grpSpPr>
                <a:xfrm>
                  <a:off x="4116076" y="4032232"/>
                  <a:ext cx="652317" cy="651276"/>
                  <a:chOff x="4826833" y="2842032"/>
                  <a:chExt cx="652317" cy="651276"/>
                </a:xfrm>
              </p:grpSpPr>
              <p:cxnSp>
                <p:nvCxnSpPr>
                  <p:cNvPr id="70" name="Straight Connector 69">
                    <a:extLst>
                      <a:ext uri="{FF2B5EF4-FFF2-40B4-BE49-F238E27FC236}">
                        <a16:creationId xmlns:a16="http://schemas.microsoft.com/office/drawing/2014/main" id="{DF19AD28-D855-984A-B3DA-AFBE90BED59B}"/>
                      </a:ext>
                    </a:extLst>
                  </p:cNvPr>
                  <p:cNvCxnSpPr>
                    <a:cxnSpLocks/>
                    <a:endCxn id="71" idx="4"/>
                  </p:cNvCxnSpPr>
                  <p:nvPr/>
                </p:nvCxnSpPr>
                <p:spPr>
                  <a:xfrm flipH="1" flipV="1">
                    <a:off x="5021273" y="3177485"/>
                    <a:ext cx="457877" cy="31582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Smiley Face 70">
                    <a:extLst>
                      <a:ext uri="{FF2B5EF4-FFF2-40B4-BE49-F238E27FC236}">
                        <a16:creationId xmlns:a16="http://schemas.microsoft.com/office/drawing/2014/main" id="{D8F1CB1C-9EAA-2C49-BE3F-858152D0554B}"/>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33AD9E6B-0480-4D4F-95CE-3DCBE915C639}"/>
                    </a:ext>
                  </a:extLst>
                </p:cNvPr>
                <p:cNvGrpSpPr/>
                <p:nvPr/>
              </p:nvGrpSpPr>
              <p:grpSpPr>
                <a:xfrm>
                  <a:off x="4491972" y="3783262"/>
                  <a:ext cx="503720" cy="785099"/>
                  <a:chOff x="4826833" y="2842032"/>
                  <a:chExt cx="503720" cy="785099"/>
                </a:xfrm>
              </p:grpSpPr>
              <p:cxnSp>
                <p:nvCxnSpPr>
                  <p:cNvPr id="68" name="Straight Connector 67">
                    <a:extLst>
                      <a:ext uri="{FF2B5EF4-FFF2-40B4-BE49-F238E27FC236}">
                        <a16:creationId xmlns:a16="http://schemas.microsoft.com/office/drawing/2014/main" id="{FF71FAC0-6CC6-124B-91DB-D7AD615421E9}"/>
                      </a:ext>
                    </a:extLst>
                  </p:cNvPr>
                  <p:cNvCxnSpPr>
                    <a:cxnSpLocks/>
                    <a:endCxn id="69" idx="4"/>
                  </p:cNvCxnSpPr>
                  <p:nvPr/>
                </p:nvCxnSpPr>
                <p:spPr>
                  <a:xfrm flipH="1" flipV="1">
                    <a:off x="5021273" y="3177485"/>
                    <a:ext cx="309280" cy="4496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Smiley Face 68">
                    <a:extLst>
                      <a:ext uri="{FF2B5EF4-FFF2-40B4-BE49-F238E27FC236}">
                        <a16:creationId xmlns:a16="http://schemas.microsoft.com/office/drawing/2014/main" id="{4251C3ED-137E-5B46-8782-6B4C6D98ECFC}"/>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B32E2AD3-3C40-C246-B642-8F9409E3C472}"/>
                  </a:ext>
                </a:extLst>
              </p:cNvPr>
              <p:cNvGrpSpPr/>
              <p:nvPr/>
            </p:nvGrpSpPr>
            <p:grpSpPr>
              <a:xfrm>
                <a:off x="5468054" y="1643271"/>
                <a:ext cx="2513507" cy="2092743"/>
                <a:chOff x="3662103" y="3683975"/>
                <a:chExt cx="2513507" cy="2092743"/>
              </a:xfrm>
            </p:grpSpPr>
            <p:sp>
              <p:nvSpPr>
                <p:cNvPr id="20" name="Oval 19">
                  <a:extLst>
                    <a:ext uri="{FF2B5EF4-FFF2-40B4-BE49-F238E27FC236}">
                      <a16:creationId xmlns:a16="http://schemas.microsoft.com/office/drawing/2014/main" id="{C0AF2C4F-FC85-8447-8BD9-825738CD2250}"/>
                    </a:ext>
                  </a:extLst>
                </p:cNvPr>
                <p:cNvSpPr/>
                <p:nvPr/>
              </p:nvSpPr>
              <p:spPr>
                <a:xfrm>
                  <a:off x="4383937" y="3683975"/>
                  <a:ext cx="10779" cy="108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45"/>
                </a:p>
              </p:txBody>
            </p:sp>
            <p:sp>
              <p:nvSpPr>
                <p:cNvPr id="21" name="Oval 20">
                  <a:extLst>
                    <a:ext uri="{FF2B5EF4-FFF2-40B4-BE49-F238E27FC236}">
                      <a16:creationId xmlns:a16="http://schemas.microsoft.com/office/drawing/2014/main" id="{473AD855-4968-BF49-8D13-EB3C8D3FD683}"/>
                    </a:ext>
                  </a:extLst>
                </p:cNvPr>
                <p:cNvSpPr/>
                <p:nvPr/>
              </p:nvSpPr>
              <p:spPr>
                <a:xfrm>
                  <a:off x="3662103" y="3716899"/>
                  <a:ext cx="10779" cy="108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45"/>
                </a:p>
              </p:txBody>
            </p:sp>
            <p:pic>
              <p:nvPicPr>
                <p:cNvPr id="22" name="Picture 2" descr="Image result for router icon">
                  <a:extLst>
                    <a:ext uri="{FF2B5EF4-FFF2-40B4-BE49-F238E27FC236}">
                      <a16:creationId xmlns:a16="http://schemas.microsoft.com/office/drawing/2014/main" id="{77B83018-B8D7-0C40-91CE-E100A0A199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710" y="4559677"/>
                  <a:ext cx="884328" cy="590657"/>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 descr="digital thermometer, medical accessories, mercury thermometer, temperature, thermometer icon">
                  <a:extLst>
                    <a:ext uri="{FF2B5EF4-FFF2-40B4-BE49-F238E27FC236}">
                      <a16:creationId xmlns:a16="http://schemas.microsoft.com/office/drawing/2014/main" id="{E306878D-CDB3-E248-A3D0-5371412EE7FA}"/>
                    </a:ext>
                  </a:extLst>
                </p:cNvPr>
                <p:cNvSpPr>
                  <a:spLocks noChangeAspect="1" noChangeArrowheads="1"/>
                </p:cNvSpPr>
                <p:nvPr/>
              </p:nvSpPr>
              <p:spPr bwMode="auto">
                <a:xfrm>
                  <a:off x="4939215" y="4139850"/>
                  <a:ext cx="99642" cy="1000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4F9430C0-4780-0641-A3F7-598F9364286A}"/>
                    </a:ext>
                  </a:extLst>
                </p:cNvPr>
                <p:cNvGrpSpPr/>
                <p:nvPr/>
              </p:nvGrpSpPr>
              <p:grpSpPr>
                <a:xfrm>
                  <a:off x="4978304" y="4991157"/>
                  <a:ext cx="388879" cy="677831"/>
                  <a:chOff x="4826833" y="2499654"/>
                  <a:chExt cx="388879" cy="677831"/>
                </a:xfrm>
              </p:grpSpPr>
              <p:cxnSp>
                <p:nvCxnSpPr>
                  <p:cNvPr id="52" name="Straight Connector 51">
                    <a:extLst>
                      <a:ext uri="{FF2B5EF4-FFF2-40B4-BE49-F238E27FC236}">
                        <a16:creationId xmlns:a16="http://schemas.microsoft.com/office/drawing/2014/main" id="{85F8FB5E-0A54-E74C-B21F-B3771D6F5C8C}"/>
                      </a:ext>
                    </a:extLst>
                  </p:cNvPr>
                  <p:cNvCxnSpPr>
                    <a:cxnSpLocks/>
                    <a:endCxn id="53" idx="0"/>
                  </p:cNvCxnSpPr>
                  <p:nvPr/>
                </p:nvCxnSpPr>
                <p:spPr>
                  <a:xfrm flipH="1">
                    <a:off x="5021273" y="2499654"/>
                    <a:ext cx="16502" cy="3423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Smiley Face 52">
                    <a:extLst>
                      <a:ext uri="{FF2B5EF4-FFF2-40B4-BE49-F238E27FC236}">
                        <a16:creationId xmlns:a16="http://schemas.microsoft.com/office/drawing/2014/main" id="{22C8149A-2BB9-F246-8496-E3D467A4E8C6}"/>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18811663-012F-7B44-9F4C-3F6C3DAF64D2}"/>
                    </a:ext>
                  </a:extLst>
                </p:cNvPr>
                <p:cNvGrpSpPr/>
                <p:nvPr/>
              </p:nvGrpSpPr>
              <p:grpSpPr>
                <a:xfrm>
                  <a:off x="4440438" y="5038893"/>
                  <a:ext cx="526737" cy="709846"/>
                  <a:chOff x="4826833" y="2467639"/>
                  <a:chExt cx="526737" cy="709846"/>
                </a:xfrm>
              </p:grpSpPr>
              <p:cxnSp>
                <p:nvCxnSpPr>
                  <p:cNvPr id="50" name="Straight Connector 49">
                    <a:extLst>
                      <a:ext uri="{FF2B5EF4-FFF2-40B4-BE49-F238E27FC236}">
                        <a16:creationId xmlns:a16="http://schemas.microsoft.com/office/drawing/2014/main" id="{F75D7C7C-523E-284F-974B-657CCB8B39A0}"/>
                      </a:ext>
                    </a:extLst>
                  </p:cNvPr>
                  <p:cNvCxnSpPr>
                    <a:cxnSpLocks/>
                    <a:endCxn id="51" idx="0"/>
                  </p:cNvCxnSpPr>
                  <p:nvPr/>
                </p:nvCxnSpPr>
                <p:spPr>
                  <a:xfrm flipH="1">
                    <a:off x="5021273" y="2467639"/>
                    <a:ext cx="332297" cy="3743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Smiley Face 50">
                    <a:extLst>
                      <a:ext uri="{FF2B5EF4-FFF2-40B4-BE49-F238E27FC236}">
                        <a16:creationId xmlns:a16="http://schemas.microsoft.com/office/drawing/2014/main" id="{BA10933C-D95B-A743-9A03-6E7CB1EF435B}"/>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28300C33-F4E3-E945-96A9-75424B0DA08E}"/>
                    </a:ext>
                  </a:extLst>
                </p:cNvPr>
                <p:cNvGrpSpPr/>
                <p:nvPr/>
              </p:nvGrpSpPr>
              <p:grpSpPr>
                <a:xfrm>
                  <a:off x="4952209" y="3744331"/>
                  <a:ext cx="388879" cy="815346"/>
                  <a:chOff x="4826833" y="2842032"/>
                  <a:chExt cx="388879" cy="815346"/>
                </a:xfrm>
              </p:grpSpPr>
              <p:cxnSp>
                <p:nvCxnSpPr>
                  <p:cNvPr id="48" name="Straight Connector 47">
                    <a:extLst>
                      <a:ext uri="{FF2B5EF4-FFF2-40B4-BE49-F238E27FC236}">
                        <a16:creationId xmlns:a16="http://schemas.microsoft.com/office/drawing/2014/main" id="{F9510B27-92E3-1A4F-A706-365A7DE66BDC}"/>
                      </a:ext>
                    </a:extLst>
                  </p:cNvPr>
                  <p:cNvCxnSpPr>
                    <a:cxnSpLocks/>
                    <a:stCxn id="22" idx="0"/>
                    <a:endCxn id="49" idx="4"/>
                  </p:cNvCxnSpPr>
                  <p:nvPr/>
                </p:nvCxnSpPr>
                <p:spPr>
                  <a:xfrm flipV="1">
                    <a:off x="4975498" y="3177485"/>
                    <a:ext cx="45775" cy="4798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Smiley Face 48">
                    <a:extLst>
                      <a:ext uri="{FF2B5EF4-FFF2-40B4-BE49-F238E27FC236}">
                        <a16:creationId xmlns:a16="http://schemas.microsoft.com/office/drawing/2014/main" id="{3DE530A5-4DCF-554D-A6A9-1FB32075E272}"/>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AA50E5A-F96E-B14C-B5BD-6E02537F470F}"/>
                    </a:ext>
                  </a:extLst>
                </p:cNvPr>
                <p:cNvGrpSpPr/>
                <p:nvPr/>
              </p:nvGrpSpPr>
              <p:grpSpPr>
                <a:xfrm>
                  <a:off x="5368729" y="5005721"/>
                  <a:ext cx="395002" cy="770997"/>
                  <a:chOff x="4820710" y="2406488"/>
                  <a:chExt cx="395002" cy="770997"/>
                </a:xfrm>
              </p:grpSpPr>
              <p:cxnSp>
                <p:nvCxnSpPr>
                  <p:cNvPr id="46" name="Straight Connector 45">
                    <a:extLst>
                      <a:ext uri="{FF2B5EF4-FFF2-40B4-BE49-F238E27FC236}">
                        <a16:creationId xmlns:a16="http://schemas.microsoft.com/office/drawing/2014/main" id="{72936B1E-E3A1-B84B-B7DA-164A4393E82F}"/>
                      </a:ext>
                    </a:extLst>
                  </p:cNvPr>
                  <p:cNvCxnSpPr>
                    <a:cxnSpLocks/>
                    <a:endCxn id="47" idx="0"/>
                  </p:cNvCxnSpPr>
                  <p:nvPr/>
                </p:nvCxnSpPr>
                <p:spPr>
                  <a:xfrm>
                    <a:off x="4820710" y="2406488"/>
                    <a:ext cx="200563" cy="4355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Smiley Face 46">
                    <a:extLst>
                      <a:ext uri="{FF2B5EF4-FFF2-40B4-BE49-F238E27FC236}">
                        <a16:creationId xmlns:a16="http://schemas.microsoft.com/office/drawing/2014/main" id="{4D4DBF8F-8DBF-BC46-8D2E-9FFDBBCAF78D}"/>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506E0793-D3E1-D942-9FFA-E4008BBEFC2D}"/>
                    </a:ext>
                  </a:extLst>
                </p:cNvPr>
                <p:cNvGrpSpPr/>
                <p:nvPr/>
              </p:nvGrpSpPr>
              <p:grpSpPr>
                <a:xfrm>
                  <a:off x="5440163" y="4940261"/>
                  <a:ext cx="735447" cy="514651"/>
                  <a:chOff x="4738727" y="2508755"/>
                  <a:chExt cx="735447" cy="514651"/>
                </a:xfrm>
              </p:grpSpPr>
              <p:cxnSp>
                <p:nvCxnSpPr>
                  <p:cNvPr id="44" name="Straight Connector 43">
                    <a:extLst>
                      <a:ext uri="{FF2B5EF4-FFF2-40B4-BE49-F238E27FC236}">
                        <a16:creationId xmlns:a16="http://schemas.microsoft.com/office/drawing/2014/main" id="{735E8019-D3D9-0041-8BB9-724C05FFFB1E}"/>
                      </a:ext>
                    </a:extLst>
                  </p:cNvPr>
                  <p:cNvCxnSpPr>
                    <a:cxnSpLocks/>
                    <a:endCxn id="45" idx="2"/>
                  </p:cNvCxnSpPr>
                  <p:nvPr/>
                </p:nvCxnSpPr>
                <p:spPr>
                  <a:xfrm>
                    <a:off x="4738727" y="2508755"/>
                    <a:ext cx="346568" cy="3469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Smiley Face 44">
                    <a:extLst>
                      <a:ext uri="{FF2B5EF4-FFF2-40B4-BE49-F238E27FC236}">
                        <a16:creationId xmlns:a16="http://schemas.microsoft.com/office/drawing/2014/main" id="{80CF7633-4CCE-A048-A362-0C57CC7605DF}"/>
                      </a:ext>
                    </a:extLst>
                  </p:cNvPr>
                  <p:cNvSpPr/>
                  <p:nvPr/>
                </p:nvSpPr>
                <p:spPr>
                  <a:xfrm>
                    <a:off x="5085295" y="2687953"/>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99C8BA25-A267-2441-B821-1109F6B1ACDA}"/>
                    </a:ext>
                  </a:extLst>
                </p:cNvPr>
                <p:cNvGrpSpPr/>
                <p:nvPr/>
              </p:nvGrpSpPr>
              <p:grpSpPr>
                <a:xfrm>
                  <a:off x="3805969" y="4991157"/>
                  <a:ext cx="1035083" cy="509654"/>
                  <a:chOff x="4826833" y="2667831"/>
                  <a:chExt cx="1035083" cy="509654"/>
                </a:xfrm>
              </p:grpSpPr>
              <p:cxnSp>
                <p:nvCxnSpPr>
                  <p:cNvPr id="42" name="Straight Connector 41">
                    <a:extLst>
                      <a:ext uri="{FF2B5EF4-FFF2-40B4-BE49-F238E27FC236}">
                        <a16:creationId xmlns:a16="http://schemas.microsoft.com/office/drawing/2014/main" id="{04F4D736-2F58-E44E-AAF1-2746865C12EA}"/>
                      </a:ext>
                    </a:extLst>
                  </p:cNvPr>
                  <p:cNvCxnSpPr>
                    <a:cxnSpLocks/>
                    <a:endCxn id="43" idx="6"/>
                  </p:cNvCxnSpPr>
                  <p:nvPr/>
                </p:nvCxnSpPr>
                <p:spPr>
                  <a:xfrm flipH="1">
                    <a:off x="5215712" y="2667831"/>
                    <a:ext cx="646204" cy="3419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Smiley Face 42">
                    <a:extLst>
                      <a:ext uri="{FF2B5EF4-FFF2-40B4-BE49-F238E27FC236}">
                        <a16:creationId xmlns:a16="http://schemas.microsoft.com/office/drawing/2014/main" id="{6B3B789D-D190-024E-9913-D97047FB1B08}"/>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7BCDE74-9D16-5449-9C69-D909EF142D4F}"/>
                    </a:ext>
                  </a:extLst>
                </p:cNvPr>
                <p:cNvGrpSpPr/>
                <p:nvPr/>
              </p:nvGrpSpPr>
              <p:grpSpPr>
                <a:xfrm>
                  <a:off x="3796843" y="4773908"/>
                  <a:ext cx="1029991" cy="335453"/>
                  <a:chOff x="4826833" y="2842032"/>
                  <a:chExt cx="1029991" cy="335453"/>
                </a:xfrm>
              </p:grpSpPr>
              <p:cxnSp>
                <p:nvCxnSpPr>
                  <p:cNvPr id="40" name="Straight Connector 39">
                    <a:extLst>
                      <a:ext uri="{FF2B5EF4-FFF2-40B4-BE49-F238E27FC236}">
                        <a16:creationId xmlns:a16="http://schemas.microsoft.com/office/drawing/2014/main" id="{9D9A6C8C-C7D0-5648-BA0D-372C2C23A597}"/>
                      </a:ext>
                    </a:extLst>
                  </p:cNvPr>
                  <p:cNvCxnSpPr>
                    <a:cxnSpLocks/>
                    <a:endCxn id="41" idx="6"/>
                  </p:cNvCxnSpPr>
                  <p:nvPr/>
                </p:nvCxnSpPr>
                <p:spPr>
                  <a:xfrm flipH="1">
                    <a:off x="5215712" y="2968022"/>
                    <a:ext cx="641112" cy="417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Smiley Face 40">
                    <a:extLst>
                      <a:ext uri="{FF2B5EF4-FFF2-40B4-BE49-F238E27FC236}">
                        <a16:creationId xmlns:a16="http://schemas.microsoft.com/office/drawing/2014/main" id="{E39A58F6-EBDC-EF42-AFCA-0D73150471D8}"/>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F2FC833B-57A5-554E-93C3-560B7EBFE1E5}"/>
                    </a:ext>
                  </a:extLst>
                </p:cNvPr>
                <p:cNvGrpSpPr/>
                <p:nvPr/>
              </p:nvGrpSpPr>
              <p:grpSpPr>
                <a:xfrm>
                  <a:off x="3916843" y="4390249"/>
                  <a:ext cx="836017" cy="377185"/>
                  <a:chOff x="4826833" y="2842032"/>
                  <a:chExt cx="836017" cy="377185"/>
                </a:xfrm>
              </p:grpSpPr>
              <p:cxnSp>
                <p:nvCxnSpPr>
                  <p:cNvPr id="38" name="Straight Connector 37">
                    <a:extLst>
                      <a:ext uri="{FF2B5EF4-FFF2-40B4-BE49-F238E27FC236}">
                        <a16:creationId xmlns:a16="http://schemas.microsoft.com/office/drawing/2014/main" id="{0D44F713-5941-C843-8401-33145A2F59EB}"/>
                      </a:ext>
                    </a:extLst>
                  </p:cNvPr>
                  <p:cNvCxnSpPr>
                    <a:cxnSpLocks/>
                    <a:endCxn id="39" idx="6"/>
                  </p:cNvCxnSpPr>
                  <p:nvPr/>
                </p:nvCxnSpPr>
                <p:spPr>
                  <a:xfrm flipH="1" flipV="1">
                    <a:off x="5215712" y="3009759"/>
                    <a:ext cx="447138" cy="209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Smiley Face 38">
                    <a:extLst>
                      <a:ext uri="{FF2B5EF4-FFF2-40B4-BE49-F238E27FC236}">
                        <a16:creationId xmlns:a16="http://schemas.microsoft.com/office/drawing/2014/main" id="{2BA9B213-DEE8-3340-B93A-F3B64A71862C}"/>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66E1A686-4336-7449-822E-350D8AF2CAC7}"/>
                    </a:ext>
                  </a:extLst>
                </p:cNvPr>
                <p:cNvGrpSpPr/>
                <p:nvPr/>
              </p:nvGrpSpPr>
              <p:grpSpPr>
                <a:xfrm>
                  <a:off x="4116076" y="4032232"/>
                  <a:ext cx="652317" cy="651276"/>
                  <a:chOff x="4826833" y="2842032"/>
                  <a:chExt cx="652317" cy="651276"/>
                </a:xfrm>
              </p:grpSpPr>
              <p:cxnSp>
                <p:nvCxnSpPr>
                  <p:cNvPr id="36" name="Straight Connector 35">
                    <a:extLst>
                      <a:ext uri="{FF2B5EF4-FFF2-40B4-BE49-F238E27FC236}">
                        <a16:creationId xmlns:a16="http://schemas.microsoft.com/office/drawing/2014/main" id="{E65016A8-31F1-C94E-80A3-1AF7C02A8FB9}"/>
                      </a:ext>
                    </a:extLst>
                  </p:cNvPr>
                  <p:cNvCxnSpPr>
                    <a:cxnSpLocks/>
                    <a:endCxn id="37" idx="4"/>
                  </p:cNvCxnSpPr>
                  <p:nvPr/>
                </p:nvCxnSpPr>
                <p:spPr>
                  <a:xfrm flipH="1" flipV="1">
                    <a:off x="5021273" y="3177485"/>
                    <a:ext cx="457877" cy="31582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Smiley Face 36">
                    <a:extLst>
                      <a:ext uri="{FF2B5EF4-FFF2-40B4-BE49-F238E27FC236}">
                        <a16:creationId xmlns:a16="http://schemas.microsoft.com/office/drawing/2014/main" id="{03F4A127-8108-6744-8F2C-744E10772760}"/>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1E380A49-4F22-7D41-8F02-D50D4906B80F}"/>
                    </a:ext>
                  </a:extLst>
                </p:cNvPr>
                <p:cNvGrpSpPr/>
                <p:nvPr/>
              </p:nvGrpSpPr>
              <p:grpSpPr>
                <a:xfrm>
                  <a:off x="4491972" y="3783262"/>
                  <a:ext cx="503720" cy="785099"/>
                  <a:chOff x="4826833" y="2842032"/>
                  <a:chExt cx="503720" cy="785099"/>
                </a:xfrm>
              </p:grpSpPr>
              <p:cxnSp>
                <p:nvCxnSpPr>
                  <p:cNvPr id="34" name="Straight Connector 33">
                    <a:extLst>
                      <a:ext uri="{FF2B5EF4-FFF2-40B4-BE49-F238E27FC236}">
                        <a16:creationId xmlns:a16="http://schemas.microsoft.com/office/drawing/2014/main" id="{910A17C0-150D-9B4A-B8BF-86BC12C0CF73}"/>
                      </a:ext>
                    </a:extLst>
                  </p:cNvPr>
                  <p:cNvCxnSpPr>
                    <a:cxnSpLocks/>
                    <a:endCxn id="35" idx="4"/>
                  </p:cNvCxnSpPr>
                  <p:nvPr/>
                </p:nvCxnSpPr>
                <p:spPr>
                  <a:xfrm flipH="1" flipV="1">
                    <a:off x="5021273" y="3177485"/>
                    <a:ext cx="309280" cy="4496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Smiley Face 34">
                    <a:extLst>
                      <a:ext uri="{FF2B5EF4-FFF2-40B4-BE49-F238E27FC236}">
                        <a16:creationId xmlns:a16="http://schemas.microsoft.com/office/drawing/2014/main" id="{9F0EEDDA-0F48-5641-A8FC-0DA431092393}"/>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Cloud 17">
                <a:extLst>
                  <a:ext uri="{FF2B5EF4-FFF2-40B4-BE49-F238E27FC236}">
                    <a16:creationId xmlns:a16="http://schemas.microsoft.com/office/drawing/2014/main" id="{19852F3D-67F0-AB46-81C0-099CC2ADF867}"/>
                  </a:ext>
                </a:extLst>
              </p:cNvPr>
              <p:cNvSpPr/>
              <p:nvPr/>
            </p:nvSpPr>
            <p:spPr>
              <a:xfrm>
                <a:off x="4407108" y="1159995"/>
                <a:ext cx="4445418" cy="5150864"/>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Helvetica Neue" charset="0"/>
                  <a:ea typeface="Helvetica Neue" charset="0"/>
                  <a:cs typeface="Helvetica Neue" charset="0"/>
                </a:endParaRPr>
              </a:p>
            </p:txBody>
          </p:sp>
          <p:pic>
            <p:nvPicPr>
              <p:cNvPr id="19" name="Picture 2" descr="Image result for router icon">
                <a:extLst>
                  <a:ext uri="{FF2B5EF4-FFF2-40B4-BE49-F238E27FC236}">
                    <a16:creationId xmlns:a16="http://schemas.microsoft.com/office/drawing/2014/main" id="{DE4D582A-B724-BD4C-B404-887DECA759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97" y="3678290"/>
                <a:ext cx="884328" cy="5906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Cloud 9">
              <a:extLst>
                <a:ext uri="{FF2B5EF4-FFF2-40B4-BE49-F238E27FC236}">
                  <a16:creationId xmlns:a16="http://schemas.microsoft.com/office/drawing/2014/main" id="{C469BB14-5B4D-3542-B32D-D261AE68FEE8}"/>
                </a:ext>
              </a:extLst>
            </p:cNvPr>
            <p:cNvSpPr/>
            <p:nvPr/>
          </p:nvSpPr>
          <p:spPr>
            <a:xfrm>
              <a:off x="8785026" y="3228661"/>
              <a:ext cx="1784707" cy="1327348"/>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Helvetica Neue" charset="0"/>
                <a:ea typeface="Helvetica Neue" charset="0"/>
                <a:cs typeface="Helvetica Neue" charset="0"/>
              </a:endParaRPr>
            </a:p>
          </p:txBody>
        </p:sp>
        <p:sp>
          <p:nvSpPr>
            <p:cNvPr id="11" name="TextBox 10">
              <a:extLst>
                <a:ext uri="{FF2B5EF4-FFF2-40B4-BE49-F238E27FC236}">
                  <a16:creationId xmlns:a16="http://schemas.microsoft.com/office/drawing/2014/main" id="{F48D3B9E-4BC4-C842-9A1B-B8D2D77CEEC3}"/>
                </a:ext>
              </a:extLst>
            </p:cNvPr>
            <p:cNvSpPr txBox="1"/>
            <p:nvPr/>
          </p:nvSpPr>
          <p:spPr>
            <a:xfrm>
              <a:off x="8885937" y="3678017"/>
              <a:ext cx="1582882" cy="585429"/>
            </a:xfrm>
            <a:prstGeom prst="rect">
              <a:avLst/>
            </a:prstGeom>
          </p:spPr>
          <p:txBody>
            <a:bodyPr vert="horz" wrap="square" lIns="91440" tIns="45720" rIns="91440" bIns="45720" rtlCol="0" anchor="t">
              <a:normAutofit/>
            </a:bodyPr>
            <a:lstStyle/>
            <a:p>
              <a:pPr algn="ctr">
                <a:defRPr/>
              </a:pPr>
              <a:r>
                <a:rPr lang="en-US" sz="2000" dirty="0"/>
                <a:t>Internet</a:t>
              </a:r>
            </a:p>
          </p:txBody>
        </p:sp>
        <p:pic>
          <p:nvPicPr>
            <p:cNvPr id="12" name="Picture 2" descr="Image result for router icon">
              <a:extLst>
                <a:ext uri="{FF2B5EF4-FFF2-40B4-BE49-F238E27FC236}">
                  <a16:creationId xmlns:a16="http://schemas.microsoft.com/office/drawing/2014/main" id="{7EAF7BD6-662D-F34E-BCF3-1250030FCFDB}"/>
                </a:ext>
              </a:extLst>
            </p:cNvPr>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630433" y="3652750"/>
              <a:ext cx="884328" cy="590657"/>
            </a:xfrm>
            <a:prstGeom prst="rect">
              <a:avLst/>
            </a:prstGeom>
            <a:noFill/>
            <a:ln>
              <a:noFill/>
            </a:ln>
          </p:spPr>
        </p:pic>
      </p:grpSp>
      <p:pic>
        <p:nvPicPr>
          <p:cNvPr id="3074" name="Picture 2" descr="🤔 Thinking Face Emoji">
            <a:extLst>
              <a:ext uri="{FF2B5EF4-FFF2-40B4-BE49-F238E27FC236}">
                <a16:creationId xmlns:a16="http://schemas.microsoft.com/office/drawing/2014/main" id="{186A5616-6696-DA4C-B280-43D935558F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8496" y="2570249"/>
            <a:ext cx="1052241" cy="1052241"/>
          </a:xfrm>
          <a:prstGeom prst="rect">
            <a:avLst/>
          </a:prstGeom>
          <a:noFill/>
          <a:extLst>
            <a:ext uri="{909E8E84-426E-40DD-AFC4-6F175D3DCCD1}">
              <a14:hiddenFill xmlns:a14="http://schemas.microsoft.com/office/drawing/2010/main">
                <a:solidFill>
                  <a:srgbClr val="FFFFFF"/>
                </a:solidFill>
              </a14:hiddenFill>
            </a:ext>
          </a:extLst>
        </p:spPr>
      </p:pic>
      <p:sp>
        <p:nvSpPr>
          <p:cNvPr id="88" name="Rounded Rectangular Callout 87">
            <a:extLst>
              <a:ext uri="{FF2B5EF4-FFF2-40B4-BE49-F238E27FC236}">
                <a16:creationId xmlns:a16="http://schemas.microsoft.com/office/drawing/2014/main" id="{2E7429AE-065C-D544-8EED-310DAD3F54F5}"/>
              </a:ext>
            </a:extLst>
          </p:cNvPr>
          <p:cNvSpPr/>
          <p:nvPr/>
        </p:nvSpPr>
        <p:spPr>
          <a:xfrm>
            <a:off x="5774783" y="1277068"/>
            <a:ext cx="3574170" cy="1212116"/>
          </a:xfrm>
          <a:prstGeom prst="wedgeRoundRectCallout">
            <a:avLst>
              <a:gd name="adj1" fmla="val -27743"/>
              <a:gd name="adj2" fmla="val 604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800" dirty="0"/>
              <a:t>DDoS:</a:t>
            </a:r>
          </a:p>
          <a:p>
            <a:r>
              <a:rPr lang="en-US" altLang="zh-CN" dirty="0"/>
              <a:t>Are</a:t>
            </a:r>
            <a:r>
              <a:rPr lang="zh-CN" altLang="en-US" dirty="0"/>
              <a:t> </a:t>
            </a:r>
            <a:r>
              <a:rPr lang="en-US" altLang="zh-CN" dirty="0"/>
              <a:t>there</a:t>
            </a:r>
            <a:r>
              <a:rPr lang="zh-CN" altLang="en-US" dirty="0"/>
              <a:t> </a:t>
            </a:r>
            <a:r>
              <a:rPr lang="en-US" altLang="zh-CN" dirty="0"/>
              <a:t>many</a:t>
            </a:r>
            <a:r>
              <a:rPr lang="zh-CN" altLang="en-US" dirty="0"/>
              <a:t> </a:t>
            </a:r>
            <a:r>
              <a:rPr lang="en-US" altLang="zh-CN" b="1" i="1" dirty="0"/>
              <a:t>Source</a:t>
            </a:r>
            <a:r>
              <a:rPr lang="zh-CN" altLang="en-US" b="1" i="1" dirty="0"/>
              <a:t> </a:t>
            </a:r>
            <a:r>
              <a:rPr lang="en-US" altLang="zh-CN" b="1" i="1" dirty="0"/>
              <a:t>IPs</a:t>
            </a:r>
            <a:r>
              <a:rPr lang="zh-CN" altLang="en-US" b="1" i="1" dirty="0"/>
              <a:t> </a:t>
            </a:r>
            <a:r>
              <a:rPr lang="en-US" altLang="zh-CN" dirty="0"/>
              <a:t>sending</a:t>
            </a:r>
            <a:r>
              <a:rPr lang="zh-CN" altLang="en-US" dirty="0"/>
              <a:t> </a:t>
            </a:r>
            <a:r>
              <a:rPr lang="en-US" altLang="zh-CN" dirty="0"/>
              <a:t>to</a:t>
            </a:r>
            <a:r>
              <a:rPr lang="zh-CN" altLang="en-US" dirty="0"/>
              <a:t> </a:t>
            </a:r>
            <a:r>
              <a:rPr lang="en-US" altLang="zh-CN" dirty="0"/>
              <a:t>one</a:t>
            </a:r>
            <a:r>
              <a:rPr lang="zh-CN" altLang="en-US" dirty="0"/>
              <a:t> </a:t>
            </a:r>
            <a:r>
              <a:rPr lang="en-US" altLang="zh-CN" dirty="0"/>
              <a:t>particular</a:t>
            </a:r>
            <a:r>
              <a:rPr lang="zh-CN" altLang="en-US" dirty="0"/>
              <a:t> </a:t>
            </a:r>
            <a:r>
              <a:rPr lang="en-US" altLang="zh-CN" b="1" dirty="0"/>
              <a:t>Destination</a:t>
            </a:r>
            <a:r>
              <a:rPr lang="zh-CN" altLang="en-US" b="1" dirty="0"/>
              <a:t> </a:t>
            </a:r>
            <a:r>
              <a:rPr lang="en-US" altLang="zh-CN" b="1" dirty="0"/>
              <a:t>IP</a:t>
            </a:r>
            <a:r>
              <a:rPr lang="en-US" altLang="zh-CN" dirty="0"/>
              <a:t>?</a:t>
            </a:r>
            <a:r>
              <a:rPr lang="zh-CN" altLang="en-US" dirty="0"/>
              <a:t>  </a:t>
            </a:r>
            <a:endParaRPr lang="en-US" dirty="0"/>
          </a:p>
        </p:txBody>
      </p:sp>
      <p:sp>
        <p:nvSpPr>
          <p:cNvPr id="90" name="Rounded Rectangular Callout 89">
            <a:extLst>
              <a:ext uri="{FF2B5EF4-FFF2-40B4-BE49-F238E27FC236}">
                <a16:creationId xmlns:a16="http://schemas.microsoft.com/office/drawing/2014/main" id="{9E6A4C82-5A9C-7245-8686-EE15CDDA1C80}"/>
              </a:ext>
            </a:extLst>
          </p:cNvPr>
          <p:cNvSpPr/>
          <p:nvPr/>
        </p:nvSpPr>
        <p:spPr>
          <a:xfrm>
            <a:off x="5475643" y="5294213"/>
            <a:ext cx="3342033" cy="852942"/>
          </a:xfrm>
          <a:prstGeom prst="wedgeRoundRectCallout">
            <a:avLst>
              <a:gd name="adj1" fmla="val -17068"/>
              <a:gd name="adj2" fmla="val -14256"/>
              <a:gd name="adj3" fmla="val 16667"/>
            </a:avLst>
          </a:prstGeom>
          <a:ln w="25400"/>
        </p:spPr>
        <p:style>
          <a:lnRef idx="2">
            <a:schemeClr val="accent2"/>
          </a:lnRef>
          <a:fillRef idx="1">
            <a:schemeClr val="lt1"/>
          </a:fillRef>
          <a:effectRef idx="0">
            <a:schemeClr val="accent2"/>
          </a:effectRef>
          <a:fontRef idx="minor">
            <a:schemeClr val="dk1"/>
          </a:fontRef>
        </p:style>
        <p:txBody>
          <a:bodyPr rtlCol="0" anchor="ctr"/>
          <a:lstStyle/>
          <a:p>
            <a:r>
              <a:rPr lang="en-US" altLang="zh-CN" sz="2800" dirty="0"/>
              <a:t>Select</a:t>
            </a:r>
            <a:r>
              <a:rPr lang="zh-CN" altLang="en-US" sz="2800" dirty="0"/>
              <a:t> </a:t>
            </a:r>
            <a:r>
              <a:rPr lang="en-US" altLang="zh-CN" sz="2800" i="1" dirty="0" err="1">
                <a:solidFill>
                  <a:srgbClr val="FF0000"/>
                </a:solidFill>
              </a:rPr>
              <a:t>DstIP</a:t>
            </a:r>
            <a:r>
              <a:rPr lang="zh-CN" altLang="en-US" sz="2800" dirty="0"/>
              <a:t> </a:t>
            </a:r>
            <a:r>
              <a:rPr lang="en-US" altLang="zh-CN" sz="2800" dirty="0"/>
              <a:t>where</a:t>
            </a:r>
            <a:r>
              <a:rPr lang="zh-CN" altLang="en-US" sz="2800" dirty="0"/>
              <a:t> </a:t>
            </a:r>
            <a:r>
              <a:rPr lang="en-US" altLang="zh-CN" sz="2800" dirty="0"/>
              <a:t>distinct(</a:t>
            </a:r>
            <a:r>
              <a:rPr lang="en-US" altLang="zh-CN" sz="2800" i="1" dirty="0" err="1">
                <a:solidFill>
                  <a:srgbClr val="7030A0"/>
                </a:solidFill>
              </a:rPr>
              <a:t>SrcIP</a:t>
            </a:r>
            <a:r>
              <a:rPr lang="en-US" altLang="zh-CN" sz="2800" dirty="0"/>
              <a:t>)&gt;</a:t>
            </a:r>
            <a:r>
              <a:rPr lang="en-US" altLang="zh-CN" sz="2800" dirty="0">
                <a:solidFill>
                  <a:srgbClr val="00B0F0"/>
                </a:solidFill>
              </a:rPr>
              <a:t>1000</a:t>
            </a:r>
          </a:p>
        </p:txBody>
      </p:sp>
      <p:sp>
        <p:nvSpPr>
          <p:cNvPr id="91" name="Rounded Rectangular Callout 90">
            <a:extLst>
              <a:ext uri="{FF2B5EF4-FFF2-40B4-BE49-F238E27FC236}">
                <a16:creationId xmlns:a16="http://schemas.microsoft.com/office/drawing/2014/main" id="{3F05A97B-8D63-AA43-B405-BF643896E255}"/>
              </a:ext>
            </a:extLst>
          </p:cNvPr>
          <p:cNvSpPr/>
          <p:nvPr/>
        </p:nvSpPr>
        <p:spPr>
          <a:xfrm>
            <a:off x="6274595" y="4706954"/>
            <a:ext cx="805739" cy="468000"/>
          </a:xfrm>
          <a:prstGeom prst="wedgeRoundRectCallout">
            <a:avLst>
              <a:gd name="adj1" fmla="val 12673"/>
              <a:gd name="adj2" fmla="val 93115"/>
              <a:gd name="adj3" fmla="val 16667"/>
            </a:avLst>
          </a:prstGeom>
          <a:ln w="254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800" i="1" dirty="0">
                <a:solidFill>
                  <a:srgbClr val="FF0000"/>
                </a:solidFill>
              </a:rPr>
              <a:t>Key</a:t>
            </a:r>
            <a:endParaRPr lang="en-US" altLang="zh-CN" sz="2800" dirty="0">
              <a:solidFill>
                <a:srgbClr val="00B0F0"/>
              </a:solidFill>
            </a:endParaRPr>
          </a:p>
        </p:txBody>
      </p:sp>
      <p:sp>
        <p:nvSpPr>
          <p:cNvPr id="92" name="Rounded Rectangular Callout 91">
            <a:extLst>
              <a:ext uri="{FF2B5EF4-FFF2-40B4-BE49-F238E27FC236}">
                <a16:creationId xmlns:a16="http://schemas.microsoft.com/office/drawing/2014/main" id="{A5EF2723-9375-4B42-869C-028DB5114E26}"/>
              </a:ext>
            </a:extLst>
          </p:cNvPr>
          <p:cNvSpPr/>
          <p:nvPr/>
        </p:nvSpPr>
        <p:spPr>
          <a:xfrm>
            <a:off x="5688643" y="6306775"/>
            <a:ext cx="1665209" cy="468000"/>
          </a:xfrm>
          <a:prstGeom prst="wedgeRoundRectCallout">
            <a:avLst>
              <a:gd name="adj1" fmla="val 23858"/>
              <a:gd name="adj2" fmla="val -89882"/>
              <a:gd name="adj3" fmla="val 16667"/>
            </a:avLst>
          </a:prstGeom>
          <a:ln w="254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800" i="1" dirty="0">
                <a:solidFill>
                  <a:srgbClr val="7030A0"/>
                </a:solidFill>
              </a:rPr>
              <a:t>Attribute</a:t>
            </a:r>
            <a:endParaRPr lang="en-US" altLang="zh-CN" sz="2800" dirty="0">
              <a:solidFill>
                <a:srgbClr val="00B0F0"/>
              </a:solidFill>
            </a:endParaRPr>
          </a:p>
        </p:txBody>
      </p:sp>
      <p:sp>
        <p:nvSpPr>
          <p:cNvPr id="93" name="Rounded Rectangular Callout 92">
            <a:extLst>
              <a:ext uri="{FF2B5EF4-FFF2-40B4-BE49-F238E27FC236}">
                <a16:creationId xmlns:a16="http://schemas.microsoft.com/office/drawing/2014/main" id="{4F6D5213-5CD6-D14A-8C29-38FB2157A93B}"/>
              </a:ext>
            </a:extLst>
          </p:cNvPr>
          <p:cNvSpPr/>
          <p:nvPr/>
        </p:nvSpPr>
        <p:spPr>
          <a:xfrm>
            <a:off x="7759267" y="6283822"/>
            <a:ext cx="1756397" cy="468000"/>
          </a:xfrm>
          <a:prstGeom prst="wedgeRoundRectCallout">
            <a:avLst>
              <a:gd name="adj1" fmla="val -27295"/>
              <a:gd name="adj2" fmla="val -89731"/>
              <a:gd name="adj3" fmla="val 16667"/>
            </a:avLst>
          </a:prstGeom>
          <a:ln w="254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800" dirty="0">
                <a:solidFill>
                  <a:srgbClr val="00B0F0"/>
                </a:solidFill>
              </a:rPr>
              <a:t>Threshold</a:t>
            </a:r>
          </a:p>
        </p:txBody>
      </p:sp>
    </p:spTree>
    <p:extLst>
      <p:ext uri="{BB962C8B-B14F-4D97-AF65-F5344CB8AC3E}">
        <p14:creationId xmlns:p14="http://schemas.microsoft.com/office/powerpoint/2010/main" val="55102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dissolv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dissolve">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dissolve">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dissolve">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dissolve">
                                      <p:cBhvr>
                                        <p:cTn id="3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91" grpId="0" animBg="1"/>
      <p:bldP spid="92" grpId="0" animBg="1"/>
      <p:bldP spid="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Table 91">
            <a:extLst>
              <a:ext uri="{FF2B5EF4-FFF2-40B4-BE49-F238E27FC236}">
                <a16:creationId xmlns:a16="http://schemas.microsoft.com/office/drawing/2014/main" id="{6AD027D3-195A-7842-95F0-25C14D6FDC1E}"/>
              </a:ext>
            </a:extLst>
          </p:cNvPr>
          <p:cNvGraphicFramePr>
            <a:graphicFrameLocks noGrp="1"/>
          </p:cNvGraphicFramePr>
          <p:nvPr/>
        </p:nvGraphicFramePr>
        <p:xfrm>
          <a:off x="4919899" y="4899695"/>
          <a:ext cx="4534067" cy="1828800"/>
        </p:xfrm>
        <a:graphic>
          <a:graphicData uri="http://schemas.openxmlformats.org/drawingml/2006/table">
            <a:tbl>
              <a:tblPr firstRow="1" bandRow="1">
                <a:tableStyleId>{21E4AEA4-8DFA-4A89-87EB-49C32662AFE0}</a:tableStyleId>
              </a:tblPr>
              <a:tblGrid>
                <a:gridCol w="1048234">
                  <a:extLst>
                    <a:ext uri="{9D8B030D-6E8A-4147-A177-3AD203B41FA5}">
                      <a16:colId xmlns:a16="http://schemas.microsoft.com/office/drawing/2014/main" val="2189020949"/>
                    </a:ext>
                  </a:extLst>
                </a:gridCol>
                <a:gridCol w="1231288">
                  <a:extLst>
                    <a:ext uri="{9D8B030D-6E8A-4147-A177-3AD203B41FA5}">
                      <a16:colId xmlns:a16="http://schemas.microsoft.com/office/drawing/2014/main" val="914603246"/>
                    </a:ext>
                  </a:extLst>
                </a:gridCol>
                <a:gridCol w="1121028">
                  <a:extLst>
                    <a:ext uri="{9D8B030D-6E8A-4147-A177-3AD203B41FA5}">
                      <a16:colId xmlns:a16="http://schemas.microsoft.com/office/drawing/2014/main" val="502714882"/>
                    </a:ext>
                  </a:extLst>
                </a:gridCol>
                <a:gridCol w="1133517">
                  <a:extLst>
                    <a:ext uri="{9D8B030D-6E8A-4147-A177-3AD203B41FA5}">
                      <a16:colId xmlns:a16="http://schemas.microsoft.com/office/drawing/2014/main" val="1392741735"/>
                    </a:ext>
                  </a:extLst>
                </a:gridCol>
              </a:tblGrid>
              <a:tr h="255353">
                <a:tc>
                  <a:txBody>
                    <a:bodyPr/>
                    <a:lstStyle/>
                    <a:p>
                      <a:pPr algn="r"/>
                      <a:r>
                        <a:rPr lang="en-US" altLang="zh-CN" dirty="0">
                          <a:solidFill>
                            <a:schemeClr val="tx1"/>
                          </a:solidFill>
                        </a:rPr>
                        <a:t>Query</a:t>
                      </a:r>
                      <a:endParaRPr lang="en-US" dirty="0">
                        <a:solidFill>
                          <a:schemeClr val="tx1"/>
                        </a:solidFill>
                      </a:endParaRPr>
                    </a:p>
                  </a:txBody>
                  <a:tcPr>
                    <a:noFill/>
                  </a:tcPr>
                </a:tc>
                <a:tc>
                  <a:txBody>
                    <a:bodyPr/>
                    <a:lstStyle/>
                    <a:p>
                      <a:r>
                        <a:rPr lang="en-US" altLang="zh-CN" dirty="0"/>
                        <a:t>Key</a:t>
                      </a:r>
                      <a:endParaRPr lang="en-US" dirty="0"/>
                    </a:p>
                  </a:txBody>
                  <a:tcPr/>
                </a:tc>
                <a:tc>
                  <a:txBody>
                    <a:bodyPr/>
                    <a:lstStyle/>
                    <a:p>
                      <a:r>
                        <a:rPr lang="en-US" altLang="zh-CN" dirty="0"/>
                        <a:t>Attribute</a:t>
                      </a:r>
                      <a:endParaRPr lang="en-US" dirty="0"/>
                    </a:p>
                  </a:txBody>
                  <a:tcPr/>
                </a:tc>
                <a:tc>
                  <a:txBody>
                    <a:bodyPr/>
                    <a:lstStyle/>
                    <a:p>
                      <a:r>
                        <a:rPr lang="en-US" altLang="zh-CN" dirty="0"/>
                        <a:t>Threshold</a:t>
                      </a:r>
                      <a:endParaRPr lang="en-US" dirty="0"/>
                    </a:p>
                  </a:txBody>
                  <a:tcPr/>
                </a:tc>
                <a:extLst>
                  <a:ext uri="{0D108BD9-81ED-4DB2-BD59-A6C34878D82A}">
                    <a16:rowId xmlns:a16="http://schemas.microsoft.com/office/drawing/2014/main" val="3506085339"/>
                  </a:ext>
                </a:extLst>
              </a:tr>
              <a:tr h="255353">
                <a:tc>
                  <a:txBody>
                    <a:bodyPr/>
                    <a:lstStyle/>
                    <a:p>
                      <a:pPr algn="r"/>
                      <a:r>
                        <a:rPr lang="en-US" altLang="zh-CN" dirty="0">
                          <a:solidFill>
                            <a:schemeClr val="tx1"/>
                          </a:solidFill>
                        </a:rPr>
                        <a:t>DDoS</a:t>
                      </a:r>
                      <a:endParaRPr lang="en-US" dirty="0">
                        <a:solidFill>
                          <a:schemeClr val="tx1"/>
                        </a:solidFill>
                      </a:endParaRPr>
                    </a:p>
                  </a:txBody>
                  <a:tcPr>
                    <a:noFill/>
                  </a:tcPr>
                </a:tc>
                <a:tc>
                  <a:txBody>
                    <a:bodyPr/>
                    <a:lstStyle/>
                    <a:p>
                      <a:r>
                        <a:rPr lang="en-US" altLang="zh-CN" dirty="0" err="1">
                          <a:solidFill>
                            <a:srgbClr val="FF0000"/>
                          </a:solidFill>
                        </a:rPr>
                        <a:t>DstIP</a:t>
                      </a:r>
                      <a:endParaRPr lang="en-US" dirty="0">
                        <a:solidFill>
                          <a:srgbClr val="FF0000"/>
                        </a:solidFill>
                      </a:endParaRPr>
                    </a:p>
                  </a:txBody>
                  <a:tcPr/>
                </a:tc>
                <a:tc>
                  <a:txBody>
                    <a:bodyPr/>
                    <a:lstStyle/>
                    <a:p>
                      <a:r>
                        <a:rPr lang="en-US" altLang="zh-CN" dirty="0" err="1">
                          <a:solidFill>
                            <a:srgbClr val="7030A0"/>
                          </a:solidFill>
                        </a:rPr>
                        <a:t>SrcIP</a:t>
                      </a:r>
                      <a:endParaRPr lang="en-US" dirty="0">
                        <a:solidFill>
                          <a:srgbClr val="7030A0"/>
                        </a:solidFill>
                      </a:endParaRPr>
                    </a:p>
                  </a:txBody>
                  <a:tcPr/>
                </a:tc>
                <a:tc>
                  <a:txBody>
                    <a:bodyPr/>
                    <a:lstStyle/>
                    <a:p>
                      <a:r>
                        <a:rPr lang="en-US" altLang="zh-CN" dirty="0">
                          <a:solidFill>
                            <a:srgbClr val="00B0F0"/>
                          </a:solidFill>
                        </a:rPr>
                        <a:t>1000</a:t>
                      </a:r>
                      <a:endParaRPr lang="en-US" dirty="0">
                        <a:solidFill>
                          <a:srgbClr val="00B0F0"/>
                        </a:solidFill>
                      </a:endParaRPr>
                    </a:p>
                  </a:txBody>
                  <a:tcPr/>
                </a:tc>
                <a:extLst>
                  <a:ext uri="{0D108BD9-81ED-4DB2-BD59-A6C34878D82A}">
                    <a16:rowId xmlns:a16="http://schemas.microsoft.com/office/drawing/2014/main" val="942700930"/>
                  </a:ext>
                </a:extLst>
              </a:tr>
              <a:tr h="255353">
                <a:tc>
                  <a:txBody>
                    <a:bodyPr/>
                    <a:lstStyle/>
                    <a:p>
                      <a:pPr algn="r"/>
                      <a:r>
                        <a:rPr lang="en-US" altLang="zh-CN" dirty="0">
                          <a:solidFill>
                            <a:schemeClr val="tx1"/>
                          </a:solidFill>
                        </a:rPr>
                        <a:t>Worm</a:t>
                      </a:r>
                      <a:endParaRPr lang="en-US" dirty="0">
                        <a:solidFill>
                          <a:schemeClr val="tx1"/>
                        </a:solidFill>
                      </a:endParaRPr>
                    </a:p>
                  </a:txBody>
                  <a:tcPr>
                    <a:noFill/>
                  </a:tcPr>
                </a:tc>
                <a:tc>
                  <a:txBody>
                    <a:bodyPr/>
                    <a:lstStyle/>
                    <a:p>
                      <a:r>
                        <a:rPr lang="en-US" altLang="zh-CN" dirty="0" err="1">
                          <a:solidFill>
                            <a:srgbClr val="FF0000"/>
                          </a:solidFill>
                        </a:rPr>
                        <a:t>SrcIP</a:t>
                      </a:r>
                      <a:endParaRPr lang="en-US" dirty="0">
                        <a:solidFill>
                          <a:srgbClr val="FF0000"/>
                        </a:solidFill>
                      </a:endParaRPr>
                    </a:p>
                  </a:txBody>
                  <a:tcPr/>
                </a:tc>
                <a:tc>
                  <a:txBody>
                    <a:bodyPr/>
                    <a:lstStyle/>
                    <a:p>
                      <a:r>
                        <a:rPr lang="en-US" altLang="zh-CN" dirty="0" err="1">
                          <a:solidFill>
                            <a:srgbClr val="7030A0"/>
                          </a:solidFill>
                        </a:rPr>
                        <a:t>DstIP</a:t>
                      </a:r>
                      <a:endParaRPr lang="en-US" dirty="0">
                        <a:solidFill>
                          <a:srgbClr val="7030A0"/>
                        </a:solidFill>
                      </a:endParaRPr>
                    </a:p>
                  </a:txBody>
                  <a:tcPr/>
                </a:tc>
                <a:tc>
                  <a:txBody>
                    <a:bodyPr/>
                    <a:lstStyle/>
                    <a:p>
                      <a:r>
                        <a:rPr lang="en-US" altLang="zh-CN" dirty="0">
                          <a:solidFill>
                            <a:srgbClr val="00B0F0"/>
                          </a:solidFill>
                        </a:rPr>
                        <a:t>300</a:t>
                      </a:r>
                      <a:endParaRPr lang="en-US" dirty="0">
                        <a:solidFill>
                          <a:srgbClr val="00B0F0"/>
                        </a:solidFill>
                      </a:endParaRPr>
                    </a:p>
                  </a:txBody>
                  <a:tcPr/>
                </a:tc>
                <a:extLst>
                  <a:ext uri="{0D108BD9-81ED-4DB2-BD59-A6C34878D82A}">
                    <a16:rowId xmlns:a16="http://schemas.microsoft.com/office/drawing/2014/main" val="312005809"/>
                  </a:ext>
                </a:extLst>
              </a:tr>
              <a:tr h="255353">
                <a:tc>
                  <a:txBody>
                    <a:bodyPr/>
                    <a:lstStyle/>
                    <a:p>
                      <a:pPr algn="r"/>
                      <a:r>
                        <a:rPr lang="en-US" altLang="zh-CN" dirty="0" err="1">
                          <a:solidFill>
                            <a:schemeClr val="tx1"/>
                          </a:solidFill>
                        </a:rPr>
                        <a:t>PortScan</a:t>
                      </a:r>
                      <a:endParaRPr lang="en-US" dirty="0">
                        <a:solidFill>
                          <a:schemeClr val="tx1"/>
                        </a:solidFill>
                      </a:endParaRPr>
                    </a:p>
                  </a:txBody>
                  <a:tcPr>
                    <a:noFill/>
                  </a:tcPr>
                </a:tc>
                <a:tc>
                  <a:txBody>
                    <a:bodyPr/>
                    <a:lstStyle/>
                    <a:p>
                      <a:r>
                        <a:rPr lang="en-US" altLang="zh-CN" dirty="0" err="1">
                          <a:solidFill>
                            <a:srgbClr val="FF0000"/>
                          </a:solidFill>
                        </a:rPr>
                        <a:t>SrcIP,DstIP</a:t>
                      </a:r>
                      <a:endParaRPr lang="en-US" dirty="0">
                        <a:solidFill>
                          <a:srgbClr val="FF0000"/>
                        </a:solidFill>
                      </a:endParaRPr>
                    </a:p>
                  </a:txBody>
                  <a:tcPr/>
                </a:tc>
                <a:tc>
                  <a:txBody>
                    <a:bodyPr/>
                    <a:lstStyle/>
                    <a:p>
                      <a:r>
                        <a:rPr lang="en-US" altLang="zh-CN" dirty="0" err="1">
                          <a:solidFill>
                            <a:srgbClr val="7030A0"/>
                          </a:solidFill>
                        </a:rPr>
                        <a:t>DstPort</a:t>
                      </a:r>
                      <a:endParaRPr lang="en-US" dirty="0">
                        <a:solidFill>
                          <a:srgbClr val="7030A0"/>
                        </a:solidFill>
                      </a:endParaRPr>
                    </a:p>
                  </a:txBody>
                  <a:tcPr/>
                </a:tc>
                <a:tc>
                  <a:txBody>
                    <a:bodyPr/>
                    <a:lstStyle/>
                    <a:p>
                      <a:r>
                        <a:rPr lang="en-US" altLang="zh-CN" dirty="0">
                          <a:solidFill>
                            <a:srgbClr val="00B0F0"/>
                          </a:solidFill>
                        </a:rPr>
                        <a:t>100</a:t>
                      </a:r>
                      <a:endParaRPr lang="en-US" dirty="0">
                        <a:solidFill>
                          <a:srgbClr val="00B0F0"/>
                        </a:solidFill>
                      </a:endParaRPr>
                    </a:p>
                  </a:txBody>
                  <a:tcPr/>
                </a:tc>
                <a:extLst>
                  <a:ext uri="{0D108BD9-81ED-4DB2-BD59-A6C34878D82A}">
                    <a16:rowId xmlns:a16="http://schemas.microsoft.com/office/drawing/2014/main" val="307640669"/>
                  </a:ext>
                </a:extLst>
              </a:tr>
              <a:tr h="255353">
                <a:tc>
                  <a:txBody>
                    <a:bodyPr/>
                    <a:lstStyle/>
                    <a:p>
                      <a:pPr algn="r"/>
                      <a:r>
                        <a:rPr lang="en-US" altLang="zh-CN" dirty="0">
                          <a:solidFill>
                            <a:schemeClr val="tx1"/>
                          </a:solidFill>
                        </a:rPr>
                        <a:t>…</a:t>
                      </a:r>
                      <a:endParaRPr lang="en-US" dirty="0">
                        <a:solidFill>
                          <a:schemeClr val="tx1"/>
                        </a:solidFill>
                      </a:endParaRPr>
                    </a:p>
                  </a:txBody>
                  <a:tcPr>
                    <a:noFill/>
                  </a:tcPr>
                </a:tc>
                <a:tc>
                  <a:txBody>
                    <a:bodyPr/>
                    <a:lstStyle/>
                    <a:p>
                      <a:r>
                        <a:rPr lang="en-US" altLang="zh-CN" dirty="0"/>
                        <a:t>…</a:t>
                      </a:r>
                      <a:endParaRPr lang="en-US" dirty="0"/>
                    </a:p>
                  </a:txBody>
                  <a:tcPr/>
                </a:tc>
                <a:tc>
                  <a:txBody>
                    <a:bodyPr/>
                    <a:lstStyle/>
                    <a:p>
                      <a:r>
                        <a:rPr lang="en-US" altLang="zh-CN" dirty="0"/>
                        <a:t>…</a:t>
                      </a:r>
                      <a:endParaRPr lang="en-US" dirty="0"/>
                    </a:p>
                  </a:txBody>
                  <a:tcPr/>
                </a:tc>
                <a:tc>
                  <a:txBody>
                    <a:bodyPr/>
                    <a:lstStyle/>
                    <a:p>
                      <a:r>
                        <a:rPr lang="en-US" altLang="zh-CN" dirty="0"/>
                        <a:t>…</a:t>
                      </a:r>
                      <a:endParaRPr lang="en-US" dirty="0"/>
                    </a:p>
                  </a:txBody>
                  <a:tcPr/>
                </a:tc>
                <a:extLst>
                  <a:ext uri="{0D108BD9-81ED-4DB2-BD59-A6C34878D82A}">
                    <a16:rowId xmlns:a16="http://schemas.microsoft.com/office/drawing/2014/main" val="3090691002"/>
                  </a:ext>
                </a:extLst>
              </a:tr>
            </a:tbl>
          </a:graphicData>
        </a:graphic>
      </p:graphicFrame>
      <p:sp>
        <p:nvSpPr>
          <p:cNvPr id="2" name="Title 1">
            <a:extLst>
              <a:ext uri="{FF2B5EF4-FFF2-40B4-BE49-F238E27FC236}">
                <a16:creationId xmlns:a16="http://schemas.microsoft.com/office/drawing/2014/main" id="{6C088FF5-0A63-B74C-92C0-D7E6726CBDC2}"/>
              </a:ext>
            </a:extLst>
          </p:cNvPr>
          <p:cNvSpPr>
            <a:spLocks noGrp="1"/>
          </p:cNvSpPr>
          <p:nvPr>
            <p:ph type="title"/>
          </p:nvPr>
        </p:nvSpPr>
        <p:spPr/>
        <p:txBody>
          <a:bodyPr/>
          <a:lstStyle/>
          <a:p>
            <a:r>
              <a:rPr lang="en-US" altLang="zh-CN" b="1" i="1" dirty="0">
                <a:solidFill>
                  <a:schemeClr val="accent2">
                    <a:lumMod val="75000"/>
                  </a:schemeClr>
                </a:solidFill>
                <a:latin typeface="Calibri" panose="020F0502020204030204" pitchFamily="34" charset="0"/>
                <a:cs typeface="Calibri" panose="020F0502020204030204" pitchFamily="34" charset="0"/>
              </a:rPr>
              <a:t>Many</a:t>
            </a:r>
            <a:r>
              <a:rPr lang="zh-CN" altLang="en-US" dirty="0"/>
              <a:t> </a:t>
            </a:r>
            <a:r>
              <a:rPr lang="en-US" altLang="zh-CN" dirty="0"/>
              <a:t>Queries</a:t>
            </a:r>
            <a:endParaRPr lang="en-US" dirty="0"/>
          </a:p>
        </p:txBody>
      </p:sp>
      <p:sp>
        <p:nvSpPr>
          <p:cNvPr id="5" name="Slide Number Placeholder 4">
            <a:extLst>
              <a:ext uri="{FF2B5EF4-FFF2-40B4-BE49-F238E27FC236}">
                <a16:creationId xmlns:a16="http://schemas.microsoft.com/office/drawing/2014/main" id="{F680DBCB-9781-B04B-8C2E-8413AC9F722C}"/>
              </a:ext>
            </a:extLst>
          </p:cNvPr>
          <p:cNvSpPr>
            <a:spLocks noGrp="1"/>
          </p:cNvSpPr>
          <p:nvPr>
            <p:ph type="sldNum" sz="quarter" idx="12"/>
          </p:nvPr>
        </p:nvSpPr>
        <p:spPr/>
        <p:txBody>
          <a:bodyPr/>
          <a:lstStyle/>
          <a:p>
            <a:fld id="{E7E4D0C3-84DB-6944-AA19-4869232E3B57}" type="slidenum">
              <a:rPr lang="en-US" smtClean="0"/>
              <a:t>24</a:t>
            </a:fld>
            <a:endParaRPr lang="en-US"/>
          </a:p>
        </p:txBody>
      </p:sp>
      <p:grpSp>
        <p:nvGrpSpPr>
          <p:cNvPr id="6" name="Group 5">
            <a:extLst>
              <a:ext uri="{FF2B5EF4-FFF2-40B4-BE49-F238E27FC236}">
                <a16:creationId xmlns:a16="http://schemas.microsoft.com/office/drawing/2014/main" id="{21AC5DBC-D1CD-2744-BA83-A812A3DB48C9}"/>
              </a:ext>
            </a:extLst>
          </p:cNvPr>
          <p:cNvGrpSpPr/>
          <p:nvPr/>
        </p:nvGrpSpPr>
        <p:grpSpPr>
          <a:xfrm>
            <a:off x="974125" y="1620263"/>
            <a:ext cx="7910383" cy="4736087"/>
            <a:chOff x="2828145" y="1142175"/>
            <a:chExt cx="7741588" cy="5150864"/>
          </a:xfrm>
        </p:grpSpPr>
        <p:cxnSp>
          <p:nvCxnSpPr>
            <p:cNvPr id="7" name="Straight Connector 6">
              <a:extLst>
                <a:ext uri="{FF2B5EF4-FFF2-40B4-BE49-F238E27FC236}">
                  <a16:creationId xmlns:a16="http://schemas.microsoft.com/office/drawing/2014/main" id="{03FAB5C9-FE49-974B-9864-553F41D2C758}"/>
                </a:ext>
              </a:extLst>
            </p:cNvPr>
            <p:cNvCxnSpPr>
              <a:cxnSpLocks/>
              <a:stCxn id="9" idx="2"/>
            </p:cNvCxnSpPr>
            <p:nvPr/>
          </p:nvCxnSpPr>
          <p:spPr>
            <a:xfrm flipH="1" flipV="1">
              <a:off x="7442063" y="3882045"/>
              <a:ext cx="1348498" cy="1029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6E8896-EC91-844A-9DCF-2C505C37C6AA}"/>
                </a:ext>
              </a:extLst>
            </p:cNvPr>
            <p:cNvGrpSpPr/>
            <p:nvPr/>
          </p:nvGrpSpPr>
          <p:grpSpPr>
            <a:xfrm>
              <a:off x="2828145" y="1142175"/>
              <a:ext cx="4686617" cy="5150864"/>
              <a:chOff x="4407108" y="1159995"/>
              <a:chExt cx="4686617" cy="5150864"/>
            </a:xfrm>
          </p:grpSpPr>
          <p:cxnSp>
            <p:nvCxnSpPr>
              <p:cNvPr id="12" name="Straight Connector 11">
                <a:extLst>
                  <a:ext uri="{FF2B5EF4-FFF2-40B4-BE49-F238E27FC236}">
                    <a16:creationId xmlns:a16="http://schemas.microsoft.com/office/drawing/2014/main" id="{85E907FC-25B3-F446-BB1C-DD25D53C2C0A}"/>
                  </a:ext>
                </a:extLst>
              </p:cNvPr>
              <p:cNvCxnSpPr>
                <a:cxnSpLocks/>
              </p:cNvCxnSpPr>
              <p:nvPr/>
            </p:nvCxnSpPr>
            <p:spPr>
              <a:xfrm flipH="1">
                <a:off x="6728569" y="4008868"/>
                <a:ext cx="1595641" cy="732688"/>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BB09BE1-3469-B342-809C-E023971B2C24}"/>
                  </a:ext>
                </a:extLst>
              </p:cNvPr>
              <p:cNvCxnSpPr>
                <a:cxnSpLocks/>
              </p:cNvCxnSpPr>
              <p:nvPr/>
            </p:nvCxnSpPr>
            <p:spPr>
              <a:xfrm flipH="1" flipV="1">
                <a:off x="7076268" y="2920588"/>
                <a:ext cx="1292100" cy="9337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7B0887-7A68-8245-BFB0-4606393689A5}"/>
                  </a:ext>
                </a:extLst>
              </p:cNvPr>
              <p:cNvCxnSpPr>
                <a:cxnSpLocks/>
              </p:cNvCxnSpPr>
              <p:nvPr/>
            </p:nvCxnSpPr>
            <p:spPr>
              <a:xfrm flipH="1">
                <a:off x="6557142" y="2976385"/>
                <a:ext cx="205859" cy="1620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141CF77-A6D5-794F-920A-982804212AE2}"/>
                  </a:ext>
                </a:extLst>
              </p:cNvPr>
              <p:cNvGrpSpPr/>
              <p:nvPr/>
            </p:nvGrpSpPr>
            <p:grpSpPr>
              <a:xfrm>
                <a:off x="4940996" y="3712993"/>
                <a:ext cx="2513507" cy="2092743"/>
                <a:chOff x="3662103" y="3683975"/>
                <a:chExt cx="2513507" cy="2092743"/>
              </a:xfrm>
            </p:grpSpPr>
            <p:sp>
              <p:nvSpPr>
                <p:cNvPr id="53" name="Oval 52">
                  <a:extLst>
                    <a:ext uri="{FF2B5EF4-FFF2-40B4-BE49-F238E27FC236}">
                      <a16:creationId xmlns:a16="http://schemas.microsoft.com/office/drawing/2014/main" id="{E17C2EDD-66F5-C14F-9120-BDD875C88439}"/>
                    </a:ext>
                  </a:extLst>
                </p:cNvPr>
                <p:cNvSpPr/>
                <p:nvPr/>
              </p:nvSpPr>
              <p:spPr>
                <a:xfrm>
                  <a:off x="4383937" y="3683975"/>
                  <a:ext cx="10779" cy="108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45"/>
                </a:p>
              </p:txBody>
            </p:sp>
            <p:sp>
              <p:nvSpPr>
                <p:cNvPr id="54" name="Oval 53">
                  <a:extLst>
                    <a:ext uri="{FF2B5EF4-FFF2-40B4-BE49-F238E27FC236}">
                      <a16:creationId xmlns:a16="http://schemas.microsoft.com/office/drawing/2014/main" id="{FD350AB3-B5E0-3543-A5F5-64F5D1C4AE91}"/>
                    </a:ext>
                  </a:extLst>
                </p:cNvPr>
                <p:cNvSpPr/>
                <p:nvPr/>
              </p:nvSpPr>
              <p:spPr>
                <a:xfrm>
                  <a:off x="3662103" y="3716899"/>
                  <a:ext cx="10779" cy="108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45"/>
                </a:p>
              </p:txBody>
            </p:sp>
            <p:pic>
              <p:nvPicPr>
                <p:cNvPr id="55" name="Picture 2" descr="Image result for router icon">
                  <a:extLst>
                    <a:ext uri="{FF2B5EF4-FFF2-40B4-BE49-F238E27FC236}">
                      <a16:creationId xmlns:a16="http://schemas.microsoft.com/office/drawing/2014/main" id="{ED47B468-1FC6-674E-8260-AF1014AB06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710" y="4559677"/>
                  <a:ext cx="884328" cy="590657"/>
                </a:xfrm>
                <a:prstGeom prst="rect">
                  <a:avLst/>
                </a:prstGeom>
                <a:noFill/>
                <a:extLst>
                  <a:ext uri="{909E8E84-426E-40DD-AFC4-6F175D3DCCD1}">
                    <a14:hiddenFill xmlns:a14="http://schemas.microsoft.com/office/drawing/2010/main">
                      <a:solidFill>
                        <a:srgbClr val="FFFFFF"/>
                      </a:solidFill>
                    </a14:hiddenFill>
                  </a:ext>
                </a:extLst>
              </p:spPr>
            </p:pic>
            <p:sp>
              <p:nvSpPr>
                <p:cNvPr id="56" name="AutoShape 2" descr="digital thermometer, medical accessories, mercury thermometer, temperature, thermometer icon">
                  <a:extLst>
                    <a:ext uri="{FF2B5EF4-FFF2-40B4-BE49-F238E27FC236}">
                      <a16:creationId xmlns:a16="http://schemas.microsoft.com/office/drawing/2014/main" id="{89B2A374-84A0-2D4D-9E03-52F1D6DE82D5}"/>
                    </a:ext>
                  </a:extLst>
                </p:cNvPr>
                <p:cNvSpPr>
                  <a:spLocks noChangeAspect="1" noChangeArrowheads="1"/>
                </p:cNvSpPr>
                <p:nvPr/>
              </p:nvSpPr>
              <p:spPr bwMode="auto">
                <a:xfrm>
                  <a:off x="4939215" y="4139850"/>
                  <a:ext cx="99642" cy="1000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7" name="Group 56">
                  <a:extLst>
                    <a:ext uri="{FF2B5EF4-FFF2-40B4-BE49-F238E27FC236}">
                      <a16:creationId xmlns:a16="http://schemas.microsoft.com/office/drawing/2014/main" id="{81032A3C-92D9-7D46-A8D5-97B57B822D8A}"/>
                    </a:ext>
                  </a:extLst>
                </p:cNvPr>
                <p:cNvGrpSpPr/>
                <p:nvPr/>
              </p:nvGrpSpPr>
              <p:grpSpPr>
                <a:xfrm>
                  <a:off x="4978304" y="4991157"/>
                  <a:ext cx="388879" cy="677831"/>
                  <a:chOff x="4826833" y="2499654"/>
                  <a:chExt cx="388879" cy="677831"/>
                </a:xfrm>
              </p:grpSpPr>
              <p:cxnSp>
                <p:nvCxnSpPr>
                  <p:cNvPr id="85" name="Straight Connector 84">
                    <a:extLst>
                      <a:ext uri="{FF2B5EF4-FFF2-40B4-BE49-F238E27FC236}">
                        <a16:creationId xmlns:a16="http://schemas.microsoft.com/office/drawing/2014/main" id="{719E54A7-94BB-D748-97DC-9C31ADB7000D}"/>
                      </a:ext>
                    </a:extLst>
                  </p:cNvPr>
                  <p:cNvCxnSpPr>
                    <a:cxnSpLocks/>
                    <a:endCxn id="86" idx="0"/>
                  </p:cNvCxnSpPr>
                  <p:nvPr/>
                </p:nvCxnSpPr>
                <p:spPr>
                  <a:xfrm flipH="1">
                    <a:off x="5021273" y="2499654"/>
                    <a:ext cx="16502" cy="3423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Smiley Face 85">
                    <a:extLst>
                      <a:ext uri="{FF2B5EF4-FFF2-40B4-BE49-F238E27FC236}">
                        <a16:creationId xmlns:a16="http://schemas.microsoft.com/office/drawing/2014/main" id="{05229D0F-5810-9A46-A48A-A883C30A115A}"/>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4B60FBC8-9DC0-4C48-A42D-D3AD081E4215}"/>
                    </a:ext>
                  </a:extLst>
                </p:cNvPr>
                <p:cNvGrpSpPr/>
                <p:nvPr/>
              </p:nvGrpSpPr>
              <p:grpSpPr>
                <a:xfrm>
                  <a:off x="4440438" y="5038893"/>
                  <a:ext cx="526737" cy="709846"/>
                  <a:chOff x="4826833" y="2467639"/>
                  <a:chExt cx="526737" cy="709846"/>
                </a:xfrm>
              </p:grpSpPr>
              <p:cxnSp>
                <p:nvCxnSpPr>
                  <p:cNvPr id="83" name="Straight Connector 82">
                    <a:extLst>
                      <a:ext uri="{FF2B5EF4-FFF2-40B4-BE49-F238E27FC236}">
                        <a16:creationId xmlns:a16="http://schemas.microsoft.com/office/drawing/2014/main" id="{A95259C8-CEC3-B047-9B72-CB91CB55B35B}"/>
                      </a:ext>
                    </a:extLst>
                  </p:cNvPr>
                  <p:cNvCxnSpPr>
                    <a:cxnSpLocks/>
                    <a:endCxn id="84" idx="0"/>
                  </p:cNvCxnSpPr>
                  <p:nvPr/>
                </p:nvCxnSpPr>
                <p:spPr>
                  <a:xfrm flipH="1">
                    <a:off x="5021273" y="2467639"/>
                    <a:ext cx="332297" cy="3743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Smiley Face 83">
                    <a:extLst>
                      <a:ext uri="{FF2B5EF4-FFF2-40B4-BE49-F238E27FC236}">
                        <a16:creationId xmlns:a16="http://schemas.microsoft.com/office/drawing/2014/main" id="{3E96CE28-5C67-8C40-BF29-E6F2FDA56053}"/>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1C261883-AC06-EF46-8E14-03AB11D68CEA}"/>
                    </a:ext>
                  </a:extLst>
                </p:cNvPr>
                <p:cNvGrpSpPr/>
                <p:nvPr/>
              </p:nvGrpSpPr>
              <p:grpSpPr>
                <a:xfrm>
                  <a:off x="4952209" y="3744331"/>
                  <a:ext cx="388879" cy="815346"/>
                  <a:chOff x="4826833" y="2842032"/>
                  <a:chExt cx="388879" cy="815346"/>
                </a:xfrm>
              </p:grpSpPr>
              <p:cxnSp>
                <p:nvCxnSpPr>
                  <p:cNvPr id="81" name="Straight Connector 80">
                    <a:extLst>
                      <a:ext uri="{FF2B5EF4-FFF2-40B4-BE49-F238E27FC236}">
                        <a16:creationId xmlns:a16="http://schemas.microsoft.com/office/drawing/2014/main" id="{A701B328-891E-2641-A5E7-9D45F5FA2472}"/>
                      </a:ext>
                    </a:extLst>
                  </p:cNvPr>
                  <p:cNvCxnSpPr>
                    <a:cxnSpLocks/>
                    <a:stCxn id="55" idx="0"/>
                    <a:endCxn id="82" idx="4"/>
                  </p:cNvCxnSpPr>
                  <p:nvPr/>
                </p:nvCxnSpPr>
                <p:spPr>
                  <a:xfrm flipV="1">
                    <a:off x="4975498" y="3177485"/>
                    <a:ext cx="45775" cy="4798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Smiley Face 81">
                    <a:extLst>
                      <a:ext uri="{FF2B5EF4-FFF2-40B4-BE49-F238E27FC236}">
                        <a16:creationId xmlns:a16="http://schemas.microsoft.com/office/drawing/2014/main" id="{6D3594C4-DEBF-054F-9AE3-8E4598E437BA}"/>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6D14AE86-3219-9045-9390-66BEEEF22EDD}"/>
                    </a:ext>
                  </a:extLst>
                </p:cNvPr>
                <p:cNvGrpSpPr/>
                <p:nvPr/>
              </p:nvGrpSpPr>
              <p:grpSpPr>
                <a:xfrm>
                  <a:off x="5368729" y="5005721"/>
                  <a:ext cx="395002" cy="770997"/>
                  <a:chOff x="4820710" y="2406488"/>
                  <a:chExt cx="395002" cy="770997"/>
                </a:xfrm>
              </p:grpSpPr>
              <p:cxnSp>
                <p:nvCxnSpPr>
                  <p:cNvPr id="79" name="Straight Connector 78">
                    <a:extLst>
                      <a:ext uri="{FF2B5EF4-FFF2-40B4-BE49-F238E27FC236}">
                        <a16:creationId xmlns:a16="http://schemas.microsoft.com/office/drawing/2014/main" id="{CB07AFFC-E68F-2A4C-A263-59B35D811953}"/>
                      </a:ext>
                    </a:extLst>
                  </p:cNvPr>
                  <p:cNvCxnSpPr>
                    <a:cxnSpLocks/>
                    <a:endCxn id="80" idx="0"/>
                  </p:cNvCxnSpPr>
                  <p:nvPr/>
                </p:nvCxnSpPr>
                <p:spPr>
                  <a:xfrm>
                    <a:off x="4820710" y="2406488"/>
                    <a:ext cx="200563" cy="4355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Smiley Face 79">
                    <a:extLst>
                      <a:ext uri="{FF2B5EF4-FFF2-40B4-BE49-F238E27FC236}">
                        <a16:creationId xmlns:a16="http://schemas.microsoft.com/office/drawing/2014/main" id="{53B4E047-5B70-524F-A43D-66B45B187A7E}"/>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E8C71139-ACE8-BA47-8649-2046AD9D01D3}"/>
                    </a:ext>
                  </a:extLst>
                </p:cNvPr>
                <p:cNvGrpSpPr/>
                <p:nvPr/>
              </p:nvGrpSpPr>
              <p:grpSpPr>
                <a:xfrm>
                  <a:off x="5440163" y="4940261"/>
                  <a:ext cx="735447" cy="514651"/>
                  <a:chOff x="4738727" y="2508755"/>
                  <a:chExt cx="735447" cy="514651"/>
                </a:xfrm>
              </p:grpSpPr>
              <p:cxnSp>
                <p:nvCxnSpPr>
                  <p:cNvPr id="77" name="Straight Connector 76">
                    <a:extLst>
                      <a:ext uri="{FF2B5EF4-FFF2-40B4-BE49-F238E27FC236}">
                        <a16:creationId xmlns:a16="http://schemas.microsoft.com/office/drawing/2014/main" id="{70FF5E66-4CFC-5741-BA9F-E9727D397F97}"/>
                      </a:ext>
                    </a:extLst>
                  </p:cNvPr>
                  <p:cNvCxnSpPr>
                    <a:cxnSpLocks/>
                    <a:endCxn id="78" idx="2"/>
                  </p:cNvCxnSpPr>
                  <p:nvPr/>
                </p:nvCxnSpPr>
                <p:spPr>
                  <a:xfrm>
                    <a:off x="4738727" y="2508755"/>
                    <a:ext cx="346568" cy="3469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Smiley Face 77">
                    <a:extLst>
                      <a:ext uri="{FF2B5EF4-FFF2-40B4-BE49-F238E27FC236}">
                        <a16:creationId xmlns:a16="http://schemas.microsoft.com/office/drawing/2014/main" id="{02872AB3-05F0-9848-BD75-FE4EB6DEDC08}"/>
                      </a:ext>
                    </a:extLst>
                  </p:cNvPr>
                  <p:cNvSpPr/>
                  <p:nvPr/>
                </p:nvSpPr>
                <p:spPr>
                  <a:xfrm>
                    <a:off x="5085295" y="2687953"/>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A3301CB4-509F-0C4B-9FF1-DA7A27D05F15}"/>
                    </a:ext>
                  </a:extLst>
                </p:cNvPr>
                <p:cNvGrpSpPr/>
                <p:nvPr/>
              </p:nvGrpSpPr>
              <p:grpSpPr>
                <a:xfrm>
                  <a:off x="3805969" y="4991157"/>
                  <a:ext cx="1035083" cy="509654"/>
                  <a:chOff x="4826833" y="2667831"/>
                  <a:chExt cx="1035083" cy="509654"/>
                </a:xfrm>
              </p:grpSpPr>
              <p:cxnSp>
                <p:nvCxnSpPr>
                  <p:cNvPr id="75" name="Straight Connector 74">
                    <a:extLst>
                      <a:ext uri="{FF2B5EF4-FFF2-40B4-BE49-F238E27FC236}">
                        <a16:creationId xmlns:a16="http://schemas.microsoft.com/office/drawing/2014/main" id="{DB1EC738-EF23-CF4F-B889-2C5623D41143}"/>
                      </a:ext>
                    </a:extLst>
                  </p:cNvPr>
                  <p:cNvCxnSpPr>
                    <a:cxnSpLocks/>
                    <a:endCxn id="76" idx="6"/>
                  </p:cNvCxnSpPr>
                  <p:nvPr/>
                </p:nvCxnSpPr>
                <p:spPr>
                  <a:xfrm flipH="1">
                    <a:off x="5215712" y="2667831"/>
                    <a:ext cx="646204" cy="3419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Smiley Face 75">
                    <a:extLst>
                      <a:ext uri="{FF2B5EF4-FFF2-40B4-BE49-F238E27FC236}">
                        <a16:creationId xmlns:a16="http://schemas.microsoft.com/office/drawing/2014/main" id="{C0C1E833-F0FC-A342-9508-814B15357AEC}"/>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095B92D4-B16F-6848-8282-F1DCF7176B1E}"/>
                    </a:ext>
                  </a:extLst>
                </p:cNvPr>
                <p:cNvGrpSpPr/>
                <p:nvPr/>
              </p:nvGrpSpPr>
              <p:grpSpPr>
                <a:xfrm>
                  <a:off x="3796843" y="4773908"/>
                  <a:ext cx="1029991" cy="335453"/>
                  <a:chOff x="4826833" y="2842032"/>
                  <a:chExt cx="1029991" cy="335453"/>
                </a:xfrm>
              </p:grpSpPr>
              <p:cxnSp>
                <p:nvCxnSpPr>
                  <p:cNvPr id="73" name="Straight Connector 72">
                    <a:extLst>
                      <a:ext uri="{FF2B5EF4-FFF2-40B4-BE49-F238E27FC236}">
                        <a16:creationId xmlns:a16="http://schemas.microsoft.com/office/drawing/2014/main" id="{C64B98DD-19B9-F240-9832-2D1FED27492F}"/>
                      </a:ext>
                    </a:extLst>
                  </p:cNvPr>
                  <p:cNvCxnSpPr>
                    <a:cxnSpLocks/>
                    <a:endCxn id="74" idx="6"/>
                  </p:cNvCxnSpPr>
                  <p:nvPr/>
                </p:nvCxnSpPr>
                <p:spPr>
                  <a:xfrm flipH="1">
                    <a:off x="5215712" y="2968022"/>
                    <a:ext cx="641112" cy="417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Smiley Face 73">
                    <a:extLst>
                      <a:ext uri="{FF2B5EF4-FFF2-40B4-BE49-F238E27FC236}">
                        <a16:creationId xmlns:a16="http://schemas.microsoft.com/office/drawing/2014/main" id="{FF6C9F88-6730-A94B-ABE5-2AA79B6C705B}"/>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C31BD77B-E3BE-0D40-9FC5-C42F8F500074}"/>
                    </a:ext>
                  </a:extLst>
                </p:cNvPr>
                <p:cNvGrpSpPr/>
                <p:nvPr/>
              </p:nvGrpSpPr>
              <p:grpSpPr>
                <a:xfrm>
                  <a:off x="3916843" y="4390249"/>
                  <a:ext cx="836017" cy="377185"/>
                  <a:chOff x="4826833" y="2842032"/>
                  <a:chExt cx="836017" cy="377185"/>
                </a:xfrm>
              </p:grpSpPr>
              <p:cxnSp>
                <p:nvCxnSpPr>
                  <p:cNvPr id="71" name="Straight Connector 70">
                    <a:extLst>
                      <a:ext uri="{FF2B5EF4-FFF2-40B4-BE49-F238E27FC236}">
                        <a16:creationId xmlns:a16="http://schemas.microsoft.com/office/drawing/2014/main" id="{FFCE4BE9-9EC6-B04E-BE9D-8502D3FBC14D}"/>
                      </a:ext>
                    </a:extLst>
                  </p:cNvPr>
                  <p:cNvCxnSpPr>
                    <a:cxnSpLocks/>
                    <a:endCxn id="72" idx="6"/>
                  </p:cNvCxnSpPr>
                  <p:nvPr/>
                </p:nvCxnSpPr>
                <p:spPr>
                  <a:xfrm flipH="1" flipV="1">
                    <a:off x="5215712" y="3009759"/>
                    <a:ext cx="447138" cy="209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Smiley Face 71">
                    <a:extLst>
                      <a:ext uri="{FF2B5EF4-FFF2-40B4-BE49-F238E27FC236}">
                        <a16:creationId xmlns:a16="http://schemas.microsoft.com/office/drawing/2014/main" id="{46FA4FE6-024A-E449-A71C-E1C51D69FB65}"/>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B41A0A06-0989-FE44-90DD-42E1B0B14318}"/>
                    </a:ext>
                  </a:extLst>
                </p:cNvPr>
                <p:cNvGrpSpPr/>
                <p:nvPr/>
              </p:nvGrpSpPr>
              <p:grpSpPr>
                <a:xfrm>
                  <a:off x="4116076" y="4032232"/>
                  <a:ext cx="652317" cy="651276"/>
                  <a:chOff x="4826833" y="2842032"/>
                  <a:chExt cx="652317" cy="651276"/>
                </a:xfrm>
              </p:grpSpPr>
              <p:cxnSp>
                <p:nvCxnSpPr>
                  <p:cNvPr id="69" name="Straight Connector 68">
                    <a:extLst>
                      <a:ext uri="{FF2B5EF4-FFF2-40B4-BE49-F238E27FC236}">
                        <a16:creationId xmlns:a16="http://schemas.microsoft.com/office/drawing/2014/main" id="{1CD5D35A-4541-AC43-8487-99192783CF09}"/>
                      </a:ext>
                    </a:extLst>
                  </p:cNvPr>
                  <p:cNvCxnSpPr>
                    <a:cxnSpLocks/>
                    <a:endCxn id="70" idx="4"/>
                  </p:cNvCxnSpPr>
                  <p:nvPr/>
                </p:nvCxnSpPr>
                <p:spPr>
                  <a:xfrm flipH="1" flipV="1">
                    <a:off x="5021273" y="3177485"/>
                    <a:ext cx="457877" cy="31582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Smiley Face 69">
                    <a:extLst>
                      <a:ext uri="{FF2B5EF4-FFF2-40B4-BE49-F238E27FC236}">
                        <a16:creationId xmlns:a16="http://schemas.microsoft.com/office/drawing/2014/main" id="{B6E69ED6-D1C3-BA46-A615-FA1BED4185D6}"/>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53470546-3E00-E143-8B4C-F9059B7C4BE6}"/>
                    </a:ext>
                  </a:extLst>
                </p:cNvPr>
                <p:cNvGrpSpPr/>
                <p:nvPr/>
              </p:nvGrpSpPr>
              <p:grpSpPr>
                <a:xfrm>
                  <a:off x="4491972" y="3783262"/>
                  <a:ext cx="503720" cy="785099"/>
                  <a:chOff x="4826833" y="2842032"/>
                  <a:chExt cx="503720" cy="785099"/>
                </a:xfrm>
              </p:grpSpPr>
              <p:cxnSp>
                <p:nvCxnSpPr>
                  <p:cNvPr id="67" name="Straight Connector 66">
                    <a:extLst>
                      <a:ext uri="{FF2B5EF4-FFF2-40B4-BE49-F238E27FC236}">
                        <a16:creationId xmlns:a16="http://schemas.microsoft.com/office/drawing/2014/main" id="{360FAB54-D78D-E146-A070-0B760D7886A4}"/>
                      </a:ext>
                    </a:extLst>
                  </p:cNvPr>
                  <p:cNvCxnSpPr>
                    <a:cxnSpLocks/>
                    <a:endCxn id="68" idx="4"/>
                  </p:cNvCxnSpPr>
                  <p:nvPr/>
                </p:nvCxnSpPr>
                <p:spPr>
                  <a:xfrm flipH="1" flipV="1">
                    <a:off x="5021273" y="3177485"/>
                    <a:ext cx="309280" cy="4496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Smiley Face 67">
                    <a:extLst>
                      <a:ext uri="{FF2B5EF4-FFF2-40B4-BE49-F238E27FC236}">
                        <a16:creationId xmlns:a16="http://schemas.microsoft.com/office/drawing/2014/main" id="{0635669C-3A07-D747-BB0B-8A2260DB1D7E}"/>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2A517E78-F4DF-6444-8004-D47CABB162B4}"/>
                  </a:ext>
                </a:extLst>
              </p:cNvPr>
              <p:cNvGrpSpPr/>
              <p:nvPr/>
            </p:nvGrpSpPr>
            <p:grpSpPr>
              <a:xfrm>
                <a:off x="5468054" y="1643271"/>
                <a:ext cx="2513507" cy="2092743"/>
                <a:chOff x="3662103" y="3683975"/>
                <a:chExt cx="2513507" cy="2092743"/>
              </a:xfrm>
            </p:grpSpPr>
            <p:sp>
              <p:nvSpPr>
                <p:cNvPr id="19" name="Oval 18">
                  <a:extLst>
                    <a:ext uri="{FF2B5EF4-FFF2-40B4-BE49-F238E27FC236}">
                      <a16:creationId xmlns:a16="http://schemas.microsoft.com/office/drawing/2014/main" id="{B6938144-5B81-DF49-BF2D-59DE60A3B546}"/>
                    </a:ext>
                  </a:extLst>
                </p:cNvPr>
                <p:cNvSpPr/>
                <p:nvPr/>
              </p:nvSpPr>
              <p:spPr>
                <a:xfrm>
                  <a:off x="4383937" y="3683975"/>
                  <a:ext cx="10779" cy="108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45"/>
                </a:p>
              </p:txBody>
            </p:sp>
            <p:sp>
              <p:nvSpPr>
                <p:cNvPr id="20" name="Oval 19">
                  <a:extLst>
                    <a:ext uri="{FF2B5EF4-FFF2-40B4-BE49-F238E27FC236}">
                      <a16:creationId xmlns:a16="http://schemas.microsoft.com/office/drawing/2014/main" id="{F211AF9C-2927-914F-960D-96D4A08F13F3}"/>
                    </a:ext>
                  </a:extLst>
                </p:cNvPr>
                <p:cNvSpPr/>
                <p:nvPr/>
              </p:nvSpPr>
              <p:spPr>
                <a:xfrm>
                  <a:off x="3662103" y="3716899"/>
                  <a:ext cx="10779" cy="1082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45"/>
                </a:p>
              </p:txBody>
            </p:sp>
            <p:pic>
              <p:nvPicPr>
                <p:cNvPr id="21" name="Picture 2" descr="Image result for router icon">
                  <a:extLst>
                    <a:ext uri="{FF2B5EF4-FFF2-40B4-BE49-F238E27FC236}">
                      <a16:creationId xmlns:a16="http://schemas.microsoft.com/office/drawing/2014/main" id="{F2B40ABF-5CD8-934B-932F-0403114669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710" y="4559677"/>
                  <a:ext cx="884328" cy="590657"/>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2" descr="digital thermometer, medical accessories, mercury thermometer, temperature, thermometer icon">
                  <a:extLst>
                    <a:ext uri="{FF2B5EF4-FFF2-40B4-BE49-F238E27FC236}">
                      <a16:creationId xmlns:a16="http://schemas.microsoft.com/office/drawing/2014/main" id="{0DCE8415-766E-524A-8705-BF0859706D52}"/>
                    </a:ext>
                  </a:extLst>
                </p:cNvPr>
                <p:cNvSpPr>
                  <a:spLocks noChangeAspect="1" noChangeArrowheads="1"/>
                </p:cNvSpPr>
                <p:nvPr/>
              </p:nvSpPr>
              <p:spPr bwMode="auto">
                <a:xfrm>
                  <a:off x="4939215" y="4139850"/>
                  <a:ext cx="99642" cy="1000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 name="Group 22">
                  <a:extLst>
                    <a:ext uri="{FF2B5EF4-FFF2-40B4-BE49-F238E27FC236}">
                      <a16:creationId xmlns:a16="http://schemas.microsoft.com/office/drawing/2014/main" id="{E22161E6-B26D-8449-9434-8BE6B19A5915}"/>
                    </a:ext>
                  </a:extLst>
                </p:cNvPr>
                <p:cNvGrpSpPr/>
                <p:nvPr/>
              </p:nvGrpSpPr>
              <p:grpSpPr>
                <a:xfrm>
                  <a:off x="4978304" y="4991157"/>
                  <a:ext cx="388879" cy="677831"/>
                  <a:chOff x="4826833" y="2499654"/>
                  <a:chExt cx="388879" cy="677831"/>
                </a:xfrm>
              </p:grpSpPr>
              <p:cxnSp>
                <p:nvCxnSpPr>
                  <p:cNvPr id="51" name="Straight Connector 50">
                    <a:extLst>
                      <a:ext uri="{FF2B5EF4-FFF2-40B4-BE49-F238E27FC236}">
                        <a16:creationId xmlns:a16="http://schemas.microsoft.com/office/drawing/2014/main" id="{A496DB8B-7FA2-4946-BD71-F410CA5CDCDF}"/>
                      </a:ext>
                    </a:extLst>
                  </p:cNvPr>
                  <p:cNvCxnSpPr>
                    <a:cxnSpLocks/>
                    <a:endCxn id="52" idx="0"/>
                  </p:cNvCxnSpPr>
                  <p:nvPr/>
                </p:nvCxnSpPr>
                <p:spPr>
                  <a:xfrm flipH="1">
                    <a:off x="5021273" y="2499654"/>
                    <a:ext cx="16502" cy="34237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Smiley Face 51">
                    <a:extLst>
                      <a:ext uri="{FF2B5EF4-FFF2-40B4-BE49-F238E27FC236}">
                        <a16:creationId xmlns:a16="http://schemas.microsoft.com/office/drawing/2014/main" id="{D1300929-F294-1141-8A28-42556B154E43}"/>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E748FF0-1459-B941-ABC7-BFF0E0A81673}"/>
                    </a:ext>
                  </a:extLst>
                </p:cNvPr>
                <p:cNvGrpSpPr/>
                <p:nvPr/>
              </p:nvGrpSpPr>
              <p:grpSpPr>
                <a:xfrm>
                  <a:off x="4440438" y="5038893"/>
                  <a:ext cx="526737" cy="709846"/>
                  <a:chOff x="4826833" y="2467639"/>
                  <a:chExt cx="526737" cy="709846"/>
                </a:xfrm>
              </p:grpSpPr>
              <p:cxnSp>
                <p:nvCxnSpPr>
                  <p:cNvPr id="49" name="Straight Connector 48">
                    <a:extLst>
                      <a:ext uri="{FF2B5EF4-FFF2-40B4-BE49-F238E27FC236}">
                        <a16:creationId xmlns:a16="http://schemas.microsoft.com/office/drawing/2014/main" id="{AC2587CC-1775-004F-834E-33A9D21DD7C5}"/>
                      </a:ext>
                    </a:extLst>
                  </p:cNvPr>
                  <p:cNvCxnSpPr>
                    <a:cxnSpLocks/>
                    <a:endCxn id="50" idx="0"/>
                  </p:cNvCxnSpPr>
                  <p:nvPr/>
                </p:nvCxnSpPr>
                <p:spPr>
                  <a:xfrm flipH="1">
                    <a:off x="5021273" y="2467639"/>
                    <a:ext cx="332297" cy="3743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Smiley Face 49">
                    <a:extLst>
                      <a:ext uri="{FF2B5EF4-FFF2-40B4-BE49-F238E27FC236}">
                        <a16:creationId xmlns:a16="http://schemas.microsoft.com/office/drawing/2014/main" id="{D81A2E83-4DB6-894A-902B-F3DBEECE33C6}"/>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E014E012-8EE4-B54E-8AC9-9038639AE804}"/>
                    </a:ext>
                  </a:extLst>
                </p:cNvPr>
                <p:cNvGrpSpPr/>
                <p:nvPr/>
              </p:nvGrpSpPr>
              <p:grpSpPr>
                <a:xfrm>
                  <a:off x="4952209" y="3744331"/>
                  <a:ext cx="388879" cy="815346"/>
                  <a:chOff x="4826833" y="2842032"/>
                  <a:chExt cx="388879" cy="815346"/>
                </a:xfrm>
              </p:grpSpPr>
              <p:cxnSp>
                <p:nvCxnSpPr>
                  <p:cNvPr id="47" name="Straight Connector 46">
                    <a:extLst>
                      <a:ext uri="{FF2B5EF4-FFF2-40B4-BE49-F238E27FC236}">
                        <a16:creationId xmlns:a16="http://schemas.microsoft.com/office/drawing/2014/main" id="{6D953956-F99D-D843-827D-DBE581944B62}"/>
                      </a:ext>
                    </a:extLst>
                  </p:cNvPr>
                  <p:cNvCxnSpPr>
                    <a:cxnSpLocks/>
                    <a:stCxn id="21" idx="0"/>
                    <a:endCxn id="48" idx="4"/>
                  </p:cNvCxnSpPr>
                  <p:nvPr/>
                </p:nvCxnSpPr>
                <p:spPr>
                  <a:xfrm flipV="1">
                    <a:off x="4975498" y="3177485"/>
                    <a:ext cx="45775" cy="4798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miley Face 47">
                    <a:extLst>
                      <a:ext uri="{FF2B5EF4-FFF2-40B4-BE49-F238E27FC236}">
                        <a16:creationId xmlns:a16="http://schemas.microsoft.com/office/drawing/2014/main" id="{E3CBEDC3-4A0E-CD48-8C4C-5281810FDC78}"/>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876B94D-7E1C-C843-9A27-D998F680E8C2}"/>
                    </a:ext>
                  </a:extLst>
                </p:cNvPr>
                <p:cNvGrpSpPr/>
                <p:nvPr/>
              </p:nvGrpSpPr>
              <p:grpSpPr>
                <a:xfrm>
                  <a:off x="5368729" y="5005721"/>
                  <a:ext cx="395002" cy="770997"/>
                  <a:chOff x="4820710" y="2406488"/>
                  <a:chExt cx="395002" cy="770997"/>
                </a:xfrm>
              </p:grpSpPr>
              <p:cxnSp>
                <p:nvCxnSpPr>
                  <p:cNvPr id="45" name="Straight Connector 44">
                    <a:extLst>
                      <a:ext uri="{FF2B5EF4-FFF2-40B4-BE49-F238E27FC236}">
                        <a16:creationId xmlns:a16="http://schemas.microsoft.com/office/drawing/2014/main" id="{87F49288-5165-4548-9F98-4A7B3E29F4E9}"/>
                      </a:ext>
                    </a:extLst>
                  </p:cNvPr>
                  <p:cNvCxnSpPr>
                    <a:cxnSpLocks/>
                    <a:endCxn id="46" idx="0"/>
                  </p:cNvCxnSpPr>
                  <p:nvPr/>
                </p:nvCxnSpPr>
                <p:spPr>
                  <a:xfrm>
                    <a:off x="4820710" y="2406488"/>
                    <a:ext cx="200563" cy="4355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Smiley Face 45">
                    <a:extLst>
                      <a:ext uri="{FF2B5EF4-FFF2-40B4-BE49-F238E27FC236}">
                        <a16:creationId xmlns:a16="http://schemas.microsoft.com/office/drawing/2014/main" id="{DB93788F-026F-9C46-ADFD-509380D5FFC9}"/>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142871F-AFDB-1942-929F-E83F7727BD9D}"/>
                    </a:ext>
                  </a:extLst>
                </p:cNvPr>
                <p:cNvGrpSpPr/>
                <p:nvPr/>
              </p:nvGrpSpPr>
              <p:grpSpPr>
                <a:xfrm>
                  <a:off x="5440163" y="4940261"/>
                  <a:ext cx="735447" cy="514651"/>
                  <a:chOff x="4738727" y="2508755"/>
                  <a:chExt cx="735447" cy="514651"/>
                </a:xfrm>
              </p:grpSpPr>
              <p:cxnSp>
                <p:nvCxnSpPr>
                  <p:cNvPr id="43" name="Straight Connector 42">
                    <a:extLst>
                      <a:ext uri="{FF2B5EF4-FFF2-40B4-BE49-F238E27FC236}">
                        <a16:creationId xmlns:a16="http://schemas.microsoft.com/office/drawing/2014/main" id="{BC95AEC1-77BD-934B-AE8E-38FFA3BDFD48}"/>
                      </a:ext>
                    </a:extLst>
                  </p:cNvPr>
                  <p:cNvCxnSpPr>
                    <a:cxnSpLocks/>
                    <a:endCxn id="44" idx="2"/>
                  </p:cNvCxnSpPr>
                  <p:nvPr/>
                </p:nvCxnSpPr>
                <p:spPr>
                  <a:xfrm>
                    <a:off x="4738727" y="2508755"/>
                    <a:ext cx="346568" cy="34692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Smiley Face 43">
                    <a:extLst>
                      <a:ext uri="{FF2B5EF4-FFF2-40B4-BE49-F238E27FC236}">
                        <a16:creationId xmlns:a16="http://schemas.microsoft.com/office/drawing/2014/main" id="{022E35BA-5C9F-4842-9A65-D01A7A028F73}"/>
                      </a:ext>
                    </a:extLst>
                  </p:cNvPr>
                  <p:cNvSpPr/>
                  <p:nvPr/>
                </p:nvSpPr>
                <p:spPr>
                  <a:xfrm>
                    <a:off x="5085295" y="2687953"/>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D56720C-8507-F84D-A919-5C40E8D8E7AE}"/>
                    </a:ext>
                  </a:extLst>
                </p:cNvPr>
                <p:cNvGrpSpPr/>
                <p:nvPr/>
              </p:nvGrpSpPr>
              <p:grpSpPr>
                <a:xfrm>
                  <a:off x="3805969" y="4991157"/>
                  <a:ext cx="1035083" cy="509654"/>
                  <a:chOff x="4826833" y="2667831"/>
                  <a:chExt cx="1035083" cy="509654"/>
                </a:xfrm>
              </p:grpSpPr>
              <p:cxnSp>
                <p:nvCxnSpPr>
                  <p:cNvPr id="41" name="Straight Connector 40">
                    <a:extLst>
                      <a:ext uri="{FF2B5EF4-FFF2-40B4-BE49-F238E27FC236}">
                        <a16:creationId xmlns:a16="http://schemas.microsoft.com/office/drawing/2014/main" id="{EDBB5692-89DD-B244-A9FF-83C3FCABB1FE}"/>
                      </a:ext>
                    </a:extLst>
                  </p:cNvPr>
                  <p:cNvCxnSpPr>
                    <a:cxnSpLocks/>
                    <a:endCxn id="42" idx="6"/>
                  </p:cNvCxnSpPr>
                  <p:nvPr/>
                </p:nvCxnSpPr>
                <p:spPr>
                  <a:xfrm flipH="1">
                    <a:off x="5215712" y="2667831"/>
                    <a:ext cx="646204" cy="3419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Smiley Face 41">
                    <a:extLst>
                      <a:ext uri="{FF2B5EF4-FFF2-40B4-BE49-F238E27FC236}">
                        <a16:creationId xmlns:a16="http://schemas.microsoft.com/office/drawing/2014/main" id="{480607F9-7BF7-944D-8E1A-3DCEB099FC4B}"/>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9F76499E-BDA3-D242-9869-255A03582BEC}"/>
                    </a:ext>
                  </a:extLst>
                </p:cNvPr>
                <p:cNvGrpSpPr/>
                <p:nvPr/>
              </p:nvGrpSpPr>
              <p:grpSpPr>
                <a:xfrm>
                  <a:off x="3796843" y="4773908"/>
                  <a:ext cx="1029991" cy="335453"/>
                  <a:chOff x="4826833" y="2842032"/>
                  <a:chExt cx="1029991" cy="335453"/>
                </a:xfrm>
              </p:grpSpPr>
              <p:cxnSp>
                <p:nvCxnSpPr>
                  <p:cNvPr id="39" name="Straight Connector 38">
                    <a:extLst>
                      <a:ext uri="{FF2B5EF4-FFF2-40B4-BE49-F238E27FC236}">
                        <a16:creationId xmlns:a16="http://schemas.microsoft.com/office/drawing/2014/main" id="{57EAAC4C-CC44-C848-934E-05084AB81267}"/>
                      </a:ext>
                    </a:extLst>
                  </p:cNvPr>
                  <p:cNvCxnSpPr>
                    <a:cxnSpLocks/>
                    <a:endCxn id="40" idx="6"/>
                  </p:cNvCxnSpPr>
                  <p:nvPr/>
                </p:nvCxnSpPr>
                <p:spPr>
                  <a:xfrm flipH="1">
                    <a:off x="5215712" y="2968022"/>
                    <a:ext cx="641112" cy="4173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Smiley Face 39">
                    <a:extLst>
                      <a:ext uri="{FF2B5EF4-FFF2-40B4-BE49-F238E27FC236}">
                        <a16:creationId xmlns:a16="http://schemas.microsoft.com/office/drawing/2014/main" id="{01736C7C-4B19-CC44-A64A-A21AC781B1AA}"/>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2B82F93F-25B5-CC47-99FE-C4DBA595288D}"/>
                    </a:ext>
                  </a:extLst>
                </p:cNvPr>
                <p:cNvGrpSpPr/>
                <p:nvPr/>
              </p:nvGrpSpPr>
              <p:grpSpPr>
                <a:xfrm>
                  <a:off x="3916843" y="4390249"/>
                  <a:ext cx="836017" cy="377185"/>
                  <a:chOff x="4826833" y="2842032"/>
                  <a:chExt cx="836017" cy="377185"/>
                </a:xfrm>
              </p:grpSpPr>
              <p:cxnSp>
                <p:nvCxnSpPr>
                  <p:cNvPr id="37" name="Straight Connector 36">
                    <a:extLst>
                      <a:ext uri="{FF2B5EF4-FFF2-40B4-BE49-F238E27FC236}">
                        <a16:creationId xmlns:a16="http://schemas.microsoft.com/office/drawing/2014/main" id="{CF23D445-04F2-F54B-9A8B-CA8F087F444D}"/>
                      </a:ext>
                    </a:extLst>
                  </p:cNvPr>
                  <p:cNvCxnSpPr>
                    <a:cxnSpLocks/>
                    <a:endCxn id="38" idx="6"/>
                  </p:cNvCxnSpPr>
                  <p:nvPr/>
                </p:nvCxnSpPr>
                <p:spPr>
                  <a:xfrm flipH="1" flipV="1">
                    <a:off x="5215712" y="3009759"/>
                    <a:ext cx="447138" cy="20945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Smiley Face 37">
                    <a:extLst>
                      <a:ext uri="{FF2B5EF4-FFF2-40B4-BE49-F238E27FC236}">
                        <a16:creationId xmlns:a16="http://schemas.microsoft.com/office/drawing/2014/main" id="{9E45C2C7-C618-3E43-B950-0D44D0B22FEE}"/>
                      </a:ext>
                    </a:extLst>
                  </p:cNvPr>
                  <p:cNvSpPr/>
                  <p:nvPr/>
                </p:nvSpPr>
                <p:spPr>
                  <a:xfrm>
                    <a:off x="4826833" y="2842032"/>
                    <a:ext cx="388879" cy="335453"/>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38120E8C-4ECD-B04B-8D11-114E5FE20B0E}"/>
                    </a:ext>
                  </a:extLst>
                </p:cNvPr>
                <p:cNvGrpSpPr/>
                <p:nvPr/>
              </p:nvGrpSpPr>
              <p:grpSpPr>
                <a:xfrm>
                  <a:off x="4116076" y="4032232"/>
                  <a:ext cx="652317" cy="651276"/>
                  <a:chOff x="4826833" y="2842032"/>
                  <a:chExt cx="652317" cy="651276"/>
                </a:xfrm>
              </p:grpSpPr>
              <p:cxnSp>
                <p:nvCxnSpPr>
                  <p:cNvPr id="35" name="Straight Connector 34">
                    <a:extLst>
                      <a:ext uri="{FF2B5EF4-FFF2-40B4-BE49-F238E27FC236}">
                        <a16:creationId xmlns:a16="http://schemas.microsoft.com/office/drawing/2014/main" id="{6935EAAF-62E3-E943-9F98-18791A3880B5}"/>
                      </a:ext>
                    </a:extLst>
                  </p:cNvPr>
                  <p:cNvCxnSpPr>
                    <a:cxnSpLocks/>
                    <a:endCxn id="36" idx="4"/>
                  </p:cNvCxnSpPr>
                  <p:nvPr/>
                </p:nvCxnSpPr>
                <p:spPr>
                  <a:xfrm flipH="1" flipV="1">
                    <a:off x="5021273" y="3177485"/>
                    <a:ext cx="457877" cy="31582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Smiley Face 35">
                    <a:extLst>
                      <a:ext uri="{FF2B5EF4-FFF2-40B4-BE49-F238E27FC236}">
                        <a16:creationId xmlns:a16="http://schemas.microsoft.com/office/drawing/2014/main" id="{127DD710-C976-CC46-8A21-9157EA1D6BB5}"/>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C3DDACFE-E84A-5E4F-AEA0-F7105EEA009F}"/>
                    </a:ext>
                  </a:extLst>
                </p:cNvPr>
                <p:cNvGrpSpPr/>
                <p:nvPr/>
              </p:nvGrpSpPr>
              <p:grpSpPr>
                <a:xfrm>
                  <a:off x="4491972" y="3783262"/>
                  <a:ext cx="503720" cy="785099"/>
                  <a:chOff x="4826833" y="2842032"/>
                  <a:chExt cx="503720" cy="785099"/>
                </a:xfrm>
              </p:grpSpPr>
              <p:cxnSp>
                <p:nvCxnSpPr>
                  <p:cNvPr id="33" name="Straight Connector 32">
                    <a:extLst>
                      <a:ext uri="{FF2B5EF4-FFF2-40B4-BE49-F238E27FC236}">
                        <a16:creationId xmlns:a16="http://schemas.microsoft.com/office/drawing/2014/main" id="{2FEFAA4D-4218-B441-B981-138758B5B87A}"/>
                      </a:ext>
                    </a:extLst>
                  </p:cNvPr>
                  <p:cNvCxnSpPr>
                    <a:cxnSpLocks/>
                    <a:endCxn id="34" idx="4"/>
                  </p:cNvCxnSpPr>
                  <p:nvPr/>
                </p:nvCxnSpPr>
                <p:spPr>
                  <a:xfrm flipH="1" flipV="1">
                    <a:off x="5021273" y="3177485"/>
                    <a:ext cx="309280" cy="4496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Smiley Face 33">
                    <a:extLst>
                      <a:ext uri="{FF2B5EF4-FFF2-40B4-BE49-F238E27FC236}">
                        <a16:creationId xmlns:a16="http://schemas.microsoft.com/office/drawing/2014/main" id="{5DA8BB89-12B6-DF4C-A385-778054934AA0}"/>
                      </a:ext>
                    </a:extLst>
                  </p:cNvPr>
                  <p:cNvSpPr/>
                  <p:nvPr/>
                </p:nvSpPr>
                <p:spPr>
                  <a:xfrm>
                    <a:off x="4826833" y="2842032"/>
                    <a:ext cx="388879" cy="335453"/>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Cloud 16">
                <a:extLst>
                  <a:ext uri="{FF2B5EF4-FFF2-40B4-BE49-F238E27FC236}">
                    <a16:creationId xmlns:a16="http://schemas.microsoft.com/office/drawing/2014/main" id="{2472F397-59A6-5F4A-9073-EC0F155ADDB2}"/>
                  </a:ext>
                </a:extLst>
              </p:cNvPr>
              <p:cNvSpPr/>
              <p:nvPr/>
            </p:nvSpPr>
            <p:spPr>
              <a:xfrm>
                <a:off x="4407108" y="1159995"/>
                <a:ext cx="4445418" cy="5150864"/>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Helvetica Neue" charset="0"/>
                  <a:ea typeface="Helvetica Neue" charset="0"/>
                  <a:cs typeface="Helvetica Neue" charset="0"/>
                </a:endParaRPr>
              </a:p>
            </p:txBody>
          </p:sp>
          <p:pic>
            <p:nvPicPr>
              <p:cNvPr id="18" name="Picture 2" descr="Image result for router icon">
                <a:extLst>
                  <a:ext uri="{FF2B5EF4-FFF2-40B4-BE49-F238E27FC236}">
                    <a16:creationId xmlns:a16="http://schemas.microsoft.com/office/drawing/2014/main" id="{134A0CE9-AFF4-4141-915D-012CE9E864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397" y="3678290"/>
                <a:ext cx="884328" cy="59065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loud 8">
              <a:extLst>
                <a:ext uri="{FF2B5EF4-FFF2-40B4-BE49-F238E27FC236}">
                  <a16:creationId xmlns:a16="http://schemas.microsoft.com/office/drawing/2014/main" id="{1FEE72A4-1608-784E-90AC-5DC9EE484E82}"/>
                </a:ext>
              </a:extLst>
            </p:cNvPr>
            <p:cNvSpPr/>
            <p:nvPr/>
          </p:nvSpPr>
          <p:spPr>
            <a:xfrm>
              <a:off x="8785026" y="3228661"/>
              <a:ext cx="1784707" cy="1327348"/>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atin typeface="Helvetica Neue" charset="0"/>
                <a:ea typeface="Helvetica Neue" charset="0"/>
                <a:cs typeface="Helvetica Neue" charset="0"/>
              </a:endParaRPr>
            </a:p>
          </p:txBody>
        </p:sp>
        <p:sp>
          <p:nvSpPr>
            <p:cNvPr id="10" name="TextBox 9">
              <a:extLst>
                <a:ext uri="{FF2B5EF4-FFF2-40B4-BE49-F238E27FC236}">
                  <a16:creationId xmlns:a16="http://schemas.microsoft.com/office/drawing/2014/main" id="{02AB7048-28B6-6043-9F8B-BE581A73119D}"/>
                </a:ext>
              </a:extLst>
            </p:cNvPr>
            <p:cNvSpPr txBox="1"/>
            <p:nvPr/>
          </p:nvSpPr>
          <p:spPr>
            <a:xfrm>
              <a:off x="8885937" y="3678017"/>
              <a:ext cx="1582882" cy="585429"/>
            </a:xfrm>
            <a:prstGeom prst="rect">
              <a:avLst/>
            </a:prstGeom>
          </p:spPr>
          <p:txBody>
            <a:bodyPr vert="horz" wrap="square" lIns="91440" tIns="45720" rIns="91440" bIns="45720" rtlCol="0" anchor="t">
              <a:normAutofit/>
            </a:bodyPr>
            <a:lstStyle/>
            <a:p>
              <a:pPr algn="ctr">
                <a:defRPr/>
              </a:pPr>
              <a:r>
                <a:rPr lang="en-US" sz="2000" dirty="0"/>
                <a:t>Internet</a:t>
              </a:r>
            </a:p>
          </p:txBody>
        </p:sp>
        <p:pic>
          <p:nvPicPr>
            <p:cNvPr id="11" name="Picture 2" descr="Image result for router icon">
              <a:extLst>
                <a:ext uri="{FF2B5EF4-FFF2-40B4-BE49-F238E27FC236}">
                  <a16:creationId xmlns:a16="http://schemas.microsoft.com/office/drawing/2014/main" id="{2374B993-3997-134D-82C2-9AD5A877390F}"/>
                </a:ext>
              </a:extLst>
            </p:cNvPr>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630433" y="3652750"/>
              <a:ext cx="884328" cy="590657"/>
            </a:xfrm>
            <a:prstGeom prst="rect">
              <a:avLst/>
            </a:prstGeom>
            <a:noFill/>
            <a:ln>
              <a:noFill/>
            </a:ln>
          </p:spPr>
        </p:pic>
      </p:grpSp>
      <p:sp>
        <p:nvSpPr>
          <p:cNvPr id="88" name="Rounded Rectangular Callout 87">
            <a:extLst>
              <a:ext uri="{FF2B5EF4-FFF2-40B4-BE49-F238E27FC236}">
                <a16:creationId xmlns:a16="http://schemas.microsoft.com/office/drawing/2014/main" id="{E980426A-628F-914F-91AB-AA561683CD42}"/>
              </a:ext>
            </a:extLst>
          </p:cNvPr>
          <p:cNvSpPr/>
          <p:nvPr/>
        </p:nvSpPr>
        <p:spPr>
          <a:xfrm>
            <a:off x="7486766" y="1400545"/>
            <a:ext cx="1397742" cy="413019"/>
          </a:xfrm>
          <a:prstGeom prst="wedgeRoundRectCallout">
            <a:avLst>
              <a:gd name="adj1" fmla="val -105194"/>
              <a:gd name="adj2" fmla="val 2172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DDoS?</a:t>
            </a:r>
          </a:p>
        </p:txBody>
      </p:sp>
      <p:sp>
        <p:nvSpPr>
          <p:cNvPr id="89" name="Rounded Rectangular Callout 88">
            <a:extLst>
              <a:ext uri="{FF2B5EF4-FFF2-40B4-BE49-F238E27FC236}">
                <a16:creationId xmlns:a16="http://schemas.microsoft.com/office/drawing/2014/main" id="{62976B34-40CA-574A-947B-FAD4058C291D}"/>
              </a:ext>
            </a:extLst>
          </p:cNvPr>
          <p:cNvSpPr/>
          <p:nvPr/>
        </p:nvSpPr>
        <p:spPr>
          <a:xfrm>
            <a:off x="7486766" y="1877221"/>
            <a:ext cx="1397742" cy="413019"/>
          </a:xfrm>
          <a:prstGeom prst="wedgeRoundRectCallout">
            <a:avLst>
              <a:gd name="adj1" fmla="val -99982"/>
              <a:gd name="adj2" fmla="val 127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Worm?</a:t>
            </a:r>
          </a:p>
        </p:txBody>
      </p:sp>
      <p:sp>
        <p:nvSpPr>
          <p:cNvPr id="90" name="Rounded Rectangular Callout 89">
            <a:extLst>
              <a:ext uri="{FF2B5EF4-FFF2-40B4-BE49-F238E27FC236}">
                <a16:creationId xmlns:a16="http://schemas.microsoft.com/office/drawing/2014/main" id="{B3167FA6-9834-2A49-9E04-D2F6B0CB5225}"/>
              </a:ext>
            </a:extLst>
          </p:cNvPr>
          <p:cNvSpPr/>
          <p:nvPr/>
        </p:nvSpPr>
        <p:spPr>
          <a:xfrm>
            <a:off x="7486766" y="2353333"/>
            <a:ext cx="1397742" cy="413019"/>
          </a:xfrm>
          <a:prstGeom prst="wedgeRoundRectCallout">
            <a:avLst>
              <a:gd name="adj1" fmla="val -95562"/>
              <a:gd name="adj2" fmla="val 317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Port</a:t>
            </a:r>
            <a:r>
              <a:rPr lang="zh-CN" altLang="en-US" sz="2000" dirty="0"/>
              <a:t> </a:t>
            </a:r>
            <a:r>
              <a:rPr lang="en-US" altLang="zh-CN" sz="2000" dirty="0"/>
              <a:t>Scan?</a:t>
            </a:r>
          </a:p>
        </p:txBody>
      </p:sp>
      <p:sp>
        <p:nvSpPr>
          <p:cNvPr id="91" name="Rounded Rectangular Callout 90">
            <a:extLst>
              <a:ext uri="{FF2B5EF4-FFF2-40B4-BE49-F238E27FC236}">
                <a16:creationId xmlns:a16="http://schemas.microsoft.com/office/drawing/2014/main" id="{A2900100-08EF-BC42-A0B0-B4AC103E8F64}"/>
              </a:ext>
            </a:extLst>
          </p:cNvPr>
          <p:cNvSpPr/>
          <p:nvPr/>
        </p:nvSpPr>
        <p:spPr>
          <a:xfrm>
            <a:off x="7486766" y="2840709"/>
            <a:ext cx="1397742" cy="413019"/>
          </a:xfrm>
          <a:prstGeom prst="wedgeRoundRectCallout">
            <a:avLst>
              <a:gd name="adj1" fmla="val -93793"/>
              <a:gd name="adj2" fmla="val -639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a:t>
            </a:r>
          </a:p>
        </p:txBody>
      </p:sp>
      <p:pic>
        <p:nvPicPr>
          <p:cNvPr id="93" name="Picture 2" descr="🤔 Thinking Face Emoji">
            <a:extLst>
              <a:ext uri="{FF2B5EF4-FFF2-40B4-BE49-F238E27FC236}">
                <a16:creationId xmlns:a16="http://schemas.microsoft.com/office/drawing/2014/main" id="{C9FB1188-484B-824F-9A0B-E032DE6F27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8496" y="2570249"/>
            <a:ext cx="1052241" cy="1052241"/>
          </a:xfrm>
          <a:prstGeom prst="rect">
            <a:avLst/>
          </a:prstGeom>
          <a:noFill/>
          <a:extLst>
            <a:ext uri="{909E8E84-426E-40DD-AFC4-6F175D3DCCD1}">
              <a14:hiddenFill xmlns:a14="http://schemas.microsoft.com/office/drawing/2010/main">
                <a:solidFill>
                  <a:srgbClr val="FFFFFF"/>
                </a:solidFill>
              </a14:hiddenFill>
            </a:ext>
          </a:extLst>
        </p:spPr>
      </p:pic>
      <p:sp>
        <p:nvSpPr>
          <p:cNvPr id="95" name="Rounded Rectangular Callout 94">
            <a:extLst>
              <a:ext uri="{FF2B5EF4-FFF2-40B4-BE49-F238E27FC236}">
                <a16:creationId xmlns:a16="http://schemas.microsoft.com/office/drawing/2014/main" id="{D8C10B13-38AB-484A-BBE3-B467AFD73973}"/>
              </a:ext>
            </a:extLst>
          </p:cNvPr>
          <p:cNvSpPr/>
          <p:nvPr/>
        </p:nvSpPr>
        <p:spPr>
          <a:xfrm>
            <a:off x="9198644" y="3824985"/>
            <a:ext cx="2798284" cy="860745"/>
          </a:xfrm>
          <a:prstGeom prst="wedgeRoundRectCallout">
            <a:avLst>
              <a:gd name="adj1" fmla="val -39190"/>
              <a:gd name="adj2" fmla="val 71672"/>
              <a:gd name="adj3" fmla="val 16667"/>
            </a:avLst>
          </a:prstGeom>
        </p:spPr>
        <p:style>
          <a:lnRef idx="2">
            <a:schemeClr val="accent2"/>
          </a:lnRef>
          <a:fillRef idx="1">
            <a:schemeClr val="lt1"/>
          </a:fillRef>
          <a:effectRef idx="0">
            <a:schemeClr val="accent2"/>
          </a:effectRef>
          <a:fontRef idx="minor">
            <a:schemeClr val="dk1"/>
          </a:fontRef>
        </p:style>
        <p:txBody>
          <a:bodyPr lIns="18000" tIns="0" rIns="18000" bIns="0" rtlCol="0" anchor="ctr"/>
          <a:lstStyle/>
          <a:p>
            <a:pPr algn="ctr"/>
            <a:r>
              <a:rPr lang="en-US" altLang="zh-CN" sz="2000" dirty="0"/>
              <a:t>Different</a:t>
            </a:r>
            <a:r>
              <a:rPr lang="zh-CN" altLang="en-US" sz="2000" dirty="0"/>
              <a:t> </a:t>
            </a:r>
            <a:r>
              <a:rPr lang="en-US" altLang="zh-CN" sz="2000" dirty="0"/>
              <a:t>keys/</a:t>
            </a:r>
            <a:r>
              <a:rPr lang="en-US" altLang="zh-CN" sz="2000" dirty="0" err="1"/>
              <a:t>attrs</a:t>
            </a:r>
            <a:r>
              <a:rPr lang="en-US" altLang="zh-CN" sz="2000" dirty="0"/>
              <a:t>,</a:t>
            </a:r>
            <a:r>
              <a:rPr lang="zh-CN" altLang="en-US" sz="2000" dirty="0"/>
              <a:t> </a:t>
            </a:r>
            <a:r>
              <a:rPr lang="en-US" altLang="zh-CN" sz="2000" dirty="0"/>
              <a:t>need</a:t>
            </a:r>
            <a:r>
              <a:rPr lang="zh-CN" altLang="en-US" sz="2000" dirty="0"/>
              <a:t> </a:t>
            </a:r>
            <a:r>
              <a:rPr lang="en-US" altLang="zh-CN" sz="2000" dirty="0"/>
              <a:t>multiple</a:t>
            </a:r>
            <a:r>
              <a:rPr lang="zh-CN" altLang="en-US" sz="2000" dirty="0"/>
              <a:t> </a:t>
            </a:r>
            <a:r>
              <a:rPr lang="en-US" altLang="zh-CN" sz="2000" dirty="0"/>
              <a:t>data</a:t>
            </a:r>
            <a:r>
              <a:rPr lang="zh-CN" altLang="en-US" sz="2000" dirty="0"/>
              <a:t> </a:t>
            </a:r>
            <a:r>
              <a:rPr lang="en-US" altLang="zh-CN" sz="2000" dirty="0"/>
              <a:t>structures</a:t>
            </a:r>
            <a:endParaRPr lang="en-US" sz="2000" dirty="0"/>
          </a:p>
        </p:txBody>
      </p:sp>
      <p:sp>
        <p:nvSpPr>
          <p:cNvPr id="96" name="Rectangle 95">
            <a:extLst>
              <a:ext uri="{FF2B5EF4-FFF2-40B4-BE49-F238E27FC236}">
                <a16:creationId xmlns:a16="http://schemas.microsoft.com/office/drawing/2014/main" id="{BC7DDBA4-7A2A-4049-B828-8742944BEDE6}"/>
              </a:ext>
            </a:extLst>
          </p:cNvPr>
          <p:cNvSpPr/>
          <p:nvPr/>
        </p:nvSpPr>
        <p:spPr>
          <a:xfrm>
            <a:off x="4963495" y="6329114"/>
            <a:ext cx="4507597" cy="39938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7" name="Rectangle 96">
            <a:extLst>
              <a:ext uri="{FF2B5EF4-FFF2-40B4-BE49-F238E27FC236}">
                <a16:creationId xmlns:a16="http://schemas.microsoft.com/office/drawing/2014/main" id="{23B09076-C942-854C-AD05-1DE939B9228D}"/>
              </a:ext>
            </a:extLst>
          </p:cNvPr>
          <p:cNvSpPr/>
          <p:nvPr/>
        </p:nvSpPr>
        <p:spPr>
          <a:xfrm>
            <a:off x="4976633" y="5993779"/>
            <a:ext cx="4507597" cy="39938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8" name="Rectangle 97">
            <a:extLst>
              <a:ext uri="{FF2B5EF4-FFF2-40B4-BE49-F238E27FC236}">
                <a16:creationId xmlns:a16="http://schemas.microsoft.com/office/drawing/2014/main" id="{937FA017-F3F5-5B4F-AC3A-6BCA2DDC5E29}"/>
              </a:ext>
            </a:extLst>
          </p:cNvPr>
          <p:cNvSpPr/>
          <p:nvPr/>
        </p:nvSpPr>
        <p:spPr>
          <a:xfrm>
            <a:off x="5020231" y="5608054"/>
            <a:ext cx="4464000" cy="39938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1747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dissolv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dissolv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dissolve">
                                      <p:cBhvr>
                                        <p:cTn id="17" dur="500"/>
                                        <p:tgtEl>
                                          <p:spTgt spid="9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dissolve">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98"/>
                                        </p:tgtEl>
                                      </p:cBhvr>
                                    </p:animEffect>
                                    <p:set>
                                      <p:cBhvr>
                                        <p:cTn id="27" dur="1" fill="hold">
                                          <p:stCondLst>
                                            <p:cond delay="499"/>
                                          </p:stCondLst>
                                        </p:cTn>
                                        <p:tgtEl>
                                          <p:spTgt spid="9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dissolve">
                                      <p:cBhvr>
                                        <p:cTn id="32" dur="500"/>
                                        <p:tgtEl>
                                          <p:spTgt spid="9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97"/>
                                        </p:tgtEl>
                                      </p:cBhvr>
                                    </p:animEffect>
                                    <p:set>
                                      <p:cBhvr>
                                        <p:cTn id="37" dur="1" fill="hold">
                                          <p:stCondLst>
                                            <p:cond delay="499"/>
                                          </p:stCondLst>
                                        </p:cTn>
                                        <p:tgtEl>
                                          <p:spTgt spid="9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dissolve">
                                      <p:cBhvr>
                                        <p:cTn id="42" dur="500"/>
                                        <p:tgtEl>
                                          <p:spTgt spid="9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96"/>
                                        </p:tgtEl>
                                      </p:cBhvr>
                                    </p:animEffect>
                                    <p:set>
                                      <p:cBhvr>
                                        <p:cTn id="47" dur="1" fill="hold">
                                          <p:stCondLst>
                                            <p:cond delay="499"/>
                                          </p:stCondLst>
                                        </p:cTn>
                                        <p:tgtEl>
                                          <p:spTgt spid="9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dissolve">
                                      <p:cBhvr>
                                        <p:cTn id="5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5" grpId="0" animBg="1"/>
      <p:bldP spid="96" grpId="0" animBg="1"/>
      <p:bldP spid="97" grpId="0" animBg="1"/>
      <p:bldP spid="9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88FF5-0A63-B74C-92C0-D7E6726CBDC2}"/>
              </a:ext>
            </a:extLst>
          </p:cNvPr>
          <p:cNvSpPr>
            <a:spLocks noGrp="1"/>
          </p:cNvSpPr>
          <p:nvPr>
            <p:ph type="title"/>
          </p:nvPr>
        </p:nvSpPr>
        <p:spPr/>
        <p:txBody>
          <a:bodyPr/>
          <a:lstStyle/>
          <a:p>
            <a:r>
              <a:rPr lang="en-US" altLang="zh-CN" b="1" i="1" dirty="0">
                <a:solidFill>
                  <a:schemeClr val="accent2">
                    <a:lumMod val="75000"/>
                  </a:schemeClr>
                </a:solidFill>
                <a:latin typeface="Calibri" panose="020F0502020204030204" pitchFamily="34" charset="0"/>
                <a:cs typeface="Calibri" panose="020F0502020204030204" pitchFamily="34" charset="0"/>
              </a:rPr>
              <a:t>Many</a:t>
            </a:r>
            <a:r>
              <a:rPr lang="zh-CN" altLang="en-US" dirty="0"/>
              <a:t> </a:t>
            </a:r>
            <a:r>
              <a:rPr lang="en-US" altLang="zh-CN" dirty="0"/>
              <a:t>Queries</a:t>
            </a:r>
            <a:endParaRPr lang="en-US" dirty="0"/>
          </a:p>
        </p:txBody>
      </p:sp>
      <p:sp>
        <p:nvSpPr>
          <p:cNvPr id="5" name="Slide Number Placeholder 4">
            <a:extLst>
              <a:ext uri="{FF2B5EF4-FFF2-40B4-BE49-F238E27FC236}">
                <a16:creationId xmlns:a16="http://schemas.microsoft.com/office/drawing/2014/main" id="{F680DBCB-9781-B04B-8C2E-8413AC9F722C}"/>
              </a:ext>
            </a:extLst>
          </p:cNvPr>
          <p:cNvSpPr>
            <a:spLocks noGrp="1"/>
          </p:cNvSpPr>
          <p:nvPr>
            <p:ph type="sldNum" sz="quarter" idx="12"/>
          </p:nvPr>
        </p:nvSpPr>
        <p:spPr/>
        <p:txBody>
          <a:bodyPr/>
          <a:lstStyle/>
          <a:p>
            <a:fld id="{E7E4D0C3-84DB-6944-AA19-4869232E3B57}" type="slidenum">
              <a:rPr lang="en-US" smtClean="0"/>
              <a:t>25</a:t>
            </a:fld>
            <a:endParaRPr lang="en-US" dirty="0"/>
          </a:p>
        </p:txBody>
      </p:sp>
      <p:pic>
        <p:nvPicPr>
          <p:cNvPr id="11" name="Picture 2" descr="Image result for router icon">
            <a:extLst>
              <a:ext uri="{FF2B5EF4-FFF2-40B4-BE49-F238E27FC236}">
                <a16:creationId xmlns:a16="http://schemas.microsoft.com/office/drawing/2014/main" id="{2374B993-3997-134D-82C2-9AD5A877390F}"/>
              </a:ext>
            </a:extLst>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859317" y="3928672"/>
            <a:ext cx="903610" cy="543094"/>
          </a:xfrm>
          <a:prstGeom prst="rect">
            <a:avLst/>
          </a:prstGeom>
          <a:noFill/>
          <a:ln>
            <a:noFill/>
          </a:ln>
        </p:spPr>
      </p:pic>
      <p:pic>
        <p:nvPicPr>
          <p:cNvPr id="93" name="Picture 2" descr="🤔 Thinking Face Emoji">
            <a:extLst>
              <a:ext uri="{FF2B5EF4-FFF2-40B4-BE49-F238E27FC236}">
                <a16:creationId xmlns:a16="http://schemas.microsoft.com/office/drawing/2014/main" id="{C9FB1188-484B-824F-9A0B-E032DE6F27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8496" y="2570249"/>
            <a:ext cx="1052241" cy="105224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a:extLst>
              <a:ext uri="{FF2B5EF4-FFF2-40B4-BE49-F238E27FC236}">
                <a16:creationId xmlns:a16="http://schemas.microsoft.com/office/drawing/2014/main" id="{08F6B38E-3156-EA47-8CD6-0031D5F9B0C1}"/>
              </a:ext>
            </a:extLst>
          </p:cNvPr>
          <p:cNvSpPr/>
          <p:nvPr/>
        </p:nvSpPr>
        <p:spPr>
          <a:xfrm>
            <a:off x="6206672" y="1492123"/>
            <a:ext cx="3126512" cy="976227"/>
          </a:xfrm>
          <a:prstGeom prst="wedgeRoundRectCallout">
            <a:avLst>
              <a:gd name="adj1" fmla="val -33341"/>
              <a:gd name="adj2" fmla="val 7136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3200" dirty="0"/>
              <a:t>I</a:t>
            </a:r>
            <a:r>
              <a:rPr lang="zh-CN" altLang="en-US" sz="3200" dirty="0"/>
              <a:t> </a:t>
            </a:r>
            <a:r>
              <a:rPr lang="en-US" altLang="zh-CN" sz="3200" dirty="0"/>
              <a:t>have</a:t>
            </a:r>
            <a:r>
              <a:rPr lang="zh-CN" altLang="en-US" sz="3200" dirty="0"/>
              <a:t> </a:t>
            </a:r>
            <a:r>
              <a:rPr lang="en-US" altLang="zh-CN" sz="3200" dirty="0"/>
              <a:t>42</a:t>
            </a:r>
            <a:r>
              <a:rPr lang="zh-CN" altLang="en-US" sz="3200" dirty="0"/>
              <a:t> </a:t>
            </a:r>
            <a:r>
              <a:rPr lang="en-US" altLang="zh-CN" sz="3200" dirty="0"/>
              <a:t>queries</a:t>
            </a:r>
            <a:endParaRPr lang="en-US" sz="3200" dirty="0"/>
          </a:p>
        </p:txBody>
      </p:sp>
      <p:sp>
        <p:nvSpPr>
          <p:cNvPr id="94" name="Rounded Rectangular Callout 93">
            <a:extLst>
              <a:ext uri="{FF2B5EF4-FFF2-40B4-BE49-F238E27FC236}">
                <a16:creationId xmlns:a16="http://schemas.microsoft.com/office/drawing/2014/main" id="{DE424BA4-24FF-F244-902B-2DC65DCA55E4}"/>
              </a:ext>
            </a:extLst>
          </p:cNvPr>
          <p:cNvSpPr/>
          <p:nvPr/>
        </p:nvSpPr>
        <p:spPr>
          <a:xfrm>
            <a:off x="1021976" y="2662896"/>
            <a:ext cx="4094407" cy="976227"/>
          </a:xfrm>
          <a:prstGeom prst="wedgeRoundRectCallout">
            <a:avLst>
              <a:gd name="adj1" fmla="val 48585"/>
              <a:gd name="adj2" fmla="val 7515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3200" dirty="0"/>
              <a:t>Run</a:t>
            </a:r>
            <a:r>
              <a:rPr lang="zh-CN" altLang="en-US" sz="3200" dirty="0"/>
              <a:t> </a:t>
            </a:r>
            <a:r>
              <a:rPr lang="en-US" altLang="zh-CN" sz="3200" dirty="0"/>
              <a:t>42</a:t>
            </a:r>
            <a:r>
              <a:rPr lang="zh-CN" altLang="en-US" sz="3200" dirty="0"/>
              <a:t> </a:t>
            </a:r>
            <a:r>
              <a:rPr lang="en-US" altLang="zh-CN" sz="3200" dirty="0"/>
              <a:t>data</a:t>
            </a:r>
            <a:r>
              <a:rPr lang="zh-CN" altLang="en-US" sz="3200" dirty="0"/>
              <a:t> </a:t>
            </a:r>
            <a:r>
              <a:rPr lang="en-US" altLang="zh-CN" sz="3200" dirty="0"/>
              <a:t>structures?</a:t>
            </a:r>
            <a:endParaRPr lang="en-US" sz="3200" dirty="0"/>
          </a:p>
        </p:txBody>
      </p:sp>
      <p:sp>
        <p:nvSpPr>
          <p:cNvPr id="87" name="Cloud Callout 86">
            <a:extLst>
              <a:ext uri="{FF2B5EF4-FFF2-40B4-BE49-F238E27FC236}">
                <a16:creationId xmlns:a16="http://schemas.microsoft.com/office/drawing/2014/main" id="{E6016ED1-213D-2149-9AEF-E6FCAE20C4F2}"/>
              </a:ext>
            </a:extLst>
          </p:cNvPr>
          <p:cNvSpPr/>
          <p:nvPr/>
        </p:nvSpPr>
        <p:spPr>
          <a:xfrm>
            <a:off x="1722074" y="4475730"/>
            <a:ext cx="3394309" cy="1186249"/>
          </a:xfrm>
          <a:prstGeom prst="cloudCallout">
            <a:avLst>
              <a:gd name="adj1" fmla="val 45023"/>
              <a:gd name="adj2" fmla="val -7395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3200" dirty="0"/>
              <a:t>I</a:t>
            </a:r>
            <a:r>
              <a:rPr lang="zh-CN" altLang="en-US" sz="3200" dirty="0"/>
              <a:t> </a:t>
            </a:r>
            <a:r>
              <a:rPr lang="en-US" altLang="zh-CN" sz="3200" dirty="0"/>
              <a:t>can’t…</a:t>
            </a:r>
            <a:endParaRPr lang="en-US" sz="3200" dirty="0"/>
          </a:p>
        </p:txBody>
      </p:sp>
      <p:pic>
        <p:nvPicPr>
          <p:cNvPr id="5126" name="Picture 6" descr="Emoticon Crying">
            <a:extLst>
              <a:ext uri="{FF2B5EF4-FFF2-40B4-BE49-F238E27FC236}">
                <a16:creationId xmlns:a16="http://schemas.microsoft.com/office/drawing/2014/main" id="{D3EEDDE7-A84F-4443-9A49-88CF7695B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7460" y="3705973"/>
            <a:ext cx="779526" cy="779526"/>
          </a:xfrm>
          <a:prstGeom prst="rect">
            <a:avLst/>
          </a:prstGeom>
          <a:noFill/>
          <a:extLst>
            <a:ext uri="{909E8E84-426E-40DD-AFC4-6F175D3DCCD1}">
              <a14:hiddenFill xmlns:a14="http://schemas.microsoft.com/office/drawing/2010/main">
                <a:solidFill>
                  <a:srgbClr val="FFFFFF"/>
                </a:solidFill>
              </a14:hiddenFill>
            </a:ext>
          </a:extLst>
        </p:spPr>
      </p:pic>
      <p:sp>
        <p:nvSpPr>
          <p:cNvPr id="96" name="Vertical Scroll 95">
            <a:extLst>
              <a:ext uri="{FF2B5EF4-FFF2-40B4-BE49-F238E27FC236}">
                <a16:creationId xmlns:a16="http://schemas.microsoft.com/office/drawing/2014/main" id="{F1DE3F49-965D-2842-BF3B-4C55EBEA2336}"/>
              </a:ext>
            </a:extLst>
          </p:cNvPr>
          <p:cNvSpPr/>
          <p:nvPr/>
        </p:nvSpPr>
        <p:spPr>
          <a:xfrm>
            <a:off x="5921017" y="3967421"/>
            <a:ext cx="6136000" cy="2156131"/>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en-US" altLang="zh-CN" sz="2000" i="1" dirty="0"/>
              <a:t>Spec</a:t>
            </a:r>
            <a:r>
              <a:rPr lang="zh-CN" altLang="en-US" sz="2000" i="1" dirty="0"/>
              <a:t> </a:t>
            </a:r>
            <a:r>
              <a:rPr lang="en-US" altLang="zh-CN" sz="2000" i="1" dirty="0"/>
              <a:t>for</a:t>
            </a:r>
            <a:r>
              <a:rPr lang="zh-CN" altLang="en-US" sz="2000" i="1" dirty="0"/>
              <a:t> </a:t>
            </a:r>
            <a:r>
              <a:rPr lang="en-US" altLang="zh-CN" sz="2000" i="1" dirty="0"/>
              <a:t>today’s</a:t>
            </a:r>
            <a:r>
              <a:rPr lang="zh-CN" altLang="en-US" sz="2000" i="1" dirty="0"/>
              <a:t> </a:t>
            </a:r>
            <a:r>
              <a:rPr lang="en-US" altLang="zh-CN" sz="2000" i="1" dirty="0"/>
              <a:t>commodity</a:t>
            </a:r>
            <a:r>
              <a:rPr lang="zh-CN" altLang="en-US" sz="2000" i="1" dirty="0"/>
              <a:t> </a:t>
            </a:r>
            <a:r>
              <a:rPr lang="en-US" altLang="zh-CN" sz="2000" i="1" dirty="0"/>
              <a:t>programmable</a:t>
            </a:r>
            <a:r>
              <a:rPr lang="zh-CN" altLang="en-US" sz="2000" i="1" dirty="0"/>
              <a:t> </a:t>
            </a:r>
            <a:r>
              <a:rPr lang="en-US" altLang="zh-CN" sz="2000" i="1" dirty="0"/>
              <a:t>switch:</a:t>
            </a:r>
          </a:p>
          <a:p>
            <a:pPr marL="285750" indent="-285750">
              <a:lnSpc>
                <a:spcPct val="150000"/>
              </a:lnSpc>
              <a:buFont typeface="Arial" panose="020B0604020202020204" pitchFamily="34" charset="0"/>
              <a:buChar char="•"/>
            </a:pPr>
            <a:r>
              <a:rPr lang="en-US" altLang="zh-CN" sz="2000" b="1" dirty="0">
                <a:solidFill>
                  <a:srgbClr val="00B050"/>
                </a:solidFill>
              </a:rPr>
              <a:t>XX</a:t>
            </a:r>
            <a:r>
              <a:rPr lang="zh-CN" altLang="en-US" sz="2000" b="1" dirty="0">
                <a:solidFill>
                  <a:srgbClr val="00B050"/>
                </a:solidFill>
              </a:rPr>
              <a:t> </a:t>
            </a:r>
            <a:r>
              <a:rPr lang="en-US" altLang="zh-CN" sz="2000" b="1" dirty="0" err="1">
                <a:solidFill>
                  <a:srgbClr val="00B050"/>
                </a:solidFill>
              </a:rPr>
              <a:t>Tbps</a:t>
            </a:r>
            <a:r>
              <a:rPr lang="zh-CN" altLang="en-US" sz="2000" b="1" dirty="0">
                <a:solidFill>
                  <a:srgbClr val="00B050"/>
                </a:solidFill>
              </a:rPr>
              <a:t> </a:t>
            </a:r>
            <a:r>
              <a:rPr lang="en-US" altLang="zh-CN" sz="2000" dirty="0"/>
              <a:t>aggregated</a:t>
            </a:r>
            <a:r>
              <a:rPr lang="zh-CN" altLang="en-US" sz="2000" dirty="0"/>
              <a:t> </a:t>
            </a:r>
            <a:r>
              <a:rPr lang="en-US" altLang="zh-CN" sz="2000" dirty="0"/>
              <a:t>throughput</a:t>
            </a:r>
          </a:p>
          <a:p>
            <a:pPr marL="285750" indent="-285750">
              <a:lnSpc>
                <a:spcPct val="150000"/>
              </a:lnSpc>
              <a:buFont typeface="Arial" panose="020B0604020202020204" pitchFamily="34" charset="0"/>
              <a:buChar char="•"/>
            </a:pPr>
            <a:r>
              <a:rPr lang="en-US" altLang="zh-CN" sz="2000" b="1" dirty="0">
                <a:solidFill>
                  <a:schemeClr val="accent4">
                    <a:lumMod val="60000"/>
                    <a:lumOff val="40000"/>
                  </a:schemeClr>
                </a:solidFill>
              </a:rPr>
              <a:t>YY</a:t>
            </a:r>
            <a:r>
              <a:rPr lang="zh-CN" altLang="en-US" sz="2000" b="1" dirty="0">
                <a:solidFill>
                  <a:schemeClr val="accent4">
                    <a:lumMod val="60000"/>
                    <a:lumOff val="40000"/>
                  </a:schemeClr>
                </a:solidFill>
              </a:rPr>
              <a:t> </a:t>
            </a:r>
            <a:r>
              <a:rPr lang="en-US" altLang="zh-CN" sz="2000" b="1" dirty="0">
                <a:solidFill>
                  <a:schemeClr val="accent4">
                    <a:lumMod val="60000"/>
                    <a:lumOff val="40000"/>
                  </a:schemeClr>
                </a:solidFill>
              </a:rPr>
              <a:t>MB</a:t>
            </a:r>
            <a:r>
              <a:rPr lang="zh-CN" altLang="en-US" sz="2000" b="1" dirty="0">
                <a:solidFill>
                  <a:schemeClr val="accent4">
                    <a:lumMod val="60000"/>
                    <a:lumOff val="40000"/>
                  </a:schemeClr>
                </a:solidFill>
              </a:rPr>
              <a:t> </a:t>
            </a:r>
            <a:r>
              <a:rPr lang="en-US" altLang="zh-CN" sz="2000" dirty="0"/>
              <a:t>data-plane</a:t>
            </a:r>
            <a:r>
              <a:rPr lang="zh-CN" altLang="en-US" sz="2000" dirty="0"/>
              <a:t> </a:t>
            </a:r>
            <a:r>
              <a:rPr lang="en-US" altLang="zh-CN" sz="2000" dirty="0"/>
              <a:t>memory</a:t>
            </a:r>
          </a:p>
          <a:p>
            <a:pPr marL="285750" indent="-285750">
              <a:lnSpc>
                <a:spcPct val="150000"/>
              </a:lnSpc>
              <a:buFont typeface="Arial" panose="020B0604020202020204" pitchFamily="34" charset="0"/>
              <a:buChar char="•"/>
            </a:pPr>
            <a:r>
              <a:rPr lang="en-US" altLang="zh-CN" sz="2000" b="1" dirty="0"/>
              <a:t>Can</a:t>
            </a:r>
            <a:r>
              <a:rPr lang="zh-CN" altLang="en-US" sz="2000" b="1" dirty="0"/>
              <a:t> </a:t>
            </a:r>
            <a:r>
              <a:rPr lang="en-US" altLang="zh-CN" sz="2000" b="1" dirty="0"/>
              <a:t>only</a:t>
            </a:r>
            <a:r>
              <a:rPr lang="zh-CN" altLang="en-US" sz="2000" b="1" dirty="0"/>
              <a:t> </a:t>
            </a:r>
            <a:r>
              <a:rPr lang="en-US" altLang="zh-CN" sz="2000" b="1" dirty="0"/>
              <a:t>access</a:t>
            </a:r>
            <a:r>
              <a:rPr lang="zh-CN" altLang="en-US" sz="2000" b="1" dirty="0"/>
              <a:t> </a:t>
            </a:r>
            <a:r>
              <a:rPr lang="en-US" altLang="zh-CN" sz="2000" b="1" dirty="0">
                <a:solidFill>
                  <a:srgbClr val="FF0000"/>
                </a:solidFill>
              </a:rPr>
              <a:t>ZZ</a:t>
            </a:r>
            <a:r>
              <a:rPr lang="zh-CN" altLang="en-US" sz="2000" b="1" dirty="0">
                <a:solidFill>
                  <a:srgbClr val="FF0000"/>
                </a:solidFill>
              </a:rPr>
              <a:t> </a:t>
            </a:r>
            <a:r>
              <a:rPr lang="en-US" altLang="zh-CN" sz="2000" b="1" dirty="0">
                <a:solidFill>
                  <a:srgbClr val="FF0000"/>
                </a:solidFill>
              </a:rPr>
              <a:t>bytes</a:t>
            </a:r>
            <a:r>
              <a:rPr lang="zh-CN" altLang="en-US" sz="2000" b="1" dirty="0"/>
              <a:t> </a:t>
            </a:r>
            <a:r>
              <a:rPr lang="en-US" altLang="zh-CN" sz="2000" b="1" dirty="0"/>
              <a:t>of</a:t>
            </a:r>
            <a:r>
              <a:rPr lang="zh-CN" altLang="en-US" sz="2000" b="1" dirty="0"/>
              <a:t> </a:t>
            </a:r>
            <a:r>
              <a:rPr lang="en-US" altLang="zh-CN" sz="2000" b="1" dirty="0"/>
              <a:t>memory</a:t>
            </a:r>
            <a:r>
              <a:rPr lang="zh-CN" altLang="en-US" sz="2000" b="1" dirty="0"/>
              <a:t> </a:t>
            </a:r>
            <a:r>
              <a:rPr lang="en-US" altLang="zh-CN" sz="2000" b="1" dirty="0">
                <a:solidFill>
                  <a:srgbClr val="FF0000"/>
                </a:solidFill>
              </a:rPr>
              <a:t>per</a:t>
            </a:r>
            <a:r>
              <a:rPr lang="zh-CN" altLang="en-US" sz="2000" b="1" dirty="0">
                <a:solidFill>
                  <a:srgbClr val="FF0000"/>
                </a:solidFill>
              </a:rPr>
              <a:t> </a:t>
            </a:r>
            <a:r>
              <a:rPr lang="en-US" altLang="zh-CN" sz="2000" b="1" dirty="0">
                <a:solidFill>
                  <a:srgbClr val="FF0000"/>
                </a:solidFill>
              </a:rPr>
              <a:t>packet</a:t>
            </a:r>
          </a:p>
        </p:txBody>
      </p:sp>
      <p:sp>
        <p:nvSpPr>
          <p:cNvPr id="97" name="TextBox 96">
            <a:extLst>
              <a:ext uri="{FF2B5EF4-FFF2-40B4-BE49-F238E27FC236}">
                <a16:creationId xmlns:a16="http://schemas.microsoft.com/office/drawing/2014/main" id="{528697C3-0AE0-F841-AB05-FCC911C8B88F}"/>
              </a:ext>
            </a:extLst>
          </p:cNvPr>
          <p:cNvSpPr txBox="1"/>
          <p:nvPr/>
        </p:nvSpPr>
        <p:spPr>
          <a:xfrm>
            <a:off x="6454616" y="6156295"/>
            <a:ext cx="5223578" cy="400110"/>
          </a:xfrm>
          <a:prstGeom prst="rect">
            <a:avLst/>
          </a:prstGeom>
          <a:noFill/>
        </p:spPr>
        <p:txBody>
          <a:bodyPr wrap="square" rtlCol="0">
            <a:spAutoFit/>
          </a:bodyPr>
          <a:lstStyle/>
          <a:p>
            <a:r>
              <a:rPr lang="en-US" altLang="zh-CN" sz="2000" dirty="0"/>
              <a:t>(True</a:t>
            </a:r>
            <a:r>
              <a:rPr lang="zh-CN" altLang="en-US" sz="2000" dirty="0"/>
              <a:t> </a:t>
            </a:r>
            <a:r>
              <a:rPr lang="en-US" altLang="zh-CN" sz="2000" dirty="0"/>
              <a:t>for</a:t>
            </a:r>
            <a:r>
              <a:rPr lang="zh-CN" altLang="en-US" sz="2000" dirty="0"/>
              <a:t> </a:t>
            </a:r>
            <a:r>
              <a:rPr lang="en-US" altLang="zh-CN" sz="2000" dirty="0"/>
              <a:t>CPU,</a:t>
            </a:r>
            <a:r>
              <a:rPr lang="zh-CN" altLang="en-US" sz="2000" dirty="0"/>
              <a:t> </a:t>
            </a:r>
            <a:r>
              <a:rPr lang="en-US" altLang="zh-CN" sz="2000" dirty="0"/>
              <a:t>FPGA,</a:t>
            </a:r>
            <a:r>
              <a:rPr lang="zh-CN" altLang="en-US" sz="2000" dirty="0"/>
              <a:t> </a:t>
            </a:r>
            <a:r>
              <a:rPr lang="en-US" altLang="zh-CN" sz="2000" dirty="0"/>
              <a:t>etc.,</a:t>
            </a:r>
            <a:r>
              <a:rPr lang="zh-CN" altLang="en-US" sz="2000" dirty="0"/>
              <a:t> </a:t>
            </a:r>
            <a:r>
              <a:rPr lang="en-US" altLang="zh-CN" sz="2000" dirty="0"/>
              <a:t>as</a:t>
            </a:r>
            <a:r>
              <a:rPr lang="zh-CN" altLang="en-US" sz="2000" dirty="0"/>
              <a:t> </a:t>
            </a:r>
            <a:r>
              <a:rPr lang="en-US" altLang="zh-CN" sz="2000" dirty="0"/>
              <a:t>well…</a:t>
            </a:r>
            <a:r>
              <a:rPr lang="zh-CN" altLang="en-US" sz="2000" dirty="0"/>
              <a:t> </a:t>
            </a:r>
            <a:r>
              <a:rPr lang="en-US" altLang="zh-CN" sz="2000" dirty="0"/>
              <a:t>Moore’s</a:t>
            </a:r>
            <a:r>
              <a:rPr lang="zh-CN" altLang="en-US" sz="2000" dirty="0"/>
              <a:t> </a:t>
            </a:r>
            <a:r>
              <a:rPr lang="en-US" altLang="zh-CN" sz="2000" dirty="0"/>
              <a:t>law!)</a:t>
            </a:r>
            <a:endParaRPr lang="en-US" sz="2000" dirty="0"/>
          </a:p>
        </p:txBody>
      </p:sp>
      <p:cxnSp>
        <p:nvCxnSpPr>
          <p:cNvPr id="99" name="Straight Connector 98">
            <a:extLst>
              <a:ext uri="{FF2B5EF4-FFF2-40B4-BE49-F238E27FC236}">
                <a16:creationId xmlns:a16="http://schemas.microsoft.com/office/drawing/2014/main" id="{665E63AE-B8B3-1344-9752-9BD2F37479AD}"/>
              </a:ext>
            </a:extLst>
          </p:cNvPr>
          <p:cNvCxnSpPr>
            <a:cxnSpLocks/>
          </p:cNvCxnSpPr>
          <p:nvPr/>
        </p:nvCxnSpPr>
        <p:spPr>
          <a:xfrm>
            <a:off x="7970108" y="4485499"/>
            <a:ext cx="3472249"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2972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dissolv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dissolve">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dissolve">
                                      <p:cBhvr>
                                        <p:cTn id="22" dur="500"/>
                                        <p:tgtEl>
                                          <p:spTgt spid="9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6">
                                            <p:txEl>
                                              <p:pRg st="0" end="0"/>
                                            </p:txEl>
                                          </p:spTgt>
                                        </p:tgtEl>
                                        <p:attrNameLst>
                                          <p:attrName>style.visibility</p:attrName>
                                        </p:attrNameLst>
                                      </p:cBhvr>
                                      <p:to>
                                        <p:strVal val="visible"/>
                                      </p:to>
                                    </p:set>
                                    <p:animEffect transition="in" filter="dissolve">
                                      <p:cBhvr>
                                        <p:cTn id="27" dur="500"/>
                                        <p:tgtEl>
                                          <p:spTgt spid="9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6">
                                            <p:txEl>
                                              <p:pRg st="1" end="1"/>
                                            </p:txEl>
                                          </p:spTgt>
                                        </p:tgtEl>
                                        <p:attrNameLst>
                                          <p:attrName>style.visibility</p:attrName>
                                        </p:attrNameLst>
                                      </p:cBhvr>
                                      <p:to>
                                        <p:strVal val="visible"/>
                                      </p:to>
                                    </p:set>
                                    <p:animEffect transition="in" filter="dissolve">
                                      <p:cBhvr>
                                        <p:cTn id="32" dur="500"/>
                                        <p:tgtEl>
                                          <p:spTgt spid="9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6">
                                            <p:txEl>
                                              <p:pRg st="2" end="2"/>
                                            </p:txEl>
                                          </p:spTgt>
                                        </p:tgtEl>
                                        <p:attrNameLst>
                                          <p:attrName>style.visibility</p:attrName>
                                        </p:attrNameLst>
                                      </p:cBhvr>
                                      <p:to>
                                        <p:strVal val="visible"/>
                                      </p:to>
                                    </p:set>
                                    <p:animEffect transition="in" filter="dissolve">
                                      <p:cBhvr>
                                        <p:cTn id="37" dur="500"/>
                                        <p:tgtEl>
                                          <p:spTgt spid="9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6">
                                            <p:txEl>
                                              <p:pRg st="3" end="3"/>
                                            </p:txEl>
                                          </p:spTgt>
                                        </p:tgtEl>
                                        <p:attrNameLst>
                                          <p:attrName>style.visibility</p:attrName>
                                        </p:attrNameLst>
                                      </p:cBhvr>
                                      <p:to>
                                        <p:strVal val="visible"/>
                                      </p:to>
                                    </p:set>
                                    <p:animEffect transition="in" filter="dissolve">
                                      <p:cBhvr>
                                        <p:cTn id="42" dur="500"/>
                                        <p:tgtEl>
                                          <p:spTgt spid="9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126"/>
                                        </p:tgtEl>
                                        <p:attrNameLst>
                                          <p:attrName>style.visibility</p:attrName>
                                        </p:attrNameLst>
                                      </p:cBhvr>
                                      <p:to>
                                        <p:strVal val="visible"/>
                                      </p:to>
                                    </p:set>
                                    <p:animEffect transition="in" filter="dissolve">
                                      <p:cBhvr>
                                        <p:cTn id="47" dur="500"/>
                                        <p:tgtEl>
                                          <p:spTgt spid="512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dissolve">
                                      <p:cBhvr>
                                        <p:cTn id="52" dur="500"/>
                                        <p:tgtEl>
                                          <p:spTgt spid="9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dissolve">
                                      <p:cBhvr>
                                        <p:cTn id="5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4" grpId="0" animBg="1"/>
      <p:bldP spid="87" grpId="0" animBg="1"/>
      <p:bldP spid="96" grpId="0" animBg="1"/>
      <p:bldP spid="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57F6-CC3F-754E-A2F2-015891B1F0DC}"/>
              </a:ext>
            </a:extLst>
          </p:cNvPr>
          <p:cNvSpPr>
            <a:spLocks noGrp="1"/>
          </p:cNvSpPr>
          <p:nvPr>
            <p:ph type="title"/>
          </p:nvPr>
        </p:nvSpPr>
        <p:spPr/>
        <p:txBody>
          <a:bodyPr/>
          <a:lstStyle/>
          <a:p>
            <a:r>
              <a:rPr lang="en-US" dirty="0"/>
              <a:t>Coupon Collector Problem</a:t>
            </a:r>
          </a:p>
        </p:txBody>
      </p:sp>
      <p:sp>
        <p:nvSpPr>
          <p:cNvPr id="4" name="Content Placeholder 3">
            <a:extLst>
              <a:ext uri="{FF2B5EF4-FFF2-40B4-BE49-F238E27FC236}">
                <a16:creationId xmlns:a16="http://schemas.microsoft.com/office/drawing/2014/main" id="{B7DE45E5-1440-D743-83BB-5065435E0DE3}"/>
              </a:ext>
            </a:extLst>
          </p:cNvPr>
          <p:cNvSpPr>
            <a:spLocks noGrp="1"/>
          </p:cNvSpPr>
          <p:nvPr>
            <p:ph idx="1"/>
          </p:nvPr>
        </p:nvSpPr>
        <p:spPr/>
        <p:txBody>
          <a:bodyPr/>
          <a:lstStyle/>
          <a:p>
            <a:r>
              <a:rPr lang="en-US" altLang="zh-CN" dirty="0"/>
              <a:t>Four</a:t>
            </a:r>
            <a:r>
              <a:rPr lang="zh-CN" altLang="en-US" dirty="0"/>
              <a:t> </a:t>
            </a:r>
            <a:r>
              <a:rPr lang="en-US" altLang="zh-CN" dirty="0"/>
              <a:t>different</a:t>
            </a:r>
            <a:r>
              <a:rPr lang="zh-CN" altLang="en-US" dirty="0"/>
              <a:t> </a:t>
            </a:r>
            <a:r>
              <a:rPr lang="en-US" altLang="zh-CN" dirty="0"/>
              <a:t>coupons,</a:t>
            </a:r>
            <a:r>
              <a:rPr lang="zh-CN" altLang="en-US" dirty="0"/>
              <a:t> </a:t>
            </a:r>
            <a:r>
              <a:rPr lang="en-US" altLang="zh-CN" dirty="0"/>
              <a:t>collect</a:t>
            </a:r>
            <a:r>
              <a:rPr lang="zh-CN" altLang="en-US" dirty="0"/>
              <a:t> </a:t>
            </a:r>
            <a:r>
              <a:rPr lang="en-US" altLang="zh-CN" dirty="0"/>
              <a:t>all</a:t>
            </a:r>
            <a:r>
              <a:rPr lang="zh-CN" altLang="en-US" dirty="0"/>
              <a:t> </a:t>
            </a:r>
            <a:r>
              <a:rPr lang="en-US" altLang="zh-CN" dirty="0"/>
              <a:t>of</a:t>
            </a:r>
            <a:r>
              <a:rPr lang="zh-CN" altLang="en-US" dirty="0"/>
              <a:t> </a:t>
            </a:r>
            <a:r>
              <a:rPr lang="en-US" altLang="zh-CN" dirty="0"/>
              <a:t>them</a:t>
            </a:r>
          </a:p>
          <a:p>
            <a:r>
              <a:rPr lang="en-US" altLang="zh-CN" dirty="0"/>
              <a:t>Random</a:t>
            </a:r>
            <a:r>
              <a:rPr lang="zh-CN" altLang="en-US" dirty="0"/>
              <a:t> </a:t>
            </a:r>
            <a:r>
              <a:rPr lang="en-US" altLang="zh-CN" dirty="0"/>
              <a:t>draws</a:t>
            </a:r>
          </a:p>
          <a:p>
            <a:r>
              <a:rPr lang="en-US" altLang="zh-CN" dirty="0"/>
              <a:t>How</a:t>
            </a:r>
            <a:r>
              <a:rPr lang="zh-CN" altLang="en-US" dirty="0"/>
              <a:t> </a:t>
            </a:r>
            <a:r>
              <a:rPr lang="en-US" altLang="zh-CN" dirty="0"/>
              <a:t>many</a:t>
            </a:r>
            <a:r>
              <a:rPr lang="zh-CN" altLang="en-US" dirty="0"/>
              <a:t> </a:t>
            </a:r>
            <a:r>
              <a:rPr lang="en-US" altLang="zh-CN" dirty="0"/>
              <a:t>total</a:t>
            </a:r>
            <a:r>
              <a:rPr lang="zh-CN" altLang="en-US" dirty="0"/>
              <a:t> </a:t>
            </a:r>
            <a:r>
              <a:rPr lang="en-US" altLang="zh-CN" dirty="0"/>
              <a:t>draws</a:t>
            </a:r>
            <a:r>
              <a:rPr lang="zh-CN" altLang="en-US" dirty="0"/>
              <a:t> </a:t>
            </a:r>
            <a:r>
              <a:rPr lang="en-US" altLang="zh-CN" dirty="0"/>
              <a:t>are</a:t>
            </a:r>
            <a:r>
              <a:rPr lang="zh-CN" altLang="en-US" dirty="0"/>
              <a:t> </a:t>
            </a:r>
            <a:r>
              <a:rPr lang="en-US" altLang="zh-CN" dirty="0"/>
              <a:t>required?</a:t>
            </a:r>
          </a:p>
          <a:p>
            <a:endParaRPr lang="en-US" dirty="0"/>
          </a:p>
        </p:txBody>
      </p:sp>
      <p:sp>
        <p:nvSpPr>
          <p:cNvPr id="3" name="Slide Number Placeholder 2">
            <a:extLst>
              <a:ext uri="{FF2B5EF4-FFF2-40B4-BE49-F238E27FC236}">
                <a16:creationId xmlns:a16="http://schemas.microsoft.com/office/drawing/2014/main" id="{9FA2F1DC-72C9-2D40-A43D-15259EA68C46}"/>
              </a:ext>
            </a:extLst>
          </p:cNvPr>
          <p:cNvSpPr>
            <a:spLocks noGrp="1"/>
          </p:cNvSpPr>
          <p:nvPr>
            <p:ph type="sldNum" sz="quarter" idx="12"/>
          </p:nvPr>
        </p:nvSpPr>
        <p:spPr/>
        <p:txBody>
          <a:bodyPr/>
          <a:lstStyle/>
          <a:p>
            <a:fld id="{1718992C-B9AF-2F49-8B31-EC7F489F3004}" type="slidenum">
              <a:rPr lang="en-US" smtClean="0"/>
              <a:t>26</a:t>
            </a:fld>
            <a:endParaRPr lang="en-US"/>
          </a:p>
        </p:txBody>
      </p:sp>
      <p:sp>
        <p:nvSpPr>
          <p:cNvPr id="5" name="Folded Corner 4">
            <a:extLst>
              <a:ext uri="{FF2B5EF4-FFF2-40B4-BE49-F238E27FC236}">
                <a16:creationId xmlns:a16="http://schemas.microsoft.com/office/drawing/2014/main" id="{AA983FC9-7DD4-644B-8955-7D396B4EEFFA}"/>
              </a:ext>
            </a:extLst>
          </p:cNvPr>
          <p:cNvSpPr/>
          <p:nvPr/>
        </p:nvSpPr>
        <p:spPr>
          <a:xfrm>
            <a:off x="3024300" y="4304219"/>
            <a:ext cx="753036" cy="914400"/>
          </a:xfrm>
          <a:prstGeom prst="foldedCorner">
            <a:avLst>
              <a:gd name="adj" fmla="val 35840"/>
            </a:avLst>
          </a:prstGeom>
          <a:noFill/>
          <a:ln w="508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tx1"/>
                </a:solidFill>
              </a:rPr>
              <a:t>C</a:t>
            </a:r>
            <a:endParaRPr lang="en-US" sz="4500" dirty="0">
              <a:solidFill>
                <a:schemeClr val="tx1"/>
              </a:solidFill>
            </a:endParaRPr>
          </a:p>
        </p:txBody>
      </p:sp>
      <p:sp>
        <p:nvSpPr>
          <p:cNvPr id="6" name="Folded Corner 5">
            <a:extLst>
              <a:ext uri="{FF2B5EF4-FFF2-40B4-BE49-F238E27FC236}">
                <a16:creationId xmlns:a16="http://schemas.microsoft.com/office/drawing/2014/main" id="{5AF4C8ED-BB85-2040-8C17-39B21D561371}"/>
              </a:ext>
            </a:extLst>
          </p:cNvPr>
          <p:cNvSpPr/>
          <p:nvPr/>
        </p:nvSpPr>
        <p:spPr>
          <a:xfrm>
            <a:off x="3034028" y="4304219"/>
            <a:ext cx="753036" cy="914400"/>
          </a:xfrm>
          <a:prstGeom prst="foldedCorner">
            <a:avLst>
              <a:gd name="adj" fmla="val 3584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Folded Corner 6">
            <a:extLst>
              <a:ext uri="{FF2B5EF4-FFF2-40B4-BE49-F238E27FC236}">
                <a16:creationId xmlns:a16="http://schemas.microsoft.com/office/drawing/2014/main" id="{CDC8A5E8-174A-FF46-AF29-4A48CB6378F2}"/>
              </a:ext>
            </a:extLst>
          </p:cNvPr>
          <p:cNvSpPr/>
          <p:nvPr/>
        </p:nvSpPr>
        <p:spPr>
          <a:xfrm>
            <a:off x="3935656" y="4304219"/>
            <a:ext cx="753036" cy="914400"/>
          </a:xfrm>
          <a:prstGeom prst="foldedCorner">
            <a:avLst>
              <a:gd name="adj" fmla="val 35840"/>
            </a:avLst>
          </a:prstGeom>
          <a:noFill/>
          <a:ln w="508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tx1"/>
                </a:solidFill>
              </a:rPr>
              <a:t>D</a:t>
            </a:r>
            <a:endParaRPr lang="en-US" sz="4500" dirty="0">
              <a:solidFill>
                <a:schemeClr val="tx1"/>
              </a:solidFill>
            </a:endParaRPr>
          </a:p>
        </p:txBody>
      </p:sp>
      <p:sp>
        <p:nvSpPr>
          <p:cNvPr id="8" name="Folded Corner 7">
            <a:extLst>
              <a:ext uri="{FF2B5EF4-FFF2-40B4-BE49-F238E27FC236}">
                <a16:creationId xmlns:a16="http://schemas.microsoft.com/office/drawing/2014/main" id="{18F74D17-54BE-9E48-924F-AFA6B877EC8D}"/>
              </a:ext>
            </a:extLst>
          </p:cNvPr>
          <p:cNvSpPr/>
          <p:nvPr/>
        </p:nvSpPr>
        <p:spPr>
          <a:xfrm>
            <a:off x="3916200" y="4304219"/>
            <a:ext cx="753036" cy="914400"/>
          </a:xfrm>
          <a:prstGeom prst="foldedCorner">
            <a:avLst>
              <a:gd name="adj" fmla="val 3584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Folded Corner 8">
            <a:extLst>
              <a:ext uri="{FF2B5EF4-FFF2-40B4-BE49-F238E27FC236}">
                <a16:creationId xmlns:a16="http://schemas.microsoft.com/office/drawing/2014/main" id="{799ABC01-A7AD-C549-BFD5-18F3F18BF1B8}"/>
              </a:ext>
            </a:extLst>
          </p:cNvPr>
          <p:cNvSpPr/>
          <p:nvPr/>
        </p:nvSpPr>
        <p:spPr>
          <a:xfrm>
            <a:off x="1201588" y="4304219"/>
            <a:ext cx="753036" cy="914400"/>
          </a:xfrm>
          <a:prstGeom prst="foldedCorner">
            <a:avLst>
              <a:gd name="adj" fmla="val 35840"/>
            </a:avLst>
          </a:prstGeom>
          <a:no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tx1"/>
                </a:solidFill>
              </a:rPr>
              <a:t>A</a:t>
            </a:r>
            <a:endParaRPr lang="en-US" sz="4500" dirty="0">
              <a:solidFill>
                <a:schemeClr val="tx1"/>
              </a:solidFill>
            </a:endParaRPr>
          </a:p>
        </p:txBody>
      </p:sp>
      <p:sp>
        <p:nvSpPr>
          <p:cNvPr id="10" name="Folded Corner 9">
            <a:extLst>
              <a:ext uri="{FF2B5EF4-FFF2-40B4-BE49-F238E27FC236}">
                <a16:creationId xmlns:a16="http://schemas.microsoft.com/office/drawing/2014/main" id="{F0B173C7-79A5-E44E-B5FB-2907B38631AD}"/>
              </a:ext>
            </a:extLst>
          </p:cNvPr>
          <p:cNvSpPr/>
          <p:nvPr/>
        </p:nvSpPr>
        <p:spPr>
          <a:xfrm>
            <a:off x="5748640" y="3513862"/>
            <a:ext cx="753036" cy="914400"/>
          </a:xfrm>
          <a:prstGeom prst="foldedCorner">
            <a:avLst>
              <a:gd name="adj" fmla="val 35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lded Corner 10">
            <a:extLst>
              <a:ext uri="{FF2B5EF4-FFF2-40B4-BE49-F238E27FC236}">
                <a16:creationId xmlns:a16="http://schemas.microsoft.com/office/drawing/2014/main" id="{A18ED4D8-409C-DF4C-8B42-66C69DDDE5F7}"/>
              </a:ext>
            </a:extLst>
          </p:cNvPr>
          <p:cNvSpPr/>
          <p:nvPr/>
        </p:nvSpPr>
        <p:spPr>
          <a:xfrm>
            <a:off x="2112944" y="4304219"/>
            <a:ext cx="753036" cy="914400"/>
          </a:xfrm>
          <a:prstGeom prst="foldedCorner">
            <a:avLst>
              <a:gd name="adj" fmla="val 35840"/>
            </a:avLst>
          </a:prstGeom>
          <a:noFill/>
          <a:ln w="508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tx1"/>
                </a:solidFill>
              </a:rPr>
              <a:t>B</a:t>
            </a:r>
            <a:endParaRPr lang="en-US" sz="4500" dirty="0">
              <a:solidFill>
                <a:schemeClr val="tx1"/>
              </a:solidFill>
            </a:endParaRPr>
          </a:p>
        </p:txBody>
      </p:sp>
      <p:sp>
        <p:nvSpPr>
          <p:cNvPr id="12" name="Folded Corner 11">
            <a:extLst>
              <a:ext uri="{FF2B5EF4-FFF2-40B4-BE49-F238E27FC236}">
                <a16:creationId xmlns:a16="http://schemas.microsoft.com/office/drawing/2014/main" id="{EEBFD14A-A140-0E4E-9326-0EFA1EE6233B}"/>
              </a:ext>
            </a:extLst>
          </p:cNvPr>
          <p:cNvSpPr/>
          <p:nvPr/>
        </p:nvSpPr>
        <p:spPr>
          <a:xfrm>
            <a:off x="5758368" y="3513862"/>
            <a:ext cx="753036" cy="914400"/>
          </a:xfrm>
          <a:prstGeom prst="foldedCorner">
            <a:avLst>
              <a:gd name="adj" fmla="val 35840"/>
            </a:avLst>
          </a:prstGeom>
          <a:solidFill>
            <a:schemeClr val="bg2"/>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5400" dirty="0"/>
              <a:t>?</a:t>
            </a:r>
            <a:endParaRPr lang="en-US" sz="5400" dirty="0"/>
          </a:p>
        </p:txBody>
      </p:sp>
      <p:sp>
        <p:nvSpPr>
          <p:cNvPr id="13" name="Folded Corner 12">
            <a:extLst>
              <a:ext uri="{FF2B5EF4-FFF2-40B4-BE49-F238E27FC236}">
                <a16:creationId xmlns:a16="http://schemas.microsoft.com/office/drawing/2014/main" id="{B02E8A84-24E2-1045-800D-E4FB86FE4A7D}"/>
              </a:ext>
            </a:extLst>
          </p:cNvPr>
          <p:cNvSpPr/>
          <p:nvPr/>
        </p:nvSpPr>
        <p:spPr>
          <a:xfrm>
            <a:off x="5758368" y="3513862"/>
            <a:ext cx="753036" cy="914400"/>
          </a:xfrm>
          <a:prstGeom prst="foldedCorner">
            <a:avLst>
              <a:gd name="adj" fmla="val 3584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Folded Corner 13">
            <a:extLst>
              <a:ext uri="{FF2B5EF4-FFF2-40B4-BE49-F238E27FC236}">
                <a16:creationId xmlns:a16="http://schemas.microsoft.com/office/drawing/2014/main" id="{F768AE73-D4E8-F440-BD74-DDC6032E2AB0}"/>
              </a:ext>
            </a:extLst>
          </p:cNvPr>
          <p:cNvSpPr/>
          <p:nvPr/>
        </p:nvSpPr>
        <p:spPr>
          <a:xfrm>
            <a:off x="5753424" y="3545687"/>
            <a:ext cx="753036" cy="914400"/>
          </a:xfrm>
          <a:prstGeom prst="foldedCorner">
            <a:avLst>
              <a:gd name="adj" fmla="val 3584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0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par>
                                <p:cTn id="12" presetID="9" presetClass="entr" presetSubtype="0" fill="hold" grpId="1"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dissolv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5E-6 4.81481E-6 L -0.29766 0.12083 " pathEditMode="relative" rAng="0" ptsTypes="AA">
                                      <p:cBhvr>
                                        <p:cTn id="18" dur="500" fill="hold"/>
                                        <p:tgtEl>
                                          <p:spTgt spid="13"/>
                                        </p:tgtEl>
                                        <p:attrNameLst>
                                          <p:attrName>ppt_x</p:attrName>
                                          <p:attrName>ppt_y</p:attrName>
                                        </p:attrNameLst>
                                      </p:cBhvr>
                                      <p:rCtr x="-14883" y="604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3" nodeType="clickEffect">
                                  <p:stCondLst>
                                    <p:cond delay="0"/>
                                  </p:stCondLst>
                                  <p:childTnLst>
                                    <p:animEffect transition="out" filter="dissolv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1" nodeType="clickEffect">
                                  <p:stCondLst>
                                    <p:cond delay="0"/>
                                  </p:stCondLst>
                                  <p:childTnLst>
                                    <p:animMotion origin="layout" path="M -3.75E-6 4.81481E-6 L -0.37265 0.1125 " pathEditMode="relative" rAng="0" ptsTypes="AA">
                                      <p:cBhvr>
                                        <p:cTn id="34" dur="500" fill="hold"/>
                                        <p:tgtEl>
                                          <p:spTgt spid="10"/>
                                        </p:tgtEl>
                                        <p:attrNameLst>
                                          <p:attrName>ppt_x</p:attrName>
                                          <p:attrName>ppt_y</p:attrName>
                                        </p:attrNameLst>
                                      </p:cBhvr>
                                      <p:rCtr x="-18633" y="562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4"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5" nodeType="clickEffect">
                                  <p:stCondLst>
                                    <p:cond delay="0"/>
                                  </p:stCondLst>
                                  <p:childTnLst>
                                    <p:animEffect transition="out" filter="dissolv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9"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1" nodeType="clickEffect">
                                  <p:stCondLst>
                                    <p:cond delay="0"/>
                                  </p:stCondLst>
                                  <p:childTnLst>
                                    <p:animMotion origin="layout" path="M -4.375E-6 3.7037E-6 L -0.29882 0.09745 " pathEditMode="relative" rAng="0" ptsTypes="AA">
                                      <p:cBhvr>
                                        <p:cTn id="50" dur="500" fill="hold"/>
                                        <p:tgtEl>
                                          <p:spTgt spid="14"/>
                                        </p:tgtEl>
                                        <p:attrNameLst>
                                          <p:attrName>ppt_x</p:attrName>
                                          <p:attrName>ppt_y</p:attrName>
                                        </p:attrNameLst>
                                      </p:cBhvr>
                                      <p:rCtr x="-14948" y="4861"/>
                                    </p:animMotion>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dissolv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0" grpId="1" animBg="1"/>
      <p:bldP spid="12" grpId="0" animBg="1"/>
      <p:bldP spid="12" grpId="1" animBg="1"/>
      <p:bldP spid="12" grpId="2" animBg="1"/>
      <p:bldP spid="12" grpId="3" animBg="1"/>
      <p:bldP spid="12" grpId="4" animBg="1"/>
      <p:bldP spid="12" grpId="5" animBg="1"/>
      <p:bldP spid="13" grpId="0" animBg="1"/>
      <p:bldP spid="13" grpId="1" animBg="1"/>
      <p:bldP spid="14" grpId="0" animBg="1"/>
      <p:bldP spid="1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B8CF-F5F4-1043-8F47-4D63EB799EF0}"/>
              </a:ext>
            </a:extLst>
          </p:cNvPr>
          <p:cNvSpPr>
            <a:spLocks noGrp="1"/>
          </p:cNvSpPr>
          <p:nvPr>
            <p:ph type="title"/>
          </p:nvPr>
        </p:nvSpPr>
        <p:spPr/>
        <p:txBody>
          <a:bodyPr/>
          <a:lstStyle/>
          <a:p>
            <a:r>
              <a:rPr lang="en-US" b="1" i="1" dirty="0" err="1">
                <a:latin typeface="Calibri" panose="020F0502020204030204" pitchFamily="34" charset="0"/>
                <a:cs typeface="Calibri" panose="020F0502020204030204" pitchFamily="34" charset="0"/>
              </a:rPr>
              <a:t>Beau</a:t>
            </a:r>
            <a:r>
              <a:rPr lang="en-US" altLang="zh-CN" b="1" i="1" dirty="0" err="1">
                <a:latin typeface="Calibri" panose="020F0502020204030204" pitchFamily="34" charset="0"/>
                <a:cs typeface="Calibri" panose="020F0502020204030204" pitchFamily="34" charset="0"/>
              </a:rPr>
              <a:t>Coup</a:t>
            </a:r>
            <a:r>
              <a:rPr lang="zh-CN" altLang="en-US" b="1" i="1"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coupon</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collector</a:t>
            </a:r>
            <a:endParaRPr lang="en-US" dirty="0"/>
          </a:p>
        </p:txBody>
      </p:sp>
      <p:sp>
        <p:nvSpPr>
          <p:cNvPr id="7" name="Slide Number Placeholder 6">
            <a:extLst>
              <a:ext uri="{FF2B5EF4-FFF2-40B4-BE49-F238E27FC236}">
                <a16:creationId xmlns:a16="http://schemas.microsoft.com/office/drawing/2014/main" id="{62032284-88A9-B14B-B097-944794F927FA}"/>
              </a:ext>
            </a:extLst>
          </p:cNvPr>
          <p:cNvSpPr>
            <a:spLocks noGrp="1"/>
          </p:cNvSpPr>
          <p:nvPr>
            <p:ph type="sldNum" sz="quarter" idx="12"/>
          </p:nvPr>
        </p:nvSpPr>
        <p:spPr/>
        <p:txBody>
          <a:bodyPr/>
          <a:lstStyle/>
          <a:p>
            <a:fld id="{E7E4D0C3-84DB-6944-AA19-4869232E3B57}" type="slidenum">
              <a:rPr lang="en-US" smtClean="0"/>
              <a:t>27</a:t>
            </a:fld>
            <a:endParaRPr lang="en-US" dirty="0"/>
          </a:p>
        </p:txBody>
      </p:sp>
      <p:sp>
        <p:nvSpPr>
          <p:cNvPr id="3" name="Content Placeholder 2">
            <a:extLst>
              <a:ext uri="{FF2B5EF4-FFF2-40B4-BE49-F238E27FC236}">
                <a16:creationId xmlns:a16="http://schemas.microsoft.com/office/drawing/2014/main" id="{3ACA1D4C-6336-664F-81AD-FA047CC8AC3C}"/>
              </a:ext>
            </a:extLst>
          </p:cNvPr>
          <p:cNvSpPr>
            <a:spLocks noGrp="1"/>
          </p:cNvSpPr>
          <p:nvPr>
            <p:ph idx="4294967295"/>
          </p:nvPr>
        </p:nvSpPr>
        <p:spPr>
          <a:xfrm>
            <a:off x="6652635" y="4189413"/>
            <a:ext cx="5539365" cy="1962150"/>
          </a:xfrm>
        </p:spPr>
        <p:txBody>
          <a:bodyPr>
            <a:normAutofit lnSpcReduction="10000"/>
          </a:bodyPr>
          <a:lstStyle/>
          <a:p>
            <a:r>
              <a:rPr lang="en-US" altLang="zh-CN" b="1" i="1" dirty="0"/>
              <a:t>f</a:t>
            </a:r>
            <a:r>
              <a:rPr lang="en-US" altLang="zh-CN" dirty="0"/>
              <a:t>(</a:t>
            </a:r>
            <a:r>
              <a:rPr lang="en-US" altLang="zh-CN" dirty="0">
                <a:solidFill>
                  <a:srgbClr val="7030A0"/>
                </a:solidFill>
              </a:rPr>
              <a:t>10.0.1.15</a:t>
            </a:r>
            <a:r>
              <a:rPr lang="en-US" altLang="zh-CN" dirty="0"/>
              <a:t>)</a:t>
            </a:r>
            <a:r>
              <a:rPr lang="zh-CN" altLang="en-US" dirty="0"/>
              <a:t> </a:t>
            </a:r>
            <a:r>
              <a:rPr lang="en-US" altLang="zh-CN" dirty="0"/>
              <a:t>-&gt;</a:t>
            </a:r>
            <a:r>
              <a:rPr lang="zh-CN" altLang="en-US" dirty="0"/>
              <a:t> </a:t>
            </a:r>
            <a:r>
              <a:rPr lang="en-US" altLang="zh-CN" dirty="0"/>
              <a:t>Coupon</a:t>
            </a:r>
          </a:p>
          <a:p>
            <a:r>
              <a:rPr lang="en-US" altLang="zh-CN" b="1" i="1" dirty="0"/>
              <a:t>f</a:t>
            </a:r>
            <a:r>
              <a:rPr lang="en-US" altLang="zh-CN" dirty="0"/>
              <a:t>(</a:t>
            </a:r>
            <a:r>
              <a:rPr lang="en-US" altLang="zh-CN" dirty="0">
                <a:solidFill>
                  <a:srgbClr val="7030A0"/>
                </a:solidFill>
              </a:rPr>
              <a:t>10.0.1.33</a:t>
            </a:r>
            <a:r>
              <a:rPr lang="en-US" altLang="zh-CN" dirty="0"/>
              <a:t>)</a:t>
            </a:r>
            <a:r>
              <a:rPr lang="zh-CN" altLang="en-US" dirty="0"/>
              <a:t> </a:t>
            </a:r>
            <a:r>
              <a:rPr lang="en-US" altLang="zh-CN" dirty="0"/>
              <a:t>-&gt;</a:t>
            </a:r>
            <a:r>
              <a:rPr lang="zh-CN" altLang="en-US" dirty="0"/>
              <a:t> </a:t>
            </a:r>
            <a:r>
              <a:rPr lang="en-US" altLang="zh-CN" dirty="0"/>
              <a:t>Coupon</a:t>
            </a:r>
            <a:endParaRPr lang="en-US" dirty="0"/>
          </a:p>
          <a:p>
            <a:r>
              <a:rPr lang="en-US" altLang="zh-CN" b="1" i="1" dirty="0"/>
              <a:t>f</a:t>
            </a:r>
            <a:r>
              <a:rPr lang="en-US" altLang="zh-CN" dirty="0"/>
              <a:t>(</a:t>
            </a:r>
            <a:r>
              <a:rPr lang="en-US" altLang="zh-CN" dirty="0">
                <a:solidFill>
                  <a:srgbClr val="7030A0"/>
                </a:solidFill>
              </a:rPr>
              <a:t>10.0.1.15</a:t>
            </a:r>
            <a:r>
              <a:rPr lang="en-US" altLang="zh-CN" dirty="0"/>
              <a:t>)</a:t>
            </a:r>
            <a:r>
              <a:rPr lang="zh-CN" altLang="en-US" dirty="0"/>
              <a:t> </a:t>
            </a:r>
            <a:r>
              <a:rPr lang="en-US" altLang="zh-CN" dirty="0"/>
              <a:t>-&gt;</a:t>
            </a:r>
            <a:r>
              <a:rPr lang="zh-CN" altLang="en-US" dirty="0"/>
              <a:t> </a:t>
            </a:r>
            <a:r>
              <a:rPr lang="en-US" altLang="zh-CN" dirty="0"/>
              <a:t>Coupon</a:t>
            </a:r>
            <a:endParaRPr lang="en-US" dirty="0"/>
          </a:p>
          <a:p>
            <a:r>
              <a:rPr lang="en-US" altLang="zh-CN" b="1" i="1" dirty="0"/>
              <a:t>f</a:t>
            </a:r>
            <a:r>
              <a:rPr lang="en-US" altLang="zh-CN" dirty="0"/>
              <a:t>(</a:t>
            </a:r>
            <a:r>
              <a:rPr lang="en-US" altLang="zh-CN" dirty="0">
                <a:solidFill>
                  <a:srgbClr val="7030A0"/>
                </a:solidFill>
              </a:rPr>
              <a:t>10.0.1.42</a:t>
            </a:r>
            <a:r>
              <a:rPr lang="en-US" altLang="zh-CN" dirty="0"/>
              <a:t>)</a:t>
            </a:r>
            <a:r>
              <a:rPr lang="zh-CN" altLang="en-US" dirty="0"/>
              <a:t> </a:t>
            </a:r>
            <a:r>
              <a:rPr lang="en-US" altLang="zh-CN" dirty="0"/>
              <a:t>-&gt;</a:t>
            </a:r>
            <a:r>
              <a:rPr lang="zh-CN" altLang="en-US" dirty="0"/>
              <a:t> </a:t>
            </a:r>
            <a:r>
              <a:rPr lang="en-US" altLang="zh-CN" dirty="0"/>
              <a:t>No</a:t>
            </a:r>
            <a:r>
              <a:rPr lang="zh-CN" altLang="en-US" dirty="0"/>
              <a:t> </a:t>
            </a:r>
            <a:r>
              <a:rPr lang="en-US" altLang="zh-CN" dirty="0"/>
              <a:t>Coupon</a:t>
            </a:r>
            <a:endParaRPr lang="en-US" dirty="0"/>
          </a:p>
          <a:p>
            <a:endParaRPr lang="en-US" dirty="0"/>
          </a:p>
        </p:txBody>
      </p:sp>
      <p:sp>
        <p:nvSpPr>
          <p:cNvPr id="6" name="TextBox 5">
            <a:extLst>
              <a:ext uri="{FF2B5EF4-FFF2-40B4-BE49-F238E27FC236}">
                <a16:creationId xmlns:a16="http://schemas.microsoft.com/office/drawing/2014/main" id="{BE701D00-08E9-4C4E-9382-4C6E2AB244BD}"/>
              </a:ext>
            </a:extLst>
          </p:cNvPr>
          <p:cNvSpPr txBox="1"/>
          <p:nvPr/>
        </p:nvSpPr>
        <p:spPr>
          <a:xfrm>
            <a:off x="1700213" y="1960918"/>
            <a:ext cx="5342541" cy="923330"/>
          </a:xfrm>
          <a:prstGeom prst="rect">
            <a:avLst/>
          </a:prstGeom>
          <a:noFill/>
        </p:spPr>
        <p:txBody>
          <a:bodyPr wrap="square" rtlCol="0">
            <a:spAutoFit/>
          </a:bodyPr>
          <a:lstStyle/>
          <a:p>
            <a:r>
              <a:rPr lang="en-US" altLang="zh-CN" sz="5400" b="1" i="1" dirty="0"/>
              <a:t>f</a:t>
            </a:r>
            <a:r>
              <a:rPr lang="en-US" altLang="zh-CN" sz="5400" dirty="0"/>
              <a:t>(</a:t>
            </a:r>
            <a:r>
              <a:rPr lang="en-US" altLang="zh-CN" sz="5400" i="1" dirty="0" err="1">
                <a:solidFill>
                  <a:srgbClr val="7030A0"/>
                </a:solidFill>
              </a:rPr>
              <a:t>SrcIP</a:t>
            </a:r>
            <a:r>
              <a:rPr lang="en-US" altLang="zh-CN" sz="5400" dirty="0"/>
              <a:t>)</a:t>
            </a:r>
            <a:r>
              <a:rPr lang="zh-CN" altLang="en-US" sz="5400" dirty="0"/>
              <a:t> </a:t>
            </a:r>
            <a:r>
              <a:rPr lang="en-US" altLang="zh-CN" sz="5400" dirty="0"/>
              <a:t>-&gt;</a:t>
            </a:r>
            <a:r>
              <a:rPr lang="zh-CN" altLang="en-US" sz="5400" dirty="0"/>
              <a:t> </a:t>
            </a:r>
            <a:r>
              <a:rPr lang="en-US" altLang="zh-CN" sz="5400" dirty="0"/>
              <a:t>Coupon</a:t>
            </a:r>
            <a:endParaRPr lang="en-US" sz="5400" dirty="0"/>
          </a:p>
        </p:txBody>
      </p:sp>
      <p:sp>
        <p:nvSpPr>
          <p:cNvPr id="8" name="Folded Corner 7">
            <a:extLst>
              <a:ext uri="{FF2B5EF4-FFF2-40B4-BE49-F238E27FC236}">
                <a16:creationId xmlns:a16="http://schemas.microsoft.com/office/drawing/2014/main" id="{BD04B333-5687-1145-B3BF-623C18E1AB7C}"/>
              </a:ext>
            </a:extLst>
          </p:cNvPr>
          <p:cNvSpPr/>
          <p:nvPr/>
        </p:nvSpPr>
        <p:spPr>
          <a:xfrm>
            <a:off x="6924675" y="2040246"/>
            <a:ext cx="753036" cy="914400"/>
          </a:xfrm>
          <a:prstGeom prst="foldedCorner">
            <a:avLst>
              <a:gd name="adj" fmla="val 35840"/>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solidFill>
              </a:rPr>
              <a:t>?</a:t>
            </a:r>
            <a:endParaRPr lang="en-US" sz="5400" dirty="0">
              <a:solidFill>
                <a:schemeClr val="tx1"/>
              </a:solidFill>
            </a:endParaRPr>
          </a:p>
        </p:txBody>
      </p:sp>
      <p:sp>
        <p:nvSpPr>
          <p:cNvPr id="9" name="Rectangular Callout 8">
            <a:extLst>
              <a:ext uri="{FF2B5EF4-FFF2-40B4-BE49-F238E27FC236}">
                <a16:creationId xmlns:a16="http://schemas.microsoft.com/office/drawing/2014/main" id="{FA33DF67-8C20-7B4F-B42D-1ED263A69E11}"/>
              </a:ext>
            </a:extLst>
          </p:cNvPr>
          <p:cNvSpPr/>
          <p:nvPr/>
        </p:nvSpPr>
        <p:spPr>
          <a:xfrm>
            <a:off x="575311" y="2986088"/>
            <a:ext cx="2461031" cy="858365"/>
          </a:xfrm>
          <a:prstGeom prst="wedgeRectCallout">
            <a:avLst>
              <a:gd name="adj1" fmla="val -1079"/>
              <a:gd name="adj2" fmla="val -77004"/>
            </a:avLst>
          </a:prstGeom>
          <a:ln w="25400">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Mapping</a:t>
            </a:r>
            <a:endParaRPr lang="en-US" sz="2400" dirty="0"/>
          </a:p>
        </p:txBody>
      </p:sp>
      <p:sp>
        <p:nvSpPr>
          <p:cNvPr id="10" name="Rectangular Callout 9">
            <a:extLst>
              <a:ext uri="{FF2B5EF4-FFF2-40B4-BE49-F238E27FC236}">
                <a16:creationId xmlns:a16="http://schemas.microsoft.com/office/drawing/2014/main" id="{C1FD6B6B-D5B1-2242-81CF-5CB65A7E27E0}"/>
              </a:ext>
            </a:extLst>
          </p:cNvPr>
          <p:cNvSpPr/>
          <p:nvPr/>
        </p:nvSpPr>
        <p:spPr>
          <a:xfrm>
            <a:off x="3322781" y="3004098"/>
            <a:ext cx="2461031" cy="858365"/>
          </a:xfrm>
          <a:prstGeom prst="wedgeRectCallout">
            <a:avLst>
              <a:gd name="adj1" fmla="val -59093"/>
              <a:gd name="adj2" fmla="val -76168"/>
            </a:avLst>
          </a:prstGeom>
          <a:ln w="25400">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solidFill>
                  <a:schemeClr val="bg1">
                    <a:lumMod val="50000"/>
                  </a:schemeClr>
                </a:solidFill>
              </a:rPr>
              <a:t>Select</a:t>
            </a:r>
            <a:r>
              <a:rPr lang="zh-CN" altLang="en-US" sz="2000" dirty="0">
                <a:solidFill>
                  <a:schemeClr val="bg1">
                    <a:lumMod val="50000"/>
                  </a:schemeClr>
                </a:solidFill>
              </a:rPr>
              <a:t> </a:t>
            </a:r>
            <a:r>
              <a:rPr lang="en-US" altLang="zh-CN" sz="2000" i="1" dirty="0" err="1">
                <a:solidFill>
                  <a:srgbClr val="FF0000"/>
                </a:solidFill>
              </a:rPr>
              <a:t>DstIP</a:t>
            </a:r>
            <a:r>
              <a:rPr lang="zh-CN" altLang="en-US" sz="2000" dirty="0">
                <a:solidFill>
                  <a:schemeClr val="bg1">
                    <a:lumMod val="50000"/>
                  </a:schemeClr>
                </a:solidFill>
              </a:rPr>
              <a:t> </a:t>
            </a:r>
            <a:r>
              <a:rPr lang="en-US" altLang="zh-CN" sz="2000" dirty="0">
                <a:solidFill>
                  <a:schemeClr val="bg1">
                    <a:lumMod val="50000"/>
                  </a:schemeClr>
                </a:solidFill>
              </a:rPr>
              <a:t>where</a:t>
            </a:r>
            <a:r>
              <a:rPr lang="zh-CN" altLang="en-US" sz="2000" dirty="0">
                <a:solidFill>
                  <a:schemeClr val="bg1">
                    <a:lumMod val="50000"/>
                  </a:schemeClr>
                </a:solidFill>
              </a:rPr>
              <a:t> </a:t>
            </a:r>
            <a:br>
              <a:rPr lang="en-US" altLang="zh-CN" sz="2000" dirty="0">
                <a:solidFill>
                  <a:schemeClr val="bg1">
                    <a:lumMod val="50000"/>
                  </a:schemeClr>
                </a:solidFill>
              </a:rPr>
            </a:br>
            <a:r>
              <a:rPr lang="en-US" altLang="zh-CN" sz="2000" dirty="0"/>
              <a:t>distinct(</a:t>
            </a:r>
            <a:r>
              <a:rPr lang="en-US" altLang="zh-CN" sz="2800" i="1" dirty="0" err="1">
                <a:solidFill>
                  <a:srgbClr val="7030A0"/>
                </a:solidFill>
              </a:rPr>
              <a:t>SrcIP</a:t>
            </a:r>
            <a:r>
              <a:rPr lang="en-US" altLang="zh-CN" sz="2000" dirty="0"/>
              <a:t>)</a:t>
            </a:r>
            <a:r>
              <a:rPr lang="en-US" altLang="zh-CN" sz="2000" dirty="0">
                <a:solidFill>
                  <a:schemeClr val="bg1">
                    <a:lumMod val="50000"/>
                  </a:schemeClr>
                </a:solidFill>
              </a:rPr>
              <a:t>&gt;100</a:t>
            </a:r>
          </a:p>
        </p:txBody>
      </p:sp>
      <p:sp>
        <p:nvSpPr>
          <p:cNvPr id="11" name="Rectangular Callout 10">
            <a:extLst>
              <a:ext uri="{FF2B5EF4-FFF2-40B4-BE49-F238E27FC236}">
                <a16:creationId xmlns:a16="http://schemas.microsoft.com/office/drawing/2014/main" id="{623A43AD-F486-AF48-84E3-52114DD0C5C9}"/>
              </a:ext>
            </a:extLst>
          </p:cNvPr>
          <p:cNvSpPr/>
          <p:nvPr/>
        </p:nvSpPr>
        <p:spPr>
          <a:xfrm>
            <a:off x="6070252" y="3001679"/>
            <a:ext cx="2461031" cy="858365"/>
          </a:xfrm>
          <a:prstGeom prst="wedgeRectCallout">
            <a:avLst>
              <a:gd name="adj1" fmla="val 4375"/>
              <a:gd name="adj2" fmla="val -67912"/>
            </a:avLst>
          </a:prstGeom>
          <a:ln w="25400">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t>Collect</a:t>
            </a:r>
            <a:r>
              <a:rPr lang="zh-CN" altLang="en-US" sz="2400" dirty="0"/>
              <a:t> </a:t>
            </a:r>
            <a:r>
              <a:rPr lang="en-US" altLang="zh-CN" sz="2400" dirty="0"/>
              <a:t>different</a:t>
            </a:r>
            <a:r>
              <a:rPr lang="zh-CN" altLang="en-US" sz="2400" dirty="0"/>
              <a:t> </a:t>
            </a:r>
            <a:r>
              <a:rPr lang="en-US" altLang="zh-CN" sz="2400" dirty="0"/>
              <a:t>coupons</a:t>
            </a:r>
            <a:endParaRPr lang="en-US" sz="2400" dirty="0"/>
          </a:p>
        </p:txBody>
      </p:sp>
      <p:sp>
        <p:nvSpPr>
          <p:cNvPr id="12" name="Folded Corner 11">
            <a:extLst>
              <a:ext uri="{FF2B5EF4-FFF2-40B4-BE49-F238E27FC236}">
                <a16:creationId xmlns:a16="http://schemas.microsoft.com/office/drawing/2014/main" id="{6C6BB8D0-EC29-A443-8203-50A39AD2EE83}"/>
              </a:ext>
            </a:extLst>
          </p:cNvPr>
          <p:cNvSpPr/>
          <p:nvPr/>
        </p:nvSpPr>
        <p:spPr>
          <a:xfrm>
            <a:off x="10959668" y="4325053"/>
            <a:ext cx="346727" cy="421025"/>
          </a:xfrm>
          <a:prstGeom prst="foldedCorner">
            <a:avLst>
              <a:gd name="adj" fmla="val 3584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800" dirty="0"/>
              <a:t>C</a:t>
            </a:r>
            <a:endParaRPr lang="en-US" sz="2800" dirty="0"/>
          </a:p>
        </p:txBody>
      </p:sp>
      <p:sp>
        <p:nvSpPr>
          <p:cNvPr id="13" name="Folded Corner 12">
            <a:extLst>
              <a:ext uri="{FF2B5EF4-FFF2-40B4-BE49-F238E27FC236}">
                <a16:creationId xmlns:a16="http://schemas.microsoft.com/office/drawing/2014/main" id="{A2E67A28-0991-9E49-BC09-5AD5DE427C07}"/>
              </a:ext>
            </a:extLst>
          </p:cNvPr>
          <p:cNvSpPr/>
          <p:nvPr/>
        </p:nvSpPr>
        <p:spPr>
          <a:xfrm>
            <a:off x="10959668" y="4784672"/>
            <a:ext cx="346727" cy="421025"/>
          </a:xfrm>
          <a:prstGeom prst="foldedCorner">
            <a:avLst>
              <a:gd name="adj" fmla="val 3584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800" dirty="0"/>
              <a:t>B</a:t>
            </a:r>
            <a:endParaRPr lang="en-US" sz="2800" dirty="0"/>
          </a:p>
        </p:txBody>
      </p:sp>
      <p:sp>
        <p:nvSpPr>
          <p:cNvPr id="14" name="Folded Corner 13">
            <a:extLst>
              <a:ext uri="{FF2B5EF4-FFF2-40B4-BE49-F238E27FC236}">
                <a16:creationId xmlns:a16="http://schemas.microsoft.com/office/drawing/2014/main" id="{8F9DD4C8-89DF-E543-BCA3-1651E462EE5A}"/>
              </a:ext>
            </a:extLst>
          </p:cNvPr>
          <p:cNvSpPr/>
          <p:nvPr/>
        </p:nvSpPr>
        <p:spPr>
          <a:xfrm>
            <a:off x="10959668" y="5248374"/>
            <a:ext cx="346727" cy="421025"/>
          </a:xfrm>
          <a:prstGeom prst="foldedCorner">
            <a:avLst>
              <a:gd name="adj" fmla="val 3584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800" dirty="0"/>
              <a:t>C</a:t>
            </a:r>
            <a:endParaRPr lang="en-US" sz="2800" dirty="0"/>
          </a:p>
        </p:txBody>
      </p:sp>
      <p:pic>
        <p:nvPicPr>
          <p:cNvPr id="15" name="Picture 2" descr="Image result for router icon">
            <a:extLst>
              <a:ext uri="{FF2B5EF4-FFF2-40B4-BE49-F238E27FC236}">
                <a16:creationId xmlns:a16="http://schemas.microsoft.com/office/drawing/2014/main" id="{D6A9EF9A-2B8B-EF4C-BEC4-7BEFE6921A96}"/>
              </a:ext>
            </a:extLst>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46093" y="5076488"/>
            <a:ext cx="2809157" cy="1688379"/>
          </a:xfrm>
          <a:prstGeom prst="rect">
            <a:avLst/>
          </a:prstGeom>
          <a:noFill/>
          <a:ln>
            <a:noFill/>
          </a:ln>
        </p:spPr>
      </p:pic>
      <p:grpSp>
        <p:nvGrpSpPr>
          <p:cNvPr id="28" name="Group 27">
            <a:extLst>
              <a:ext uri="{FF2B5EF4-FFF2-40B4-BE49-F238E27FC236}">
                <a16:creationId xmlns:a16="http://schemas.microsoft.com/office/drawing/2014/main" id="{84C5C8F1-BB64-3247-9813-6D6D24B5031B}"/>
              </a:ext>
            </a:extLst>
          </p:cNvPr>
          <p:cNvGrpSpPr/>
          <p:nvPr/>
        </p:nvGrpSpPr>
        <p:grpSpPr>
          <a:xfrm>
            <a:off x="3098189" y="4564012"/>
            <a:ext cx="1472195" cy="383811"/>
            <a:chOff x="2205725" y="4292600"/>
            <a:chExt cx="2585721" cy="674114"/>
          </a:xfrm>
        </p:grpSpPr>
        <p:sp>
          <p:nvSpPr>
            <p:cNvPr id="16" name="Folded Corner 15">
              <a:extLst>
                <a:ext uri="{FF2B5EF4-FFF2-40B4-BE49-F238E27FC236}">
                  <a16:creationId xmlns:a16="http://schemas.microsoft.com/office/drawing/2014/main" id="{BA5F1C09-0B10-B044-946B-2D36E4A9C1FE}"/>
                </a:ext>
              </a:extLst>
            </p:cNvPr>
            <p:cNvSpPr/>
            <p:nvPr/>
          </p:nvSpPr>
          <p:spPr>
            <a:xfrm>
              <a:off x="3559437" y="4292600"/>
              <a:ext cx="555153" cy="674114"/>
            </a:xfrm>
            <a:prstGeom prst="foldedCorner">
              <a:avLst>
                <a:gd name="adj" fmla="val 35840"/>
              </a:avLst>
            </a:prstGeom>
            <a:noFill/>
            <a:ln w="508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C</a:t>
              </a:r>
              <a:endParaRPr lang="en-US" sz="2800" dirty="0">
                <a:solidFill>
                  <a:schemeClr val="tx1"/>
                </a:solidFill>
              </a:endParaRPr>
            </a:p>
          </p:txBody>
        </p:sp>
        <p:sp>
          <p:nvSpPr>
            <p:cNvPr id="18" name="Folded Corner 17">
              <a:extLst>
                <a:ext uri="{FF2B5EF4-FFF2-40B4-BE49-F238E27FC236}">
                  <a16:creationId xmlns:a16="http://schemas.microsoft.com/office/drawing/2014/main" id="{91B34EB7-2623-464A-A6E9-7A32CD894BD1}"/>
                </a:ext>
              </a:extLst>
            </p:cNvPr>
            <p:cNvSpPr/>
            <p:nvPr/>
          </p:nvSpPr>
          <p:spPr>
            <a:xfrm>
              <a:off x="4236293" y="4292600"/>
              <a:ext cx="555153" cy="674114"/>
            </a:xfrm>
            <a:prstGeom prst="foldedCorner">
              <a:avLst>
                <a:gd name="adj" fmla="val 35840"/>
              </a:avLst>
            </a:prstGeom>
            <a:noFill/>
            <a:ln w="508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D</a:t>
              </a:r>
              <a:endParaRPr lang="en-US" sz="2800" dirty="0">
                <a:solidFill>
                  <a:schemeClr val="tx1"/>
                </a:solidFill>
              </a:endParaRPr>
            </a:p>
          </p:txBody>
        </p:sp>
        <p:sp>
          <p:nvSpPr>
            <p:cNvPr id="20" name="Folded Corner 19">
              <a:extLst>
                <a:ext uri="{FF2B5EF4-FFF2-40B4-BE49-F238E27FC236}">
                  <a16:creationId xmlns:a16="http://schemas.microsoft.com/office/drawing/2014/main" id="{166F94CA-F5AC-754B-A28C-3F86FBBCC23B}"/>
                </a:ext>
              </a:extLst>
            </p:cNvPr>
            <p:cNvSpPr/>
            <p:nvPr/>
          </p:nvSpPr>
          <p:spPr>
            <a:xfrm>
              <a:off x="2205725" y="4292600"/>
              <a:ext cx="555153" cy="674114"/>
            </a:xfrm>
            <a:prstGeom prst="foldedCorner">
              <a:avLst>
                <a:gd name="adj" fmla="val 35840"/>
              </a:avLst>
            </a:prstGeom>
            <a:no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A</a:t>
              </a:r>
              <a:endParaRPr lang="en-US" sz="2800" dirty="0">
                <a:solidFill>
                  <a:schemeClr val="tx1"/>
                </a:solidFill>
              </a:endParaRPr>
            </a:p>
          </p:txBody>
        </p:sp>
        <p:sp>
          <p:nvSpPr>
            <p:cNvPr id="21" name="Folded Corner 20">
              <a:extLst>
                <a:ext uri="{FF2B5EF4-FFF2-40B4-BE49-F238E27FC236}">
                  <a16:creationId xmlns:a16="http://schemas.microsoft.com/office/drawing/2014/main" id="{665E0EC1-C217-534A-87B5-8B71C2A24FA3}"/>
                </a:ext>
              </a:extLst>
            </p:cNvPr>
            <p:cNvSpPr/>
            <p:nvPr/>
          </p:nvSpPr>
          <p:spPr>
            <a:xfrm>
              <a:off x="2882581" y="4292600"/>
              <a:ext cx="555153" cy="674114"/>
            </a:xfrm>
            <a:prstGeom prst="foldedCorner">
              <a:avLst>
                <a:gd name="adj" fmla="val 35840"/>
              </a:avLst>
            </a:prstGeom>
            <a:noFill/>
            <a:ln w="508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B</a:t>
              </a:r>
              <a:endParaRPr lang="en-US" sz="2800" dirty="0">
                <a:solidFill>
                  <a:schemeClr val="tx1"/>
                </a:solidFill>
              </a:endParaRPr>
            </a:p>
          </p:txBody>
        </p:sp>
      </p:grpSp>
      <p:sp>
        <p:nvSpPr>
          <p:cNvPr id="22" name="Cube 21">
            <a:extLst>
              <a:ext uri="{FF2B5EF4-FFF2-40B4-BE49-F238E27FC236}">
                <a16:creationId xmlns:a16="http://schemas.microsoft.com/office/drawing/2014/main" id="{2069331D-4815-A949-B93B-3AA400B9D3CB}"/>
              </a:ext>
            </a:extLst>
          </p:cNvPr>
          <p:cNvSpPr/>
          <p:nvPr/>
        </p:nvSpPr>
        <p:spPr>
          <a:xfrm>
            <a:off x="-2543064" y="3929019"/>
            <a:ext cx="2421045" cy="1018804"/>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CN" dirty="0" err="1"/>
              <a:t>SrcIP</a:t>
            </a:r>
            <a:r>
              <a:rPr lang="en-US" altLang="zh-CN" dirty="0"/>
              <a:t>:</a:t>
            </a:r>
            <a:r>
              <a:rPr lang="zh-CN" altLang="en-US" dirty="0"/>
              <a:t> </a:t>
            </a:r>
            <a:r>
              <a:rPr lang="en-US" altLang="zh-CN" dirty="0">
                <a:solidFill>
                  <a:srgbClr val="7030A0"/>
                </a:solidFill>
              </a:rPr>
              <a:t>10.0.1.15</a:t>
            </a:r>
          </a:p>
          <a:p>
            <a:r>
              <a:rPr lang="en-US" altLang="zh-CN" dirty="0" err="1"/>
              <a:t>DstIP</a:t>
            </a:r>
            <a:r>
              <a:rPr lang="en-US" altLang="zh-CN" dirty="0"/>
              <a:t>:</a:t>
            </a:r>
            <a:r>
              <a:rPr lang="zh-CN" altLang="en-US" dirty="0"/>
              <a:t> </a:t>
            </a:r>
            <a:r>
              <a:rPr lang="en-US" altLang="zh-CN" dirty="0">
                <a:solidFill>
                  <a:srgbClr val="FF0000"/>
                </a:solidFill>
              </a:rPr>
              <a:t>162.249.4.107</a:t>
            </a:r>
            <a:endParaRPr lang="en-US" dirty="0">
              <a:solidFill>
                <a:srgbClr val="FF0000"/>
              </a:solidFill>
            </a:endParaRPr>
          </a:p>
        </p:txBody>
      </p:sp>
      <p:sp>
        <p:nvSpPr>
          <p:cNvPr id="23" name="Cube 22">
            <a:extLst>
              <a:ext uri="{FF2B5EF4-FFF2-40B4-BE49-F238E27FC236}">
                <a16:creationId xmlns:a16="http://schemas.microsoft.com/office/drawing/2014/main" id="{FEC1030F-663F-3A4C-BA77-C91DDAB6AC17}"/>
              </a:ext>
            </a:extLst>
          </p:cNvPr>
          <p:cNvSpPr/>
          <p:nvPr/>
        </p:nvSpPr>
        <p:spPr>
          <a:xfrm>
            <a:off x="-2543065" y="5050341"/>
            <a:ext cx="2421045" cy="1018804"/>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CN" dirty="0" err="1"/>
              <a:t>SrcIP</a:t>
            </a:r>
            <a:r>
              <a:rPr lang="en-US" altLang="zh-CN" dirty="0"/>
              <a:t>:</a:t>
            </a:r>
            <a:r>
              <a:rPr lang="zh-CN" altLang="en-US" dirty="0"/>
              <a:t> </a:t>
            </a:r>
            <a:r>
              <a:rPr lang="en-US" altLang="zh-CN" dirty="0">
                <a:solidFill>
                  <a:srgbClr val="7030A0"/>
                </a:solidFill>
              </a:rPr>
              <a:t>10.0.1.33</a:t>
            </a:r>
          </a:p>
          <a:p>
            <a:r>
              <a:rPr lang="en-US" altLang="zh-CN" dirty="0" err="1"/>
              <a:t>DstIP</a:t>
            </a:r>
            <a:r>
              <a:rPr lang="en-US" altLang="zh-CN" dirty="0"/>
              <a:t>:</a:t>
            </a:r>
            <a:r>
              <a:rPr lang="zh-CN" altLang="en-US" dirty="0"/>
              <a:t> </a:t>
            </a:r>
            <a:r>
              <a:rPr lang="en-US" altLang="zh-CN" dirty="0">
                <a:solidFill>
                  <a:srgbClr val="FF0000"/>
                </a:solidFill>
              </a:rPr>
              <a:t>162.249.4.107</a:t>
            </a:r>
            <a:endParaRPr lang="en-US" dirty="0">
              <a:solidFill>
                <a:srgbClr val="FF0000"/>
              </a:solidFill>
            </a:endParaRPr>
          </a:p>
        </p:txBody>
      </p:sp>
      <p:sp>
        <p:nvSpPr>
          <p:cNvPr id="24" name="Cube 23">
            <a:extLst>
              <a:ext uri="{FF2B5EF4-FFF2-40B4-BE49-F238E27FC236}">
                <a16:creationId xmlns:a16="http://schemas.microsoft.com/office/drawing/2014/main" id="{5C340DF6-0925-3949-9D08-0FE282622799}"/>
              </a:ext>
            </a:extLst>
          </p:cNvPr>
          <p:cNvSpPr/>
          <p:nvPr/>
        </p:nvSpPr>
        <p:spPr>
          <a:xfrm>
            <a:off x="-2543064" y="6171663"/>
            <a:ext cx="2421045" cy="1018804"/>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altLang="zh-CN" dirty="0" err="1"/>
              <a:t>SrcIP</a:t>
            </a:r>
            <a:r>
              <a:rPr lang="en-US" altLang="zh-CN" dirty="0"/>
              <a:t>:</a:t>
            </a:r>
            <a:r>
              <a:rPr lang="zh-CN" altLang="en-US" dirty="0"/>
              <a:t> </a:t>
            </a:r>
            <a:r>
              <a:rPr lang="en-US" altLang="zh-CN" dirty="0">
                <a:solidFill>
                  <a:srgbClr val="7030A0"/>
                </a:solidFill>
              </a:rPr>
              <a:t>10.0.1.42</a:t>
            </a:r>
          </a:p>
          <a:p>
            <a:r>
              <a:rPr lang="en-US" altLang="zh-CN" dirty="0" err="1"/>
              <a:t>DstIP</a:t>
            </a:r>
            <a:r>
              <a:rPr lang="en-US" altLang="zh-CN" dirty="0"/>
              <a:t>:</a:t>
            </a:r>
            <a:r>
              <a:rPr lang="zh-CN" altLang="en-US" dirty="0"/>
              <a:t> </a:t>
            </a:r>
            <a:r>
              <a:rPr lang="en-US" altLang="zh-CN" dirty="0">
                <a:solidFill>
                  <a:srgbClr val="FF0000"/>
                </a:solidFill>
              </a:rPr>
              <a:t>162.249.4.107</a:t>
            </a:r>
            <a:endParaRPr lang="en-US" dirty="0">
              <a:solidFill>
                <a:srgbClr val="FF0000"/>
              </a:solidFill>
            </a:endParaRPr>
          </a:p>
        </p:txBody>
      </p:sp>
      <p:sp>
        <p:nvSpPr>
          <p:cNvPr id="27" name="TextBox 26">
            <a:extLst>
              <a:ext uri="{FF2B5EF4-FFF2-40B4-BE49-F238E27FC236}">
                <a16:creationId xmlns:a16="http://schemas.microsoft.com/office/drawing/2014/main" id="{A87A4C1B-093A-B940-A86C-C669893B6FFD}"/>
              </a:ext>
            </a:extLst>
          </p:cNvPr>
          <p:cNvSpPr txBox="1"/>
          <p:nvPr/>
        </p:nvSpPr>
        <p:spPr>
          <a:xfrm>
            <a:off x="1752053" y="4123820"/>
            <a:ext cx="3186377" cy="830997"/>
          </a:xfrm>
          <a:prstGeom prst="rect">
            <a:avLst/>
          </a:prstGeom>
          <a:noFill/>
        </p:spPr>
        <p:txBody>
          <a:bodyPr wrap="square" rtlCol="0">
            <a:spAutoFit/>
          </a:bodyPr>
          <a:lstStyle/>
          <a:p>
            <a:r>
              <a:rPr lang="en-US" altLang="zh-CN" sz="2400" dirty="0"/>
              <a:t>Key:</a:t>
            </a:r>
            <a:r>
              <a:rPr lang="zh-CN" altLang="en-US" sz="2400" dirty="0"/>
              <a:t>         </a:t>
            </a:r>
            <a:r>
              <a:rPr lang="en-US" altLang="zh-CN" sz="2400" dirty="0">
                <a:solidFill>
                  <a:srgbClr val="FF0000"/>
                </a:solidFill>
              </a:rPr>
              <a:t>162.249.4.107</a:t>
            </a:r>
          </a:p>
          <a:p>
            <a:r>
              <a:rPr lang="en-US" altLang="zh-CN" sz="2400" dirty="0"/>
              <a:t>Coupons:</a:t>
            </a:r>
            <a:endParaRPr lang="en-US" sz="2400" dirty="0"/>
          </a:p>
        </p:txBody>
      </p:sp>
      <p:sp>
        <p:nvSpPr>
          <p:cNvPr id="17" name="Folded Corner 16">
            <a:extLst>
              <a:ext uri="{FF2B5EF4-FFF2-40B4-BE49-F238E27FC236}">
                <a16:creationId xmlns:a16="http://schemas.microsoft.com/office/drawing/2014/main" id="{EB57504D-5442-EE47-BB2E-F94DF44A3C35}"/>
              </a:ext>
            </a:extLst>
          </p:cNvPr>
          <p:cNvSpPr/>
          <p:nvPr/>
        </p:nvSpPr>
        <p:spPr>
          <a:xfrm>
            <a:off x="3868932" y="4557018"/>
            <a:ext cx="321840" cy="390805"/>
          </a:xfrm>
          <a:prstGeom prst="foldedCorner">
            <a:avLst>
              <a:gd name="adj" fmla="val 3584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Folded Corner 24">
            <a:extLst>
              <a:ext uri="{FF2B5EF4-FFF2-40B4-BE49-F238E27FC236}">
                <a16:creationId xmlns:a16="http://schemas.microsoft.com/office/drawing/2014/main" id="{D68CF779-AA19-4149-B938-660E18AB86B3}"/>
              </a:ext>
            </a:extLst>
          </p:cNvPr>
          <p:cNvSpPr/>
          <p:nvPr/>
        </p:nvSpPr>
        <p:spPr>
          <a:xfrm>
            <a:off x="3840087" y="4492671"/>
            <a:ext cx="321840" cy="390805"/>
          </a:xfrm>
          <a:prstGeom prst="foldedCorner">
            <a:avLst>
              <a:gd name="adj" fmla="val 3584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Folded Corner 25">
            <a:extLst>
              <a:ext uri="{FF2B5EF4-FFF2-40B4-BE49-F238E27FC236}">
                <a16:creationId xmlns:a16="http://schemas.microsoft.com/office/drawing/2014/main" id="{5173B91C-D0AC-8A4D-B471-EDB8CF4F373B}"/>
              </a:ext>
            </a:extLst>
          </p:cNvPr>
          <p:cNvSpPr/>
          <p:nvPr/>
        </p:nvSpPr>
        <p:spPr>
          <a:xfrm>
            <a:off x="3466258" y="4557017"/>
            <a:ext cx="321840" cy="390805"/>
          </a:xfrm>
          <a:prstGeom prst="foldedCorner">
            <a:avLst>
              <a:gd name="adj" fmla="val 3584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80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1706 0.19121 L 0.33463 0.19121 " pathEditMode="relative" rAng="0" ptsTypes="AA">
                                      <p:cBhvr>
                                        <p:cTn id="26" dur="500" fill="hold"/>
                                        <p:tgtEl>
                                          <p:spTgt spid="22"/>
                                        </p:tgtEl>
                                        <p:attrNameLst>
                                          <p:attrName>ppt_x</p:attrName>
                                          <p:attrName>ppt_y</p:attrName>
                                        </p:attrNameLst>
                                      </p:cBhvr>
                                      <p:rCtr x="17578" y="0"/>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par>
                                <p:cTn id="32" presetID="9"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dissolve">
                                      <p:cBhvr>
                                        <p:cTn id="39" dur="500"/>
                                        <p:tgtEl>
                                          <p:spTgt spid="3">
                                            <p:txEl>
                                              <p:pRg st="0" end="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22"/>
                                        </p:tgtEl>
                                        <p:attrNameLst>
                                          <p:attrName>ppt_x</p:attrName>
                                        </p:attrNameLst>
                                      </p:cBhvr>
                                      <p:tavLst>
                                        <p:tav tm="0">
                                          <p:val>
                                            <p:strVal val="ppt_x"/>
                                          </p:val>
                                        </p:tav>
                                        <p:tav tm="100000">
                                          <p:val>
                                            <p:strVal val="ppt_x"/>
                                          </p:val>
                                        </p:tav>
                                      </p:tavLst>
                                    </p:anim>
                                    <p:anim calcmode="lin" valueType="num">
                                      <p:cBhvr additive="base">
                                        <p:cTn id="52" dur="500"/>
                                        <p:tgtEl>
                                          <p:spTgt spid="22"/>
                                        </p:tgtEl>
                                        <p:attrNameLst>
                                          <p:attrName>ppt_y</p:attrName>
                                        </p:attrNameLst>
                                      </p:cBhvr>
                                      <p:tavLst>
                                        <p:tav tm="0">
                                          <p:val>
                                            <p:strVal val="ppt_y"/>
                                          </p:val>
                                        </p:tav>
                                        <p:tav tm="100000">
                                          <p:val>
                                            <p:strVal val="1+ppt_h/2"/>
                                          </p:val>
                                        </p:tav>
                                      </p:tavLst>
                                    </p:anim>
                                    <p:set>
                                      <p:cBhvr>
                                        <p:cTn id="53" dur="1" fill="hold">
                                          <p:stCondLst>
                                            <p:cond delay="499"/>
                                          </p:stCondLst>
                                        </p:cTn>
                                        <p:tgtEl>
                                          <p:spTgt spid="2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grpId="0" nodeType="clickEffect">
                                  <p:stCondLst>
                                    <p:cond delay="0"/>
                                  </p:stCondLst>
                                  <p:childTnLst>
                                    <p:animMotion origin="layout" path="M -0.01407 0.02199 L 0.33294 0.02199 " pathEditMode="relative" ptsTypes="AA">
                                      <p:cBhvr>
                                        <p:cTn id="57" dur="500" fill="hold"/>
                                        <p:tgtEl>
                                          <p:spTgt spid="23"/>
                                        </p:tgtEl>
                                        <p:attrNameLst>
                                          <p:attrName>ppt_x</p:attrName>
                                          <p:attrName>ppt_y</p:attrName>
                                        </p:attrNameLst>
                                      </p:cBhvr>
                                    </p:animMotion>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 end="1"/>
                                            </p:txEl>
                                          </p:spTgt>
                                        </p:tgtEl>
                                        <p:attrNameLst>
                                          <p:attrName>style.visibility</p:attrName>
                                        </p:attrNameLst>
                                      </p:cBhvr>
                                      <p:to>
                                        <p:strVal val="visible"/>
                                      </p:to>
                                    </p:set>
                                    <p:animEffect transition="in" filter="dissolve">
                                      <p:cBhvr>
                                        <p:cTn id="62" dur="500"/>
                                        <p:tgtEl>
                                          <p:spTgt spid="3">
                                            <p:txEl>
                                              <p:pRg st="1" end="1"/>
                                            </p:txEl>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dissolv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dissolve">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23"/>
                                        </p:tgtEl>
                                        <p:attrNameLst>
                                          <p:attrName>ppt_x</p:attrName>
                                        </p:attrNameLst>
                                      </p:cBhvr>
                                      <p:tavLst>
                                        <p:tav tm="0">
                                          <p:val>
                                            <p:strVal val="ppt_x"/>
                                          </p:val>
                                        </p:tav>
                                        <p:tav tm="100000">
                                          <p:val>
                                            <p:strVal val="ppt_x"/>
                                          </p:val>
                                        </p:tav>
                                      </p:tavLst>
                                    </p:anim>
                                    <p:anim calcmode="lin" valueType="num">
                                      <p:cBhvr additive="base">
                                        <p:cTn id="75" dur="500"/>
                                        <p:tgtEl>
                                          <p:spTgt spid="23"/>
                                        </p:tgtEl>
                                        <p:attrNameLst>
                                          <p:attrName>ppt_y</p:attrName>
                                        </p:attrNameLst>
                                      </p:cBhvr>
                                      <p:tavLst>
                                        <p:tav tm="0">
                                          <p:val>
                                            <p:strVal val="ppt_y"/>
                                          </p:val>
                                        </p:tav>
                                        <p:tav tm="100000">
                                          <p:val>
                                            <p:strVal val="1+ppt_h/2"/>
                                          </p:val>
                                        </p:tav>
                                      </p:tavLst>
                                    </p:anim>
                                    <p:set>
                                      <p:cBhvr>
                                        <p:cTn id="76" dur="1" fill="hold">
                                          <p:stCondLst>
                                            <p:cond delay="499"/>
                                          </p:stCondLst>
                                        </p:cTn>
                                        <p:tgtEl>
                                          <p:spTgt spid="23"/>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3"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0-#ppt_w/2"/>
                                          </p:val>
                                        </p:tav>
                                        <p:tav tm="100000">
                                          <p:val>
                                            <p:strVal val="#ppt_x"/>
                                          </p:val>
                                        </p:tav>
                                      </p:tavLst>
                                    </p:anim>
                                    <p:anim calcmode="lin" valueType="num">
                                      <p:cBhvr additive="base">
                                        <p:cTn id="82" dur="500" fill="hold"/>
                                        <p:tgtEl>
                                          <p:spTgt spid="22"/>
                                        </p:tgtEl>
                                        <p:attrNameLst>
                                          <p:attrName>ppt_y</p:attrName>
                                        </p:attrNameLst>
                                      </p:cBhvr>
                                      <p:tavLst>
                                        <p:tav tm="0">
                                          <p:val>
                                            <p:strVal val="#ppt_y"/>
                                          </p:val>
                                        </p:tav>
                                        <p:tav tm="100000">
                                          <p:val>
                                            <p:strVal val="#ppt_y"/>
                                          </p:val>
                                        </p:tav>
                                      </p:tavLst>
                                    </p:anim>
                                  </p:childTnLst>
                                </p:cTn>
                              </p:par>
                            </p:childTnLst>
                          </p:cTn>
                        </p:par>
                        <p:par>
                          <p:cTn id="83" fill="hold">
                            <p:stCondLst>
                              <p:cond delay="500"/>
                            </p:stCondLst>
                            <p:childTnLst>
                              <p:par>
                                <p:cTn id="84" presetID="0" presetClass="path" presetSubtype="0" accel="50000" decel="50000" fill="hold" grpId="2" nodeType="afterEffect">
                                  <p:stCondLst>
                                    <p:cond delay="0"/>
                                  </p:stCondLst>
                                  <p:childTnLst>
                                    <p:animMotion origin="layout" path="M -0.00652 0.20139 L 0.33489 0.20139 " pathEditMode="relative" rAng="0" ptsTypes="AA">
                                      <p:cBhvr>
                                        <p:cTn id="85" dur="500" fill="hold"/>
                                        <p:tgtEl>
                                          <p:spTgt spid="22"/>
                                        </p:tgtEl>
                                        <p:attrNameLst>
                                          <p:attrName>ppt_x</p:attrName>
                                          <p:attrName>ppt_y</p:attrName>
                                        </p:attrNameLst>
                                      </p:cBhvr>
                                      <p:rCtr x="17070" y="0"/>
                                    </p:animMotion>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3">
                                            <p:txEl>
                                              <p:pRg st="2" end="2"/>
                                            </p:txEl>
                                          </p:spTgt>
                                        </p:tgtEl>
                                        <p:attrNameLst>
                                          <p:attrName>style.visibility</p:attrName>
                                        </p:attrNameLst>
                                      </p:cBhvr>
                                      <p:to>
                                        <p:strVal val="visible"/>
                                      </p:to>
                                    </p:set>
                                    <p:animEffect transition="in" filter="dissolve">
                                      <p:cBhvr>
                                        <p:cTn id="90" dur="500"/>
                                        <p:tgtEl>
                                          <p:spTgt spid="3">
                                            <p:txEl>
                                              <p:pRg st="2" end="2"/>
                                            </p:txEl>
                                          </p:spTgt>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dissolve">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dissolve">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4" nodeType="clickEffect">
                                  <p:stCondLst>
                                    <p:cond delay="0"/>
                                  </p:stCondLst>
                                  <p:childTnLst>
                                    <p:anim calcmode="lin" valueType="num">
                                      <p:cBhvr additive="base">
                                        <p:cTn id="102" dur="500"/>
                                        <p:tgtEl>
                                          <p:spTgt spid="22"/>
                                        </p:tgtEl>
                                        <p:attrNameLst>
                                          <p:attrName>ppt_x</p:attrName>
                                        </p:attrNameLst>
                                      </p:cBhvr>
                                      <p:tavLst>
                                        <p:tav tm="0">
                                          <p:val>
                                            <p:strVal val="ppt_x"/>
                                          </p:val>
                                        </p:tav>
                                        <p:tav tm="100000">
                                          <p:val>
                                            <p:strVal val="ppt_x"/>
                                          </p:val>
                                        </p:tav>
                                      </p:tavLst>
                                    </p:anim>
                                    <p:anim calcmode="lin" valueType="num">
                                      <p:cBhvr additive="base">
                                        <p:cTn id="103" dur="500"/>
                                        <p:tgtEl>
                                          <p:spTgt spid="22"/>
                                        </p:tgtEl>
                                        <p:attrNameLst>
                                          <p:attrName>ppt_y</p:attrName>
                                        </p:attrNameLst>
                                      </p:cBhvr>
                                      <p:tavLst>
                                        <p:tav tm="0">
                                          <p:val>
                                            <p:strVal val="ppt_y"/>
                                          </p:val>
                                        </p:tav>
                                        <p:tav tm="100000">
                                          <p:val>
                                            <p:strVal val="1+ppt_h/2"/>
                                          </p:val>
                                        </p:tav>
                                      </p:tavLst>
                                    </p:anim>
                                    <p:set>
                                      <p:cBhvr>
                                        <p:cTn id="104" dur="1" fill="hold">
                                          <p:stCondLst>
                                            <p:cond delay="499"/>
                                          </p:stCondLst>
                                        </p:cTn>
                                        <p:tgtEl>
                                          <p:spTgt spid="2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0" presetClass="path" presetSubtype="0" accel="50000" decel="50000" fill="hold" grpId="0" nodeType="clickEffect">
                                  <p:stCondLst>
                                    <p:cond delay="0"/>
                                  </p:stCondLst>
                                  <p:childTnLst>
                                    <p:animMotion origin="layout" path="M -0.02071 -0.14444 L 0.33489 -0.14444 " pathEditMode="relative" ptsTypes="AA">
                                      <p:cBhvr>
                                        <p:cTn id="108" dur="500" fill="hold"/>
                                        <p:tgtEl>
                                          <p:spTgt spid="24"/>
                                        </p:tgtEl>
                                        <p:attrNameLst>
                                          <p:attrName>ppt_x</p:attrName>
                                          <p:attrName>ppt_y</p:attrName>
                                        </p:attrNameLst>
                                      </p:cBhvr>
                                    </p:animMotion>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3">
                                            <p:txEl>
                                              <p:pRg st="3" end="3"/>
                                            </p:txEl>
                                          </p:spTgt>
                                        </p:tgtEl>
                                        <p:attrNameLst>
                                          <p:attrName>style.visibility</p:attrName>
                                        </p:attrNameLst>
                                      </p:cBhvr>
                                      <p:to>
                                        <p:strVal val="visible"/>
                                      </p:to>
                                    </p:set>
                                    <p:animEffect transition="in" filter="dissolve">
                                      <p:cBhvr>
                                        <p:cTn id="113" dur="500"/>
                                        <p:tgtEl>
                                          <p:spTgt spid="3">
                                            <p:txEl>
                                              <p:pRg st="3" end="3"/>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24"/>
                                        </p:tgtEl>
                                        <p:attrNameLst>
                                          <p:attrName>ppt_x</p:attrName>
                                        </p:attrNameLst>
                                      </p:cBhvr>
                                      <p:tavLst>
                                        <p:tav tm="0">
                                          <p:val>
                                            <p:strVal val="ppt_x"/>
                                          </p:val>
                                        </p:tav>
                                        <p:tav tm="100000">
                                          <p:val>
                                            <p:strVal val="ppt_x"/>
                                          </p:val>
                                        </p:tav>
                                      </p:tavLst>
                                    </p:anim>
                                    <p:anim calcmode="lin" valueType="num">
                                      <p:cBhvr additive="base">
                                        <p:cTn id="118" dur="500"/>
                                        <p:tgtEl>
                                          <p:spTgt spid="24"/>
                                        </p:tgtEl>
                                        <p:attrNameLst>
                                          <p:attrName>ppt_y</p:attrName>
                                        </p:attrNameLst>
                                      </p:cBhvr>
                                      <p:tavLst>
                                        <p:tav tm="0">
                                          <p:val>
                                            <p:strVal val="ppt_y"/>
                                          </p:val>
                                        </p:tav>
                                        <p:tav tm="100000">
                                          <p:val>
                                            <p:strVal val="1+ppt_h/2"/>
                                          </p:val>
                                        </p:tav>
                                      </p:tavLst>
                                    </p:anim>
                                    <p:set>
                                      <p:cBhvr>
                                        <p:cTn id="119"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2" grpId="0" animBg="1"/>
      <p:bldP spid="22" grpId="1" animBg="1"/>
      <p:bldP spid="22" grpId="2" animBg="1"/>
      <p:bldP spid="22" grpId="3" animBg="1"/>
      <p:bldP spid="22" grpId="4" animBg="1"/>
      <p:bldP spid="23" grpId="0" animBg="1"/>
      <p:bldP spid="23" grpId="1" animBg="1"/>
      <p:bldP spid="24" grpId="0" animBg="1"/>
      <p:bldP spid="24" grpId="1" animBg="1"/>
      <p:bldP spid="27" grpId="0"/>
      <p:bldP spid="17"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9C54-F027-F143-A2C3-8AC1541329F7}"/>
              </a:ext>
            </a:extLst>
          </p:cNvPr>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Beau</a:t>
            </a:r>
            <a:r>
              <a:rPr lang="en-US" altLang="zh-CN" dirty="0" err="1">
                <a:latin typeface="Calibri" panose="020F0502020204030204" pitchFamily="34" charset="0"/>
                <a:cs typeface="Calibri" panose="020F0502020204030204" pitchFamily="34" charset="0"/>
              </a:rPr>
              <a:t>Coup</a:t>
            </a:r>
            <a:r>
              <a:rPr lang="zh-CN" altLang="en-US" i="1" dirty="0">
                <a:latin typeface="Calibri" panose="020F0502020204030204" pitchFamily="34" charset="0"/>
                <a:cs typeface="Calibri" panose="020F0502020204030204" pitchFamily="34" charset="0"/>
              </a:rPr>
              <a:t> </a:t>
            </a:r>
            <a:r>
              <a:rPr lang="en-US" altLang="zh-CN" i="1" dirty="0">
                <a:latin typeface="Calibri" panose="020F0502020204030204" pitchFamily="34" charset="0"/>
                <a:cs typeface="Calibri" panose="020F0502020204030204" pitchFamily="34" charset="0"/>
              </a:rPr>
              <a:t>C</a:t>
            </a:r>
            <a:r>
              <a:rPr lang="en-US" altLang="zh-CN" dirty="0">
                <a:latin typeface="Calibri" panose="020F0502020204030204" pitchFamily="34" charset="0"/>
                <a:cs typeface="Calibri" panose="020F0502020204030204" pitchFamily="34" charset="0"/>
              </a:rPr>
              <a:t>oupon</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Collector</a:t>
            </a:r>
            <a:endParaRPr lang="en-US" dirty="0"/>
          </a:p>
        </p:txBody>
      </p:sp>
      <p:sp>
        <p:nvSpPr>
          <p:cNvPr id="3" name="Content Placeholder 2">
            <a:extLst>
              <a:ext uri="{FF2B5EF4-FFF2-40B4-BE49-F238E27FC236}">
                <a16:creationId xmlns:a16="http://schemas.microsoft.com/office/drawing/2014/main" id="{446D2262-9423-C149-B62C-399C9F9A0FB8}"/>
              </a:ext>
            </a:extLst>
          </p:cNvPr>
          <p:cNvSpPr>
            <a:spLocks noGrp="1"/>
          </p:cNvSpPr>
          <p:nvPr>
            <p:ph idx="1"/>
          </p:nvPr>
        </p:nvSpPr>
        <p:spPr>
          <a:xfrm>
            <a:off x="609600" y="3048729"/>
            <a:ext cx="10972800" cy="4525963"/>
          </a:xfrm>
        </p:spPr>
        <p:txBody>
          <a:bodyPr/>
          <a:lstStyle/>
          <a:p>
            <a:r>
              <a:rPr lang="en-US" altLang="zh-CN" dirty="0"/>
              <a:t>Generalization:</a:t>
            </a:r>
            <a:r>
              <a:rPr lang="zh-CN" altLang="en-US" dirty="0"/>
              <a:t> </a:t>
            </a:r>
            <a:r>
              <a:rPr lang="en-US" altLang="zh-CN" i="1" dirty="0"/>
              <a:t>(</a:t>
            </a:r>
            <a:r>
              <a:rPr lang="en-US" altLang="zh-CN" b="1" i="1" dirty="0"/>
              <a:t>m</a:t>
            </a:r>
            <a:r>
              <a:rPr lang="en-US" altLang="zh-CN" i="1" dirty="0"/>
              <a:t>,</a:t>
            </a:r>
            <a:r>
              <a:rPr lang="zh-CN" altLang="en-US" i="1" dirty="0"/>
              <a:t> </a:t>
            </a:r>
            <a:r>
              <a:rPr lang="en-US" altLang="zh-CN" b="1" i="1" dirty="0"/>
              <a:t>p</a:t>
            </a:r>
            <a:r>
              <a:rPr lang="en-US" altLang="zh-CN" i="1" dirty="0"/>
              <a:t>,</a:t>
            </a:r>
            <a:r>
              <a:rPr lang="zh-CN" altLang="en-US" i="1" dirty="0"/>
              <a:t> </a:t>
            </a:r>
            <a:r>
              <a:rPr lang="en-US" altLang="zh-CN" b="1" i="1" dirty="0"/>
              <a:t>n</a:t>
            </a:r>
            <a:r>
              <a:rPr lang="en-US" altLang="zh-CN" i="1" dirty="0"/>
              <a:t>)</a:t>
            </a:r>
            <a:r>
              <a:rPr lang="en-US" altLang="zh-CN" dirty="0"/>
              <a:t>-coupon</a:t>
            </a:r>
            <a:r>
              <a:rPr lang="zh-CN" altLang="en-US" dirty="0"/>
              <a:t> </a:t>
            </a:r>
            <a:r>
              <a:rPr lang="en-US" altLang="zh-CN" dirty="0"/>
              <a:t>collector</a:t>
            </a:r>
            <a:r>
              <a:rPr lang="zh-CN" altLang="en-US" dirty="0"/>
              <a:t> </a:t>
            </a:r>
            <a:endParaRPr lang="en-US" altLang="zh-CN" dirty="0"/>
          </a:p>
          <a:p>
            <a:r>
              <a:rPr lang="en-US" altLang="zh-CN" b="1" i="1" dirty="0"/>
              <a:t>m</a:t>
            </a:r>
            <a:r>
              <a:rPr lang="zh-CN" altLang="en-US" b="1" i="1" dirty="0"/>
              <a:t>*</a:t>
            </a:r>
            <a:r>
              <a:rPr lang="en-US" altLang="zh-CN" b="1" i="1" dirty="0"/>
              <a:t>p</a:t>
            </a:r>
            <a:r>
              <a:rPr lang="en-US" altLang="zh-CN" dirty="0"/>
              <a:t>&lt;1,</a:t>
            </a:r>
            <a:r>
              <a:rPr lang="zh-CN" altLang="en-US" dirty="0"/>
              <a:t> </a:t>
            </a:r>
            <a:r>
              <a:rPr lang="en-US" altLang="zh-CN" dirty="0"/>
              <a:t>most</a:t>
            </a:r>
            <a:r>
              <a:rPr lang="zh-CN" altLang="en-US" dirty="0"/>
              <a:t> </a:t>
            </a:r>
            <a:r>
              <a:rPr lang="en-US" altLang="zh-CN" dirty="0"/>
              <a:t>packets</a:t>
            </a:r>
            <a:r>
              <a:rPr lang="zh-CN" altLang="en-US" dirty="0"/>
              <a:t> </a:t>
            </a:r>
            <a:r>
              <a:rPr lang="en-US" altLang="zh-CN" dirty="0"/>
              <a:t>collect</a:t>
            </a:r>
            <a:r>
              <a:rPr lang="zh-CN" altLang="en-US" dirty="0"/>
              <a:t> </a:t>
            </a:r>
            <a:r>
              <a:rPr lang="en-US" altLang="zh-CN" dirty="0"/>
              <a:t>no</a:t>
            </a:r>
            <a:r>
              <a:rPr lang="zh-CN" altLang="en-US" dirty="0"/>
              <a:t> </a:t>
            </a:r>
            <a:r>
              <a:rPr lang="en-US" altLang="zh-CN" dirty="0"/>
              <a:t>coupon</a:t>
            </a:r>
          </a:p>
        </p:txBody>
      </p:sp>
      <p:sp>
        <p:nvSpPr>
          <p:cNvPr id="7" name="Slide Number Placeholder 6">
            <a:extLst>
              <a:ext uri="{FF2B5EF4-FFF2-40B4-BE49-F238E27FC236}">
                <a16:creationId xmlns:a16="http://schemas.microsoft.com/office/drawing/2014/main" id="{7CD25E4C-474E-4E49-AA2E-98A58AE2F117}"/>
              </a:ext>
            </a:extLst>
          </p:cNvPr>
          <p:cNvSpPr>
            <a:spLocks noGrp="1"/>
          </p:cNvSpPr>
          <p:nvPr>
            <p:ph type="sldNum" sz="quarter" idx="12"/>
          </p:nvPr>
        </p:nvSpPr>
        <p:spPr/>
        <p:txBody>
          <a:bodyPr/>
          <a:lstStyle/>
          <a:p>
            <a:fld id="{E7E4D0C3-84DB-6944-AA19-4869232E3B57}" type="slidenum">
              <a:rPr lang="en-US" smtClean="0"/>
              <a:t>28</a:t>
            </a:fld>
            <a:endParaRPr lang="en-US" dirty="0"/>
          </a:p>
        </p:txBody>
      </p:sp>
      <p:sp>
        <p:nvSpPr>
          <p:cNvPr id="5" name="TextBox 4">
            <a:extLst>
              <a:ext uri="{FF2B5EF4-FFF2-40B4-BE49-F238E27FC236}">
                <a16:creationId xmlns:a16="http://schemas.microsoft.com/office/drawing/2014/main" id="{88A86565-376B-7A41-9FAB-60F112EA3D59}"/>
              </a:ext>
            </a:extLst>
          </p:cNvPr>
          <p:cNvSpPr txBox="1"/>
          <p:nvPr/>
        </p:nvSpPr>
        <p:spPr>
          <a:xfrm>
            <a:off x="1700213" y="1960918"/>
            <a:ext cx="5342541" cy="923330"/>
          </a:xfrm>
          <a:prstGeom prst="rect">
            <a:avLst/>
          </a:prstGeom>
          <a:noFill/>
        </p:spPr>
        <p:txBody>
          <a:bodyPr wrap="square" rtlCol="0">
            <a:spAutoFit/>
          </a:bodyPr>
          <a:lstStyle/>
          <a:p>
            <a:r>
              <a:rPr lang="en-US" altLang="zh-CN" sz="5400" b="1" i="1" dirty="0"/>
              <a:t>f</a:t>
            </a:r>
            <a:r>
              <a:rPr lang="en-US" altLang="zh-CN" sz="5400" dirty="0"/>
              <a:t>(</a:t>
            </a:r>
            <a:r>
              <a:rPr lang="en-US" altLang="zh-CN" sz="5400" i="1" dirty="0" err="1">
                <a:solidFill>
                  <a:srgbClr val="7030A0"/>
                </a:solidFill>
              </a:rPr>
              <a:t>SrcIP</a:t>
            </a:r>
            <a:r>
              <a:rPr lang="en-US" altLang="zh-CN" sz="5400" dirty="0"/>
              <a:t>)</a:t>
            </a:r>
            <a:r>
              <a:rPr lang="zh-CN" altLang="en-US" sz="5400" dirty="0"/>
              <a:t> </a:t>
            </a:r>
            <a:r>
              <a:rPr lang="en-US" altLang="zh-CN" sz="5400" dirty="0"/>
              <a:t>-&gt;</a:t>
            </a:r>
            <a:r>
              <a:rPr lang="zh-CN" altLang="en-US" sz="5400" dirty="0"/>
              <a:t> </a:t>
            </a:r>
            <a:r>
              <a:rPr lang="en-US" altLang="zh-CN" sz="5400" dirty="0"/>
              <a:t>Coupon</a:t>
            </a:r>
            <a:endParaRPr lang="en-US" sz="5400" dirty="0"/>
          </a:p>
        </p:txBody>
      </p:sp>
      <p:sp>
        <p:nvSpPr>
          <p:cNvPr id="6" name="Folded Corner 5">
            <a:extLst>
              <a:ext uri="{FF2B5EF4-FFF2-40B4-BE49-F238E27FC236}">
                <a16:creationId xmlns:a16="http://schemas.microsoft.com/office/drawing/2014/main" id="{4040E49D-96EF-F244-B58D-DABC16727AB4}"/>
              </a:ext>
            </a:extLst>
          </p:cNvPr>
          <p:cNvSpPr/>
          <p:nvPr/>
        </p:nvSpPr>
        <p:spPr>
          <a:xfrm>
            <a:off x="6924675" y="2040246"/>
            <a:ext cx="753036" cy="914400"/>
          </a:xfrm>
          <a:prstGeom prst="foldedCorner">
            <a:avLst>
              <a:gd name="adj" fmla="val 35840"/>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solidFill>
                  <a:schemeClr val="tx1"/>
                </a:solidFill>
              </a:rPr>
              <a:t>?</a:t>
            </a:r>
            <a:endParaRPr lang="en-US" sz="5400" dirty="0">
              <a:solidFill>
                <a:schemeClr val="tx1"/>
              </a:solidFill>
            </a:endParaRPr>
          </a:p>
        </p:txBody>
      </p:sp>
      <p:grpSp>
        <p:nvGrpSpPr>
          <p:cNvPr id="21" name="Group 20">
            <a:extLst>
              <a:ext uri="{FF2B5EF4-FFF2-40B4-BE49-F238E27FC236}">
                <a16:creationId xmlns:a16="http://schemas.microsoft.com/office/drawing/2014/main" id="{6B5B09D9-679C-8540-B827-9F162060A5FC}"/>
              </a:ext>
            </a:extLst>
          </p:cNvPr>
          <p:cNvGrpSpPr/>
          <p:nvPr/>
        </p:nvGrpSpPr>
        <p:grpSpPr>
          <a:xfrm>
            <a:off x="3739531" y="5091501"/>
            <a:ext cx="6396677" cy="720841"/>
            <a:chOff x="3098189" y="4564013"/>
            <a:chExt cx="2973558" cy="335090"/>
          </a:xfrm>
        </p:grpSpPr>
        <p:sp>
          <p:nvSpPr>
            <p:cNvPr id="8" name="Folded Corner 7">
              <a:extLst>
                <a:ext uri="{FF2B5EF4-FFF2-40B4-BE49-F238E27FC236}">
                  <a16:creationId xmlns:a16="http://schemas.microsoft.com/office/drawing/2014/main" id="{622797D6-EFE8-A240-8942-C8A7496AE00B}"/>
                </a:ext>
              </a:extLst>
            </p:cNvPr>
            <p:cNvSpPr/>
            <p:nvPr/>
          </p:nvSpPr>
          <p:spPr>
            <a:xfrm>
              <a:off x="3868933" y="4564013"/>
              <a:ext cx="275957" cy="335090"/>
            </a:xfrm>
            <a:prstGeom prst="foldedCorner">
              <a:avLst>
                <a:gd name="adj" fmla="val 35840"/>
              </a:avLst>
            </a:prstGeom>
            <a:noFill/>
            <a:ln w="508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9" name="Folded Corner 8">
              <a:extLst>
                <a:ext uri="{FF2B5EF4-FFF2-40B4-BE49-F238E27FC236}">
                  <a16:creationId xmlns:a16="http://schemas.microsoft.com/office/drawing/2014/main" id="{33BDE4E4-CC26-A249-A029-12994ABEA64E}"/>
                </a:ext>
              </a:extLst>
            </p:cNvPr>
            <p:cNvSpPr/>
            <p:nvPr/>
          </p:nvSpPr>
          <p:spPr>
            <a:xfrm>
              <a:off x="4254304" y="4564013"/>
              <a:ext cx="275957" cy="335090"/>
            </a:xfrm>
            <a:prstGeom prst="foldedCorner">
              <a:avLst>
                <a:gd name="adj" fmla="val 35840"/>
              </a:avLst>
            </a:prstGeom>
            <a:noFill/>
            <a:ln w="508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Folded Corner 9">
              <a:extLst>
                <a:ext uri="{FF2B5EF4-FFF2-40B4-BE49-F238E27FC236}">
                  <a16:creationId xmlns:a16="http://schemas.microsoft.com/office/drawing/2014/main" id="{50D16DD2-FD8B-0142-885B-B10E6328A888}"/>
                </a:ext>
              </a:extLst>
            </p:cNvPr>
            <p:cNvSpPr/>
            <p:nvPr/>
          </p:nvSpPr>
          <p:spPr>
            <a:xfrm>
              <a:off x="3098189" y="4564013"/>
              <a:ext cx="275957" cy="335090"/>
            </a:xfrm>
            <a:prstGeom prst="foldedCorner">
              <a:avLst>
                <a:gd name="adj" fmla="val 35840"/>
              </a:avLst>
            </a:prstGeom>
            <a:noFill/>
            <a:ln w="508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1" name="Folded Corner 10">
              <a:extLst>
                <a:ext uri="{FF2B5EF4-FFF2-40B4-BE49-F238E27FC236}">
                  <a16:creationId xmlns:a16="http://schemas.microsoft.com/office/drawing/2014/main" id="{7D9E2503-F89C-2041-B756-9BF8A210784C}"/>
                </a:ext>
              </a:extLst>
            </p:cNvPr>
            <p:cNvSpPr/>
            <p:nvPr/>
          </p:nvSpPr>
          <p:spPr>
            <a:xfrm>
              <a:off x="3483561" y="4564013"/>
              <a:ext cx="275957" cy="335090"/>
            </a:xfrm>
            <a:prstGeom prst="foldedCorner">
              <a:avLst>
                <a:gd name="adj" fmla="val 35840"/>
              </a:avLst>
            </a:prstGeom>
            <a:noFill/>
            <a:ln w="508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 name="Folded Corner 16">
              <a:extLst>
                <a:ext uri="{FF2B5EF4-FFF2-40B4-BE49-F238E27FC236}">
                  <a16:creationId xmlns:a16="http://schemas.microsoft.com/office/drawing/2014/main" id="{D240B4AD-E459-C04F-B2F7-393BA134A509}"/>
                </a:ext>
              </a:extLst>
            </p:cNvPr>
            <p:cNvSpPr/>
            <p:nvPr/>
          </p:nvSpPr>
          <p:spPr>
            <a:xfrm>
              <a:off x="5410419" y="4564013"/>
              <a:ext cx="275957" cy="335090"/>
            </a:xfrm>
            <a:prstGeom prst="foldedCorner">
              <a:avLst>
                <a:gd name="adj" fmla="val 35840"/>
              </a:avLst>
            </a:prstGeom>
            <a:noFill/>
            <a:ln w="508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 name="Folded Corner 17">
              <a:extLst>
                <a:ext uri="{FF2B5EF4-FFF2-40B4-BE49-F238E27FC236}">
                  <a16:creationId xmlns:a16="http://schemas.microsoft.com/office/drawing/2014/main" id="{CEB420D4-2D6C-3941-8E74-2B79DAB213BA}"/>
                </a:ext>
              </a:extLst>
            </p:cNvPr>
            <p:cNvSpPr/>
            <p:nvPr/>
          </p:nvSpPr>
          <p:spPr>
            <a:xfrm>
              <a:off x="5795790" y="4564013"/>
              <a:ext cx="275957" cy="335090"/>
            </a:xfrm>
            <a:prstGeom prst="foldedCorner">
              <a:avLst>
                <a:gd name="adj" fmla="val 35840"/>
              </a:avLst>
            </a:prstGeom>
            <a:noFill/>
            <a:ln w="508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9" name="Folded Corner 18">
              <a:extLst>
                <a:ext uri="{FF2B5EF4-FFF2-40B4-BE49-F238E27FC236}">
                  <a16:creationId xmlns:a16="http://schemas.microsoft.com/office/drawing/2014/main" id="{25B2FF65-E1AF-7F4B-9AF4-10DC569A3579}"/>
                </a:ext>
              </a:extLst>
            </p:cNvPr>
            <p:cNvSpPr/>
            <p:nvPr/>
          </p:nvSpPr>
          <p:spPr>
            <a:xfrm>
              <a:off x="4639675" y="4564013"/>
              <a:ext cx="275957" cy="335090"/>
            </a:xfrm>
            <a:prstGeom prst="foldedCorner">
              <a:avLst>
                <a:gd name="adj" fmla="val 35840"/>
              </a:avLst>
            </a:prstGeom>
            <a:noFill/>
            <a:ln w="508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0" name="Folded Corner 19">
              <a:extLst>
                <a:ext uri="{FF2B5EF4-FFF2-40B4-BE49-F238E27FC236}">
                  <a16:creationId xmlns:a16="http://schemas.microsoft.com/office/drawing/2014/main" id="{6F432C89-E859-8449-8122-DD6CBFDFB818}"/>
                </a:ext>
              </a:extLst>
            </p:cNvPr>
            <p:cNvSpPr/>
            <p:nvPr/>
          </p:nvSpPr>
          <p:spPr>
            <a:xfrm>
              <a:off x="5025047" y="4564013"/>
              <a:ext cx="275957" cy="335090"/>
            </a:xfrm>
            <a:prstGeom prst="foldedCorner">
              <a:avLst>
                <a:gd name="adj" fmla="val 35840"/>
              </a:avLst>
            </a:prstGeom>
            <a:noFill/>
            <a:ln w="508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sp>
        <p:nvSpPr>
          <p:cNvPr id="22" name="Left Brace 21">
            <a:extLst>
              <a:ext uri="{FF2B5EF4-FFF2-40B4-BE49-F238E27FC236}">
                <a16:creationId xmlns:a16="http://schemas.microsoft.com/office/drawing/2014/main" id="{0CDAF37B-D916-0B44-955E-C4DD780E2603}"/>
              </a:ext>
            </a:extLst>
          </p:cNvPr>
          <p:cNvSpPr/>
          <p:nvPr/>
        </p:nvSpPr>
        <p:spPr>
          <a:xfrm rot="5400000">
            <a:off x="6838212" y="1666592"/>
            <a:ext cx="199316" cy="6396679"/>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909286A6-D338-DB49-A495-43FA0D6B7397}"/>
              </a:ext>
            </a:extLst>
          </p:cNvPr>
          <p:cNvSpPr txBox="1"/>
          <p:nvPr/>
        </p:nvSpPr>
        <p:spPr>
          <a:xfrm>
            <a:off x="5128734" y="4382020"/>
            <a:ext cx="3618271" cy="461665"/>
          </a:xfrm>
          <a:prstGeom prst="rect">
            <a:avLst/>
          </a:prstGeom>
          <a:noFill/>
        </p:spPr>
        <p:txBody>
          <a:bodyPr wrap="square" rtlCol="0">
            <a:spAutoFit/>
          </a:bodyPr>
          <a:lstStyle/>
          <a:p>
            <a:pPr algn="ctr"/>
            <a:r>
              <a:rPr lang="en-US" altLang="zh-CN" sz="2400" b="1" i="1" dirty="0"/>
              <a:t>m=8</a:t>
            </a:r>
            <a:r>
              <a:rPr lang="zh-CN" altLang="en-US" sz="2400" dirty="0"/>
              <a:t> </a:t>
            </a:r>
            <a:r>
              <a:rPr lang="en-US" altLang="zh-CN" sz="2400" dirty="0"/>
              <a:t>coupons</a:t>
            </a:r>
            <a:r>
              <a:rPr lang="zh-CN" altLang="en-US" sz="2400" dirty="0"/>
              <a:t> </a:t>
            </a:r>
            <a:r>
              <a:rPr lang="en-US" altLang="zh-CN" sz="2400" dirty="0"/>
              <a:t>in</a:t>
            </a:r>
            <a:r>
              <a:rPr lang="zh-CN" altLang="en-US" sz="2400" dirty="0"/>
              <a:t> </a:t>
            </a:r>
            <a:r>
              <a:rPr lang="en-US" altLang="zh-CN" sz="2400" dirty="0"/>
              <a:t>total</a:t>
            </a:r>
            <a:endParaRPr lang="en-US" sz="2400" dirty="0"/>
          </a:p>
        </p:txBody>
      </p:sp>
      <p:sp>
        <p:nvSpPr>
          <p:cNvPr id="24" name="Left Brace 23">
            <a:extLst>
              <a:ext uri="{FF2B5EF4-FFF2-40B4-BE49-F238E27FC236}">
                <a16:creationId xmlns:a16="http://schemas.microsoft.com/office/drawing/2014/main" id="{164BDE4A-A738-0149-9D0F-AB00EB59C321}"/>
              </a:ext>
            </a:extLst>
          </p:cNvPr>
          <p:cNvSpPr/>
          <p:nvPr/>
        </p:nvSpPr>
        <p:spPr>
          <a:xfrm rot="16200000">
            <a:off x="6838213" y="3669578"/>
            <a:ext cx="199316" cy="4738664"/>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9BE17869-FFB5-0E4F-B170-8DA2CE3F406C}"/>
              </a:ext>
            </a:extLst>
          </p:cNvPr>
          <p:cNvSpPr txBox="1"/>
          <p:nvPr/>
        </p:nvSpPr>
        <p:spPr>
          <a:xfrm>
            <a:off x="3739530" y="6038909"/>
            <a:ext cx="6396677" cy="461665"/>
          </a:xfrm>
          <a:prstGeom prst="rect">
            <a:avLst/>
          </a:prstGeom>
          <a:noFill/>
        </p:spPr>
        <p:txBody>
          <a:bodyPr wrap="square" rtlCol="0">
            <a:spAutoFit/>
          </a:bodyPr>
          <a:lstStyle/>
          <a:p>
            <a:pPr algn="ctr"/>
            <a:r>
              <a:rPr lang="en-US" altLang="zh-CN" sz="2400" dirty="0"/>
              <a:t>stop</a:t>
            </a:r>
            <a:r>
              <a:rPr lang="zh-CN" altLang="en-US" sz="2400" dirty="0"/>
              <a:t> </a:t>
            </a:r>
            <a:r>
              <a:rPr lang="en-US" altLang="zh-CN" sz="2400" dirty="0"/>
              <a:t>at</a:t>
            </a:r>
            <a:r>
              <a:rPr lang="zh-CN" altLang="en-US" sz="2400" dirty="0"/>
              <a:t> </a:t>
            </a:r>
            <a:r>
              <a:rPr lang="en-US" altLang="zh-CN" sz="2400" b="1" i="1" dirty="0"/>
              <a:t>n=4</a:t>
            </a:r>
            <a:r>
              <a:rPr lang="zh-CN" altLang="en-US" sz="2400" dirty="0"/>
              <a:t> </a:t>
            </a:r>
            <a:r>
              <a:rPr lang="en-US" altLang="zh-CN" sz="2400" dirty="0"/>
              <a:t>different</a:t>
            </a:r>
            <a:r>
              <a:rPr lang="zh-CN" altLang="en-US" sz="2400" dirty="0"/>
              <a:t> </a:t>
            </a:r>
            <a:r>
              <a:rPr lang="en-US" altLang="zh-CN" sz="2400" dirty="0"/>
              <a:t>coupons</a:t>
            </a:r>
            <a:endParaRPr lang="en-US" sz="2400" dirty="0"/>
          </a:p>
        </p:txBody>
      </p:sp>
      <p:sp>
        <p:nvSpPr>
          <p:cNvPr id="27" name="TextBox 26">
            <a:extLst>
              <a:ext uri="{FF2B5EF4-FFF2-40B4-BE49-F238E27FC236}">
                <a16:creationId xmlns:a16="http://schemas.microsoft.com/office/drawing/2014/main" id="{0F40EC56-D4A8-2C41-830B-CE7D94970D99}"/>
              </a:ext>
            </a:extLst>
          </p:cNvPr>
          <p:cNvSpPr txBox="1"/>
          <p:nvPr/>
        </p:nvSpPr>
        <p:spPr>
          <a:xfrm>
            <a:off x="978699" y="4594030"/>
            <a:ext cx="2296886" cy="830997"/>
          </a:xfrm>
          <a:prstGeom prst="rect">
            <a:avLst/>
          </a:prstGeom>
          <a:noFill/>
        </p:spPr>
        <p:txBody>
          <a:bodyPr wrap="square" rtlCol="0">
            <a:spAutoFit/>
          </a:bodyPr>
          <a:lstStyle/>
          <a:p>
            <a:r>
              <a:rPr lang="en-US" altLang="zh-CN" sz="2400" dirty="0"/>
              <a:t>Example:</a:t>
            </a:r>
          </a:p>
          <a:p>
            <a:r>
              <a:rPr lang="en-US" altLang="zh-CN" sz="2400" i="1" dirty="0"/>
              <a:t>(</a:t>
            </a:r>
            <a:r>
              <a:rPr lang="en-US" altLang="zh-CN" sz="2400" b="1" i="1" dirty="0"/>
              <a:t>m</a:t>
            </a:r>
            <a:r>
              <a:rPr lang="en-US" altLang="zh-CN" sz="2400" i="1" dirty="0"/>
              <a:t>=8,</a:t>
            </a:r>
            <a:r>
              <a:rPr lang="zh-CN" altLang="en-US" sz="2400" i="1" dirty="0"/>
              <a:t> </a:t>
            </a:r>
            <a:r>
              <a:rPr lang="en-US" altLang="zh-CN" sz="2400" b="1" i="1" dirty="0"/>
              <a:t>p</a:t>
            </a:r>
            <a:r>
              <a:rPr lang="en-US" altLang="zh-CN" sz="2400" i="1" dirty="0"/>
              <a:t>=1%,</a:t>
            </a:r>
            <a:r>
              <a:rPr lang="zh-CN" altLang="en-US" sz="2400" i="1" dirty="0"/>
              <a:t> </a:t>
            </a:r>
            <a:r>
              <a:rPr lang="en-US" altLang="zh-CN" sz="2400" b="1" i="1" dirty="0"/>
              <a:t>n</a:t>
            </a:r>
            <a:r>
              <a:rPr lang="en-US" altLang="zh-CN" sz="2400" i="1" dirty="0"/>
              <a:t>=4)</a:t>
            </a:r>
            <a:endParaRPr lang="en-US" sz="2400" i="1" dirty="0"/>
          </a:p>
        </p:txBody>
      </p:sp>
      <p:sp>
        <p:nvSpPr>
          <p:cNvPr id="28" name="Folded Corner 27">
            <a:extLst>
              <a:ext uri="{FF2B5EF4-FFF2-40B4-BE49-F238E27FC236}">
                <a16:creationId xmlns:a16="http://schemas.microsoft.com/office/drawing/2014/main" id="{20CE2195-2B02-BD42-ACFA-5B93A5A524C0}"/>
              </a:ext>
            </a:extLst>
          </p:cNvPr>
          <p:cNvSpPr/>
          <p:nvPr/>
        </p:nvSpPr>
        <p:spPr>
          <a:xfrm>
            <a:off x="6226550" y="5091499"/>
            <a:ext cx="593635" cy="720841"/>
          </a:xfrm>
          <a:prstGeom prst="foldedCorner">
            <a:avLst>
              <a:gd name="adj" fmla="val 35840"/>
            </a:avLst>
          </a:prstGeom>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29" name="Folded Corner 28">
            <a:extLst>
              <a:ext uri="{FF2B5EF4-FFF2-40B4-BE49-F238E27FC236}">
                <a16:creationId xmlns:a16="http://schemas.microsoft.com/office/drawing/2014/main" id="{72E13EF2-49C7-9947-9EEE-FA0781DC71FA}"/>
              </a:ext>
            </a:extLst>
          </p:cNvPr>
          <p:cNvSpPr/>
          <p:nvPr/>
        </p:nvSpPr>
        <p:spPr>
          <a:xfrm>
            <a:off x="4568538" y="5091499"/>
            <a:ext cx="593635" cy="720841"/>
          </a:xfrm>
          <a:prstGeom prst="foldedCorner">
            <a:avLst>
              <a:gd name="adj" fmla="val 35840"/>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dirty="0">
              <a:solidFill>
                <a:schemeClr val="tx1"/>
              </a:solidFill>
            </a:endParaRPr>
          </a:p>
        </p:txBody>
      </p:sp>
      <p:sp>
        <p:nvSpPr>
          <p:cNvPr id="30" name="Folded Corner 29">
            <a:extLst>
              <a:ext uri="{FF2B5EF4-FFF2-40B4-BE49-F238E27FC236}">
                <a16:creationId xmlns:a16="http://schemas.microsoft.com/office/drawing/2014/main" id="{4AAF031C-5F6C-3A46-809C-A74CE843DE94}"/>
              </a:ext>
            </a:extLst>
          </p:cNvPr>
          <p:cNvSpPr/>
          <p:nvPr/>
        </p:nvSpPr>
        <p:spPr>
          <a:xfrm>
            <a:off x="8713568" y="5091499"/>
            <a:ext cx="593635" cy="720841"/>
          </a:xfrm>
          <a:prstGeom prst="foldedCorner">
            <a:avLst>
              <a:gd name="adj" fmla="val 35840"/>
            </a:avLst>
          </a:prstGeom>
          <a:solidFill>
            <a:schemeClr val="accent4">
              <a:lumMod val="75000"/>
            </a:schemeClr>
          </a:solidFill>
          <a:ln w="38100">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dirty="0">
              <a:solidFill>
                <a:schemeClr val="tx1"/>
              </a:solidFill>
            </a:endParaRPr>
          </a:p>
        </p:txBody>
      </p:sp>
      <p:sp>
        <p:nvSpPr>
          <p:cNvPr id="31" name="Folded Corner 30">
            <a:extLst>
              <a:ext uri="{FF2B5EF4-FFF2-40B4-BE49-F238E27FC236}">
                <a16:creationId xmlns:a16="http://schemas.microsoft.com/office/drawing/2014/main" id="{A7D904A3-0E12-5446-A6DD-7213F234E316}"/>
              </a:ext>
            </a:extLst>
          </p:cNvPr>
          <p:cNvSpPr/>
          <p:nvPr/>
        </p:nvSpPr>
        <p:spPr>
          <a:xfrm>
            <a:off x="7055554" y="5091499"/>
            <a:ext cx="593635" cy="720841"/>
          </a:xfrm>
          <a:prstGeom prst="foldedCorner">
            <a:avLst>
              <a:gd name="adj" fmla="val 35840"/>
            </a:avLst>
          </a:prstGeom>
          <a:solidFill>
            <a:srgbClr val="C00000"/>
          </a:solid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00" dirty="0">
              <a:solidFill>
                <a:schemeClr val="tx1"/>
              </a:solidFill>
            </a:endParaRPr>
          </a:p>
        </p:txBody>
      </p:sp>
      <p:sp>
        <p:nvSpPr>
          <p:cNvPr id="34" name="Folded Corner 33">
            <a:extLst>
              <a:ext uri="{FF2B5EF4-FFF2-40B4-BE49-F238E27FC236}">
                <a16:creationId xmlns:a16="http://schemas.microsoft.com/office/drawing/2014/main" id="{CFC0036B-5F3F-9C42-8FF4-BBA0215BF813}"/>
              </a:ext>
            </a:extLst>
          </p:cNvPr>
          <p:cNvSpPr/>
          <p:nvPr/>
        </p:nvSpPr>
        <p:spPr>
          <a:xfrm>
            <a:off x="6226547" y="4951291"/>
            <a:ext cx="593635" cy="720841"/>
          </a:xfrm>
          <a:prstGeom prst="foldedCorner">
            <a:avLst>
              <a:gd name="adj" fmla="val 35840"/>
            </a:avLst>
          </a:prstGeom>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tx1"/>
              </a:solidFill>
            </a:endParaRPr>
          </a:p>
        </p:txBody>
      </p:sp>
      <p:sp>
        <p:nvSpPr>
          <p:cNvPr id="36" name="Folded Corner 35">
            <a:extLst>
              <a:ext uri="{FF2B5EF4-FFF2-40B4-BE49-F238E27FC236}">
                <a16:creationId xmlns:a16="http://schemas.microsoft.com/office/drawing/2014/main" id="{7C68FFB9-DE33-7F4E-BF98-4254DE5EE6F7}"/>
              </a:ext>
            </a:extLst>
          </p:cNvPr>
          <p:cNvSpPr/>
          <p:nvPr/>
        </p:nvSpPr>
        <p:spPr>
          <a:xfrm>
            <a:off x="8709449" y="4951291"/>
            <a:ext cx="593635" cy="720841"/>
          </a:xfrm>
          <a:prstGeom prst="foldedCorner">
            <a:avLst>
              <a:gd name="adj" fmla="val 35840"/>
            </a:avLst>
          </a:prstGeom>
          <a:solidFill>
            <a:schemeClr val="accent4">
              <a:lumMod val="75000"/>
            </a:schemeClr>
          </a:solidFill>
          <a:ln w="38100">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dirty="0">
              <a:solidFill>
                <a:schemeClr val="tx1"/>
              </a:solidFill>
            </a:endParaRPr>
          </a:p>
        </p:txBody>
      </p:sp>
      <p:sp>
        <p:nvSpPr>
          <p:cNvPr id="38" name="Folded Corner 37">
            <a:extLst>
              <a:ext uri="{FF2B5EF4-FFF2-40B4-BE49-F238E27FC236}">
                <a16:creationId xmlns:a16="http://schemas.microsoft.com/office/drawing/2014/main" id="{CA6A8484-8DDD-034C-AE21-FBC31A020A66}"/>
              </a:ext>
            </a:extLst>
          </p:cNvPr>
          <p:cNvSpPr/>
          <p:nvPr/>
        </p:nvSpPr>
        <p:spPr>
          <a:xfrm>
            <a:off x="8713568" y="4811083"/>
            <a:ext cx="593635" cy="720841"/>
          </a:xfrm>
          <a:prstGeom prst="foldedCorner">
            <a:avLst>
              <a:gd name="adj" fmla="val 35840"/>
            </a:avLst>
          </a:prstGeom>
          <a:solidFill>
            <a:schemeClr val="accent4">
              <a:lumMod val="75000"/>
            </a:schemeClr>
          </a:solidFill>
          <a:ln w="38100">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dirty="0">
              <a:solidFill>
                <a:schemeClr val="tx1"/>
              </a:solidFill>
            </a:endParaRPr>
          </a:p>
        </p:txBody>
      </p:sp>
      <p:sp>
        <p:nvSpPr>
          <p:cNvPr id="42" name="Rectangular Callout 41">
            <a:extLst>
              <a:ext uri="{FF2B5EF4-FFF2-40B4-BE49-F238E27FC236}">
                <a16:creationId xmlns:a16="http://schemas.microsoft.com/office/drawing/2014/main" id="{D80BD909-B94A-4941-B944-A2DD9CD19763}"/>
              </a:ext>
            </a:extLst>
          </p:cNvPr>
          <p:cNvSpPr/>
          <p:nvPr/>
        </p:nvSpPr>
        <p:spPr>
          <a:xfrm>
            <a:off x="105421" y="5607443"/>
            <a:ext cx="4055165" cy="782224"/>
          </a:xfrm>
          <a:prstGeom prst="wedgeRectCallout">
            <a:avLst>
              <a:gd name="adj1" fmla="val 43571"/>
              <a:gd name="adj2" fmla="val -73840"/>
            </a:avLst>
          </a:prstGeom>
        </p:spPr>
        <p:style>
          <a:lnRef idx="2">
            <a:schemeClr val="dk1"/>
          </a:lnRef>
          <a:fillRef idx="1">
            <a:schemeClr val="lt1"/>
          </a:fillRef>
          <a:effectRef idx="0">
            <a:schemeClr val="dk1"/>
          </a:effectRef>
          <a:fontRef idx="minor">
            <a:schemeClr val="dk1"/>
          </a:fontRef>
        </p:style>
        <p:txBody>
          <a:bodyPr lIns="18000" tIns="18000" rIns="18000" bIns="18000" rtlCol="0" anchor="ctr"/>
          <a:lstStyle/>
          <a:p>
            <a:pPr algn="ctr"/>
            <a:r>
              <a:rPr lang="en-US" altLang="zh-CN" sz="2400" dirty="0"/>
              <a:t>Given</a:t>
            </a:r>
            <a:r>
              <a:rPr lang="zh-CN" altLang="en-US" sz="2400" dirty="0"/>
              <a:t> </a:t>
            </a:r>
            <a:r>
              <a:rPr lang="en-US" altLang="zh-CN" sz="2400" dirty="0"/>
              <a:t>a</a:t>
            </a:r>
            <a:r>
              <a:rPr lang="zh-CN" altLang="en-US" sz="2400" dirty="0"/>
              <a:t> </a:t>
            </a:r>
            <a:r>
              <a:rPr lang="en-US" altLang="zh-CN" sz="2400" dirty="0"/>
              <a:t>new</a:t>
            </a:r>
            <a:r>
              <a:rPr lang="zh-CN" altLang="en-US" sz="2400" dirty="0"/>
              <a:t> </a:t>
            </a:r>
            <a:r>
              <a:rPr lang="en-US" altLang="zh-CN" sz="2400" dirty="0" err="1">
                <a:solidFill>
                  <a:srgbClr val="7030A0"/>
                </a:solidFill>
              </a:rPr>
              <a:t>SrcIP</a:t>
            </a:r>
            <a:r>
              <a:rPr lang="en-US" altLang="zh-CN" sz="2400" dirty="0"/>
              <a:t>,</a:t>
            </a:r>
            <a:r>
              <a:rPr lang="zh-CN" altLang="en-US" sz="2400" dirty="0"/>
              <a:t> </a:t>
            </a:r>
            <a:r>
              <a:rPr lang="en-US" altLang="zh-CN" sz="2400" dirty="0"/>
              <a:t>each</a:t>
            </a:r>
            <a:r>
              <a:rPr lang="zh-CN" altLang="en-US" sz="2400" dirty="0"/>
              <a:t> </a:t>
            </a:r>
            <a:r>
              <a:rPr lang="en-US" altLang="zh-CN" sz="2400" dirty="0"/>
              <a:t>coupon</a:t>
            </a:r>
            <a:r>
              <a:rPr lang="zh-CN" altLang="en-US" sz="2400" dirty="0"/>
              <a:t> </a:t>
            </a:r>
            <a:r>
              <a:rPr lang="en-US" altLang="zh-CN" sz="2400" dirty="0"/>
              <a:t>is</a:t>
            </a:r>
            <a:r>
              <a:rPr lang="zh-CN" altLang="en-US" sz="2400" dirty="0"/>
              <a:t> </a:t>
            </a:r>
            <a:r>
              <a:rPr lang="en-US" altLang="zh-CN" sz="2400" dirty="0"/>
              <a:t>drawn</a:t>
            </a:r>
            <a:r>
              <a:rPr lang="zh-CN" altLang="en-US" sz="2400" dirty="0"/>
              <a:t> </a:t>
            </a:r>
            <a:r>
              <a:rPr lang="en-US" altLang="zh-CN" sz="2400" dirty="0"/>
              <a:t>with</a:t>
            </a:r>
            <a:r>
              <a:rPr lang="zh-CN" altLang="en-US" sz="2400" dirty="0"/>
              <a:t> </a:t>
            </a:r>
            <a:r>
              <a:rPr lang="en-US" altLang="zh-CN" sz="2400" dirty="0"/>
              <a:t>probability</a:t>
            </a:r>
            <a:r>
              <a:rPr lang="zh-CN" altLang="en-US" sz="2400" dirty="0"/>
              <a:t> </a:t>
            </a:r>
            <a:r>
              <a:rPr lang="en-US" altLang="zh-CN" sz="2400" i="1" dirty="0"/>
              <a:t>1%</a:t>
            </a:r>
            <a:endParaRPr lang="en-US" sz="2400" i="1" dirty="0"/>
          </a:p>
        </p:txBody>
      </p:sp>
    </p:spTree>
    <p:extLst>
      <p:ext uri="{BB962C8B-B14F-4D97-AF65-F5344CB8AC3E}">
        <p14:creationId xmlns:p14="http://schemas.microsoft.com/office/powerpoint/2010/main" val="36175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dissolv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 calcmode="lin" valueType="num">
                                      <p:cBhvr>
                                        <p:cTn id="32" dur="500" fill="hold"/>
                                        <p:tgtEl>
                                          <p:spTgt spid="30"/>
                                        </p:tgtEl>
                                        <p:attrNameLst>
                                          <p:attrName>style.rotation</p:attrName>
                                        </p:attrNameLst>
                                      </p:cBhvr>
                                      <p:tavLst>
                                        <p:tav tm="0">
                                          <p:val>
                                            <p:fltVal val="360"/>
                                          </p:val>
                                        </p:tav>
                                        <p:tav tm="100000">
                                          <p:val>
                                            <p:fltVal val="0"/>
                                          </p:val>
                                        </p:tav>
                                      </p:tavLst>
                                    </p:anim>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 calcmode="lin" valueType="num">
                                      <p:cBhvr>
                                        <p:cTn id="40" dur="500" fill="hold"/>
                                        <p:tgtEl>
                                          <p:spTgt spid="28"/>
                                        </p:tgtEl>
                                        <p:attrNameLst>
                                          <p:attrName>style.rotation</p:attrName>
                                        </p:attrNameLst>
                                      </p:cBhvr>
                                      <p:tavLst>
                                        <p:tav tm="0">
                                          <p:val>
                                            <p:fltVal val="360"/>
                                          </p:val>
                                        </p:tav>
                                        <p:tav tm="100000">
                                          <p:val>
                                            <p:fltVal val="0"/>
                                          </p:val>
                                        </p:tav>
                                      </p:tavLst>
                                    </p:anim>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 calcmode="lin" valueType="num">
                                      <p:cBhvr>
                                        <p:cTn id="48" dur="500" fill="hold"/>
                                        <p:tgtEl>
                                          <p:spTgt spid="31"/>
                                        </p:tgtEl>
                                        <p:attrNameLst>
                                          <p:attrName>style.rotation</p:attrName>
                                        </p:attrNameLst>
                                      </p:cBhvr>
                                      <p:tavLst>
                                        <p:tav tm="0">
                                          <p:val>
                                            <p:fltVal val="360"/>
                                          </p:val>
                                        </p:tav>
                                        <p:tav tm="100000">
                                          <p:val>
                                            <p:fltVal val="0"/>
                                          </p:val>
                                        </p:tav>
                                      </p:tavLst>
                                    </p:anim>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 calcmode="lin" valueType="num">
                                      <p:cBhvr>
                                        <p:cTn id="56" dur="500" fill="hold"/>
                                        <p:tgtEl>
                                          <p:spTgt spid="34"/>
                                        </p:tgtEl>
                                        <p:attrNameLst>
                                          <p:attrName>style.rotation</p:attrName>
                                        </p:attrNameLst>
                                      </p:cBhvr>
                                      <p:tavLst>
                                        <p:tav tm="0">
                                          <p:val>
                                            <p:fltVal val="360"/>
                                          </p:val>
                                        </p:tav>
                                        <p:tav tm="100000">
                                          <p:val>
                                            <p:fltVal val="0"/>
                                          </p:val>
                                        </p:tav>
                                      </p:tavLst>
                                    </p:anim>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 calcmode="lin" valueType="num">
                                      <p:cBhvr>
                                        <p:cTn id="64" dur="500" fill="hold"/>
                                        <p:tgtEl>
                                          <p:spTgt spid="36"/>
                                        </p:tgtEl>
                                        <p:attrNameLst>
                                          <p:attrName>style.rotation</p:attrName>
                                        </p:attrNameLst>
                                      </p:cBhvr>
                                      <p:tavLst>
                                        <p:tav tm="0">
                                          <p:val>
                                            <p:fltVal val="360"/>
                                          </p:val>
                                        </p:tav>
                                        <p:tav tm="100000">
                                          <p:val>
                                            <p:fltVal val="0"/>
                                          </p:val>
                                        </p:tav>
                                      </p:tavLst>
                                    </p:anim>
                                    <p:animEffect transition="in" filter="fade">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 calcmode="lin" valueType="num">
                                      <p:cBhvr>
                                        <p:cTn id="72" dur="500" fill="hold"/>
                                        <p:tgtEl>
                                          <p:spTgt spid="38"/>
                                        </p:tgtEl>
                                        <p:attrNameLst>
                                          <p:attrName>style.rotation</p:attrName>
                                        </p:attrNameLst>
                                      </p:cBhvr>
                                      <p:tavLst>
                                        <p:tav tm="0">
                                          <p:val>
                                            <p:fltVal val="360"/>
                                          </p:val>
                                        </p:tav>
                                        <p:tav tm="100000">
                                          <p:val>
                                            <p:fltVal val="0"/>
                                          </p:val>
                                        </p:tav>
                                      </p:tavLst>
                                    </p:anim>
                                    <p:animEffect transition="in" filter="fade">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 calcmode="lin" valueType="num">
                                      <p:cBhvr>
                                        <p:cTn id="80" dur="500" fill="hold"/>
                                        <p:tgtEl>
                                          <p:spTgt spid="29"/>
                                        </p:tgtEl>
                                        <p:attrNameLst>
                                          <p:attrName>style.rotation</p:attrName>
                                        </p:attrNameLst>
                                      </p:cBhvr>
                                      <p:tavLst>
                                        <p:tav tm="0">
                                          <p:val>
                                            <p:fltVal val="360"/>
                                          </p:val>
                                        </p:tav>
                                        <p:tav tm="100000">
                                          <p:val>
                                            <p:fltVal val="0"/>
                                          </p:val>
                                        </p:tav>
                                      </p:tavLst>
                                    </p:anim>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dissolve">
                                      <p:cBhvr>
                                        <p:cTn id="86" dur="500"/>
                                        <p:tgtEl>
                                          <p:spTgt spid="24"/>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dissolve">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3">
                                            <p:txEl>
                                              <p:pRg st="1" end="1"/>
                                            </p:txEl>
                                          </p:spTgt>
                                        </p:tgtEl>
                                        <p:attrNameLst>
                                          <p:attrName>style.visibility</p:attrName>
                                        </p:attrNameLst>
                                      </p:cBhvr>
                                      <p:to>
                                        <p:strVal val="visible"/>
                                      </p:to>
                                    </p:set>
                                    <p:animEffect transition="in" filter="dissolve">
                                      <p:cBhvr>
                                        <p:cTn id="9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7" grpId="0"/>
      <p:bldP spid="28" grpId="0" animBg="1"/>
      <p:bldP spid="29" grpId="0" animBg="1"/>
      <p:bldP spid="30" grpId="0" animBg="1"/>
      <p:bldP spid="31" grpId="0" animBg="1"/>
      <p:bldP spid="34" grpId="0" animBg="1"/>
      <p:bldP spid="36" grpId="0" animBg="1"/>
      <p:bldP spid="38"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F697-F72E-F24E-9366-47B6331272EC}"/>
              </a:ext>
            </a:extLst>
          </p:cNvPr>
          <p:cNvSpPr>
            <a:spLocks noGrp="1"/>
          </p:cNvSpPr>
          <p:nvPr>
            <p:ph type="title"/>
          </p:nvPr>
        </p:nvSpPr>
        <p:spPr/>
        <p:txBody>
          <a:bodyPr/>
          <a:lstStyle/>
          <a:p>
            <a:r>
              <a:rPr lang="en-US" dirty="0"/>
              <a:t>Example Telemetry Questions</a:t>
            </a:r>
          </a:p>
        </p:txBody>
      </p:sp>
      <p:sp>
        <p:nvSpPr>
          <p:cNvPr id="3" name="Content Placeholder 2">
            <a:extLst>
              <a:ext uri="{FF2B5EF4-FFF2-40B4-BE49-F238E27FC236}">
                <a16:creationId xmlns:a16="http://schemas.microsoft.com/office/drawing/2014/main" id="{A8D3F958-1D68-314A-8118-F59ED0493B18}"/>
              </a:ext>
            </a:extLst>
          </p:cNvPr>
          <p:cNvSpPr>
            <a:spLocks noGrp="1"/>
          </p:cNvSpPr>
          <p:nvPr>
            <p:ph idx="1"/>
          </p:nvPr>
        </p:nvSpPr>
        <p:spPr>
          <a:xfrm>
            <a:off x="609600" y="1600202"/>
            <a:ext cx="10972800" cy="4756151"/>
          </a:xfrm>
        </p:spPr>
        <p:txBody>
          <a:bodyPr>
            <a:normAutofit fontScale="92500" lnSpcReduction="10000"/>
          </a:bodyPr>
          <a:lstStyle/>
          <a:p>
            <a:r>
              <a:rPr lang="en-US" dirty="0"/>
              <a:t>Performance</a:t>
            </a:r>
          </a:p>
          <a:p>
            <a:pPr lvl="1"/>
            <a:r>
              <a:rPr lang="en-US" dirty="0"/>
              <a:t>Why are web downloads so slow right now?</a:t>
            </a:r>
          </a:p>
          <a:p>
            <a:pPr lvl="1"/>
            <a:r>
              <a:rPr lang="en-US" dirty="0"/>
              <a:t>What is causing this link to be congested?</a:t>
            </a:r>
          </a:p>
          <a:p>
            <a:pPr lvl="1"/>
            <a:r>
              <a:rPr lang="en-US" dirty="0"/>
              <a:t>Are service-level agreements (SLAs) being violated?</a:t>
            </a:r>
          </a:p>
          <a:p>
            <a:pPr lvl="1"/>
            <a:r>
              <a:rPr lang="en-US" dirty="0"/>
              <a:t>What is the video Quality-of-Experience (</a:t>
            </a:r>
            <a:r>
              <a:rPr lang="en-US" dirty="0" err="1"/>
              <a:t>QoE</a:t>
            </a:r>
            <a:r>
              <a:rPr lang="en-US" dirty="0"/>
              <a:t>) for Netflix clients?</a:t>
            </a:r>
          </a:p>
          <a:p>
            <a:r>
              <a:rPr lang="en-US" dirty="0"/>
              <a:t>Security</a:t>
            </a:r>
          </a:p>
          <a:p>
            <a:pPr lvl="1"/>
            <a:r>
              <a:rPr lang="en-US" dirty="0"/>
              <a:t>Are any customers victims of DNS amplification attacks?</a:t>
            </a:r>
          </a:p>
          <a:p>
            <a:pPr lvl="1"/>
            <a:r>
              <a:rPr lang="en-US" dirty="0"/>
              <a:t>Why are lightly loaded links experiencing </a:t>
            </a:r>
            <a:r>
              <a:rPr lang="en-US" dirty="0" err="1"/>
              <a:t>bursty</a:t>
            </a:r>
            <a:r>
              <a:rPr lang="en-US" dirty="0"/>
              <a:t> packet loss?</a:t>
            </a:r>
          </a:p>
          <a:p>
            <a:r>
              <a:rPr lang="en-US" dirty="0"/>
              <a:t>Network engineering</a:t>
            </a:r>
          </a:p>
          <a:p>
            <a:pPr lvl="1"/>
            <a:r>
              <a:rPr lang="en-US" dirty="0"/>
              <a:t>What is the offered load (“traffic matrix”) for the network?</a:t>
            </a:r>
          </a:p>
          <a:p>
            <a:pPr lvl="1"/>
            <a:endParaRPr lang="en-US" dirty="0"/>
          </a:p>
        </p:txBody>
      </p:sp>
      <p:sp>
        <p:nvSpPr>
          <p:cNvPr id="4" name="Slide Number Placeholder 3">
            <a:extLst>
              <a:ext uri="{FF2B5EF4-FFF2-40B4-BE49-F238E27FC236}">
                <a16:creationId xmlns:a16="http://schemas.microsoft.com/office/drawing/2014/main" id="{9FE522EB-7A94-0B47-B056-67B5E45F91EB}"/>
              </a:ext>
            </a:extLst>
          </p:cNvPr>
          <p:cNvSpPr>
            <a:spLocks noGrp="1"/>
          </p:cNvSpPr>
          <p:nvPr>
            <p:ph type="sldNum" sz="quarter" idx="12"/>
          </p:nvPr>
        </p:nvSpPr>
        <p:spPr/>
        <p:txBody>
          <a:bodyPr/>
          <a:lstStyle/>
          <a:p>
            <a:fld id="{1718992C-B9AF-2F49-8B31-EC7F489F3004}" type="slidenum">
              <a:rPr lang="en-US" smtClean="0"/>
              <a:t>2</a:t>
            </a:fld>
            <a:endParaRPr lang="en-US"/>
          </a:p>
        </p:txBody>
      </p:sp>
    </p:spTree>
    <p:extLst>
      <p:ext uri="{BB962C8B-B14F-4D97-AF65-F5344CB8AC3E}">
        <p14:creationId xmlns:p14="http://schemas.microsoft.com/office/powerpoint/2010/main" val="1144448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A880-9D89-BA45-B622-7CD641D7D840}"/>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Stacking</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Queries With the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Same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Attribute</a:t>
            </a:r>
            <a:endParaRPr lang="en-US" dirty="0"/>
          </a:p>
        </p:txBody>
      </p:sp>
      <p:sp>
        <p:nvSpPr>
          <p:cNvPr id="4" name="Slide Number Placeholder 3">
            <a:extLst>
              <a:ext uri="{FF2B5EF4-FFF2-40B4-BE49-F238E27FC236}">
                <a16:creationId xmlns:a16="http://schemas.microsoft.com/office/drawing/2014/main" id="{9435D444-C372-CA42-976C-9801C05A427F}"/>
              </a:ext>
            </a:extLst>
          </p:cNvPr>
          <p:cNvSpPr>
            <a:spLocks noGrp="1"/>
          </p:cNvSpPr>
          <p:nvPr>
            <p:ph type="sldNum" sz="quarter" idx="12"/>
          </p:nvPr>
        </p:nvSpPr>
        <p:spPr/>
        <p:txBody>
          <a:bodyPr/>
          <a:lstStyle/>
          <a:p>
            <a:fld id="{E7E4D0C3-84DB-6944-AA19-4869232E3B57}" type="slidenum">
              <a:rPr lang="en-US" smtClean="0"/>
              <a:t>29</a:t>
            </a:fld>
            <a:endParaRPr lang="en-US"/>
          </a:p>
        </p:txBody>
      </p:sp>
      <p:grpSp>
        <p:nvGrpSpPr>
          <p:cNvPr id="40" name="Group 39">
            <a:extLst>
              <a:ext uri="{FF2B5EF4-FFF2-40B4-BE49-F238E27FC236}">
                <a16:creationId xmlns:a16="http://schemas.microsoft.com/office/drawing/2014/main" id="{A602FD44-A4EB-F142-BA80-766AFCB7C8A8}"/>
              </a:ext>
            </a:extLst>
          </p:cNvPr>
          <p:cNvGrpSpPr/>
          <p:nvPr/>
        </p:nvGrpSpPr>
        <p:grpSpPr>
          <a:xfrm>
            <a:off x="1019332" y="1511608"/>
            <a:ext cx="7078104" cy="1289073"/>
            <a:chOff x="1019332" y="1443028"/>
            <a:chExt cx="7078104" cy="1289073"/>
          </a:xfrm>
        </p:grpSpPr>
        <p:sp>
          <p:nvSpPr>
            <p:cNvPr id="6" name="TextBox 5">
              <a:extLst>
                <a:ext uri="{FF2B5EF4-FFF2-40B4-BE49-F238E27FC236}">
                  <a16:creationId xmlns:a16="http://schemas.microsoft.com/office/drawing/2014/main" id="{32D389AF-76B6-164C-82FE-396CEE9C3110}"/>
                </a:ext>
              </a:extLst>
            </p:cNvPr>
            <p:cNvSpPr txBox="1"/>
            <p:nvPr/>
          </p:nvSpPr>
          <p:spPr>
            <a:xfrm>
              <a:off x="1019332" y="1542865"/>
              <a:ext cx="7078104" cy="1189236"/>
            </a:xfrm>
            <a:prstGeom prst="rect">
              <a:avLst/>
            </a:prstGeom>
            <a:noFill/>
          </p:spPr>
          <p:txBody>
            <a:bodyPr wrap="square" rtlCol="0">
              <a:spAutoFit/>
            </a:bodyPr>
            <a:lstStyle/>
            <a:p>
              <a:pPr algn="ctr">
                <a:lnSpc>
                  <a:spcPct val="80000"/>
                </a:lnSpc>
              </a:pPr>
              <a:r>
                <a:rPr lang="en-US" altLang="zh-CN" sz="4400" b="1" i="1" dirty="0"/>
                <a:t>q</a:t>
              </a:r>
              <a:r>
                <a:rPr lang="en-US" altLang="zh-CN" sz="4400" b="1" i="1" baseline="-25000" dirty="0"/>
                <a:t>1</a:t>
              </a:r>
              <a:r>
                <a:rPr lang="en-US" altLang="zh-CN" sz="4400" b="1" i="1" dirty="0"/>
                <a:t>:</a:t>
              </a:r>
              <a:r>
                <a:rPr lang="zh-CN" altLang="en-US" sz="4400" b="1" i="1" dirty="0"/>
                <a:t> </a:t>
              </a:r>
              <a:r>
                <a:rPr lang="en-US" altLang="zh-CN" sz="4400" b="1" i="1" dirty="0"/>
                <a:t>f</a:t>
              </a:r>
              <a:r>
                <a:rPr lang="en-US" altLang="zh-CN" sz="4400" dirty="0"/>
                <a:t>(</a:t>
              </a:r>
              <a:r>
                <a:rPr lang="en-US" altLang="zh-CN" sz="4400" i="1" dirty="0" err="1">
                  <a:solidFill>
                    <a:srgbClr val="7030A0"/>
                  </a:solidFill>
                </a:rPr>
                <a:t>SrcIP</a:t>
              </a:r>
              <a:r>
                <a:rPr lang="en-US" altLang="zh-CN" sz="4400" dirty="0"/>
                <a:t>)</a:t>
              </a:r>
              <a:r>
                <a:rPr lang="zh-CN" altLang="en-US" sz="4400" dirty="0"/>
                <a:t> </a:t>
              </a:r>
              <a:r>
                <a:rPr lang="en-US" altLang="zh-CN" sz="4400" dirty="0"/>
                <a:t>-&gt;</a:t>
              </a:r>
              <a:r>
                <a:rPr lang="zh-CN" altLang="en-US" sz="4400" dirty="0"/>
                <a:t> </a:t>
              </a:r>
              <a:r>
                <a:rPr lang="en-US" altLang="zh-CN" sz="4400" dirty="0"/>
                <a:t>Coupon</a:t>
              </a:r>
              <a:r>
                <a:rPr lang="zh-CN" altLang="en-US" sz="4400" dirty="0"/>
                <a:t>    </a:t>
              </a:r>
              <a:r>
                <a:rPr lang="en-US" altLang="zh-CN" sz="4400" dirty="0"/>
                <a:t>.</a:t>
              </a:r>
              <a:r>
                <a:rPr lang="zh-CN" altLang="en-US" sz="4400" dirty="0"/>
                <a:t> </a:t>
              </a:r>
              <a:br>
                <a:rPr lang="en-US" altLang="zh-CN" sz="4400" dirty="0"/>
              </a:br>
              <a:r>
                <a:rPr lang="en-US" altLang="zh-CN" sz="4400" b="1" i="1" dirty="0"/>
                <a:t>m</a:t>
              </a:r>
              <a:r>
                <a:rPr lang="en-US" altLang="zh-CN" sz="4400" b="1" i="1" baseline="-25000" dirty="0"/>
                <a:t>1</a:t>
              </a:r>
              <a:r>
                <a:rPr lang="en-US" altLang="zh-CN" sz="4400" dirty="0"/>
                <a:t>=4,</a:t>
              </a:r>
              <a:r>
                <a:rPr lang="zh-CN" altLang="en-US" sz="4400" dirty="0"/>
                <a:t> </a:t>
              </a:r>
              <a:r>
                <a:rPr lang="en-US" altLang="zh-CN" sz="4400" b="1" i="1" dirty="0"/>
                <a:t>p</a:t>
              </a:r>
              <a:r>
                <a:rPr lang="en-US" altLang="zh-CN" sz="4400" b="1" i="1" baseline="-25000" dirty="0"/>
                <a:t>1</a:t>
              </a:r>
              <a:r>
                <a:rPr lang="en-US" altLang="zh-CN" sz="4400" dirty="0"/>
                <a:t>=1/8</a:t>
              </a:r>
              <a:endParaRPr lang="en-US" sz="4400" dirty="0"/>
            </a:p>
          </p:txBody>
        </p:sp>
        <p:sp>
          <p:nvSpPr>
            <p:cNvPr id="7" name="Folded Corner 6">
              <a:extLst>
                <a:ext uri="{FF2B5EF4-FFF2-40B4-BE49-F238E27FC236}">
                  <a16:creationId xmlns:a16="http://schemas.microsoft.com/office/drawing/2014/main" id="{4D757553-7277-B847-91F5-18906A4B410A}"/>
                </a:ext>
              </a:extLst>
            </p:cNvPr>
            <p:cNvSpPr/>
            <p:nvPr/>
          </p:nvSpPr>
          <p:spPr>
            <a:xfrm>
              <a:off x="6772288" y="1443028"/>
              <a:ext cx="562432" cy="682952"/>
            </a:xfrm>
            <a:prstGeom prst="foldedCorner">
              <a:avLst>
                <a:gd name="adj" fmla="val 35840"/>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sz="3200" dirty="0">
                  <a:solidFill>
                    <a:schemeClr val="tx1"/>
                  </a:solidFill>
                </a:rPr>
                <a:t>?</a:t>
              </a:r>
              <a:endParaRPr lang="en-US" sz="3200" dirty="0">
                <a:solidFill>
                  <a:schemeClr val="tx1"/>
                </a:solidFill>
              </a:endParaRPr>
            </a:p>
          </p:txBody>
        </p:sp>
      </p:grpSp>
      <p:sp>
        <p:nvSpPr>
          <p:cNvPr id="21" name="TextBox 20">
            <a:extLst>
              <a:ext uri="{FF2B5EF4-FFF2-40B4-BE49-F238E27FC236}">
                <a16:creationId xmlns:a16="http://schemas.microsoft.com/office/drawing/2014/main" id="{DA15E8ED-DB9E-4545-9FC6-7B33A72CB5AE}"/>
              </a:ext>
            </a:extLst>
          </p:cNvPr>
          <p:cNvSpPr txBox="1"/>
          <p:nvPr/>
        </p:nvSpPr>
        <p:spPr>
          <a:xfrm>
            <a:off x="218805" y="4973984"/>
            <a:ext cx="2889895" cy="1077218"/>
          </a:xfrm>
          <a:prstGeom prst="rect">
            <a:avLst/>
          </a:prstGeom>
          <a:noFill/>
        </p:spPr>
        <p:txBody>
          <a:bodyPr wrap="square" rtlCol="0">
            <a:spAutoFit/>
          </a:bodyPr>
          <a:lstStyle/>
          <a:p>
            <a:pPr algn="ctr"/>
            <a:r>
              <a:rPr lang="en-US" altLang="zh-CN" sz="3200" dirty="0"/>
              <a:t>Hash</a:t>
            </a:r>
            <a:r>
              <a:rPr lang="zh-CN" altLang="en-US" sz="3200" dirty="0"/>
              <a:t> </a:t>
            </a:r>
            <a:r>
              <a:rPr lang="en-US" altLang="zh-CN" sz="3200" dirty="0"/>
              <a:t>function</a:t>
            </a:r>
          </a:p>
          <a:p>
            <a:pPr algn="ctr"/>
            <a:r>
              <a:rPr lang="en-US" altLang="zh-CN" sz="3200" b="1" i="1" dirty="0"/>
              <a:t>h</a:t>
            </a:r>
            <a:r>
              <a:rPr lang="en-US" altLang="zh-CN" sz="3200" b="1" i="1" baseline="-25000" dirty="0"/>
              <a:t>1</a:t>
            </a:r>
            <a:r>
              <a:rPr lang="en-US" altLang="zh-CN" sz="3200" dirty="0"/>
              <a:t>(</a:t>
            </a:r>
            <a:r>
              <a:rPr lang="en-US" altLang="zh-CN" sz="3200" i="1" dirty="0" err="1">
                <a:solidFill>
                  <a:srgbClr val="7030A0"/>
                </a:solidFill>
              </a:rPr>
              <a:t>SrcIP</a:t>
            </a:r>
            <a:r>
              <a:rPr lang="en-US" altLang="zh-CN" sz="3200" dirty="0"/>
              <a:t>)</a:t>
            </a:r>
            <a:r>
              <a:rPr lang="zh-CN" altLang="en-US" sz="3200" dirty="0"/>
              <a:t> </a:t>
            </a:r>
            <a:r>
              <a:rPr lang="en-US" altLang="zh-CN" sz="3200" dirty="0"/>
              <a:t>-&gt;</a:t>
            </a:r>
            <a:r>
              <a:rPr lang="zh-CN" altLang="en-US" sz="3200" dirty="0"/>
              <a:t> </a:t>
            </a:r>
            <a:r>
              <a:rPr lang="en-US" altLang="zh-CN" sz="3200" dirty="0"/>
              <a:t>[0,1)</a:t>
            </a:r>
            <a:endParaRPr lang="en-US" sz="3200" dirty="0"/>
          </a:p>
        </p:txBody>
      </p:sp>
      <p:grpSp>
        <p:nvGrpSpPr>
          <p:cNvPr id="46" name="Group 45">
            <a:extLst>
              <a:ext uri="{FF2B5EF4-FFF2-40B4-BE49-F238E27FC236}">
                <a16:creationId xmlns:a16="http://schemas.microsoft.com/office/drawing/2014/main" id="{4F87F640-D73D-0E48-9925-7D9A1FCDBA48}"/>
              </a:ext>
            </a:extLst>
          </p:cNvPr>
          <p:cNvGrpSpPr/>
          <p:nvPr/>
        </p:nvGrpSpPr>
        <p:grpSpPr>
          <a:xfrm>
            <a:off x="2628944" y="5263099"/>
            <a:ext cx="9502426" cy="646332"/>
            <a:chOff x="2628944" y="5374779"/>
            <a:chExt cx="9502426" cy="646332"/>
          </a:xfrm>
        </p:grpSpPr>
        <p:sp>
          <p:nvSpPr>
            <p:cNvPr id="26" name="TextBox 25">
              <a:extLst>
                <a:ext uri="{FF2B5EF4-FFF2-40B4-BE49-F238E27FC236}">
                  <a16:creationId xmlns:a16="http://schemas.microsoft.com/office/drawing/2014/main" id="{D1928782-DEF7-0B4C-B28B-FC83915042A9}"/>
                </a:ext>
              </a:extLst>
            </p:cNvPr>
            <p:cNvSpPr txBox="1"/>
            <p:nvPr/>
          </p:nvSpPr>
          <p:spPr>
            <a:xfrm>
              <a:off x="10630987" y="5374781"/>
              <a:ext cx="1500383" cy="646330"/>
            </a:xfrm>
            <a:prstGeom prst="rect">
              <a:avLst/>
            </a:prstGeom>
            <a:noFill/>
          </p:spPr>
          <p:txBody>
            <a:bodyPr wrap="square" rtlCol="0">
              <a:spAutoFit/>
            </a:bodyPr>
            <a:lstStyle/>
            <a:p>
              <a:pPr algn="ctr"/>
              <a:r>
                <a:rPr lang="en-US" altLang="zh-CN" sz="3600" dirty="0"/>
                <a:t>1</a:t>
              </a:r>
              <a:endParaRPr lang="en-US" sz="3600" dirty="0"/>
            </a:p>
          </p:txBody>
        </p:sp>
        <p:grpSp>
          <p:nvGrpSpPr>
            <p:cNvPr id="10" name="Group 9">
              <a:extLst>
                <a:ext uri="{FF2B5EF4-FFF2-40B4-BE49-F238E27FC236}">
                  <a16:creationId xmlns:a16="http://schemas.microsoft.com/office/drawing/2014/main" id="{C2496E62-DB83-664F-83D3-585B4B96AFDA}"/>
                </a:ext>
              </a:extLst>
            </p:cNvPr>
            <p:cNvGrpSpPr/>
            <p:nvPr/>
          </p:nvGrpSpPr>
          <p:grpSpPr>
            <a:xfrm flipV="1">
              <a:off x="3379136" y="5405772"/>
              <a:ext cx="8002043" cy="127030"/>
              <a:chOff x="900000" y="216069"/>
              <a:chExt cx="2880000" cy="54000"/>
            </a:xfrm>
          </p:grpSpPr>
          <p:cxnSp>
            <p:nvCxnSpPr>
              <p:cNvPr id="11" name="Straight Connector 10">
                <a:extLst>
                  <a:ext uri="{FF2B5EF4-FFF2-40B4-BE49-F238E27FC236}">
                    <a16:creationId xmlns:a16="http://schemas.microsoft.com/office/drawing/2014/main" id="{BEDBAB20-EC30-5A46-ADD4-278A2C53CC59}"/>
                  </a:ext>
                </a:extLst>
              </p:cNvPr>
              <p:cNvCxnSpPr/>
              <p:nvPr/>
            </p:nvCxnSpPr>
            <p:spPr>
              <a:xfrm>
                <a:off x="900002" y="270069"/>
                <a:ext cx="2879075" cy="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3D6FEED-8ADD-E947-8C6C-4B5F95C7A009}"/>
                  </a:ext>
                </a:extLst>
              </p:cNvPr>
              <p:cNvCxnSpPr/>
              <p:nvPr/>
            </p:nvCxnSpPr>
            <p:spPr>
              <a:xfrm>
                <a:off x="90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FFB21AA-A4FE-2641-A22C-EF6FE37D139E}"/>
                  </a:ext>
                </a:extLst>
              </p:cNvPr>
              <p:cNvCxnSpPr/>
              <p:nvPr/>
            </p:nvCxnSpPr>
            <p:spPr>
              <a:xfrm>
                <a:off x="126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8F679C-8843-5B49-957F-44CFBA40F024}"/>
                  </a:ext>
                </a:extLst>
              </p:cNvPr>
              <p:cNvCxnSpPr/>
              <p:nvPr/>
            </p:nvCxnSpPr>
            <p:spPr>
              <a:xfrm>
                <a:off x="162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AC36DA6-7907-7248-AF9F-8D1A5666D4EF}"/>
                  </a:ext>
                </a:extLst>
              </p:cNvPr>
              <p:cNvCxnSpPr/>
              <p:nvPr/>
            </p:nvCxnSpPr>
            <p:spPr>
              <a:xfrm>
                <a:off x="1983652"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FB5162-7B28-A94F-9CAC-1EC321ED99C9}"/>
                  </a:ext>
                </a:extLst>
              </p:cNvPr>
              <p:cNvCxnSpPr/>
              <p:nvPr/>
            </p:nvCxnSpPr>
            <p:spPr>
              <a:xfrm>
                <a:off x="270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21BE45-72E4-DF4C-9821-9B071ACA043B}"/>
                  </a:ext>
                </a:extLst>
              </p:cNvPr>
              <p:cNvCxnSpPr/>
              <p:nvPr/>
            </p:nvCxnSpPr>
            <p:spPr>
              <a:xfrm>
                <a:off x="234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00C05D-3C5C-9940-AE7A-CF3D99213ABD}"/>
                  </a:ext>
                </a:extLst>
              </p:cNvPr>
              <p:cNvCxnSpPr/>
              <p:nvPr/>
            </p:nvCxnSpPr>
            <p:spPr>
              <a:xfrm>
                <a:off x="306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24104B-4290-454F-81F3-3EEB6983BF5A}"/>
                  </a:ext>
                </a:extLst>
              </p:cNvPr>
              <p:cNvCxnSpPr/>
              <p:nvPr/>
            </p:nvCxnSpPr>
            <p:spPr>
              <a:xfrm>
                <a:off x="342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F21ABC-34EC-504E-82C8-635F42D4881F}"/>
                  </a:ext>
                </a:extLst>
              </p:cNvPr>
              <p:cNvCxnSpPr/>
              <p:nvPr/>
            </p:nvCxnSpPr>
            <p:spPr>
              <a:xfrm>
                <a:off x="378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A08A90E3-DD93-414A-B2B8-0DE9C4025F14}"/>
                </a:ext>
              </a:extLst>
            </p:cNvPr>
            <p:cNvSpPr txBox="1"/>
            <p:nvPr/>
          </p:nvSpPr>
          <p:spPr>
            <a:xfrm>
              <a:off x="4629455" y="5374779"/>
              <a:ext cx="1500383" cy="646330"/>
            </a:xfrm>
            <a:prstGeom prst="rect">
              <a:avLst/>
            </a:prstGeom>
            <a:noFill/>
          </p:spPr>
          <p:txBody>
            <a:bodyPr wrap="square" rtlCol="0">
              <a:spAutoFit/>
            </a:bodyPr>
            <a:lstStyle/>
            <a:p>
              <a:pPr algn="ctr"/>
              <a:r>
                <a:rPr lang="en-US" altLang="zh-CN" sz="3600" dirty="0"/>
                <a:t>1/4</a:t>
              </a:r>
              <a:endParaRPr lang="en-US" sz="3600" dirty="0"/>
            </a:p>
          </p:txBody>
        </p:sp>
        <p:sp>
          <p:nvSpPr>
            <p:cNvPr id="23" name="TextBox 22">
              <a:extLst>
                <a:ext uri="{FF2B5EF4-FFF2-40B4-BE49-F238E27FC236}">
                  <a16:creationId xmlns:a16="http://schemas.microsoft.com/office/drawing/2014/main" id="{48859F3E-EA58-4140-926B-770DD4BD3960}"/>
                </a:ext>
              </a:extLst>
            </p:cNvPr>
            <p:cNvSpPr txBox="1"/>
            <p:nvPr/>
          </p:nvSpPr>
          <p:spPr>
            <a:xfrm>
              <a:off x="6629966" y="5374779"/>
              <a:ext cx="1500383" cy="646330"/>
            </a:xfrm>
            <a:prstGeom prst="rect">
              <a:avLst/>
            </a:prstGeom>
            <a:noFill/>
          </p:spPr>
          <p:txBody>
            <a:bodyPr wrap="square" rtlCol="0">
              <a:spAutoFit/>
            </a:bodyPr>
            <a:lstStyle/>
            <a:p>
              <a:pPr algn="ctr"/>
              <a:r>
                <a:rPr lang="en-US" altLang="zh-CN" sz="3600" dirty="0"/>
                <a:t>1/2</a:t>
              </a:r>
              <a:endParaRPr lang="en-US" sz="3600" dirty="0"/>
            </a:p>
          </p:txBody>
        </p:sp>
        <p:sp>
          <p:nvSpPr>
            <p:cNvPr id="25" name="TextBox 24">
              <a:extLst>
                <a:ext uri="{FF2B5EF4-FFF2-40B4-BE49-F238E27FC236}">
                  <a16:creationId xmlns:a16="http://schemas.microsoft.com/office/drawing/2014/main" id="{427650F3-195F-0649-BB91-A0F5A1ECAEB9}"/>
                </a:ext>
              </a:extLst>
            </p:cNvPr>
            <p:cNvSpPr txBox="1"/>
            <p:nvPr/>
          </p:nvSpPr>
          <p:spPr>
            <a:xfrm>
              <a:off x="8630476" y="5374779"/>
              <a:ext cx="1500383" cy="646330"/>
            </a:xfrm>
            <a:prstGeom prst="rect">
              <a:avLst/>
            </a:prstGeom>
            <a:noFill/>
          </p:spPr>
          <p:txBody>
            <a:bodyPr wrap="square" rtlCol="0">
              <a:spAutoFit/>
            </a:bodyPr>
            <a:lstStyle/>
            <a:p>
              <a:pPr algn="ctr"/>
              <a:r>
                <a:rPr lang="en-US" altLang="zh-CN" sz="3600" dirty="0"/>
                <a:t>3/4</a:t>
              </a:r>
              <a:endParaRPr lang="en-US" sz="3600" dirty="0"/>
            </a:p>
          </p:txBody>
        </p:sp>
        <p:sp>
          <p:nvSpPr>
            <p:cNvPr id="27" name="TextBox 26">
              <a:extLst>
                <a:ext uri="{FF2B5EF4-FFF2-40B4-BE49-F238E27FC236}">
                  <a16:creationId xmlns:a16="http://schemas.microsoft.com/office/drawing/2014/main" id="{D259F396-7698-5D44-BBAF-B9C28F94A6BD}"/>
                </a:ext>
              </a:extLst>
            </p:cNvPr>
            <p:cNvSpPr txBox="1"/>
            <p:nvPr/>
          </p:nvSpPr>
          <p:spPr>
            <a:xfrm>
              <a:off x="2628944" y="5374781"/>
              <a:ext cx="1500383" cy="646330"/>
            </a:xfrm>
            <a:prstGeom prst="rect">
              <a:avLst/>
            </a:prstGeom>
            <a:noFill/>
          </p:spPr>
          <p:txBody>
            <a:bodyPr wrap="square" rtlCol="0">
              <a:spAutoFit/>
            </a:bodyPr>
            <a:lstStyle/>
            <a:p>
              <a:pPr algn="ctr"/>
              <a:r>
                <a:rPr lang="en-US" altLang="zh-CN" sz="3600" dirty="0"/>
                <a:t>0</a:t>
              </a:r>
              <a:endParaRPr lang="en-US" sz="3600" dirty="0"/>
            </a:p>
          </p:txBody>
        </p:sp>
      </p:grpSp>
      <p:sp>
        <p:nvSpPr>
          <p:cNvPr id="48" name="Folded Corner 47">
            <a:extLst>
              <a:ext uri="{FF2B5EF4-FFF2-40B4-BE49-F238E27FC236}">
                <a16:creationId xmlns:a16="http://schemas.microsoft.com/office/drawing/2014/main" id="{4DA99647-6A27-9947-91BA-3D3D2E87A8BC}"/>
              </a:ext>
            </a:extLst>
          </p:cNvPr>
          <p:cNvSpPr/>
          <p:nvPr/>
        </p:nvSpPr>
        <p:spPr>
          <a:xfrm>
            <a:off x="3379135" y="4678754"/>
            <a:ext cx="973129" cy="571713"/>
          </a:xfrm>
          <a:prstGeom prst="foldedCorner">
            <a:avLst>
              <a:gd name="adj" fmla="val 3584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altLang="zh-CN" sz="2400" b="1" i="1" dirty="0">
                <a:solidFill>
                  <a:schemeClr val="bg1"/>
                </a:solidFill>
              </a:rPr>
              <a:t>q</a:t>
            </a:r>
            <a:r>
              <a:rPr lang="en-US" altLang="zh-CN" sz="2400" b="1" i="1" baseline="-25000" dirty="0">
                <a:solidFill>
                  <a:schemeClr val="bg1"/>
                </a:solidFill>
              </a:rPr>
              <a:t>1</a:t>
            </a:r>
            <a:r>
              <a:rPr lang="zh-CN" altLang="en-US" sz="2400" dirty="0">
                <a:solidFill>
                  <a:schemeClr val="bg1"/>
                </a:solidFill>
              </a:rPr>
              <a:t> </a:t>
            </a:r>
            <a:r>
              <a:rPr lang="en-US" altLang="zh-CN" sz="2400" dirty="0">
                <a:solidFill>
                  <a:schemeClr val="bg1"/>
                </a:solidFill>
              </a:rPr>
              <a:t>#1</a:t>
            </a:r>
            <a:endParaRPr lang="en-US" sz="2400" dirty="0">
              <a:solidFill>
                <a:schemeClr val="bg1"/>
              </a:solidFill>
            </a:endParaRPr>
          </a:p>
        </p:txBody>
      </p:sp>
      <p:sp>
        <p:nvSpPr>
          <p:cNvPr id="49" name="Folded Corner 48">
            <a:extLst>
              <a:ext uri="{FF2B5EF4-FFF2-40B4-BE49-F238E27FC236}">
                <a16:creationId xmlns:a16="http://schemas.microsoft.com/office/drawing/2014/main" id="{57A96304-9F7D-9741-BBF7-D190C644AC6B}"/>
              </a:ext>
            </a:extLst>
          </p:cNvPr>
          <p:cNvSpPr/>
          <p:nvPr/>
        </p:nvSpPr>
        <p:spPr>
          <a:xfrm>
            <a:off x="4379391" y="4678754"/>
            <a:ext cx="1000256" cy="571713"/>
          </a:xfrm>
          <a:prstGeom prst="foldedCorner">
            <a:avLst>
              <a:gd name="adj" fmla="val 3584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sz="2400" b="1" i="1" dirty="0">
                <a:solidFill>
                  <a:schemeClr val="bg1"/>
                </a:solidFill>
              </a:rPr>
              <a:t>q</a:t>
            </a:r>
            <a:r>
              <a:rPr lang="en-US" altLang="zh-CN" sz="2400" b="1" i="1" baseline="-25000" dirty="0">
                <a:solidFill>
                  <a:schemeClr val="bg1"/>
                </a:solidFill>
              </a:rPr>
              <a:t>1</a:t>
            </a:r>
            <a:r>
              <a:rPr lang="zh-CN" altLang="en-US" sz="2400" dirty="0">
                <a:solidFill>
                  <a:schemeClr val="bg1"/>
                </a:solidFill>
              </a:rPr>
              <a:t> </a:t>
            </a:r>
            <a:r>
              <a:rPr lang="en-US" altLang="zh-CN" sz="2400" dirty="0">
                <a:solidFill>
                  <a:schemeClr val="bg1"/>
                </a:solidFill>
              </a:rPr>
              <a:t>#2</a:t>
            </a:r>
            <a:endParaRPr lang="en-US" sz="2400" dirty="0">
              <a:solidFill>
                <a:schemeClr val="bg1"/>
              </a:solidFill>
            </a:endParaRPr>
          </a:p>
        </p:txBody>
      </p:sp>
      <p:sp>
        <p:nvSpPr>
          <p:cNvPr id="50" name="Folded Corner 49">
            <a:extLst>
              <a:ext uri="{FF2B5EF4-FFF2-40B4-BE49-F238E27FC236}">
                <a16:creationId xmlns:a16="http://schemas.microsoft.com/office/drawing/2014/main" id="{32B02AD1-51B3-8D4A-AE0D-3C466EFEAE7A}"/>
              </a:ext>
            </a:extLst>
          </p:cNvPr>
          <p:cNvSpPr/>
          <p:nvPr/>
        </p:nvSpPr>
        <p:spPr>
          <a:xfrm>
            <a:off x="5406774" y="4678754"/>
            <a:ext cx="983275" cy="571713"/>
          </a:xfrm>
          <a:prstGeom prst="foldedCorner">
            <a:avLst>
              <a:gd name="adj" fmla="val 3584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lnSpc>
                <a:spcPct val="80000"/>
              </a:lnSpc>
            </a:pPr>
            <a:r>
              <a:rPr lang="en-US" altLang="zh-CN" sz="2400" b="1" i="1" dirty="0">
                <a:solidFill>
                  <a:schemeClr val="bg1"/>
                </a:solidFill>
              </a:rPr>
              <a:t>q</a:t>
            </a:r>
            <a:r>
              <a:rPr lang="en-US" altLang="zh-CN" sz="2400" b="1" i="1" baseline="-25000" dirty="0">
                <a:solidFill>
                  <a:schemeClr val="bg1"/>
                </a:solidFill>
              </a:rPr>
              <a:t>1</a:t>
            </a:r>
            <a:r>
              <a:rPr lang="zh-CN" altLang="en-US" sz="2400" dirty="0">
                <a:solidFill>
                  <a:schemeClr val="bg1"/>
                </a:solidFill>
              </a:rPr>
              <a:t> </a:t>
            </a:r>
            <a:r>
              <a:rPr lang="en-US" altLang="zh-CN" sz="2400" dirty="0">
                <a:solidFill>
                  <a:schemeClr val="bg1"/>
                </a:solidFill>
              </a:rPr>
              <a:t>#3</a:t>
            </a:r>
            <a:endParaRPr lang="en-US" sz="2400" dirty="0">
              <a:solidFill>
                <a:schemeClr val="bg1"/>
              </a:solidFill>
            </a:endParaRPr>
          </a:p>
        </p:txBody>
      </p:sp>
      <p:sp>
        <p:nvSpPr>
          <p:cNvPr id="51" name="Folded Corner 50">
            <a:extLst>
              <a:ext uri="{FF2B5EF4-FFF2-40B4-BE49-F238E27FC236}">
                <a16:creationId xmlns:a16="http://schemas.microsoft.com/office/drawing/2014/main" id="{BD0F39CD-4BB5-9646-81BA-51340ED19C09}"/>
              </a:ext>
            </a:extLst>
          </p:cNvPr>
          <p:cNvSpPr/>
          <p:nvPr/>
        </p:nvSpPr>
        <p:spPr>
          <a:xfrm>
            <a:off x="6417177" y="4678754"/>
            <a:ext cx="962982" cy="571713"/>
          </a:xfrm>
          <a:prstGeom prst="foldedCorner">
            <a:avLst>
              <a:gd name="adj" fmla="val 3584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lnSpc>
                <a:spcPct val="80000"/>
              </a:lnSpc>
            </a:pPr>
            <a:r>
              <a:rPr lang="en-US" altLang="zh-CN" sz="2400" b="1" i="1" dirty="0">
                <a:solidFill>
                  <a:schemeClr val="bg1"/>
                </a:solidFill>
              </a:rPr>
              <a:t>q</a:t>
            </a:r>
            <a:r>
              <a:rPr lang="en-US" altLang="zh-CN" sz="2400" b="1" i="1" baseline="-25000" dirty="0">
                <a:solidFill>
                  <a:schemeClr val="bg1"/>
                </a:solidFill>
              </a:rPr>
              <a:t>1</a:t>
            </a:r>
            <a:r>
              <a:rPr lang="zh-CN" altLang="en-US" sz="2400" dirty="0">
                <a:solidFill>
                  <a:schemeClr val="bg1"/>
                </a:solidFill>
              </a:rPr>
              <a:t> </a:t>
            </a:r>
            <a:r>
              <a:rPr lang="en-US" altLang="zh-CN" sz="2400" dirty="0">
                <a:solidFill>
                  <a:schemeClr val="bg1"/>
                </a:solidFill>
              </a:rPr>
              <a:t>#4</a:t>
            </a:r>
            <a:endParaRPr lang="en-US" sz="2400" dirty="0">
              <a:solidFill>
                <a:schemeClr val="bg1"/>
              </a:solidFill>
            </a:endParaRPr>
          </a:p>
        </p:txBody>
      </p:sp>
      <p:sp>
        <p:nvSpPr>
          <p:cNvPr id="52" name="Left Brace 51">
            <a:extLst>
              <a:ext uri="{FF2B5EF4-FFF2-40B4-BE49-F238E27FC236}">
                <a16:creationId xmlns:a16="http://schemas.microsoft.com/office/drawing/2014/main" id="{28698D8F-5B1C-CF47-8CB8-2827715A26E8}"/>
              </a:ext>
            </a:extLst>
          </p:cNvPr>
          <p:cNvSpPr/>
          <p:nvPr/>
        </p:nvSpPr>
        <p:spPr>
          <a:xfrm rot="16200000">
            <a:off x="5307487" y="3897320"/>
            <a:ext cx="144317" cy="4001023"/>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AC81971D-D510-6F43-B405-C514454BF7AD}"/>
              </a:ext>
            </a:extLst>
          </p:cNvPr>
          <p:cNvSpPr txBox="1"/>
          <p:nvPr/>
        </p:nvSpPr>
        <p:spPr>
          <a:xfrm>
            <a:off x="3570509" y="5909166"/>
            <a:ext cx="3618271" cy="461665"/>
          </a:xfrm>
          <a:prstGeom prst="rect">
            <a:avLst/>
          </a:prstGeom>
          <a:noFill/>
        </p:spPr>
        <p:txBody>
          <a:bodyPr wrap="square" rtlCol="0">
            <a:spAutoFit/>
          </a:bodyPr>
          <a:lstStyle/>
          <a:p>
            <a:pPr algn="ctr"/>
            <a:r>
              <a:rPr lang="en-US" altLang="zh-CN" sz="2400" dirty="0"/>
              <a:t>4</a:t>
            </a:r>
            <a:r>
              <a:rPr lang="zh-CN" altLang="en-US" sz="2400" dirty="0"/>
              <a:t> </a:t>
            </a:r>
            <a:r>
              <a:rPr lang="en-US" altLang="zh-CN" sz="2400" dirty="0"/>
              <a:t>coupons</a:t>
            </a:r>
            <a:r>
              <a:rPr lang="zh-CN" altLang="en-US" sz="2400" dirty="0"/>
              <a:t> </a:t>
            </a:r>
            <a:r>
              <a:rPr lang="en-US" altLang="zh-CN" sz="2400" dirty="0"/>
              <a:t>for</a:t>
            </a:r>
            <a:r>
              <a:rPr lang="zh-CN" altLang="en-US" sz="2400" dirty="0"/>
              <a:t> </a:t>
            </a:r>
            <a:r>
              <a:rPr lang="en-US" altLang="zh-CN" sz="2400" b="1" i="1" dirty="0"/>
              <a:t>q</a:t>
            </a:r>
            <a:r>
              <a:rPr lang="en-US" altLang="zh-CN" sz="2400" b="1" i="1" baseline="-25000" dirty="0"/>
              <a:t>1</a:t>
            </a:r>
            <a:endParaRPr lang="en-US" sz="2400" baseline="-25000" dirty="0"/>
          </a:p>
        </p:txBody>
      </p:sp>
      <p:grpSp>
        <p:nvGrpSpPr>
          <p:cNvPr id="54" name="Group 53">
            <a:extLst>
              <a:ext uri="{FF2B5EF4-FFF2-40B4-BE49-F238E27FC236}">
                <a16:creationId xmlns:a16="http://schemas.microsoft.com/office/drawing/2014/main" id="{01592C74-745C-5540-AC35-DF9E9AA93274}"/>
              </a:ext>
            </a:extLst>
          </p:cNvPr>
          <p:cNvGrpSpPr/>
          <p:nvPr/>
        </p:nvGrpSpPr>
        <p:grpSpPr>
          <a:xfrm>
            <a:off x="1019332" y="2706126"/>
            <a:ext cx="7078104" cy="1289073"/>
            <a:chOff x="1019332" y="1443028"/>
            <a:chExt cx="7078104" cy="1289073"/>
          </a:xfrm>
        </p:grpSpPr>
        <p:sp>
          <p:nvSpPr>
            <p:cNvPr id="55" name="TextBox 54">
              <a:extLst>
                <a:ext uri="{FF2B5EF4-FFF2-40B4-BE49-F238E27FC236}">
                  <a16:creationId xmlns:a16="http://schemas.microsoft.com/office/drawing/2014/main" id="{79140230-CB55-CD40-B144-23982287DE5E}"/>
                </a:ext>
              </a:extLst>
            </p:cNvPr>
            <p:cNvSpPr txBox="1"/>
            <p:nvPr/>
          </p:nvSpPr>
          <p:spPr>
            <a:xfrm>
              <a:off x="1019332" y="1542865"/>
              <a:ext cx="7078104" cy="1189236"/>
            </a:xfrm>
            <a:prstGeom prst="rect">
              <a:avLst/>
            </a:prstGeom>
            <a:noFill/>
          </p:spPr>
          <p:txBody>
            <a:bodyPr wrap="square" rtlCol="0">
              <a:spAutoFit/>
            </a:bodyPr>
            <a:lstStyle/>
            <a:p>
              <a:pPr algn="ctr">
                <a:lnSpc>
                  <a:spcPct val="80000"/>
                </a:lnSpc>
              </a:pPr>
              <a:r>
                <a:rPr lang="en-US" altLang="zh-CN" sz="4400" b="1" i="1" dirty="0"/>
                <a:t>q</a:t>
              </a:r>
              <a:r>
                <a:rPr lang="en-US" altLang="zh-CN" sz="4400" b="1" i="1" baseline="-25000" dirty="0"/>
                <a:t>2</a:t>
              </a:r>
              <a:r>
                <a:rPr lang="en-US" altLang="zh-CN" sz="4400" b="1" i="1" dirty="0"/>
                <a:t>:</a:t>
              </a:r>
              <a:r>
                <a:rPr lang="zh-CN" altLang="en-US" sz="4400" b="1" i="1" dirty="0"/>
                <a:t> </a:t>
              </a:r>
              <a:r>
                <a:rPr lang="en-US" altLang="zh-CN" sz="4400" b="1" i="1" dirty="0"/>
                <a:t>f</a:t>
              </a:r>
              <a:r>
                <a:rPr lang="en-US" altLang="zh-CN" sz="4400" dirty="0"/>
                <a:t>(</a:t>
              </a:r>
              <a:r>
                <a:rPr lang="en-US" altLang="zh-CN" sz="4400" i="1" dirty="0" err="1">
                  <a:solidFill>
                    <a:srgbClr val="7030A0"/>
                  </a:solidFill>
                </a:rPr>
                <a:t>SrcIP</a:t>
              </a:r>
              <a:r>
                <a:rPr lang="en-US" altLang="zh-CN" sz="4400" dirty="0"/>
                <a:t>)</a:t>
              </a:r>
              <a:r>
                <a:rPr lang="zh-CN" altLang="en-US" sz="4400" dirty="0"/>
                <a:t> </a:t>
              </a:r>
              <a:r>
                <a:rPr lang="en-US" altLang="zh-CN" sz="4400" dirty="0"/>
                <a:t>-&gt;</a:t>
              </a:r>
              <a:r>
                <a:rPr lang="zh-CN" altLang="en-US" sz="4400" dirty="0"/>
                <a:t> </a:t>
              </a:r>
              <a:r>
                <a:rPr lang="en-US" altLang="zh-CN" sz="4400" dirty="0"/>
                <a:t>Coupon</a:t>
              </a:r>
              <a:r>
                <a:rPr lang="zh-CN" altLang="en-US" sz="4400" dirty="0"/>
                <a:t>    </a:t>
              </a:r>
              <a:r>
                <a:rPr lang="en-US" altLang="zh-CN" sz="4400" dirty="0"/>
                <a:t>.</a:t>
              </a:r>
              <a:r>
                <a:rPr lang="zh-CN" altLang="en-US" sz="4400" dirty="0"/>
                <a:t> </a:t>
              </a:r>
              <a:br>
                <a:rPr lang="en-US" altLang="zh-CN" sz="4400" dirty="0"/>
              </a:br>
              <a:r>
                <a:rPr lang="en-US" altLang="zh-CN" sz="4400" b="1" i="1" dirty="0"/>
                <a:t>m</a:t>
              </a:r>
              <a:r>
                <a:rPr lang="en-US" altLang="zh-CN" sz="4400" b="1" i="1" baseline="-25000" dirty="0"/>
                <a:t>2</a:t>
              </a:r>
              <a:r>
                <a:rPr lang="en-US" altLang="zh-CN" sz="4400" dirty="0"/>
                <a:t>=3,</a:t>
              </a:r>
              <a:r>
                <a:rPr lang="zh-CN" altLang="en-US" sz="4400" dirty="0"/>
                <a:t> </a:t>
              </a:r>
              <a:r>
                <a:rPr lang="en-US" altLang="zh-CN" sz="4400" b="1" i="1" dirty="0"/>
                <a:t>p</a:t>
              </a:r>
              <a:r>
                <a:rPr lang="en-US" altLang="zh-CN" sz="4400" b="1" i="1" baseline="-25000" dirty="0"/>
                <a:t>2</a:t>
              </a:r>
              <a:r>
                <a:rPr lang="en-US" altLang="zh-CN" sz="4400" dirty="0"/>
                <a:t>=1/16</a:t>
              </a:r>
              <a:endParaRPr lang="en-US" sz="4400" dirty="0"/>
            </a:p>
          </p:txBody>
        </p:sp>
        <p:sp>
          <p:nvSpPr>
            <p:cNvPr id="56" name="Folded Corner 55">
              <a:extLst>
                <a:ext uri="{FF2B5EF4-FFF2-40B4-BE49-F238E27FC236}">
                  <a16:creationId xmlns:a16="http://schemas.microsoft.com/office/drawing/2014/main" id="{8B6ED5B4-5ECF-DF4E-857F-FB92D90A2896}"/>
                </a:ext>
              </a:extLst>
            </p:cNvPr>
            <p:cNvSpPr/>
            <p:nvPr/>
          </p:nvSpPr>
          <p:spPr>
            <a:xfrm>
              <a:off x="6772288" y="1443028"/>
              <a:ext cx="562432" cy="682952"/>
            </a:xfrm>
            <a:prstGeom prst="foldedCorner">
              <a:avLst>
                <a:gd name="adj" fmla="val 35840"/>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sz="3200" dirty="0">
                  <a:solidFill>
                    <a:schemeClr val="tx1"/>
                  </a:solidFill>
                </a:rPr>
                <a:t>?</a:t>
              </a:r>
              <a:endParaRPr lang="en-US" sz="3200" dirty="0">
                <a:solidFill>
                  <a:schemeClr val="tx1"/>
                </a:solidFill>
              </a:endParaRPr>
            </a:p>
          </p:txBody>
        </p:sp>
      </p:grpSp>
      <p:sp>
        <p:nvSpPr>
          <p:cNvPr id="57" name="Folded Corner 56">
            <a:extLst>
              <a:ext uri="{FF2B5EF4-FFF2-40B4-BE49-F238E27FC236}">
                <a16:creationId xmlns:a16="http://schemas.microsoft.com/office/drawing/2014/main" id="{6B71B55A-BFB0-C549-987E-50C434FB16B2}"/>
              </a:ext>
            </a:extLst>
          </p:cNvPr>
          <p:cNvSpPr/>
          <p:nvPr/>
        </p:nvSpPr>
        <p:spPr>
          <a:xfrm>
            <a:off x="7407284" y="4669573"/>
            <a:ext cx="459387" cy="580893"/>
          </a:xfrm>
          <a:prstGeom prst="foldedCorner">
            <a:avLst>
              <a:gd name="adj" fmla="val 2280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altLang="zh-CN" sz="2000" b="1" i="1" dirty="0">
                <a:solidFill>
                  <a:schemeClr val="bg1"/>
                </a:solidFill>
              </a:rPr>
              <a:t>q</a:t>
            </a:r>
            <a:r>
              <a:rPr lang="en-US" altLang="zh-CN" sz="2000" b="1" i="1" baseline="-25000" dirty="0">
                <a:solidFill>
                  <a:schemeClr val="bg1"/>
                </a:solidFill>
              </a:rPr>
              <a:t>2</a:t>
            </a:r>
            <a:r>
              <a:rPr lang="zh-CN" altLang="en-US" sz="2000" dirty="0">
                <a:solidFill>
                  <a:schemeClr val="bg1"/>
                </a:solidFill>
              </a:rPr>
              <a:t> </a:t>
            </a:r>
            <a:r>
              <a:rPr lang="en-US" altLang="zh-CN" sz="2000" dirty="0">
                <a:solidFill>
                  <a:schemeClr val="bg1"/>
                </a:solidFill>
              </a:rPr>
              <a:t>#1</a:t>
            </a:r>
            <a:endParaRPr lang="en-US" sz="2000" dirty="0">
              <a:solidFill>
                <a:schemeClr val="bg1"/>
              </a:solidFill>
            </a:endParaRPr>
          </a:p>
        </p:txBody>
      </p:sp>
      <p:sp>
        <p:nvSpPr>
          <p:cNvPr id="62" name="Folded Corner 61">
            <a:extLst>
              <a:ext uri="{FF2B5EF4-FFF2-40B4-BE49-F238E27FC236}">
                <a16:creationId xmlns:a16="http://schemas.microsoft.com/office/drawing/2014/main" id="{9C276341-E843-9D4F-B3C9-F7DB4AF58145}"/>
              </a:ext>
            </a:extLst>
          </p:cNvPr>
          <p:cNvSpPr/>
          <p:nvPr/>
        </p:nvSpPr>
        <p:spPr>
          <a:xfrm>
            <a:off x="7904033" y="4666709"/>
            <a:ext cx="459387" cy="580893"/>
          </a:xfrm>
          <a:prstGeom prst="foldedCorner">
            <a:avLst>
              <a:gd name="adj" fmla="val 2280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sz="2000" b="1" i="1" dirty="0">
                <a:solidFill>
                  <a:schemeClr val="bg1"/>
                </a:solidFill>
              </a:rPr>
              <a:t>q</a:t>
            </a:r>
            <a:r>
              <a:rPr lang="en-US" altLang="zh-CN" sz="2000" b="1" i="1" baseline="-25000" dirty="0">
                <a:solidFill>
                  <a:schemeClr val="bg1"/>
                </a:solidFill>
              </a:rPr>
              <a:t>2</a:t>
            </a:r>
            <a:r>
              <a:rPr lang="zh-CN" altLang="en-US" sz="2000" dirty="0">
                <a:solidFill>
                  <a:schemeClr val="bg1"/>
                </a:solidFill>
              </a:rPr>
              <a:t> </a:t>
            </a:r>
            <a:r>
              <a:rPr lang="en-US" altLang="zh-CN" sz="2000" dirty="0">
                <a:solidFill>
                  <a:schemeClr val="bg1"/>
                </a:solidFill>
              </a:rPr>
              <a:t>#2</a:t>
            </a:r>
            <a:endParaRPr lang="en-US" sz="2000" dirty="0">
              <a:solidFill>
                <a:schemeClr val="bg1"/>
              </a:solidFill>
            </a:endParaRPr>
          </a:p>
        </p:txBody>
      </p:sp>
      <p:sp>
        <p:nvSpPr>
          <p:cNvPr id="63" name="Folded Corner 62">
            <a:extLst>
              <a:ext uri="{FF2B5EF4-FFF2-40B4-BE49-F238E27FC236}">
                <a16:creationId xmlns:a16="http://schemas.microsoft.com/office/drawing/2014/main" id="{A75E3762-BBED-354F-9A7E-0A8B652DDD43}"/>
              </a:ext>
            </a:extLst>
          </p:cNvPr>
          <p:cNvSpPr/>
          <p:nvPr/>
        </p:nvSpPr>
        <p:spPr>
          <a:xfrm>
            <a:off x="8400782" y="4660393"/>
            <a:ext cx="459387" cy="580893"/>
          </a:xfrm>
          <a:prstGeom prst="foldedCorner">
            <a:avLst>
              <a:gd name="adj" fmla="val 22807"/>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en-US" altLang="zh-CN" sz="2000" b="1" i="1" dirty="0">
                <a:solidFill>
                  <a:schemeClr val="bg1"/>
                </a:solidFill>
              </a:rPr>
              <a:t>q</a:t>
            </a:r>
            <a:r>
              <a:rPr lang="en-US" altLang="zh-CN" sz="2000" b="1" i="1" baseline="-25000" dirty="0">
                <a:solidFill>
                  <a:schemeClr val="bg1"/>
                </a:solidFill>
              </a:rPr>
              <a:t>2</a:t>
            </a:r>
            <a:r>
              <a:rPr lang="zh-CN" altLang="en-US" sz="2000" dirty="0">
                <a:solidFill>
                  <a:schemeClr val="bg1"/>
                </a:solidFill>
              </a:rPr>
              <a:t> </a:t>
            </a:r>
            <a:r>
              <a:rPr lang="en-US" altLang="zh-CN" sz="2000" dirty="0">
                <a:solidFill>
                  <a:schemeClr val="bg1"/>
                </a:solidFill>
              </a:rPr>
              <a:t>#3</a:t>
            </a:r>
            <a:endParaRPr lang="en-US" sz="2000" dirty="0">
              <a:solidFill>
                <a:schemeClr val="bg1"/>
              </a:solidFill>
            </a:endParaRPr>
          </a:p>
        </p:txBody>
      </p:sp>
      <p:sp>
        <p:nvSpPr>
          <p:cNvPr id="64" name="Left Brace 63">
            <a:extLst>
              <a:ext uri="{FF2B5EF4-FFF2-40B4-BE49-F238E27FC236}">
                <a16:creationId xmlns:a16="http://schemas.microsoft.com/office/drawing/2014/main" id="{2B4FBD31-8EE7-EC4D-9F1B-296DC42F66BA}"/>
              </a:ext>
            </a:extLst>
          </p:cNvPr>
          <p:cNvSpPr/>
          <p:nvPr/>
        </p:nvSpPr>
        <p:spPr>
          <a:xfrm rot="16200000">
            <a:off x="8059062" y="5165318"/>
            <a:ext cx="144317" cy="1457895"/>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a:extLst>
              <a:ext uri="{FF2B5EF4-FFF2-40B4-BE49-F238E27FC236}">
                <a16:creationId xmlns:a16="http://schemas.microsoft.com/office/drawing/2014/main" id="{4BDB761F-098A-5247-8811-DA5905B6FADE}"/>
              </a:ext>
            </a:extLst>
          </p:cNvPr>
          <p:cNvSpPr txBox="1"/>
          <p:nvPr/>
        </p:nvSpPr>
        <p:spPr>
          <a:xfrm>
            <a:off x="6953579" y="5903542"/>
            <a:ext cx="2353540" cy="461665"/>
          </a:xfrm>
          <a:prstGeom prst="rect">
            <a:avLst/>
          </a:prstGeom>
          <a:noFill/>
        </p:spPr>
        <p:txBody>
          <a:bodyPr wrap="square" rtlCol="0">
            <a:spAutoFit/>
          </a:bodyPr>
          <a:lstStyle/>
          <a:p>
            <a:pPr algn="ctr"/>
            <a:r>
              <a:rPr lang="en-US" altLang="zh-CN" sz="2400" dirty="0"/>
              <a:t>3</a:t>
            </a:r>
            <a:r>
              <a:rPr lang="zh-CN" altLang="en-US" sz="2400" dirty="0"/>
              <a:t> </a:t>
            </a:r>
            <a:r>
              <a:rPr lang="en-US" altLang="zh-CN" sz="2400" dirty="0"/>
              <a:t>coupons</a:t>
            </a:r>
            <a:r>
              <a:rPr lang="zh-CN" altLang="en-US" sz="2400" dirty="0"/>
              <a:t> </a:t>
            </a:r>
            <a:r>
              <a:rPr lang="en-US" altLang="zh-CN" sz="2400" dirty="0"/>
              <a:t>for</a:t>
            </a:r>
            <a:r>
              <a:rPr lang="zh-CN" altLang="en-US" sz="2400" dirty="0"/>
              <a:t> </a:t>
            </a:r>
            <a:r>
              <a:rPr lang="en-US" altLang="zh-CN" sz="2400" b="1" i="1" dirty="0"/>
              <a:t>q</a:t>
            </a:r>
            <a:r>
              <a:rPr lang="en-US" altLang="zh-CN" sz="2400" b="1" i="1" baseline="-25000" dirty="0"/>
              <a:t>2</a:t>
            </a:r>
            <a:endParaRPr lang="en-US" sz="2400" baseline="-25000" dirty="0"/>
          </a:p>
        </p:txBody>
      </p:sp>
      <p:sp>
        <p:nvSpPr>
          <p:cNvPr id="66" name="TextBox 65">
            <a:extLst>
              <a:ext uri="{FF2B5EF4-FFF2-40B4-BE49-F238E27FC236}">
                <a16:creationId xmlns:a16="http://schemas.microsoft.com/office/drawing/2014/main" id="{6E098F58-F9C2-534D-9C76-F0BA83695EDC}"/>
              </a:ext>
            </a:extLst>
          </p:cNvPr>
          <p:cNvSpPr txBox="1"/>
          <p:nvPr/>
        </p:nvSpPr>
        <p:spPr>
          <a:xfrm rot="5400000">
            <a:off x="3737670" y="3806734"/>
            <a:ext cx="1353285" cy="830997"/>
          </a:xfrm>
          <a:prstGeom prst="rect">
            <a:avLst/>
          </a:prstGeom>
          <a:noFill/>
        </p:spPr>
        <p:txBody>
          <a:bodyPr wrap="square" rtlCol="0">
            <a:spAutoFit/>
          </a:bodyPr>
          <a:lstStyle/>
          <a:p>
            <a:pPr algn="ctr"/>
            <a:r>
              <a:rPr lang="en-US" altLang="zh-CN" sz="4800" dirty="0"/>
              <a:t>…</a:t>
            </a:r>
            <a:endParaRPr lang="en-US" sz="4800" baseline="-25000" dirty="0"/>
          </a:p>
        </p:txBody>
      </p:sp>
      <p:sp>
        <p:nvSpPr>
          <p:cNvPr id="68" name="TextBox 67">
            <a:extLst>
              <a:ext uri="{FF2B5EF4-FFF2-40B4-BE49-F238E27FC236}">
                <a16:creationId xmlns:a16="http://schemas.microsoft.com/office/drawing/2014/main" id="{D9C56807-2449-714C-A4BC-804DB1D58899}"/>
              </a:ext>
            </a:extLst>
          </p:cNvPr>
          <p:cNvSpPr txBox="1"/>
          <p:nvPr/>
        </p:nvSpPr>
        <p:spPr>
          <a:xfrm>
            <a:off x="8593904" y="4343734"/>
            <a:ext cx="1353285" cy="830997"/>
          </a:xfrm>
          <a:prstGeom prst="rect">
            <a:avLst/>
          </a:prstGeom>
          <a:noFill/>
        </p:spPr>
        <p:txBody>
          <a:bodyPr wrap="square" rtlCol="0">
            <a:spAutoFit/>
          </a:bodyPr>
          <a:lstStyle/>
          <a:p>
            <a:pPr algn="ctr"/>
            <a:r>
              <a:rPr lang="en-US" altLang="zh-CN" sz="4800" dirty="0"/>
              <a:t>…</a:t>
            </a:r>
            <a:endParaRPr lang="en-US" sz="4800" baseline="-25000" dirty="0"/>
          </a:p>
        </p:txBody>
      </p:sp>
    </p:spTree>
    <p:extLst>
      <p:ext uri="{BB962C8B-B14F-4D97-AF65-F5344CB8AC3E}">
        <p14:creationId xmlns:p14="http://schemas.microsoft.com/office/powerpoint/2010/main" val="49343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 calcmode="lin" valueType="num">
                                      <p:cBhvr>
                                        <p:cTn id="19" dur="500" fill="hold"/>
                                        <p:tgtEl>
                                          <p:spTgt spid="48"/>
                                        </p:tgtEl>
                                        <p:attrNameLst>
                                          <p:attrName>style.rotation</p:attrName>
                                        </p:attrNameLst>
                                      </p:cBhvr>
                                      <p:tavLst>
                                        <p:tav tm="0">
                                          <p:val>
                                            <p:fltVal val="360"/>
                                          </p:val>
                                        </p:tav>
                                        <p:tav tm="100000">
                                          <p:val>
                                            <p:fltVal val="0"/>
                                          </p:val>
                                        </p:tav>
                                      </p:tavLst>
                                    </p:anim>
                                    <p:animEffect transition="in" filter="fade">
                                      <p:cBhvr>
                                        <p:cTn id="20" dur="500"/>
                                        <p:tgtEl>
                                          <p:spTgt spid="48"/>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 calcmode="lin" valueType="num">
                                      <p:cBhvr>
                                        <p:cTn id="25" dur="500" fill="hold"/>
                                        <p:tgtEl>
                                          <p:spTgt spid="49"/>
                                        </p:tgtEl>
                                        <p:attrNameLst>
                                          <p:attrName>style.rotation</p:attrName>
                                        </p:attrNameLst>
                                      </p:cBhvr>
                                      <p:tavLst>
                                        <p:tav tm="0">
                                          <p:val>
                                            <p:fltVal val="360"/>
                                          </p:val>
                                        </p:tav>
                                        <p:tav tm="100000">
                                          <p:val>
                                            <p:fltVal val="0"/>
                                          </p:val>
                                        </p:tav>
                                      </p:tavLst>
                                    </p:anim>
                                    <p:animEffect transition="in" filter="fade">
                                      <p:cBhvr>
                                        <p:cTn id="26" dur="500"/>
                                        <p:tgtEl>
                                          <p:spTgt spid="49"/>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 calcmode="lin" valueType="num">
                                      <p:cBhvr>
                                        <p:cTn id="29" dur="500" fill="hold"/>
                                        <p:tgtEl>
                                          <p:spTgt spid="50"/>
                                        </p:tgtEl>
                                        <p:attrNameLst>
                                          <p:attrName>ppt_w</p:attrName>
                                        </p:attrNameLst>
                                      </p:cBhvr>
                                      <p:tavLst>
                                        <p:tav tm="0">
                                          <p:val>
                                            <p:fltVal val="0"/>
                                          </p:val>
                                        </p:tav>
                                        <p:tav tm="100000">
                                          <p:val>
                                            <p:strVal val="#ppt_w"/>
                                          </p:val>
                                        </p:tav>
                                      </p:tavLst>
                                    </p:anim>
                                    <p:anim calcmode="lin" valueType="num">
                                      <p:cBhvr>
                                        <p:cTn id="30" dur="500" fill="hold"/>
                                        <p:tgtEl>
                                          <p:spTgt spid="50"/>
                                        </p:tgtEl>
                                        <p:attrNameLst>
                                          <p:attrName>ppt_h</p:attrName>
                                        </p:attrNameLst>
                                      </p:cBhvr>
                                      <p:tavLst>
                                        <p:tav tm="0">
                                          <p:val>
                                            <p:fltVal val="0"/>
                                          </p:val>
                                        </p:tav>
                                        <p:tav tm="100000">
                                          <p:val>
                                            <p:strVal val="#ppt_h"/>
                                          </p:val>
                                        </p:tav>
                                      </p:tavLst>
                                    </p:anim>
                                    <p:anim calcmode="lin" valueType="num">
                                      <p:cBhvr>
                                        <p:cTn id="31" dur="500" fill="hold"/>
                                        <p:tgtEl>
                                          <p:spTgt spid="50"/>
                                        </p:tgtEl>
                                        <p:attrNameLst>
                                          <p:attrName>style.rotation</p:attrName>
                                        </p:attrNameLst>
                                      </p:cBhvr>
                                      <p:tavLst>
                                        <p:tav tm="0">
                                          <p:val>
                                            <p:fltVal val="360"/>
                                          </p:val>
                                        </p:tav>
                                        <p:tav tm="100000">
                                          <p:val>
                                            <p:fltVal val="0"/>
                                          </p:val>
                                        </p:tav>
                                      </p:tavLst>
                                    </p:anim>
                                    <p:animEffect transition="in" filter="fade">
                                      <p:cBhvr>
                                        <p:cTn id="32" dur="500"/>
                                        <p:tgtEl>
                                          <p:spTgt spid="50"/>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anim calcmode="lin" valueType="num">
                                      <p:cBhvr>
                                        <p:cTn id="37" dur="500" fill="hold"/>
                                        <p:tgtEl>
                                          <p:spTgt spid="51"/>
                                        </p:tgtEl>
                                        <p:attrNameLst>
                                          <p:attrName>style.rotation</p:attrName>
                                        </p:attrNameLst>
                                      </p:cBhvr>
                                      <p:tavLst>
                                        <p:tav tm="0">
                                          <p:val>
                                            <p:fltVal val="360"/>
                                          </p:val>
                                        </p:tav>
                                        <p:tav tm="100000">
                                          <p:val>
                                            <p:fltVal val="0"/>
                                          </p:val>
                                        </p:tav>
                                      </p:tavLst>
                                    </p:anim>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dissolve">
                                      <p:cBhvr>
                                        <p:cTn id="43" dur="500"/>
                                        <p:tgtEl>
                                          <p:spTgt spid="5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dissolv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dissolve">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dissolve">
                                      <p:cBhvr>
                                        <p:cTn id="56" dur="500"/>
                                        <p:tgtEl>
                                          <p:spTgt spid="57"/>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dissolve">
                                      <p:cBhvr>
                                        <p:cTn id="59" dur="500"/>
                                        <p:tgtEl>
                                          <p:spTgt spid="62"/>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dissolve">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dissolve">
                                      <p:cBhvr>
                                        <p:cTn id="67" dur="500"/>
                                        <p:tgtEl>
                                          <p:spTgt spid="6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dissolve">
                                      <p:cBhvr>
                                        <p:cTn id="70" dur="500"/>
                                        <p:tgtEl>
                                          <p:spTgt spid="65"/>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dissolve">
                                      <p:cBhvr>
                                        <p:cTn id="75" dur="500"/>
                                        <p:tgtEl>
                                          <p:spTgt spid="66"/>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dissolve">
                                      <p:cBhvr>
                                        <p:cTn id="8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8" grpId="0" animBg="1"/>
      <p:bldP spid="49" grpId="0" animBg="1"/>
      <p:bldP spid="50" grpId="0" animBg="1"/>
      <p:bldP spid="51" grpId="0" animBg="1"/>
      <p:bldP spid="52" grpId="0" animBg="1"/>
      <p:bldP spid="53" grpId="0"/>
      <p:bldP spid="57" grpId="0" animBg="1"/>
      <p:bldP spid="62" grpId="0" animBg="1"/>
      <p:bldP spid="63" grpId="0" animBg="1"/>
      <p:bldP spid="64" grpId="0" animBg="1"/>
      <p:bldP spid="65" grpId="0"/>
      <p:bldP spid="66" grpId="0"/>
      <p:bldP spid="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535C74-C026-E641-899E-301418CABF63}"/>
              </a:ext>
            </a:extLst>
          </p:cNvPr>
          <p:cNvSpPr>
            <a:spLocks noGrp="1"/>
          </p:cNvSpPr>
          <p:nvPr>
            <p:ph type="title"/>
          </p:nvPr>
        </p:nvSpPr>
        <p:spPr/>
        <p:txBody>
          <a:bodyPr/>
          <a:lstStyle/>
          <a:p>
            <a:r>
              <a:rPr lang="en-US" dirty="0" err="1"/>
              <a:t>BeauCoup</a:t>
            </a:r>
            <a:r>
              <a:rPr lang="en-US" dirty="0"/>
              <a:t> Design</a:t>
            </a:r>
          </a:p>
        </p:txBody>
      </p:sp>
      <p:sp>
        <p:nvSpPr>
          <p:cNvPr id="5" name="Content Placeholder 4">
            <a:extLst>
              <a:ext uri="{FF2B5EF4-FFF2-40B4-BE49-F238E27FC236}">
                <a16:creationId xmlns:a16="http://schemas.microsoft.com/office/drawing/2014/main" id="{362A3DBA-45A6-0A44-A1CC-5410571EF26B}"/>
              </a:ext>
            </a:extLst>
          </p:cNvPr>
          <p:cNvSpPr>
            <a:spLocks noGrp="1"/>
          </p:cNvSpPr>
          <p:nvPr>
            <p:ph idx="1"/>
          </p:nvPr>
        </p:nvSpPr>
        <p:spPr>
          <a:xfrm>
            <a:off x="609600" y="1600202"/>
            <a:ext cx="10972800" cy="4983159"/>
          </a:xfrm>
        </p:spPr>
        <p:txBody>
          <a:bodyPr/>
          <a:lstStyle/>
          <a:p>
            <a:r>
              <a:rPr lang="en-US" dirty="0"/>
              <a:t>Multiple queries</a:t>
            </a:r>
          </a:p>
          <a:p>
            <a:pPr lvl="1"/>
            <a:r>
              <a:rPr lang="en-US" dirty="0"/>
              <a:t>Same attribute: divide the hash output space</a:t>
            </a:r>
          </a:p>
          <a:p>
            <a:pPr lvl="1"/>
            <a:r>
              <a:rPr lang="en-US" dirty="0"/>
              <a:t>Different attributes: arbitrate if multiple queries activate a coupon</a:t>
            </a:r>
          </a:p>
          <a:p>
            <a:r>
              <a:rPr lang="en-US" dirty="0"/>
              <a:t>Sharing memory space</a:t>
            </a:r>
          </a:p>
          <a:p>
            <a:pPr lvl="1"/>
            <a:r>
              <a:rPr lang="en-US" dirty="0"/>
              <a:t>Single coupon table: (Query, Key) </a:t>
            </a:r>
            <a:r>
              <a:rPr lang="en-US" dirty="0">
                <a:sym typeface="Wingdings" pitchFamily="2" charset="2"/>
              </a:rPr>
              <a:t> coupon bit vector</a:t>
            </a:r>
          </a:p>
          <a:p>
            <a:pPr lvl="1"/>
            <a:r>
              <a:rPr lang="en-US" dirty="0">
                <a:sym typeface="Wingdings" pitchFamily="2" charset="2"/>
              </a:rPr>
              <a:t>Statistical multiplexing of the register arrays</a:t>
            </a:r>
          </a:p>
          <a:p>
            <a:r>
              <a:rPr lang="en-US" dirty="0"/>
              <a:t>Updating the set of queries at runtime</a:t>
            </a:r>
          </a:p>
          <a:p>
            <a:pPr lvl="1"/>
            <a:r>
              <a:rPr lang="en-US" dirty="0"/>
              <a:t>Match-action rules for selecting coupons</a:t>
            </a:r>
          </a:p>
          <a:p>
            <a:pPr lvl="1"/>
            <a:r>
              <a:rPr lang="en-US" dirty="0"/>
              <a:t>Change the match-action rules at runtime</a:t>
            </a:r>
          </a:p>
        </p:txBody>
      </p:sp>
      <p:sp>
        <p:nvSpPr>
          <p:cNvPr id="3" name="Slide Number Placeholder 2">
            <a:extLst>
              <a:ext uri="{FF2B5EF4-FFF2-40B4-BE49-F238E27FC236}">
                <a16:creationId xmlns:a16="http://schemas.microsoft.com/office/drawing/2014/main" id="{E88FB8D2-9602-CF4A-8E1F-ED56A9C6B55E}"/>
              </a:ext>
            </a:extLst>
          </p:cNvPr>
          <p:cNvSpPr>
            <a:spLocks noGrp="1"/>
          </p:cNvSpPr>
          <p:nvPr>
            <p:ph type="sldNum" sz="quarter" idx="12"/>
          </p:nvPr>
        </p:nvSpPr>
        <p:spPr/>
        <p:txBody>
          <a:bodyPr/>
          <a:lstStyle/>
          <a:p>
            <a:fld id="{1718992C-B9AF-2F49-8B31-EC7F489F3004}" type="slidenum">
              <a:rPr lang="en-US" smtClean="0"/>
              <a:t>30</a:t>
            </a:fld>
            <a:endParaRPr lang="en-US"/>
          </a:p>
        </p:txBody>
      </p:sp>
    </p:spTree>
    <p:extLst>
      <p:ext uri="{BB962C8B-B14F-4D97-AF65-F5344CB8AC3E}">
        <p14:creationId xmlns:p14="http://schemas.microsoft.com/office/powerpoint/2010/main" val="23858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FD17-A48D-4348-9D3D-0D25A9610DFA}"/>
              </a:ext>
            </a:extLst>
          </p:cNvPr>
          <p:cNvSpPr>
            <a:spLocks noGrp="1"/>
          </p:cNvSpPr>
          <p:nvPr>
            <p:ph type="title"/>
          </p:nvPr>
        </p:nvSpPr>
        <p:spPr/>
        <p:txBody>
          <a:bodyPr/>
          <a:lstStyle/>
          <a:p>
            <a:r>
              <a:rPr lang="en-US" altLang="zh-CN" dirty="0" err="1"/>
              <a:t>BeauCoup</a:t>
            </a:r>
            <a:r>
              <a:rPr lang="en-US" altLang="zh-CN" dirty="0"/>
              <a:t> Design</a:t>
            </a:r>
            <a:endParaRPr lang="en-US" dirty="0"/>
          </a:p>
        </p:txBody>
      </p:sp>
      <p:sp>
        <p:nvSpPr>
          <p:cNvPr id="4" name="Slide Number Placeholder 3">
            <a:extLst>
              <a:ext uri="{FF2B5EF4-FFF2-40B4-BE49-F238E27FC236}">
                <a16:creationId xmlns:a16="http://schemas.microsoft.com/office/drawing/2014/main" id="{517CD138-ED18-124E-960C-2DBE2CCE0337}"/>
              </a:ext>
            </a:extLst>
          </p:cNvPr>
          <p:cNvSpPr>
            <a:spLocks noGrp="1"/>
          </p:cNvSpPr>
          <p:nvPr>
            <p:ph type="sldNum" sz="quarter" idx="12"/>
          </p:nvPr>
        </p:nvSpPr>
        <p:spPr/>
        <p:txBody>
          <a:bodyPr/>
          <a:lstStyle/>
          <a:p>
            <a:fld id="{E7E4D0C3-84DB-6944-AA19-4869232E3B57}" type="slidenum">
              <a:rPr lang="en-US" smtClean="0"/>
              <a:t>31</a:t>
            </a:fld>
            <a:endParaRPr lang="en-US"/>
          </a:p>
        </p:txBody>
      </p:sp>
      <p:sp>
        <p:nvSpPr>
          <p:cNvPr id="3" name="Content Placeholder 2">
            <a:extLst>
              <a:ext uri="{FF2B5EF4-FFF2-40B4-BE49-F238E27FC236}">
                <a16:creationId xmlns:a16="http://schemas.microsoft.com/office/drawing/2014/main" id="{4547A284-66B0-5944-B2FC-BEB87D9E0B41}"/>
              </a:ext>
            </a:extLst>
          </p:cNvPr>
          <p:cNvSpPr>
            <a:spLocks noGrp="1"/>
          </p:cNvSpPr>
          <p:nvPr>
            <p:ph idx="4294967295"/>
          </p:nvPr>
        </p:nvSpPr>
        <p:spPr>
          <a:xfrm>
            <a:off x="8005056" y="4111308"/>
            <a:ext cx="4130675" cy="2642769"/>
          </a:xfrm>
        </p:spPr>
        <p:txBody>
          <a:bodyPr>
            <a:normAutofit/>
          </a:bodyPr>
          <a:lstStyle/>
          <a:p>
            <a:r>
              <a:rPr lang="en-US" altLang="zh-CN" dirty="0"/>
              <a:t>The</a:t>
            </a:r>
            <a:r>
              <a:rPr lang="zh-CN" altLang="en-US" dirty="0"/>
              <a:t> </a:t>
            </a:r>
            <a:r>
              <a:rPr lang="en-US" altLang="zh-CN" dirty="0"/>
              <a:t>installed</a:t>
            </a:r>
            <a:r>
              <a:rPr lang="zh-CN" altLang="en-US" dirty="0"/>
              <a:t> </a:t>
            </a:r>
            <a:r>
              <a:rPr lang="en-US" altLang="zh-CN" dirty="0"/>
              <a:t>rules</a:t>
            </a:r>
            <a:r>
              <a:rPr lang="zh-CN" altLang="en-US" dirty="0"/>
              <a:t> </a:t>
            </a:r>
            <a:r>
              <a:rPr lang="en-US" altLang="zh-CN" dirty="0"/>
              <a:t>represent</a:t>
            </a:r>
            <a:r>
              <a:rPr lang="zh-CN" altLang="en-US" dirty="0"/>
              <a:t> </a:t>
            </a:r>
            <a:r>
              <a:rPr lang="en-US" altLang="zh-CN" dirty="0"/>
              <a:t>query</a:t>
            </a:r>
            <a:r>
              <a:rPr lang="zh-CN" altLang="en-US" dirty="0"/>
              <a:t> </a:t>
            </a:r>
            <a:r>
              <a:rPr lang="en-US" altLang="zh-CN" dirty="0"/>
              <a:t>set</a:t>
            </a:r>
            <a:r>
              <a:rPr lang="zh-CN" altLang="en-US" dirty="0"/>
              <a:t> </a:t>
            </a:r>
            <a:r>
              <a:rPr lang="en-US" altLang="zh-CN" b="1" i="1" dirty="0"/>
              <a:t>Q</a:t>
            </a:r>
          </a:p>
          <a:p>
            <a:r>
              <a:rPr lang="en-US" altLang="zh-CN" dirty="0"/>
              <a:t>Update</a:t>
            </a:r>
            <a:r>
              <a:rPr lang="zh-CN" altLang="en-US" dirty="0"/>
              <a:t> </a:t>
            </a:r>
            <a:r>
              <a:rPr lang="en-US" altLang="zh-CN" dirty="0"/>
              <a:t>queries</a:t>
            </a:r>
            <a:r>
              <a:rPr lang="zh-CN" altLang="en-US" dirty="0"/>
              <a:t> </a:t>
            </a:r>
            <a:r>
              <a:rPr lang="en-US" altLang="zh-CN" b="1" i="1" dirty="0"/>
              <a:t>on</a:t>
            </a:r>
            <a:r>
              <a:rPr lang="zh-CN" altLang="en-US" b="1" i="1" dirty="0"/>
              <a:t> </a:t>
            </a:r>
            <a:r>
              <a:rPr lang="en-US" altLang="zh-CN" b="1" i="1" dirty="0"/>
              <a:t>the</a:t>
            </a:r>
            <a:r>
              <a:rPr lang="zh-CN" altLang="en-US" b="1" i="1" dirty="0"/>
              <a:t> </a:t>
            </a:r>
            <a:r>
              <a:rPr lang="en-US" altLang="zh-CN" b="1" i="1" dirty="0"/>
              <a:t>fly</a:t>
            </a:r>
            <a:r>
              <a:rPr lang="en-US" altLang="zh-CN" dirty="0"/>
              <a:t>,</a:t>
            </a:r>
            <a:r>
              <a:rPr lang="zh-CN" altLang="en-US" dirty="0"/>
              <a:t> </a:t>
            </a:r>
            <a:r>
              <a:rPr lang="en-US" altLang="zh-CN" dirty="0"/>
              <a:t>without</a:t>
            </a:r>
            <a:r>
              <a:rPr lang="zh-CN" altLang="en-US" dirty="0"/>
              <a:t> </a:t>
            </a:r>
            <a:r>
              <a:rPr lang="en-US" altLang="zh-CN" dirty="0"/>
              <a:t>recompiling</a:t>
            </a:r>
            <a:r>
              <a:rPr lang="zh-CN" altLang="en-US" dirty="0"/>
              <a:t> </a:t>
            </a:r>
            <a:r>
              <a:rPr lang="en-US" altLang="zh-CN" dirty="0"/>
              <a:t>P4</a:t>
            </a:r>
            <a:endParaRPr lang="en-US" dirty="0"/>
          </a:p>
        </p:txBody>
      </p:sp>
      <p:pic>
        <p:nvPicPr>
          <p:cNvPr id="5" name="Picture 4">
            <a:extLst>
              <a:ext uri="{FF2B5EF4-FFF2-40B4-BE49-F238E27FC236}">
                <a16:creationId xmlns:a16="http://schemas.microsoft.com/office/drawing/2014/main" id="{78753F2C-8AA7-A442-8AAC-B7FC8A240CE2}"/>
              </a:ext>
            </a:extLst>
          </p:cNvPr>
          <p:cNvPicPr>
            <a:picLocks noChangeAspect="1"/>
          </p:cNvPicPr>
          <p:nvPr/>
        </p:nvPicPr>
        <p:blipFill>
          <a:blip r:embed="rId3"/>
          <a:stretch>
            <a:fillRect/>
          </a:stretch>
        </p:blipFill>
        <p:spPr>
          <a:xfrm>
            <a:off x="2696189" y="5055165"/>
            <a:ext cx="2891016" cy="1293375"/>
          </a:xfrm>
          <a:prstGeom prst="rect">
            <a:avLst/>
          </a:prstGeom>
        </p:spPr>
      </p:pic>
      <p:sp>
        <p:nvSpPr>
          <p:cNvPr id="6" name="TextBox 5">
            <a:extLst>
              <a:ext uri="{FF2B5EF4-FFF2-40B4-BE49-F238E27FC236}">
                <a16:creationId xmlns:a16="http://schemas.microsoft.com/office/drawing/2014/main" id="{0F42776E-8D7D-FE46-9A74-1203391170E4}"/>
              </a:ext>
            </a:extLst>
          </p:cNvPr>
          <p:cNvSpPr txBox="1"/>
          <p:nvPr/>
        </p:nvSpPr>
        <p:spPr>
          <a:xfrm>
            <a:off x="4764594" y="4652182"/>
            <a:ext cx="2204445" cy="395173"/>
          </a:xfrm>
          <a:prstGeom prst="rect">
            <a:avLst/>
          </a:prstGeom>
          <a:noFill/>
        </p:spPr>
        <p:txBody>
          <a:bodyPr wrap="square" rtlCol="0">
            <a:spAutoFit/>
          </a:bodyPr>
          <a:lstStyle/>
          <a:p>
            <a:pPr algn="ctr">
              <a:lnSpc>
                <a:spcPct val="80000"/>
              </a:lnSpc>
            </a:pPr>
            <a:r>
              <a:rPr lang="en-US" altLang="zh-CN" sz="2400" dirty="0"/>
              <a:t>Table</a:t>
            </a:r>
            <a:r>
              <a:rPr lang="zh-CN" altLang="en-US" sz="2400" dirty="0"/>
              <a:t> </a:t>
            </a:r>
            <a:r>
              <a:rPr lang="en-US" altLang="zh-CN" sz="2400" dirty="0"/>
              <a:t>rules</a:t>
            </a:r>
            <a:endParaRPr lang="en-US" sz="2400" dirty="0"/>
          </a:p>
        </p:txBody>
      </p:sp>
      <p:sp>
        <p:nvSpPr>
          <p:cNvPr id="7" name="Rectangle 6">
            <a:extLst>
              <a:ext uri="{FF2B5EF4-FFF2-40B4-BE49-F238E27FC236}">
                <a16:creationId xmlns:a16="http://schemas.microsoft.com/office/drawing/2014/main" id="{7B0FA974-B5F3-5C47-AEE9-8B3259C6117E}"/>
              </a:ext>
            </a:extLst>
          </p:cNvPr>
          <p:cNvSpPr/>
          <p:nvPr/>
        </p:nvSpPr>
        <p:spPr>
          <a:xfrm>
            <a:off x="361942" y="2227398"/>
            <a:ext cx="7607201" cy="231227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sp>
        <p:nvSpPr>
          <p:cNvPr id="8" name="Rectangle 7">
            <a:extLst>
              <a:ext uri="{FF2B5EF4-FFF2-40B4-BE49-F238E27FC236}">
                <a16:creationId xmlns:a16="http://schemas.microsoft.com/office/drawing/2014/main" id="{2A3EC8AA-281A-8541-A0ED-C61243A3E2CA}"/>
              </a:ext>
            </a:extLst>
          </p:cNvPr>
          <p:cNvSpPr/>
          <p:nvPr/>
        </p:nvSpPr>
        <p:spPr>
          <a:xfrm>
            <a:off x="471348" y="2332342"/>
            <a:ext cx="3624344" cy="2109113"/>
          </a:xfrm>
          <a:prstGeom prst="rect">
            <a:avLst/>
          </a:prstGeom>
          <a:solidFill>
            <a:schemeClr val="accent6">
              <a:alpha val="3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sp>
        <p:nvSpPr>
          <p:cNvPr id="9" name="Rectangle 8">
            <a:extLst>
              <a:ext uri="{FF2B5EF4-FFF2-40B4-BE49-F238E27FC236}">
                <a16:creationId xmlns:a16="http://schemas.microsoft.com/office/drawing/2014/main" id="{1617C711-6CA3-C74D-A521-FF8784F9E5B2}"/>
              </a:ext>
            </a:extLst>
          </p:cNvPr>
          <p:cNvSpPr/>
          <p:nvPr/>
        </p:nvSpPr>
        <p:spPr>
          <a:xfrm>
            <a:off x="4234657" y="2332342"/>
            <a:ext cx="3622600" cy="2109113"/>
          </a:xfrm>
          <a:prstGeom prst="rect">
            <a:avLst/>
          </a:prstGeom>
          <a:solidFill>
            <a:schemeClr val="accent4">
              <a:alpha val="30000"/>
            </a:schemeClr>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sp>
        <p:nvSpPr>
          <p:cNvPr id="11" name="TextBox 10">
            <a:extLst>
              <a:ext uri="{FF2B5EF4-FFF2-40B4-BE49-F238E27FC236}">
                <a16:creationId xmlns:a16="http://schemas.microsoft.com/office/drawing/2014/main" id="{2D28313C-F45F-0B4D-AB0B-36C2F7CEA9B1}"/>
              </a:ext>
            </a:extLst>
          </p:cNvPr>
          <p:cNvSpPr txBox="1"/>
          <p:nvPr/>
        </p:nvSpPr>
        <p:spPr>
          <a:xfrm>
            <a:off x="729791" y="1864537"/>
            <a:ext cx="2438075" cy="369332"/>
          </a:xfrm>
          <a:prstGeom prst="rect">
            <a:avLst/>
          </a:prstGeom>
          <a:noFill/>
        </p:spPr>
        <p:txBody>
          <a:bodyPr wrap="square" lIns="0" tIns="0" rIns="0" bIns="0" rtlCol="0">
            <a:spAutoFit/>
          </a:bodyPr>
          <a:lstStyle/>
          <a:p>
            <a:pPr algn="r"/>
            <a:r>
              <a:rPr lang="en-US" altLang="zh-CN" sz="2400" dirty="0"/>
              <a:t>Header</a:t>
            </a:r>
            <a:r>
              <a:rPr lang="zh-CN" altLang="en-US" sz="2400" dirty="0"/>
              <a:t> </a:t>
            </a:r>
            <a:r>
              <a:rPr lang="en-US" altLang="zh-CN" sz="2400" dirty="0"/>
              <a:t>field</a:t>
            </a:r>
            <a:r>
              <a:rPr lang="zh-CN" altLang="en-US" sz="2400" dirty="0"/>
              <a:t> </a:t>
            </a:r>
            <a:r>
              <a:rPr lang="en-US" altLang="zh-CN" sz="2400" dirty="0"/>
              <a:t>tuples</a:t>
            </a:r>
            <a:endParaRPr lang="en-US" sz="2400" dirty="0"/>
          </a:p>
        </p:txBody>
      </p:sp>
      <p:sp>
        <p:nvSpPr>
          <p:cNvPr id="12" name="TextBox 11">
            <a:extLst>
              <a:ext uri="{FF2B5EF4-FFF2-40B4-BE49-F238E27FC236}">
                <a16:creationId xmlns:a16="http://schemas.microsoft.com/office/drawing/2014/main" id="{E9B2C106-A16D-0944-8723-5BB8D62573DA}"/>
              </a:ext>
            </a:extLst>
          </p:cNvPr>
          <p:cNvSpPr txBox="1"/>
          <p:nvPr/>
        </p:nvSpPr>
        <p:spPr>
          <a:xfrm>
            <a:off x="4635961" y="1890373"/>
            <a:ext cx="3661739" cy="369333"/>
          </a:xfrm>
          <a:prstGeom prst="rect">
            <a:avLst/>
          </a:prstGeom>
          <a:noFill/>
        </p:spPr>
        <p:txBody>
          <a:bodyPr wrap="square" lIns="0" tIns="0" rIns="0" bIns="0" rtlCol="0">
            <a:spAutoFit/>
          </a:bodyPr>
          <a:lstStyle/>
          <a:p>
            <a:pPr algn="ctr"/>
            <a:r>
              <a:rPr lang="en-US" altLang="zh-CN" sz="2400" dirty="0">
                <a:solidFill>
                  <a:srgbClr val="FF0000"/>
                </a:solidFill>
              </a:rPr>
              <a:t>Key</a:t>
            </a:r>
            <a:r>
              <a:rPr lang="en-US" altLang="zh-CN" sz="2400" dirty="0"/>
              <a:t>,</a:t>
            </a:r>
            <a:r>
              <a:rPr lang="zh-CN" altLang="en-US" sz="2400" dirty="0"/>
              <a:t> </a:t>
            </a:r>
            <a:r>
              <a:rPr lang="en-US" altLang="zh-CN" sz="2400" dirty="0">
                <a:solidFill>
                  <a:srgbClr val="7030A0"/>
                </a:solidFill>
              </a:rPr>
              <a:t>Attribute</a:t>
            </a:r>
            <a:r>
              <a:rPr lang="en-US" altLang="zh-CN" sz="2400" dirty="0"/>
              <a:t>,</a:t>
            </a:r>
            <a:r>
              <a:rPr lang="zh-CN" altLang="en-US" sz="2400" dirty="0"/>
              <a:t> </a:t>
            </a:r>
            <a:r>
              <a:rPr lang="en-US" altLang="zh-CN" sz="2400" dirty="0">
                <a:solidFill>
                  <a:srgbClr val="00B0F0"/>
                </a:solidFill>
              </a:rPr>
              <a:t>Threshold</a:t>
            </a:r>
            <a:endParaRPr lang="en-US" sz="2400" dirty="0">
              <a:solidFill>
                <a:srgbClr val="00B0F0"/>
              </a:solidFill>
            </a:endParaRPr>
          </a:p>
        </p:txBody>
      </p:sp>
      <p:sp>
        <p:nvSpPr>
          <p:cNvPr id="13" name="Rounded Rectangle 12">
            <a:extLst>
              <a:ext uri="{FF2B5EF4-FFF2-40B4-BE49-F238E27FC236}">
                <a16:creationId xmlns:a16="http://schemas.microsoft.com/office/drawing/2014/main" id="{9CF874D5-E2CE-8444-BC1A-C488DC9DBF18}"/>
              </a:ext>
            </a:extLst>
          </p:cNvPr>
          <p:cNvSpPr/>
          <p:nvPr/>
        </p:nvSpPr>
        <p:spPr>
          <a:xfrm>
            <a:off x="1870268" y="2611378"/>
            <a:ext cx="1763541" cy="685591"/>
          </a:xfrm>
          <a:prstGeom prst="roundRect">
            <a:avLst/>
          </a:prstGeom>
          <a:solidFill>
            <a:schemeClr val="bg1"/>
          </a:solidFill>
          <a:ln w="2540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72000" tIns="36000" rIns="72000" bIns="18000" numCol="1" spcCol="0" rtlCol="0" fromWordArt="0" anchor="ctr" anchorCtr="0" forceAA="0" compatLnSpc="1">
            <a:prstTxWarp prst="textNoShape">
              <a:avLst/>
            </a:prstTxWarp>
            <a:noAutofit/>
          </a:bodyPr>
          <a:lstStyle/>
          <a:p>
            <a:pPr algn="ctr">
              <a:lnSpc>
                <a:spcPct val="80000"/>
              </a:lnSpc>
            </a:pPr>
            <a:r>
              <a:rPr lang="en-US" altLang="zh-CN" sz="2800" dirty="0"/>
              <a:t>Code</a:t>
            </a:r>
            <a:br>
              <a:rPr lang="en-US" altLang="zh-CN" sz="2800" dirty="0"/>
            </a:br>
            <a:r>
              <a:rPr lang="en-US" altLang="zh-CN" sz="2800" dirty="0"/>
              <a:t>Generator</a:t>
            </a:r>
            <a:endParaRPr lang="en-US" sz="2800" dirty="0"/>
          </a:p>
        </p:txBody>
      </p:sp>
      <p:sp>
        <p:nvSpPr>
          <p:cNvPr id="14" name="Down Arrow 13">
            <a:extLst>
              <a:ext uri="{FF2B5EF4-FFF2-40B4-BE49-F238E27FC236}">
                <a16:creationId xmlns:a16="http://schemas.microsoft.com/office/drawing/2014/main" id="{4A8419A9-3CDE-FF45-BDF7-CDEB282AFA0A}"/>
              </a:ext>
            </a:extLst>
          </p:cNvPr>
          <p:cNvSpPr/>
          <p:nvPr/>
        </p:nvSpPr>
        <p:spPr>
          <a:xfrm rot="2700000">
            <a:off x="3021181" y="1770908"/>
            <a:ext cx="280088" cy="948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sp>
        <p:nvSpPr>
          <p:cNvPr id="20" name="Rounded Rectangle 19">
            <a:extLst>
              <a:ext uri="{FF2B5EF4-FFF2-40B4-BE49-F238E27FC236}">
                <a16:creationId xmlns:a16="http://schemas.microsoft.com/office/drawing/2014/main" id="{83AC487F-8D8D-3046-AF63-654D19542FAA}"/>
              </a:ext>
            </a:extLst>
          </p:cNvPr>
          <p:cNvSpPr/>
          <p:nvPr/>
        </p:nvSpPr>
        <p:spPr>
          <a:xfrm>
            <a:off x="4732918" y="2611378"/>
            <a:ext cx="1763541" cy="685591"/>
          </a:xfrm>
          <a:prstGeom prst="roundRect">
            <a:avLst/>
          </a:prstGeom>
          <a:solidFill>
            <a:schemeClr val="bg1"/>
          </a:solidFill>
          <a:ln w="2540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72000" tIns="36000" rIns="72000" bIns="18000" numCol="1" spcCol="0" rtlCol="0" fromWordArt="0" anchor="ctr" anchorCtr="0" forceAA="0" compatLnSpc="1">
            <a:prstTxWarp prst="textNoShape">
              <a:avLst/>
            </a:prstTxWarp>
            <a:noAutofit/>
          </a:bodyPr>
          <a:lstStyle/>
          <a:p>
            <a:pPr algn="ctr">
              <a:lnSpc>
                <a:spcPct val="80000"/>
              </a:lnSpc>
            </a:pPr>
            <a:r>
              <a:rPr lang="en-US" altLang="zh-CN" sz="2800" dirty="0"/>
              <a:t>Query</a:t>
            </a:r>
            <a:r>
              <a:rPr lang="zh-CN" altLang="en-US" sz="2800" dirty="0"/>
              <a:t> </a:t>
            </a:r>
            <a:r>
              <a:rPr lang="en-US" altLang="zh-CN" sz="2800" dirty="0"/>
              <a:t>Compiler</a:t>
            </a:r>
            <a:endParaRPr lang="en-US" sz="2800" dirty="0"/>
          </a:p>
        </p:txBody>
      </p:sp>
      <p:grpSp>
        <p:nvGrpSpPr>
          <p:cNvPr id="38" name="Group 37">
            <a:extLst>
              <a:ext uri="{FF2B5EF4-FFF2-40B4-BE49-F238E27FC236}">
                <a16:creationId xmlns:a16="http://schemas.microsoft.com/office/drawing/2014/main" id="{C96B3613-019A-FB43-BEB2-26D1BE8A49F0}"/>
              </a:ext>
            </a:extLst>
          </p:cNvPr>
          <p:cNvGrpSpPr/>
          <p:nvPr/>
        </p:nvGrpSpPr>
        <p:grpSpPr>
          <a:xfrm>
            <a:off x="4989706" y="3241577"/>
            <a:ext cx="2308017" cy="461665"/>
            <a:chOff x="5138296" y="3241577"/>
            <a:chExt cx="2308017" cy="461665"/>
          </a:xfrm>
        </p:grpSpPr>
        <p:sp>
          <p:nvSpPr>
            <p:cNvPr id="24" name="TextBox 23">
              <a:extLst>
                <a:ext uri="{FF2B5EF4-FFF2-40B4-BE49-F238E27FC236}">
                  <a16:creationId xmlns:a16="http://schemas.microsoft.com/office/drawing/2014/main" id="{65D000A4-8F65-854A-ABA7-4A9F766E19C5}"/>
                </a:ext>
              </a:extLst>
            </p:cNvPr>
            <p:cNvSpPr txBox="1"/>
            <p:nvPr/>
          </p:nvSpPr>
          <p:spPr>
            <a:xfrm>
              <a:off x="5518052" y="3241577"/>
              <a:ext cx="1928261" cy="461665"/>
            </a:xfrm>
            <a:prstGeom prst="rect">
              <a:avLst/>
            </a:prstGeom>
            <a:noFill/>
          </p:spPr>
          <p:txBody>
            <a:bodyPr wrap="square" rtlCol="0">
              <a:spAutoFit/>
            </a:bodyPr>
            <a:lstStyle/>
            <a:p>
              <a:r>
                <a:rPr lang="en-US" altLang="zh-CN" sz="2400" dirty="0"/>
                <a:t>(</a:t>
              </a:r>
              <a:r>
                <a:rPr lang="en-US" altLang="zh-CN" sz="2400" b="1" i="1" dirty="0" err="1"/>
                <a:t>m</a:t>
              </a:r>
              <a:r>
                <a:rPr lang="en-US" altLang="zh-CN" sz="2400" dirty="0" err="1"/>
                <a:t>,</a:t>
              </a:r>
              <a:r>
                <a:rPr lang="en-US" altLang="zh-CN" sz="2400" b="1" i="1" dirty="0" err="1"/>
                <a:t>p</a:t>
              </a:r>
              <a:r>
                <a:rPr lang="en-US" altLang="zh-CN" sz="2400" dirty="0" err="1"/>
                <a:t>,</a:t>
              </a:r>
              <a:r>
                <a:rPr lang="en-US" altLang="zh-CN" sz="2400" b="1" i="1" dirty="0" err="1"/>
                <a:t>n</a:t>
              </a:r>
              <a:r>
                <a:rPr lang="en-US" altLang="zh-CN" sz="2400" dirty="0"/>
                <a:t>)</a:t>
              </a:r>
              <a:endParaRPr lang="en-US" sz="2400" dirty="0"/>
            </a:p>
          </p:txBody>
        </p:sp>
        <p:sp>
          <p:nvSpPr>
            <p:cNvPr id="25" name="Down Arrow 24">
              <a:extLst>
                <a:ext uri="{FF2B5EF4-FFF2-40B4-BE49-F238E27FC236}">
                  <a16:creationId xmlns:a16="http://schemas.microsoft.com/office/drawing/2014/main" id="{48160731-E298-B84E-84BE-5CAE59B23617}"/>
                </a:ext>
              </a:extLst>
            </p:cNvPr>
            <p:cNvSpPr/>
            <p:nvPr/>
          </p:nvSpPr>
          <p:spPr>
            <a:xfrm>
              <a:off x="5138296" y="3328428"/>
              <a:ext cx="280088" cy="325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grpSp>
      <p:sp>
        <p:nvSpPr>
          <p:cNvPr id="27" name="Rounded Rectangle 26">
            <a:extLst>
              <a:ext uri="{FF2B5EF4-FFF2-40B4-BE49-F238E27FC236}">
                <a16:creationId xmlns:a16="http://schemas.microsoft.com/office/drawing/2014/main" id="{5789FD16-7E6C-B64E-B54B-5F8DC9CFD70C}"/>
              </a:ext>
            </a:extLst>
          </p:cNvPr>
          <p:cNvSpPr/>
          <p:nvPr/>
        </p:nvSpPr>
        <p:spPr>
          <a:xfrm>
            <a:off x="4732918" y="3688619"/>
            <a:ext cx="1763541" cy="685591"/>
          </a:xfrm>
          <a:prstGeom prst="roundRect">
            <a:avLst/>
          </a:prstGeom>
          <a:solidFill>
            <a:schemeClr val="bg1"/>
          </a:solidFill>
          <a:ln w="25400"/>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72000" tIns="36000" rIns="72000" bIns="18000" numCol="1" spcCol="0" rtlCol="0" fromWordArt="0" anchor="ctr" anchorCtr="0" forceAA="0" compatLnSpc="1">
            <a:prstTxWarp prst="textNoShape">
              <a:avLst/>
            </a:prstTxWarp>
            <a:noAutofit/>
          </a:bodyPr>
          <a:lstStyle/>
          <a:p>
            <a:pPr algn="ctr">
              <a:lnSpc>
                <a:spcPct val="80000"/>
              </a:lnSpc>
            </a:pPr>
            <a:r>
              <a:rPr lang="en-US" altLang="zh-CN" sz="2800" dirty="0"/>
              <a:t>Rules</a:t>
            </a:r>
            <a:r>
              <a:rPr lang="zh-CN" altLang="en-US" sz="2800" dirty="0"/>
              <a:t> </a:t>
            </a:r>
            <a:r>
              <a:rPr lang="en-US" altLang="zh-CN" sz="2800" dirty="0"/>
              <a:t>Generator</a:t>
            </a:r>
            <a:endParaRPr lang="en-US" sz="2800" dirty="0"/>
          </a:p>
        </p:txBody>
      </p:sp>
      <p:sp>
        <p:nvSpPr>
          <p:cNvPr id="28" name="Rounded Rectangle 27">
            <a:extLst>
              <a:ext uri="{FF2B5EF4-FFF2-40B4-BE49-F238E27FC236}">
                <a16:creationId xmlns:a16="http://schemas.microsoft.com/office/drawing/2014/main" id="{268068FF-1D83-864B-870F-3C2241F0DFF1}"/>
              </a:ext>
            </a:extLst>
          </p:cNvPr>
          <p:cNvSpPr/>
          <p:nvPr/>
        </p:nvSpPr>
        <p:spPr>
          <a:xfrm>
            <a:off x="1870794" y="3681571"/>
            <a:ext cx="1763541" cy="685591"/>
          </a:xfrm>
          <a:prstGeom prst="roundRect">
            <a:avLst/>
          </a:prstGeom>
          <a:ln w="25400"/>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72000" tIns="36000" rIns="72000" bIns="18000" numCol="1" spcCol="0" rtlCol="0" fromWordArt="0" anchor="ctr" anchorCtr="0" forceAA="0" compatLnSpc="1">
            <a:prstTxWarp prst="textNoShape">
              <a:avLst/>
            </a:prstTxWarp>
            <a:noAutofit/>
          </a:bodyPr>
          <a:lstStyle/>
          <a:p>
            <a:pPr algn="ctr">
              <a:lnSpc>
                <a:spcPct val="80000"/>
              </a:lnSpc>
            </a:pPr>
            <a:r>
              <a:rPr lang="en-US" altLang="zh-CN" sz="2800" dirty="0"/>
              <a:t>P4</a:t>
            </a:r>
            <a:br>
              <a:rPr lang="en-US" altLang="zh-CN" sz="2800" dirty="0"/>
            </a:br>
            <a:r>
              <a:rPr lang="en-US" altLang="zh-CN" sz="2800" dirty="0"/>
              <a:t>Compiler</a:t>
            </a:r>
            <a:endParaRPr lang="en-US" sz="2800" dirty="0"/>
          </a:p>
        </p:txBody>
      </p:sp>
      <p:sp>
        <p:nvSpPr>
          <p:cNvPr id="29" name="Down Arrow 28">
            <a:extLst>
              <a:ext uri="{FF2B5EF4-FFF2-40B4-BE49-F238E27FC236}">
                <a16:creationId xmlns:a16="http://schemas.microsoft.com/office/drawing/2014/main" id="{41410660-9958-8847-A177-02684FB6BFC9}"/>
              </a:ext>
            </a:extLst>
          </p:cNvPr>
          <p:cNvSpPr/>
          <p:nvPr/>
        </p:nvSpPr>
        <p:spPr>
          <a:xfrm rot="18000000">
            <a:off x="3091845" y="4176764"/>
            <a:ext cx="261569" cy="1092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sp>
        <p:nvSpPr>
          <p:cNvPr id="30" name="Down Arrow 29">
            <a:extLst>
              <a:ext uri="{FF2B5EF4-FFF2-40B4-BE49-F238E27FC236}">
                <a16:creationId xmlns:a16="http://schemas.microsoft.com/office/drawing/2014/main" id="{22ACEBC1-C24C-F84D-A174-17DAC5A1F73E}"/>
              </a:ext>
            </a:extLst>
          </p:cNvPr>
          <p:cNvSpPr/>
          <p:nvPr/>
        </p:nvSpPr>
        <p:spPr>
          <a:xfrm rot="3600000">
            <a:off x="4895168" y="4174170"/>
            <a:ext cx="261569" cy="10923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sp>
        <p:nvSpPr>
          <p:cNvPr id="31" name="TextBox 30">
            <a:extLst>
              <a:ext uri="{FF2B5EF4-FFF2-40B4-BE49-F238E27FC236}">
                <a16:creationId xmlns:a16="http://schemas.microsoft.com/office/drawing/2014/main" id="{B48ECED7-47C8-0C41-A989-0EF7D987CEED}"/>
              </a:ext>
            </a:extLst>
          </p:cNvPr>
          <p:cNvSpPr txBox="1"/>
          <p:nvPr/>
        </p:nvSpPr>
        <p:spPr>
          <a:xfrm>
            <a:off x="1387392" y="4590348"/>
            <a:ext cx="1942388" cy="690638"/>
          </a:xfrm>
          <a:prstGeom prst="rect">
            <a:avLst/>
          </a:prstGeom>
          <a:noFill/>
        </p:spPr>
        <p:txBody>
          <a:bodyPr wrap="square" rtlCol="0">
            <a:spAutoFit/>
          </a:bodyPr>
          <a:lstStyle/>
          <a:p>
            <a:pPr algn="ctr">
              <a:lnSpc>
                <a:spcPct val="80000"/>
              </a:lnSpc>
            </a:pPr>
            <a:r>
              <a:rPr lang="en-US" altLang="zh-CN" sz="2400" dirty="0"/>
              <a:t>Data</a:t>
            </a:r>
            <a:r>
              <a:rPr lang="zh-CN" altLang="en-US" sz="2400" dirty="0"/>
              <a:t> </a:t>
            </a:r>
            <a:r>
              <a:rPr lang="en-US" altLang="zh-CN" sz="2400" dirty="0"/>
              <a:t>plane</a:t>
            </a:r>
            <a:br>
              <a:rPr lang="en-US" altLang="zh-CN" sz="2400" dirty="0"/>
            </a:br>
            <a:r>
              <a:rPr lang="en-US" altLang="zh-CN" sz="2400" dirty="0"/>
              <a:t>program</a:t>
            </a:r>
            <a:endParaRPr lang="en-US" sz="2400" dirty="0"/>
          </a:p>
        </p:txBody>
      </p:sp>
      <p:sp>
        <p:nvSpPr>
          <p:cNvPr id="32" name="TextBox 31">
            <a:extLst>
              <a:ext uri="{FF2B5EF4-FFF2-40B4-BE49-F238E27FC236}">
                <a16:creationId xmlns:a16="http://schemas.microsoft.com/office/drawing/2014/main" id="{6BF56C6E-0A81-7542-BA8B-E690A759FCF0}"/>
              </a:ext>
            </a:extLst>
          </p:cNvPr>
          <p:cNvSpPr txBox="1"/>
          <p:nvPr/>
        </p:nvSpPr>
        <p:spPr>
          <a:xfrm>
            <a:off x="471366" y="2349744"/>
            <a:ext cx="1500323" cy="698012"/>
          </a:xfrm>
          <a:prstGeom prst="rect">
            <a:avLst/>
          </a:prstGeom>
          <a:noFill/>
        </p:spPr>
        <p:txBody>
          <a:bodyPr wrap="square" lIns="36000" tIns="0" rIns="36000" bIns="0" rtlCol="0">
            <a:spAutoFit/>
          </a:bodyPr>
          <a:lstStyle/>
          <a:p>
            <a:pPr>
              <a:lnSpc>
                <a:spcPct val="80000"/>
              </a:lnSpc>
            </a:pPr>
            <a:r>
              <a:rPr lang="en-US" altLang="zh-CN" sz="2800" b="1" dirty="0">
                <a:solidFill>
                  <a:schemeClr val="tx1">
                    <a:alpha val="70000"/>
                  </a:schemeClr>
                </a:solidFill>
              </a:rPr>
              <a:t>Static</a:t>
            </a:r>
          </a:p>
          <a:p>
            <a:pPr>
              <a:lnSpc>
                <a:spcPct val="80000"/>
              </a:lnSpc>
            </a:pPr>
            <a:r>
              <a:rPr lang="en-US" altLang="zh-CN" sz="2800" b="1" dirty="0">
                <a:solidFill>
                  <a:schemeClr val="tx1">
                    <a:alpha val="70000"/>
                  </a:schemeClr>
                </a:solidFill>
              </a:rPr>
              <a:t>program</a:t>
            </a:r>
            <a:endParaRPr lang="en-US" sz="2800" b="1" dirty="0">
              <a:solidFill>
                <a:schemeClr val="tx1">
                  <a:alpha val="70000"/>
                </a:schemeClr>
              </a:solidFill>
            </a:endParaRPr>
          </a:p>
        </p:txBody>
      </p:sp>
      <p:sp>
        <p:nvSpPr>
          <p:cNvPr id="33" name="TextBox 32">
            <a:extLst>
              <a:ext uri="{FF2B5EF4-FFF2-40B4-BE49-F238E27FC236}">
                <a16:creationId xmlns:a16="http://schemas.microsoft.com/office/drawing/2014/main" id="{DDD2EAA6-9C9F-114F-BE07-8F34DB0D5E98}"/>
              </a:ext>
            </a:extLst>
          </p:cNvPr>
          <p:cNvSpPr txBox="1"/>
          <p:nvPr/>
        </p:nvSpPr>
        <p:spPr>
          <a:xfrm>
            <a:off x="6267842" y="2345828"/>
            <a:ext cx="1589399" cy="698012"/>
          </a:xfrm>
          <a:prstGeom prst="rect">
            <a:avLst/>
          </a:prstGeom>
          <a:noFill/>
        </p:spPr>
        <p:txBody>
          <a:bodyPr wrap="square" lIns="36000" tIns="0" rIns="36000" bIns="0" rtlCol="0">
            <a:spAutoFit/>
          </a:bodyPr>
          <a:lstStyle/>
          <a:p>
            <a:pPr algn="r">
              <a:lnSpc>
                <a:spcPct val="80000"/>
              </a:lnSpc>
            </a:pPr>
            <a:r>
              <a:rPr lang="en-US" altLang="zh-CN" sz="2800" b="1" dirty="0">
                <a:solidFill>
                  <a:schemeClr val="tx1">
                    <a:alpha val="70000"/>
                  </a:schemeClr>
                </a:solidFill>
              </a:rPr>
              <a:t>Dynamic</a:t>
            </a:r>
          </a:p>
          <a:p>
            <a:pPr algn="r">
              <a:lnSpc>
                <a:spcPct val="80000"/>
              </a:lnSpc>
            </a:pPr>
            <a:r>
              <a:rPr lang="en-US" altLang="zh-CN" sz="2800" b="1" dirty="0">
                <a:solidFill>
                  <a:schemeClr val="tx1">
                    <a:alpha val="70000"/>
                  </a:schemeClr>
                </a:solidFill>
              </a:rPr>
              <a:t>rules</a:t>
            </a:r>
            <a:endParaRPr lang="en-US" sz="2800" b="1" dirty="0">
              <a:solidFill>
                <a:schemeClr val="tx1">
                  <a:alpha val="70000"/>
                </a:schemeClr>
              </a:solidFill>
            </a:endParaRPr>
          </a:p>
        </p:txBody>
      </p:sp>
      <p:sp>
        <p:nvSpPr>
          <p:cNvPr id="35" name="TextBox 34">
            <a:extLst>
              <a:ext uri="{FF2B5EF4-FFF2-40B4-BE49-F238E27FC236}">
                <a16:creationId xmlns:a16="http://schemas.microsoft.com/office/drawing/2014/main" id="{E9A5C6E3-4AB5-6542-8753-2896F599A18E}"/>
              </a:ext>
            </a:extLst>
          </p:cNvPr>
          <p:cNvSpPr txBox="1"/>
          <p:nvPr/>
        </p:nvSpPr>
        <p:spPr>
          <a:xfrm>
            <a:off x="843070" y="1530194"/>
            <a:ext cx="6644943" cy="424732"/>
          </a:xfrm>
          <a:prstGeom prst="rect">
            <a:avLst/>
          </a:prstGeom>
          <a:noFill/>
        </p:spPr>
        <p:txBody>
          <a:bodyPr wrap="square" rtlCol="0">
            <a:spAutoFit/>
          </a:bodyPr>
          <a:lstStyle/>
          <a:p>
            <a:pPr algn="ctr">
              <a:lnSpc>
                <a:spcPct val="90000"/>
              </a:lnSpc>
            </a:pPr>
            <a:r>
              <a:rPr lang="en-US" altLang="zh-CN" sz="2400" dirty="0"/>
              <a:t>Query</a:t>
            </a:r>
            <a:r>
              <a:rPr lang="zh-CN" altLang="en-US" sz="2400" dirty="0"/>
              <a:t> </a:t>
            </a:r>
            <a:r>
              <a:rPr lang="en-US" altLang="zh-CN" sz="2400" dirty="0"/>
              <a:t>set</a:t>
            </a:r>
            <a:r>
              <a:rPr lang="zh-CN" altLang="en-US" sz="2400" dirty="0"/>
              <a:t> </a:t>
            </a:r>
            <a:r>
              <a:rPr lang="en-US" altLang="zh-CN" sz="2400" b="1" i="1" dirty="0"/>
              <a:t>Q</a:t>
            </a:r>
            <a:r>
              <a:rPr lang="zh-CN" altLang="en-US" sz="2400" b="1" i="1" dirty="0"/>
              <a:t> </a:t>
            </a:r>
            <a:r>
              <a:rPr lang="en-US" altLang="zh-CN" sz="2400" b="1" i="1" dirty="0"/>
              <a:t>=</a:t>
            </a:r>
            <a:r>
              <a:rPr lang="zh-CN" altLang="en-US" sz="2400" b="1" i="1" dirty="0"/>
              <a:t> </a:t>
            </a:r>
            <a:r>
              <a:rPr lang="en-US" altLang="zh-CN" sz="2400" i="1" dirty="0"/>
              <a:t>{</a:t>
            </a:r>
            <a:r>
              <a:rPr lang="en-US" altLang="zh-CN" sz="2400" b="1" i="1" dirty="0"/>
              <a:t>q</a:t>
            </a:r>
            <a:r>
              <a:rPr lang="en-US" altLang="zh-CN" sz="2400" b="1" i="1" baseline="-25000" dirty="0"/>
              <a:t>1</a:t>
            </a:r>
            <a:r>
              <a:rPr lang="en-US" altLang="zh-CN" sz="2400" dirty="0"/>
              <a:t>,</a:t>
            </a:r>
            <a:r>
              <a:rPr lang="zh-CN" altLang="en-US" sz="2400" b="1" i="1" dirty="0"/>
              <a:t> </a:t>
            </a:r>
            <a:r>
              <a:rPr lang="en-US" altLang="zh-CN" sz="2400" b="1" i="1" dirty="0"/>
              <a:t>q</a:t>
            </a:r>
            <a:r>
              <a:rPr lang="en-US" altLang="zh-CN" sz="2400" b="1" i="1" baseline="-25000" dirty="0"/>
              <a:t>2</a:t>
            </a:r>
            <a:r>
              <a:rPr lang="en-US" altLang="zh-CN" sz="2400" dirty="0"/>
              <a:t>,</a:t>
            </a:r>
            <a:r>
              <a:rPr lang="zh-CN" altLang="en-US" sz="2400" b="1" i="1" dirty="0"/>
              <a:t> </a:t>
            </a:r>
            <a:r>
              <a:rPr lang="en-US" altLang="zh-CN" sz="2400" i="1" dirty="0"/>
              <a:t>…}</a:t>
            </a:r>
            <a:r>
              <a:rPr lang="zh-CN" altLang="en-US" sz="2400" i="1" dirty="0"/>
              <a:t> </a:t>
            </a:r>
            <a:endParaRPr lang="en-US" altLang="zh-CN" sz="2400" i="1" dirty="0"/>
          </a:p>
        </p:txBody>
      </p:sp>
      <p:sp>
        <p:nvSpPr>
          <p:cNvPr id="36" name="Down Arrow 35">
            <a:extLst>
              <a:ext uri="{FF2B5EF4-FFF2-40B4-BE49-F238E27FC236}">
                <a16:creationId xmlns:a16="http://schemas.microsoft.com/office/drawing/2014/main" id="{EF84D0E2-B074-5B4B-AA2A-2C1FE63F7102}"/>
              </a:ext>
            </a:extLst>
          </p:cNvPr>
          <p:cNvSpPr/>
          <p:nvPr/>
        </p:nvSpPr>
        <p:spPr>
          <a:xfrm rot="18900000">
            <a:off x="4757894" y="1770909"/>
            <a:ext cx="280088" cy="948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grpSp>
        <p:nvGrpSpPr>
          <p:cNvPr id="37" name="Group 36">
            <a:extLst>
              <a:ext uri="{FF2B5EF4-FFF2-40B4-BE49-F238E27FC236}">
                <a16:creationId xmlns:a16="http://schemas.microsoft.com/office/drawing/2014/main" id="{EB6E1547-99F9-964A-AED6-125847D19776}"/>
              </a:ext>
            </a:extLst>
          </p:cNvPr>
          <p:cNvGrpSpPr/>
          <p:nvPr/>
        </p:nvGrpSpPr>
        <p:grpSpPr>
          <a:xfrm>
            <a:off x="2109012" y="3218717"/>
            <a:ext cx="1986680" cy="504160"/>
            <a:chOff x="2109012" y="3218717"/>
            <a:chExt cx="1986680" cy="504160"/>
          </a:xfrm>
        </p:grpSpPr>
        <p:sp>
          <p:nvSpPr>
            <p:cNvPr id="21" name="Down Arrow 20">
              <a:extLst>
                <a:ext uri="{FF2B5EF4-FFF2-40B4-BE49-F238E27FC236}">
                  <a16:creationId xmlns:a16="http://schemas.microsoft.com/office/drawing/2014/main" id="{158376BA-6157-8C47-93C6-8839490A52ED}"/>
                </a:ext>
              </a:extLst>
            </p:cNvPr>
            <p:cNvSpPr/>
            <p:nvPr/>
          </p:nvSpPr>
          <p:spPr>
            <a:xfrm>
              <a:off x="2109012" y="3328428"/>
              <a:ext cx="280088" cy="325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sp>
          <p:nvSpPr>
            <p:cNvPr id="22" name="TextBox 21">
              <a:extLst>
                <a:ext uri="{FF2B5EF4-FFF2-40B4-BE49-F238E27FC236}">
                  <a16:creationId xmlns:a16="http://schemas.microsoft.com/office/drawing/2014/main" id="{5B95FFFC-16BA-424A-B85F-F40B996C0CBE}"/>
                </a:ext>
              </a:extLst>
            </p:cNvPr>
            <p:cNvSpPr txBox="1"/>
            <p:nvPr/>
          </p:nvSpPr>
          <p:spPr>
            <a:xfrm>
              <a:off x="2457680" y="3218717"/>
              <a:ext cx="1638012" cy="461665"/>
            </a:xfrm>
            <a:prstGeom prst="rect">
              <a:avLst/>
            </a:prstGeom>
            <a:noFill/>
          </p:spPr>
          <p:txBody>
            <a:bodyPr wrap="square" rtlCol="0">
              <a:spAutoFit/>
            </a:bodyPr>
            <a:lstStyle/>
            <a:p>
              <a:r>
                <a:rPr lang="zh-CN" altLang="en-US" sz="2400" dirty="0"/>
                <a:t>    </a:t>
              </a:r>
              <a:r>
                <a:rPr lang="en-US" altLang="zh-CN" sz="2400" dirty="0"/>
                <a:t>code</a:t>
              </a:r>
              <a:endParaRPr lang="en-US" sz="2400" dirty="0"/>
            </a:p>
          </p:txBody>
        </p:sp>
        <p:pic>
          <p:nvPicPr>
            <p:cNvPr id="1028" name="Picture 4" descr="File:P4-programming-language-logo.png - Wikimedia Commons">
              <a:extLst>
                <a:ext uri="{FF2B5EF4-FFF2-40B4-BE49-F238E27FC236}">
                  <a16:creationId xmlns:a16="http://schemas.microsoft.com/office/drawing/2014/main" id="{8D4DFD2B-B492-5342-B601-1C0159985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742" y="3223465"/>
              <a:ext cx="499412" cy="499412"/>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a:extLst>
              <a:ext uri="{FF2B5EF4-FFF2-40B4-BE49-F238E27FC236}">
                <a16:creationId xmlns:a16="http://schemas.microsoft.com/office/drawing/2014/main" id="{DFA56EA1-C133-A64B-853F-ECA8576FA44E}"/>
              </a:ext>
            </a:extLst>
          </p:cNvPr>
          <p:cNvSpPr txBox="1"/>
          <p:nvPr/>
        </p:nvSpPr>
        <p:spPr>
          <a:xfrm>
            <a:off x="2464264" y="6400775"/>
            <a:ext cx="3402553" cy="353302"/>
          </a:xfrm>
          <a:prstGeom prst="rect">
            <a:avLst/>
          </a:prstGeom>
          <a:noFill/>
        </p:spPr>
        <p:txBody>
          <a:bodyPr wrap="square" lIns="36000" tIns="0" rIns="36000" bIns="0" rtlCol="0">
            <a:spAutoFit/>
          </a:bodyPr>
          <a:lstStyle/>
          <a:p>
            <a:pPr algn="ctr">
              <a:lnSpc>
                <a:spcPct val="80000"/>
              </a:lnSpc>
            </a:pPr>
            <a:r>
              <a:rPr lang="en-US" altLang="zh-CN" sz="2800" b="1" dirty="0">
                <a:solidFill>
                  <a:schemeClr val="tx1">
                    <a:alpha val="70000"/>
                  </a:schemeClr>
                </a:solidFill>
              </a:rPr>
              <a:t>Programmable</a:t>
            </a:r>
            <a:r>
              <a:rPr lang="zh-CN" altLang="en-US" sz="2800" b="1" dirty="0">
                <a:solidFill>
                  <a:schemeClr val="tx1">
                    <a:alpha val="70000"/>
                  </a:schemeClr>
                </a:solidFill>
              </a:rPr>
              <a:t> </a:t>
            </a:r>
            <a:r>
              <a:rPr lang="en-US" altLang="zh-CN" sz="2800" b="1" dirty="0">
                <a:solidFill>
                  <a:schemeClr val="tx1">
                    <a:alpha val="70000"/>
                  </a:schemeClr>
                </a:solidFill>
              </a:rPr>
              <a:t>Switch</a:t>
            </a:r>
            <a:endParaRPr lang="en-US" sz="2800" b="1" dirty="0">
              <a:solidFill>
                <a:schemeClr val="tx1">
                  <a:alpha val="70000"/>
                </a:schemeClr>
              </a:solidFill>
            </a:endParaRPr>
          </a:p>
        </p:txBody>
      </p:sp>
      <p:sp>
        <p:nvSpPr>
          <p:cNvPr id="67" name="Right Arrow 66">
            <a:extLst>
              <a:ext uri="{FF2B5EF4-FFF2-40B4-BE49-F238E27FC236}">
                <a16:creationId xmlns:a16="http://schemas.microsoft.com/office/drawing/2014/main" id="{A205D6E5-BBC0-6342-814B-20E1631EE4BB}"/>
              </a:ext>
            </a:extLst>
          </p:cNvPr>
          <p:cNvSpPr/>
          <p:nvPr/>
        </p:nvSpPr>
        <p:spPr>
          <a:xfrm>
            <a:off x="5623118" y="5409629"/>
            <a:ext cx="2234123" cy="515814"/>
          </a:xfrm>
          <a:prstGeom prst="rightArrow">
            <a:avLst>
              <a:gd name="adj1" fmla="val 50000"/>
              <a:gd name="adj2" fmla="val 105123"/>
            </a:avLst>
          </a:prstGeom>
          <a:solidFill>
            <a:schemeClr val="accent2">
              <a:lumMod val="75000"/>
              <a:alpha val="80000"/>
            </a:schemeClr>
          </a:solidFill>
          <a:ln w="5080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2400" dirty="0">
              <a:solidFill>
                <a:schemeClr val="bg1"/>
              </a:solidFill>
            </a:endParaRPr>
          </a:p>
        </p:txBody>
      </p:sp>
      <p:sp>
        <p:nvSpPr>
          <p:cNvPr id="68" name="Right Arrow 67">
            <a:extLst>
              <a:ext uri="{FF2B5EF4-FFF2-40B4-BE49-F238E27FC236}">
                <a16:creationId xmlns:a16="http://schemas.microsoft.com/office/drawing/2014/main" id="{71CDF5B6-B8AF-5845-99AC-72D78ABF3CDC}"/>
              </a:ext>
            </a:extLst>
          </p:cNvPr>
          <p:cNvSpPr/>
          <p:nvPr/>
        </p:nvSpPr>
        <p:spPr>
          <a:xfrm>
            <a:off x="231035" y="5409470"/>
            <a:ext cx="2444045" cy="515814"/>
          </a:xfrm>
          <a:prstGeom prst="rightArrow">
            <a:avLst>
              <a:gd name="adj1" fmla="val 50000"/>
              <a:gd name="adj2" fmla="val 105123"/>
            </a:avLst>
          </a:prstGeom>
          <a:solidFill>
            <a:schemeClr val="accent2">
              <a:lumMod val="75000"/>
              <a:alpha val="80000"/>
            </a:schemeClr>
          </a:solidFill>
          <a:ln w="5080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altLang="zh-CN" sz="2400" dirty="0">
                <a:solidFill>
                  <a:schemeClr val="bg1"/>
                </a:solidFill>
              </a:rPr>
              <a:t>Packets</a:t>
            </a:r>
            <a:endParaRPr lang="en-US" sz="2400" dirty="0">
              <a:solidFill>
                <a:schemeClr val="bg1"/>
              </a:solidFill>
            </a:endParaRPr>
          </a:p>
        </p:txBody>
      </p:sp>
      <p:sp>
        <p:nvSpPr>
          <p:cNvPr id="69" name="Cube 68">
            <a:extLst>
              <a:ext uri="{FF2B5EF4-FFF2-40B4-BE49-F238E27FC236}">
                <a16:creationId xmlns:a16="http://schemas.microsoft.com/office/drawing/2014/main" id="{434C598B-92B3-5F42-928C-012A00F5A7AD}"/>
              </a:ext>
            </a:extLst>
          </p:cNvPr>
          <p:cNvSpPr/>
          <p:nvPr/>
        </p:nvSpPr>
        <p:spPr>
          <a:xfrm>
            <a:off x="2131793" y="5455708"/>
            <a:ext cx="378363" cy="423337"/>
          </a:xfrm>
          <a:prstGeom prst="cube">
            <a:avLst>
              <a:gd name="adj" fmla="val 2929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70" name="Cube 69">
            <a:extLst>
              <a:ext uri="{FF2B5EF4-FFF2-40B4-BE49-F238E27FC236}">
                <a16:creationId xmlns:a16="http://schemas.microsoft.com/office/drawing/2014/main" id="{9E11BD68-7731-BE42-906D-97F17CD109FA}"/>
              </a:ext>
            </a:extLst>
          </p:cNvPr>
          <p:cNvSpPr/>
          <p:nvPr/>
        </p:nvSpPr>
        <p:spPr>
          <a:xfrm>
            <a:off x="1724003" y="5460251"/>
            <a:ext cx="378363" cy="423337"/>
          </a:xfrm>
          <a:prstGeom prst="cube">
            <a:avLst>
              <a:gd name="adj" fmla="val 2929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72" name="Freeform 71">
            <a:extLst>
              <a:ext uri="{FF2B5EF4-FFF2-40B4-BE49-F238E27FC236}">
                <a16:creationId xmlns:a16="http://schemas.microsoft.com/office/drawing/2014/main" id="{6233A5A6-82CF-7443-800A-10ED2384D1E5}"/>
              </a:ext>
            </a:extLst>
          </p:cNvPr>
          <p:cNvSpPr/>
          <p:nvPr/>
        </p:nvSpPr>
        <p:spPr>
          <a:xfrm flipV="1">
            <a:off x="5540022" y="6051385"/>
            <a:ext cx="727820" cy="246634"/>
          </a:xfrm>
          <a:custGeom>
            <a:avLst/>
            <a:gdLst>
              <a:gd name="connsiteX0" fmla="*/ 0 w 1512000"/>
              <a:gd name="connsiteY0" fmla="*/ 172800 h 196750"/>
              <a:gd name="connsiteX1" fmla="*/ 943200 w 1512000"/>
              <a:gd name="connsiteY1" fmla="*/ 151200 h 196750"/>
              <a:gd name="connsiteX2" fmla="*/ 1202400 w 1512000"/>
              <a:gd name="connsiteY2" fmla="*/ 93600 h 196750"/>
              <a:gd name="connsiteX3" fmla="*/ 1267200 w 1512000"/>
              <a:gd name="connsiteY3" fmla="*/ 79200 h 196750"/>
              <a:gd name="connsiteX4" fmla="*/ 1440000 w 1512000"/>
              <a:gd name="connsiteY4" fmla="*/ 21600 h 196750"/>
              <a:gd name="connsiteX5" fmla="*/ 1476000 w 1512000"/>
              <a:gd name="connsiteY5" fmla="*/ 7200 h 196750"/>
              <a:gd name="connsiteX6" fmla="*/ 1512000 w 1512000"/>
              <a:gd name="connsiteY6" fmla="*/ 0 h 196750"/>
              <a:gd name="connsiteX0" fmla="*/ 0 w 1512000"/>
              <a:gd name="connsiteY0" fmla="*/ 172800 h 196750"/>
              <a:gd name="connsiteX1" fmla="*/ 943200 w 1512000"/>
              <a:gd name="connsiteY1" fmla="*/ 151200 h 196750"/>
              <a:gd name="connsiteX2" fmla="*/ 1202400 w 1512000"/>
              <a:gd name="connsiteY2" fmla="*/ 93600 h 196750"/>
              <a:gd name="connsiteX3" fmla="*/ 1440000 w 1512000"/>
              <a:gd name="connsiteY3" fmla="*/ 21600 h 196750"/>
              <a:gd name="connsiteX4" fmla="*/ 1476000 w 1512000"/>
              <a:gd name="connsiteY4" fmla="*/ 7200 h 196750"/>
              <a:gd name="connsiteX5" fmla="*/ 1512000 w 1512000"/>
              <a:gd name="connsiteY5" fmla="*/ 0 h 196750"/>
              <a:gd name="connsiteX0" fmla="*/ 0 w 1512000"/>
              <a:gd name="connsiteY0" fmla="*/ 172800 h 189641"/>
              <a:gd name="connsiteX1" fmla="*/ 943200 w 1512000"/>
              <a:gd name="connsiteY1" fmla="*/ 151200 h 189641"/>
              <a:gd name="connsiteX2" fmla="*/ 1440000 w 1512000"/>
              <a:gd name="connsiteY2" fmla="*/ 21600 h 189641"/>
              <a:gd name="connsiteX3" fmla="*/ 1476000 w 1512000"/>
              <a:gd name="connsiteY3" fmla="*/ 7200 h 189641"/>
              <a:gd name="connsiteX4" fmla="*/ 1512000 w 1512000"/>
              <a:gd name="connsiteY4" fmla="*/ 0 h 189641"/>
              <a:gd name="connsiteX0" fmla="*/ 0 w 1556379"/>
              <a:gd name="connsiteY0" fmla="*/ 172800 h 172800"/>
              <a:gd name="connsiteX1" fmla="*/ 1440000 w 1556379"/>
              <a:gd name="connsiteY1" fmla="*/ 21600 h 172800"/>
              <a:gd name="connsiteX2" fmla="*/ 1476000 w 1556379"/>
              <a:gd name="connsiteY2" fmla="*/ 7200 h 172800"/>
              <a:gd name="connsiteX3" fmla="*/ 1512000 w 1556379"/>
              <a:gd name="connsiteY3" fmla="*/ 0 h 172800"/>
              <a:gd name="connsiteX0" fmla="*/ 0 w 1680077"/>
              <a:gd name="connsiteY0" fmla="*/ 230400 h 230400"/>
              <a:gd name="connsiteX1" fmla="*/ 1555200 w 1680077"/>
              <a:gd name="connsiteY1" fmla="*/ 21600 h 230400"/>
              <a:gd name="connsiteX2" fmla="*/ 1591200 w 1680077"/>
              <a:gd name="connsiteY2" fmla="*/ 7200 h 230400"/>
              <a:gd name="connsiteX3" fmla="*/ 1627200 w 1680077"/>
              <a:gd name="connsiteY3" fmla="*/ 0 h 230400"/>
              <a:gd name="connsiteX0" fmla="*/ 0 w 1680077"/>
              <a:gd name="connsiteY0" fmla="*/ 230400 h 230400"/>
              <a:gd name="connsiteX1" fmla="*/ 1555200 w 1680077"/>
              <a:gd name="connsiteY1" fmla="*/ 21600 h 230400"/>
              <a:gd name="connsiteX2" fmla="*/ 1591200 w 1680077"/>
              <a:gd name="connsiteY2" fmla="*/ 7200 h 230400"/>
              <a:gd name="connsiteX3" fmla="*/ 1627200 w 1680077"/>
              <a:gd name="connsiteY3" fmla="*/ 0 h 230400"/>
              <a:gd name="connsiteX0" fmla="*/ 0 w 1680077"/>
              <a:gd name="connsiteY0" fmla="*/ 228917 h 228917"/>
              <a:gd name="connsiteX1" fmla="*/ 1555200 w 1680077"/>
              <a:gd name="connsiteY1" fmla="*/ 20117 h 228917"/>
              <a:gd name="connsiteX2" fmla="*/ 1591200 w 1680077"/>
              <a:gd name="connsiteY2" fmla="*/ 5717 h 228917"/>
              <a:gd name="connsiteX0" fmla="*/ 0 w 1555200"/>
              <a:gd name="connsiteY0" fmla="*/ 208800 h 208800"/>
              <a:gd name="connsiteX1" fmla="*/ 1555200 w 1555200"/>
              <a:gd name="connsiteY1" fmla="*/ 0 h 208800"/>
              <a:gd name="connsiteX0" fmla="*/ 0 w 1641600"/>
              <a:gd name="connsiteY0" fmla="*/ 302400 h 302400"/>
              <a:gd name="connsiteX1" fmla="*/ 1641600 w 1641600"/>
              <a:gd name="connsiteY1" fmla="*/ 0 h 302400"/>
              <a:gd name="connsiteX0" fmla="*/ 0 w 1641600"/>
              <a:gd name="connsiteY0" fmla="*/ 302400 h 302400"/>
              <a:gd name="connsiteX1" fmla="*/ 1641600 w 1641600"/>
              <a:gd name="connsiteY1" fmla="*/ 0 h 302400"/>
              <a:gd name="connsiteX0" fmla="*/ 0 w 1540800"/>
              <a:gd name="connsiteY0" fmla="*/ 208800 h 208800"/>
              <a:gd name="connsiteX1" fmla="*/ 1540800 w 1540800"/>
              <a:gd name="connsiteY1" fmla="*/ 0 h 208800"/>
              <a:gd name="connsiteX0" fmla="*/ 0 w 1620000"/>
              <a:gd name="connsiteY0" fmla="*/ 331200 h 331200"/>
              <a:gd name="connsiteX1" fmla="*/ 1620000 w 1620000"/>
              <a:gd name="connsiteY1" fmla="*/ 0 h 331200"/>
              <a:gd name="connsiteX0" fmla="*/ 0 w 1620000"/>
              <a:gd name="connsiteY0" fmla="*/ 331200 h 331200"/>
              <a:gd name="connsiteX1" fmla="*/ 1620000 w 1620000"/>
              <a:gd name="connsiteY1" fmla="*/ 0 h 331200"/>
              <a:gd name="connsiteX0" fmla="*/ 0 w 1620000"/>
              <a:gd name="connsiteY0" fmla="*/ 331200 h 331200"/>
              <a:gd name="connsiteX1" fmla="*/ 1620000 w 1620000"/>
              <a:gd name="connsiteY1" fmla="*/ 0 h 331200"/>
              <a:gd name="connsiteX0" fmla="*/ 0 w 1675890"/>
              <a:gd name="connsiteY0" fmla="*/ 316800 h 316800"/>
              <a:gd name="connsiteX1" fmla="*/ 1675890 w 1675890"/>
              <a:gd name="connsiteY1" fmla="*/ 0 h 316800"/>
              <a:gd name="connsiteX0" fmla="*/ 0 w 1675890"/>
              <a:gd name="connsiteY0" fmla="*/ 316800 h 316800"/>
              <a:gd name="connsiteX1" fmla="*/ 1675890 w 1675890"/>
              <a:gd name="connsiteY1" fmla="*/ 0 h 316800"/>
              <a:gd name="connsiteX0" fmla="*/ 0 w 1675890"/>
              <a:gd name="connsiteY0" fmla="*/ 316800 h 316800"/>
              <a:gd name="connsiteX1" fmla="*/ 1675890 w 1675890"/>
              <a:gd name="connsiteY1" fmla="*/ 0 h 316800"/>
              <a:gd name="connsiteX0" fmla="*/ 0 w 1694477"/>
              <a:gd name="connsiteY0" fmla="*/ 226591 h 226591"/>
              <a:gd name="connsiteX1" fmla="*/ 1694477 w 1694477"/>
              <a:gd name="connsiteY1" fmla="*/ 0 h 226591"/>
              <a:gd name="connsiteX0" fmla="*/ 0 w 1694477"/>
              <a:gd name="connsiteY0" fmla="*/ 229261 h 229261"/>
              <a:gd name="connsiteX1" fmla="*/ 1694477 w 1694477"/>
              <a:gd name="connsiteY1" fmla="*/ 2670 h 229261"/>
              <a:gd name="connsiteX0" fmla="*/ 0 w 1397079"/>
              <a:gd name="connsiteY0" fmla="*/ 352885 h 352885"/>
              <a:gd name="connsiteX1" fmla="*/ 1397079 w 1397079"/>
              <a:gd name="connsiteY1" fmla="*/ 0 h 352885"/>
            </a:gdLst>
            <a:ahLst/>
            <a:cxnLst>
              <a:cxn ang="0">
                <a:pos x="connsiteX0" y="connsiteY0"/>
              </a:cxn>
              <a:cxn ang="0">
                <a:pos x="connsiteX1" y="connsiteY1"/>
              </a:cxn>
            </a:cxnLst>
            <a:rect l="l" t="t" r="r" b="b"/>
            <a:pathLst>
              <a:path w="1397079" h="352885">
                <a:moveTo>
                  <a:pt x="0" y="352885"/>
                </a:moveTo>
                <a:cubicBezTo>
                  <a:pt x="575938" y="-52308"/>
                  <a:pt x="703837" y="97814"/>
                  <a:pt x="1397079" y="0"/>
                </a:cubicBezTo>
              </a:path>
            </a:pathLst>
          </a:custGeom>
          <a:noFill/>
          <a:ln w="50800">
            <a:solidFill>
              <a:srgbClr val="FF0000"/>
            </a:solidFill>
            <a:headEnd w="lg"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73" name="TextBox 72">
            <a:extLst>
              <a:ext uri="{FF2B5EF4-FFF2-40B4-BE49-F238E27FC236}">
                <a16:creationId xmlns:a16="http://schemas.microsoft.com/office/drawing/2014/main" id="{7DCF976E-26D3-8847-A676-1340E9EBD9D0}"/>
              </a:ext>
            </a:extLst>
          </p:cNvPr>
          <p:cNvSpPr txBox="1"/>
          <p:nvPr/>
        </p:nvSpPr>
        <p:spPr>
          <a:xfrm>
            <a:off x="5813515" y="6104765"/>
            <a:ext cx="1764575" cy="395173"/>
          </a:xfrm>
          <a:prstGeom prst="rect">
            <a:avLst/>
          </a:prstGeom>
          <a:noFill/>
        </p:spPr>
        <p:txBody>
          <a:bodyPr wrap="square" rtlCol="0">
            <a:spAutoFit/>
          </a:bodyPr>
          <a:lstStyle/>
          <a:p>
            <a:pPr algn="ctr">
              <a:lnSpc>
                <a:spcPct val="80000"/>
              </a:lnSpc>
            </a:pPr>
            <a:r>
              <a:rPr lang="en-US" altLang="zh-CN" sz="2400" dirty="0"/>
              <a:t>Alerts</a:t>
            </a:r>
            <a:endParaRPr lang="en-US" sz="2400" dirty="0"/>
          </a:p>
        </p:txBody>
      </p:sp>
    </p:spTree>
    <p:extLst>
      <p:ext uri="{BB962C8B-B14F-4D97-AF65-F5344CB8AC3E}">
        <p14:creationId xmlns:p14="http://schemas.microsoft.com/office/powerpoint/2010/main" val="2651205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F8294-BC17-C147-9B86-095E718EF43E}"/>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7B74B57A-57B3-FB4F-989E-6CDE2145E52F}"/>
              </a:ext>
            </a:extLst>
          </p:cNvPr>
          <p:cNvSpPr>
            <a:spLocks noGrp="1"/>
          </p:cNvSpPr>
          <p:nvPr>
            <p:ph idx="1"/>
          </p:nvPr>
        </p:nvSpPr>
        <p:spPr>
          <a:xfrm>
            <a:off x="609600" y="1600202"/>
            <a:ext cx="10972800" cy="4756151"/>
          </a:xfrm>
        </p:spPr>
        <p:txBody>
          <a:bodyPr/>
          <a:lstStyle/>
          <a:p>
            <a:r>
              <a:rPr lang="en-US" dirty="0"/>
              <a:t>Network telemetry</a:t>
            </a:r>
          </a:p>
          <a:p>
            <a:pPr lvl="1"/>
            <a:r>
              <a:rPr lang="en-US" dirty="0"/>
              <a:t>For network administrators</a:t>
            </a:r>
          </a:p>
          <a:p>
            <a:pPr lvl="1"/>
            <a:r>
              <a:rPr lang="en-US" dirty="0"/>
              <a:t>For closed-loop network control</a:t>
            </a:r>
          </a:p>
          <a:p>
            <a:r>
              <a:rPr lang="en-US" dirty="0"/>
              <a:t>Programmable data planes</a:t>
            </a:r>
          </a:p>
          <a:p>
            <a:pPr lvl="1"/>
            <a:r>
              <a:rPr lang="en-US" dirty="0"/>
              <a:t>Telemetry customized to the tasks at hand</a:t>
            </a:r>
          </a:p>
          <a:p>
            <a:pPr lvl="1"/>
            <a:r>
              <a:rPr lang="en-US" dirty="0"/>
              <a:t>Both fine-grained and efficient </a:t>
            </a:r>
          </a:p>
          <a:p>
            <a:r>
              <a:rPr lang="en-US" dirty="0"/>
              <a:t>Flexible query interface</a:t>
            </a:r>
          </a:p>
          <a:p>
            <a:pPr lvl="1"/>
            <a:r>
              <a:rPr lang="en-US" dirty="0"/>
              <a:t>Sonata: map-reduce queries compiled to the data plane</a:t>
            </a:r>
          </a:p>
          <a:p>
            <a:pPr lvl="1"/>
            <a:r>
              <a:rPr lang="en-US" dirty="0" err="1"/>
              <a:t>BeauCoup</a:t>
            </a:r>
            <a:r>
              <a:rPr lang="en-US" dirty="0"/>
              <a:t>: supporting multiple (approximate) queries efficiently</a:t>
            </a:r>
          </a:p>
        </p:txBody>
      </p:sp>
      <p:sp>
        <p:nvSpPr>
          <p:cNvPr id="3" name="Slide Number Placeholder 2">
            <a:extLst>
              <a:ext uri="{FF2B5EF4-FFF2-40B4-BE49-F238E27FC236}">
                <a16:creationId xmlns:a16="http://schemas.microsoft.com/office/drawing/2014/main" id="{EB16B686-BA51-5C46-85E7-D7C8152B763A}"/>
              </a:ext>
            </a:extLst>
          </p:cNvPr>
          <p:cNvSpPr>
            <a:spLocks noGrp="1"/>
          </p:cNvSpPr>
          <p:nvPr>
            <p:ph type="sldNum" sz="quarter" idx="12"/>
          </p:nvPr>
        </p:nvSpPr>
        <p:spPr/>
        <p:txBody>
          <a:bodyPr/>
          <a:lstStyle/>
          <a:p>
            <a:fld id="{1718992C-B9AF-2F49-8B31-EC7F489F3004}" type="slidenum">
              <a:rPr lang="en-US" smtClean="0"/>
              <a:t>32</a:t>
            </a:fld>
            <a:endParaRPr lang="en-US"/>
          </a:p>
        </p:txBody>
      </p:sp>
    </p:spTree>
    <p:extLst>
      <p:ext uri="{BB962C8B-B14F-4D97-AF65-F5344CB8AC3E}">
        <p14:creationId xmlns:p14="http://schemas.microsoft.com/office/powerpoint/2010/main" val="2662707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2E8A-30C6-5444-8F7F-1E2D49904BDE}"/>
              </a:ext>
            </a:extLst>
          </p:cNvPr>
          <p:cNvSpPr>
            <a:spLocks noGrp="1"/>
          </p:cNvSpPr>
          <p:nvPr>
            <p:ph type="title"/>
          </p:nvPr>
        </p:nvSpPr>
        <p:spPr/>
        <p:txBody>
          <a:bodyPr/>
          <a:lstStyle/>
          <a:p>
            <a:r>
              <a:rPr lang="en-US" dirty="0"/>
              <a:t>Ongoing Work: Higher-Order Telemetry</a:t>
            </a:r>
          </a:p>
        </p:txBody>
      </p:sp>
      <p:sp>
        <p:nvSpPr>
          <p:cNvPr id="3" name="Content Placeholder 2">
            <a:extLst>
              <a:ext uri="{FF2B5EF4-FFF2-40B4-BE49-F238E27FC236}">
                <a16:creationId xmlns:a16="http://schemas.microsoft.com/office/drawing/2014/main" id="{150A1289-FFD0-1C41-81CC-7D0B21D50CD3}"/>
              </a:ext>
            </a:extLst>
          </p:cNvPr>
          <p:cNvSpPr>
            <a:spLocks noGrp="1"/>
          </p:cNvSpPr>
          <p:nvPr>
            <p:ph idx="1"/>
          </p:nvPr>
        </p:nvSpPr>
        <p:spPr/>
        <p:txBody>
          <a:bodyPr/>
          <a:lstStyle/>
          <a:p>
            <a:r>
              <a:rPr lang="en-US" dirty="0"/>
              <a:t>Performance</a:t>
            </a:r>
          </a:p>
          <a:p>
            <a:pPr lvl="1"/>
            <a:r>
              <a:rPr lang="en-US" dirty="0"/>
              <a:t>Round-trip times (e.g., 50 msec latency)</a:t>
            </a:r>
          </a:p>
          <a:p>
            <a:pPr lvl="1"/>
            <a:r>
              <a:rPr lang="en-US" dirty="0"/>
              <a:t>Challenge: matching TCP packet with an ACK</a:t>
            </a:r>
          </a:p>
          <a:p>
            <a:pPr lvl="1"/>
            <a:r>
              <a:rPr lang="en-US" sz="2400" dirty="0">
                <a:latin typeface="Source Sans Pro"/>
                <a:ea typeface="Source Sans Pro"/>
                <a:sym typeface="Source Sans Pro"/>
                <a:hlinkClick r:id="rId2"/>
              </a:rPr>
              <a:t>https://p4campus.cs.princeton.edu/pubs/P4-RTT.pptx</a:t>
            </a:r>
            <a:endParaRPr lang="en-US" sz="2400" dirty="0"/>
          </a:p>
          <a:p>
            <a:r>
              <a:rPr lang="en-US" dirty="0"/>
              <a:t>Site names</a:t>
            </a:r>
          </a:p>
          <a:p>
            <a:pPr lvl="1"/>
            <a:r>
              <a:rPr lang="en-US" dirty="0"/>
              <a:t>Traffic by domain name (e.g., www.netflix.com)</a:t>
            </a:r>
          </a:p>
          <a:p>
            <a:pPr lvl="1"/>
            <a:r>
              <a:rPr lang="en-US" dirty="0"/>
              <a:t>Challenge: matching DNS response with the data traffic</a:t>
            </a:r>
          </a:p>
          <a:p>
            <a:pPr lvl="1"/>
            <a:r>
              <a:rPr lang="en-US" sz="2400" dirty="0">
                <a:latin typeface="Source Sans Pro"/>
                <a:ea typeface="Source Sans Pro"/>
                <a:sym typeface="Source Sans Pro"/>
                <a:hlinkClick r:id="rId3"/>
              </a:rPr>
              <a:t>https://p4campus.cs.princeton.edu/pubs/Meta4_sigconf-latest.pdf</a:t>
            </a:r>
            <a:endParaRPr lang="en-US" sz="2400" dirty="0"/>
          </a:p>
        </p:txBody>
      </p:sp>
      <p:sp>
        <p:nvSpPr>
          <p:cNvPr id="4" name="Slide Number Placeholder 3">
            <a:extLst>
              <a:ext uri="{FF2B5EF4-FFF2-40B4-BE49-F238E27FC236}">
                <a16:creationId xmlns:a16="http://schemas.microsoft.com/office/drawing/2014/main" id="{B728988B-0340-4640-B718-A0569622E7FB}"/>
              </a:ext>
            </a:extLst>
          </p:cNvPr>
          <p:cNvSpPr>
            <a:spLocks noGrp="1"/>
          </p:cNvSpPr>
          <p:nvPr>
            <p:ph type="sldNum" sz="quarter" idx="12"/>
          </p:nvPr>
        </p:nvSpPr>
        <p:spPr/>
        <p:txBody>
          <a:bodyPr/>
          <a:lstStyle/>
          <a:p>
            <a:fld id="{1718992C-B9AF-2F49-8B31-EC7F489F3004}" type="slidenum">
              <a:rPr lang="en-US" smtClean="0"/>
              <a:t>33</a:t>
            </a:fld>
            <a:endParaRPr lang="en-US"/>
          </a:p>
        </p:txBody>
      </p:sp>
      <p:sp>
        <p:nvSpPr>
          <p:cNvPr id="5" name="TextBox 4">
            <a:extLst>
              <a:ext uri="{FF2B5EF4-FFF2-40B4-BE49-F238E27FC236}">
                <a16:creationId xmlns:a16="http://schemas.microsoft.com/office/drawing/2014/main" id="{B93F7446-4FC9-704F-8533-4835ADD5F78A}"/>
              </a:ext>
            </a:extLst>
          </p:cNvPr>
          <p:cNvSpPr txBox="1"/>
          <p:nvPr/>
        </p:nvSpPr>
        <p:spPr>
          <a:xfrm>
            <a:off x="185194" y="6299005"/>
            <a:ext cx="10873361" cy="738664"/>
          </a:xfrm>
          <a:prstGeom prst="rect">
            <a:avLst/>
          </a:prstGeom>
          <a:noFill/>
        </p:spPr>
        <p:txBody>
          <a:bodyPr wrap="none" rtlCol="0">
            <a:spAutoFit/>
          </a:bodyPr>
          <a:lstStyle/>
          <a:p>
            <a:r>
              <a:rPr lang="en-US" sz="2400" dirty="0"/>
              <a:t>Talk at the May 2021 P4 Workshop: </a:t>
            </a:r>
            <a:r>
              <a:rPr lang="en-US" sz="2400" dirty="0">
                <a:hlinkClick r:id="rId4"/>
              </a:rPr>
              <a:t>https://www.youtube.com/watch?v=2zLxBYZ3Xiw</a:t>
            </a:r>
            <a:endParaRPr lang="en-US" sz="2400" dirty="0"/>
          </a:p>
          <a:p>
            <a:endParaRPr lang="en-US" dirty="0"/>
          </a:p>
        </p:txBody>
      </p:sp>
    </p:spTree>
    <p:extLst>
      <p:ext uri="{BB962C8B-B14F-4D97-AF65-F5344CB8AC3E}">
        <p14:creationId xmlns:p14="http://schemas.microsoft.com/office/powerpoint/2010/main" val="3033805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1C9D12-C537-EB41-9995-68DBF68CF71A}"/>
              </a:ext>
            </a:extLst>
          </p:cNvPr>
          <p:cNvSpPr>
            <a:spLocks noGrp="1"/>
          </p:cNvSpPr>
          <p:nvPr>
            <p:ph type="ctrTitle"/>
          </p:nvPr>
        </p:nvSpPr>
        <p:spPr/>
        <p:txBody>
          <a:bodyPr/>
          <a:lstStyle/>
          <a:p>
            <a:r>
              <a:rPr lang="en-US" dirty="0"/>
              <a:t>Backup Slides</a:t>
            </a:r>
          </a:p>
        </p:txBody>
      </p:sp>
      <p:sp>
        <p:nvSpPr>
          <p:cNvPr id="5" name="Subtitle 4">
            <a:extLst>
              <a:ext uri="{FF2B5EF4-FFF2-40B4-BE49-F238E27FC236}">
                <a16:creationId xmlns:a16="http://schemas.microsoft.com/office/drawing/2014/main" id="{2EF584CC-C11E-D84F-96CA-9BC194AB99F0}"/>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06EB1303-3085-2C4B-A836-C078276E6C31}"/>
              </a:ext>
            </a:extLst>
          </p:cNvPr>
          <p:cNvSpPr>
            <a:spLocks noGrp="1"/>
          </p:cNvSpPr>
          <p:nvPr>
            <p:ph type="sldNum" sz="quarter" idx="12"/>
          </p:nvPr>
        </p:nvSpPr>
        <p:spPr/>
        <p:txBody>
          <a:bodyPr/>
          <a:lstStyle/>
          <a:p>
            <a:fld id="{1718992C-B9AF-2F49-8B31-EC7F489F3004}" type="slidenum">
              <a:rPr lang="en-US" smtClean="0"/>
              <a:t>34</a:t>
            </a:fld>
            <a:endParaRPr lang="en-US"/>
          </a:p>
        </p:txBody>
      </p:sp>
    </p:spTree>
    <p:extLst>
      <p:ext uri="{BB962C8B-B14F-4D97-AF65-F5344CB8AC3E}">
        <p14:creationId xmlns:p14="http://schemas.microsoft.com/office/powerpoint/2010/main" val="1422809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D2AF-D90F-C94B-AB97-C91C5CFCDFE0}"/>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One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Hash</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Function</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for</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Each</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Attribute</a:t>
            </a:r>
            <a:endParaRPr lang="en-US" dirty="0"/>
          </a:p>
        </p:txBody>
      </p:sp>
      <p:sp>
        <p:nvSpPr>
          <p:cNvPr id="4" name="Slide Number Placeholder 3">
            <a:extLst>
              <a:ext uri="{FF2B5EF4-FFF2-40B4-BE49-F238E27FC236}">
                <a16:creationId xmlns:a16="http://schemas.microsoft.com/office/drawing/2014/main" id="{0BA51309-1476-0D49-8C41-459CDFEE950C}"/>
              </a:ext>
            </a:extLst>
          </p:cNvPr>
          <p:cNvSpPr>
            <a:spLocks noGrp="1"/>
          </p:cNvSpPr>
          <p:nvPr>
            <p:ph type="sldNum" sz="quarter" idx="12"/>
          </p:nvPr>
        </p:nvSpPr>
        <p:spPr/>
        <p:txBody>
          <a:bodyPr/>
          <a:lstStyle/>
          <a:p>
            <a:fld id="{E7E4D0C3-84DB-6944-AA19-4869232E3B57}" type="slidenum">
              <a:rPr lang="en-US" smtClean="0"/>
              <a:t>35</a:t>
            </a:fld>
            <a:endParaRPr lang="en-US"/>
          </a:p>
        </p:txBody>
      </p:sp>
      <p:grpSp>
        <p:nvGrpSpPr>
          <p:cNvPr id="5" name="Group 4">
            <a:extLst>
              <a:ext uri="{FF2B5EF4-FFF2-40B4-BE49-F238E27FC236}">
                <a16:creationId xmlns:a16="http://schemas.microsoft.com/office/drawing/2014/main" id="{8F6CCEBD-7063-7143-99BF-F52D5028708F}"/>
              </a:ext>
            </a:extLst>
          </p:cNvPr>
          <p:cNvGrpSpPr/>
          <p:nvPr/>
        </p:nvGrpSpPr>
        <p:grpSpPr>
          <a:xfrm>
            <a:off x="1019332" y="1511608"/>
            <a:ext cx="7078104" cy="1036697"/>
            <a:chOff x="1019332" y="1443028"/>
            <a:chExt cx="7078104" cy="1036697"/>
          </a:xfrm>
        </p:grpSpPr>
        <p:sp>
          <p:nvSpPr>
            <p:cNvPr id="6" name="TextBox 5">
              <a:extLst>
                <a:ext uri="{FF2B5EF4-FFF2-40B4-BE49-F238E27FC236}">
                  <a16:creationId xmlns:a16="http://schemas.microsoft.com/office/drawing/2014/main" id="{7810A5EC-0AB6-7848-91A9-0BE9C5C090FC}"/>
                </a:ext>
              </a:extLst>
            </p:cNvPr>
            <p:cNvSpPr txBox="1"/>
            <p:nvPr/>
          </p:nvSpPr>
          <p:spPr>
            <a:xfrm>
              <a:off x="1019332" y="1542865"/>
              <a:ext cx="7078104" cy="936860"/>
            </a:xfrm>
            <a:prstGeom prst="rect">
              <a:avLst/>
            </a:prstGeom>
            <a:noFill/>
          </p:spPr>
          <p:txBody>
            <a:bodyPr wrap="square" rtlCol="0">
              <a:spAutoFit/>
            </a:bodyPr>
            <a:lstStyle/>
            <a:p>
              <a:pPr algn="ctr">
                <a:lnSpc>
                  <a:spcPct val="80000"/>
                </a:lnSpc>
              </a:pPr>
              <a:r>
                <a:rPr lang="en-US" altLang="zh-CN" sz="4400" b="1" i="1" dirty="0"/>
                <a:t>q</a:t>
              </a:r>
              <a:r>
                <a:rPr lang="en-US" altLang="zh-CN" sz="4400" b="1" i="1" baseline="-25000" dirty="0"/>
                <a:t>1</a:t>
              </a:r>
              <a:r>
                <a:rPr lang="en-US" altLang="zh-CN" sz="4400" b="1" i="1" dirty="0"/>
                <a:t>:</a:t>
              </a:r>
              <a:r>
                <a:rPr lang="zh-CN" altLang="en-US" sz="4400" b="1" i="1" dirty="0"/>
                <a:t> </a:t>
              </a:r>
              <a:r>
                <a:rPr lang="en-US" altLang="zh-CN" sz="4400" b="1" i="1" dirty="0"/>
                <a:t>f</a:t>
              </a:r>
              <a:r>
                <a:rPr lang="en-US" altLang="zh-CN" sz="4400" dirty="0"/>
                <a:t>(</a:t>
              </a:r>
              <a:r>
                <a:rPr lang="en-US" altLang="zh-CN" sz="4400" i="1" dirty="0" err="1">
                  <a:solidFill>
                    <a:srgbClr val="7030A0"/>
                  </a:solidFill>
                </a:rPr>
                <a:t>SrcIP</a:t>
              </a:r>
              <a:r>
                <a:rPr lang="en-US" altLang="zh-CN" sz="4400" dirty="0"/>
                <a:t>)</a:t>
              </a:r>
              <a:r>
                <a:rPr lang="zh-CN" altLang="en-US" sz="4400" dirty="0"/>
                <a:t> </a:t>
              </a:r>
              <a:r>
                <a:rPr lang="en-US" altLang="zh-CN" sz="4400" dirty="0"/>
                <a:t>-&gt;</a:t>
              </a:r>
              <a:r>
                <a:rPr lang="zh-CN" altLang="en-US" sz="4400" dirty="0"/>
                <a:t> </a:t>
              </a:r>
              <a:r>
                <a:rPr lang="en-US" altLang="zh-CN" sz="4400" dirty="0"/>
                <a:t>Coupon</a:t>
              </a:r>
              <a:r>
                <a:rPr lang="zh-CN" altLang="en-US" sz="4400" dirty="0"/>
                <a:t>    </a:t>
              </a:r>
              <a:r>
                <a:rPr lang="en-US" altLang="zh-CN" sz="4400" dirty="0"/>
                <a:t>.</a:t>
              </a:r>
              <a:r>
                <a:rPr lang="zh-CN" altLang="en-US" sz="4400" dirty="0"/>
                <a:t> </a:t>
              </a:r>
              <a:br>
                <a:rPr lang="en-US" altLang="zh-CN" sz="4400" dirty="0"/>
              </a:br>
              <a:r>
                <a:rPr lang="en-US" altLang="zh-CN" sz="2400" b="1" i="1" dirty="0"/>
                <a:t>m</a:t>
              </a:r>
              <a:r>
                <a:rPr lang="en-US" altLang="zh-CN" sz="2400" b="1" i="1" baseline="-25000" dirty="0"/>
                <a:t>1</a:t>
              </a:r>
              <a:r>
                <a:rPr lang="en-US" altLang="zh-CN" sz="2400" dirty="0"/>
                <a:t>=4,</a:t>
              </a:r>
              <a:r>
                <a:rPr lang="zh-CN" altLang="en-US" sz="2400" dirty="0"/>
                <a:t> </a:t>
              </a:r>
              <a:r>
                <a:rPr lang="en-US" altLang="zh-CN" sz="2400" b="1" i="1" dirty="0"/>
                <a:t>p</a:t>
              </a:r>
              <a:r>
                <a:rPr lang="en-US" altLang="zh-CN" sz="2400" b="1" i="1" baseline="-25000" dirty="0"/>
                <a:t>1</a:t>
              </a:r>
              <a:r>
                <a:rPr lang="en-US" altLang="zh-CN" sz="2400" dirty="0"/>
                <a:t>=1/8</a:t>
              </a:r>
              <a:endParaRPr lang="en-US" sz="2400" dirty="0"/>
            </a:p>
          </p:txBody>
        </p:sp>
        <p:sp>
          <p:nvSpPr>
            <p:cNvPr id="7" name="Folded Corner 6">
              <a:extLst>
                <a:ext uri="{FF2B5EF4-FFF2-40B4-BE49-F238E27FC236}">
                  <a16:creationId xmlns:a16="http://schemas.microsoft.com/office/drawing/2014/main" id="{107E32D4-469D-F442-A148-DB6E14B9229A}"/>
                </a:ext>
              </a:extLst>
            </p:cNvPr>
            <p:cNvSpPr/>
            <p:nvPr/>
          </p:nvSpPr>
          <p:spPr>
            <a:xfrm>
              <a:off x="6772288" y="1443028"/>
              <a:ext cx="562432" cy="682952"/>
            </a:xfrm>
            <a:prstGeom prst="foldedCorner">
              <a:avLst>
                <a:gd name="adj" fmla="val 35840"/>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sz="3200" dirty="0">
                  <a:solidFill>
                    <a:schemeClr val="tx1"/>
                  </a:solidFill>
                </a:rPr>
                <a:t>?</a:t>
              </a:r>
              <a:endParaRPr lang="en-US" sz="3200" dirty="0">
                <a:solidFill>
                  <a:schemeClr val="tx1"/>
                </a:solidFill>
              </a:endParaRPr>
            </a:p>
          </p:txBody>
        </p:sp>
      </p:grpSp>
      <p:grpSp>
        <p:nvGrpSpPr>
          <p:cNvPr id="8" name="Group 7">
            <a:extLst>
              <a:ext uri="{FF2B5EF4-FFF2-40B4-BE49-F238E27FC236}">
                <a16:creationId xmlns:a16="http://schemas.microsoft.com/office/drawing/2014/main" id="{CAE63D30-CBD1-8D47-B7D9-47439899C3A8}"/>
              </a:ext>
            </a:extLst>
          </p:cNvPr>
          <p:cNvGrpSpPr/>
          <p:nvPr/>
        </p:nvGrpSpPr>
        <p:grpSpPr>
          <a:xfrm>
            <a:off x="1019332" y="2625720"/>
            <a:ext cx="7078104" cy="1036697"/>
            <a:chOff x="1019332" y="1443028"/>
            <a:chExt cx="7078104" cy="1036697"/>
          </a:xfrm>
        </p:grpSpPr>
        <p:sp>
          <p:nvSpPr>
            <p:cNvPr id="9" name="TextBox 8">
              <a:extLst>
                <a:ext uri="{FF2B5EF4-FFF2-40B4-BE49-F238E27FC236}">
                  <a16:creationId xmlns:a16="http://schemas.microsoft.com/office/drawing/2014/main" id="{6C0684EE-AB4F-3D49-99C6-86DFAFEFDC36}"/>
                </a:ext>
              </a:extLst>
            </p:cNvPr>
            <p:cNvSpPr txBox="1"/>
            <p:nvPr/>
          </p:nvSpPr>
          <p:spPr>
            <a:xfrm>
              <a:off x="1019332" y="1542865"/>
              <a:ext cx="7078104" cy="936860"/>
            </a:xfrm>
            <a:prstGeom prst="rect">
              <a:avLst/>
            </a:prstGeom>
            <a:noFill/>
          </p:spPr>
          <p:txBody>
            <a:bodyPr wrap="square" rtlCol="0">
              <a:spAutoFit/>
            </a:bodyPr>
            <a:lstStyle/>
            <a:p>
              <a:pPr algn="ctr">
                <a:lnSpc>
                  <a:spcPct val="80000"/>
                </a:lnSpc>
              </a:pPr>
              <a:r>
                <a:rPr lang="en-US" altLang="zh-CN" sz="4400" b="1" i="1" dirty="0"/>
                <a:t>q</a:t>
              </a:r>
              <a:r>
                <a:rPr lang="en-US" altLang="zh-CN" sz="4400" b="1" i="1" baseline="-25000" dirty="0"/>
                <a:t>6</a:t>
              </a:r>
              <a:r>
                <a:rPr lang="en-US" altLang="zh-CN" sz="4400" b="1" i="1" dirty="0"/>
                <a:t>:</a:t>
              </a:r>
              <a:r>
                <a:rPr lang="zh-CN" altLang="en-US" sz="4400" b="1" i="1" dirty="0"/>
                <a:t> </a:t>
              </a:r>
              <a:r>
                <a:rPr lang="en-US" altLang="zh-CN" sz="4400" b="1" i="1" dirty="0"/>
                <a:t>g</a:t>
              </a:r>
              <a:r>
                <a:rPr lang="en-US" altLang="zh-CN" sz="4400" dirty="0"/>
                <a:t>(</a:t>
              </a:r>
              <a:r>
                <a:rPr lang="en-US" altLang="zh-CN" sz="4400" i="1" dirty="0" err="1">
                  <a:solidFill>
                    <a:srgbClr val="7030A0"/>
                  </a:solidFill>
                </a:rPr>
                <a:t>DstIP</a:t>
              </a:r>
              <a:r>
                <a:rPr lang="en-US" altLang="zh-CN" sz="4400" dirty="0"/>
                <a:t>)</a:t>
              </a:r>
              <a:r>
                <a:rPr lang="zh-CN" altLang="en-US" sz="4400" dirty="0"/>
                <a:t> </a:t>
              </a:r>
              <a:r>
                <a:rPr lang="en-US" altLang="zh-CN" sz="4400" dirty="0"/>
                <a:t>-&gt;</a:t>
              </a:r>
              <a:r>
                <a:rPr lang="zh-CN" altLang="en-US" sz="4400" dirty="0"/>
                <a:t> </a:t>
              </a:r>
              <a:r>
                <a:rPr lang="en-US" altLang="zh-CN" sz="4400" dirty="0"/>
                <a:t>Coupon</a:t>
              </a:r>
              <a:r>
                <a:rPr lang="zh-CN" altLang="en-US" sz="4400" dirty="0"/>
                <a:t>    </a:t>
              </a:r>
              <a:r>
                <a:rPr lang="en-US" altLang="zh-CN" sz="4400" dirty="0"/>
                <a:t>.</a:t>
              </a:r>
              <a:r>
                <a:rPr lang="zh-CN" altLang="en-US" sz="4400" dirty="0"/>
                <a:t> </a:t>
              </a:r>
              <a:br>
                <a:rPr lang="en-US" altLang="zh-CN" sz="4400" dirty="0"/>
              </a:br>
              <a:r>
                <a:rPr lang="en-US" altLang="zh-CN" sz="2400" b="1" i="1" dirty="0"/>
                <a:t>m</a:t>
              </a:r>
              <a:r>
                <a:rPr lang="en-US" altLang="zh-CN" sz="2400" b="1" i="1" baseline="-25000" dirty="0"/>
                <a:t>6</a:t>
              </a:r>
              <a:r>
                <a:rPr lang="en-US" altLang="zh-CN" sz="2400" dirty="0"/>
                <a:t>=3,</a:t>
              </a:r>
              <a:r>
                <a:rPr lang="zh-CN" altLang="en-US" sz="2400" dirty="0"/>
                <a:t> </a:t>
              </a:r>
              <a:r>
                <a:rPr lang="en-US" altLang="zh-CN" sz="2400" b="1" i="1" dirty="0"/>
                <a:t>p</a:t>
              </a:r>
              <a:r>
                <a:rPr lang="en-US" altLang="zh-CN" sz="2400" b="1" i="1" baseline="-25000" dirty="0"/>
                <a:t>6</a:t>
              </a:r>
              <a:r>
                <a:rPr lang="en-US" altLang="zh-CN" sz="2400" dirty="0"/>
                <a:t>=1/8</a:t>
              </a:r>
              <a:endParaRPr lang="en-US" sz="2400" dirty="0"/>
            </a:p>
          </p:txBody>
        </p:sp>
        <p:sp>
          <p:nvSpPr>
            <p:cNvPr id="10" name="Folded Corner 9">
              <a:extLst>
                <a:ext uri="{FF2B5EF4-FFF2-40B4-BE49-F238E27FC236}">
                  <a16:creationId xmlns:a16="http://schemas.microsoft.com/office/drawing/2014/main" id="{184061F8-7D8D-EF40-92F8-A1017E389E69}"/>
                </a:ext>
              </a:extLst>
            </p:cNvPr>
            <p:cNvSpPr/>
            <p:nvPr/>
          </p:nvSpPr>
          <p:spPr>
            <a:xfrm>
              <a:off x="6772288" y="1443028"/>
              <a:ext cx="562432" cy="682952"/>
            </a:xfrm>
            <a:prstGeom prst="foldedCorner">
              <a:avLst>
                <a:gd name="adj" fmla="val 35840"/>
              </a:avLst>
            </a:prstGeom>
            <a:solidFill>
              <a:schemeClr val="bg2"/>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sz="3200" dirty="0">
                  <a:solidFill>
                    <a:schemeClr val="tx1"/>
                  </a:solidFill>
                </a:rPr>
                <a:t>?</a:t>
              </a:r>
              <a:endParaRPr lang="en-US" sz="3200" dirty="0">
                <a:solidFill>
                  <a:schemeClr val="tx1"/>
                </a:solidFill>
              </a:endParaRPr>
            </a:p>
          </p:txBody>
        </p:sp>
      </p:grpSp>
      <p:sp>
        <p:nvSpPr>
          <p:cNvPr id="11" name="TextBox 10">
            <a:extLst>
              <a:ext uri="{FF2B5EF4-FFF2-40B4-BE49-F238E27FC236}">
                <a16:creationId xmlns:a16="http://schemas.microsoft.com/office/drawing/2014/main" id="{957FC098-CF88-0D4E-8BDE-D2FDA3826373}"/>
              </a:ext>
            </a:extLst>
          </p:cNvPr>
          <p:cNvSpPr txBox="1"/>
          <p:nvPr/>
        </p:nvSpPr>
        <p:spPr>
          <a:xfrm>
            <a:off x="500907" y="4308133"/>
            <a:ext cx="2687331" cy="584775"/>
          </a:xfrm>
          <a:prstGeom prst="rect">
            <a:avLst/>
          </a:prstGeom>
          <a:noFill/>
        </p:spPr>
        <p:txBody>
          <a:bodyPr wrap="square" rtlCol="0">
            <a:spAutoFit/>
          </a:bodyPr>
          <a:lstStyle/>
          <a:p>
            <a:pPr algn="ctr"/>
            <a:r>
              <a:rPr lang="en-US" altLang="zh-CN" sz="3200" b="1" i="1" dirty="0"/>
              <a:t>h</a:t>
            </a:r>
            <a:r>
              <a:rPr lang="en-US" altLang="zh-CN" sz="3200" b="1" i="1" baseline="-25000" dirty="0"/>
              <a:t>1</a:t>
            </a:r>
            <a:r>
              <a:rPr lang="en-US" altLang="zh-CN" sz="3200" dirty="0"/>
              <a:t>(</a:t>
            </a:r>
            <a:r>
              <a:rPr lang="en-US" altLang="zh-CN" sz="3200" i="1" dirty="0" err="1">
                <a:solidFill>
                  <a:srgbClr val="7030A0"/>
                </a:solidFill>
              </a:rPr>
              <a:t>SrcIP</a:t>
            </a:r>
            <a:r>
              <a:rPr lang="en-US" altLang="zh-CN" sz="3200" dirty="0"/>
              <a:t>)</a:t>
            </a:r>
            <a:r>
              <a:rPr lang="zh-CN" altLang="en-US" sz="3200" dirty="0"/>
              <a:t> </a:t>
            </a:r>
            <a:r>
              <a:rPr lang="en-US" altLang="zh-CN" sz="3200" dirty="0"/>
              <a:t>-&gt;</a:t>
            </a:r>
            <a:endParaRPr lang="en-US" sz="3200" dirty="0"/>
          </a:p>
        </p:txBody>
      </p:sp>
      <p:grpSp>
        <p:nvGrpSpPr>
          <p:cNvPr id="58" name="Group 57">
            <a:extLst>
              <a:ext uri="{FF2B5EF4-FFF2-40B4-BE49-F238E27FC236}">
                <a16:creationId xmlns:a16="http://schemas.microsoft.com/office/drawing/2014/main" id="{9CD4EB7F-EE53-B04D-8584-BD73A911B2D1}"/>
              </a:ext>
            </a:extLst>
          </p:cNvPr>
          <p:cNvGrpSpPr/>
          <p:nvPr/>
        </p:nvGrpSpPr>
        <p:grpSpPr>
          <a:xfrm>
            <a:off x="2341702" y="3862319"/>
            <a:ext cx="8582112" cy="1364009"/>
            <a:chOff x="2628944" y="4291752"/>
            <a:chExt cx="9502426" cy="1617679"/>
          </a:xfrm>
        </p:grpSpPr>
        <p:grpSp>
          <p:nvGrpSpPr>
            <p:cNvPr id="29" name="Group 28">
              <a:extLst>
                <a:ext uri="{FF2B5EF4-FFF2-40B4-BE49-F238E27FC236}">
                  <a16:creationId xmlns:a16="http://schemas.microsoft.com/office/drawing/2014/main" id="{5774697F-BB54-6240-A2C0-AB9A1181AD62}"/>
                </a:ext>
              </a:extLst>
            </p:cNvPr>
            <p:cNvGrpSpPr/>
            <p:nvPr/>
          </p:nvGrpSpPr>
          <p:grpSpPr>
            <a:xfrm>
              <a:off x="2628944" y="5263099"/>
              <a:ext cx="9502426" cy="646332"/>
              <a:chOff x="2628944" y="5374779"/>
              <a:chExt cx="9502426" cy="646332"/>
            </a:xfrm>
          </p:grpSpPr>
          <p:sp>
            <p:nvSpPr>
              <p:cNvPr id="30" name="TextBox 29">
                <a:extLst>
                  <a:ext uri="{FF2B5EF4-FFF2-40B4-BE49-F238E27FC236}">
                    <a16:creationId xmlns:a16="http://schemas.microsoft.com/office/drawing/2014/main" id="{8C4C562F-C48F-F144-9D89-0B3648D34529}"/>
                  </a:ext>
                </a:extLst>
              </p:cNvPr>
              <p:cNvSpPr txBox="1"/>
              <p:nvPr/>
            </p:nvSpPr>
            <p:spPr>
              <a:xfrm>
                <a:off x="10630987" y="5374781"/>
                <a:ext cx="1500383" cy="646330"/>
              </a:xfrm>
              <a:prstGeom prst="rect">
                <a:avLst/>
              </a:prstGeom>
              <a:noFill/>
            </p:spPr>
            <p:txBody>
              <a:bodyPr wrap="square" rtlCol="0">
                <a:spAutoFit/>
              </a:bodyPr>
              <a:lstStyle/>
              <a:p>
                <a:pPr algn="ctr"/>
                <a:r>
                  <a:rPr lang="en-US" altLang="zh-CN" sz="3600" dirty="0"/>
                  <a:t>1</a:t>
                </a:r>
                <a:endParaRPr lang="en-US" sz="3600" dirty="0"/>
              </a:p>
            </p:txBody>
          </p:sp>
          <p:grpSp>
            <p:nvGrpSpPr>
              <p:cNvPr id="31" name="Group 30">
                <a:extLst>
                  <a:ext uri="{FF2B5EF4-FFF2-40B4-BE49-F238E27FC236}">
                    <a16:creationId xmlns:a16="http://schemas.microsoft.com/office/drawing/2014/main" id="{79FB393B-42F1-FF41-B949-A2F57D16C695}"/>
                  </a:ext>
                </a:extLst>
              </p:cNvPr>
              <p:cNvGrpSpPr/>
              <p:nvPr/>
            </p:nvGrpSpPr>
            <p:grpSpPr>
              <a:xfrm flipV="1">
                <a:off x="3379136" y="5405772"/>
                <a:ext cx="8002043" cy="127030"/>
                <a:chOff x="900000" y="216069"/>
                <a:chExt cx="2880000" cy="54000"/>
              </a:xfrm>
            </p:grpSpPr>
            <p:cxnSp>
              <p:nvCxnSpPr>
                <p:cNvPr id="36" name="Straight Connector 35">
                  <a:extLst>
                    <a:ext uri="{FF2B5EF4-FFF2-40B4-BE49-F238E27FC236}">
                      <a16:creationId xmlns:a16="http://schemas.microsoft.com/office/drawing/2014/main" id="{6B22FC43-52D2-784E-A66C-CF9622180767}"/>
                    </a:ext>
                  </a:extLst>
                </p:cNvPr>
                <p:cNvCxnSpPr/>
                <p:nvPr/>
              </p:nvCxnSpPr>
              <p:spPr>
                <a:xfrm>
                  <a:off x="900002" y="270069"/>
                  <a:ext cx="2879075" cy="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0C8F705-83D0-B242-AA5E-9934D7749F57}"/>
                    </a:ext>
                  </a:extLst>
                </p:cNvPr>
                <p:cNvCxnSpPr/>
                <p:nvPr/>
              </p:nvCxnSpPr>
              <p:spPr>
                <a:xfrm>
                  <a:off x="90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037C2E-117F-BD4C-B0C4-D85B23949AC7}"/>
                    </a:ext>
                  </a:extLst>
                </p:cNvPr>
                <p:cNvCxnSpPr/>
                <p:nvPr/>
              </p:nvCxnSpPr>
              <p:spPr>
                <a:xfrm>
                  <a:off x="126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3F8328-B753-924E-A208-617D10215D00}"/>
                    </a:ext>
                  </a:extLst>
                </p:cNvPr>
                <p:cNvCxnSpPr/>
                <p:nvPr/>
              </p:nvCxnSpPr>
              <p:spPr>
                <a:xfrm>
                  <a:off x="162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7F024C3-7BE6-5B47-90E1-F5FCD51C7E9B}"/>
                    </a:ext>
                  </a:extLst>
                </p:cNvPr>
                <p:cNvCxnSpPr/>
                <p:nvPr/>
              </p:nvCxnSpPr>
              <p:spPr>
                <a:xfrm>
                  <a:off x="1983652"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432FCE0-D6CC-B547-B2C2-4B5FF78BB9E1}"/>
                    </a:ext>
                  </a:extLst>
                </p:cNvPr>
                <p:cNvCxnSpPr/>
                <p:nvPr/>
              </p:nvCxnSpPr>
              <p:spPr>
                <a:xfrm>
                  <a:off x="270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D4192E-485D-104F-8E63-AF56D1BBC7BF}"/>
                    </a:ext>
                  </a:extLst>
                </p:cNvPr>
                <p:cNvCxnSpPr/>
                <p:nvPr/>
              </p:nvCxnSpPr>
              <p:spPr>
                <a:xfrm>
                  <a:off x="234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995EEE0-0B2C-724F-8E48-868791C093A3}"/>
                    </a:ext>
                  </a:extLst>
                </p:cNvPr>
                <p:cNvCxnSpPr/>
                <p:nvPr/>
              </p:nvCxnSpPr>
              <p:spPr>
                <a:xfrm>
                  <a:off x="306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BA1F42-7D55-784E-9F3B-852EC47CA93A}"/>
                    </a:ext>
                  </a:extLst>
                </p:cNvPr>
                <p:cNvCxnSpPr/>
                <p:nvPr/>
              </p:nvCxnSpPr>
              <p:spPr>
                <a:xfrm>
                  <a:off x="342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F7EFDB8-8C15-6243-BD62-26D85C3411F3}"/>
                    </a:ext>
                  </a:extLst>
                </p:cNvPr>
                <p:cNvCxnSpPr/>
                <p:nvPr/>
              </p:nvCxnSpPr>
              <p:spPr>
                <a:xfrm>
                  <a:off x="378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38CCFA10-665B-5D49-BA79-61E209F4B5BC}"/>
                  </a:ext>
                </a:extLst>
              </p:cNvPr>
              <p:cNvSpPr txBox="1"/>
              <p:nvPr/>
            </p:nvSpPr>
            <p:spPr>
              <a:xfrm>
                <a:off x="4629455" y="5374779"/>
                <a:ext cx="1500383" cy="646330"/>
              </a:xfrm>
              <a:prstGeom prst="rect">
                <a:avLst/>
              </a:prstGeom>
              <a:noFill/>
            </p:spPr>
            <p:txBody>
              <a:bodyPr wrap="square" rtlCol="0">
                <a:spAutoFit/>
              </a:bodyPr>
              <a:lstStyle/>
              <a:p>
                <a:pPr algn="ctr"/>
                <a:r>
                  <a:rPr lang="en-US" altLang="zh-CN" sz="3600" dirty="0"/>
                  <a:t>1/4</a:t>
                </a:r>
                <a:endParaRPr lang="en-US" sz="3600" dirty="0"/>
              </a:p>
            </p:txBody>
          </p:sp>
          <p:sp>
            <p:nvSpPr>
              <p:cNvPr id="33" name="TextBox 32">
                <a:extLst>
                  <a:ext uri="{FF2B5EF4-FFF2-40B4-BE49-F238E27FC236}">
                    <a16:creationId xmlns:a16="http://schemas.microsoft.com/office/drawing/2014/main" id="{6E2E44D1-F591-D04A-95AF-00BAB3144DD5}"/>
                  </a:ext>
                </a:extLst>
              </p:cNvPr>
              <p:cNvSpPr txBox="1"/>
              <p:nvPr/>
            </p:nvSpPr>
            <p:spPr>
              <a:xfrm>
                <a:off x="6629966" y="5374779"/>
                <a:ext cx="1500383" cy="646330"/>
              </a:xfrm>
              <a:prstGeom prst="rect">
                <a:avLst/>
              </a:prstGeom>
              <a:noFill/>
            </p:spPr>
            <p:txBody>
              <a:bodyPr wrap="square" rtlCol="0">
                <a:spAutoFit/>
              </a:bodyPr>
              <a:lstStyle/>
              <a:p>
                <a:pPr algn="ctr"/>
                <a:r>
                  <a:rPr lang="en-US" altLang="zh-CN" sz="3600" dirty="0"/>
                  <a:t>1/2</a:t>
                </a:r>
                <a:endParaRPr lang="en-US" sz="3600" dirty="0"/>
              </a:p>
            </p:txBody>
          </p:sp>
          <p:sp>
            <p:nvSpPr>
              <p:cNvPr id="34" name="TextBox 33">
                <a:extLst>
                  <a:ext uri="{FF2B5EF4-FFF2-40B4-BE49-F238E27FC236}">
                    <a16:creationId xmlns:a16="http://schemas.microsoft.com/office/drawing/2014/main" id="{53F400F9-C7BA-B64C-A2F9-861DA84D597E}"/>
                  </a:ext>
                </a:extLst>
              </p:cNvPr>
              <p:cNvSpPr txBox="1"/>
              <p:nvPr/>
            </p:nvSpPr>
            <p:spPr>
              <a:xfrm>
                <a:off x="8630476" y="5374779"/>
                <a:ext cx="1500383" cy="646330"/>
              </a:xfrm>
              <a:prstGeom prst="rect">
                <a:avLst/>
              </a:prstGeom>
              <a:noFill/>
            </p:spPr>
            <p:txBody>
              <a:bodyPr wrap="square" rtlCol="0">
                <a:spAutoFit/>
              </a:bodyPr>
              <a:lstStyle/>
              <a:p>
                <a:pPr algn="ctr"/>
                <a:r>
                  <a:rPr lang="en-US" altLang="zh-CN" sz="3600" dirty="0"/>
                  <a:t>3/4</a:t>
                </a:r>
                <a:endParaRPr lang="en-US" sz="3600" dirty="0"/>
              </a:p>
            </p:txBody>
          </p:sp>
          <p:sp>
            <p:nvSpPr>
              <p:cNvPr id="35" name="TextBox 34">
                <a:extLst>
                  <a:ext uri="{FF2B5EF4-FFF2-40B4-BE49-F238E27FC236}">
                    <a16:creationId xmlns:a16="http://schemas.microsoft.com/office/drawing/2014/main" id="{7956707E-0CC3-3146-B31E-CE2F49A41153}"/>
                  </a:ext>
                </a:extLst>
              </p:cNvPr>
              <p:cNvSpPr txBox="1"/>
              <p:nvPr/>
            </p:nvSpPr>
            <p:spPr>
              <a:xfrm>
                <a:off x="2628944" y="5374781"/>
                <a:ext cx="1500383" cy="646330"/>
              </a:xfrm>
              <a:prstGeom prst="rect">
                <a:avLst/>
              </a:prstGeom>
              <a:noFill/>
            </p:spPr>
            <p:txBody>
              <a:bodyPr wrap="square" rtlCol="0">
                <a:spAutoFit/>
              </a:bodyPr>
              <a:lstStyle/>
              <a:p>
                <a:pPr algn="ctr"/>
                <a:r>
                  <a:rPr lang="en-US" altLang="zh-CN" sz="3600" dirty="0"/>
                  <a:t>0</a:t>
                </a:r>
                <a:endParaRPr lang="en-US" sz="3600" dirty="0"/>
              </a:p>
            </p:txBody>
          </p:sp>
        </p:grpSp>
        <p:sp>
          <p:nvSpPr>
            <p:cNvPr id="46" name="Folded Corner 45">
              <a:extLst>
                <a:ext uri="{FF2B5EF4-FFF2-40B4-BE49-F238E27FC236}">
                  <a16:creationId xmlns:a16="http://schemas.microsoft.com/office/drawing/2014/main" id="{AF6B06FB-0B3B-ED4F-9080-E227D7D78368}"/>
                </a:ext>
              </a:extLst>
            </p:cNvPr>
            <p:cNvSpPr/>
            <p:nvPr/>
          </p:nvSpPr>
          <p:spPr>
            <a:xfrm>
              <a:off x="3379135" y="4678754"/>
              <a:ext cx="973129" cy="571713"/>
            </a:xfrm>
            <a:prstGeom prst="foldedCorner">
              <a:avLst>
                <a:gd name="adj" fmla="val 1325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altLang="zh-CN" sz="2400" b="1" i="1" dirty="0">
                  <a:solidFill>
                    <a:schemeClr val="bg1"/>
                  </a:solidFill>
                </a:rPr>
                <a:t>q</a:t>
              </a:r>
              <a:r>
                <a:rPr lang="en-US" altLang="zh-CN" sz="2400" b="1" i="1" baseline="-25000" dirty="0">
                  <a:solidFill>
                    <a:schemeClr val="bg1"/>
                  </a:solidFill>
                </a:rPr>
                <a:t>1</a:t>
              </a:r>
              <a:r>
                <a:rPr lang="zh-CN" altLang="en-US" sz="2400" dirty="0">
                  <a:solidFill>
                    <a:schemeClr val="bg1"/>
                  </a:solidFill>
                </a:rPr>
                <a:t> </a:t>
              </a:r>
              <a:r>
                <a:rPr lang="en-US" altLang="zh-CN" sz="2400" dirty="0">
                  <a:solidFill>
                    <a:schemeClr val="bg1"/>
                  </a:solidFill>
                </a:rPr>
                <a:t>#1</a:t>
              </a:r>
              <a:endParaRPr lang="en-US" sz="2400" dirty="0">
                <a:solidFill>
                  <a:schemeClr val="bg1"/>
                </a:solidFill>
              </a:endParaRPr>
            </a:p>
          </p:txBody>
        </p:sp>
        <p:sp>
          <p:nvSpPr>
            <p:cNvPr id="47" name="Folded Corner 46">
              <a:extLst>
                <a:ext uri="{FF2B5EF4-FFF2-40B4-BE49-F238E27FC236}">
                  <a16:creationId xmlns:a16="http://schemas.microsoft.com/office/drawing/2014/main" id="{8C1FB4EE-79A7-B749-8B33-D7ADA877CA85}"/>
                </a:ext>
              </a:extLst>
            </p:cNvPr>
            <p:cNvSpPr/>
            <p:nvPr/>
          </p:nvSpPr>
          <p:spPr>
            <a:xfrm>
              <a:off x="4379390" y="4678754"/>
              <a:ext cx="1000255" cy="571713"/>
            </a:xfrm>
            <a:prstGeom prst="foldedCorner">
              <a:avLst>
                <a:gd name="adj" fmla="val 13258"/>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sz="2400" b="1" i="1" dirty="0">
                  <a:solidFill>
                    <a:schemeClr val="bg1"/>
                  </a:solidFill>
                </a:rPr>
                <a:t>q</a:t>
              </a:r>
              <a:r>
                <a:rPr lang="en-US" altLang="zh-CN" sz="2400" b="1" i="1" baseline="-25000" dirty="0">
                  <a:solidFill>
                    <a:schemeClr val="bg1"/>
                  </a:solidFill>
                </a:rPr>
                <a:t>1</a:t>
              </a:r>
              <a:r>
                <a:rPr lang="zh-CN" altLang="en-US" sz="2400" dirty="0">
                  <a:solidFill>
                    <a:schemeClr val="bg1"/>
                  </a:solidFill>
                </a:rPr>
                <a:t> </a:t>
              </a:r>
              <a:r>
                <a:rPr lang="en-US" altLang="zh-CN" sz="2400" dirty="0">
                  <a:solidFill>
                    <a:schemeClr val="bg1"/>
                  </a:solidFill>
                </a:rPr>
                <a:t>#2</a:t>
              </a:r>
              <a:endParaRPr lang="en-US" sz="2400" dirty="0">
                <a:solidFill>
                  <a:schemeClr val="bg1"/>
                </a:solidFill>
              </a:endParaRPr>
            </a:p>
          </p:txBody>
        </p:sp>
        <p:sp>
          <p:nvSpPr>
            <p:cNvPr id="48" name="Folded Corner 47">
              <a:extLst>
                <a:ext uri="{FF2B5EF4-FFF2-40B4-BE49-F238E27FC236}">
                  <a16:creationId xmlns:a16="http://schemas.microsoft.com/office/drawing/2014/main" id="{E5158409-CFD9-004A-8619-120E7D494B2E}"/>
                </a:ext>
              </a:extLst>
            </p:cNvPr>
            <p:cNvSpPr/>
            <p:nvPr/>
          </p:nvSpPr>
          <p:spPr>
            <a:xfrm>
              <a:off x="5406774" y="4678754"/>
              <a:ext cx="983276" cy="571713"/>
            </a:xfrm>
            <a:prstGeom prst="foldedCorner">
              <a:avLst>
                <a:gd name="adj" fmla="val 16269"/>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lnSpc>
                  <a:spcPct val="80000"/>
                </a:lnSpc>
              </a:pPr>
              <a:r>
                <a:rPr lang="en-US" altLang="zh-CN" sz="2400" b="1" i="1" dirty="0">
                  <a:solidFill>
                    <a:schemeClr val="bg1"/>
                  </a:solidFill>
                </a:rPr>
                <a:t>q</a:t>
              </a:r>
              <a:r>
                <a:rPr lang="en-US" altLang="zh-CN" sz="2400" b="1" i="1" baseline="-25000" dirty="0">
                  <a:solidFill>
                    <a:schemeClr val="bg1"/>
                  </a:solidFill>
                </a:rPr>
                <a:t>1</a:t>
              </a:r>
              <a:r>
                <a:rPr lang="zh-CN" altLang="en-US" sz="2400" dirty="0">
                  <a:solidFill>
                    <a:schemeClr val="bg1"/>
                  </a:solidFill>
                </a:rPr>
                <a:t> </a:t>
              </a:r>
              <a:r>
                <a:rPr lang="en-US" altLang="zh-CN" sz="2400" dirty="0">
                  <a:solidFill>
                    <a:schemeClr val="bg1"/>
                  </a:solidFill>
                </a:rPr>
                <a:t>#3</a:t>
              </a:r>
              <a:endParaRPr lang="en-US" sz="2400" dirty="0">
                <a:solidFill>
                  <a:schemeClr val="bg1"/>
                </a:solidFill>
              </a:endParaRPr>
            </a:p>
          </p:txBody>
        </p:sp>
        <p:sp>
          <p:nvSpPr>
            <p:cNvPr id="49" name="Folded Corner 48">
              <a:extLst>
                <a:ext uri="{FF2B5EF4-FFF2-40B4-BE49-F238E27FC236}">
                  <a16:creationId xmlns:a16="http://schemas.microsoft.com/office/drawing/2014/main" id="{FF6DC138-279C-574C-84D6-99186ED58C0D}"/>
                </a:ext>
              </a:extLst>
            </p:cNvPr>
            <p:cNvSpPr/>
            <p:nvPr/>
          </p:nvSpPr>
          <p:spPr>
            <a:xfrm>
              <a:off x="6417177" y="4678754"/>
              <a:ext cx="962982" cy="571713"/>
            </a:xfrm>
            <a:prstGeom prst="foldedCorner">
              <a:avLst>
                <a:gd name="adj" fmla="val 14764"/>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lnSpc>
                  <a:spcPct val="80000"/>
                </a:lnSpc>
              </a:pPr>
              <a:r>
                <a:rPr lang="en-US" altLang="zh-CN" sz="2400" b="1" i="1" dirty="0">
                  <a:solidFill>
                    <a:schemeClr val="bg1"/>
                  </a:solidFill>
                </a:rPr>
                <a:t>q</a:t>
              </a:r>
              <a:r>
                <a:rPr lang="en-US" altLang="zh-CN" sz="2400" b="1" i="1" baseline="-25000" dirty="0">
                  <a:solidFill>
                    <a:schemeClr val="bg1"/>
                  </a:solidFill>
                </a:rPr>
                <a:t>1</a:t>
              </a:r>
              <a:r>
                <a:rPr lang="zh-CN" altLang="en-US" sz="2400" dirty="0">
                  <a:solidFill>
                    <a:schemeClr val="bg1"/>
                  </a:solidFill>
                </a:rPr>
                <a:t> </a:t>
              </a:r>
              <a:r>
                <a:rPr lang="en-US" altLang="zh-CN" sz="2400" dirty="0">
                  <a:solidFill>
                    <a:schemeClr val="bg1"/>
                  </a:solidFill>
                </a:rPr>
                <a:t>#4</a:t>
              </a:r>
              <a:endParaRPr lang="en-US" sz="2400" dirty="0">
                <a:solidFill>
                  <a:schemeClr val="bg1"/>
                </a:solidFill>
              </a:endParaRPr>
            </a:p>
          </p:txBody>
        </p:sp>
        <p:sp>
          <p:nvSpPr>
            <p:cNvPr id="57" name="TextBox 56">
              <a:extLst>
                <a:ext uri="{FF2B5EF4-FFF2-40B4-BE49-F238E27FC236}">
                  <a16:creationId xmlns:a16="http://schemas.microsoft.com/office/drawing/2014/main" id="{4EAFA9ED-2EBB-1343-BD1E-DED59D3E52B4}"/>
                </a:ext>
              </a:extLst>
            </p:cNvPr>
            <p:cNvSpPr txBox="1"/>
            <p:nvPr/>
          </p:nvSpPr>
          <p:spPr>
            <a:xfrm>
              <a:off x="7277190" y="4291752"/>
              <a:ext cx="1353285" cy="830997"/>
            </a:xfrm>
            <a:prstGeom prst="rect">
              <a:avLst/>
            </a:prstGeom>
            <a:noFill/>
          </p:spPr>
          <p:txBody>
            <a:bodyPr wrap="square" rtlCol="0">
              <a:spAutoFit/>
            </a:bodyPr>
            <a:lstStyle/>
            <a:p>
              <a:pPr algn="ctr"/>
              <a:r>
                <a:rPr lang="en-US" altLang="zh-CN" sz="4800" dirty="0"/>
                <a:t>…</a:t>
              </a:r>
              <a:endParaRPr lang="en-US" sz="4800" baseline="-25000" dirty="0"/>
            </a:p>
          </p:txBody>
        </p:sp>
      </p:grpSp>
      <p:sp>
        <p:nvSpPr>
          <p:cNvPr id="59" name="TextBox 58">
            <a:extLst>
              <a:ext uri="{FF2B5EF4-FFF2-40B4-BE49-F238E27FC236}">
                <a16:creationId xmlns:a16="http://schemas.microsoft.com/office/drawing/2014/main" id="{036DEBDA-FBA6-0F4E-A0EB-51C7469F6727}"/>
              </a:ext>
            </a:extLst>
          </p:cNvPr>
          <p:cNvSpPr txBox="1"/>
          <p:nvPr/>
        </p:nvSpPr>
        <p:spPr>
          <a:xfrm>
            <a:off x="500907" y="5438155"/>
            <a:ext cx="2687331" cy="584775"/>
          </a:xfrm>
          <a:prstGeom prst="rect">
            <a:avLst/>
          </a:prstGeom>
          <a:noFill/>
        </p:spPr>
        <p:txBody>
          <a:bodyPr wrap="square" rtlCol="0">
            <a:spAutoFit/>
          </a:bodyPr>
          <a:lstStyle/>
          <a:p>
            <a:pPr algn="ctr"/>
            <a:r>
              <a:rPr lang="en-US" altLang="zh-CN" sz="3200" b="1" i="1" dirty="0"/>
              <a:t>h</a:t>
            </a:r>
            <a:r>
              <a:rPr lang="en-US" altLang="zh-CN" sz="3200" b="1" i="1" baseline="-25000" dirty="0"/>
              <a:t>2</a:t>
            </a:r>
            <a:r>
              <a:rPr lang="en-US" altLang="zh-CN" sz="3200" dirty="0"/>
              <a:t>(</a:t>
            </a:r>
            <a:r>
              <a:rPr lang="en-US" altLang="zh-CN" sz="3200" i="1" dirty="0" err="1">
                <a:solidFill>
                  <a:srgbClr val="7030A0"/>
                </a:solidFill>
              </a:rPr>
              <a:t>DstIP</a:t>
            </a:r>
            <a:r>
              <a:rPr lang="en-US" altLang="zh-CN" sz="3200" dirty="0"/>
              <a:t>)</a:t>
            </a:r>
            <a:r>
              <a:rPr lang="zh-CN" altLang="en-US" sz="3200" dirty="0"/>
              <a:t> </a:t>
            </a:r>
            <a:r>
              <a:rPr lang="en-US" altLang="zh-CN" sz="3200" dirty="0"/>
              <a:t>-&gt;</a:t>
            </a:r>
            <a:endParaRPr lang="en-US" sz="3200" dirty="0"/>
          </a:p>
        </p:txBody>
      </p:sp>
      <p:grpSp>
        <p:nvGrpSpPr>
          <p:cNvPr id="60" name="Group 59">
            <a:extLst>
              <a:ext uri="{FF2B5EF4-FFF2-40B4-BE49-F238E27FC236}">
                <a16:creationId xmlns:a16="http://schemas.microsoft.com/office/drawing/2014/main" id="{4ED97C4B-9C34-0A47-A524-D75484397317}"/>
              </a:ext>
            </a:extLst>
          </p:cNvPr>
          <p:cNvGrpSpPr/>
          <p:nvPr/>
        </p:nvGrpSpPr>
        <p:grpSpPr>
          <a:xfrm>
            <a:off x="2341702" y="4992341"/>
            <a:ext cx="8582112" cy="1364010"/>
            <a:chOff x="2628944" y="4291751"/>
            <a:chExt cx="9502426" cy="1617680"/>
          </a:xfrm>
        </p:grpSpPr>
        <p:grpSp>
          <p:nvGrpSpPr>
            <p:cNvPr id="61" name="Group 60">
              <a:extLst>
                <a:ext uri="{FF2B5EF4-FFF2-40B4-BE49-F238E27FC236}">
                  <a16:creationId xmlns:a16="http://schemas.microsoft.com/office/drawing/2014/main" id="{F6655326-E130-3846-9BD3-7D311060A60B}"/>
                </a:ext>
              </a:extLst>
            </p:cNvPr>
            <p:cNvGrpSpPr/>
            <p:nvPr/>
          </p:nvGrpSpPr>
          <p:grpSpPr>
            <a:xfrm>
              <a:off x="2628944" y="5263099"/>
              <a:ext cx="9502426" cy="646332"/>
              <a:chOff x="2628944" y="5374779"/>
              <a:chExt cx="9502426" cy="646332"/>
            </a:xfrm>
          </p:grpSpPr>
          <p:sp>
            <p:nvSpPr>
              <p:cNvPr id="67" name="TextBox 66">
                <a:extLst>
                  <a:ext uri="{FF2B5EF4-FFF2-40B4-BE49-F238E27FC236}">
                    <a16:creationId xmlns:a16="http://schemas.microsoft.com/office/drawing/2014/main" id="{5717A803-D025-C845-B11E-0DC584D7844B}"/>
                  </a:ext>
                </a:extLst>
              </p:cNvPr>
              <p:cNvSpPr txBox="1"/>
              <p:nvPr/>
            </p:nvSpPr>
            <p:spPr>
              <a:xfrm>
                <a:off x="10630987" y="5374781"/>
                <a:ext cx="1500383" cy="646330"/>
              </a:xfrm>
              <a:prstGeom prst="rect">
                <a:avLst/>
              </a:prstGeom>
              <a:noFill/>
            </p:spPr>
            <p:txBody>
              <a:bodyPr wrap="square" rtlCol="0">
                <a:spAutoFit/>
              </a:bodyPr>
              <a:lstStyle/>
              <a:p>
                <a:pPr algn="ctr"/>
                <a:r>
                  <a:rPr lang="en-US" altLang="zh-CN" sz="3600" dirty="0"/>
                  <a:t>1</a:t>
                </a:r>
                <a:endParaRPr lang="en-US" sz="3600" dirty="0"/>
              </a:p>
            </p:txBody>
          </p:sp>
          <p:grpSp>
            <p:nvGrpSpPr>
              <p:cNvPr id="68" name="Group 67">
                <a:extLst>
                  <a:ext uri="{FF2B5EF4-FFF2-40B4-BE49-F238E27FC236}">
                    <a16:creationId xmlns:a16="http://schemas.microsoft.com/office/drawing/2014/main" id="{2F4E480E-6C26-844D-8EE0-EAD08F005449}"/>
                  </a:ext>
                </a:extLst>
              </p:cNvPr>
              <p:cNvGrpSpPr/>
              <p:nvPr/>
            </p:nvGrpSpPr>
            <p:grpSpPr>
              <a:xfrm flipV="1">
                <a:off x="3379136" y="5405772"/>
                <a:ext cx="8002043" cy="127030"/>
                <a:chOff x="900000" y="216069"/>
                <a:chExt cx="2880000" cy="54000"/>
              </a:xfrm>
            </p:grpSpPr>
            <p:cxnSp>
              <p:nvCxnSpPr>
                <p:cNvPr id="73" name="Straight Connector 72">
                  <a:extLst>
                    <a:ext uri="{FF2B5EF4-FFF2-40B4-BE49-F238E27FC236}">
                      <a16:creationId xmlns:a16="http://schemas.microsoft.com/office/drawing/2014/main" id="{FC4B2DB4-C652-CC4C-8071-D67F6ABAC48B}"/>
                    </a:ext>
                  </a:extLst>
                </p:cNvPr>
                <p:cNvCxnSpPr/>
                <p:nvPr/>
              </p:nvCxnSpPr>
              <p:spPr>
                <a:xfrm>
                  <a:off x="900002" y="270069"/>
                  <a:ext cx="2879075" cy="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FEE6713-F3AC-5F42-876D-576620005BE1}"/>
                    </a:ext>
                  </a:extLst>
                </p:cNvPr>
                <p:cNvCxnSpPr/>
                <p:nvPr/>
              </p:nvCxnSpPr>
              <p:spPr>
                <a:xfrm>
                  <a:off x="90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7154C6E-D122-D642-AA84-2A54A805704F}"/>
                    </a:ext>
                  </a:extLst>
                </p:cNvPr>
                <p:cNvCxnSpPr/>
                <p:nvPr/>
              </p:nvCxnSpPr>
              <p:spPr>
                <a:xfrm>
                  <a:off x="126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F4FF1B8-1509-7F49-9623-5BE194018F57}"/>
                    </a:ext>
                  </a:extLst>
                </p:cNvPr>
                <p:cNvCxnSpPr/>
                <p:nvPr/>
              </p:nvCxnSpPr>
              <p:spPr>
                <a:xfrm>
                  <a:off x="162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DB0951B-FBC6-7943-9A19-D6E6DB3BB95E}"/>
                    </a:ext>
                  </a:extLst>
                </p:cNvPr>
                <p:cNvCxnSpPr/>
                <p:nvPr/>
              </p:nvCxnSpPr>
              <p:spPr>
                <a:xfrm>
                  <a:off x="1983652"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DCF43D4-CC81-874C-B2D2-2942932EBFFB}"/>
                    </a:ext>
                  </a:extLst>
                </p:cNvPr>
                <p:cNvCxnSpPr/>
                <p:nvPr/>
              </p:nvCxnSpPr>
              <p:spPr>
                <a:xfrm>
                  <a:off x="270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4D68140-D033-E44A-9F62-4A55916FB4AD}"/>
                    </a:ext>
                  </a:extLst>
                </p:cNvPr>
                <p:cNvCxnSpPr/>
                <p:nvPr/>
              </p:nvCxnSpPr>
              <p:spPr>
                <a:xfrm>
                  <a:off x="234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86F10E7-8B20-6E4A-9023-79C8A0F68F7D}"/>
                    </a:ext>
                  </a:extLst>
                </p:cNvPr>
                <p:cNvCxnSpPr/>
                <p:nvPr/>
              </p:nvCxnSpPr>
              <p:spPr>
                <a:xfrm>
                  <a:off x="306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9761318-8A2F-FB4E-94EF-D2C529C6D9D5}"/>
                    </a:ext>
                  </a:extLst>
                </p:cNvPr>
                <p:cNvCxnSpPr/>
                <p:nvPr/>
              </p:nvCxnSpPr>
              <p:spPr>
                <a:xfrm>
                  <a:off x="342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B3B236A-BD76-4048-A09D-24681094D193}"/>
                    </a:ext>
                  </a:extLst>
                </p:cNvPr>
                <p:cNvCxnSpPr/>
                <p:nvPr/>
              </p:nvCxnSpPr>
              <p:spPr>
                <a:xfrm>
                  <a:off x="3780000" y="216069"/>
                  <a:ext cx="0" cy="54000"/>
                </a:xfrm>
                <a:prstGeom prst="line">
                  <a:avLst/>
                </a:prstGeom>
                <a:ln w="15240"/>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4F205C2C-B257-874D-91F5-821E92E64949}"/>
                  </a:ext>
                </a:extLst>
              </p:cNvPr>
              <p:cNvSpPr txBox="1"/>
              <p:nvPr/>
            </p:nvSpPr>
            <p:spPr>
              <a:xfrm>
                <a:off x="4629455" y="5374779"/>
                <a:ext cx="1500383" cy="646330"/>
              </a:xfrm>
              <a:prstGeom prst="rect">
                <a:avLst/>
              </a:prstGeom>
              <a:noFill/>
            </p:spPr>
            <p:txBody>
              <a:bodyPr wrap="square" rtlCol="0">
                <a:spAutoFit/>
              </a:bodyPr>
              <a:lstStyle/>
              <a:p>
                <a:pPr algn="ctr"/>
                <a:r>
                  <a:rPr lang="en-US" altLang="zh-CN" sz="3600" dirty="0"/>
                  <a:t>1/4</a:t>
                </a:r>
                <a:endParaRPr lang="en-US" sz="3600" dirty="0"/>
              </a:p>
            </p:txBody>
          </p:sp>
          <p:sp>
            <p:nvSpPr>
              <p:cNvPr id="70" name="TextBox 69">
                <a:extLst>
                  <a:ext uri="{FF2B5EF4-FFF2-40B4-BE49-F238E27FC236}">
                    <a16:creationId xmlns:a16="http://schemas.microsoft.com/office/drawing/2014/main" id="{05391D46-B665-374D-98FF-0E52CD84BEC4}"/>
                  </a:ext>
                </a:extLst>
              </p:cNvPr>
              <p:cNvSpPr txBox="1"/>
              <p:nvPr/>
            </p:nvSpPr>
            <p:spPr>
              <a:xfrm>
                <a:off x="6629966" y="5374779"/>
                <a:ext cx="1500383" cy="646330"/>
              </a:xfrm>
              <a:prstGeom prst="rect">
                <a:avLst/>
              </a:prstGeom>
              <a:noFill/>
            </p:spPr>
            <p:txBody>
              <a:bodyPr wrap="square" rtlCol="0">
                <a:spAutoFit/>
              </a:bodyPr>
              <a:lstStyle/>
              <a:p>
                <a:pPr algn="ctr"/>
                <a:r>
                  <a:rPr lang="en-US" altLang="zh-CN" sz="3600" dirty="0"/>
                  <a:t>1/2</a:t>
                </a:r>
                <a:endParaRPr lang="en-US" sz="3600" dirty="0"/>
              </a:p>
            </p:txBody>
          </p:sp>
          <p:sp>
            <p:nvSpPr>
              <p:cNvPr id="71" name="TextBox 70">
                <a:extLst>
                  <a:ext uri="{FF2B5EF4-FFF2-40B4-BE49-F238E27FC236}">
                    <a16:creationId xmlns:a16="http://schemas.microsoft.com/office/drawing/2014/main" id="{59D85C5B-7CB1-FD49-AE30-6DB52FD5ADCB}"/>
                  </a:ext>
                </a:extLst>
              </p:cNvPr>
              <p:cNvSpPr txBox="1"/>
              <p:nvPr/>
            </p:nvSpPr>
            <p:spPr>
              <a:xfrm>
                <a:off x="8630476" y="5374779"/>
                <a:ext cx="1500383" cy="646330"/>
              </a:xfrm>
              <a:prstGeom prst="rect">
                <a:avLst/>
              </a:prstGeom>
              <a:noFill/>
            </p:spPr>
            <p:txBody>
              <a:bodyPr wrap="square" rtlCol="0">
                <a:spAutoFit/>
              </a:bodyPr>
              <a:lstStyle/>
              <a:p>
                <a:pPr algn="ctr"/>
                <a:r>
                  <a:rPr lang="en-US" altLang="zh-CN" sz="3600" dirty="0"/>
                  <a:t>3/4</a:t>
                </a:r>
                <a:endParaRPr lang="en-US" sz="3600" dirty="0"/>
              </a:p>
            </p:txBody>
          </p:sp>
          <p:sp>
            <p:nvSpPr>
              <p:cNvPr id="72" name="TextBox 71">
                <a:extLst>
                  <a:ext uri="{FF2B5EF4-FFF2-40B4-BE49-F238E27FC236}">
                    <a16:creationId xmlns:a16="http://schemas.microsoft.com/office/drawing/2014/main" id="{1F835667-7335-2846-9DF9-55FC23B302F0}"/>
                  </a:ext>
                </a:extLst>
              </p:cNvPr>
              <p:cNvSpPr txBox="1"/>
              <p:nvPr/>
            </p:nvSpPr>
            <p:spPr>
              <a:xfrm>
                <a:off x="2628944" y="5374781"/>
                <a:ext cx="1500383" cy="646330"/>
              </a:xfrm>
              <a:prstGeom prst="rect">
                <a:avLst/>
              </a:prstGeom>
              <a:noFill/>
            </p:spPr>
            <p:txBody>
              <a:bodyPr wrap="square" rtlCol="0">
                <a:spAutoFit/>
              </a:bodyPr>
              <a:lstStyle/>
              <a:p>
                <a:pPr algn="ctr"/>
                <a:r>
                  <a:rPr lang="en-US" altLang="zh-CN" sz="3600" dirty="0"/>
                  <a:t>0</a:t>
                </a:r>
                <a:endParaRPr lang="en-US" sz="3600" dirty="0"/>
              </a:p>
            </p:txBody>
          </p:sp>
        </p:grpSp>
        <p:sp>
          <p:nvSpPr>
            <p:cNvPr id="62" name="Folded Corner 61">
              <a:extLst>
                <a:ext uri="{FF2B5EF4-FFF2-40B4-BE49-F238E27FC236}">
                  <a16:creationId xmlns:a16="http://schemas.microsoft.com/office/drawing/2014/main" id="{5364FC05-7027-DB46-B276-132A457E9A9A}"/>
                </a:ext>
              </a:extLst>
            </p:cNvPr>
            <p:cNvSpPr/>
            <p:nvPr/>
          </p:nvSpPr>
          <p:spPr>
            <a:xfrm>
              <a:off x="3379135" y="4678754"/>
              <a:ext cx="973129" cy="571713"/>
            </a:xfrm>
            <a:prstGeom prst="foldedCorner">
              <a:avLst>
                <a:gd name="adj" fmla="val 13258"/>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altLang="zh-CN" sz="2400" b="1" i="1" dirty="0">
                  <a:solidFill>
                    <a:schemeClr val="bg1"/>
                  </a:solidFill>
                </a:rPr>
                <a:t>q</a:t>
              </a:r>
              <a:r>
                <a:rPr lang="en-US" altLang="zh-CN" sz="2400" b="1" i="1" baseline="-25000" dirty="0">
                  <a:solidFill>
                    <a:schemeClr val="bg1"/>
                  </a:solidFill>
                </a:rPr>
                <a:t>6</a:t>
              </a:r>
              <a:r>
                <a:rPr lang="zh-CN" altLang="en-US" sz="2400" dirty="0">
                  <a:solidFill>
                    <a:schemeClr val="bg1"/>
                  </a:solidFill>
                </a:rPr>
                <a:t> </a:t>
              </a:r>
              <a:r>
                <a:rPr lang="en-US" altLang="zh-CN" sz="2400" dirty="0">
                  <a:solidFill>
                    <a:schemeClr val="bg1"/>
                  </a:solidFill>
                </a:rPr>
                <a:t>#1</a:t>
              </a:r>
              <a:endParaRPr lang="en-US" sz="2400" dirty="0">
                <a:solidFill>
                  <a:schemeClr val="bg1"/>
                </a:solidFill>
              </a:endParaRPr>
            </a:p>
          </p:txBody>
        </p:sp>
        <p:sp>
          <p:nvSpPr>
            <p:cNvPr id="63" name="Folded Corner 62">
              <a:extLst>
                <a:ext uri="{FF2B5EF4-FFF2-40B4-BE49-F238E27FC236}">
                  <a16:creationId xmlns:a16="http://schemas.microsoft.com/office/drawing/2014/main" id="{ADA19CFF-F279-AF40-B804-F929D5FB6739}"/>
                </a:ext>
              </a:extLst>
            </p:cNvPr>
            <p:cNvSpPr/>
            <p:nvPr/>
          </p:nvSpPr>
          <p:spPr>
            <a:xfrm>
              <a:off x="4379390" y="4678754"/>
              <a:ext cx="1000255" cy="571713"/>
            </a:xfrm>
            <a:prstGeom prst="foldedCorner">
              <a:avLst>
                <a:gd name="adj" fmla="val 13258"/>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zh-CN" sz="2400" b="1" i="1" dirty="0">
                  <a:solidFill>
                    <a:schemeClr val="bg1"/>
                  </a:solidFill>
                </a:rPr>
                <a:t>q</a:t>
              </a:r>
              <a:r>
                <a:rPr lang="en-US" altLang="zh-CN" sz="2400" b="1" i="1" baseline="-25000" dirty="0">
                  <a:solidFill>
                    <a:schemeClr val="bg1"/>
                  </a:solidFill>
                </a:rPr>
                <a:t>6</a:t>
              </a:r>
              <a:r>
                <a:rPr lang="zh-CN" altLang="en-US" sz="2400" dirty="0">
                  <a:solidFill>
                    <a:schemeClr val="bg1"/>
                  </a:solidFill>
                </a:rPr>
                <a:t> </a:t>
              </a:r>
              <a:r>
                <a:rPr lang="en-US" altLang="zh-CN" sz="2400" dirty="0">
                  <a:solidFill>
                    <a:schemeClr val="bg1"/>
                  </a:solidFill>
                </a:rPr>
                <a:t>#2</a:t>
              </a:r>
              <a:endParaRPr lang="en-US" sz="2400" dirty="0">
                <a:solidFill>
                  <a:schemeClr val="bg1"/>
                </a:solidFill>
              </a:endParaRPr>
            </a:p>
          </p:txBody>
        </p:sp>
        <p:sp>
          <p:nvSpPr>
            <p:cNvPr id="64" name="Folded Corner 63">
              <a:extLst>
                <a:ext uri="{FF2B5EF4-FFF2-40B4-BE49-F238E27FC236}">
                  <a16:creationId xmlns:a16="http://schemas.microsoft.com/office/drawing/2014/main" id="{D6A300EA-5E9D-5A44-BB09-ED17FBA89D59}"/>
                </a:ext>
              </a:extLst>
            </p:cNvPr>
            <p:cNvSpPr/>
            <p:nvPr/>
          </p:nvSpPr>
          <p:spPr>
            <a:xfrm>
              <a:off x="5406774" y="4678754"/>
              <a:ext cx="983276" cy="571713"/>
            </a:xfrm>
            <a:prstGeom prst="foldedCorner">
              <a:avLst>
                <a:gd name="adj" fmla="val 16269"/>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lnSpc>
                  <a:spcPct val="80000"/>
                </a:lnSpc>
              </a:pPr>
              <a:r>
                <a:rPr lang="en-US" altLang="zh-CN" sz="2400" b="1" i="1" dirty="0">
                  <a:solidFill>
                    <a:schemeClr val="bg1"/>
                  </a:solidFill>
                </a:rPr>
                <a:t>q</a:t>
              </a:r>
              <a:r>
                <a:rPr lang="en-US" altLang="zh-CN" sz="2400" b="1" i="1" baseline="-25000" dirty="0">
                  <a:solidFill>
                    <a:schemeClr val="bg1"/>
                  </a:solidFill>
                </a:rPr>
                <a:t>6</a:t>
              </a:r>
              <a:r>
                <a:rPr lang="zh-CN" altLang="en-US" sz="2400" dirty="0">
                  <a:solidFill>
                    <a:schemeClr val="bg1"/>
                  </a:solidFill>
                </a:rPr>
                <a:t> </a:t>
              </a:r>
              <a:r>
                <a:rPr lang="en-US" altLang="zh-CN" sz="2400" dirty="0">
                  <a:solidFill>
                    <a:schemeClr val="bg1"/>
                  </a:solidFill>
                </a:rPr>
                <a:t>#3</a:t>
              </a:r>
              <a:endParaRPr lang="en-US" sz="2400" dirty="0">
                <a:solidFill>
                  <a:schemeClr val="bg1"/>
                </a:solidFill>
              </a:endParaRPr>
            </a:p>
          </p:txBody>
        </p:sp>
        <p:sp>
          <p:nvSpPr>
            <p:cNvPr id="66" name="TextBox 65">
              <a:extLst>
                <a:ext uri="{FF2B5EF4-FFF2-40B4-BE49-F238E27FC236}">
                  <a16:creationId xmlns:a16="http://schemas.microsoft.com/office/drawing/2014/main" id="{1C3E7372-D13E-6847-A099-AF3784A45BAC}"/>
                </a:ext>
              </a:extLst>
            </p:cNvPr>
            <p:cNvSpPr txBox="1"/>
            <p:nvPr/>
          </p:nvSpPr>
          <p:spPr>
            <a:xfrm>
              <a:off x="6217450" y="4291751"/>
              <a:ext cx="1353285" cy="830996"/>
            </a:xfrm>
            <a:prstGeom prst="rect">
              <a:avLst/>
            </a:prstGeom>
            <a:noFill/>
          </p:spPr>
          <p:txBody>
            <a:bodyPr wrap="square" rtlCol="0">
              <a:spAutoFit/>
            </a:bodyPr>
            <a:lstStyle/>
            <a:p>
              <a:pPr algn="ctr"/>
              <a:r>
                <a:rPr lang="en-US" altLang="zh-CN" sz="4800" dirty="0"/>
                <a:t>…</a:t>
              </a:r>
              <a:endParaRPr lang="en-US" sz="4800" baseline="-25000" dirty="0"/>
            </a:p>
          </p:txBody>
        </p:sp>
      </p:grpSp>
    </p:spTree>
    <p:extLst>
      <p:ext uri="{BB962C8B-B14F-4D97-AF65-F5344CB8AC3E}">
        <p14:creationId xmlns:p14="http://schemas.microsoft.com/office/powerpoint/2010/main" val="196675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dissolve">
                                      <p:cBhvr>
                                        <p:cTn id="1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49671-1D4C-864B-9695-6B36820FD61C}"/>
              </a:ext>
            </a:extLst>
          </p:cNvPr>
          <p:cNvSpPr>
            <a:spLocks noGrp="1"/>
          </p:cNvSpPr>
          <p:nvPr>
            <p:ph type="title"/>
          </p:nvPr>
        </p:nvSpPr>
        <p:spPr/>
        <p:txBody>
          <a:bodyPr/>
          <a:lstStyle/>
          <a:p>
            <a:r>
              <a:rPr lang="en-US" altLang="zh-CN" dirty="0">
                <a:latin typeface="Calibri" panose="020F0502020204030204" pitchFamily="34" charset="0"/>
                <a:cs typeface="Calibri" panose="020F0502020204030204" pitchFamily="34" charset="0"/>
              </a:rPr>
              <a:t>TCAM</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for</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Selecting</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Coupon</a:t>
            </a:r>
            <a:endParaRPr lang="en-US" dirty="0"/>
          </a:p>
        </p:txBody>
      </p:sp>
      <p:sp>
        <p:nvSpPr>
          <p:cNvPr id="4" name="Slide Number Placeholder 3">
            <a:extLst>
              <a:ext uri="{FF2B5EF4-FFF2-40B4-BE49-F238E27FC236}">
                <a16:creationId xmlns:a16="http://schemas.microsoft.com/office/drawing/2014/main" id="{489E38A6-27CF-7B41-98CF-B4C4DCA4481C}"/>
              </a:ext>
            </a:extLst>
          </p:cNvPr>
          <p:cNvSpPr>
            <a:spLocks noGrp="1"/>
          </p:cNvSpPr>
          <p:nvPr>
            <p:ph type="sldNum" sz="quarter" idx="12"/>
          </p:nvPr>
        </p:nvSpPr>
        <p:spPr/>
        <p:txBody>
          <a:bodyPr/>
          <a:lstStyle/>
          <a:p>
            <a:fld id="{E7E4D0C3-84DB-6944-AA19-4869232E3B57}" type="slidenum">
              <a:rPr lang="en-US" smtClean="0"/>
              <a:t>36</a:t>
            </a:fld>
            <a:endParaRPr lang="en-US"/>
          </a:p>
        </p:txBody>
      </p:sp>
      <p:sp>
        <p:nvSpPr>
          <p:cNvPr id="6" name="Cube 5">
            <a:extLst>
              <a:ext uri="{FF2B5EF4-FFF2-40B4-BE49-F238E27FC236}">
                <a16:creationId xmlns:a16="http://schemas.microsoft.com/office/drawing/2014/main" id="{5A12C6E7-3F80-764C-848A-41F090F86B80}"/>
              </a:ext>
            </a:extLst>
          </p:cNvPr>
          <p:cNvSpPr/>
          <p:nvPr/>
        </p:nvSpPr>
        <p:spPr>
          <a:xfrm>
            <a:off x="80968" y="5065698"/>
            <a:ext cx="2382078" cy="1417982"/>
          </a:xfrm>
          <a:prstGeom prst="cube">
            <a:avLst>
              <a:gd name="adj" fmla="val 184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Packet</a:t>
            </a:r>
          </a:p>
          <a:p>
            <a:r>
              <a:rPr lang="en-US" altLang="zh-CN" dirty="0" err="1">
                <a:solidFill>
                  <a:schemeClr val="bg1"/>
                </a:solidFill>
              </a:rPr>
              <a:t>SrcPort</a:t>
            </a:r>
            <a:r>
              <a:rPr lang="en-US" altLang="zh-CN" dirty="0">
                <a:solidFill>
                  <a:schemeClr val="bg1"/>
                </a:solidFill>
              </a:rPr>
              <a:t>:</a:t>
            </a:r>
            <a:r>
              <a:rPr lang="zh-CN" altLang="en-US" dirty="0">
                <a:solidFill>
                  <a:schemeClr val="bg1"/>
                </a:solidFill>
              </a:rPr>
              <a:t> </a:t>
            </a:r>
            <a:r>
              <a:rPr lang="en-US" altLang="zh-CN" dirty="0">
                <a:solidFill>
                  <a:schemeClr val="bg1"/>
                </a:solidFill>
              </a:rPr>
              <a:t>25012</a:t>
            </a:r>
          </a:p>
          <a:p>
            <a:r>
              <a:rPr lang="en-US" altLang="zh-CN" dirty="0" err="1">
                <a:solidFill>
                  <a:schemeClr val="bg1"/>
                </a:solidFill>
              </a:rPr>
              <a:t>DstPort</a:t>
            </a:r>
            <a:r>
              <a:rPr lang="en-US" altLang="zh-CN" dirty="0">
                <a:solidFill>
                  <a:schemeClr val="bg1"/>
                </a:solidFill>
              </a:rPr>
              <a:t>:</a:t>
            </a:r>
            <a:r>
              <a:rPr lang="zh-CN" altLang="en-US" dirty="0">
                <a:solidFill>
                  <a:schemeClr val="bg1"/>
                </a:solidFill>
              </a:rPr>
              <a:t> </a:t>
            </a:r>
            <a:r>
              <a:rPr lang="en-US" altLang="zh-CN" dirty="0">
                <a:solidFill>
                  <a:schemeClr val="bg1"/>
                </a:solidFill>
              </a:rPr>
              <a:t>443</a:t>
            </a:r>
          </a:p>
          <a:p>
            <a:r>
              <a:rPr lang="en-US" altLang="zh-CN" dirty="0" err="1">
                <a:solidFill>
                  <a:schemeClr val="bg1"/>
                </a:solidFill>
              </a:rPr>
              <a:t>SrcIP</a:t>
            </a:r>
            <a:r>
              <a:rPr lang="en-US" altLang="zh-CN" dirty="0">
                <a:solidFill>
                  <a:schemeClr val="bg1"/>
                </a:solidFill>
              </a:rPr>
              <a:t>:</a:t>
            </a:r>
            <a:r>
              <a:rPr lang="zh-CN" altLang="en-US" dirty="0">
                <a:solidFill>
                  <a:schemeClr val="bg1"/>
                </a:solidFill>
              </a:rPr>
              <a:t> </a:t>
            </a:r>
            <a:r>
              <a:rPr lang="en-US" altLang="zh-CN" dirty="0">
                <a:solidFill>
                  <a:schemeClr val="bg1"/>
                </a:solidFill>
              </a:rPr>
              <a:t>10.0.1.15</a:t>
            </a:r>
          </a:p>
          <a:p>
            <a:r>
              <a:rPr lang="en-US" altLang="zh-CN" dirty="0" err="1">
                <a:solidFill>
                  <a:schemeClr val="bg1"/>
                </a:solidFill>
              </a:rPr>
              <a:t>DstIP</a:t>
            </a:r>
            <a:r>
              <a:rPr lang="en-US" altLang="zh-CN" dirty="0">
                <a:solidFill>
                  <a:schemeClr val="bg1"/>
                </a:solidFill>
              </a:rPr>
              <a:t>:</a:t>
            </a:r>
            <a:r>
              <a:rPr lang="zh-CN" altLang="en-US" dirty="0">
                <a:solidFill>
                  <a:schemeClr val="bg1"/>
                </a:solidFill>
              </a:rPr>
              <a:t> </a:t>
            </a:r>
            <a:r>
              <a:rPr lang="en-US" altLang="zh-CN" dirty="0">
                <a:solidFill>
                  <a:schemeClr val="bg1"/>
                </a:solidFill>
              </a:rPr>
              <a:t>162.249.4.107</a:t>
            </a:r>
          </a:p>
          <a:p>
            <a:r>
              <a:rPr lang="zh-CN" altLang="en-US" dirty="0">
                <a:solidFill>
                  <a:schemeClr val="bg1"/>
                </a:solidFill>
              </a:rPr>
              <a:t> </a:t>
            </a:r>
            <a:endParaRPr lang="en-US" dirty="0">
              <a:solidFill>
                <a:schemeClr val="bg1"/>
              </a:solidFill>
            </a:endParaRPr>
          </a:p>
        </p:txBody>
      </p:sp>
      <p:sp>
        <p:nvSpPr>
          <p:cNvPr id="7" name="Left Brace 6">
            <a:extLst>
              <a:ext uri="{FF2B5EF4-FFF2-40B4-BE49-F238E27FC236}">
                <a16:creationId xmlns:a16="http://schemas.microsoft.com/office/drawing/2014/main" id="{995EC625-B96F-1848-AB81-CF51251720BA}"/>
              </a:ext>
            </a:extLst>
          </p:cNvPr>
          <p:cNvSpPr/>
          <p:nvPr/>
        </p:nvSpPr>
        <p:spPr>
          <a:xfrm>
            <a:off x="2531810" y="4866630"/>
            <a:ext cx="344556" cy="18489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359C4E14-BBB8-4942-AF4D-7D704E0060F0}"/>
              </a:ext>
            </a:extLst>
          </p:cNvPr>
          <p:cNvSpPr txBox="1"/>
          <p:nvPr/>
        </p:nvSpPr>
        <p:spPr>
          <a:xfrm>
            <a:off x="2876366" y="4743638"/>
            <a:ext cx="3836559" cy="2062103"/>
          </a:xfrm>
          <a:prstGeom prst="rect">
            <a:avLst/>
          </a:prstGeom>
          <a:noFill/>
        </p:spPr>
        <p:txBody>
          <a:bodyPr wrap="square" rtlCol="0">
            <a:spAutoFit/>
          </a:bodyPr>
          <a:lstStyle/>
          <a:p>
            <a:r>
              <a:rPr lang="en-US" altLang="zh-CN" sz="3200" b="1" i="1" dirty="0" err="1"/>
              <a:t>h</a:t>
            </a:r>
            <a:r>
              <a:rPr lang="en-US" altLang="zh-CN" sz="3200" b="1" i="1" baseline="-25000" dirty="0" err="1"/>
              <a:t>A</a:t>
            </a:r>
            <a:r>
              <a:rPr lang="en-US" altLang="zh-CN" sz="3200" dirty="0"/>
              <a:t>(</a:t>
            </a:r>
            <a:r>
              <a:rPr lang="en-US" altLang="zh-CN" sz="3200" b="1" i="1" dirty="0" err="1">
                <a:solidFill>
                  <a:srgbClr val="7030A0"/>
                </a:solidFill>
              </a:rPr>
              <a:t>SrcPort</a:t>
            </a:r>
            <a:r>
              <a:rPr lang="en-US" altLang="zh-CN" sz="3200" dirty="0"/>
              <a:t>)=</a:t>
            </a:r>
            <a:r>
              <a:rPr lang="en-US" altLang="zh-CN" sz="3200" dirty="0">
                <a:solidFill>
                  <a:schemeClr val="accent1">
                    <a:lumMod val="75000"/>
                  </a:schemeClr>
                </a:solidFill>
                <a:latin typeface="Consolas" panose="020B0609020204030204" pitchFamily="49" charset="0"/>
                <a:cs typeface="Consolas" panose="020B0609020204030204" pitchFamily="49" charset="0"/>
              </a:rPr>
              <a:t>101010…</a:t>
            </a:r>
          </a:p>
          <a:p>
            <a:r>
              <a:rPr lang="en-US" altLang="zh-CN" sz="3200" b="1" i="1" dirty="0" err="1"/>
              <a:t>h</a:t>
            </a:r>
            <a:r>
              <a:rPr lang="en-US" altLang="zh-CN" sz="3200" b="1" i="1" baseline="-25000" dirty="0" err="1"/>
              <a:t>B</a:t>
            </a:r>
            <a:r>
              <a:rPr lang="en-US" altLang="zh-CN" sz="3200" dirty="0"/>
              <a:t>(</a:t>
            </a:r>
            <a:r>
              <a:rPr lang="en-US" altLang="zh-CN" sz="3200" b="1" i="1" dirty="0" err="1">
                <a:solidFill>
                  <a:srgbClr val="7030A0"/>
                </a:solidFill>
              </a:rPr>
              <a:t>DstPort</a:t>
            </a:r>
            <a:r>
              <a:rPr lang="en-US" altLang="zh-CN" sz="3200" dirty="0"/>
              <a:t>)=</a:t>
            </a:r>
            <a:r>
              <a:rPr lang="en-US" altLang="zh-CN" sz="3200" dirty="0">
                <a:solidFill>
                  <a:schemeClr val="accent6">
                    <a:lumMod val="75000"/>
                  </a:schemeClr>
                </a:solidFill>
                <a:latin typeface="Consolas" panose="020B0609020204030204" pitchFamily="49" charset="0"/>
                <a:cs typeface="Consolas" panose="020B0609020204030204" pitchFamily="49" charset="0"/>
              </a:rPr>
              <a:t>111010…</a:t>
            </a:r>
            <a:endParaRPr lang="en-US" sz="3200" dirty="0">
              <a:solidFill>
                <a:schemeClr val="accent6">
                  <a:lumMod val="75000"/>
                </a:schemeClr>
              </a:solidFill>
            </a:endParaRPr>
          </a:p>
          <a:p>
            <a:r>
              <a:rPr lang="en-US" altLang="zh-CN" sz="3200" b="1" i="1" dirty="0" err="1"/>
              <a:t>h</a:t>
            </a:r>
            <a:r>
              <a:rPr lang="en-US" altLang="zh-CN" sz="3200" b="1" i="1" baseline="-25000" dirty="0" err="1"/>
              <a:t>C</a:t>
            </a:r>
            <a:r>
              <a:rPr lang="en-US" altLang="zh-CN" sz="3200" dirty="0"/>
              <a:t>(</a:t>
            </a:r>
            <a:r>
              <a:rPr lang="en-US" altLang="zh-CN" sz="3200" b="1" i="1" dirty="0" err="1">
                <a:solidFill>
                  <a:srgbClr val="7030A0"/>
                </a:solidFill>
              </a:rPr>
              <a:t>SrcIP</a:t>
            </a:r>
            <a:r>
              <a:rPr lang="en-US" altLang="zh-CN" sz="3200" dirty="0"/>
              <a:t>)=</a:t>
            </a:r>
            <a:r>
              <a:rPr lang="en-US" altLang="zh-CN" sz="3200" dirty="0">
                <a:solidFill>
                  <a:schemeClr val="accent2">
                    <a:lumMod val="75000"/>
                  </a:schemeClr>
                </a:solidFill>
                <a:latin typeface="Consolas" panose="020B0609020204030204" pitchFamily="49" charset="0"/>
                <a:cs typeface="Consolas" panose="020B0609020204030204" pitchFamily="49" charset="0"/>
              </a:rPr>
              <a:t>1010111…</a:t>
            </a:r>
          </a:p>
          <a:p>
            <a:r>
              <a:rPr lang="en-US" altLang="zh-CN" sz="3200" b="1" i="1" dirty="0" err="1"/>
              <a:t>h</a:t>
            </a:r>
            <a:r>
              <a:rPr lang="en-US" altLang="zh-CN" sz="3200" b="1" i="1" baseline="-25000" dirty="0" err="1"/>
              <a:t>D</a:t>
            </a:r>
            <a:r>
              <a:rPr lang="en-US" altLang="zh-CN" sz="3200" dirty="0"/>
              <a:t>(</a:t>
            </a:r>
            <a:r>
              <a:rPr lang="en-US" altLang="zh-CN" sz="3200" b="1" i="1" dirty="0" err="1">
                <a:solidFill>
                  <a:srgbClr val="7030A0"/>
                </a:solidFill>
              </a:rPr>
              <a:t>DstIP</a:t>
            </a:r>
            <a:r>
              <a:rPr lang="en-US" altLang="zh-CN" sz="3200" dirty="0"/>
              <a:t>)=</a:t>
            </a:r>
            <a:r>
              <a:rPr lang="en-US" altLang="zh-CN" sz="3200" dirty="0">
                <a:solidFill>
                  <a:schemeClr val="accent4">
                    <a:lumMod val="75000"/>
                  </a:schemeClr>
                </a:solidFill>
                <a:latin typeface="Consolas" panose="020B0609020204030204" pitchFamily="49" charset="0"/>
                <a:cs typeface="Consolas" panose="020B0609020204030204" pitchFamily="49" charset="0"/>
              </a:rPr>
              <a:t>0101011…</a:t>
            </a:r>
            <a:endParaRPr lang="en-US" sz="3200" dirty="0">
              <a:solidFill>
                <a:schemeClr val="accent4">
                  <a:lumMod val="75000"/>
                </a:schemeClr>
              </a:solidFill>
            </a:endParaRPr>
          </a:p>
        </p:txBody>
      </p:sp>
      <p:graphicFrame>
        <p:nvGraphicFramePr>
          <p:cNvPr id="14" name="Table 13">
            <a:extLst>
              <a:ext uri="{FF2B5EF4-FFF2-40B4-BE49-F238E27FC236}">
                <a16:creationId xmlns:a16="http://schemas.microsoft.com/office/drawing/2014/main" id="{76137ADE-4943-7C40-9F25-AA2A3BD3CEA2}"/>
              </a:ext>
            </a:extLst>
          </p:cNvPr>
          <p:cNvGraphicFramePr>
            <a:graphicFrameLocks noGrp="1"/>
          </p:cNvGraphicFramePr>
          <p:nvPr/>
        </p:nvGraphicFramePr>
        <p:xfrm>
          <a:off x="2217614" y="1425277"/>
          <a:ext cx="4378187" cy="2152212"/>
        </p:xfrm>
        <a:graphic>
          <a:graphicData uri="http://schemas.openxmlformats.org/drawingml/2006/table">
            <a:tbl>
              <a:tblPr firstRow="1" bandRow="1">
                <a:tableStyleId>{7DF18680-E054-41AD-8BC1-D1AEF772440D}</a:tableStyleId>
              </a:tblPr>
              <a:tblGrid>
                <a:gridCol w="2199124">
                  <a:extLst>
                    <a:ext uri="{9D8B030D-6E8A-4147-A177-3AD203B41FA5}">
                      <a16:colId xmlns:a16="http://schemas.microsoft.com/office/drawing/2014/main" val="1614255355"/>
                    </a:ext>
                  </a:extLst>
                </a:gridCol>
                <a:gridCol w="2179063">
                  <a:extLst>
                    <a:ext uri="{9D8B030D-6E8A-4147-A177-3AD203B41FA5}">
                      <a16:colId xmlns:a16="http://schemas.microsoft.com/office/drawing/2014/main" val="1667238484"/>
                    </a:ext>
                  </a:extLst>
                </a:gridCol>
              </a:tblGrid>
              <a:tr h="297260">
                <a:tc>
                  <a:txBody>
                    <a:bodyPr/>
                    <a:lstStyle/>
                    <a:p>
                      <a:pPr algn="ctr"/>
                      <a:r>
                        <a:rPr lang="en-US" sz="2000" dirty="0"/>
                        <a:t>Match</a:t>
                      </a:r>
                      <a:r>
                        <a:rPr lang="zh-CN" altLang="en-US" sz="2000" dirty="0"/>
                        <a:t> </a:t>
                      </a:r>
                      <a:r>
                        <a:rPr lang="en-US" altLang="zh-CN" sz="2000" dirty="0" err="1"/>
                        <a:t>h</a:t>
                      </a:r>
                      <a:r>
                        <a:rPr lang="en-US" altLang="zh-CN" sz="2000" baseline="-25000" dirty="0" err="1"/>
                        <a:t>A</a:t>
                      </a:r>
                      <a:r>
                        <a:rPr lang="en-US" altLang="zh-CN" sz="2000" dirty="0"/>
                        <a:t>(</a:t>
                      </a:r>
                      <a:r>
                        <a:rPr lang="en-US" altLang="zh-CN" sz="2000" i="1" dirty="0" err="1">
                          <a:solidFill>
                            <a:srgbClr val="903DD2"/>
                          </a:solidFill>
                        </a:rPr>
                        <a:t>SrcPort</a:t>
                      </a:r>
                      <a:r>
                        <a:rPr lang="en-US" altLang="zh-CN" sz="2000" dirty="0"/>
                        <a:t>)</a:t>
                      </a:r>
                      <a:endParaRPr lang="en-US" sz="2000" b="1" dirty="0"/>
                    </a:p>
                  </a:txBody>
                  <a:tcPr marL="53899" marR="53899" marT="26951" marB="26951" anchor="ctr"/>
                </a:tc>
                <a:tc>
                  <a:txBody>
                    <a:bodyPr/>
                    <a:lstStyle/>
                    <a:p>
                      <a:pPr algn="ctr"/>
                      <a:r>
                        <a:rPr lang="en-US" altLang="zh-CN" sz="2000" dirty="0" err="1"/>
                        <a:t>Query#,Coupon</a:t>
                      </a:r>
                      <a:r>
                        <a:rPr lang="en-US" altLang="zh-CN" sz="2000" dirty="0"/>
                        <a:t>#</a:t>
                      </a:r>
                      <a:endParaRPr lang="en-US" sz="2000" b="1" dirty="0"/>
                    </a:p>
                  </a:txBody>
                  <a:tcPr marL="53899" marR="53899" marT="26951" marB="26951" anchor="ctr"/>
                </a:tc>
                <a:extLst>
                  <a:ext uri="{0D108BD9-81ED-4DB2-BD59-A6C34878D82A}">
                    <a16:rowId xmlns:a16="http://schemas.microsoft.com/office/drawing/2014/main" val="3592716572"/>
                  </a:ext>
                </a:extLst>
              </a:tr>
              <a:tr h="297260">
                <a:tc>
                  <a:txBody>
                    <a:bodyPr/>
                    <a:lstStyle/>
                    <a:p>
                      <a:pPr algn="ctr"/>
                      <a:r>
                        <a:rPr lang="en-US" altLang="zh-CN" sz="2000" dirty="0">
                          <a:latin typeface="Consolas" panose="020B0609020204030204" pitchFamily="49" charset="0"/>
                          <a:cs typeface="Consolas" panose="020B0609020204030204" pitchFamily="49" charset="0"/>
                        </a:rPr>
                        <a:t>000</a:t>
                      </a:r>
                      <a:r>
                        <a:rPr lang="zh-CN" altLang="en-US"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algn="ctr"/>
                      <a:r>
                        <a:rPr lang="en-US" altLang="zh-CN" sz="2000" dirty="0"/>
                        <a:t>(5,1)</a:t>
                      </a:r>
                      <a:endParaRPr lang="en-US" sz="2000"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669798864"/>
                  </a:ext>
                </a:extLst>
              </a:tr>
              <a:tr h="297260">
                <a:tc>
                  <a:txBody>
                    <a:bodyPr/>
                    <a:lstStyle/>
                    <a:p>
                      <a:pPr algn="ctr"/>
                      <a:r>
                        <a:rPr lang="en-US" altLang="zh-CN" sz="2000" dirty="0">
                          <a:latin typeface="Consolas" panose="020B0609020204030204" pitchFamily="49" charset="0"/>
                          <a:cs typeface="Consolas" panose="020B0609020204030204" pitchFamily="49" charset="0"/>
                        </a:rPr>
                        <a:t>001</a:t>
                      </a:r>
                      <a:r>
                        <a:rPr lang="zh-CN" altLang="en-US"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algn="ctr"/>
                      <a:r>
                        <a:rPr lang="en-US" altLang="zh-CN" sz="2000" dirty="0"/>
                        <a:t>(5,2)</a:t>
                      </a:r>
                      <a:endParaRPr lang="en-US" sz="2000"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1891563019"/>
                  </a:ext>
                </a:extLst>
              </a:tr>
              <a:tr h="297260">
                <a:tc>
                  <a:txBody>
                    <a:bodyPr/>
                    <a:lstStyle/>
                    <a:p>
                      <a:pPr algn="ctr"/>
                      <a:r>
                        <a:rPr lang="en-US" altLang="zh-CN" sz="2000" dirty="0">
                          <a:latin typeface="Consolas" panose="020B0609020204030204" pitchFamily="49" charset="0"/>
                          <a:cs typeface="Consolas" panose="020B0609020204030204" pitchFamily="49" charset="0"/>
                        </a:rPr>
                        <a:t>010</a:t>
                      </a:r>
                      <a:r>
                        <a:rPr lang="zh-CN" altLang="en-US"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(5,3)</a:t>
                      </a:r>
                      <a:endParaRPr lang="en-US" sz="2000"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1477492263"/>
                  </a:ext>
                </a:extLst>
              </a:tr>
              <a:tr h="297260">
                <a:tc>
                  <a:txBody>
                    <a:bodyPr/>
                    <a:lstStyle/>
                    <a:p>
                      <a:pPr algn="ctr"/>
                      <a:r>
                        <a:rPr lang="en-US" altLang="zh-CN" sz="2000" dirty="0">
                          <a:latin typeface="Consolas" panose="020B0609020204030204" pitchFamily="49" charset="0"/>
                          <a:cs typeface="Consolas" panose="020B0609020204030204" pitchFamily="49" charset="0"/>
                        </a:rPr>
                        <a:t>01101</a:t>
                      </a:r>
                      <a:r>
                        <a:rPr lang="zh-CN" altLang="en-US"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(9,1)</a:t>
                      </a:r>
                    </a:p>
                  </a:txBody>
                  <a:tcPr marL="53899" marR="53899" marT="26951" marB="26951"/>
                </a:tc>
                <a:extLst>
                  <a:ext uri="{0D108BD9-81ED-4DB2-BD59-A6C34878D82A}">
                    <a16:rowId xmlns:a16="http://schemas.microsoft.com/office/drawing/2014/main" val="2200716253"/>
                  </a:ext>
                </a:extLst>
              </a:tr>
              <a:tr h="297260">
                <a:tc>
                  <a:txBody>
                    <a:bodyPr/>
                    <a:lstStyle/>
                    <a:p>
                      <a:pPr algn="ctr"/>
                      <a:r>
                        <a:rPr lang="en-US" altLang="zh-CN" sz="2000" dirty="0"/>
                        <a:t>…</a:t>
                      </a: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a:t>
                      </a:r>
                    </a:p>
                  </a:txBody>
                  <a:tcPr marL="53899" marR="53899" marT="26951" marB="26951"/>
                </a:tc>
                <a:extLst>
                  <a:ext uri="{0D108BD9-81ED-4DB2-BD59-A6C34878D82A}">
                    <a16:rowId xmlns:a16="http://schemas.microsoft.com/office/drawing/2014/main" val="3869985470"/>
                  </a:ext>
                </a:extLst>
              </a:tr>
            </a:tbl>
          </a:graphicData>
        </a:graphic>
      </p:graphicFrame>
      <p:graphicFrame>
        <p:nvGraphicFramePr>
          <p:cNvPr id="15" name="Table 14">
            <a:extLst>
              <a:ext uri="{FF2B5EF4-FFF2-40B4-BE49-F238E27FC236}">
                <a16:creationId xmlns:a16="http://schemas.microsoft.com/office/drawing/2014/main" id="{C101C8EC-5700-2949-B93A-392529381448}"/>
              </a:ext>
            </a:extLst>
          </p:cNvPr>
          <p:cNvGraphicFramePr>
            <a:graphicFrameLocks noGrp="1"/>
          </p:cNvGraphicFramePr>
          <p:nvPr/>
        </p:nvGraphicFramePr>
        <p:xfrm>
          <a:off x="2473200" y="1788656"/>
          <a:ext cx="4378187" cy="2152212"/>
        </p:xfrm>
        <a:graphic>
          <a:graphicData uri="http://schemas.openxmlformats.org/drawingml/2006/table">
            <a:tbl>
              <a:tblPr firstRow="1" bandRow="1">
                <a:tableStyleId>{93296810-A885-4BE3-A3E7-6D5BEEA58F35}</a:tableStyleId>
              </a:tblPr>
              <a:tblGrid>
                <a:gridCol w="2199124">
                  <a:extLst>
                    <a:ext uri="{9D8B030D-6E8A-4147-A177-3AD203B41FA5}">
                      <a16:colId xmlns:a16="http://schemas.microsoft.com/office/drawing/2014/main" val="1614255355"/>
                    </a:ext>
                  </a:extLst>
                </a:gridCol>
                <a:gridCol w="2179063">
                  <a:extLst>
                    <a:ext uri="{9D8B030D-6E8A-4147-A177-3AD203B41FA5}">
                      <a16:colId xmlns:a16="http://schemas.microsoft.com/office/drawing/2014/main" val="1667238484"/>
                    </a:ext>
                  </a:extLst>
                </a:gridCol>
              </a:tblGrid>
              <a:tr h="297260">
                <a:tc>
                  <a:txBody>
                    <a:bodyPr/>
                    <a:lstStyle/>
                    <a:p>
                      <a:pPr algn="ctr"/>
                      <a:r>
                        <a:rPr lang="en-US" sz="2000" dirty="0"/>
                        <a:t>Match</a:t>
                      </a:r>
                      <a:r>
                        <a:rPr lang="zh-CN" altLang="en-US" sz="2000" dirty="0"/>
                        <a:t> </a:t>
                      </a:r>
                      <a:r>
                        <a:rPr lang="en-US" altLang="zh-CN" sz="2000" dirty="0" err="1"/>
                        <a:t>h</a:t>
                      </a:r>
                      <a:r>
                        <a:rPr lang="en-US" altLang="zh-CN" sz="2000" baseline="-25000" dirty="0" err="1"/>
                        <a:t>B</a:t>
                      </a:r>
                      <a:r>
                        <a:rPr lang="en-US" altLang="zh-CN" sz="2000" dirty="0"/>
                        <a:t>(</a:t>
                      </a:r>
                      <a:r>
                        <a:rPr lang="en-US" altLang="zh-CN" sz="2000" i="1" dirty="0" err="1">
                          <a:solidFill>
                            <a:srgbClr val="903DD2"/>
                          </a:solidFill>
                        </a:rPr>
                        <a:t>DstPort</a:t>
                      </a:r>
                      <a:r>
                        <a:rPr lang="en-US" altLang="zh-CN" sz="2000" dirty="0"/>
                        <a:t>)</a:t>
                      </a:r>
                      <a:endParaRPr lang="en-US" sz="2000" b="1" dirty="0"/>
                    </a:p>
                  </a:txBody>
                  <a:tcPr marL="53899" marR="53899" marT="26951" marB="26951" anchor="ctr"/>
                </a:tc>
                <a:tc>
                  <a:txBody>
                    <a:bodyPr/>
                    <a:lstStyle/>
                    <a:p>
                      <a:pPr algn="ctr"/>
                      <a:r>
                        <a:rPr lang="en-US" altLang="zh-CN" sz="2000" dirty="0" err="1"/>
                        <a:t>Query#,Coupon</a:t>
                      </a:r>
                      <a:r>
                        <a:rPr lang="en-US" altLang="zh-CN" sz="2000" dirty="0"/>
                        <a:t>#</a:t>
                      </a:r>
                      <a:endParaRPr lang="en-US" sz="2000" b="1" dirty="0"/>
                    </a:p>
                  </a:txBody>
                  <a:tcPr marL="53899" marR="53899" marT="26951" marB="26951" anchor="ctr"/>
                </a:tc>
                <a:extLst>
                  <a:ext uri="{0D108BD9-81ED-4DB2-BD59-A6C34878D82A}">
                    <a16:rowId xmlns:a16="http://schemas.microsoft.com/office/drawing/2014/main" val="3592716572"/>
                  </a:ext>
                </a:extLst>
              </a:tr>
              <a:tr h="297260">
                <a:tc>
                  <a:txBody>
                    <a:bodyPr/>
                    <a:lstStyle/>
                    <a:p>
                      <a:pPr algn="ctr"/>
                      <a:r>
                        <a:rPr lang="en-US" altLang="zh-CN"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algn="ctr"/>
                      <a:r>
                        <a:rPr lang="en-US" altLang="zh-CN" sz="2000" dirty="0"/>
                        <a:t>…</a:t>
                      </a:r>
                      <a:endParaRPr lang="en-US" sz="2000"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669798864"/>
                  </a:ext>
                </a:extLst>
              </a:tr>
              <a:tr h="297260">
                <a:tc>
                  <a:txBody>
                    <a:bodyPr/>
                    <a:lstStyle/>
                    <a:p>
                      <a:pPr algn="ct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algn="ctr"/>
                      <a:endParaRPr lang="en-US" sz="2000"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1891563019"/>
                  </a:ext>
                </a:extLst>
              </a:tr>
              <a:tr h="297260">
                <a:tc>
                  <a:txBody>
                    <a:bodyPr/>
                    <a:lstStyle/>
                    <a:p>
                      <a:pPr algn="ct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1477492263"/>
                  </a:ext>
                </a:extLst>
              </a:tr>
              <a:tr h="297260">
                <a:tc>
                  <a:txBody>
                    <a:bodyPr/>
                    <a:lstStyle/>
                    <a:p>
                      <a:pPr algn="ct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dirty="0"/>
                    </a:p>
                  </a:txBody>
                  <a:tcPr marL="53899" marR="53899" marT="26951" marB="26951"/>
                </a:tc>
                <a:extLst>
                  <a:ext uri="{0D108BD9-81ED-4DB2-BD59-A6C34878D82A}">
                    <a16:rowId xmlns:a16="http://schemas.microsoft.com/office/drawing/2014/main" val="2200716253"/>
                  </a:ext>
                </a:extLst>
              </a:tr>
              <a:tr h="297260">
                <a:tc>
                  <a:txBody>
                    <a:bodyPr/>
                    <a:lstStyle/>
                    <a:p>
                      <a:pPr algn="ct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dirty="0"/>
                    </a:p>
                  </a:txBody>
                  <a:tcPr marL="53899" marR="53899" marT="26951" marB="26951"/>
                </a:tc>
                <a:extLst>
                  <a:ext uri="{0D108BD9-81ED-4DB2-BD59-A6C34878D82A}">
                    <a16:rowId xmlns:a16="http://schemas.microsoft.com/office/drawing/2014/main" val="3869985470"/>
                  </a:ext>
                </a:extLst>
              </a:tr>
            </a:tbl>
          </a:graphicData>
        </a:graphic>
      </p:graphicFrame>
      <p:graphicFrame>
        <p:nvGraphicFramePr>
          <p:cNvPr id="16" name="Table 15">
            <a:extLst>
              <a:ext uri="{FF2B5EF4-FFF2-40B4-BE49-F238E27FC236}">
                <a16:creationId xmlns:a16="http://schemas.microsoft.com/office/drawing/2014/main" id="{E4ABE44D-915A-C54F-866F-4625DC43E9F5}"/>
              </a:ext>
            </a:extLst>
          </p:cNvPr>
          <p:cNvGraphicFramePr>
            <a:graphicFrameLocks noGrp="1"/>
          </p:cNvGraphicFramePr>
          <p:nvPr/>
        </p:nvGraphicFramePr>
        <p:xfrm>
          <a:off x="2725200" y="2169608"/>
          <a:ext cx="4378187" cy="2152212"/>
        </p:xfrm>
        <a:graphic>
          <a:graphicData uri="http://schemas.openxmlformats.org/drawingml/2006/table">
            <a:tbl>
              <a:tblPr firstRow="1" bandRow="1">
                <a:tableStyleId>{21E4AEA4-8DFA-4A89-87EB-49C32662AFE0}</a:tableStyleId>
              </a:tblPr>
              <a:tblGrid>
                <a:gridCol w="2199124">
                  <a:extLst>
                    <a:ext uri="{9D8B030D-6E8A-4147-A177-3AD203B41FA5}">
                      <a16:colId xmlns:a16="http://schemas.microsoft.com/office/drawing/2014/main" val="1614255355"/>
                    </a:ext>
                  </a:extLst>
                </a:gridCol>
                <a:gridCol w="2179063">
                  <a:extLst>
                    <a:ext uri="{9D8B030D-6E8A-4147-A177-3AD203B41FA5}">
                      <a16:colId xmlns:a16="http://schemas.microsoft.com/office/drawing/2014/main" val="1667238484"/>
                    </a:ext>
                  </a:extLst>
                </a:gridCol>
              </a:tblGrid>
              <a:tr h="297260">
                <a:tc>
                  <a:txBody>
                    <a:bodyPr/>
                    <a:lstStyle/>
                    <a:p>
                      <a:pPr algn="ctr"/>
                      <a:r>
                        <a:rPr lang="en-US" sz="2000" dirty="0"/>
                        <a:t>Match</a:t>
                      </a:r>
                      <a:r>
                        <a:rPr lang="zh-CN" altLang="en-US" sz="2000" dirty="0"/>
                        <a:t> </a:t>
                      </a:r>
                      <a:r>
                        <a:rPr lang="en-US" altLang="zh-CN" sz="2000" dirty="0" err="1"/>
                        <a:t>h</a:t>
                      </a:r>
                      <a:r>
                        <a:rPr lang="en-US" altLang="zh-CN" sz="2000" baseline="-25000" dirty="0" err="1"/>
                        <a:t>C</a:t>
                      </a:r>
                      <a:r>
                        <a:rPr lang="en-US" altLang="zh-CN" sz="2000" dirty="0"/>
                        <a:t>(</a:t>
                      </a:r>
                      <a:r>
                        <a:rPr lang="en-US" altLang="zh-CN" sz="2000" b="1" i="1" dirty="0" err="1">
                          <a:solidFill>
                            <a:srgbClr val="903DD2"/>
                          </a:solidFill>
                        </a:rPr>
                        <a:t>SrcIP</a:t>
                      </a:r>
                      <a:r>
                        <a:rPr lang="en-US" altLang="zh-CN" sz="2000" dirty="0"/>
                        <a:t>)</a:t>
                      </a:r>
                      <a:endParaRPr lang="en-US" sz="2000" b="1" dirty="0"/>
                    </a:p>
                  </a:txBody>
                  <a:tcPr marL="53899" marR="53899" marT="26951" marB="26951" anchor="ctr"/>
                </a:tc>
                <a:tc>
                  <a:txBody>
                    <a:bodyPr/>
                    <a:lstStyle/>
                    <a:p>
                      <a:pPr algn="ctr"/>
                      <a:r>
                        <a:rPr lang="en-US" altLang="zh-CN" sz="2000" dirty="0" err="1"/>
                        <a:t>Query#,Coupon</a:t>
                      </a:r>
                      <a:r>
                        <a:rPr lang="en-US" altLang="zh-CN" sz="2000" dirty="0"/>
                        <a:t>#</a:t>
                      </a:r>
                      <a:endParaRPr lang="en-US" sz="2000" b="1" dirty="0"/>
                    </a:p>
                  </a:txBody>
                  <a:tcPr marL="53899" marR="53899" marT="26951" marB="26951" anchor="ctr"/>
                </a:tc>
                <a:extLst>
                  <a:ext uri="{0D108BD9-81ED-4DB2-BD59-A6C34878D82A}">
                    <a16:rowId xmlns:a16="http://schemas.microsoft.com/office/drawing/2014/main" val="3592716572"/>
                  </a:ext>
                </a:extLst>
              </a:tr>
              <a:tr h="297260">
                <a:tc>
                  <a:txBody>
                    <a:bodyPr/>
                    <a:lstStyle/>
                    <a:p>
                      <a:pPr algn="ctr"/>
                      <a:r>
                        <a:rPr lang="en-US" altLang="zh-CN"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algn="ctr"/>
                      <a:r>
                        <a:rPr lang="en-US" altLang="zh-CN" sz="2000" dirty="0"/>
                        <a:t>…</a:t>
                      </a:r>
                      <a:endParaRPr lang="en-US" sz="2000"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669798864"/>
                  </a:ext>
                </a:extLst>
              </a:tr>
              <a:tr h="297260">
                <a:tc>
                  <a:txBody>
                    <a:bodyPr/>
                    <a:lstStyle/>
                    <a:p>
                      <a:pPr algn="ct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algn="ctr"/>
                      <a:endParaRPr lang="en-US" sz="2000"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1891563019"/>
                  </a:ext>
                </a:extLst>
              </a:tr>
              <a:tr h="297260">
                <a:tc>
                  <a:txBody>
                    <a:bodyPr/>
                    <a:lstStyle/>
                    <a:p>
                      <a:pPr algn="ct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1477492263"/>
                  </a:ext>
                </a:extLst>
              </a:tr>
              <a:tr h="297260">
                <a:tc>
                  <a:txBody>
                    <a:bodyPr/>
                    <a:lstStyle/>
                    <a:p>
                      <a:pPr algn="ct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dirty="0"/>
                    </a:p>
                  </a:txBody>
                  <a:tcPr marL="53899" marR="53899" marT="26951" marB="26951"/>
                </a:tc>
                <a:extLst>
                  <a:ext uri="{0D108BD9-81ED-4DB2-BD59-A6C34878D82A}">
                    <a16:rowId xmlns:a16="http://schemas.microsoft.com/office/drawing/2014/main" val="2200716253"/>
                  </a:ext>
                </a:extLst>
              </a:tr>
              <a:tr h="297260">
                <a:tc>
                  <a:txBody>
                    <a:bodyPr/>
                    <a:lstStyle/>
                    <a:p>
                      <a:pPr algn="ct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2000" dirty="0"/>
                    </a:p>
                  </a:txBody>
                  <a:tcPr marL="53899" marR="53899" marT="26951" marB="26951"/>
                </a:tc>
                <a:extLst>
                  <a:ext uri="{0D108BD9-81ED-4DB2-BD59-A6C34878D82A}">
                    <a16:rowId xmlns:a16="http://schemas.microsoft.com/office/drawing/2014/main" val="3869985470"/>
                  </a:ext>
                </a:extLst>
              </a:tr>
            </a:tbl>
          </a:graphicData>
        </a:graphic>
      </p:graphicFrame>
      <p:graphicFrame>
        <p:nvGraphicFramePr>
          <p:cNvPr id="17" name="Table 16">
            <a:extLst>
              <a:ext uri="{FF2B5EF4-FFF2-40B4-BE49-F238E27FC236}">
                <a16:creationId xmlns:a16="http://schemas.microsoft.com/office/drawing/2014/main" id="{230D92A4-8C1D-D445-8475-32D6E7BB9BFD}"/>
              </a:ext>
            </a:extLst>
          </p:cNvPr>
          <p:cNvGraphicFramePr>
            <a:graphicFrameLocks noGrp="1"/>
          </p:cNvGraphicFramePr>
          <p:nvPr/>
        </p:nvGraphicFramePr>
        <p:xfrm>
          <a:off x="2979767" y="2553129"/>
          <a:ext cx="4378187" cy="2152212"/>
        </p:xfrm>
        <a:graphic>
          <a:graphicData uri="http://schemas.openxmlformats.org/drawingml/2006/table">
            <a:tbl>
              <a:tblPr firstRow="1" bandRow="1">
                <a:tableStyleId>{00A15C55-8517-42AA-B614-E9B94910E393}</a:tableStyleId>
              </a:tblPr>
              <a:tblGrid>
                <a:gridCol w="2199124">
                  <a:extLst>
                    <a:ext uri="{9D8B030D-6E8A-4147-A177-3AD203B41FA5}">
                      <a16:colId xmlns:a16="http://schemas.microsoft.com/office/drawing/2014/main" val="1614255355"/>
                    </a:ext>
                  </a:extLst>
                </a:gridCol>
                <a:gridCol w="2179063">
                  <a:extLst>
                    <a:ext uri="{9D8B030D-6E8A-4147-A177-3AD203B41FA5}">
                      <a16:colId xmlns:a16="http://schemas.microsoft.com/office/drawing/2014/main" val="1667238484"/>
                    </a:ext>
                  </a:extLst>
                </a:gridCol>
              </a:tblGrid>
              <a:tr h="297260">
                <a:tc>
                  <a:txBody>
                    <a:bodyPr/>
                    <a:lstStyle/>
                    <a:p>
                      <a:pPr algn="ctr"/>
                      <a:r>
                        <a:rPr lang="en-US" sz="2000" dirty="0"/>
                        <a:t>Match</a:t>
                      </a:r>
                      <a:r>
                        <a:rPr lang="zh-CN" altLang="en-US" sz="2000" dirty="0"/>
                        <a:t> </a:t>
                      </a:r>
                      <a:r>
                        <a:rPr lang="en-US" altLang="zh-CN" sz="2000" dirty="0" err="1"/>
                        <a:t>h</a:t>
                      </a:r>
                      <a:r>
                        <a:rPr lang="en-US" altLang="zh-CN" sz="2000" baseline="-25000" dirty="0" err="1"/>
                        <a:t>D</a:t>
                      </a:r>
                      <a:r>
                        <a:rPr lang="en-US" altLang="zh-CN" sz="2000" dirty="0"/>
                        <a:t>(</a:t>
                      </a:r>
                      <a:r>
                        <a:rPr lang="en-US" altLang="zh-CN" sz="2000" b="1" i="1" dirty="0" err="1">
                          <a:solidFill>
                            <a:srgbClr val="903DD2"/>
                          </a:solidFill>
                        </a:rPr>
                        <a:t>DstIP</a:t>
                      </a:r>
                      <a:r>
                        <a:rPr lang="en-US" altLang="zh-CN" sz="2000" dirty="0"/>
                        <a:t>)</a:t>
                      </a:r>
                      <a:endParaRPr lang="en-US" sz="2000" b="1" dirty="0"/>
                    </a:p>
                  </a:txBody>
                  <a:tcPr marL="53899" marR="53899" marT="26951" marB="26951" anchor="ctr">
                    <a:solidFill>
                      <a:schemeClr val="accent4">
                        <a:lumMod val="75000"/>
                      </a:schemeClr>
                    </a:solidFill>
                  </a:tcPr>
                </a:tc>
                <a:tc>
                  <a:txBody>
                    <a:bodyPr/>
                    <a:lstStyle/>
                    <a:p>
                      <a:pPr algn="ctr"/>
                      <a:r>
                        <a:rPr lang="en-US" altLang="zh-CN" sz="2000" dirty="0" err="1"/>
                        <a:t>Query#,Coupon</a:t>
                      </a:r>
                      <a:r>
                        <a:rPr lang="en-US" altLang="zh-CN" sz="2000" dirty="0"/>
                        <a:t>#</a:t>
                      </a:r>
                      <a:endParaRPr lang="en-US" sz="2000" b="1" dirty="0"/>
                    </a:p>
                  </a:txBody>
                  <a:tcPr marL="53899" marR="53899" marT="26951" marB="26951" anchor="ctr">
                    <a:solidFill>
                      <a:schemeClr val="accent4">
                        <a:lumMod val="75000"/>
                      </a:schemeClr>
                    </a:solidFill>
                  </a:tcPr>
                </a:tc>
                <a:extLst>
                  <a:ext uri="{0D108BD9-81ED-4DB2-BD59-A6C34878D82A}">
                    <a16:rowId xmlns:a16="http://schemas.microsoft.com/office/drawing/2014/main" val="3592716572"/>
                  </a:ext>
                </a:extLst>
              </a:tr>
              <a:tr h="297260">
                <a:tc>
                  <a:txBody>
                    <a:bodyPr/>
                    <a:lstStyle/>
                    <a:p>
                      <a:pPr algn="ctr"/>
                      <a:r>
                        <a:rPr lang="en-US" altLang="zh-CN" sz="2000" dirty="0">
                          <a:latin typeface="Consolas" panose="020B0609020204030204" pitchFamily="49" charset="0"/>
                          <a:cs typeface="Consolas" panose="020B0609020204030204" pitchFamily="49" charset="0"/>
                        </a:rPr>
                        <a:t>000</a:t>
                      </a:r>
                      <a:r>
                        <a:rPr lang="zh-CN" altLang="en-US"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algn="ctr"/>
                      <a:r>
                        <a:rPr lang="en-US" altLang="zh-CN" sz="2000" dirty="0"/>
                        <a:t>(6,1)</a:t>
                      </a:r>
                      <a:endParaRPr lang="en-US" sz="2000"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669798864"/>
                  </a:ext>
                </a:extLst>
              </a:tr>
              <a:tr h="297260">
                <a:tc>
                  <a:txBody>
                    <a:bodyPr/>
                    <a:lstStyle/>
                    <a:p>
                      <a:pPr algn="ctr"/>
                      <a:r>
                        <a:rPr lang="en-US" altLang="zh-CN" sz="2000" dirty="0">
                          <a:latin typeface="Consolas" panose="020B0609020204030204" pitchFamily="49" charset="0"/>
                          <a:cs typeface="Consolas" panose="020B0609020204030204" pitchFamily="49" charset="0"/>
                        </a:rPr>
                        <a:t>001</a:t>
                      </a:r>
                      <a:r>
                        <a:rPr lang="zh-CN" altLang="en-US"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algn="ctr"/>
                      <a:r>
                        <a:rPr lang="en-US" altLang="zh-CN" sz="2000" dirty="0"/>
                        <a:t>(6,2)</a:t>
                      </a:r>
                      <a:endParaRPr lang="en-US" sz="2000"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1891563019"/>
                  </a:ext>
                </a:extLst>
              </a:tr>
              <a:tr h="297260">
                <a:tc>
                  <a:txBody>
                    <a:bodyPr/>
                    <a:lstStyle/>
                    <a:p>
                      <a:pPr algn="ctr"/>
                      <a:r>
                        <a:rPr lang="en-US" altLang="zh-CN" sz="2000" b="1" dirty="0">
                          <a:latin typeface="Consolas" panose="020B0609020204030204" pitchFamily="49" charset="0"/>
                          <a:cs typeface="Consolas" panose="020B0609020204030204" pitchFamily="49" charset="0"/>
                        </a:rPr>
                        <a:t>010</a:t>
                      </a:r>
                      <a:r>
                        <a:rPr lang="zh-CN" altLang="en-US" sz="2000" b="1" dirty="0">
                          <a:latin typeface="Consolas" panose="020B0609020204030204" pitchFamily="49" charset="0"/>
                          <a:cs typeface="Consolas" panose="020B0609020204030204" pitchFamily="49" charset="0"/>
                        </a:rPr>
                        <a:t>*****</a:t>
                      </a:r>
                      <a:endParaRPr lang="en-US" sz="2000" b="1"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t>(6,3)</a:t>
                      </a:r>
                      <a:endParaRPr lang="en-US" sz="2000" b="1" dirty="0">
                        <a:latin typeface="Consolas" panose="020B0609020204030204" pitchFamily="49" charset="0"/>
                        <a:cs typeface="Consolas" panose="020B0609020204030204" pitchFamily="49" charset="0"/>
                      </a:endParaRPr>
                    </a:p>
                  </a:txBody>
                  <a:tcPr marL="53899" marR="53899" marT="26951" marB="26951"/>
                </a:tc>
                <a:extLst>
                  <a:ext uri="{0D108BD9-81ED-4DB2-BD59-A6C34878D82A}">
                    <a16:rowId xmlns:a16="http://schemas.microsoft.com/office/drawing/2014/main" val="1477492263"/>
                  </a:ext>
                </a:extLst>
              </a:tr>
              <a:tr h="297260">
                <a:tc>
                  <a:txBody>
                    <a:bodyPr/>
                    <a:lstStyle/>
                    <a:p>
                      <a:pPr algn="ctr"/>
                      <a:r>
                        <a:rPr lang="en-US" altLang="zh-CN" sz="2000" dirty="0">
                          <a:latin typeface="Consolas" panose="020B0609020204030204" pitchFamily="49" charset="0"/>
                          <a:cs typeface="Consolas" panose="020B0609020204030204" pitchFamily="49" charset="0"/>
                        </a:rPr>
                        <a:t>01101</a:t>
                      </a:r>
                      <a:r>
                        <a:rPr lang="zh-CN" altLang="en-US"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(8,1)</a:t>
                      </a:r>
                    </a:p>
                  </a:txBody>
                  <a:tcPr marL="53899" marR="53899" marT="26951" marB="26951"/>
                </a:tc>
                <a:extLst>
                  <a:ext uri="{0D108BD9-81ED-4DB2-BD59-A6C34878D82A}">
                    <a16:rowId xmlns:a16="http://schemas.microsoft.com/office/drawing/2014/main" val="2200716253"/>
                  </a:ext>
                </a:extLst>
              </a:tr>
              <a:tr h="297260">
                <a:tc>
                  <a:txBody>
                    <a:bodyPr/>
                    <a:lstStyle/>
                    <a:p>
                      <a:pPr algn="ctr"/>
                      <a:r>
                        <a:rPr lang="en-US" altLang="zh-CN"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a:txBody>
                  <a:tcPr marL="53899" marR="53899" marT="26951" marB="269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a:t>
                      </a:r>
                    </a:p>
                  </a:txBody>
                  <a:tcPr marL="53899" marR="53899" marT="26951" marB="26951"/>
                </a:tc>
                <a:extLst>
                  <a:ext uri="{0D108BD9-81ED-4DB2-BD59-A6C34878D82A}">
                    <a16:rowId xmlns:a16="http://schemas.microsoft.com/office/drawing/2014/main" val="3869985470"/>
                  </a:ext>
                </a:extLst>
              </a:tr>
            </a:tbl>
          </a:graphicData>
        </a:graphic>
      </p:graphicFrame>
      <p:grpSp>
        <p:nvGrpSpPr>
          <p:cNvPr id="59" name="Group 58">
            <a:extLst>
              <a:ext uri="{FF2B5EF4-FFF2-40B4-BE49-F238E27FC236}">
                <a16:creationId xmlns:a16="http://schemas.microsoft.com/office/drawing/2014/main" id="{25959EEB-C3C5-B045-AC2C-60980E8B65CD}"/>
              </a:ext>
            </a:extLst>
          </p:cNvPr>
          <p:cNvGrpSpPr/>
          <p:nvPr/>
        </p:nvGrpSpPr>
        <p:grpSpPr>
          <a:xfrm>
            <a:off x="4845542" y="5792406"/>
            <a:ext cx="2348420" cy="433158"/>
            <a:chOff x="6938662" y="1523976"/>
            <a:chExt cx="2348420" cy="433158"/>
          </a:xfrm>
        </p:grpSpPr>
        <p:sp>
          <p:nvSpPr>
            <p:cNvPr id="60" name="Right Arrow 59">
              <a:extLst>
                <a:ext uri="{FF2B5EF4-FFF2-40B4-BE49-F238E27FC236}">
                  <a16:creationId xmlns:a16="http://schemas.microsoft.com/office/drawing/2014/main" id="{6BFB9BAF-8114-EB4F-9930-C15317C4005F}"/>
                </a:ext>
              </a:extLst>
            </p:cNvPr>
            <p:cNvSpPr/>
            <p:nvPr/>
          </p:nvSpPr>
          <p:spPr>
            <a:xfrm>
              <a:off x="6938662" y="1607980"/>
              <a:ext cx="269790" cy="298750"/>
            </a:xfrm>
            <a:prstGeom prst="rightArrow">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00"/>
            </a:p>
          </p:txBody>
        </p:sp>
        <p:sp>
          <p:nvSpPr>
            <p:cNvPr id="62" name="TextBox 61">
              <a:extLst>
                <a:ext uri="{FF2B5EF4-FFF2-40B4-BE49-F238E27FC236}">
                  <a16:creationId xmlns:a16="http://schemas.microsoft.com/office/drawing/2014/main" id="{29B6764E-9245-1146-8B3F-CB8CCAD020F2}"/>
                </a:ext>
              </a:extLst>
            </p:cNvPr>
            <p:cNvSpPr txBox="1"/>
            <p:nvPr/>
          </p:nvSpPr>
          <p:spPr>
            <a:xfrm>
              <a:off x="7764174" y="1523976"/>
              <a:ext cx="1522908" cy="430887"/>
            </a:xfrm>
            <a:prstGeom prst="rect">
              <a:avLst/>
            </a:prstGeom>
            <a:solidFill>
              <a:schemeClr val="bg1">
                <a:alpha val="80000"/>
              </a:schemeClr>
            </a:solidFill>
          </p:spPr>
          <p:txBody>
            <a:bodyPr wrap="square" rtlCol="0">
              <a:spAutoFit/>
            </a:bodyPr>
            <a:lstStyle/>
            <a:p>
              <a:r>
                <a:rPr lang="en-US" altLang="zh-CN" sz="2200" dirty="0"/>
                <a:t>No</a:t>
              </a:r>
              <a:r>
                <a:rPr lang="zh-CN" altLang="en-US" sz="2200" dirty="0"/>
                <a:t> </a:t>
              </a:r>
              <a:r>
                <a:rPr lang="en-US" altLang="zh-CN" sz="2200" dirty="0"/>
                <a:t>coupon</a:t>
              </a:r>
              <a:endParaRPr lang="en-US" sz="2200" dirty="0"/>
            </a:p>
          </p:txBody>
        </p:sp>
        <p:sp>
          <p:nvSpPr>
            <p:cNvPr id="61" name="Folded Corner 60">
              <a:extLst>
                <a:ext uri="{FF2B5EF4-FFF2-40B4-BE49-F238E27FC236}">
                  <a16:creationId xmlns:a16="http://schemas.microsoft.com/office/drawing/2014/main" id="{9258976E-B4FA-A34C-B2E9-14F77B0F060C}"/>
                </a:ext>
              </a:extLst>
            </p:cNvPr>
            <p:cNvSpPr/>
            <p:nvPr/>
          </p:nvSpPr>
          <p:spPr>
            <a:xfrm>
              <a:off x="7345979" y="1557576"/>
              <a:ext cx="418195" cy="399558"/>
            </a:xfrm>
            <a:prstGeom prst="foldedCorner">
              <a:avLst>
                <a:gd name="adj" fmla="val 27851"/>
              </a:avLst>
            </a:prstGeom>
            <a:solidFill>
              <a:schemeClr val="bg1"/>
            </a:solid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2200" dirty="0">
                <a:solidFill>
                  <a:schemeClr val="tx1"/>
                </a:solidFill>
              </a:endParaRPr>
            </a:p>
          </p:txBody>
        </p:sp>
      </p:grpSp>
      <p:grpSp>
        <p:nvGrpSpPr>
          <p:cNvPr id="63" name="Group 62">
            <a:extLst>
              <a:ext uri="{FF2B5EF4-FFF2-40B4-BE49-F238E27FC236}">
                <a16:creationId xmlns:a16="http://schemas.microsoft.com/office/drawing/2014/main" id="{7AF4BB03-66A8-624A-89C2-315681D4E100}"/>
              </a:ext>
            </a:extLst>
          </p:cNvPr>
          <p:cNvGrpSpPr/>
          <p:nvPr/>
        </p:nvGrpSpPr>
        <p:grpSpPr>
          <a:xfrm>
            <a:off x="4845542" y="6284703"/>
            <a:ext cx="3988631" cy="430887"/>
            <a:chOff x="6938662" y="1543375"/>
            <a:chExt cx="3988631" cy="430887"/>
          </a:xfrm>
        </p:grpSpPr>
        <p:sp>
          <p:nvSpPr>
            <p:cNvPr id="64" name="Right Arrow 63">
              <a:extLst>
                <a:ext uri="{FF2B5EF4-FFF2-40B4-BE49-F238E27FC236}">
                  <a16:creationId xmlns:a16="http://schemas.microsoft.com/office/drawing/2014/main" id="{661904C2-B0E4-2347-ACC3-E404D8D4CA1D}"/>
                </a:ext>
              </a:extLst>
            </p:cNvPr>
            <p:cNvSpPr/>
            <p:nvPr/>
          </p:nvSpPr>
          <p:spPr>
            <a:xfrm>
              <a:off x="6938662" y="1607980"/>
              <a:ext cx="269790" cy="298750"/>
            </a:xfrm>
            <a:prstGeom prst="rightArrow">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Folded Corner 64">
              <a:extLst>
                <a:ext uri="{FF2B5EF4-FFF2-40B4-BE49-F238E27FC236}">
                  <a16:creationId xmlns:a16="http://schemas.microsoft.com/office/drawing/2014/main" id="{32F37053-66F4-0D41-A582-AB608EF20FC2}"/>
                </a:ext>
              </a:extLst>
            </p:cNvPr>
            <p:cNvSpPr/>
            <p:nvPr/>
          </p:nvSpPr>
          <p:spPr>
            <a:xfrm>
              <a:off x="7345980" y="1557576"/>
              <a:ext cx="418195" cy="399558"/>
            </a:xfrm>
            <a:prstGeom prst="foldedCorner">
              <a:avLst>
                <a:gd name="adj" fmla="val 27851"/>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en-US" altLang="zh-CN" sz="1600" b="1" i="1" dirty="0">
                  <a:solidFill>
                    <a:schemeClr val="tx1"/>
                  </a:solidFill>
                </a:rPr>
                <a:t>q</a:t>
              </a:r>
              <a:r>
                <a:rPr lang="en-US" altLang="zh-CN" sz="1600" b="1" i="1" baseline="-25000" dirty="0">
                  <a:solidFill>
                    <a:schemeClr val="tx1"/>
                  </a:solidFill>
                </a:rPr>
                <a:t>6</a:t>
              </a:r>
              <a:r>
                <a:rPr lang="zh-CN" altLang="en-US" sz="1600" dirty="0">
                  <a:solidFill>
                    <a:schemeClr val="tx1"/>
                  </a:solidFill>
                </a:rPr>
                <a:t> </a:t>
              </a:r>
              <a:r>
                <a:rPr lang="en-US" altLang="zh-CN" sz="1600" dirty="0">
                  <a:solidFill>
                    <a:schemeClr val="tx1"/>
                  </a:solidFill>
                </a:rPr>
                <a:t>#3</a:t>
              </a:r>
              <a:endParaRPr lang="en-US" sz="1600" dirty="0">
                <a:solidFill>
                  <a:schemeClr val="tx1"/>
                </a:solidFill>
              </a:endParaRPr>
            </a:p>
          </p:txBody>
        </p:sp>
        <p:sp>
          <p:nvSpPr>
            <p:cNvPr id="66" name="TextBox 65">
              <a:extLst>
                <a:ext uri="{FF2B5EF4-FFF2-40B4-BE49-F238E27FC236}">
                  <a16:creationId xmlns:a16="http://schemas.microsoft.com/office/drawing/2014/main" id="{8F8E2B91-4927-F041-B7FA-25012D810719}"/>
                </a:ext>
              </a:extLst>
            </p:cNvPr>
            <p:cNvSpPr txBox="1"/>
            <p:nvPr/>
          </p:nvSpPr>
          <p:spPr>
            <a:xfrm>
              <a:off x="7767257" y="1543375"/>
              <a:ext cx="3160036" cy="430887"/>
            </a:xfrm>
            <a:prstGeom prst="rect">
              <a:avLst/>
            </a:prstGeom>
            <a:solidFill>
              <a:schemeClr val="bg1">
                <a:alpha val="80000"/>
              </a:schemeClr>
            </a:solidFill>
          </p:spPr>
          <p:txBody>
            <a:bodyPr wrap="square" rtlCol="0">
              <a:spAutoFit/>
            </a:bodyPr>
            <a:lstStyle/>
            <a:p>
              <a:r>
                <a:rPr lang="en-US" altLang="zh-CN" sz="2200" dirty="0"/>
                <a:t>Collect</a:t>
              </a:r>
              <a:r>
                <a:rPr lang="zh-CN" altLang="en-US" sz="2200" dirty="0"/>
                <a:t> </a:t>
              </a:r>
              <a:r>
                <a:rPr lang="en-US" altLang="zh-CN" sz="2200" dirty="0"/>
                <a:t>coupon</a:t>
              </a:r>
              <a:r>
                <a:rPr lang="zh-CN" altLang="en-US" sz="2200" dirty="0"/>
                <a:t> </a:t>
              </a:r>
              <a:r>
                <a:rPr lang="en-US" altLang="zh-CN" sz="2200" b="1" dirty="0"/>
                <a:t>(q</a:t>
              </a:r>
              <a:r>
                <a:rPr lang="en-US" altLang="zh-CN" sz="2200" b="1" baseline="-25000" dirty="0"/>
                <a:t>6</a:t>
              </a:r>
              <a:r>
                <a:rPr lang="en-US" altLang="zh-CN" sz="2200" b="1" dirty="0"/>
                <a:t>,</a:t>
              </a:r>
              <a:r>
                <a:rPr lang="zh-CN" altLang="en-US" sz="2200" b="1" dirty="0"/>
                <a:t> </a:t>
              </a:r>
              <a:r>
                <a:rPr lang="en-US" altLang="zh-CN" sz="2200" b="1" dirty="0"/>
                <a:t>#3)</a:t>
              </a:r>
              <a:endParaRPr lang="en-US" sz="2200" b="1" dirty="0"/>
            </a:p>
          </p:txBody>
        </p:sp>
      </p:grpSp>
      <p:grpSp>
        <p:nvGrpSpPr>
          <p:cNvPr id="67" name="Group 66">
            <a:extLst>
              <a:ext uri="{FF2B5EF4-FFF2-40B4-BE49-F238E27FC236}">
                <a16:creationId xmlns:a16="http://schemas.microsoft.com/office/drawing/2014/main" id="{12840A49-3BDA-5D4D-B6DB-C59C778FFF7C}"/>
              </a:ext>
            </a:extLst>
          </p:cNvPr>
          <p:cNvGrpSpPr/>
          <p:nvPr/>
        </p:nvGrpSpPr>
        <p:grpSpPr>
          <a:xfrm>
            <a:off x="4845542" y="5308887"/>
            <a:ext cx="2348420" cy="438945"/>
            <a:chOff x="6938662" y="1518189"/>
            <a:chExt cx="2348420" cy="438945"/>
          </a:xfrm>
        </p:grpSpPr>
        <p:sp>
          <p:nvSpPr>
            <p:cNvPr id="68" name="Right Arrow 67">
              <a:extLst>
                <a:ext uri="{FF2B5EF4-FFF2-40B4-BE49-F238E27FC236}">
                  <a16:creationId xmlns:a16="http://schemas.microsoft.com/office/drawing/2014/main" id="{86436482-1AAF-BA4C-901A-0F9F894746D3}"/>
                </a:ext>
              </a:extLst>
            </p:cNvPr>
            <p:cNvSpPr/>
            <p:nvPr/>
          </p:nvSpPr>
          <p:spPr>
            <a:xfrm>
              <a:off x="6938662" y="1607980"/>
              <a:ext cx="269790" cy="298750"/>
            </a:xfrm>
            <a:prstGeom prst="rightArrow">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00"/>
            </a:p>
          </p:txBody>
        </p:sp>
        <p:sp>
          <p:nvSpPr>
            <p:cNvPr id="69" name="TextBox 68">
              <a:extLst>
                <a:ext uri="{FF2B5EF4-FFF2-40B4-BE49-F238E27FC236}">
                  <a16:creationId xmlns:a16="http://schemas.microsoft.com/office/drawing/2014/main" id="{4C31FCFA-4E96-434A-A6CF-42BBE8E1FD80}"/>
                </a:ext>
              </a:extLst>
            </p:cNvPr>
            <p:cNvSpPr txBox="1"/>
            <p:nvPr/>
          </p:nvSpPr>
          <p:spPr>
            <a:xfrm>
              <a:off x="7764174" y="1518189"/>
              <a:ext cx="1522908" cy="430887"/>
            </a:xfrm>
            <a:prstGeom prst="rect">
              <a:avLst/>
            </a:prstGeom>
            <a:solidFill>
              <a:schemeClr val="bg1">
                <a:alpha val="80000"/>
              </a:schemeClr>
            </a:solidFill>
          </p:spPr>
          <p:txBody>
            <a:bodyPr wrap="square" rtlCol="0">
              <a:spAutoFit/>
            </a:bodyPr>
            <a:lstStyle/>
            <a:p>
              <a:r>
                <a:rPr lang="en-US" altLang="zh-CN" sz="2200" dirty="0"/>
                <a:t>No</a:t>
              </a:r>
              <a:r>
                <a:rPr lang="zh-CN" altLang="en-US" sz="2200" dirty="0"/>
                <a:t> </a:t>
              </a:r>
              <a:r>
                <a:rPr lang="en-US" altLang="zh-CN" sz="2200" dirty="0"/>
                <a:t>coupon</a:t>
              </a:r>
              <a:endParaRPr lang="en-US" sz="2200" dirty="0"/>
            </a:p>
          </p:txBody>
        </p:sp>
        <p:sp>
          <p:nvSpPr>
            <p:cNvPr id="70" name="Folded Corner 69">
              <a:extLst>
                <a:ext uri="{FF2B5EF4-FFF2-40B4-BE49-F238E27FC236}">
                  <a16:creationId xmlns:a16="http://schemas.microsoft.com/office/drawing/2014/main" id="{E0EFE23F-50C2-BA46-80C2-166F8E6AA38D}"/>
                </a:ext>
              </a:extLst>
            </p:cNvPr>
            <p:cNvSpPr/>
            <p:nvPr/>
          </p:nvSpPr>
          <p:spPr>
            <a:xfrm>
              <a:off x="7345979" y="1557576"/>
              <a:ext cx="418195" cy="399558"/>
            </a:xfrm>
            <a:prstGeom prst="foldedCorner">
              <a:avLst>
                <a:gd name="adj" fmla="val 27851"/>
              </a:avLst>
            </a:prstGeom>
            <a:solidFill>
              <a:schemeClr val="bg1"/>
            </a:solid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2200" dirty="0">
                <a:solidFill>
                  <a:schemeClr val="tx1"/>
                </a:solidFill>
              </a:endParaRPr>
            </a:p>
          </p:txBody>
        </p:sp>
      </p:grpSp>
      <p:grpSp>
        <p:nvGrpSpPr>
          <p:cNvPr id="71" name="Group 70">
            <a:extLst>
              <a:ext uri="{FF2B5EF4-FFF2-40B4-BE49-F238E27FC236}">
                <a16:creationId xmlns:a16="http://schemas.microsoft.com/office/drawing/2014/main" id="{A1D2B918-F211-1E4A-8778-63E07436104C}"/>
              </a:ext>
            </a:extLst>
          </p:cNvPr>
          <p:cNvGrpSpPr/>
          <p:nvPr/>
        </p:nvGrpSpPr>
        <p:grpSpPr>
          <a:xfrm>
            <a:off x="4845542" y="4821456"/>
            <a:ext cx="2348420" cy="444732"/>
            <a:chOff x="6938662" y="1512402"/>
            <a:chExt cx="2348420" cy="444732"/>
          </a:xfrm>
        </p:grpSpPr>
        <p:sp>
          <p:nvSpPr>
            <p:cNvPr id="72" name="Right Arrow 71">
              <a:extLst>
                <a:ext uri="{FF2B5EF4-FFF2-40B4-BE49-F238E27FC236}">
                  <a16:creationId xmlns:a16="http://schemas.microsoft.com/office/drawing/2014/main" id="{84FDBDE3-366A-914F-B670-F7375A73BF37}"/>
                </a:ext>
              </a:extLst>
            </p:cNvPr>
            <p:cNvSpPr/>
            <p:nvPr/>
          </p:nvSpPr>
          <p:spPr>
            <a:xfrm>
              <a:off x="6938662" y="1607980"/>
              <a:ext cx="269790" cy="298750"/>
            </a:xfrm>
            <a:prstGeom prst="rightArrow">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00"/>
            </a:p>
          </p:txBody>
        </p:sp>
        <p:sp>
          <p:nvSpPr>
            <p:cNvPr id="73" name="TextBox 72">
              <a:extLst>
                <a:ext uri="{FF2B5EF4-FFF2-40B4-BE49-F238E27FC236}">
                  <a16:creationId xmlns:a16="http://schemas.microsoft.com/office/drawing/2014/main" id="{4193B9D9-D396-5841-BD86-7233532D939B}"/>
                </a:ext>
              </a:extLst>
            </p:cNvPr>
            <p:cNvSpPr txBox="1"/>
            <p:nvPr/>
          </p:nvSpPr>
          <p:spPr>
            <a:xfrm>
              <a:off x="7764174" y="1512402"/>
              <a:ext cx="1522908" cy="430887"/>
            </a:xfrm>
            <a:prstGeom prst="rect">
              <a:avLst/>
            </a:prstGeom>
            <a:solidFill>
              <a:schemeClr val="bg1">
                <a:alpha val="80000"/>
              </a:schemeClr>
            </a:solidFill>
          </p:spPr>
          <p:txBody>
            <a:bodyPr wrap="square" rtlCol="0">
              <a:spAutoFit/>
            </a:bodyPr>
            <a:lstStyle/>
            <a:p>
              <a:r>
                <a:rPr lang="en-US" altLang="zh-CN" sz="2200" dirty="0"/>
                <a:t>No</a:t>
              </a:r>
              <a:r>
                <a:rPr lang="zh-CN" altLang="en-US" sz="2200" dirty="0"/>
                <a:t> </a:t>
              </a:r>
              <a:r>
                <a:rPr lang="en-US" altLang="zh-CN" sz="2200" dirty="0"/>
                <a:t>coupon</a:t>
              </a:r>
              <a:endParaRPr lang="en-US" sz="2200" dirty="0"/>
            </a:p>
          </p:txBody>
        </p:sp>
        <p:sp>
          <p:nvSpPr>
            <p:cNvPr id="74" name="Folded Corner 73">
              <a:extLst>
                <a:ext uri="{FF2B5EF4-FFF2-40B4-BE49-F238E27FC236}">
                  <a16:creationId xmlns:a16="http://schemas.microsoft.com/office/drawing/2014/main" id="{4DCE85DE-C2D1-7743-8999-5BA154594319}"/>
                </a:ext>
              </a:extLst>
            </p:cNvPr>
            <p:cNvSpPr/>
            <p:nvPr/>
          </p:nvSpPr>
          <p:spPr>
            <a:xfrm>
              <a:off x="7345979" y="1557576"/>
              <a:ext cx="418195" cy="399558"/>
            </a:xfrm>
            <a:prstGeom prst="foldedCorner">
              <a:avLst>
                <a:gd name="adj" fmla="val 27851"/>
              </a:avLst>
            </a:prstGeom>
            <a:solidFill>
              <a:schemeClr val="bg1"/>
            </a:solid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endParaRPr lang="en-US" sz="2200" dirty="0">
                <a:solidFill>
                  <a:schemeClr val="tx1"/>
                </a:solidFill>
              </a:endParaRPr>
            </a:p>
          </p:txBody>
        </p:sp>
      </p:grpSp>
      <p:sp>
        <p:nvSpPr>
          <p:cNvPr id="75" name="Left Brace 74">
            <a:extLst>
              <a:ext uri="{FF2B5EF4-FFF2-40B4-BE49-F238E27FC236}">
                <a16:creationId xmlns:a16="http://schemas.microsoft.com/office/drawing/2014/main" id="{EDF6430B-38A9-0948-881F-A80BDF973D1C}"/>
              </a:ext>
            </a:extLst>
          </p:cNvPr>
          <p:cNvSpPr/>
          <p:nvPr/>
        </p:nvSpPr>
        <p:spPr>
          <a:xfrm rot="10800000">
            <a:off x="8473919" y="4863351"/>
            <a:ext cx="344556" cy="18489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A7A4FBBE-1B67-5140-A3A4-094BD6B390F4}"/>
              </a:ext>
            </a:extLst>
          </p:cNvPr>
          <p:cNvSpPr txBox="1"/>
          <p:nvPr/>
        </p:nvSpPr>
        <p:spPr>
          <a:xfrm>
            <a:off x="8761794" y="5453852"/>
            <a:ext cx="2281344" cy="769441"/>
          </a:xfrm>
          <a:prstGeom prst="rect">
            <a:avLst/>
          </a:prstGeom>
          <a:solidFill>
            <a:schemeClr val="bg1">
              <a:alpha val="80000"/>
            </a:schemeClr>
          </a:solidFill>
        </p:spPr>
        <p:txBody>
          <a:bodyPr wrap="square" rtlCol="0">
            <a:spAutoFit/>
          </a:bodyPr>
          <a:lstStyle/>
          <a:p>
            <a:pPr algn="ctr"/>
            <a:r>
              <a:rPr lang="en-US" altLang="zh-CN" sz="2200" dirty="0"/>
              <a:t>Random</a:t>
            </a:r>
            <a:r>
              <a:rPr lang="zh-CN" altLang="en-US" sz="2200" dirty="0"/>
              <a:t> </a:t>
            </a:r>
            <a:r>
              <a:rPr lang="en-US" altLang="zh-CN" sz="2200" dirty="0"/>
              <a:t>tiebreak</a:t>
            </a:r>
            <a:br>
              <a:rPr lang="en-US" altLang="zh-CN" sz="2200" dirty="0"/>
            </a:br>
            <a:r>
              <a:rPr lang="en-US" altLang="zh-CN" sz="2200" dirty="0"/>
              <a:t>if</a:t>
            </a:r>
            <a:r>
              <a:rPr lang="zh-CN" altLang="en-US" sz="2200" dirty="0"/>
              <a:t> </a:t>
            </a:r>
            <a:r>
              <a:rPr lang="en-US" altLang="zh-CN" sz="2200" dirty="0"/>
              <a:t>&gt;1</a:t>
            </a:r>
            <a:r>
              <a:rPr lang="zh-CN" altLang="en-US" sz="2200" dirty="0"/>
              <a:t> </a:t>
            </a:r>
            <a:r>
              <a:rPr lang="en-US" altLang="zh-CN" sz="2200" dirty="0"/>
              <a:t>coupons</a:t>
            </a:r>
            <a:endParaRPr lang="en-US" sz="2200" dirty="0"/>
          </a:p>
        </p:txBody>
      </p:sp>
    </p:spTree>
    <p:extLst>
      <p:ext uri="{BB962C8B-B14F-4D97-AF65-F5344CB8AC3E}">
        <p14:creationId xmlns:p14="http://schemas.microsoft.com/office/powerpoint/2010/main" val="170820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dissolv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dissolve">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dissolve">
                                      <p:cBhvr>
                                        <p:cTn id="33" dur="5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dissolve">
                                      <p:cBhvr>
                                        <p:cTn id="43" dur="500"/>
                                        <p:tgtEl>
                                          <p:spTgt spid="6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dissolve">
                                      <p:cBhvr>
                                        <p:cTn id="48" dur="500"/>
                                        <p:tgtEl>
                                          <p:spTgt spid="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dissolv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dissolv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animEffect transition="in" filter="dissolve">
                                      <p:cBhvr>
                                        <p:cTn id="63" dur="500"/>
                                        <p:tgtEl>
                                          <p:spTgt spid="9">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dissolv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dissolve">
                                      <p:cBhvr>
                                        <p:cTn id="73" dur="500"/>
                                        <p:tgtEl>
                                          <p:spTgt spid="63"/>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dissolve">
                                      <p:cBhvr>
                                        <p:cTn id="78" dur="500"/>
                                        <p:tgtEl>
                                          <p:spTgt spid="75"/>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dissolve">
                                      <p:cBhvr>
                                        <p:cTn id="8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5" grpId="0" animBg="1"/>
      <p:bldP spid="7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9C272C07-9136-A04F-86F7-57224BC0C76E}"/>
              </a:ext>
            </a:extLst>
          </p:cNvPr>
          <p:cNvGraphicFramePr>
            <a:graphicFrameLocks noGrp="1"/>
          </p:cNvGraphicFramePr>
          <p:nvPr/>
        </p:nvGraphicFramePr>
        <p:xfrm>
          <a:off x="6174051" y="1965942"/>
          <a:ext cx="3726064" cy="2518524"/>
        </p:xfrm>
        <a:graphic>
          <a:graphicData uri="http://schemas.openxmlformats.org/drawingml/2006/table">
            <a:tbl>
              <a:tblPr firstRow="1" bandRow="1">
                <a:tableStyleId>{5C22544A-7EE6-4342-B048-85BDC9FD1C3A}</a:tableStyleId>
              </a:tblPr>
              <a:tblGrid>
                <a:gridCol w="1881234">
                  <a:extLst>
                    <a:ext uri="{9D8B030D-6E8A-4147-A177-3AD203B41FA5}">
                      <a16:colId xmlns:a16="http://schemas.microsoft.com/office/drawing/2014/main" val="1432357801"/>
                    </a:ext>
                  </a:extLst>
                </a:gridCol>
                <a:gridCol w="1844830">
                  <a:extLst>
                    <a:ext uri="{9D8B030D-6E8A-4147-A177-3AD203B41FA5}">
                      <a16:colId xmlns:a16="http://schemas.microsoft.com/office/drawing/2014/main" val="3090430961"/>
                    </a:ext>
                  </a:extLst>
                </a:gridCol>
              </a:tblGrid>
              <a:tr h="215979">
                <a:tc>
                  <a:txBody>
                    <a:bodyPr/>
                    <a:lstStyle/>
                    <a:p>
                      <a:pPr algn="ctr"/>
                      <a:r>
                        <a:rPr lang="en-US" altLang="zh-CN" sz="2400" dirty="0"/>
                        <a:t>Q</a:t>
                      </a:r>
                      <a:r>
                        <a:rPr lang="zh-CN" altLang="en-US" sz="2400" dirty="0"/>
                        <a:t> </a:t>
                      </a:r>
                      <a:r>
                        <a:rPr lang="en-US" altLang="zh-CN" sz="2400" dirty="0"/>
                        <a:t>,</a:t>
                      </a:r>
                      <a:r>
                        <a:rPr lang="zh-CN" altLang="en-US" sz="2400" dirty="0"/>
                        <a:t> </a:t>
                      </a:r>
                      <a:r>
                        <a:rPr lang="en-US" altLang="zh-CN" sz="2400" dirty="0"/>
                        <a:t>Key</a:t>
                      </a:r>
                      <a:endParaRPr lang="en-US" sz="2400" dirty="0"/>
                    </a:p>
                  </a:txBody>
                  <a:tcPr marL="53995" marR="53995" marT="26997" marB="26997"/>
                </a:tc>
                <a:tc>
                  <a:txBody>
                    <a:bodyPr/>
                    <a:lstStyle/>
                    <a:p>
                      <a:pPr algn="ctr"/>
                      <a:r>
                        <a:rPr lang="en-US" altLang="zh-CN" sz="2400" dirty="0"/>
                        <a:t>Coupons</a:t>
                      </a:r>
                      <a:endParaRPr lang="en-US" sz="2400" dirty="0"/>
                    </a:p>
                  </a:txBody>
                  <a:tcPr marL="53995" marR="53995" marT="26997" marB="26997"/>
                </a:tc>
                <a:extLst>
                  <a:ext uri="{0D108BD9-81ED-4DB2-BD59-A6C34878D82A}">
                    <a16:rowId xmlns:a16="http://schemas.microsoft.com/office/drawing/2014/main" val="4055909079"/>
                  </a:ext>
                </a:extLst>
              </a:tr>
              <a:tr h="218979">
                <a:tc>
                  <a:txBody>
                    <a:bodyPr/>
                    <a:lstStyle/>
                    <a:p>
                      <a:pPr algn="ctr"/>
                      <a:r>
                        <a:rPr lang="en-US" altLang="zh-CN" sz="2400" b="1" i="1" dirty="0"/>
                        <a:t>q</a:t>
                      </a:r>
                      <a:r>
                        <a:rPr lang="en-US" altLang="zh-CN" sz="2400" b="1" i="1" baseline="-25000" dirty="0"/>
                        <a:t>4</a:t>
                      </a:r>
                      <a:r>
                        <a:rPr lang="en-US" altLang="zh-CN" sz="2400" dirty="0"/>
                        <a:t>:</a:t>
                      </a:r>
                      <a:r>
                        <a:rPr lang="zh-CN" altLang="en-US" sz="2400" dirty="0"/>
                        <a:t> </a:t>
                      </a:r>
                      <a:r>
                        <a:rPr lang="en-US" altLang="zh-CN" sz="2400" dirty="0">
                          <a:solidFill>
                            <a:srgbClr val="FF0000"/>
                          </a:solidFill>
                        </a:rPr>
                        <a:t>8.8.8.8:53</a:t>
                      </a:r>
                      <a:endParaRPr lang="en-US" sz="2400" dirty="0">
                        <a:solidFill>
                          <a:srgbClr val="FF0000"/>
                        </a:solidFill>
                      </a:endParaRPr>
                    </a:p>
                  </a:txBody>
                  <a:tcPr marL="53995" marR="53995" marT="26997" marB="26997"/>
                </a:tc>
                <a:tc>
                  <a:txBody>
                    <a:bodyPr/>
                    <a:lstStyle/>
                    <a:p>
                      <a:pPr algn="ctr"/>
                      <a:endParaRPr lang="en-US" sz="2400" dirty="0"/>
                    </a:p>
                  </a:txBody>
                  <a:tcPr marL="53995" marR="53995" marT="26997" marB="26997"/>
                </a:tc>
                <a:extLst>
                  <a:ext uri="{0D108BD9-81ED-4DB2-BD59-A6C34878D82A}">
                    <a16:rowId xmlns:a16="http://schemas.microsoft.com/office/drawing/2014/main" val="878091448"/>
                  </a:ext>
                </a:extLst>
              </a:tr>
              <a:tr h="2189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i="1" dirty="0"/>
                        <a:t>q</a:t>
                      </a:r>
                      <a:r>
                        <a:rPr lang="en-US" altLang="zh-CN" sz="2400" b="1" i="1" baseline="-25000" dirty="0"/>
                        <a:t>4</a:t>
                      </a:r>
                      <a:r>
                        <a:rPr lang="en-US" altLang="zh-CN" sz="2400" dirty="0"/>
                        <a:t>:</a:t>
                      </a:r>
                      <a:r>
                        <a:rPr lang="zh-CN" altLang="en-US" sz="2400" dirty="0"/>
                        <a:t> </a:t>
                      </a:r>
                      <a:r>
                        <a:rPr lang="en-US" altLang="zh-CN" sz="2400" dirty="0">
                          <a:solidFill>
                            <a:srgbClr val="FF0000"/>
                          </a:solidFill>
                        </a:rPr>
                        <a:t>1.1.1.1:53</a:t>
                      </a:r>
                      <a:endParaRPr lang="en-US" sz="2400" dirty="0">
                        <a:solidFill>
                          <a:srgbClr val="FF0000"/>
                        </a:solidFill>
                      </a:endParaRPr>
                    </a:p>
                  </a:txBody>
                  <a:tcPr marL="53995" marR="53995" marT="26997" marB="26997"/>
                </a:tc>
                <a:tc>
                  <a:txBody>
                    <a:bodyPr/>
                    <a:lstStyle/>
                    <a:p>
                      <a:pPr algn="ctr"/>
                      <a:endParaRPr lang="en-US" sz="2400" dirty="0"/>
                    </a:p>
                  </a:txBody>
                  <a:tcPr marL="53995" marR="53995" marT="26997" marB="26997"/>
                </a:tc>
                <a:extLst>
                  <a:ext uri="{0D108BD9-81ED-4DB2-BD59-A6C34878D82A}">
                    <a16:rowId xmlns:a16="http://schemas.microsoft.com/office/drawing/2014/main" val="3404443089"/>
                  </a:ext>
                </a:extLst>
              </a:tr>
              <a:tr h="218979">
                <a:tc>
                  <a:txBody>
                    <a:bodyPr/>
                    <a:lstStyle/>
                    <a:p>
                      <a:pPr algn="ctr"/>
                      <a:r>
                        <a:rPr lang="en-US" altLang="zh-CN" sz="2400" b="1" i="1" dirty="0"/>
                        <a:t>q</a:t>
                      </a:r>
                      <a:r>
                        <a:rPr lang="en-US" altLang="zh-CN" sz="2400" b="1" i="1" baseline="-25000" dirty="0"/>
                        <a:t>5</a:t>
                      </a:r>
                      <a:r>
                        <a:rPr lang="en-US" altLang="zh-CN" sz="2400" dirty="0"/>
                        <a:t>:</a:t>
                      </a:r>
                      <a:r>
                        <a:rPr lang="zh-CN" altLang="en-US" sz="2400" dirty="0"/>
                        <a:t> </a:t>
                      </a:r>
                      <a:r>
                        <a:rPr lang="en-US" altLang="zh-CN" sz="2400" dirty="0">
                          <a:solidFill>
                            <a:srgbClr val="FF0000"/>
                          </a:solidFill>
                        </a:rPr>
                        <a:t>10.0.0.1</a:t>
                      </a:r>
                      <a:endParaRPr lang="en-US" sz="2400" dirty="0">
                        <a:solidFill>
                          <a:srgbClr val="FF0000"/>
                        </a:solidFill>
                      </a:endParaRPr>
                    </a:p>
                  </a:txBody>
                  <a:tcPr marL="53995" marR="53995" marT="26997" marB="26997"/>
                </a:tc>
                <a:tc>
                  <a:txBody>
                    <a:bodyPr/>
                    <a:lstStyle/>
                    <a:p>
                      <a:pPr algn="ctr"/>
                      <a:endParaRPr lang="en-US" sz="2400"/>
                    </a:p>
                  </a:txBody>
                  <a:tcPr marL="53995" marR="53995" marT="26997" marB="26997"/>
                </a:tc>
                <a:extLst>
                  <a:ext uri="{0D108BD9-81ED-4DB2-BD59-A6C34878D82A}">
                    <a16:rowId xmlns:a16="http://schemas.microsoft.com/office/drawing/2014/main" val="1557627162"/>
                  </a:ext>
                </a:extLst>
              </a:tr>
              <a:tr h="218979">
                <a:tc>
                  <a:txBody>
                    <a:bodyPr/>
                    <a:lstStyle/>
                    <a:p>
                      <a:pPr algn="ctr"/>
                      <a:r>
                        <a:rPr lang="en-US" altLang="zh-CN" sz="2400" b="1" i="1" dirty="0"/>
                        <a:t>q</a:t>
                      </a:r>
                      <a:r>
                        <a:rPr lang="en-US" altLang="zh-CN" sz="2400" b="1" i="1" baseline="-25000" dirty="0"/>
                        <a:t>6</a:t>
                      </a:r>
                      <a:r>
                        <a:rPr lang="en-US" altLang="zh-CN" sz="2400" dirty="0"/>
                        <a:t>:</a:t>
                      </a:r>
                      <a:r>
                        <a:rPr lang="zh-CN" altLang="en-US" sz="2400" dirty="0"/>
                        <a:t> </a:t>
                      </a:r>
                      <a:r>
                        <a:rPr lang="en-US" altLang="zh-CN" sz="2400" dirty="0">
                          <a:solidFill>
                            <a:srgbClr val="FF0000"/>
                          </a:solidFill>
                        </a:rPr>
                        <a:t>10.0.1.33</a:t>
                      </a:r>
                      <a:endParaRPr lang="en-US" sz="2400" dirty="0">
                        <a:solidFill>
                          <a:srgbClr val="FF0000"/>
                        </a:solidFill>
                      </a:endParaRPr>
                    </a:p>
                  </a:txBody>
                  <a:tcPr marL="53995" marR="53995" marT="26997" marB="26997"/>
                </a:tc>
                <a:tc>
                  <a:txBody>
                    <a:bodyPr/>
                    <a:lstStyle/>
                    <a:p>
                      <a:pPr algn="ctr"/>
                      <a:endParaRPr lang="en-US" sz="2400" dirty="0"/>
                    </a:p>
                  </a:txBody>
                  <a:tcPr marL="53995" marR="53995" marT="26997" marB="26997"/>
                </a:tc>
                <a:extLst>
                  <a:ext uri="{0D108BD9-81ED-4DB2-BD59-A6C34878D82A}">
                    <a16:rowId xmlns:a16="http://schemas.microsoft.com/office/drawing/2014/main" val="3199875619"/>
                  </a:ext>
                </a:extLst>
              </a:tr>
              <a:tr h="218979">
                <a:tc>
                  <a:txBody>
                    <a:bodyPr/>
                    <a:lstStyle/>
                    <a:p>
                      <a:pPr algn="ctr"/>
                      <a:r>
                        <a:rPr lang="en-US" altLang="zh-CN" sz="2400" b="1" i="1" dirty="0"/>
                        <a:t>q</a:t>
                      </a:r>
                      <a:r>
                        <a:rPr lang="en-US" altLang="zh-CN" sz="2400" b="1" i="1" baseline="-25000" dirty="0"/>
                        <a:t>6</a:t>
                      </a:r>
                      <a:r>
                        <a:rPr lang="en-US" altLang="zh-CN" sz="2400" dirty="0"/>
                        <a:t>:</a:t>
                      </a:r>
                      <a:r>
                        <a:rPr lang="zh-CN" altLang="en-US" sz="2400" dirty="0"/>
                        <a:t> </a:t>
                      </a:r>
                      <a:r>
                        <a:rPr lang="en-US" altLang="zh-CN" sz="2400" dirty="0">
                          <a:solidFill>
                            <a:srgbClr val="FF0000"/>
                          </a:solidFill>
                        </a:rPr>
                        <a:t>10.0.1.15</a:t>
                      </a:r>
                      <a:endParaRPr lang="en-US" sz="2400" dirty="0">
                        <a:solidFill>
                          <a:srgbClr val="FF0000"/>
                        </a:solidFill>
                      </a:endParaRPr>
                    </a:p>
                  </a:txBody>
                  <a:tcPr marL="53995" marR="53995" marT="26997" marB="26997"/>
                </a:tc>
                <a:tc>
                  <a:txBody>
                    <a:bodyPr/>
                    <a:lstStyle/>
                    <a:p>
                      <a:pPr algn="ctr"/>
                      <a:endParaRPr lang="en-US" sz="2400" dirty="0"/>
                    </a:p>
                  </a:txBody>
                  <a:tcPr marL="53995" marR="53995" marT="26997" marB="26997"/>
                </a:tc>
                <a:extLst>
                  <a:ext uri="{0D108BD9-81ED-4DB2-BD59-A6C34878D82A}">
                    <a16:rowId xmlns:a16="http://schemas.microsoft.com/office/drawing/2014/main" val="2463984375"/>
                  </a:ext>
                </a:extLst>
              </a:tr>
            </a:tbl>
          </a:graphicData>
        </a:graphic>
      </p:graphicFrame>
      <p:grpSp>
        <p:nvGrpSpPr>
          <p:cNvPr id="145" name="Group 144">
            <a:extLst>
              <a:ext uri="{FF2B5EF4-FFF2-40B4-BE49-F238E27FC236}">
                <a16:creationId xmlns:a16="http://schemas.microsoft.com/office/drawing/2014/main" id="{2E0622C7-ECA0-DB4E-8FC7-387D4B794A34}"/>
              </a:ext>
            </a:extLst>
          </p:cNvPr>
          <p:cNvGrpSpPr/>
          <p:nvPr/>
        </p:nvGrpSpPr>
        <p:grpSpPr>
          <a:xfrm>
            <a:off x="8119961" y="2434926"/>
            <a:ext cx="1685924" cy="1950807"/>
            <a:chOff x="8477156" y="2434926"/>
            <a:chExt cx="1685924" cy="1950807"/>
          </a:xfrm>
        </p:grpSpPr>
        <p:grpSp>
          <p:nvGrpSpPr>
            <p:cNvPr id="130" name="Group 129">
              <a:extLst>
                <a:ext uri="{FF2B5EF4-FFF2-40B4-BE49-F238E27FC236}">
                  <a16:creationId xmlns:a16="http://schemas.microsoft.com/office/drawing/2014/main" id="{6D383AFB-697F-EC42-B654-5A0D3DFDAD48}"/>
                </a:ext>
              </a:extLst>
            </p:cNvPr>
            <p:cNvGrpSpPr/>
            <p:nvPr/>
          </p:nvGrpSpPr>
          <p:grpSpPr>
            <a:xfrm>
              <a:off x="8477156" y="2434926"/>
              <a:ext cx="1685924" cy="1950807"/>
              <a:chOff x="8477156" y="2434926"/>
              <a:chExt cx="1685924" cy="1950807"/>
            </a:xfrm>
          </p:grpSpPr>
          <p:grpSp>
            <p:nvGrpSpPr>
              <p:cNvPr id="98" name="Group 97">
                <a:extLst>
                  <a:ext uri="{FF2B5EF4-FFF2-40B4-BE49-F238E27FC236}">
                    <a16:creationId xmlns:a16="http://schemas.microsoft.com/office/drawing/2014/main" id="{A1E6A943-DDDA-8246-8576-ABC6FC391942}"/>
                  </a:ext>
                </a:extLst>
              </p:cNvPr>
              <p:cNvGrpSpPr/>
              <p:nvPr/>
            </p:nvGrpSpPr>
            <p:grpSpPr>
              <a:xfrm>
                <a:off x="8481939" y="2462964"/>
                <a:ext cx="1681141" cy="266360"/>
                <a:chOff x="7329448" y="-24548"/>
                <a:chExt cx="1458037" cy="390463"/>
              </a:xfrm>
            </p:grpSpPr>
            <p:sp>
              <p:nvSpPr>
                <p:cNvPr id="92" name="Folded Corner 91">
                  <a:extLst>
                    <a:ext uri="{FF2B5EF4-FFF2-40B4-BE49-F238E27FC236}">
                      <a16:creationId xmlns:a16="http://schemas.microsoft.com/office/drawing/2014/main" id="{510E85A1-5BC0-CD4A-A9C9-C0EDE5D7A3AF}"/>
                    </a:ext>
                  </a:extLst>
                </p:cNvPr>
                <p:cNvSpPr/>
                <p:nvPr/>
              </p:nvSpPr>
              <p:spPr>
                <a:xfrm>
                  <a:off x="7329448" y="-22674"/>
                  <a:ext cx="317786" cy="385883"/>
                </a:xfrm>
                <a:prstGeom prst="foldedCorner">
                  <a:avLst>
                    <a:gd name="adj" fmla="val 3584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solidFill>
                        <a:schemeClr val="tx1"/>
                      </a:solidFill>
                    </a:rPr>
                    <a:t>1</a:t>
                  </a:r>
                  <a:endParaRPr lang="en-US" sz="2400" dirty="0">
                    <a:solidFill>
                      <a:schemeClr val="tx1"/>
                    </a:solidFill>
                  </a:endParaRPr>
                </a:p>
              </p:txBody>
            </p:sp>
            <p:sp>
              <p:nvSpPr>
                <p:cNvPr id="94" name="Folded Corner 93">
                  <a:extLst>
                    <a:ext uri="{FF2B5EF4-FFF2-40B4-BE49-F238E27FC236}">
                      <a16:creationId xmlns:a16="http://schemas.microsoft.com/office/drawing/2014/main" id="{A346282D-A4D1-1F47-8973-8E5C6A484A4C}"/>
                    </a:ext>
                  </a:extLst>
                </p:cNvPr>
                <p:cNvSpPr/>
                <p:nvPr/>
              </p:nvSpPr>
              <p:spPr>
                <a:xfrm>
                  <a:off x="8469699" y="-24548"/>
                  <a:ext cx="317786" cy="385883"/>
                </a:xfrm>
                <a:prstGeom prst="foldedCorner">
                  <a:avLst>
                    <a:gd name="adj" fmla="val 3584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solidFill>
                        <a:schemeClr val="tx1"/>
                      </a:solidFill>
                    </a:rPr>
                    <a:t>4</a:t>
                  </a:r>
                  <a:endParaRPr lang="en-US" sz="2400" dirty="0">
                    <a:solidFill>
                      <a:schemeClr val="tx1"/>
                    </a:solidFill>
                  </a:endParaRPr>
                </a:p>
              </p:txBody>
            </p:sp>
            <p:sp>
              <p:nvSpPr>
                <p:cNvPr id="96" name="Folded Corner 95">
                  <a:extLst>
                    <a:ext uri="{FF2B5EF4-FFF2-40B4-BE49-F238E27FC236}">
                      <a16:creationId xmlns:a16="http://schemas.microsoft.com/office/drawing/2014/main" id="{07985CA8-DC38-CF4F-B3BF-DD6A0151ADDD}"/>
                    </a:ext>
                  </a:extLst>
                </p:cNvPr>
                <p:cNvSpPr/>
                <p:nvPr/>
              </p:nvSpPr>
              <p:spPr>
                <a:xfrm>
                  <a:off x="7714722" y="-24548"/>
                  <a:ext cx="317786" cy="385883"/>
                </a:xfrm>
                <a:prstGeom prst="foldedCorner">
                  <a:avLst>
                    <a:gd name="adj" fmla="val 35840"/>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2</a:t>
                  </a:r>
                  <a:endParaRPr lang="en-US" sz="2400" dirty="0">
                    <a:solidFill>
                      <a:schemeClr val="tx1"/>
                    </a:solidFill>
                  </a:endParaRPr>
                </a:p>
              </p:txBody>
            </p:sp>
            <p:sp>
              <p:nvSpPr>
                <p:cNvPr id="97" name="Folded Corner 96">
                  <a:extLst>
                    <a:ext uri="{FF2B5EF4-FFF2-40B4-BE49-F238E27FC236}">
                      <a16:creationId xmlns:a16="http://schemas.microsoft.com/office/drawing/2014/main" id="{31805E88-7CC1-6C4A-AAE9-204FF2B74249}"/>
                    </a:ext>
                  </a:extLst>
                </p:cNvPr>
                <p:cNvSpPr/>
                <p:nvPr/>
              </p:nvSpPr>
              <p:spPr>
                <a:xfrm>
                  <a:off x="8094528" y="-19968"/>
                  <a:ext cx="317786" cy="385883"/>
                </a:xfrm>
                <a:prstGeom prst="foldedCorner">
                  <a:avLst>
                    <a:gd name="adj" fmla="val 3584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a:solidFill>
                        <a:schemeClr val="tx1"/>
                      </a:solidFill>
                    </a:rPr>
                    <a:t>3</a:t>
                  </a:r>
                  <a:endParaRPr lang="en-US" sz="2400" dirty="0">
                    <a:solidFill>
                      <a:schemeClr val="tx1"/>
                    </a:solidFill>
                  </a:endParaRPr>
                </a:p>
              </p:txBody>
            </p:sp>
          </p:grpSp>
          <p:grpSp>
            <p:nvGrpSpPr>
              <p:cNvPr id="99" name="Group 98">
                <a:extLst>
                  <a:ext uri="{FF2B5EF4-FFF2-40B4-BE49-F238E27FC236}">
                    <a16:creationId xmlns:a16="http://schemas.microsoft.com/office/drawing/2014/main" id="{9EF2B819-5E7C-C54E-B7D6-2688D9C7F0E3}"/>
                  </a:ext>
                </a:extLst>
              </p:cNvPr>
              <p:cNvGrpSpPr/>
              <p:nvPr/>
            </p:nvGrpSpPr>
            <p:grpSpPr>
              <a:xfrm>
                <a:off x="8481939" y="2862924"/>
                <a:ext cx="1681141" cy="266360"/>
                <a:chOff x="7329448" y="-24548"/>
                <a:chExt cx="1458037" cy="390463"/>
              </a:xfrm>
            </p:grpSpPr>
            <p:sp>
              <p:nvSpPr>
                <p:cNvPr id="100" name="Folded Corner 99">
                  <a:extLst>
                    <a:ext uri="{FF2B5EF4-FFF2-40B4-BE49-F238E27FC236}">
                      <a16:creationId xmlns:a16="http://schemas.microsoft.com/office/drawing/2014/main" id="{EE63F0AF-C64E-0F47-9005-FA4DAEF88A9B}"/>
                    </a:ext>
                  </a:extLst>
                </p:cNvPr>
                <p:cNvSpPr/>
                <p:nvPr/>
              </p:nvSpPr>
              <p:spPr>
                <a:xfrm>
                  <a:off x="7329448" y="-22674"/>
                  <a:ext cx="317786" cy="385883"/>
                </a:xfrm>
                <a:prstGeom prst="foldedCorner">
                  <a:avLst>
                    <a:gd name="adj" fmla="val 35840"/>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1</a:t>
                  </a:r>
                  <a:endParaRPr lang="en-US" sz="2400" dirty="0">
                    <a:solidFill>
                      <a:schemeClr val="tx1"/>
                    </a:solidFill>
                  </a:endParaRPr>
                </a:p>
              </p:txBody>
            </p:sp>
            <p:sp>
              <p:nvSpPr>
                <p:cNvPr id="101" name="Folded Corner 100">
                  <a:extLst>
                    <a:ext uri="{FF2B5EF4-FFF2-40B4-BE49-F238E27FC236}">
                      <a16:creationId xmlns:a16="http://schemas.microsoft.com/office/drawing/2014/main" id="{7BBE05A5-964D-4246-92C8-E204D928C491}"/>
                    </a:ext>
                  </a:extLst>
                </p:cNvPr>
                <p:cNvSpPr/>
                <p:nvPr/>
              </p:nvSpPr>
              <p:spPr>
                <a:xfrm>
                  <a:off x="8469699" y="-24548"/>
                  <a:ext cx="317786" cy="385883"/>
                </a:xfrm>
                <a:prstGeom prst="foldedCorner">
                  <a:avLst>
                    <a:gd name="adj" fmla="val 3584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solidFill>
                        <a:schemeClr val="tx1"/>
                      </a:solidFill>
                    </a:rPr>
                    <a:t>4</a:t>
                  </a:r>
                  <a:endParaRPr lang="en-US" sz="2400" dirty="0">
                    <a:solidFill>
                      <a:schemeClr val="tx1"/>
                    </a:solidFill>
                  </a:endParaRPr>
                </a:p>
              </p:txBody>
            </p:sp>
            <p:sp>
              <p:nvSpPr>
                <p:cNvPr id="102" name="Folded Corner 101">
                  <a:extLst>
                    <a:ext uri="{FF2B5EF4-FFF2-40B4-BE49-F238E27FC236}">
                      <a16:creationId xmlns:a16="http://schemas.microsoft.com/office/drawing/2014/main" id="{8362FA5C-1D1A-1C47-8630-65B0A152351B}"/>
                    </a:ext>
                  </a:extLst>
                </p:cNvPr>
                <p:cNvSpPr/>
                <p:nvPr/>
              </p:nvSpPr>
              <p:spPr>
                <a:xfrm>
                  <a:off x="7714722" y="-24548"/>
                  <a:ext cx="317786" cy="385883"/>
                </a:xfrm>
                <a:prstGeom prst="foldedCorner">
                  <a:avLst>
                    <a:gd name="adj" fmla="val 35840"/>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2</a:t>
                  </a:r>
                  <a:endParaRPr lang="en-US" sz="2400" dirty="0">
                    <a:solidFill>
                      <a:schemeClr val="tx1"/>
                    </a:solidFill>
                  </a:endParaRPr>
                </a:p>
              </p:txBody>
            </p:sp>
            <p:sp>
              <p:nvSpPr>
                <p:cNvPr id="103" name="Folded Corner 102">
                  <a:extLst>
                    <a:ext uri="{FF2B5EF4-FFF2-40B4-BE49-F238E27FC236}">
                      <a16:creationId xmlns:a16="http://schemas.microsoft.com/office/drawing/2014/main" id="{0786ACE3-E101-D747-AAAA-68F50E7D9BE9}"/>
                    </a:ext>
                  </a:extLst>
                </p:cNvPr>
                <p:cNvSpPr/>
                <p:nvPr/>
              </p:nvSpPr>
              <p:spPr>
                <a:xfrm>
                  <a:off x="8094528" y="-19968"/>
                  <a:ext cx="317786" cy="385883"/>
                </a:xfrm>
                <a:prstGeom prst="foldedCorner">
                  <a:avLst>
                    <a:gd name="adj" fmla="val 35840"/>
                  </a:avLst>
                </a:prstGeom>
                <a:noFill/>
                <a:ln w="254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3</a:t>
                  </a:r>
                  <a:endParaRPr lang="en-US" sz="2400" dirty="0">
                    <a:solidFill>
                      <a:schemeClr val="tx1"/>
                    </a:solidFill>
                  </a:endParaRPr>
                </a:p>
              </p:txBody>
            </p:sp>
          </p:grpSp>
          <p:grpSp>
            <p:nvGrpSpPr>
              <p:cNvPr id="104" name="Group 103">
                <a:extLst>
                  <a:ext uri="{FF2B5EF4-FFF2-40B4-BE49-F238E27FC236}">
                    <a16:creationId xmlns:a16="http://schemas.microsoft.com/office/drawing/2014/main" id="{B7127A7A-34D7-3B45-9E1D-4AA9FEF230E4}"/>
                  </a:ext>
                </a:extLst>
              </p:cNvPr>
              <p:cNvGrpSpPr/>
              <p:nvPr/>
            </p:nvGrpSpPr>
            <p:grpSpPr>
              <a:xfrm>
                <a:off x="8477156" y="3285333"/>
                <a:ext cx="1248563" cy="266360"/>
                <a:chOff x="7329448" y="-24548"/>
                <a:chExt cx="1082866" cy="390463"/>
              </a:xfrm>
            </p:grpSpPr>
            <p:sp>
              <p:nvSpPr>
                <p:cNvPr id="105" name="Folded Corner 104">
                  <a:extLst>
                    <a:ext uri="{FF2B5EF4-FFF2-40B4-BE49-F238E27FC236}">
                      <a16:creationId xmlns:a16="http://schemas.microsoft.com/office/drawing/2014/main" id="{61CAAD63-4F15-F842-9FC7-13020551A1A7}"/>
                    </a:ext>
                  </a:extLst>
                </p:cNvPr>
                <p:cNvSpPr/>
                <p:nvPr/>
              </p:nvSpPr>
              <p:spPr>
                <a:xfrm>
                  <a:off x="7329448" y="-22674"/>
                  <a:ext cx="317786" cy="385883"/>
                </a:xfrm>
                <a:prstGeom prst="foldedCorner">
                  <a:avLst>
                    <a:gd name="adj" fmla="val 35840"/>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1</a:t>
                  </a:r>
                  <a:endParaRPr lang="en-US" sz="2400" dirty="0">
                    <a:solidFill>
                      <a:schemeClr val="tx1"/>
                    </a:solidFill>
                  </a:endParaRPr>
                </a:p>
              </p:txBody>
            </p:sp>
            <p:sp>
              <p:nvSpPr>
                <p:cNvPr id="107" name="Folded Corner 106">
                  <a:extLst>
                    <a:ext uri="{FF2B5EF4-FFF2-40B4-BE49-F238E27FC236}">
                      <a16:creationId xmlns:a16="http://schemas.microsoft.com/office/drawing/2014/main" id="{104FBA3B-6283-D240-AF0D-55454758ABE7}"/>
                    </a:ext>
                  </a:extLst>
                </p:cNvPr>
                <p:cNvSpPr/>
                <p:nvPr/>
              </p:nvSpPr>
              <p:spPr>
                <a:xfrm>
                  <a:off x="7714722" y="-24548"/>
                  <a:ext cx="317786" cy="385883"/>
                </a:xfrm>
                <a:prstGeom prst="foldedCorner">
                  <a:avLst>
                    <a:gd name="adj" fmla="val 3584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2</a:t>
                  </a:r>
                  <a:endParaRPr lang="en-US" sz="2400" dirty="0">
                    <a:solidFill>
                      <a:schemeClr val="tx1"/>
                    </a:solidFill>
                  </a:endParaRPr>
                </a:p>
              </p:txBody>
            </p:sp>
            <p:sp>
              <p:nvSpPr>
                <p:cNvPr id="108" name="Folded Corner 107">
                  <a:extLst>
                    <a:ext uri="{FF2B5EF4-FFF2-40B4-BE49-F238E27FC236}">
                      <a16:creationId xmlns:a16="http://schemas.microsoft.com/office/drawing/2014/main" id="{F0368562-33FE-3846-8D1C-CE90CA44FF62}"/>
                    </a:ext>
                  </a:extLst>
                </p:cNvPr>
                <p:cNvSpPr/>
                <p:nvPr/>
              </p:nvSpPr>
              <p:spPr>
                <a:xfrm>
                  <a:off x="8094528" y="-19968"/>
                  <a:ext cx="317786" cy="385883"/>
                </a:xfrm>
                <a:prstGeom prst="foldedCorner">
                  <a:avLst>
                    <a:gd name="adj" fmla="val 35840"/>
                  </a:avLst>
                </a:prstGeom>
                <a:noFill/>
                <a:ln w="254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3</a:t>
                  </a:r>
                  <a:endParaRPr lang="en-US" sz="2400" dirty="0">
                    <a:solidFill>
                      <a:schemeClr val="tx1"/>
                    </a:solidFill>
                  </a:endParaRPr>
                </a:p>
              </p:txBody>
            </p:sp>
          </p:grpSp>
          <p:sp>
            <p:nvSpPr>
              <p:cNvPr id="114" name="Folded Corner 113">
                <a:extLst>
                  <a:ext uri="{FF2B5EF4-FFF2-40B4-BE49-F238E27FC236}">
                    <a16:creationId xmlns:a16="http://schemas.microsoft.com/office/drawing/2014/main" id="{291B1A1B-C12C-EA44-980D-CD6A1BC2671C}"/>
                  </a:ext>
                </a:extLst>
              </p:cNvPr>
              <p:cNvSpPr/>
              <p:nvPr/>
            </p:nvSpPr>
            <p:spPr>
              <a:xfrm>
                <a:off x="9758312" y="2839516"/>
                <a:ext cx="366413" cy="263236"/>
              </a:xfrm>
              <a:prstGeom prst="foldedCorner">
                <a:avLst>
                  <a:gd name="adj" fmla="val 3584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solidFill>
                      <a:schemeClr val="tx1"/>
                    </a:solidFill>
                  </a:rPr>
                  <a:t>4</a:t>
                </a:r>
                <a:endParaRPr lang="en-US" sz="2400" dirty="0">
                  <a:solidFill>
                    <a:schemeClr val="tx1"/>
                  </a:solidFill>
                </a:endParaRPr>
              </a:p>
            </p:txBody>
          </p:sp>
          <p:sp>
            <p:nvSpPr>
              <p:cNvPr id="115" name="Folded Corner 114">
                <a:extLst>
                  <a:ext uri="{FF2B5EF4-FFF2-40B4-BE49-F238E27FC236}">
                    <a16:creationId xmlns:a16="http://schemas.microsoft.com/office/drawing/2014/main" id="{4E8A7745-792C-0949-BA5F-7BA4A9398888}"/>
                  </a:ext>
                </a:extLst>
              </p:cNvPr>
              <p:cNvSpPr/>
              <p:nvPr/>
            </p:nvSpPr>
            <p:spPr>
              <a:xfrm>
                <a:off x="9332750" y="2434926"/>
                <a:ext cx="366413" cy="263236"/>
              </a:xfrm>
              <a:prstGeom prst="foldedCorner">
                <a:avLst>
                  <a:gd name="adj" fmla="val 3584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a:solidFill>
                      <a:schemeClr val="tx1"/>
                    </a:solidFill>
                  </a:rPr>
                  <a:t>3</a:t>
                </a:r>
                <a:endParaRPr lang="en-US" sz="2400" dirty="0">
                  <a:solidFill>
                    <a:schemeClr val="tx1"/>
                  </a:solidFill>
                </a:endParaRPr>
              </a:p>
            </p:txBody>
          </p:sp>
          <p:grpSp>
            <p:nvGrpSpPr>
              <p:cNvPr id="116" name="Group 115">
                <a:extLst>
                  <a:ext uri="{FF2B5EF4-FFF2-40B4-BE49-F238E27FC236}">
                    <a16:creationId xmlns:a16="http://schemas.microsoft.com/office/drawing/2014/main" id="{53BB35FE-4248-144E-B76A-C3804B7EBBD8}"/>
                  </a:ext>
                </a:extLst>
              </p:cNvPr>
              <p:cNvGrpSpPr/>
              <p:nvPr/>
            </p:nvGrpSpPr>
            <p:grpSpPr>
              <a:xfrm>
                <a:off x="8477156" y="3702353"/>
                <a:ext cx="1248563" cy="266360"/>
                <a:chOff x="7329448" y="-24548"/>
                <a:chExt cx="1082866" cy="390463"/>
              </a:xfrm>
            </p:grpSpPr>
            <p:sp>
              <p:nvSpPr>
                <p:cNvPr id="117" name="Folded Corner 116">
                  <a:extLst>
                    <a:ext uri="{FF2B5EF4-FFF2-40B4-BE49-F238E27FC236}">
                      <a16:creationId xmlns:a16="http://schemas.microsoft.com/office/drawing/2014/main" id="{A63643AD-8B03-3745-8A30-4D0FC5804E57}"/>
                    </a:ext>
                  </a:extLst>
                </p:cNvPr>
                <p:cNvSpPr/>
                <p:nvPr/>
              </p:nvSpPr>
              <p:spPr>
                <a:xfrm>
                  <a:off x="7329448" y="-22674"/>
                  <a:ext cx="317786" cy="385883"/>
                </a:xfrm>
                <a:prstGeom prst="foldedCorner">
                  <a:avLst>
                    <a:gd name="adj" fmla="val 35840"/>
                  </a:avLst>
                </a:prstGeom>
                <a:noFill/>
                <a:ln w="25400">
                  <a:solidFill>
                    <a:schemeClr val="accent2"/>
                  </a:solidFill>
                  <a:prstDash val="sysDash"/>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solidFill>
                        <a:schemeClr val="tx1"/>
                      </a:solidFill>
                    </a:rPr>
                    <a:t>1</a:t>
                  </a:r>
                  <a:endParaRPr lang="en-US" sz="2400" dirty="0">
                    <a:solidFill>
                      <a:schemeClr val="tx1"/>
                    </a:solidFill>
                  </a:endParaRPr>
                </a:p>
              </p:txBody>
            </p:sp>
            <p:sp>
              <p:nvSpPr>
                <p:cNvPr id="118" name="Folded Corner 117">
                  <a:extLst>
                    <a:ext uri="{FF2B5EF4-FFF2-40B4-BE49-F238E27FC236}">
                      <a16:creationId xmlns:a16="http://schemas.microsoft.com/office/drawing/2014/main" id="{84CFADD5-9AAB-274D-9B1B-22C655DCFE4A}"/>
                    </a:ext>
                  </a:extLst>
                </p:cNvPr>
                <p:cNvSpPr/>
                <p:nvPr/>
              </p:nvSpPr>
              <p:spPr>
                <a:xfrm>
                  <a:off x="7714722" y="-24548"/>
                  <a:ext cx="317786" cy="385883"/>
                </a:xfrm>
                <a:prstGeom prst="foldedCorner">
                  <a:avLst>
                    <a:gd name="adj" fmla="val 3584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2</a:t>
                  </a:r>
                  <a:endParaRPr lang="en-US" sz="2400" dirty="0">
                    <a:solidFill>
                      <a:schemeClr val="tx1"/>
                    </a:solidFill>
                  </a:endParaRPr>
                </a:p>
              </p:txBody>
            </p:sp>
            <p:sp>
              <p:nvSpPr>
                <p:cNvPr id="119" name="Folded Corner 118">
                  <a:extLst>
                    <a:ext uri="{FF2B5EF4-FFF2-40B4-BE49-F238E27FC236}">
                      <a16:creationId xmlns:a16="http://schemas.microsoft.com/office/drawing/2014/main" id="{1FCC78F9-2746-1D41-B2B6-FB691AE541A5}"/>
                    </a:ext>
                  </a:extLst>
                </p:cNvPr>
                <p:cNvSpPr/>
                <p:nvPr/>
              </p:nvSpPr>
              <p:spPr>
                <a:xfrm>
                  <a:off x="8094528" y="-19968"/>
                  <a:ext cx="317786" cy="385883"/>
                </a:xfrm>
                <a:prstGeom prst="foldedCorner">
                  <a:avLst>
                    <a:gd name="adj" fmla="val 3584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a:solidFill>
                        <a:schemeClr val="tx1"/>
                      </a:solidFill>
                    </a:rPr>
                    <a:t>3</a:t>
                  </a:r>
                  <a:endParaRPr lang="en-US" sz="2400" dirty="0">
                    <a:solidFill>
                      <a:schemeClr val="tx1"/>
                    </a:solidFill>
                  </a:endParaRPr>
                </a:p>
              </p:txBody>
            </p:sp>
          </p:grpSp>
          <p:grpSp>
            <p:nvGrpSpPr>
              <p:cNvPr id="120" name="Group 119">
                <a:extLst>
                  <a:ext uri="{FF2B5EF4-FFF2-40B4-BE49-F238E27FC236}">
                    <a16:creationId xmlns:a16="http://schemas.microsoft.com/office/drawing/2014/main" id="{FCA3A7C5-F62C-1640-869B-BACA9A14FFF9}"/>
                  </a:ext>
                </a:extLst>
              </p:cNvPr>
              <p:cNvGrpSpPr/>
              <p:nvPr/>
            </p:nvGrpSpPr>
            <p:grpSpPr>
              <a:xfrm>
                <a:off x="8477156" y="4119373"/>
                <a:ext cx="1248563" cy="266360"/>
                <a:chOff x="7329448" y="-24548"/>
                <a:chExt cx="1082866" cy="390463"/>
              </a:xfrm>
            </p:grpSpPr>
            <p:sp>
              <p:nvSpPr>
                <p:cNvPr id="121" name="Folded Corner 120">
                  <a:extLst>
                    <a:ext uri="{FF2B5EF4-FFF2-40B4-BE49-F238E27FC236}">
                      <a16:creationId xmlns:a16="http://schemas.microsoft.com/office/drawing/2014/main" id="{BA9BD9A9-8A03-4747-8C40-3060BF670F99}"/>
                    </a:ext>
                  </a:extLst>
                </p:cNvPr>
                <p:cNvSpPr/>
                <p:nvPr/>
              </p:nvSpPr>
              <p:spPr>
                <a:xfrm>
                  <a:off x="7329448" y="-22674"/>
                  <a:ext cx="317786" cy="385883"/>
                </a:xfrm>
                <a:prstGeom prst="foldedCorner">
                  <a:avLst>
                    <a:gd name="adj" fmla="val 35840"/>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1</a:t>
                  </a:r>
                  <a:endParaRPr lang="en-US" sz="2400" dirty="0">
                    <a:solidFill>
                      <a:schemeClr val="tx1"/>
                    </a:solidFill>
                  </a:endParaRPr>
                </a:p>
              </p:txBody>
            </p:sp>
            <p:sp>
              <p:nvSpPr>
                <p:cNvPr id="122" name="Folded Corner 121">
                  <a:extLst>
                    <a:ext uri="{FF2B5EF4-FFF2-40B4-BE49-F238E27FC236}">
                      <a16:creationId xmlns:a16="http://schemas.microsoft.com/office/drawing/2014/main" id="{85BFF256-869D-C34E-B5C5-B04026C9ACA6}"/>
                    </a:ext>
                  </a:extLst>
                </p:cNvPr>
                <p:cNvSpPr/>
                <p:nvPr/>
              </p:nvSpPr>
              <p:spPr>
                <a:xfrm>
                  <a:off x="7714722" y="-24548"/>
                  <a:ext cx="317786" cy="385883"/>
                </a:xfrm>
                <a:prstGeom prst="foldedCorner">
                  <a:avLst>
                    <a:gd name="adj" fmla="val 35840"/>
                  </a:avLst>
                </a:prstGeom>
                <a:no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2</a:t>
                  </a:r>
                  <a:endParaRPr lang="en-US" sz="2400" dirty="0">
                    <a:solidFill>
                      <a:schemeClr val="tx1"/>
                    </a:solidFill>
                  </a:endParaRPr>
                </a:p>
              </p:txBody>
            </p:sp>
            <p:sp>
              <p:nvSpPr>
                <p:cNvPr id="123" name="Folded Corner 122">
                  <a:extLst>
                    <a:ext uri="{FF2B5EF4-FFF2-40B4-BE49-F238E27FC236}">
                      <a16:creationId xmlns:a16="http://schemas.microsoft.com/office/drawing/2014/main" id="{3674DC7A-D454-CB4D-B020-C73FF37D0440}"/>
                    </a:ext>
                  </a:extLst>
                </p:cNvPr>
                <p:cNvSpPr/>
                <p:nvPr/>
              </p:nvSpPr>
              <p:spPr>
                <a:xfrm>
                  <a:off x="8094528" y="-19968"/>
                  <a:ext cx="317786" cy="385883"/>
                </a:xfrm>
                <a:prstGeom prst="foldedCorner">
                  <a:avLst>
                    <a:gd name="adj" fmla="val 35840"/>
                  </a:avLst>
                </a:prstGeom>
                <a:noFill/>
                <a:ln w="2540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3</a:t>
                  </a:r>
                  <a:endParaRPr lang="en-US" sz="2400" dirty="0">
                    <a:solidFill>
                      <a:schemeClr val="tx1"/>
                    </a:solidFill>
                  </a:endParaRPr>
                </a:p>
              </p:txBody>
            </p:sp>
          </p:grpSp>
        </p:grpSp>
        <p:sp>
          <p:nvSpPr>
            <p:cNvPr id="143" name="Folded Corner 142">
              <a:extLst>
                <a:ext uri="{FF2B5EF4-FFF2-40B4-BE49-F238E27FC236}">
                  <a16:creationId xmlns:a16="http://schemas.microsoft.com/office/drawing/2014/main" id="{1A2E60E7-7297-A24A-8915-D625AF10E33A}"/>
                </a:ext>
              </a:extLst>
            </p:cNvPr>
            <p:cNvSpPr/>
            <p:nvPr/>
          </p:nvSpPr>
          <p:spPr>
            <a:xfrm>
              <a:off x="8922983" y="3667419"/>
              <a:ext cx="366413" cy="263236"/>
            </a:xfrm>
            <a:prstGeom prst="foldedCorner">
              <a:avLst>
                <a:gd name="adj" fmla="val 3584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2</a:t>
              </a:r>
              <a:endParaRPr lang="en-US" sz="2400" dirty="0">
                <a:solidFill>
                  <a:schemeClr val="tx1"/>
                </a:solidFill>
              </a:endParaRPr>
            </a:p>
          </p:txBody>
        </p:sp>
      </p:grpSp>
      <p:sp>
        <p:nvSpPr>
          <p:cNvPr id="2" name="Title 1">
            <a:extLst>
              <a:ext uri="{FF2B5EF4-FFF2-40B4-BE49-F238E27FC236}">
                <a16:creationId xmlns:a16="http://schemas.microsoft.com/office/drawing/2014/main" id="{B4D1C18E-2235-F241-87FF-97BB88351561}"/>
              </a:ext>
            </a:extLst>
          </p:cNvPr>
          <p:cNvSpPr>
            <a:spLocks noGrp="1"/>
          </p:cNvSpPr>
          <p:nvPr>
            <p:ph type="title"/>
          </p:nvPr>
        </p:nvSpPr>
        <p:spPr>
          <a:xfrm>
            <a:off x="838200" y="365125"/>
            <a:ext cx="5319355" cy="1325563"/>
          </a:xfrm>
        </p:spPr>
        <p:txBody>
          <a:bodyPr/>
          <a:lstStyle/>
          <a:p>
            <a:r>
              <a:rPr lang="en-US" altLang="zh-CN" dirty="0"/>
              <a:t>Coupon</a:t>
            </a:r>
            <a:r>
              <a:rPr lang="zh-CN" altLang="en-US" dirty="0"/>
              <a:t> </a:t>
            </a:r>
            <a:r>
              <a:rPr lang="en-US" altLang="zh-CN" dirty="0"/>
              <a:t>collector</a:t>
            </a:r>
            <a:r>
              <a:rPr lang="zh-CN" altLang="en-US" dirty="0"/>
              <a:t> </a:t>
            </a:r>
            <a:r>
              <a:rPr lang="en-US" altLang="zh-CN" dirty="0"/>
              <a:t>table</a:t>
            </a:r>
            <a:endParaRPr lang="en-US" dirty="0"/>
          </a:p>
        </p:txBody>
      </p:sp>
      <p:sp>
        <p:nvSpPr>
          <p:cNvPr id="4" name="Slide Number Placeholder 3">
            <a:extLst>
              <a:ext uri="{FF2B5EF4-FFF2-40B4-BE49-F238E27FC236}">
                <a16:creationId xmlns:a16="http://schemas.microsoft.com/office/drawing/2014/main" id="{18E04D4E-0A0F-4140-B178-6D1B79B8C598}"/>
              </a:ext>
            </a:extLst>
          </p:cNvPr>
          <p:cNvSpPr>
            <a:spLocks noGrp="1"/>
          </p:cNvSpPr>
          <p:nvPr>
            <p:ph type="sldNum" sz="quarter" idx="12"/>
          </p:nvPr>
        </p:nvSpPr>
        <p:spPr/>
        <p:txBody>
          <a:bodyPr/>
          <a:lstStyle/>
          <a:p>
            <a:fld id="{E7E4D0C3-84DB-6944-AA19-4869232E3B57}" type="slidenum">
              <a:rPr lang="en-US" smtClean="0"/>
              <a:t>37</a:t>
            </a:fld>
            <a:endParaRPr lang="en-US" dirty="0"/>
          </a:p>
        </p:txBody>
      </p:sp>
      <p:sp>
        <p:nvSpPr>
          <p:cNvPr id="6" name="Cube 5">
            <a:extLst>
              <a:ext uri="{FF2B5EF4-FFF2-40B4-BE49-F238E27FC236}">
                <a16:creationId xmlns:a16="http://schemas.microsoft.com/office/drawing/2014/main" id="{93D5A409-27D7-CC44-AC0D-BAE3D8A7AE33}"/>
              </a:ext>
            </a:extLst>
          </p:cNvPr>
          <p:cNvSpPr/>
          <p:nvPr/>
        </p:nvSpPr>
        <p:spPr>
          <a:xfrm>
            <a:off x="151306" y="3647119"/>
            <a:ext cx="2382078" cy="1417982"/>
          </a:xfrm>
          <a:prstGeom prst="cube">
            <a:avLst>
              <a:gd name="adj" fmla="val 184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Packet</a:t>
            </a:r>
          </a:p>
          <a:p>
            <a:r>
              <a:rPr lang="en-US" altLang="zh-CN" dirty="0" err="1">
                <a:solidFill>
                  <a:schemeClr val="bg1"/>
                </a:solidFill>
              </a:rPr>
              <a:t>SrcPort</a:t>
            </a:r>
            <a:r>
              <a:rPr lang="en-US" altLang="zh-CN" dirty="0">
                <a:solidFill>
                  <a:schemeClr val="bg1"/>
                </a:solidFill>
              </a:rPr>
              <a:t>:</a:t>
            </a:r>
            <a:r>
              <a:rPr lang="zh-CN" altLang="en-US" dirty="0">
                <a:solidFill>
                  <a:schemeClr val="bg1"/>
                </a:solidFill>
              </a:rPr>
              <a:t> </a:t>
            </a:r>
            <a:r>
              <a:rPr lang="en-US" altLang="zh-CN" dirty="0">
                <a:solidFill>
                  <a:schemeClr val="bg1"/>
                </a:solidFill>
              </a:rPr>
              <a:t>25012</a:t>
            </a:r>
          </a:p>
          <a:p>
            <a:r>
              <a:rPr lang="en-US" altLang="zh-CN" dirty="0" err="1">
                <a:solidFill>
                  <a:schemeClr val="bg1"/>
                </a:solidFill>
              </a:rPr>
              <a:t>DstPort</a:t>
            </a:r>
            <a:r>
              <a:rPr lang="en-US" altLang="zh-CN" dirty="0">
                <a:solidFill>
                  <a:schemeClr val="bg1"/>
                </a:solidFill>
              </a:rPr>
              <a:t>:</a:t>
            </a:r>
            <a:r>
              <a:rPr lang="zh-CN" altLang="en-US" dirty="0">
                <a:solidFill>
                  <a:schemeClr val="bg1"/>
                </a:solidFill>
              </a:rPr>
              <a:t> </a:t>
            </a:r>
            <a:r>
              <a:rPr lang="en-US" altLang="zh-CN" dirty="0">
                <a:solidFill>
                  <a:schemeClr val="bg1"/>
                </a:solidFill>
              </a:rPr>
              <a:t>443</a:t>
            </a:r>
          </a:p>
          <a:p>
            <a:r>
              <a:rPr lang="en-US" altLang="zh-CN" dirty="0" err="1">
                <a:solidFill>
                  <a:schemeClr val="bg1"/>
                </a:solidFill>
              </a:rPr>
              <a:t>SrcIP</a:t>
            </a:r>
            <a:r>
              <a:rPr lang="en-US" altLang="zh-CN" dirty="0">
                <a:solidFill>
                  <a:schemeClr val="bg1"/>
                </a:solidFill>
              </a:rPr>
              <a:t>:</a:t>
            </a:r>
            <a:r>
              <a:rPr lang="zh-CN" altLang="en-US" dirty="0">
                <a:solidFill>
                  <a:schemeClr val="bg1"/>
                </a:solidFill>
              </a:rPr>
              <a:t> </a:t>
            </a:r>
            <a:r>
              <a:rPr lang="en-US" altLang="zh-CN" dirty="0">
                <a:solidFill>
                  <a:schemeClr val="bg1"/>
                </a:solidFill>
              </a:rPr>
              <a:t>10.0.1.15</a:t>
            </a:r>
          </a:p>
          <a:p>
            <a:r>
              <a:rPr lang="en-US" altLang="zh-CN" dirty="0" err="1">
                <a:solidFill>
                  <a:schemeClr val="bg1"/>
                </a:solidFill>
              </a:rPr>
              <a:t>DstIP</a:t>
            </a:r>
            <a:r>
              <a:rPr lang="en-US" altLang="zh-CN" dirty="0">
                <a:solidFill>
                  <a:schemeClr val="bg1"/>
                </a:solidFill>
              </a:rPr>
              <a:t>:</a:t>
            </a:r>
            <a:r>
              <a:rPr lang="zh-CN" altLang="en-US" dirty="0">
                <a:solidFill>
                  <a:schemeClr val="bg1"/>
                </a:solidFill>
              </a:rPr>
              <a:t> </a:t>
            </a:r>
            <a:r>
              <a:rPr lang="en-US" altLang="zh-CN" dirty="0">
                <a:solidFill>
                  <a:schemeClr val="bg1"/>
                </a:solidFill>
              </a:rPr>
              <a:t>162.249.4.107</a:t>
            </a:r>
          </a:p>
          <a:p>
            <a:r>
              <a:rPr lang="zh-CN" altLang="en-US" dirty="0">
                <a:solidFill>
                  <a:schemeClr val="bg1"/>
                </a:solidFill>
              </a:rPr>
              <a:t> </a:t>
            </a:r>
            <a:endParaRPr lang="en-US" dirty="0">
              <a:solidFill>
                <a:schemeClr val="bg1"/>
              </a:solidFill>
            </a:endParaRPr>
          </a:p>
        </p:txBody>
      </p:sp>
      <p:sp>
        <p:nvSpPr>
          <p:cNvPr id="7" name="Folded Corner 6">
            <a:extLst>
              <a:ext uri="{FF2B5EF4-FFF2-40B4-BE49-F238E27FC236}">
                <a16:creationId xmlns:a16="http://schemas.microsoft.com/office/drawing/2014/main" id="{37719DF4-A77A-0F4D-8940-FF8E5B532A71}"/>
              </a:ext>
            </a:extLst>
          </p:cNvPr>
          <p:cNvSpPr/>
          <p:nvPr/>
        </p:nvSpPr>
        <p:spPr>
          <a:xfrm>
            <a:off x="2876697" y="4009395"/>
            <a:ext cx="541753" cy="693430"/>
          </a:xfrm>
          <a:prstGeom prst="foldedCorner">
            <a:avLst>
              <a:gd name="adj" fmla="val 27851"/>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en-US" altLang="zh-CN" sz="2400" b="1" i="1" dirty="0">
                <a:solidFill>
                  <a:schemeClr val="tx1"/>
                </a:solidFill>
              </a:rPr>
              <a:t>q</a:t>
            </a:r>
            <a:r>
              <a:rPr lang="en-US" altLang="zh-CN" sz="2400" b="1" i="1" baseline="-25000" dirty="0">
                <a:solidFill>
                  <a:schemeClr val="tx1"/>
                </a:solidFill>
              </a:rPr>
              <a:t>6</a:t>
            </a:r>
            <a:r>
              <a:rPr lang="zh-CN" altLang="en-US" sz="2400" b="1" i="1" dirty="0">
                <a:solidFill>
                  <a:schemeClr val="tx1"/>
                </a:solidFill>
              </a:rPr>
              <a:t> </a:t>
            </a:r>
            <a:r>
              <a:rPr lang="en-US" altLang="zh-CN" sz="2400" dirty="0">
                <a:solidFill>
                  <a:schemeClr val="tx1"/>
                </a:solidFill>
              </a:rPr>
              <a:t>#3</a:t>
            </a:r>
            <a:endParaRPr lang="en-US" sz="2400" dirty="0">
              <a:solidFill>
                <a:schemeClr val="tx1"/>
              </a:solidFill>
            </a:endParaRPr>
          </a:p>
        </p:txBody>
      </p:sp>
      <p:sp>
        <p:nvSpPr>
          <p:cNvPr id="8" name="Right Arrow 7">
            <a:extLst>
              <a:ext uri="{FF2B5EF4-FFF2-40B4-BE49-F238E27FC236}">
                <a16:creationId xmlns:a16="http://schemas.microsoft.com/office/drawing/2014/main" id="{D19F4763-0C34-664C-9BDA-638165723E8C}"/>
              </a:ext>
            </a:extLst>
          </p:cNvPr>
          <p:cNvSpPr/>
          <p:nvPr/>
        </p:nvSpPr>
        <p:spPr>
          <a:xfrm>
            <a:off x="2569376" y="4180133"/>
            <a:ext cx="281354" cy="27011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Cloud Callout 8">
            <a:extLst>
              <a:ext uri="{FF2B5EF4-FFF2-40B4-BE49-F238E27FC236}">
                <a16:creationId xmlns:a16="http://schemas.microsoft.com/office/drawing/2014/main" id="{768ACC33-1684-F84E-AECC-1E38A1A88623}"/>
              </a:ext>
            </a:extLst>
          </p:cNvPr>
          <p:cNvSpPr/>
          <p:nvPr/>
        </p:nvSpPr>
        <p:spPr>
          <a:xfrm>
            <a:off x="2669404" y="5048101"/>
            <a:ext cx="1356800" cy="991552"/>
          </a:xfrm>
          <a:prstGeom prst="cloudCallout">
            <a:avLst>
              <a:gd name="adj1" fmla="val -9750"/>
              <a:gd name="adj2" fmla="val -7596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b="1" i="1" dirty="0"/>
              <a:t>q</a:t>
            </a:r>
            <a:r>
              <a:rPr lang="en-US" altLang="zh-CN" sz="2400" b="1" i="1" baseline="-25000" dirty="0"/>
              <a:t>6</a:t>
            </a:r>
            <a:r>
              <a:rPr lang="en-US" altLang="zh-CN" sz="2400" dirty="0"/>
              <a:t>:</a:t>
            </a:r>
            <a:r>
              <a:rPr lang="zh-CN" altLang="en-US" sz="2400" dirty="0"/>
              <a:t> </a:t>
            </a:r>
            <a:r>
              <a:rPr lang="en-US" altLang="zh-CN" sz="2400" i="1" dirty="0" err="1">
                <a:solidFill>
                  <a:srgbClr val="FF0000"/>
                </a:solidFill>
              </a:rPr>
              <a:t>SrcIP</a:t>
            </a:r>
            <a:endParaRPr lang="en-US" sz="2400" i="1" dirty="0">
              <a:solidFill>
                <a:srgbClr val="FF0000"/>
              </a:solidFill>
            </a:endParaRPr>
          </a:p>
        </p:txBody>
      </p:sp>
      <p:sp>
        <p:nvSpPr>
          <p:cNvPr id="10" name="Right Arrow 9">
            <a:extLst>
              <a:ext uri="{FF2B5EF4-FFF2-40B4-BE49-F238E27FC236}">
                <a16:creationId xmlns:a16="http://schemas.microsoft.com/office/drawing/2014/main" id="{89BAAECA-16F3-B248-89E8-3D8C30725E38}"/>
              </a:ext>
            </a:extLst>
          </p:cNvPr>
          <p:cNvSpPr/>
          <p:nvPr/>
        </p:nvSpPr>
        <p:spPr>
          <a:xfrm>
            <a:off x="3464195" y="4180133"/>
            <a:ext cx="281354" cy="27011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Folded Corner 10">
            <a:extLst>
              <a:ext uri="{FF2B5EF4-FFF2-40B4-BE49-F238E27FC236}">
                <a16:creationId xmlns:a16="http://schemas.microsoft.com/office/drawing/2014/main" id="{736E55A3-F8D2-9F48-B8EA-E1954DF78FE5}"/>
              </a:ext>
            </a:extLst>
          </p:cNvPr>
          <p:cNvSpPr/>
          <p:nvPr/>
        </p:nvSpPr>
        <p:spPr>
          <a:xfrm>
            <a:off x="3796163" y="3892168"/>
            <a:ext cx="1963789" cy="917756"/>
          </a:xfrm>
          <a:prstGeom prst="foldedCorner">
            <a:avLst>
              <a:gd name="adj" fmla="val 27851"/>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80000"/>
              </a:lnSpc>
            </a:pPr>
            <a:r>
              <a:rPr lang="en-US" altLang="zh-CN" sz="2400" b="1" i="1" dirty="0">
                <a:solidFill>
                  <a:schemeClr val="tx1"/>
                </a:solidFill>
              </a:rPr>
              <a:t>q</a:t>
            </a:r>
            <a:r>
              <a:rPr lang="en-US" altLang="zh-CN" sz="2400" b="1" i="1" baseline="-25000" dirty="0">
                <a:solidFill>
                  <a:schemeClr val="tx1"/>
                </a:solidFill>
              </a:rPr>
              <a:t>6</a:t>
            </a:r>
            <a:r>
              <a:rPr lang="zh-CN" altLang="en-US" sz="2400" b="1" i="1" baseline="-25000" dirty="0">
                <a:solidFill>
                  <a:schemeClr val="tx1"/>
                </a:solidFill>
              </a:rPr>
              <a:t> </a:t>
            </a:r>
            <a:r>
              <a:rPr lang="en-US" altLang="zh-CN" sz="2400" dirty="0">
                <a:solidFill>
                  <a:schemeClr val="tx1"/>
                </a:solidFill>
              </a:rPr>
              <a:t>Coupon</a:t>
            </a:r>
            <a:r>
              <a:rPr lang="zh-CN" altLang="en-US" sz="2400" dirty="0">
                <a:solidFill>
                  <a:schemeClr val="tx1"/>
                </a:solidFill>
              </a:rPr>
              <a:t> </a:t>
            </a:r>
            <a:r>
              <a:rPr lang="en-US" altLang="zh-CN" sz="2400" dirty="0">
                <a:solidFill>
                  <a:schemeClr val="tx1"/>
                </a:solidFill>
              </a:rPr>
              <a:t>#3</a:t>
            </a:r>
          </a:p>
          <a:p>
            <a:pPr algn="ctr">
              <a:lnSpc>
                <a:spcPct val="80000"/>
              </a:lnSpc>
            </a:pPr>
            <a:r>
              <a:rPr lang="en-US" altLang="zh-CN" sz="2400" dirty="0">
                <a:solidFill>
                  <a:schemeClr val="tx1"/>
                </a:solidFill>
              </a:rPr>
              <a:t>Key:</a:t>
            </a:r>
            <a:r>
              <a:rPr lang="zh-CN" altLang="en-US" sz="2400" dirty="0">
                <a:solidFill>
                  <a:schemeClr val="tx1"/>
                </a:solidFill>
              </a:rPr>
              <a:t> </a:t>
            </a:r>
            <a:r>
              <a:rPr lang="en-US" altLang="zh-CN" sz="2400" dirty="0">
                <a:solidFill>
                  <a:srgbClr val="FF0000"/>
                </a:solidFill>
              </a:rPr>
              <a:t>10.0.1.15</a:t>
            </a:r>
            <a:r>
              <a:rPr lang="zh-CN" altLang="en-US" sz="2400" dirty="0">
                <a:solidFill>
                  <a:schemeClr val="tx1"/>
                </a:solidFill>
              </a:rPr>
              <a:t>  </a:t>
            </a:r>
            <a:endParaRPr lang="en-US" sz="2400" dirty="0">
              <a:solidFill>
                <a:schemeClr val="tx1"/>
              </a:solidFill>
            </a:endParaRPr>
          </a:p>
        </p:txBody>
      </p:sp>
      <p:sp>
        <p:nvSpPr>
          <p:cNvPr id="12" name="TextBox 11">
            <a:extLst>
              <a:ext uri="{FF2B5EF4-FFF2-40B4-BE49-F238E27FC236}">
                <a16:creationId xmlns:a16="http://schemas.microsoft.com/office/drawing/2014/main" id="{384D6F0F-1BEB-E548-BB27-FEB09DAA7F0D}"/>
              </a:ext>
            </a:extLst>
          </p:cNvPr>
          <p:cNvSpPr txBox="1"/>
          <p:nvPr/>
        </p:nvSpPr>
        <p:spPr>
          <a:xfrm>
            <a:off x="10106104" y="3507447"/>
            <a:ext cx="1615282" cy="769441"/>
          </a:xfrm>
          <a:prstGeom prst="rect">
            <a:avLst/>
          </a:prstGeom>
          <a:noFill/>
        </p:spPr>
        <p:txBody>
          <a:bodyPr wrap="square" rtlCol="0">
            <a:spAutoFit/>
          </a:bodyPr>
          <a:lstStyle/>
          <a:p>
            <a:pPr algn="ctr"/>
            <a:r>
              <a:rPr lang="en-US" altLang="zh-CN" sz="2000" dirty="0"/>
              <a:t>Query</a:t>
            </a:r>
            <a:r>
              <a:rPr lang="zh-CN" altLang="en-US" sz="2000" dirty="0"/>
              <a:t> </a:t>
            </a:r>
            <a:r>
              <a:rPr lang="en-US" altLang="zh-CN" sz="2400" b="1" i="1" dirty="0"/>
              <a:t>q</a:t>
            </a:r>
            <a:r>
              <a:rPr lang="en-US" altLang="zh-CN" sz="2400" b="1" i="1" baseline="-25000" dirty="0"/>
              <a:t>6</a:t>
            </a:r>
            <a:endParaRPr lang="en-US" altLang="zh-CN" sz="2000" b="1" i="1" baseline="-25000" dirty="0"/>
          </a:p>
          <a:p>
            <a:pPr algn="ctr"/>
            <a:r>
              <a:rPr lang="en-US" altLang="zh-CN" sz="2000" dirty="0"/>
              <a:t>Key</a:t>
            </a:r>
            <a:r>
              <a:rPr lang="zh-CN" altLang="en-US" sz="2000" dirty="0"/>
              <a:t> </a:t>
            </a:r>
            <a:r>
              <a:rPr lang="en-US" altLang="zh-CN" sz="2000" dirty="0">
                <a:solidFill>
                  <a:srgbClr val="FF0000"/>
                </a:solidFill>
              </a:rPr>
              <a:t>10.0.1.33</a:t>
            </a:r>
            <a:endParaRPr lang="en-US" sz="2000" dirty="0">
              <a:solidFill>
                <a:srgbClr val="FF0000"/>
              </a:solidFill>
            </a:endParaRPr>
          </a:p>
        </p:txBody>
      </p:sp>
      <p:sp>
        <p:nvSpPr>
          <p:cNvPr id="126" name="Rectangle 125">
            <a:extLst>
              <a:ext uri="{FF2B5EF4-FFF2-40B4-BE49-F238E27FC236}">
                <a16:creationId xmlns:a16="http://schemas.microsoft.com/office/drawing/2014/main" id="{9F54B213-6D27-7B47-A73B-4733FAE20654}"/>
              </a:ext>
            </a:extLst>
          </p:cNvPr>
          <p:cNvSpPr/>
          <p:nvPr/>
        </p:nvSpPr>
        <p:spPr>
          <a:xfrm>
            <a:off x="6160165" y="4082799"/>
            <a:ext cx="3776126" cy="4493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Folded Corner 127">
            <a:extLst>
              <a:ext uri="{FF2B5EF4-FFF2-40B4-BE49-F238E27FC236}">
                <a16:creationId xmlns:a16="http://schemas.microsoft.com/office/drawing/2014/main" id="{CE920015-A75A-144A-928E-AF158B43D71E}"/>
              </a:ext>
            </a:extLst>
          </p:cNvPr>
          <p:cNvSpPr/>
          <p:nvPr/>
        </p:nvSpPr>
        <p:spPr>
          <a:xfrm>
            <a:off x="9013191" y="4109910"/>
            <a:ext cx="366413" cy="263236"/>
          </a:xfrm>
          <a:prstGeom prst="foldedCorner">
            <a:avLst>
              <a:gd name="adj" fmla="val 3584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dirty="0">
                <a:solidFill>
                  <a:schemeClr val="tx1"/>
                </a:solidFill>
              </a:rPr>
              <a:t>3</a:t>
            </a:r>
            <a:endParaRPr lang="en-US" sz="2400" dirty="0">
              <a:solidFill>
                <a:schemeClr val="tx1"/>
              </a:solidFill>
            </a:endParaRPr>
          </a:p>
        </p:txBody>
      </p:sp>
      <p:sp>
        <p:nvSpPr>
          <p:cNvPr id="129" name="Right Arrow 128">
            <a:extLst>
              <a:ext uri="{FF2B5EF4-FFF2-40B4-BE49-F238E27FC236}">
                <a16:creationId xmlns:a16="http://schemas.microsoft.com/office/drawing/2014/main" id="{76D02634-C9EC-E448-8DCE-D0F6E50D724C}"/>
              </a:ext>
            </a:extLst>
          </p:cNvPr>
          <p:cNvSpPr/>
          <p:nvPr/>
        </p:nvSpPr>
        <p:spPr>
          <a:xfrm>
            <a:off x="5827971" y="4115933"/>
            <a:ext cx="281354" cy="27011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Cube 135">
            <a:extLst>
              <a:ext uri="{FF2B5EF4-FFF2-40B4-BE49-F238E27FC236}">
                <a16:creationId xmlns:a16="http://schemas.microsoft.com/office/drawing/2014/main" id="{09E5387E-49C8-E04F-8F6D-4F82710FD4C4}"/>
              </a:ext>
            </a:extLst>
          </p:cNvPr>
          <p:cNvSpPr/>
          <p:nvPr/>
        </p:nvSpPr>
        <p:spPr>
          <a:xfrm>
            <a:off x="152389" y="2040175"/>
            <a:ext cx="2382078" cy="1417982"/>
          </a:xfrm>
          <a:prstGeom prst="cube">
            <a:avLst>
              <a:gd name="adj" fmla="val 184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Packet</a:t>
            </a:r>
          </a:p>
          <a:p>
            <a:r>
              <a:rPr lang="en-US" altLang="zh-CN" dirty="0" err="1">
                <a:solidFill>
                  <a:schemeClr val="bg1"/>
                </a:solidFill>
              </a:rPr>
              <a:t>SrcPort</a:t>
            </a:r>
            <a:r>
              <a:rPr lang="en-US" altLang="zh-CN" dirty="0">
                <a:solidFill>
                  <a:schemeClr val="bg1"/>
                </a:solidFill>
              </a:rPr>
              <a:t>:</a:t>
            </a:r>
            <a:r>
              <a:rPr lang="zh-CN" altLang="en-US" dirty="0">
                <a:solidFill>
                  <a:schemeClr val="bg1"/>
                </a:solidFill>
              </a:rPr>
              <a:t> </a:t>
            </a:r>
            <a:r>
              <a:rPr lang="en-US" altLang="zh-CN" dirty="0">
                <a:solidFill>
                  <a:schemeClr val="bg1"/>
                </a:solidFill>
              </a:rPr>
              <a:t>27000</a:t>
            </a:r>
          </a:p>
          <a:p>
            <a:r>
              <a:rPr lang="en-US" altLang="zh-CN" dirty="0" err="1">
                <a:solidFill>
                  <a:schemeClr val="bg1"/>
                </a:solidFill>
              </a:rPr>
              <a:t>DstPort</a:t>
            </a:r>
            <a:r>
              <a:rPr lang="en-US" altLang="zh-CN" dirty="0">
                <a:solidFill>
                  <a:schemeClr val="bg1"/>
                </a:solidFill>
              </a:rPr>
              <a:t>:</a:t>
            </a:r>
            <a:r>
              <a:rPr lang="zh-CN" altLang="en-US" dirty="0">
                <a:solidFill>
                  <a:schemeClr val="bg1"/>
                </a:solidFill>
              </a:rPr>
              <a:t> </a:t>
            </a:r>
            <a:r>
              <a:rPr lang="en-US" altLang="zh-CN" dirty="0">
                <a:solidFill>
                  <a:schemeClr val="bg1"/>
                </a:solidFill>
              </a:rPr>
              <a:t>443</a:t>
            </a:r>
          </a:p>
          <a:p>
            <a:r>
              <a:rPr lang="en-US" altLang="zh-CN" dirty="0" err="1">
                <a:solidFill>
                  <a:schemeClr val="bg1"/>
                </a:solidFill>
              </a:rPr>
              <a:t>SrcIP</a:t>
            </a:r>
            <a:r>
              <a:rPr lang="en-US" altLang="zh-CN" dirty="0">
                <a:solidFill>
                  <a:schemeClr val="bg1"/>
                </a:solidFill>
              </a:rPr>
              <a:t>:</a:t>
            </a:r>
            <a:r>
              <a:rPr lang="zh-CN" altLang="en-US" dirty="0">
                <a:solidFill>
                  <a:schemeClr val="bg1"/>
                </a:solidFill>
              </a:rPr>
              <a:t> </a:t>
            </a:r>
            <a:r>
              <a:rPr lang="en-US" altLang="zh-CN" dirty="0">
                <a:solidFill>
                  <a:schemeClr val="bg1"/>
                </a:solidFill>
              </a:rPr>
              <a:t>10.0.1.33</a:t>
            </a:r>
          </a:p>
          <a:p>
            <a:r>
              <a:rPr lang="en-US" altLang="zh-CN" dirty="0" err="1">
                <a:solidFill>
                  <a:schemeClr val="bg1"/>
                </a:solidFill>
              </a:rPr>
              <a:t>DstIP</a:t>
            </a:r>
            <a:r>
              <a:rPr lang="en-US" altLang="zh-CN" dirty="0">
                <a:solidFill>
                  <a:schemeClr val="bg1"/>
                </a:solidFill>
              </a:rPr>
              <a:t>:</a:t>
            </a:r>
            <a:r>
              <a:rPr lang="zh-CN" altLang="en-US" dirty="0">
                <a:solidFill>
                  <a:schemeClr val="bg1"/>
                </a:solidFill>
              </a:rPr>
              <a:t> </a:t>
            </a:r>
            <a:r>
              <a:rPr lang="en-US" altLang="zh-CN" dirty="0">
                <a:solidFill>
                  <a:schemeClr val="bg1"/>
                </a:solidFill>
              </a:rPr>
              <a:t>4.3.2.1</a:t>
            </a:r>
          </a:p>
          <a:p>
            <a:r>
              <a:rPr lang="zh-CN" altLang="en-US" dirty="0">
                <a:solidFill>
                  <a:schemeClr val="bg1"/>
                </a:solidFill>
              </a:rPr>
              <a:t> </a:t>
            </a:r>
            <a:endParaRPr lang="en-US" dirty="0">
              <a:solidFill>
                <a:schemeClr val="bg1"/>
              </a:solidFill>
            </a:endParaRPr>
          </a:p>
        </p:txBody>
      </p:sp>
      <p:sp>
        <p:nvSpPr>
          <p:cNvPr id="137" name="Folded Corner 136">
            <a:extLst>
              <a:ext uri="{FF2B5EF4-FFF2-40B4-BE49-F238E27FC236}">
                <a16:creationId xmlns:a16="http://schemas.microsoft.com/office/drawing/2014/main" id="{E0F26592-5ECB-FE44-965A-0FA61B290ECD}"/>
              </a:ext>
            </a:extLst>
          </p:cNvPr>
          <p:cNvSpPr/>
          <p:nvPr/>
        </p:nvSpPr>
        <p:spPr>
          <a:xfrm>
            <a:off x="2877780" y="2402451"/>
            <a:ext cx="541753" cy="693430"/>
          </a:xfrm>
          <a:prstGeom prst="foldedCorner">
            <a:avLst>
              <a:gd name="adj" fmla="val 27851"/>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altLang="zh-CN" sz="2400" b="1" i="1" dirty="0">
                <a:solidFill>
                  <a:schemeClr val="tx1"/>
                </a:solidFill>
              </a:rPr>
              <a:t>q</a:t>
            </a:r>
            <a:r>
              <a:rPr lang="en-US" altLang="zh-CN" sz="2400" b="1" i="1" baseline="-25000" dirty="0">
                <a:solidFill>
                  <a:schemeClr val="tx1"/>
                </a:solidFill>
              </a:rPr>
              <a:t>6</a:t>
            </a:r>
            <a:r>
              <a:rPr lang="zh-CN" altLang="en-US" sz="2400" b="1" i="1" dirty="0">
                <a:solidFill>
                  <a:schemeClr val="tx1"/>
                </a:solidFill>
              </a:rPr>
              <a:t> </a:t>
            </a:r>
            <a:r>
              <a:rPr lang="en-US" altLang="zh-CN" sz="2400" dirty="0">
                <a:solidFill>
                  <a:schemeClr val="tx1"/>
                </a:solidFill>
              </a:rPr>
              <a:t>#1</a:t>
            </a:r>
            <a:endParaRPr lang="en-US" sz="2400" dirty="0">
              <a:solidFill>
                <a:schemeClr val="tx1"/>
              </a:solidFill>
            </a:endParaRPr>
          </a:p>
        </p:txBody>
      </p:sp>
      <p:sp>
        <p:nvSpPr>
          <p:cNvPr id="138" name="Right Arrow 137">
            <a:extLst>
              <a:ext uri="{FF2B5EF4-FFF2-40B4-BE49-F238E27FC236}">
                <a16:creationId xmlns:a16="http://schemas.microsoft.com/office/drawing/2014/main" id="{F65FBC84-0465-4746-BB2E-7AB9F93CCAE2}"/>
              </a:ext>
            </a:extLst>
          </p:cNvPr>
          <p:cNvSpPr/>
          <p:nvPr/>
        </p:nvSpPr>
        <p:spPr>
          <a:xfrm>
            <a:off x="2570459" y="2573189"/>
            <a:ext cx="281354" cy="27011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Right Arrow 138">
            <a:extLst>
              <a:ext uri="{FF2B5EF4-FFF2-40B4-BE49-F238E27FC236}">
                <a16:creationId xmlns:a16="http://schemas.microsoft.com/office/drawing/2014/main" id="{E6B0B159-2D40-E84F-A53E-2CCB74709ADC}"/>
              </a:ext>
            </a:extLst>
          </p:cNvPr>
          <p:cNvSpPr/>
          <p:nvPr/>
        </p:nvSpPr>
        <p:spPr>
          <a:xfrm>
            <a:off x="3465278" y="2573189"/>
            <a:ext cx="281354" cy="27011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Folded Corner 139">
            <a:extLst>
              <a:ext uri="{FF2B5EF4-FFF2-40B4-BE49-F238E27FC236}">
                <a16:creationId xmlns:a16="http://schemas.microsoft.com/office/drawing/2014/main" id="{121500B2-5CC4-A74C-83C4-57EF8CCEC293}"/>
              </a:ext>
            </a:extLst>
          </p:cNvPr>
          <p:cNvSpPr/>
          <p:nvPr/>
        </p:nvSpPr>
        <p:spPr>
          <a:xfrm>
            <a:off x="3797246" y="2285224"/>
            <a:ext cx="1963789" cy="917756"/>
          </a:xfrm>
          <a:prstGeom prst="foldedCorner">
            <a:avLst>
              <a:gd name="adj" fmla="val 27851"/>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80000"/>
              </a:lnSpc>
            </a:pPr>
            <a:r>
              <a:rPr lang="en-US" altLang="zh-CN" sz="2400" b="1" i="1" dirty="0">
                <a:solidFill>
                  <a:schemeClr val="tx1"/>
                </a:solidFill>
              </a:rPr>
              <a:t>q</a:t>
            </a:r>
            <a:r>
              <a:rPr lang="en-US" altLang="zh-CN" sz="2400" b="1" i="1" baseline="-25000" dirty="0">
                <a:solidFill>
                  <a:schemeClr val="tx1"/>
                </a:solidFill>
              </a:rPr>
              <a:t>6</a:t>
            </a:r>
            <a:r>
              <a:rPr lang="zh-CN" altLang="en-US" sz="2400" b="1" i="1" baseline="-25000" dirty="0">
                <a:solidFill>
                  <a:schemeClr val="tx1"/>
                </a:solidFill>
              </a:rPr>
              <a:t> </a:t>
            </a:r>
            <a:r>
              <a:rPr lang="en-US" altLang="zh-CN" sz="2400" dirty="0">
                <a:solidFill>
                  <a:schemeClr val="tx1"/>
                </a:solidFill>
              </a:rPr>
              <a:t>Coupon</a:t>
            </a:r>
            <a:r>
              <a:rPr lang="zh-CN" altLang="en-US" sz="2400" dirty="0">
                <a:solidFill>
                  <a:schemeClr val="tx1"/>
                </a:solidFill>
              </a:rPr>
              <a:t> </a:t>
            </a:r>
            <a:r>
              <a:rPr lang="en-US" altLang="zh-CN" sz="2400" dirty="0">
                <a:solidFill>
                  <a:schemeClr val="tx1"/>
                </a:solidFill>
              </a:rPr>
              <a:t>#1</a:t>
            </a:r>
          </a:p>
          <a:p>
            <a:pPr algn="ctr">
              <a:lnSpc>
                <a:spcPct val="80000"/>
              </a:lnSpc>
            </a:pPr>
            <a:r>
              <a:rPr lang="en-US" altLang="zh-CN" sz="2400" dirty="0">
                <a:solidFill>
                  <a:schemeClr val="tx1"/>
                </a:solidFill>
              </a:rPr>
              <a:t>Key:</a:t>
            </a:r>
            <a:r>
              <a:rPr lang="zh-CN" altLang="en-US" sz="2400" dirty="0">
                <a:solidFill>
                  <a:schemeClr val="tx1"/>
                </a:solidFill>
              </a:rPr>
              <a:t> </a:t>
            </a:r>
            <a:r>
              <a:rPr lang="en-US" altLang="zh-CN" sz="2400" dirty="0">
                <a:solidFill>
                  <a:schemeClr val="bg1"/>
                </a:solidFill>
              </a:rPr>
              <a:t>10.0.1.33</a:t>
            </a:r>
            <a:r>
              <a:rPr lang="zh-CN" altLang="en-US" sz="2400" dirty="0">
                <a:solidFill>
                  <a:schemeClr val="tx1"/>
                </a:solidFill>
              </a:rPr>
              <a:t>  </a:t>
            </a:r>
            <a:endParaRPr lang="en-US" sz="2400" dirty="0">
              <a:solidFill>
                <a:schemeClr val="tx1"/>
              </a:solidFill>
            </a:endParaRPr>
          </a:p>
        </p:txBody>
      </p:sp>
      <p:sp>
        <p:nvSpPr>
          <p:cNvPr id="141" name="Right Arrow 140">
            <a:extLst>
              <a:ext uri="{FF2B5EF4-FFF2-40B4-BE49-F238E27FC236}">
                <a16:creationId xmlns:a16="http://schemas.microsoft.com/office/drawing/2014/main" id="{8DCBF70A-6ADA-C74B-8154-20BA6B7228A6}"/>
              </a:ext>
            </a:extLst>
          </p:cNvPr>
          <p:cNvSpPr/>
          <p:nvPr/>
        </p:nvSpPr>
        <p:spPr>
          <a:xfrm rot="1800000">
            <a:off x="5056158" y="3413511"/>
            <a:ext cx="1177688" cy="27011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Folded Corner 141">
            <a:extLst>
              <a:ext uri="{FF2B5EF4-FFF2-40B4-BE49-F238E27FC236}">
                <a16:creationId xmlns:a16="http://schemas.microsoft.com/office/drawing/2014/main" id="{1BD00A42-1514-2B4A-B472-6259B6474254}"/>
              </a:ext>
            </a:extLst>
          </p:cNvPr>
          <p:cNvSpPr/>
          <p:nvPr/>
        </p:nvSpPr>
        <p:spPr>
          <a:xfrm>
            <a:off x="8119961" y="3702353"/>
            <a:ext cx="366413" cy="263236"/>
          </a:xfrm>
          <a:prstGeom prst="foldedCorner">
            <a:avLst>
              <a:gd name="adj" fmla="val 3584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solidFill>
                  <a:schemeClr val="tx1"/>
                </a:solidFill>
              </a:rPr>
              <a:t>1</a:t>
            </a:r>
            <a:endParaRPr lang="en-US" sz="2400" dirty="0">
              <a:solidFill>
                <a:schemeClr val="tx1"/>
              </a:solidFill>
            </a:endParaRPr>
          </a:p>
        </p:txBody>
      </p:sp>
      <p:sp>
        <p:nvSpPr>
          <p:cNvPr id="144" name="Right Arrow 143">
            <a:extLst>
              <a:ext uri="{FF2B5EF4-FFF2-40B4-BE49-F238E27FC236}">
                <a16:creationId xmlns:a16="http://schemas.microsoft.com/office/drawing/2014/main" id="{EB23BE6A-42CE-0148-8456-82DF9D9A8436}"/>
              </a:ext>
            </a:extLst>
          </p:cNvPr>
          <p:cNvSpPr/>
          <p:nvPr/>
        </p:nvSpPr>
        <p:spPr>
          <a:xfrm>
            <a:off x="9936291" y="3737895"/>
            <a:ext cx="281354" cy="27011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Cloud Callout 147">
            <a:extLst>
              <a:ext uri="{FF2B5EF4-FFF2-40B4-BE49-F238E27FC236}">
                <a16:creationId xmlns:a16="http://schemas.microsoft.com/office/drawing/2014/main" id="{8F71F03E-74D2-D541-B3BF-BD6DD38F8171}"/>
              </a:ext>
            </a:extLst>
          </p:cNvPr>
          <p:cNvSpPr/>
          <p:nvPr/>
        </p:nvSpPr>
        <p:spPr>
          <a:xfrm>
            <a:off x="9900115" y="4995553"/>
            <a:ext cx="1952584" cy="1046432"/>
          </a:xfrm>
          <a:prstGeom prst="cloudCallout">
            <a:avLst>
              <a:gd name="adj1" fmla="val -4139"/>
              <a:gd name="adj2" fmla="val -11092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b="1" i="1" dirty="0"/>
              <a:t>q</a:t>
            </a:r>
            <a:r>
              <a:rPr lang="en-US" altLang="zh-CN" sz="2400" b="1" i="1" baseline="-25000" dirty="0"/>
              <a:t>6</a:t>
            </a:r>
            <a:r>
              <a:rPr lang="en-US" altLang="zh-CN" sz="2400" dirty="0"/>
              <a:t>:</a:t>
            </a:r>
            <a:r>
              <a:rPr lang="zh-CN" altLang="en-US" sz="2400" dirty="0"/>
              <a:t> </a:t>
            </a:r>
            <a:r>
              <a:rPr lang="en-US" altLang="zh-CN" sz="2400" i="1" dirty="0" err="1">
                <a:solidFill>
                  <a:srgbClr val="7030A0"/>
                </a:solidFill>
              </a:rPr>
              <a:t>DstIP</a:t>
            </a:r>
            <a:r>
              <a:rPr lang="en-US" altLang="zh-CN" sz="2400" dirty="0">
                <a:solidFill>
                  <a:srgbClr val="7030A0"/>
                </a:solidFill>
              </a:rPr>
              <a:t>,</a:t>
            </a:r>
            <a:r>
              <a:rPr lang="zh-CN" altLang="en-US" sz="2400" dirty="0">
                <a:solidFill>
                  <a:srgbClr val="FF0000"/>
                </a:solidFill>
              </a:rPr>
              <a:t> </a:t>
            </a:r>
            <a:r>
              <a:rPr lang="en-US" altLang="zh-CN" sz="2400" dirty="0">
                <a:solidFill>
                  <a:srgbClr val="00B0F0"/>
                </a:solidFill>
              </a:rPr>
              <a:t>1000</a:t>
            </a:r>
            <a:endParaRPr lang="en-US" sz="2400" dirty="0">
              <a:solidFill>
                <a:srgbClr val="00B0F0"/>
              </a:solidFill>
            </a:endParaRPr>
          </a:p>
        </p:txBody>
      </p:sp>
      <p:sp>
        <p:nvSpPr>
          <p:cNvPr id="147" name="Rectangular Callout 146">
            <a:extLst>
              <a:ext uri="{FF2B5EF4-FFF2-40B4-BE49-F238E27FC236}">
                <a16:creationId xmlns:a16="http://schemas.microsoft.com/office/drawing/2014/main" id="{1B5E3559-1C5C-2A4E-BAD1-BC75FC0A9CA2}"/>
              </a:ext>
            </a:extLst>
          </p:cNvPr>
          <p:cNvSpPr/>
          <p:nvPr/>
        </p:nvSpPr>
        <p:spPr>
          <a:xfrm>
            <a:off x="8687633" y="4965135"/>
            <a:ext cx="3315946" cy="1094109"/>
          </a:xfrm>
          <a:prstGeom prst="wedgeRectCallout">
            <a:avLst>
              <a:gd name="adj1" fmla="val 13078"/>
              <a:gd name="adj2" fmla="val -114691"/>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altLang="zh-CN" sz="2400" i="1" dirty="0" err="1">
                <a:solidFill>
                  <a:srgbClr val="FF0000"/>
                </a:solidFill>
              </a:rPr>
              <a:t>SrcIP</a:t>
            </a:r>
            <a:r>
              <a:rPr lang="zh-CN" altLang="en-US" sz="2400" dirty="0">
                <a:solidFill>
                  <a:prstClr val="black"/>
                </a:solidFill>
              </a:rPr>
              <a:t> </a:t>
            </a:r>
            <a:r>
              <a:rPr lang="en-US" altLang="zh-CN" sz="2400" dirty="0">
                <a:solidFill>
                  <a:srgbClr val="FF0000"/>
                </a:solidFill>
              </a:rPr>
              <a:t>10.0.1.33</a:t>
            </a:r>
            <a:r>
              <a:rPr lang="zh-CN" altLang="en-US" sz="2400" dirty="0">
                <a:solidFill>
                  <a:srgbClr val="FF0000"/>
                </a:solidFill>
              </a:rPr>
              <a:t> </a:t>
            </a:r>
            <a:r>
              <a:rPr lang="en-US" altLang="zh-CN" sz="2400" dirty="0">
                <a:solidFill>
                  <a:prstClr val="black"/>
                </a:solidFill>
              </a:rPr>
              <a:t>is</a:t>
            </a:r>
            <a:r>
              <a:rPr lang="zh-CN" altLang="en-US" sz="2400" dirty="0">
                <a:solidFill>
                  <a:prstClr val="black"/>
                </a:solidFill>
              </a:rPr>
              <a:t> </a:t>
            </a:r>
            <a:r>
              <a:rPr lang="en-US" altLang="zh-CN" sz="2400" dirty="0">
                <a:solidFill>
                  <a:prstClr val="black"/>
                </a:solidFill>
              </a:rPr>
              <a:t>sending</a:t>
            </a:r>
            <a:r>
              <a:rPr lang="zh-CN" altLang="en-US" sz="2400" dirty="0">
                <a:solidFill>
                  <a:prstClr val="black"/>
                </a:solidFill>
              </a:rPr>
              <a:t> </a:t>
            </a:r>
            <a:br>
              <a:rPr lang="en-US" altLang="zh-CN" sz="2400" dirty="0">
                <a:solidFill>
                  <a:prstClr val="black"/>
                </a:solidFill>
              </a:rPr>
            </a:br>
            <a:r>
              <a:rPr lang="en-US" altLang="zh-CN" sz="2400" dirty="0">
                <a:solidFill>
                  <a:prstClr val="black"/>
                </a:solidFill>
              </a:rPr>
              <a:t>to</a:t>
            </a:r>
            <a:r>
              <a:rPr lang="zh-CN" altLang="en-US" sz="2400" dirty="0">
                <a:solidFill>
                  <a:prstClr val="black"/>
                </a:solidFill>
              </a:rPr>
              <a:t> </a:t>
            </a:r>
            <a:r>
              <a:rPr lang="en-US" altLang="zh-CN" sz="2400" dirty="0">
                <a:solidFill>
                  <a:prstClr val="black"/>
                </a:solidFill>
              </a:rPr>
              <a:t>&gt;</a:t>
            </a:r>
            <a:r>
              <a:rPr lang="en-US" altLang="zh-CN" sz="2400" dirty="0">
                <a:solidFill>
                  <a:srgbClr val="00B0F0"/>
                </a:solidFill>
              </a:rPr>
              <a:t>1000</a:t>
            </a:r>
            <a:r>
              <a:rPr lang="zh-CN" altLang="en-US" sz="2400" dirty="0">
                <a:solidFill>
                  <a:srgbClr val="00B0F0"/>
                </a:solidFill>
              </a:rPr>
              <a:t> </a:t>
            </a:r>
            <a:r>
              <a:rPr lang="en-US" altLang="zh-CN" sz="2400" dirty="0">
                <a:solidFill>
                  <a:schemeClr val="tx1"/>
                </a:solidFill>
              </a:rPr>
              <a:t>distinct</a:t>
            </a:r>
            <a:r>
              <a:rPr lang="zh-CN" altLang="en-US" sz="2400" dirty="0">
                <a:solidFill>
                  <a:prstClr val="black"/>
                </a:solidFill>
              </a:rPr>
              <a:t> </a:t>
            </a:r>
            <a:r>
              <a:rPr lang="en-US" altLang="zh-CN" sz="2400" i="1" dirty="0" err="1">
                <a:solidFill>
                  <a:srgbClr val="7030A0"/>
                </a:solidFill>
              </a:rPr>
              <a:t>DstIP</a:t>
            </a:r>
            <a:r>
              <a:rPr lang="en-US" altLang="zh-CN" sz="2400" dirty="0" err="1">
                <a:solidFill>
                  <a:prstClr val="black"/>
                </a:solidFill>
              </a:rPr>
              <a:t>s</a:t>
            </a:r>
            <a:r>
              <a:rPr lang="en-US" altLang="zh-CN" sz="2400" dirty="0">
                <a:solidFill>
                  <a:prstClr val="black"/>
                </a:solidFill>
              </a:rPr>
              <a:t>.</a:t>
            </a:r>
            <a:endParaRPr lang="en-US" sz="2400" dirty="0">
              <a:solidFill>
                <a:srgbClr val="FF0000"/>
              </a:solidFill>
            </a:endParaRPr>
          </a:p>
        </p:txBody>
      </p:sp>
      <p:sp>
        <p:nvSpPr>
          <p:cNvPr id="3" name="TextBox 2">
            <a:extLst>
              <a:ext uri="{FF2B5EF4-FFF2-40B4-BE49-F238E27FC236}">
                <a16:creationId xmlns:a16="http://schemas.microsoft.com/office/drawing/2014/main" id="{163000BD-DF5B-BC4B-826A-2815C1ABA11E}"/>
              </a:ext>
            </a:extLst>
          </p:cNvPr>
          <p:cNvSpPr txBox="1"/>
          <p:nvPr/>
        </p:nvSpPr>
        <p:spPr>
          <a:xfrm>
            <a:off x="4824296" y="4847862"/>
            <a:ext cx="3997389" cy="2042482"/>
          </a:xfrm>
          <a:prstGeom prst="rect">
            <a:avLst/>
          </a:prstGeom>
          <a:noFill/>
        </p:spPr>
        <p:txBody>
          <a:bodyPr wrap="square" rtlCol="0">
            <a:spAutoFit/>
          </a:bodyPr>
          <a:lstStyle/>
          <a:p>
            <a:pPr>
              <a:lnSpc>
                <a:spcPct val="88000"/>
              </a:lnSpc>
            </a:pPr>
            <a:r>
              <a:rPr lang="en-US" altLang="zh-CN" sz="2400" dirty="0"/>
              <a:t>Space</a:t>
            </a:r>
            <a:r>
              <a:rPr lang="zh-CN" altLang="en-US" sz="2400" dirty="0"/>
              <a:t> </a:t>
            </a:r>
            <a:r>
              <a:rPr lang="en-US" altLang="zh-CN" sz="2400" dirty="0"/>
              <a:t>efficiency:</a:t>
            </a:r>
          </a:p>
          <a:p>
            <a:pPr marL="285750" indent="-285750">
              <a:lnSpc>
                <a:spcPct val="88000"/>
              </a:lnSpc>
              <a:buFont typeface="Arial" panose="020B0604020202020204" pitchFamily="34" charset="0"/>
              <a:buChar char="•"/>
            </a:pPr>
            <a:r>
              <a:rPr lang="en-US" altLang="zh-CN" sz="2400" dirty="0"/>
              <a:t>Keys</a:t>
            </a:r>
            <a:r>
              <a:rPr lang="zh-CN" altLang="en-US" sz="2400" dirty="0"/>
              <a:t> </a:t>
            </a:r>
            <a:r>
              <a:rPr lang="en-US" altLang="zh-CN" sz="2400" dirty="0"/>
              <a:t>from</a:t>
            </a:r>
            <a:r>
              <a:rPr lang="zh-CN" altLang="en-US" sz="2400" dirty="0"/>
              <a:t> </a:t>
            </a:r>
            <a:r>
              <a:rPr lang="en-US" altLang="zh-CN" sz="2400" dirty="0"/>
              <a:t>all</a:t>
            </a:r>
            <a:r>
              <a:rPr lang="zh-CN" altLang="en-US" sz="2400" dirty="0"/>
              <a:t> </a:t>
            </a:r>
            <a:r>
              <a:rPr lang="en-US" altLang="zh-CN" sz="2400" dirty="0"/>
              <a:t>queries</a:t>
            </a:r>
            <a:r>
              <a:rPr lang="zh-CN" altLang="en-US" sz="2400" dirty="0"/>
              <a:t> </a:t>
            </a:r>
            <a:r>
              <a:rPr lang="en-US" altLang="zh-CN" sz="2400" dirty="0"/>
              <a:t>multiplexed into</a:t>
            </a:r>
            <a:r>
              <a:rPr lang="zh-CN" altLang="en-US" sz="2400" dirty="0"/>
              <a:t> </a:t>
            </a:r>
            <a:r>
              <a:rPr lang="en-US" altLang="zh-CN" sz="2400" dirty="0"/>
              <a:t>one</a:t>
            </a:r>
            <a:r>
              <a:rPr lang="zh-CN" altLang="en-US" sz="2400" dirty="0"/>
              <a:t> </a:t>
            </a:r>
            <a:r>
              <a:rPr lang="en-US" altLang="zh-CN" sz="2400" dirty="0"/>
              <a:t>table</a:t>
            </a:r>
          </a:p>
          <a:p>
            <a:pPr marL="285750" indent="-285750">
              <a:lnSpc>
                <a:spcPct val="88000"/>
              </a:lnSpc>
              <a:buFont typeface="Arial" panose="020B0604020202020204" pitchFamily="34" charset="0"/>
              <a:buChar char="•"/>
            </a:pPr>
            <a:r>
              <a:rPr lang="en-US" altLang="zh-CN" sz="2400" dirty="0"/>
              <a:t>Only</a:t>
            </a:r>
            <a:r>
              <a:rPr lang="zh-CN" altLang="en-US" sz="2400" dirty="0"/>
              <a:t> </a:t>
            </a:r>
            <a:r>
              <a:rPr lang="en-US" altLang="zh-CN" sz="2400" dirty="0"/>
              <a:t>keep</a:t>
            </a:r>
            <a:r>
              <a:rPr lang="zh-CN" altLang="en-US" sz="2400" dirty="0"/>
              <a:t> </a:t>
            </a:r>
            <a:r>
              <a:rPr lang="en-US" altLang="zh-CN" sz="2400" dirty="0"/>
              <a:t>rows</a:t>
            </a:r>
            <a:r>
              <a:rPr lang="zh-CN" altLang="en-US" sz="2400" dirty="0"/>
              <a:t> </a:t>
            </a:r>
            <a:r>
              <a:rPr lang="en-US" altLang="zh-CN" sz="2400" dirty="0"/>
              <a:t>for</a:t>
            </a:r>
            <a:r>
              <a:rPr lang="zh-CN" altLang="en-US" sz="2400" dirty="0"/>
              <a:t> </a:t>
            </a:r>
            <a:r>
              <a:rPr lang="en-US" altLang="zh-CN" sz="2400" dirty="0"/>
              <a:t>“active</a:t>
            </a:r>
            <a:r>
              <a:rPr lang="zh-CN" altLang="en-US" sz="2400" dirty="0"/>
              <a:t> </a:t>
            </a:r>
            <a:r>
              <a:rPr lang="en-US" altLang="zh-CN" sz="2400" dirty="0"/>
              <a:t>keys”</a:t>
            </a:r>
            <a:r>
              <a:rPr lang="zh-CN" altLang="en-US" sz="2400" dirty="0"/>
              <a:t> </a:t>
            </a:r>
            <a:r>
              <a:rPr lang="en-US" altLang="zh-CN" sz="2400" dirty="0"/>
              <a:t>(at</a:t>
            </a:r>
            <a:r>
              <a:rPr lang="zh-CN" altLang="en-US" sz="2400" dirty="0"/>
              <a:t> </a:t>
            </a:r>
            <a:r>
              <a:rPr lang="en-US" altLang="zh-CN" sz="2400" dirty="0"/>
              <a:t>least</a:t>
            </a:r>
            <a:r>
              <a:rPr lang="zh-CN" altLang="en-US" sz="2400" dirty="0"/>
              <a:t> </a:t>
            </a:r>
            <a:r>
              <a:rPr lang="en-US" altLang="zh-CN" sz="2400" dirty="0"/>
              <a:t>one</a:t>
            </a:r>
            <a:r>
              <a:rPr lang="zh-CN" altLang="en-US" sz="2400" dirty="0"/>
              <a:t> </a:t>
            </a:r>
            <a:r>
              <a:rPr lang="en-US" altLang="zh-CN" sz="2400" dirty="0"/>
              <a:t>coupon)</a:t>
            </a:r>
          </a:p>
          <a:p>
            <a:pPr marL="285750" indent="-285750">
              <a:lnSpc>
                <a:spcPct val="88000"/>
              </a:lnSpc>
              <a:buFont typeface="Arial" panose="020B0604020202020204" pitchFamily="34" charset="0"/>
              <a:buChar char="•"/>
            </a:pPr>
            <a:r>
              <a:rPr lang="en-US" altLang="zh-CN" sz="2400" dirty="0"/>
              <a:t>Clear</a:t>
            </a:r>
            <a:r>
              <a:rPr lang="zh-CN" altLang="en-US" sz="2400" dirty="0"/>
              <a:t> </a:t>
            </a:r>
            <a:r>
              <a:rPr lang="en-US" altLang="zh-CN" sz="2400" dirty="0"/>
              <a:t>rows</a:t>
            </a:r>
            <a:r>
              <a:rPr lang="zh-CN" altLang="en-US" sz="2400" dirty="0"/>
              <a:t> </a:t>
            </a:r>
            <a:r>
              <a:rPr lang="en-US" altLang="zh-CN" sz="2400" dirty="0"/>
              <a:t>after</a:t>
            </a:r>
            <a:r>
              <a:rPr lang="zh-CN" altLang="en-US" sz="2400" dirty="0"/>
              <a:t> </a:t>
            </a:r>
            <a:r>
              <a:rPr lang="en-US" altLang="zh-CN" sz="2400" dirty="0"/>
              <a:t>timeout</a:t>
            </a:r>
            <a:r>
              <a:rPr lang="zh-CN" altLang="en-US" sz="2400" dirty="0"/>
              <a:t> </a:t>
            </a:r>
            <a:endParaRPr lang="en-US" sz="2400" dirty="0"/>
          </a:p>
        </p:txBody>
      </p:sp>
    </p:spTree>
    <p:extLst>
      <p:ext uri="{BB962C8B-B14F-4D97-AF65-F5344CB8AC3E}">
        <p14:creationId xmlns:p14="http://schemas.microsoft.com/office/powerpoint/2010/main" val="13132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dissolve">
                                      <p:cBhvr>
                                        <p:cTn id="42" dur="500"/>
                                        <p:tgtEl>
                                          <p:spTgt spid="3">
                                            <p:txEl>
                                              <p:pRg st="0" end="0"/>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dissolve">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dissolve">
                                      <p:cBhvr>
                                        <p:cTn id="50" dur="500"/>
                                        <p:tgtEl>
                                          <p:spTgt spid="12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126"/>
                                        </p:tgtEl>
                                      </p:cBhvr>
                                    </p:animEffect>
                                    <p:set>
                                      <p:cBhvr>
                                        <p:cTn id="55" dur="1" fill="hold">
                                          <p:stCondLst>
                                            <p:cond delay="499"/>
                                          </p:stCondLst>
                                        </p:cTn>
                                        <p:tgtEl>
                                          <p:spTgt spid="12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128"/>
                                        </p:tgtEl>
                                        <p:attrNameLst>
                                          <p:attrName>style.visibility</p:attrName>
                                        </p:attrNameLst>
                                      </p:cBhvr>
                                      <p:to>
                                        <p:strVal val="visible"/>
                                      </p:to>
                                    </p:set>
                                    <p:anim calcmode="lin" valueType="num">
                                      <p:cBhvr>
                                        <p:cTn id="60" dur="500" fill="hold"/>
                                        <p:tgtEl>
                                          <p:spTgt spid="128"/>
                                        </p:tgtEl>
                                        <p:attrNameLst>
                                          <p:attrName>ppt_w</p:attrName>
                                        </p:attrNameLst>
                                      </p:cBhvr>
                                      <p:tavLst>
                                        <p:tav tm="0">
                                          <p:val>
                                            <p:fltVal val="0"/>
                                          </p:val>
                                        </p:tav>
                                        <p:tav tm="100000">
                                          <p:val>
                                            <p:strVal val="#ppt_w"/>
                                          </p:val>
                                        </p:tav>
                                      </p:tavLst>
                                    </p:anim>
                                    <p:anim calcmode="lin" valueType="num">
                                      <p:cBhvr>
                                        <p:cTn id="61" dur="500" fill="hold"/>
                                        <p:tgtEl>
                                          <p:spTgt spid="128"/>
                                        </p:tgtEl>
                                        <p:attrNameLst>
                                          <p:attrName>ppt_h</p:attrName>
                                        </p:attrNameLst>
                                      </p:cBhvr>
                                      <p:tavLst>
                                        <p:tav tm="0">
                                          <p:val>
                                            <p:fltVal val="0"/>
                                          </p:val>
                                        </p:tav>
                                        <p:tav tm="100000">
                                          <p:val>
                                            <p:strVal val="#ppt_h"/>
                                          </p:val>
                                        </p:tav>
                                      </p:tavLst>
                                    </p:anim>
                                    <p:anim calcmode="lin" valueType="num">
                                      <p:cBhvr>
                                        <p:cTn id="62" dur="500" fill="hold"/>
                                        <p:tgtEl>
                                          <p:spTgt spid="128"/>
                                        </p:tgtEl>
                                        <p:attrNameLst>
                                          <p:attrName>style.rotation</p:attrName>
                                        </p:attrNameLst>
                                      </p:cBhvr>
                                      <p:tavLst>
                                        <p:tav tm="0">
                                          <p:val>
                                            <p:fltVal val="360"/>
                                          </p:val>
                                        </p:tav>
                                        <p:tav tm="100000">
                                          <p:val>
                                            <p:fltVal val="0"/>
                                          </p:val>
                                        </p:tav>
                                      </p:tavLst>
                                    </p:anim>
                                    <p:animEffect transition="in" filter="fade">
                                      <p:cBhvr>
                                        <p:cTn id="63" dur="500"/>
                                        <p:tgtEl>
                                          <p:spTgt spid="128"/>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3">
                                            <p:txEl>
                                              <p:pRg st="2" end="2"/>
                                            </p:txEl>
                                          </p:spTgt>
                                        </p:tgtEl>
                                        <p:attrNameLst>
                                          <p:attrName>style.visibility</p:attrName>
                                        </p:attrNameLst>
                                      </p:cBhvr>
                                      <p:to>
                                        <p:strVal val="visible"/>
                                      </p:to>
                                    </p:set>
                                    <p:animEffect transition="in" filter="dissolve">
                                      <p:cBhvr>
                                        <p:cTn id="68" dur="500"/>
                                        <p:tgtEl>
                                          <p:spTgt spid="3">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dissolve">
                                      <p:cBhvr>
                                        <p:cTn id="73" dur="500"/>
                                        <p:tgtEl>
                                          <p:spTgt spid="3">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136"/>
                                        </p:tgtEl>
                                        <p:attrNameLst>
                                          <p:attrName>style.visibility</p:attrName>
                                        </p:attrNameLst>
                                      </p:cBhvr>
                                      <p:to>
                                        <p:strVal val="visible"/>
                                      </p:to>
                                    </p:set>
                                    <p:anim calcmode="lin" valueType="num">
                                      <p:cBhvr additive="base">
                                        <p:cTn id="78" dur="500" fill="hold"/>
                                        <p:tgtEl>
                                          <p:spTgt spid="136"/>
                                        </p:tgtEl>
                                        <p:attrNameLst>
                                          <p:attrName>ppt_x</p:attrName>
                                        </p:attrNameLst>
                                      </p:cBhvr>
                                      <p:tavLst>
                                        <p:tav tm="0">
                                          <p:val>
                                            <p:strVal val="0-#ppt_w/2"/>
                                          </p:val>
                                        </p:tav>
                                        <p:tav tm="100000">
                                          <p:val>
                                            <p:strVal val="#ppt_x"/>
                                          </p:val>
                                        </p:tav>
                                      </p:tavLst>
                                    </p:anim>
                                    <p:anim calcmode="lin" valueType="num">
                                      <p:cBhvr additive="base">
                                        <p:cTn id="79" dur="500" fill="hold"/>
                                        <p:tgtEl>
                                          <p:spTgt spid="136"/>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38"/>
                                        </p:tgtEl>
                                        <p:attrNameLst>
                                          <p:attrName>style.visibility</p:attrName>
                                        </p:attrNameLst>
                                      </p:cBhvr>
                                      <p:to>
                                        <p:strVal val="visible"/>
                                      </p:to>
                                    </p:set>
                                    <p:animEffect transition="in" filter="dissolve">
                                      <p:cBhvr>
                                        <p:cTn id="84" dur="500"/>
                                        <p:tgtEl>
                                          <p:spTgt spid="138"/>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137"/>
                                        </p:tgtEl>
                                        <p:attrNameLst>
                                          <p:attrName>style.visibility</p:attrName>
                                        </p:attrNameLst>
                                      </p:cBhvr>
                                      <p:to>
                                        <p:strVal val="visible"/>
                                      </p:to>
                                    </p:set>
                                    <p:animEffect transition="in" filter="dissolve">
                                      <p:cBhvr>
                                        <p:cTn id="87" dur="500"/>
                                        <p:tgtEl>
                                          <p:spTgt spid="137"/>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139"/>
                                        </p:tgtEl>
                                        <p:attrNameLst>
                                          <p:attrName>style.visibility</p:attrName>
                                        </p:attrNameLst>
                                      </p:cBhvr>
                                      <p:to>
                                        <p:strVal val="visible"/>
                                      </p:to>
                                    </p:set>
                                    <p:animEffect transition="in" filter="dissolve">
                                      <p:cBhvr>
                                        <p:cTn id="92" dur="500"/>
                                        <p:tgtEl>
                                          <p:spTgt spid="139"/>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140"/>
                                        </p:tgtEl>
                                        <p:attrNameLst>
                                          <p:attrName>style.visibility</p:attrName>
                                        </p:attrNameLst>
                                      </p:cBhvr>
                                      <p:to>
                                        <p:strVal val="visible"/>
                                      </p:to>
                                    </p:set>
                                    <p:animEffect transition="in" filter="dissolve">
                                      <p:cBhvr>
                                        <p:cTn id="95" dur="500"/>
                                        <p:tgtEl>
                                          <p:spTgt spid="140"/>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141"/>
                                        </p:tgtEl>
                                        <p:attrNameLst>
                                          <p:attrName>style.visibility</p:attrName>
                                        </p:attrNameLst>
                                      </p:cBhvr>
                                      <p:to>
                                        <p:strVal val="visible"/>
                                      </p:to>
                                    </p:set>
                                    <p:animEffect transition="in" filter="dissolve">
                                      <p:cBhvr>
                                        <p:cTn id="100" dur="500"/>
                                        <p:tgtEl>
                                          <p:spTgt spid="141"/>
                                        </p:tgtEl>
                                      </p:cBhvr>
                                    </p:animEffect>
                                  </p:childTnLst>
                                </p:cTn>
                              </p:par>
                            </p:childTnLst>
                          </p:cTn>
                        </p:par>
                      </p:childTnLst>
                    </p:cTn>
                  </p:par>
                  <p:par>
                    <p:cTn id="101" fill="hold">
                      <p:stCondLst>
                        <p:cond delay="indefinite"/>
                      </p:stCondLst>
                      <p:childTnLst>
                        <p:par>
                          <p:cTn id="102" fill="hold">
                            <p:stCondLst>
                              <p:cond delay="0"/>
                            </p:stCondLst>
                            <p:childTnLst>
                              <p:par>
                                <p:cTn id="103" presetID="49" presetClass="entr" presetSubtype="0" decel="100000" fill="hold" grpId="0" nodeType="clickEffect">
                                  <p:stCondLst>
                                    <p:cond delay="0"/>
                                  </p:stCondLst>
                                  <p:childTnLst>
                                    <p:set>
                                      <p:cBhvr>
                                        <p:cTn id="104" dur="1" fill="hold">
                                          <p:stCondLst>
                                            <p:cond delay="0"/>
                                          </p:stCondLst>
                                        </p:cTn>
                                        <p:tgtEl>
                                          <p:spTgt spid="142"/>
                                        </p:tgtEl>
                                        <p:attrNameLst>
                                          <p:attrName>style.visibility</p:attrName>
                                        </p:attrNameLst>
                                      </p:cBhvr>
                                      <p:to>
                                        <p:strVal val="visible"/>
                                      </p:to>
                                    </p:set>
                                    <p:anim calcmode="lin" valueType="num">
                                      <p:cBhvr>
                                        <p:cTn id="105" dur="500" fill="hold"/>
                                        <p:tgtEl>
                                          <p:spTgt spid="142"/>
                                        </p:tgtEl>
                                        <p:attrNameLst>
                                          <p:attrName>ppt_w</p:attrName>
                                        </p:attrNameLst>
                                      </p:cBhvr>
                                      <p:tavLst>
                                        <p:tav tm="0">
                                          <p:val>
                                            <p:fltVal val="0"/>
                                          </p:val>
                                        </p:tav>
                                        <p:tav tm="100000">
                                          <p:val>
                                            <p:strVal val="#ppt_w"/>
                                          </p:val>
                                        </p:tav>
                                      </p:tavLst>
                                    </p:anim>
                                    <p:anim calcmode="lin" valueType="num">
                                      <p:cBhvr>
                                        <p:cTn id="106" dur="500" fill="hold"/>
                                        <p:tgtEl>
                                          <p:spTgt spid="142"/>
                                        </p:tgtEl>
                                        <p:attrNameLst>
                                          <p:attrName>ppt_h</p:attrName>
                                        </p:attrNameLst>
                                      </p:cBhvr>
                                      <p:tavLst>
                                        <p:tav tm="0">
                                          <p:val>
                                            <p:fltVal val="0"/>
                                          </p:val>
                                        </p:tav>
                                        <p:tav tm="100000">
                                          <p:val>
                                            <p:strVal val="#ppt_h"/>
                                          </p:val>
                                        </p:tav>
                                      </p:tavLst>
                                    </p:anim>
                                    <p:anim calcmode="lin" valueType="num">
                                      <p:cBhvr>
                                        <p:cTn id="107" dur="500" fill="hold"/>
                                        <p:tgtEl>
                                          <p:spTgt spid="142"/>
                                        </p:tgtEl>
                                        <p:attrNameLst>
                                          <p:attrName>style.rotation</p:attrName>
                                        </p:attrNameLst>
                                      </p:cBhvr>
                                      <p:tavLst>
                                        <p:tav tm="0">
                                          <p:val>
                                            <p:fltVal val="360"/>
                                          </p:val>
                                        </p:tav>
                                        <p:tav tm="100000">
                                          <p:val>
                                            <p:fltVal val="0"/>
                                          </p:val>
                                        </p:tav>
                                      </p:tavLst>
                                    </p:anim>
                                    <p:animEffect transition="in" filter="fade">
                                      <p:cBhvr>
                                        <p:cTn id="108" dur="500"/>
                                        <p:tgtEl>
                                          <p:spTgt spid="142"/>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144"/>
                                        </p:tgtEl>
                                        <p:attrNameLst>
                                          <p:attrName>style.visibility</p:attrName>
                                        </p:attrNameLst>
                                      </p:cBhvr>
                                      <p:to>
                                        <p:strVal val="visible"/>
                                      </p:to>
                                    </p:set>
                                    <p:animEffect transition="in" filter="dissolve">
                                      <p:cBhvr>
                                        <p:cTn id="113" dur="500"/>
                                        <p:tgtEl>
                                          <p:spTgt spid="144"/>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dissolve">
                                      <p:cBhvr>
                                        <p:cTn id="118" dur="500"/>
                                        <p:tgtEl>
                                          <p:spTgt spid="12"/>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148"/>
                                        </p:tgtEl>
                                        <p:attrNameLst>
                                          <p:attrName>style.visibility</p:attrName>
                                        </p:attrNameLst>
                                      </p:cBhvr>
                                      <p:to>
                                        <p:strVal val="visible"/>
                                      </p:to>
                                    </p:set>
                                    <p:animEffect transition="in" filter="dissolve">
                                      <p:cBhvr>
                                        <p:cTn id="123" dur="500"/>
                                        <p:tgtEl>
                                          <p:spTgt spid="148"/>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147"/>
                                        </p:tgtEl>
                                        <p:attrNameLst>
                                          <p:attrName>style.visibility</p:attrName>
                                        </p:attrNameLst>
                                      </p:cBhvr>
                                      <p:to>
                                        <p:strVal val="visible"/>
                                      </p:to>
                                    </p:set>
                                    <p:animEffect transition="in" filter="dissolve">
                                      <p:cBhvr>
                                        <p:cTn id="128"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26" grpId="0" animBg="1"/>
      <p:bldP spid="126" grpId="1" animBg="1"/>
      <p:bldP spid="128" grpId="0" animBg="1"/>
      <p:bldP spid="129" grpId="0" animBg="1"/>
      <p:bldP spid="136" grpId="0" animBg="1"/>
      <p:bldP spid="137" grpId="0" animBg="1"/>
      <p:bldP spid="138" grpId="0" animBg="1"/>
      <p:bldP spid="139" grpId="0" animBg="1"/>
      <p:bldP spid="140" grpId="0" animBg="1"/>
      <p:bldP spid="141" grpId="0" animBg="1"/>
      <p:bldP spid="142" grpId="0" animBg="1"/>
      <p:bldP spid="144" grpId="0" animBg="1"/>
      <p:bldP spid="148" grpId="0" animBg="1"/>
      <p:bldP spid="1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8F96-0DAF-9B4F-AD22-F27D019B95AD}"/>
              </a:ext>
            </a:extLst>
          </p:cNvPr>
          <p:cNvSpPr>
            <a:spLocks noGrp="1"/>
          </p:cNvSpPr>
          <p:nvPr>
            <p:ph type="title"/>
          </p:nvPr>
        </p:nvSpPr>
        <p:spPr/>
        <p:txBody>
          <a:bodyPr/>
          <a:lstStyle/>
          <a:p>
            <a:r>
              <a:rPr lang="en-US" dirty="0"/>
              <a:t>Traffic Measurement in Traditional Networks</a:t>
            </a:r>
          </a:p>
        </p:txBody>
      </p:sp>
      <p:sp>
        <p:nvSpPr>
          <p:cNvPr id="3" name="Content Placeholder 2">
            <a:extLst>
              <a:ext uri="{FF2B5EF4-FFF2-40B4-BE49-F238E27FC236}">
                <a16:creationId xmlns:a16="http://schemas.microsoft.com/office/drawing/2014/main" id="{9FD0A207-0F66-A14B-9ED8-0643E0F09F8B}"/>
              </a:ext>
            </a:extLst>
          </p:cNvPr>
          <p:cNvSpPr>
            <a:spLocks noGrp="1"/>
          </p:cNvSpPr>
          <p:nvPr>
            <p:ph idx="1"/>
          </p:nvPr>
        </p:nvSpPr>
        <p:spPr>
          <a:xfrm>
            <a:off x="142119" y="4647793"/>
            <a:ext cx="6427807" cy="2012120"/>
          </a:xfrm>
        </p:spPr>
        <p:txBody>
          <a:bodyPr/>
          <a:lstStyle/>
          <a:p>
            <a:r>
              <a:rPr lang="en-US" dirty="0"/>
              <a:t>One-size-fits-all measurement</a:t>
            </a:r>
          </a:p>
          <a:p>
            <a:pPr lvl="1"/>
            <a:r>
              <a:rPr lang="en-US" dirty="0"/>
              <a:t>Coarse-grained counters (e.g., SNMP)</a:t>
            </a:r>
          </a:p>
          <a:p>
            <a:pPr lvl="1"/>
            <a:r>
              <a:rPr lang="en-US" dirty="0"/>
              <a:t>Packet/flow sampling (e.g., </a:t>
            </a:r>
            <a:r>
              <a:rPr lang="en-US" dirty="0" err="1"/>
              <a:t>Netflow</a:t>
            </a:r>
            <a:r>
              <a:rPr lang="en-US" dirty="0"/>
              <a:t>)</a:t>
            </a:r>
          </a:p>
          <a:p>
            <a:pPr marL="457200" lvl="1" indent="0">
              <a:buNone/>
            </a:pPr>
            <a:endParaRPr lang="en-US" dirty="0"/>
          </a:p>
        </p:txBody>
      </p:sp>
      <p:sp>
        <p:nvSpPr>
          <p:cNvPr id="4" name="Slide Number Placeholder 3">
            <a:extLst>
              <a:ext uri="{FF2B5EF4-FFF2-40B4-BE49-F238E27FC236}">
                <a16:creationId xmlns:a16="http://schemas.microsoft.com/office/drawing/2014/main" id="{38C008E0-0E98-7542-B8C7-CB5078594AA1}"/>
              </a:ext>
            </a:extLst>
          </p:cNvPr>
          <p:cNvSpPr>
            <a:spLocks noGrp="1"/>
          </p:cNvSpPr>
          <p:nvPr>
            <p:ph type="sldNum" sz="quarter" idx="12"/>
          </p:nvPr>
        </p:nvSpPr>
        <p:spPr/>
        <p:txBody>
          <a:bodyPr/>
          <a:lstStyle/>
          <a:p>
            <a:fld id="{1718992C-B9AF-2F49-8B31-EC7F489F3004}" type="slidenum">
              <a:rPr lang="en-US" smtClean="0"/>
              <a:t>3</a:t>
            </a:fld>
            <a:endParaRPr lang="en-US"/>
          </a:p>
        </p:txBody>
      </p:sp>
      <p:pic>
        <p:nvPicPr>
          <p:cNvPr id="5" name="Picture 4">
            <a:extLst>
              <a:ext uri="{FF2B5EF4-FFF2-40B4-BE49-F238E27FC236}">
                <a16:creationId xmlns:a16="http://schemas.microsoft.com/office/drawing/2014/main" id="{57521EF5-A92F-9B40-ADAA-55E208571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439" y="4838214"/>
            <a:ext cx="1691898" cy="1691898"/>
          </a:xfrm>
          <a:prstGeom prst="rect">
            <a:avLst/>
          </a:prstGeom>
        </p:spPr>
      </p:pic>
      <p:pic>
        <p:nvPicPr>
          <p:cNvPr id="6" name="Picture 5">
            <a:extLst>
              <a:ext uri="{FF2B5EF4-FFF2-40B4-BE49-F238E27FC236}">
                <a16:creationId xmlns:a16="http://schemas.microsoft.com/office/drawing/2014/main" id="{76EBA12B-D42B-C043-B42B-EA158F0B4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711" y="4779404"/>
            <a:ext cx="1691898" cy="1691898"/>
          </a:xfrm>
          <a:prstGeom prst="rect">
            <a:avLst/>
          </a:prstGeom>
        </p:spPr>
      </p:pic>
      <p:pic>
        <p:nvPicPr>
          <p:cNvPr id="7" name="Picture 6">
            <a:extLst>
              <a:ext uri="{FF2B5EF4-FFF2-40B4-BE49-F238E27FC236}">
                <a16:creationId xmlns:a16="http://schemas.microsoft.com/office/drawing/2014/main" id="{C6153E33-45FB-3247-A93D-09EEC4E39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983" y="4768766"/>
            <a:ext cx="1691898" cy="1691898"/>
          </a:xfrm>
          <a:prstGeom prst="rect">
            <a:avLst/>
          </a:prstGeom>
        </p:spPr>
      </p:pic>
      <p:sp>
        <p:nvSpPr>
          <p:cNvPr id="10" name="Up Arrow 9">
            <a:extLst>
              <a:ext uri="{FF2B5EF4-FFF2-40B4-BE49-F238E27FC236}">
                <a16:creationId xmlns:a16="http://schemas.microsoft.com/office/drawing/2014/main" id="{45A4A715-05B9-DC4D-B516-6B921381C34C}"/>
              </a:ext>
            </a:extLst>
          </p:cNvPr>
          <p:cNvSpPr/>
          <p:nvPr/>
        </p:nvSpPr>
        <p:spPr>
          <a:xfrm rot="1095367">
            <a:off x="7976070" y="3024207"/>
            <a:ext cx="388506" cy="1876897"/>
          </a:xfrm>
          <a:prstGeom prst="upArrow">
            <a:avLst/>
          </a:prstGeom>
          <a:solidFill>
            <a:srgbClr val="0070C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Up Arrow 10">
            <a:extLst>
              <a:ext uri="{FF2B5EF4-FFF2-40B4-BE49-F238E27FC236}">
                <a16:creationId xmlns:a16="http://schemas.microsoft.com/office/drawing/2014/main" id="{F70BC6DA-98DB-564F-A55D-8587414B38AC}"/>
              </a:ext>
            </a:extLst>
          </p:cNvPr>
          <p:cNvSpPr/>
          <p:nvPr/>
        </p:nvSpPr>
        <p:spPr>
          <a:xfrm rot="20504633" flipH="1">
            <a:off x="10436043" y="3018842"/>
            <a:ext cx="388506" cy="1876897"/>
          </a:xfrm>
          <a:prstGeom prst="upArrow">
            <a:avLst/>
          </a:prstGeom>
          <a:solidFill>
            <a:srgbClr val="0070C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Up Arrow 11">
            <a:extLst>
              <a:ext uri="{FF2B5EF4-FFF2-40B4-BE49-F238E27FC236}">
                <a16:creationId xmlns:a16="http://schemas.microsoft.com/office/drawing/2014/main" id="{80E658DE-A51F-4D4F-9827-25BC123048AE}"/>
              </a:ext>
            </a:extLst>
          </p:cNvPr>
          <p:cNvSpPr/>
          <p:nvPr/>
        </p:nvSpPr>
        <p:spPr>
          <a:xfrm>
            <a:off x="9308390" y="3159152"/>
            <a:ext cx="388506" cy="1691899"/>
          </a:xfrm>
          <a:prstGeom prst="upArrow">
            <a:avLst/>
          </a:prstGeom>
          <a:solidFill>
            <a:srgbClr val="0070C0"/>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026" name="Picture 2" descr="IconExperience » G-Collection » Server Icon">
            <a:extLst>
              <a:ext uri="{FF2B5EF4-FFF2-40B4-BE49-F238E27FC236}">
                <a16:creationId xmlns:a16="http://schemas.microsoft.com/office/drawing/2014/main" id="{7B062201-E20D-114F-B49E-23B584C90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872" y="1433267"/>
            <a:ext cx="1550965" cy="1550965"/>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38BE1200-B451-784C-B299-80BF2769CE83}"/>
              </a:ext>
            </a:extLst>
          </p:cNvPr>
          <p:cNvSpPr txBox="1">
            <a:spLocks/>
          </p:cNvSpPr>
          <p:nvPr/>
        </p:nvSpPr>
        <p:spPr>
          <a:xfrm>
            <a:off x="282655" y="1433267"/>
            <a:ext cx="7112057" cy="20121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Complex analysis of incomplete data</a:t>
            </a:r>
          </a:p>
          <a:p>
            <a:pPr lvl="1"/>
            <a:r>
              <a:rPr lang="en-US" dirty="0"/>
              <a:t>Overhead to backhaul data to a collector</a:t>
            </a:r>
          </a:p>
          <a:p>
            <a:pPr lvl="1"/>
            <a:r>
              <a:rPr lang="en-US" dirty="0"/>
              <a:t>Indirect inference of important metrics</a:t>
            </a:r>
          </a:p>
          <a:p>
            <a:pPr marL="457200" lvl="1" indent="0">
              <a:buFont typeface="Arial"/>
              <a:buNone/>
            </a:pPr>
            <a:endParaRPr lang="en-US" dirty="0"/>
          </a:p>
        </p:txBody>
      </p:sp>
      <p:sp>
        <p:nvSpPr>
          <p:cNvPr id="13" name="TextBox 12">
            <a:extLst>
              <a:ext uri="{FF2B5EF4-FFF2-40B4-BE49-F238E27FC236}">
                <a16:creationId xmlns:a16="http://schemas.microsoft.com/office/drawing/2014/main" id="{D910E2D0-0509-9843-A90F-B4B30E892872}"/>
              </a:ext>
            </a:extLst>
          </p:cNvPr>
          <p:cNvSpPr txBox="1"/>
          <p:nvPr/>
        </p:nvSpPr>
        <p:spPr>
          <a:xfrm>
            <a:off x="8170323" y="6194873"/>
            <a:ext cx="2220416" cy="523220"/>
          </a:xfrm>
          <a:prstGeom prst="rect">
            <a:avLst/>
          </a:prstGeom>
          <a:noFill/>
        </p:spPr>
        <p:txBody>
          <a:bodyPr wrap="none" rtlCol="0">
            <a:spAutoFit/>
          </a:bodyPr>
          <a:lstStyle/>
          <a:p>
            <a:r>
              <a:rPr lang="en-US" sz="2800" dirty="0"/>
              <a:t>measurement</a:t>
            </a:r>
          </a:p>
        </p:txBody>
      </p:sp>
      <p:sp>
        <p:nvSpPr>
          <p:cNvPr id="16" name="TextBox 15">
            <a:extLst>
              <a:ext uri="{FF2B5EF4-FFF2-40B4-BE49-F238E27FC236}">
                <a16:creationId xmlns:a16="http://schemas.microsoft.com/office/drawing/2014/main" id="{52F49B2D-C9F7-7241-A2BF-248D48BD0746}"/>
              </a:ext>
            </a:extLst>
          </p:cNvPr>
          <p:cNvSpPr txBox="1"/>
          <p:nvPr/>
        </p:nvSpPr>
        <p:spPr>
          <a:xfrm>
            <a:off x="10037544" y="1798787"/>
            <a:ext cx="1321067" cy="523220"/>
          </a:xfrm>
          <a:prstGeom prst="rect">
            <a:avLst/>
          </a:prstGeom>
          <a:noFill/>
        </p:spPr>
        <p:txBody>
          <a:bodyPr wrap="none" rtlCol="0">
            <a:spAutoFit/>
          </a:bodyPr>
          <a:lstStyle/>
          <a:p>
            <a:r>
              <a:rPr lang="en-US" sz="2800" dirty="0"/>
              <a:t>analysis</a:t>
            </a:r>
          </a:p>
        </p:txBody>
      </p:sp>
    </p:spTree>
    <p:extLst>
      <p:ext uri="{BB962C8B-B14F-4D97-AF65-F5344CB8AC3E}">
        <p14:creationId xmlns:p14="http://schemas.microsoft.com/office/powerpoint/2010/main" val="119422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714B-A050-3942-B40B-5EBC0236CBA2}"/>
              </a:ext>
            </a:extLst>
          </p:cNvPr>
          <p:cNvSpPr>
            <a:spLocks noGrp="1"/>
          </p:cNvSpPr>
          <p:nvPr>
            <p:ph type="title"/>
          </p:nvPr>
        </p:nvSpPr>
        <p:spPr/>
        <p:txBody>
          <a:bodyPr>
            <a:normAutofit/>
          </a:bodyPr>
          <a:lstStyle/>
          <a:p>
            <a:r>
              <a:rPr lang="en-US" dirty="0"/>
              <a:t>Data-Plane Programmability for the Win</a:t>
            </a:r>
          </a:p>
        </p:txBody>
      </p:sp>
      <p:sp>
        <p:nvSpPr>
          <p:cNvPr id="3" name="Content Placeholder 2">
            <a:extLst>
              <a:ext uri="{FF2B5EF4-FFF2-40B4-BE49-F238E27FC236}">
                <a16:creationId xmlns:a16="http://schemas.microsoft.com/office/drawing/2014/main" id="{B4FEF464-47CB-9D4C-9C8F-D52CE56711D5}"/>
              </a:ext>
            </a:extLst>
          </p:cNvPr>
          <p:cNvSpPr>
            <a:spLocks noGrp="1"/>
          </p:cNvSpPr>
          <p:nvPr>
            <p:ph idx="1"/>
          </p:nvPr>
        </p:nvSpPr>
        <p:spPr/>
        <p:txBody>
          <a:bodyPr/>
          <a:lstStyle/>
          <a:p>
            <a:r>
              <a:rPr lang="en-US" b="1" dirty="0">
                <a:solidFill>
                  <a:srgbClr val="0070C0"/>
                </a:solidFill>
              </a:rPr>
              <a:t>Collect the data you need: </a:t>
            </a:r>
            <a:r>
              <a:rPr lang="en-US" dirty="0"/>
              <a:t>customized to analysis</a:t>
            </a:r>
          </a:p>
          <a:p>
            <a:r>
              <a:rPr lang="en-US" b="1" dirty="0">
                <a:solidFill>
                  <a:srgbClr val="0070C0"/>
                </a:solidFill>
              </a:rPr>
              <a:t>Analyze the data in place: </a:t>
            </a:r>
            <a:r>
              <a:rPr lang="en-US" dirty="0"/>
              <a:t>measurement + analysis</a:t>
            </a:r>
          </a:p>
          <a:p>
            <a:r>
              <a:rPr lang="en-US" b="1" dirty="0">
                <a:solidFill>
                  <a:srgbClr val="0070C0"/>
                </a:solidFill>
              </a:rPr>
              <a:t>Enable closed-loop control: </a:t>
            </a:r>
            <a:r>
              <a:rPr lang="en-US" dirty="0"/>
              <a:t>take direct action</a:t>
            </a:r>
          </a:p>
          <a:p>
            <a:pPr lvl="1"/>
            <a:endParaRPr lang="en-US" dirty="0"/>
          </a:p>
        </p:txBody>
      </p:sp>
      <p:sp>
        <p:nvSpPr>
          <p:cNvPr id="4" name="Slide Number Placeholder 3">
            <a:extLst>
              <a:ext uri="{FF2B5EF4-FFF2-40B4-BE49-F238E27FC236}">
                <a16:creationId xmlns:a16="http://schemas.microsoft.com/office/drawing/2014/main" id="{35C03EE1-6E87-9E48-91D8-C51E09850FA1}"/>
              </a:ext>
            </a:extLst>
          </p:cNvPr>
          <p:cNvSpPr>
            <a:spLocks noGrp="1"/>
          </p:cNvSpPr>
          <p:nvPr>
            <p:ph type="sldNum" sz="quarter" idx="12"/>
          </p:nvPr>
        </p:nvSpPr>
        <p:spPr/>
        <p:txBody>
          <a:bodyPr/>
          <a:lstStyle/>
          <a:p>
            <a:fld id="{1718992C-B9AF-2F49-8B31-EC7F489F3004}" type="slidenum">
              <a:rPr lang="en-US" smtClean="0"/>
              <a:t>4</a:t>
            </a:fld>
            <a:endParaRPr lang="en-US"/>
          </a:p>
        </p:txBody>
      </p:sp>
      <p:grpSp>
        <p:nvGrpSpPr>
          <p:cNvPr id="5" name="Group 4">
            <a:extLst>
              <a:ext uri="{FF2B5EF4-FFF2-40B4-BE49-F238E27FC236}">
                <a16:creationId xmlns:a16="http://schemas.microsoft.com/office/drawing/2014/main" id="{97B26015-0437-C444-9E95-2243859E969C}"/>
              </a:ext>
            </a:extLst>
          </p:cNvPr>
          <p:cNvGrpSpPr/>
          <p:nvPr/>
        </p:nvGrpSpPr>
        <p:grpSpPr>
          <a:xfrm>
            <a:off x="358817" y="3727053"/>
            <a:ext cx="11088547" cy="2953442"/>
            <a:chOff x="174683" y="1924547"/>
            <a:chExt cx="8794634" cy="2788647"/>
          </a:xfrm>
        </p:grpSpPr>
        <p:sp>
          <p:nvSpPr>
            <p:cNvPr id="7" name="Rounded Rectangle 6">
              <a:extLst>
                <a:ext uri="{FF2B5EF4-FFF2-40B4-BE49-F238E27FC236}">
                  <a16:creationId xmlns:a16="http://schemas.microsoft.com/office/drawing/2014/main" id="{173074F3-8EA0-364F-8F09-B884A775DE7E}"/>
                </a:ext>
              </a:extLst>
            </p:cNvPr>
            <p:cNvSpPr/>
            <p:nvPr/>
          </p:nvSpPr>
          <p:spPr>
            <a:xfrm>
              <a:off x="7154002" y="1938749"/>
              <a:ext cx="1463693" cy="2774445"/>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err="1">
                  <a:latin typeface="Myriad Pro" charset="0"/>
                  <a:ea typeface="Myriad Pro" charset="0"/>
                  <a:cs typeface="Myriad Pro" charset="0"/>
                </a:rPr>
                <a:t>Deparser</a:t>
              </a: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grpSp>
          <p:nvGrpSpPr>
            <p:cNvPr id="8" name="Group 7">
              <a:extLst>
                <a:ext uri="{FF2B5EF4-FFF2-40B4-BE49-F238E27FC236}">
                  <a16:creationId xmlns:a16="http://schemas.microsoft.com/office/drawing/2014/main" id="{981A631E-97E6-A04B-A217-207390BE98B1}"/>
                </a:ext>
              </a:extLst>
            </p:cNvPr>
            <p:cNvGrpSpPr/>
            <p:nvPr/>
          </p:nvGrpSpPr>
          <p:grpSpPr>
            <a:xfrm>
              <a:off x="7502388" y="2602060"/>
              <a:ext cx="780766" cy="427769"/>
              <a:chOff x="6858000" y="3200400"/>
              <a:chExt cx="685800" cy="375739"/>
            </a:xfrm>
          </p:grpSpPr>
          <p:sp>
            <p:nvSpPr>
              <p:cNvPr id="104" name="Rectangle 103">
                <a:extLst>
                  <a:ext uri="{FF2B5EF4-FFF2-40B4-BE49-F238E27FC236}">
                    <a16:creationId xmlns:a16="http://schemas.microsoft.com/office/drawing/2014/main" id="{2D7322BF-08D8-554D-BB13-126865949586}"/>
                  </a:ext>
                </a:extLst>
              </p:cNvPr>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Rectangle 104">
                <a:extLst>
                  <a:ext uri="{FF2B5EF4-FFF2-40B4-BE49-F238E27FC236}">
                    <a16:creationId xmlns:a16="http://schemas.microsoft.com/office/drawing/2014/main" id="{290E66C9-4C1D-6847-9D6A-7ACC1BE2C408}"/>
                  </a:ext>
                </a:extLst>
              </p:cNvPr>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Rectangle 105">
                <a:extLst>
                  <a:ext uri="{FF2B5EF4-FFF2-40B4-BE49-F238E27FC236}">
                    <a16:creationId xmlns:a16="http://schemas.microsoft.com/office/drawing/2014/main" id="{31B8E5AC-A080-184B-9902-A82979943E9F}"/>
                  </a:ext>
                </a:extLst>
              </p:cNvPr>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7" name="Straight Connector 106">
                <a:extLst>
                  <a:ext uri="{FF2B5EF4-FFF2-40B4-BE49-F238E27FC236}">
                    <a16:creationId xmlns:a16="http://schemas.microsoft.com/office/drawing/2014/main" id="{54F34C22-9696-5B41-8A63-8B79E3343DC3}"/>
                  </a:ext>
                </a:extLst>
              </p:cNvPr>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D4555CD-343E-CC4C-9EFB-E473E519289F}"/>
                  </a:ext>
                </a:extLst>
              </p:cNvPr>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2E42D2E-4D70-AF4A-8F34-E73F28ECCABC}"/>
                  </a:ext>
                </a:extLst>
              </p:cNvPr>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338A461-869D-A74F-81D4-3713E4EAA48B}"/>
                  </a:ext>
                </a:extLst>
              </p:cNvPr>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65BA65C-1EA9-264A-B762-70B47F9EF335}"/>
                  </a:ext>
                </a:extLst>
              </p:cNvPr>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05662B1-FE77-3C46-AD47-70931928C3E0}"/>
                  </a:ext>
                </a:extLst>
              </p:cNvPr>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F3ADD846-0954-644B-B990-8AF210F48B46}"/>
                </a:ext>
              </a:extLst>
            </p:cNvPr>
            <p:cNvGrpSpPr/>
            <p:nvPr/>
          </p:nvGrpSpPr>
          <p:grpSpPr>
            <a:xfrm>
              <a:off x="7498830" y="3352158"/>
              <a:ext cx="780766" cy="427769"/>
              <a:chOff x="6858000" y="3200400"/>
              <a:chExt cx="685800" cy="375739"/>
            </a:xfrm>
          </p:grpSpPr>
          <p:sp>
            <p:nvSpPr>
              <p:cNvPr id="95" name="Rectangle 94">
                <a:extLst>
                  <a:ext uri="{FF2B5EF4-FFF2-40B4-BE49-F238E27FC236}">
                    <a16:creationId xmlns:a16="http://schemas.microsoft.com/office/drawing/2014/main" id="{A3A7176D-C5DE-FB49-89AE-3D082D8B2195}"/>
                  </a:ext>
                </a:extLst>
              </p:cNvPr>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Rectangle 95">
                <a:extLst>
                  <a:ext uri="{FF2B5EF4-FFF2-40B4-BE49-F238E27FC236}">
                    <a16:creationId xmlns:a16="http://schemas.microsoft.com/office/drawing/2014/main" id="{BCEF49DD-D6F4-7D44-AD73-78F3EC532F5E}"/>
                  </a:ext>
                </a:extLst>
              </p:cNvPr>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Rectangle 96">
                <a:extLst>
                  <a:ext uri="{FF2B5EF4-FFF2-40B4-BE49-F238E27FC236}">
                    <a16:creationId xmlns:a16="http://schemas.microsoft.com/office/drawing/2014/main" id="{4A561518-14AD-2849-AB94-0CE22368E0CE}"/>
                  </a:ext>
                </a:extLst>
              </p:cNvPr>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8" name="Straight Connector 97">
                <a:extLst>
                  <a:ext uri="{FF2B5EF4-FFF2-40B4-BE49-F238E27FC236}">
                    <a16:creationId xmlns:a16="http://schemas.microsoft.com/office/drawing/2014/main" id="{AA0F3503-9E02-4641-AC2D-EDA76EC1B60C}"/>
                  </a:ext>
                </a:extLst>
              </p:cNvPr>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889A25C-19FC-E541-A3BB-F7C534DACF0D}"/>
                  </a:ext>
                </a:extLst>
              </p:cNvPr>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6AB630A-4818-F241-8920-9FB1D264805E}"/>
                  </a:ext>
                </a:extLst>
              </p:cNvPr>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97E6A35-C5BA-AB4B-8198-D5858D65CE73}"/>
                  </a:ext>
                </a:extLst>
              </p:cNvPr>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2AD72B9-D4CB-5247-87E2-6CEC26C18147}"/>
                  </a:ext>
                </a:extLst>
              </p:cNvPr>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BA342E4-A1CC-4040-AB8A-C6C8924F0BF3}"/>
                  </a:ext>
                </a:extLst>
              </p:cNvPr>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15C21AE1-1BDD-4345-BAD2-424CFECD93AF}"/>
                </a:ext>
              </a:extLst>
            </p:cNvPr>
            <p:cNvGrpSpPr/>
            <p:nvPr/>
          </p:nvGrpSpPr>
          <p:grpSpPr>
            <a:xfrm>
              <a:off x="7498830" y="4102256"/>
              <a:ext cx="780766" cy="427769"/>
              <a:chOff x="6858000" y="3200400"/>
              <a:chExt cx="685800" cy="375739"/>
            </a:xfrm>
          </p:grpSpPr>
          <p:sp>
            <p:nvSpPr>
              <p:cNvPr id="86" name="Rectangle 85">
                <a:extLst>
                  <a:ext uri="{FF2B5EF4-FFF2-40B4-BE49-F238E27FC236}">
                    <a16:creationId xmlns:a16="http://schemas.microsoft.com/office/drawing/2014/main" id="{C4DB6C85-256C-DC42-8D6E-1F93B11D1DCE}"/>
                  </a:ext>
                </a:extLst>
              </p:cNvPr>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7" name="Rectangle 86">
                <a:extLst>
                  <a:ext uri="{FF2B5EF4-FFF2-40B4-BE49-F238E27FC236}">
                    <a16:creationId xmlns:a16="http://schemas.microsoft.com/office/drawing/2014/main" id="{422189AC-B5D3-3349-84E4-9F730C0A4A3E}"/>
                  </a:ext>
                </a:extLst>
              </p:cNvPr>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87">
                <a:extLst>
                  <a:ext uri="{FF2B5EF4-FFF2-40B4-BE49-F238E27FC236}">
                    <a16:creationId xmlns:a16="http://schemas.microsoft.com/office/drawing/2014/main" id="{9F67D48C-AA89-DA4E-8EF5-E50634F69B3C}"/>
                  </a:ext>
                </a:extLst>
              </p:cNvPr>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9" name="Straight Connector 88">
                <a:extLst>
                  <a:ext uri="{FF2B5EF4-FFF2-40B4-BE49-F238E27FC236}">
                    <a16:creationId xmlns:a16="http://schemas.microsoft.com/office/drawing/2014/main" id="{82C746DD-CD23-A147-8D42-24519BB9988B}"/>
                  </a:ext>
                </a:extLst>
              </p:cNvPr>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13F54CE-18E4-4341-BC53-94E41618ACD6}"/>
                  </a:ext>
                </a:extLst>
              </p:cNvPr>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BDA2B0F-07B2-1542-852B-FE6E5055E4BC}"/>
                  </a:ext>
                </a:extLst>
              </p:cNvPr>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65B5542-3031-064E-A459-C65C95740420}"/>
                  </a:ext>
                </a:extLst>
              </p:cNvPr>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E84B7A0-93CC-974E-B575-6BDBFEFF1A0F}"/>
                  </a:ext>
                </a:extLst>
              </p:cNvPr>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E0E10B4-6C15-4641-94CC-735CB2BFB207}"/>
                  </a:ext>
                </a:extLst>
              </p:cNvPr>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 name="Right Arrow 10">
              <a:extLst>
                <a:ext uri="{FF2B5EF4-FFF2-40B4-BE49-F238E27FC236}">
                  <a16:creationId xmlns:a16="http://schemas.microsoft.com/office/drawing/2014/main" id="{2B4782C9-A329-9844-9536-3A680E179405}"/>
                </a:ext>
              </a:extLst>
            </p:cNvPr>
            <p:cNvSpPr/>
            <p:nvPr/>
          </p:nvSpPr>
          <p:spPr>
            <a:xfrm>
              <a:off x="174683" y="2529399"/>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ight Arrow 11">
              <a:extLst>
                <a:ext uri="{FF2B5EF4-FFF2-40B4-BE49-F238E27FC236}">
                  <a16:creationId xmlns:a16="http://schemas.microsoft.com/office/drawing/2014/main" id="{AA39DA50-BD08-1A46-A7FF-7FFCA34326CE}"/>
                </a:ext>
              </a:extLst>
            </p:cNvPr>
            <p:cNvSpPr/>
            <p:nvPr/>
          </p:nvSpPr>
          <p:spPr>
            <a:xfrm>
              <a:off x="174683" y="2982198"/>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ight Arrow 12">
              <a:extLst>
                <a:ext uri="{FF2B5EF4-FFF2-40B4-BE49-F238E27FC236}">
                  <a16:creationId xmlns:a16="http://schemas.microsoft.com/office/drawing/2014/main" id="{C43A7E2F-DE3A-B746-A644-256B7B08A617}"/>
                </a:ext>
              </a:extLst>
            </p:cNvPr>
            <p:cNvSpPr/>
            <p:nvPr/>
          </p:nvSpPr>
          <p:spPr>
            <a:xfrm>
              <a:off x="174683" y="3438443"/>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ight Arrow 13">
              <a:extLst>
                <a:ext uri="{FF2B5EF4-FFF2-40B4-BE49-F238E27FC236}">
                  <a16:creationId xmlns:a16="http://schemas.microsoft.com/office/drawing/2014/main" id="{CB81B987-3E97-9E4F-96AC-48125C16AE58}"/>
                </a:ext>
              </a:extLst>
            </p:cNvPr>
            <p:cNvSpPr/>
            <p:nvPr/>
          </p:nvSpPr>
          <p:spPr>
            <a:xfrm>
              <a:off x="174683" y="389124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ight Arrow 14">
              <a:extLst>
                <a:ext uri="{FF2B5EF4-FFF2-40B4-BE49-F238E27FC236}">
                  <a16:creationId xmlns:a16="http://schemas.microsoft.com/office/drawing/2014/main" id="{6AE05019-7AA4-244A-AB88-077504085833}"/>
                </a:ext>
              </a:extLst>
            </p:cNvPr>
            <p:cNvSpPr/>
            <p:nvPr/>
          </p:nvSpPr>
          <p:spPr>
            <a:xfrm>
              <a:off x="8636529" y="2529399"/>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ight Arrow 15">
              <a:extLst>
                <a:ext uri="{FF2B5EF4-FFF2-40B4-BE49-F238E27FC236}">
                  <a16:creationId xmlns:a16="http://schemas.microsoft.com/office/drawing/2014/main" id="{FED4C31A-BDB4-CF43-8F1B-5794F4568371}"/>
                </a:ext>
              </a:extLst>
            </p:cNvPr>
            <p:cNvSpPr/>
            <p:nvPr/>
          </p:nvSpPr>
          <p:spPr>
            <a:xfrm>
              <a:off x="8636529" y="2982198"/>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ight Arrow 16">
              <a:extLst>
                <a:ext uri="{FF2B5EF4-FFF2-40B4-BE49-F238E27FC236}">
                  <a16:creationId xmlns:a16="http://schemas.microsoft.com/office/drawing/2014/main" id="{126A86CE-25C4-904F-86D1-452CEC47CBC9}"/>
                </a:ext>
              </a:extLst>
            </p:cNvPr>
            <p:cNvSpPr/>
            <p:nvPr/>
          </p:nvSpPr>
          <p:spPr>
            <a:xfrm>
              <a:off x="8636529" y="3438443"/>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Arrow 17">
              <a:extLst>
                <a:ext uri="{FF2B5EF4-FFF2-40B4-BE49-F238E27FC236}">
                  <a16:creationId xmlns:a16="http://schemas.microsoft.com/office/drawing/2014/main" id="{6CDC0437-94CE-1C49-8253-B21369C2071A}"/>
                </a:ext>
              </a:extLst>
            </p:cNvPr>
            <p:cNvSpPr/>
            <p:nvPr/>
          </p:nvSpPr>
          <p:spPr>
            <a:xfrm>
              <a:off x="8636529" y="389124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49F95D16-DE80-AC48-BB58-A3D6F6784160}"/>
                </a:ext>
              </a:extLst>
            </p:cNvPr>
            <p:cNvSpPr/>
            <p:nvPr/>
          </p:nvSpPr>
          <p:spPr>
            <a:xfrm>
              <a:off x="531169" y="1929512"/>
              <a:ext cx="1463693" cy="2774445"/>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a:latin typeface="Myriad Pro" charset="0"/>
                  <a:ea typeface="Myriad Pro" charset="0"/>
                  <a:cs typeface="Myriad Pro" charset="0"/>
                </a:rPr>
                <a:t>Parser</a:t>
              </a: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p:txBody>
        </p:sp>
        <p:sp>
          <p:nvSpPr>
            <p:cNvPr id="20" name="Rectangle 19">
              <a:extLst>
                <a:ext uri="{FF2B5EF4-FFF2-40B4-BE49-F238E27FC236}">
                  <a16:creationId xmlns:a16="http://schemas.microsoft.com/office/drawing/2014/main" id="{BD699C1E-FA71-1348-B177-711C8949C0F6}"/>
                </a:ext>
              </a:extLst>
            </p:cNvPr>
            <p:cNvSpPr/>
            <p:nvPr/>
          </p:nvSpPr>
          <p:spPr>
            <a:xfrm>
              <a:off x="2189826"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rapezoid 20">
              <a:extLst>
                <a:ext uri="{FF2B5EF4-FFF2-40B4-BE49-F238E27FC236}">
                  <a16:creationId xmlns:a16="http://schemas.microsoft.com/office/drawing/2014/main" id="{623F29A3-BC8F-6141-8FBC-F81401A7A7B7}"/>
                </a:ext>
              </a:extLst>
            </p:cNvPr>
            <p:cNvSpPr/>
            <p:nvPr/>
          </p:nvSpPr>
          <p:spPr>
            <a:xfrm rot="5400000">
              <a:off x="2778794"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22" name="Trapezoid 21">
              <a:extLst>
                <a:ext uri="{FF2B5EF4-FFF2-40B4-BE49-F238E27FC236}">
                  <a16:creationId xmlns:a16="http://schemas.microsoft.com/office/drawing/2014/main" id="{ABCE748A-3B5B-6946-A26F-6CF43D553E25}"/>
                </a:ext>
              </a:extLst>
            </p:cNvPr>
            <p:cNvSpPr/>
            <p:nvPr/>
          </p:nvSpPr>
          <p:spPr>
            <a:xfrm rot="5400000">
              <a:off x="2775324"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Trapezoid 22">
              <a:extLst>
                <a:ext uri="{FF2B5EF4-FFF2-40B4-BE49-F238E27FC236}">
                  <a16:creationId xmlns:a16="http://schemas.microsoft.com/office/drawing/2014/main" id="{2F5EC6DE-E60F-D944-95DE-4D9191B897CD}"/>
                </a:ext>
              </a:extLst>
            </p:cNvPr>
            <p:cNvSpPr/>
            <p:nvPr/>
          </p:nvSpPr>
          <p:spPr>
            <a:xfrm rot="5400000">
              <a:off x="2761848"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a:extLst>
                <a:ext uri="{FF2B5EF4-FFF2-40B4-BE49-F238E27FC236}">
                  <a16:creationId xmlns:a16="http://schemas.microsoft.com/office/drawing/2014/main" id="{7A9515B1-A157-F844-A139-46C14ACCF41C}"/>
                </a:ext>
              </a:extLst>
            </p:cNvPr>
            <p:cNvSpPr/>
            <p:nvPr/>
          </p:nvSpPr>
          <p:spPr>
            <a:xfrm>
              <a:off x="2301926"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00" b="1" dirty="0">
                  <a:latin typeface="Myriad Pro" charset="0"/>
                  <a:ea typeface="Myriad Pro" charset="0"/>
                  <a:cs typeface="Myriad Pro" charset="0"/>
                </a:rPr>
                <a:t>Memory</a:t>
              </a:r>
              <a:endParaRPr lang="en-US" b="1" dirty="0">
                <a:latin typeface="Myriad Pro" charset="0"/>
                <a:ea typeface="Myriad Pro" charset="0"/>
                <a:cs typeface="Myriad Pro" charset="0"/>
              </a:endParaRPr>
            </a:p>
          </p:txBody>
        </p:sp>
        <p:sp>
          <p:nvSpPr>
            <p:cNvPr id="25" name="Rounded Rectangle 24">
              <a:extLst>
                <a:ext uri="{FF2B5EF4-FFF2-40B4-BE49-F238E27FC236}">
                  <a16:creationId xmlns:a16="http://schemas.microsoft.com/office/drawing/2014/main" id="{4077F5D4-62A7-D04D-86F6-B32B37E9D8D2}"/>
                </a:ext>
              </a:extLst>
            </p:cNvPr>
            <p:cNvSpPr/>
            <p:nvPr/>
          </p:nvSpPr>
          <p:spPr>
            <a:xfrm>
              <a:off x="2189826" y="192951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yriad Pro" charset="0"/>
                  <a:ea typeface="Myriad Pro" charset="0"/>
                  <a:cs typeface="Myriad Pro" charset="0"/>
                </a:rPr>
                <a:t>Registers</a:t>
              </a:r>
            </a:p>
          </p:txBody>
        </p:sp>
        <p:sp>
          <p:nvSpPr>
            <p:cNvPr id="26" name="Right Arrow 25">
              <a:extLst>
                <a:ext uri="{FF2B5EF4-FFF2-40B4-BE49-F238E27FC236}">
                  <a16:creationId xmlns:a16="http://schemas.microsoft.com/office/drawing/2014/main" id="{417E774E-5660-FC4B-8A5B-529A19E3CCAC}"/>
                </a:ext>
              </a:extLst>
            </p:cNvPr>
            <p:cNvSpPr/>
            <p:nvPr/>
          </p:nvSpPr>
          <p:spPr>
            <a:xfrm>
              <a:off x="2009901"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20037E46-C932-5F49-88F7-9FA1C42C8D76}"/>
                </a:ext>
              </a:extLst>
            </p:cNvPr>
            <p:cNvSpPr/>
            <p:nvPr/>
          </p:nvSpPr>
          <p:spPr>
            <a:xfrm>
              <a:off x="3433268"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44E4C557-BA29-2944-9C6D-9D6B0FEA8807}"/>
                </a:ext>
              </a:extLst>
            </p:cNvPr>
            <p:cNvSpPr/>
            <p:nvPr/>
          </p:nvSpPr>
          <p:spPr>
            <a:xfrm>
              <a:off x="3545368"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ounded Rectangle 28">
              <a:extLst>
                <a:ext uri="{FF2B5EF4-FFF2-40B4-BE49-F238E27FC236}">
                  <a16:creationId xmlns:a16="http://schemas.microsoft.com/office/drawing/2014/main" id="{AC340BF8-4AE6-FE46-A5E0-4EDCB14A10F3}"/>
                </a:ext>
              </a:extLst>
            </p:cNvPr>
            <p:cNvSpPr/>
            <p:nvPr/>
          </p:nvSpPr>
          <p:spPr>
            <a:xfrm>
              <a:off x="3433268" y="192951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8EFAE76E-E08B-3E40-B263-83FCEFD384A0}"/>
                </a:ext>
              </a:extLst>
            </p:cNvPr>
            <p:cNvGrpSpPr/>
            <p:nvPr/>
          </p:nvGrpSpPr>
          <p:grpSpPr>
            <a:xfrm>
              <a:off x="3472273" y="1972343"/>
              <a:ext cx="965664" cy="463767"/>
              <a:chOff x="3472273" y="1770636"/>
              <a:chExt cx="965664" cy="463767"/>
            </a:xfrm>
          </p:grpSpPr>
          <p:sp>
            <p:nvSpPr>
              <p:cNvPr id="80" name="Rectangle 79">
                <a:extLst>
                  <a:ext uri="{FF2B5EF4-FFF2-40B4-BE49-F238E27FC236}">
                    <a16:creationId xmlns:a16="http://schemas.microsoft.com/office/drawing/2014/main" id="{2BB418DE-C7A9-A444-899A-58570CCD346E}"/>
                  </a:ext>
                </a:extLst>
              </p:cNvPr>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Rectangle 80">
                <a:extLst>
                  <a:ext uri="{FF2B5EF4-FFF2-40B4-BE49-F238E27FC236}">
                    <a16:creationId xmlns:a16="http://schemas.microsoft.com/office/drawing/2014/main" id="{4FAF56D9-66F9-E74D-B49A-BF0D21AC41C2}"/>
                  </a:ext>
                </a:extLst>
              </p:cNvPr>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Rectangle 81">
                <a:extLst>
                  <a:ext uri="{FF2B5EF4-FFF2-40B4-BE49-F238E27FC236}">
                    <a16:creationId xmlns:a16="http://schemas.microsoft.com/office/drawing/2014/main" id="{C7F6C53A-F7EE-994C-8B2A-D18E5A7BFBA0}"/>
                  </a:ext>
                </a:extLst>
              </p:cNvPr>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1442B926-6D41-364B-930B-4050B231282E}"/>
                  </a:ext>
                </a:extLst>
              </p:cNvPr>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4" name="Rectangle 83">
                <a:extLst>
                  <a:ext uri="{FF2B5EF4-FFF2-40B4-BE49-F238E27FC236}">
                    <a16:creationId xmlns:a16="http://schemas.microsoft.com/office/drawing/2014/main" id="{83FCECD2-E37D-D04B-9EB4-1E3A612100D4}"/>
                  </a:ext>
                </a:extLst>
              </p:cNvPr>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Rectangle 84">
                <a:extLst>
                  <a:ext uri="{FF2B5EF4-FFF2-40B4-BE49-F238E27FC236}">
                    <a16:creationId xmlns:a16="http://schemas.microsoft.com/office/drawing/2014/main" id="{77285325-D5BC-324F-A1C5-A1C42A6ACD3B}"/>
                  </a:ext>
                </a:extLst>
              </p:cNvPr>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1" name="Rectangle 30">
              <a:extLst>
                <a:ext uri="{FF2B5EF4-FFF2-40B4-BE49-F238E27FC236}">
                  <a16:creationId xmlns:a16="http://schemas.microsoft.com/office/drawing/2014/main" id="{253586B3-6626-164A-BAD2-EEC857A77DE7}"/>
                </a:ext>
              </a:extLst>
            </p:cNvPr>
            <p:cNvSpPr/>
            <p:nvPr/>
          </p:nvSpPr>
          <p:spPr>
            <a:xfrm>
              <a:off x="4676711"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Rectangle 31">
              <a:extLst>
                <a:ext uri="{FF2B5EF4-FFF2-40B4-BE49-F238E27FC236}">
                  <a16:creationId xmlns:a16="http://schemas.microsoft.com/office/drawing/2014/main" id="{E381FD5A-A952-9745-A4CA-EBCBE04B31F0}"/>
                </a:ext>
              </a:extLst>
            </p:cNvPr>
            <p:cNvSpPr/>
            <p:nvPr/>
          </p:nvSpPr>
          <p:spPr>
            <a:xfrm>
              <a:off x="4788811"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a:extLst>
                <a:ext uri="{FF2B5EF4-FFF2-40B4-BE49-F238E27FC236}">
                  <a16:creationId xmlns:a16="http://schemas.microsoft.com/office/drawing/2014/main" id="{A1335E49-C345-3144-96B1-38475B7138F2}"/>
                </a:ext>
              </a:extLst>
            </p:cNvPr>
            <p:cNvSpPr/>
            <p:nvPr/>
          </p:nvSpPr>
          <p:spPr>
            <a:xfrm>
              <a:off x="4676711" y="1929514"/>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F4D99660-8369-E447-B3EB-294F8A8085B4}"/>
                </a:ext>
              </a:extLst>
            </p:cNvPr>
            <p:cNvSpPr/>
            <p:nvPr/>
          </p:nvSpPr>
          <p:spPr>
            <a:xfrm>
              <a:off x="4690570" y="1924547"/>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0FBCE51A-CFB1-EE40-AFFF-94302B9A5A3A}"/>
                </a:ext>
              </a:extLst>
            </p:cNvPr>
            <p:cNvGrpSpPr/>
            <p:nvPr/>
          </p:nvGrpSpPr>
          <p:grpSpPr>
            <a:xfrm>
              <a:off x="4729575" y="1967375"/>
              <a:ext cx="965664" cy="463767"/>
              <a:chOff x="4729575" y="1765668"/>
              <a:chExt cx="965664" cy="463767"/>
            </a:xfrm>
          </p:grpSpPr>
          <p:sp>
            <p:nvSpPr>
              <p:cNvPr id="74" name="Rectangle 73">
                <a:extLst>
                  <a:ext uri="{FF2B5EF4-FFF2-40B4-BE49-F238E27FC236}">
                    <a16:creationId xmlns:a16="http://schemas.microsoft.com/office/drawing/2014/main" id="{A796450E-1BB4-0942-B97A-AA67A1CF00B9}"/>
                  </a:ext>
                </a:extLst>
              </p:cNvPr>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Rectangle 74">
                <a:extLst>
                  <a:ext uri="{FF2B5EF4-FFF2-40B4-BE49-F238E27FC236}">
                    <a16:creationId xmlns:a16="http://schemas.microsoft.com/office/drawing/2014/main" id="{AD069830-DC4A-E94E-802F-59807155FDC2}"/>
                  </a:ext>
                </a:extLst>
              </p:cNvPr>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Rectangle 75">
                <a:extLst>
                  <a:ext uri="{FF2B5EF4-FFF2-40B4-BE49-F238E27FC236}">
                    <a16:creationId xmlns:a16="http://schemas.microsoft.com/office/drawing/2014/main" id="{8A3497B9-7A92-C641-A6B9-598837129534}"/>
                  </a:ext>
                </a:extLst>
              </p:cNvPr>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Rectangle 76">
                <a:extLst>
                  <a:ext uri="{FF2B5EF4-FFF2-40B4-BE49-F238E27FC236}">
                    <a16:creationId xmlns:a16="http://schemas.microsoft.com/office/drawing/2014/main" id="{495881CB-8F7B-3C40-B638-C18E8364D366}"/>
                  </a:ext>
                </a:extLst>
              </p:cNvPr>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Rectangle 77">
                <a:extLst>
                  <a:ext uri="{FF2B5EF4-FFF2-40B4-BE49-F238E27FC236}">
                    <a16:creationId xmlns:a16="http://schemas.microsoft.com/office/drawing/2014/main" id="{9C2E972F-2DC7-A447-8D47-6B2959DD2C43}"/>
                  </a:ext>
                </a:extLst>
              </p:cNvPr>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Rectangle 78">
                <a:extLst>
                  <a:ext uri="{FF2B5EF4-FFF2-40B4-BE49-F238E27FC236}">
                    <a16:creationId xmlns:a16="http://schemas.microsoft.com/office/drawing/2014/main" id="{6C6A7AC3-AD30-E548-986D-AD9A10E5A994}"/>
                  </a:ext>
                </a:extLst>
              </p:cNvPr>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6" name="Rectangle 35">
              <a:extLst>
                <a:ext uri="{FF2B5EF4-FFF2-40B4-BE49-F238E27FC236}">
                  <a16:creationId xmlns:a16="http://schemas.microsoft.com/office/drawing/2014/main" id="{EE1C2FBC-B31E-E041-BC14-D5E302183D34}"/>
                </a:ext>
              </a:extLst>
            </p:cNvPr>
            <p:cNvSpPr/>
            <p:nvPr/>
          </p:nvSpPr>
          <p:spPr>
            <a:xfrm>
              <a:off x="5920153"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a:extLst>
                <a:ext uri="{FF2B5EF4-FFF2-40B4-BE49-F238E27FC236}">
                  <a16:creationId xmlns:a16="http://schemas.microsoft.com/office/drawing/2014/main" id="{DDAF2C00-403D-864C-B201-788E72D524E2}"/>
                </a:ext>
              </a:extLst>
            </p:cNvPr>
            <p:cNvSpPr/>
            <p:nvPr/>
          </p:nvSpPr>
          <p:spPr>
            <a:xfrm>
              <a:off x="6032253"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ounded Rectangle 37">
              <a:extLst>
                <a:ext uri="{FF2B5EF4-FFF2-40B4-BE49-F238E27FC236}">
                  <a16:creationId xmlns:a16="http://schemas.microsoft.com/office/drawing/2014/main" id="{04841350-64A5-4D41-9E32-51050C38BB38}"/>
                </a:ext>
              </a:extLst>
            </p:cNvPr>
            <p:cNvSpPr/>
            <p:nvPr/>
          </p:nvSpPr>
          <p:spPr>
            <a:xfrm>
              <a:off x="5920153" y="1929514"/>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a:extLst>
                <a:ext uri="{FF2B5EF4-FFF2-40B4-BE49-F238E27FC236}">
                  <a16:creationId xmlns:a16="http://schemas.microsoft.com/office/drawing/2014/main" id="{3A49E228-B67D-D642-A4C6-B701C0994CA9}"/>
                </a:ext>
              </a:extLst>
            </p:cNvPr>
            <p:cNvSpPr/>
            <p:nvPr/>
          </p:nvSpPr>
          <p:spPr>
            <a:xfrm>
              <a:off x="5917149" y="1930782"/>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0B96D51A-E838-3041-8052-9D3990CAC4E2}"/>
                </a:ext>
              </a:extLst>
            </p:cNvPr>
            <p:cNvGrpSpPr/>
            <p:nvPr/>
          </p:nvGrpSpPr>
          <p:grpSpPr>
            <a:xfrm>
              <a:off x="5956154" y="1973612"/>
              <a:ext cx="965665" cy="463767"/>
              <a:chOff x="5956153" y="1771904"/>
              <a:chExt cx="965665" cy="463767"/>
            </a:xfrm>
          </p:grpSpPr>
          <p:sp>
            <p:nvSpPr>
              <p:cNvPr id="68" name="Rectangle 67">
                <a:extLst>
                  <a:ext uri="{FF2B5EF4-FFF2-40B4-BE49-F238E27FC236}">
                    <a16:creationId xmlns:a16="http://schemas.microsoft.com/office/drawing/2014/main" id="{BE6BCBBD-1DFC-4140-9B4B-77F7D8C16D7E}"/>
                  </a:ext>
                </a:extLst>
              </p:cNvPr>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Rectangle 68">
                <a:extLst>
                  <a:ext uri="{FF2B5EF4-FFF2-40B4-BE49-F238E27FC236}">
                    <a16:creationId xmlns:a16="http://schemas.microsoft.com/office/drawing/2014/main" id="{D5471B2A-4F62-314A-A6FF-76E6329FD3EF}"/>
                  </a:ext>
                </a:extLst>
              </p:cNvPr>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0" name="Rectangle 69">
                <a:extLst>
                  <a:ext uri="{FF2B5EF4-FFF2-40B4-BE49-F238E27FC236}">
                    <a16:creationId xmlns:a16="http://schemas.microsoft.com/office/drawing/2014/main" id="{3B8EB751-65E7-A742-8334-6C315F04B055}"/>
                  </a:ext>
                </a:extLst>
              </p:cNvPr>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1" name="Rectangle 70">
                <a:extLst>
                  <a:ext uri="{FF2B5EF4-FFF2-40B4-BE49-F238E27FC236}">
                    <a16:creationId xmlns:a16="http://schemas.microsoft.com/office/drawing/2014/main" id="{4230C44C-F6E9-854A-90C7-67B2D51D9E3D}"/>
                  </a:ext>
                </a:extLst>
              </p:cNvPr>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Rectangle 71">
                <a:extLst>
                  <a:ext uri="{FF2B5EF4-FFF2-40B4-BE49-F238E27FC236}">
                    <a16:creationId xmlns:a16="http://schemas.microsoft.com/office/drawing/2014/main" id="{2624DC46-8307-4948-B863-C8C168BBB9B4}"/>
                  </a:ext>
                </a:extLst>
              </p:cNvPr>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Rectangle 72">
                <a:extLst>
                  <a:ext uri="{FF2B5EF4-FFF2-40B4-BE49-F238E27FC236}">
                    <a16:creationId xmlns:a16="http://schemas.microsoft.com/office/drawing/2014/main" id="{1A95760F-15EF-F349-B262-BE51E876ABB4}"/>
                  </a:ext>
                </a:extLst>
              </p:cNvPr>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1" name="TextBox 40">
              <a:extLst>
                <a:ext uri="{FF2B5EF4-FFF2-40B4-BE49-F238E27FC236}">
                  <a16:creationId xmlns:a16="http://schemas.microsoft.com/office/drawing/2014/main" id="{2887E930-54F1-A047-B7F7-215895AC6690}"/>
                </a:ext>
              </a:extLst>
            </p:cNvPr>
            <p:cNvSpPr txBox="1"/>
            <p:nvPr/>
          </p:nvSpPr>
          <p:spPr>
            <a:xfrm>
              <a:off x="2762842" y="2735522"/>
              <a:ext cx="482825" cy="276999"/>
            </a:xfrm>
            <a:prstGeom prst="rect">
              <a:avLst/>
            </a:prstGeom>
            <a:noFill/>
          </p:spPr>
          <p:txBody>
            <a:bodyPr wrap="none" rtlCol="0" anchor="ctr">
              <a:spAutoFit/>
            </a:bodyPr>
            <a:lstStyle/>
            <a:p>
              <a:pPr algn="ctr"/>
              <a:r>
                <a:rPr lang="en-US" sz="1200" b="1" dirty="0">
                  <a:solidFill>
                    <a:schemeClr val="bg1"/>
                  </a:solidFill>
                  <a:latin typeface="Myriad Pro" charset="0"/>
                  <a:ea typeface="Myriad Pro" charset="0"/>
                  <a:cs typeface="Myriad Pro" charset="0"/>
                </a:rPr>
                <a:t>ALU</a:t>
              </a:r>
            </a:p>
          </p:txBody>
        </p:sp>
        <p:sp>
          <p:nvSpPr>
            <p:cNvPr id="42" name="Right Arrow 41">
              <a:extLst>
                <a:ext uri="{FF2B5EF4-FFF2-40B4-BE49-F238E27FC236}">
                  <a16:creationId xmlns:a16="http://schemas.microsoft.com/office/drawing/2014/main" id="{83A6CF4B-3ADF-7E4A-9EAC-33A9506B07BD}"/>
                </a:ext>
              </a:extLst>
            </p:cNvPr>
            <p:cNvSpPr/>
            <p:nvPr/>
          </p:nvSpPr>
          <p:spPr>
            <a:xfrm>
              <a:off x="3253344"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Right Arrow 42">
              <a:extLst>
                <a:ext uri="{FF2B5EF4-FFF2-40B4-BE49-F238E27FC236}">
                  <a16:creationId xmlns:a16="http://schemas.microsoft.com/office/drawing/2014/main" id="{A639607B-B99A-084A-9C71-8545A4744190}"/>
                </a:ext>
              </a:extLst>
            </p:cNvPr>
            <p:cNvSpPr/>
            <p:nvPr/>
          </p:nvSpPr>
          <p:spPr>
            <a:xfrm>
              <a:off x="4496786"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4" name="Right Arrow 43">
              <a:extLst>
                <a:ext uri="{FF2B5EF4-FFF2-40B4-BE49-F238E27FC236}">
                  <a16:creationId xmlns:a16="http://schemas.microsoft.com/office/drawing/2014/main" id="{8403E330-9110-7F4E-88AD-22C52E04E82F}"/>
                </a:ext>
              </a:extLst>
            </p:cNvPr>
            <p:cNvSpPr/>
            <p:nvPr/>
          </p:nvSpPr>
          <p:spPr>
            <a:xfrm>
              <a:off x="5740229"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ight Arrow 44">
              <a:extLst>
                <a:ext uri="{FF2B5EF4-FFF2-40B4-BE49-F238E27FC236}">
                  <a16:creationId xmlns:a16="http://schemas.microsoft.com/office/drawing/2014/main" id="{DF2A9CD5-0BCD-F14F-B5E0-E0DAC07E596D}"/>
                </a:ext>
              </a:extLst>
            </p:cNvPr>
            <p:cNvSpPr/>
            <p:nvPr/>
          </p:nvSpPr>
          <p:spPr>
            <a:xfrm>
              <a:off x="6969141"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Trapezoid 45">
              <a:extLst>
                <a:ext uri="{FF2B5EF4-FFF2-40B4-BE49-F238E27FC236}">
                  <a16:creationId xmlns:a16="http://schemas.microsoft.com/office/drawing/2014/main" id="{587A94A8-97A6-4640-BB22-7A8573B4ECFA}"/>
                </a:ext>
              </a:extLst>
            </p:cNvPr>
            <p:cNvSpPr/>
            <p:nvPr/>
          </p:nvSpPr>
          <p:spPr>
            <a:xfrm rot="5400000">
              <a:off x="4033361"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47" name="Trapezoid 46">
              <a:extLst>
                <a:ext uri="{FF2B5EF4-FFF2-40B4-BE49-F238E27FC236}">
                  <a16:creationId xmlns:a16="http://schemas.microsoft.com/office/drawing/2014/main" id="{0135B25E-DD37-CE44-8896-A91931DDC971}"/>
                </a:ext>
              </a:extLst>
            </p:cNvPr>
            <p:cNvSpPr/>
            <p:nvPr/>
          </p:nvSpPr>
          <p:spPr>
            <a:xfrm rot="5400000">
              <a:off x="4029891"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Trapezoid 47">
              <a:extLst>
                <a:ext uri="{FF2B5EF4-FFF2-40B4-BE49-F238E27FC236}">
                  <a16:creationId xmlns:a16="http://schemas.microsoft.com/office/drawing/2014/main" id="{1E01CDD7-4F1E-8F49-8FD1-E776457882E8}"/>
                </a:ext>
              </a:extLst>
            </p:cNvPr>
            <p:cNvSpPr/>
            <p:nvPr/>
          </p:nvSpPr>
          <p:spPr>
            <a:xfrm rot="5400000">
              <a:off x="4016415"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Trapezoid 48">
              <a:extLst>
                <a:ext uri="{FF2B5EF4-FFF2-40B4-BE49-F238E27FC236}">
                  <a16:creationId xmlns:a16="http://schemas.microsoft.com/office/drawing/2014/main" id="{FBB9614E-32E8-484B-8BB2-27D304C22120}"/>
                </a:ext>
              </a:extLst>
            </p:cNvPr>
            <p:cNvSpPr/>
            <p:nvPr/>
          </p:nvSpPr>
          <p:spPr>
            <a:xfrm rot="5400000">
              <a:off x="5284190"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50" name="Trapezoid 49">
              <a:extLst>
                <a:ext uri="{FF2B5EF4-FFF2-40B4-BE49-F238E27FC236}">
                  <a16:creationId xmlns:a16="http://schemas.microsoft.com/office/drawing/2014/main" id="{E57ED578-3049-8F46-B106-BC123645C850}"/>
                </a:ext>
              </a:extLst>
            </p:cNvPr>
            <p:cNvSpPr/>
            <p:nvPr/>
          </p:nvSpPr>
          <p:spPr>
            <a:xfrm rot="5400000">
              <a:off x="5280720"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Trapezoid 50">
              <a:extLst>
                <a:ext uri="{FF2B5EF4-FFF2-40B4-BE49-F238E27FC236}">
                  <a16:creationId xmlns:a16="http://schemas.microsoft.com/office/drawing/2014/main" id="{1076A979-8AED-CD47-A3E5-FB6D92D10B8B}"/>
                </a:ext>
              </a:extLst>
            </p:cNvPr>
            <p:cNvSpPr/>
            <p:nvPr/>
          </p:nvSpPr>
          <p:spPr>
            <a:xfrm rot="5400000">
              <a:off x="5267244"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2" name="Trapezoid 51">
              <a:extLst>
                <a:ext uri="{FF2B5EF4-FFF2-40B4-BE49-F238E27FC236}">
                  <a16:creationId xmlns:a16="http://schemas.microsoft.com/office/drawing/2014/main" id="{972F5573-E74D-7841-AA51-3A6F4D0330BD}"/>
                </a:ext>
              </a:extLst>
            </p:cNvPr>
            <p:cNvSpPr/>
            <p:nvPr/>
          </p:nvSpPr>
          <p:spPr>
            <a:xfrm rot="5400000">
              <a:off x="6522614"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53" name="Trapezoid 52">
              <a:extLst>
                <a:ext uri="{FF2B5EF4-FFF2-40B4-BE49-F238E27FC236}">
                  <a16:creationId xmlns:a16="http://schemas.microsoft.com/office/drawing/2014/main" id="{3A153167-9E83-D443-9725-44A413E875E7}"/>
                </a:ext>
              </a:extLst>
            </p:cNvPr>
            <p:cNvSpPr/>
            <p:nvPr/>
          </p:nvSpPr>
          <p:spPr>
            <a:xfrm rot="5400000">
              <a:off x="6519144"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4" name="Trapezoid 53">
              <a:extLst>
                <a:ext uri="{FF2B5EF4-FFF2-40B4-BE49-F238E27FC236}">
                  <a16:creationId xmlns:a16="http://schemas.microsoft.com/office/drawing/2014/main" id="{4DA863D6-BB8A-A643-9C2D-20FDEC2A5013}"/>
                </a:ext>
              </a:extLst>
            </p:cNvPr>
            <p:cNvSpPr/>
            <p:nvPr/>
          </p:nvSpPr>
          <p:spPr>
            <a:xfrm rot="5400000">
              <a:off x="6505668"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5" name="Rounded Rectangle 54">
              <a:extLst>
                <a:ext uri="{FF2B5EF4-FFF2-40B4-BE49-F238E27FC236}">
                  <a16:creationId xmlns:a16="http://schemas.microsoft.com/office/drawing/2014/main" id="{F3C5E1F3-1F3B-FA49-A93C-5E57B5D2BF21}"/>
                </a:ext>
              </a:extLst>
            </p:cNvPr>
            <p:cNvSpPr/>
            <p:nvPr/>
          </p:nvSpPr>
          <p:spPr>
            <a:xfrm>
              <a:off x="3468882" y="2606276"/>
              <a:ext cx="987541" cy="1065129"/>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yriad Pro" charset="0"/>
                  <a:ea typeface="Myriad Pro" charset="0"/>
                  <a:cs typeface="Myriad Pro" charset="0"/>
                </a:rPr>
                <a:t>Match-</a:t>
              </a:r>
            </a:p>
            <a:p>
              <a:pPr algn="ctr"/>
              <a:r>
                <a:rPr lang="en-US" sz="1600" b="1" dirty="0">
                  <a:latin typeface="Myriad Pro" charset="0"/>
                  <a:ea typeface="Myriad Pro" charset="0"/>
                  <a:cs typeface="Myriad Pro" charset="0"/>
                </a:rPr>
                <a:t>Action </a:t>
              </a:r>
            </a:p>
            <a:p>
              <a:pPr algn="ctr"/>
              <a:r>
                <a:rPr lang="en-US" sz="1600" b="1" dirty="0">
                  <a:latin typeface="Myriad Pro" charset="0"/>
                  <a:ea typeface="Myriad Pro" charset="0"/>
                  <a:cs typeface="Myriad Pro" charset="0"/>
                </a:rPr>
                <a:t>Table</a:t>
              </a:r>
            </a:p>
          </p:txBody>
        </p:sp>
        <p:grpSp>
          <p:nvGrpSpPr>
            <p:cNvPr id="56" name="Group 55">
              <a:extLst>
                <a:ext uri="{FF2B5EF4-FFF2-40B4-BE49-F238E27FC236}">
                  <a16:creationId xmlns:a16="http://schemas.microsoft.com/office/drawing/2014/main" id="{6BE145CE-A552-9847-BB28-5C5A86C0B92A}"/>
                </a:ext>
              </a:extLst>
            </p:cNvPr>
            <p:cNvGrpSpPr/>
            <p:nvPr/>
          </p:nvGrpSpPr>
          <p:grpSpPr>
            <a:xfrm>
              <a:off x="670890" y="2502424"/>
              <a:ext cx="1214525" cy="1981058"/>
              <a:chOff x="944698" y="2284250"/>
              <a:chExt cx="1066800" cy="1740095"/>
            </a:xfrm>
          </p:grpSpPr>
          <p:sp>
            <p:nvSpPr>
              <p:cNvPr id="57" name="Oval 56">
                <a:extLst>
                  <a:ext uri="{FF2B5EF4-FFF2-40B4-BE49-F238E27FC236}">
                    <a16:creationId xmlns:a16="http://schemas.microsoft.com/office/drawing/2014/main" id="{91B86BE4-B5F1-974D-8A9F-3011ACF9B7C5}"/>
                  </a:ext>
                </a:extLst>
              </p:cNvPr>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Oval 57">
                <a:extLst>
                  <a:ext uri="{FF2B5EF4-FFF2-40B4-BE49-F238E27FC236}">
                    <a16:creationId xmlns:a16="http://schemas.microsoft.com/office/drawing/2014/main" id="{85B5684E-53B4-CE41-978A-63A97EA9723B}"/>
                  </a:ext>
                </a:extLst>
              </p:cNvPr>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9" name="Oval 58">
                <a:extLst>
                  <a:ext uri="{FF2B5EF4-FFF2-40B4-BE49-F238E27FC236}">
                    <a16:creationId xmlns:a16="http://schemas.microsoft.com/office/drawing/2014/main" id="{C82F2229-3368-E249-BF12-B4116F18FB07}"/>
                  </a:ext>
                </a:extLst>
              </p:cNvPr>
              <p:cNvSpPr/>
              <p:nvPr/>
            </p:nvSpPr>
            <p:spPr>
              <a:xfrm>
                <a:off x="944698" y="275794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0" name="Oval 59">
                <a:extLst>
                  <a:ext uri="{FF2B5EF4-FFF2-40B4-BE49-F238E27FC236}">
                    <a16:creationId xmlns:a16="http://schemas.microsoft.com/office/drawing/2014/main" id="{6B09F305-FF72-6749-B7AF-AED285C98105}"/>
                  </a:ext>
                </a:extLst>
              </p:cNvPr>
              <p:cNvSpPr/>
              <p:nvPr/>
            </p:nvSpPr>
            <p:spPr>
              <a:xfrm>
                <a:off x="1343197" y="3210876"/>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Oval 60">
                <a:extLst>
                  <a:ext uri="{FF2B5EF4-FFF2-40B4-BE49-F238E27FC236}">
                    <a16:creationId xmlns:a16="http://schemas.microsoft.com/office/drawing/2014/main" id="{DE49DFCF-2E40-3E4B-A840-2320A524A1EC}"/>
                  </a:ext>
                </a:extLst>
              </p:cNvPr>
              <p:cNvSpPr/>
              <p:nvPr/>
            </p:nvSpPr>
            <p:spPr>
              <a:xfrm>
                <a:off x="1065348" y="36115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62" name="Curved Connector 61">
                <a:extLst>
                  <a:ext uri="{FF2B5EF4-FFF2-40B4-BE49-F238E27FC236}">
                    <a16:creationId xmlns:a16="http://schemas.microsoft.com/office/drawing/2014/main" id="{5BE331D6-02C1-8C4E-8191-2978AAC7B33D}"/>
                  </a:ext>
                </a:extLst>
              </p:cNvPr>
              <p:cNvCxnSpPr>
                <a:cxnSpLocks/>
              </p:cNvCxnSpPr>
              <p:nvPr/>
            </p:nvCxnSpPr>
            <p:spPr>
              <a:xfrm>
                <a:off x="1307439" y="2921990"/>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a:extLst>
                  <a:ext uri="{FF2B5EF4-FFF2-40B4-BE49-F238E27FC236}">
                    <a16:creationId xmlns:a16="http://schemas.microsoft.com/office/drawing/2014/main" id="{BD591646-22AE-4E4A-A4B6-6E78F862FFC0}"/>
                  </a:ext>
                </a:extLst>
              </p:cNvPr>
              <p:cNvCxnSpPr>
                <a:cxnSpLocks/>
              </p:cNvCxnSpPr>
              <p:nvPr/>
            </p:nvCxnSpPr>
            <p:spPr>
              <a:xfrm rot="10800000">
                <a:off x="1281066" y="2604828"/>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4" name="Curved Connector 63">
                <a:extLst>
                  <a:ext uri="{FF2B5EF4-FFF2-40B4-BE49-F238E27FC236}">
                    <a16:creationId xmlns:a16="http://schemas.microsoft.com/office/drawing/2014/main" id="{076707CC-3D0A-0248-9737-F23A13282108}"/>
                  </a:ext>
                </a:extLst>
              </p:cNvPr>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5" name="Curved Connector 64">
                <a:extLst>
                  <a:ext uri="{FF2B5EF4-FFF2-40B4-BE49-F238E27FC236}">
                    <a16:creationId xmlns:a16="http://schemas.microsoft.com/office/drawing/2014/main" id="{5BE94577-EAAF-8348-9BAE-FD7840CA9B4B}"/>
                  </a:ext>
                </a:extLst>
              </p:cNvPr>
              <p:cNvCxnSpPr/>
              <p:nvPr/>
            </p:nvCxnSpPr>
            <p:spPr>
              <a:xfrm flipH="1">
                <a:off x="1417653" y="2946745"/>
                <a:ext cx="593845" cy="1017155"/>
              </a:xfrm>
              <a:prstGeom prst="curvedConnector4">
                <a:avLst>
                  <a:gd name="adj1" fmla="val -4973"/>
                  <a:gd name="adj2" fmla="val 98975"/>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6" name="Curved Connector 65">
                <a:extLst>
                  <a:ext uri="{FF2B5EF4-FFF2-40B4-BE49-F238E27FC236}">
                    <a16:creationId xmlns:a16="http://schemas.microsoft.com/office/drawing/2014/main" id="{F88DD8F0-324D-CE4A-9C53-CE6BB32C1D60}"/>
                  </a:ext>
                </a:extLst>
              </p:cNvPr>
              <p:cNvCxnSpPr/>
              <p:nvPr/>
            </p:nvCxnSpPr>
            <p:spPr>
              <a:xfrm rot="10800000" flipV="1">
                <a:off x="1125794" y="3417250"/>
                <a:ext cx="217403" cy="25479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7" name="Curved Connector 66">
                <a:extLst>
                  <a:ext uri="{FF2B5EF4-FFF2-40B4-BE49-F238E27FC236}">
                    <a16:creationId xmlns:a16="http://schemas.microsoft.com/office/drawing/2014/main" id="{0BF0E1C5-5D10-4F4D-A262-D084033BB070}"/>
                  </a:ext>
                </a:extLst>
              </p:cNvPr>
              <p:cNvCxnSpPr>
                <a:cxnSpLocks/>
              </p:cNvCxnSpPr>
              <p:nvPr/>
            </p:nvCxnSpPr>
            <p:spPr>
              <a:xfrm rot="10800000" flipV="1">
                <a:off x="1036830" y="2476656"/>
                <a:ext cx="184030" cy="32776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454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714B-A050-3942-B40B-5EBC0236CBA2}"/>
              </a:ext>
            </a:extLst>
          </p:cNvPr>
          <p:cNvSpPr>
            <a:spLocks noGrp="1"/>
          </p:cNvSpPr>
          <p:nvPr>
            <p:ph type="title"/>
          </p:nvPr>
        </p:nvSpPr>
        <p:spPr/>
        <p:txBody>
          <a:bodyPr>
            <a:normAutofit/>
          </a:bodyPr>
          <a:lstStyle/>
          <a:p>
            <a:r>
              <a:rPr lang="en-US" dirty="0"/>
              <a:t>Network Telemetry Using Data-Plane State</a:t>
            </a:r>
          </a:p>
        </p:txBody>
      </p:sp>
      <p:sp>
        <p:nvSpPr>
          <p:cNvPr id="4" name="Slide Number Placeholder 3">
            <a:extLst>
              <a:ext uri="{FF2B5EF4-FFF2-40B4-BE49-F238E27FC236}">
                <a16:creationId xmlns:a16="http://schemas.microsoft.com/office/drawing/2014/main" id="{35C03EE1-6E87-9E48-91D8-C51E09850FA1}"/>
              </a:ext>
            </a:extLst>
          </p:cNvPr>
          <p:cNvSpPr>
            <a:spLocks noGrp="1"/>
          </p:cNvSpPr>
          <p:nvPr>
            <p:ph type="sldNum" sz="quarter" idx="12"/>
          </p:nvPr>
        </p:nvSpPr>
        <p:spPr/>
        <p:txBody>
          <a:bodyPr/>
          <a:lstStyle/>
          <a:p>
            <a:fld id="{1718992C-B9AF-2F49-8B31-EC7F489F3004}" type="slidenum">
              <a:rPr lang="en-US" smtClean="0"/>
              <a:t>5</a:t>
            </a:fld>
            <a:endParaRPr lang="en-US"/>
          </a:p>
        </p:txBody>
      </p:sp>
      <p:grpSp>
        <p:nvGrpSpPr>
          <p:cNvPr id="116" name="Group 115">
            <a:extLst>
              <a:ext uri="{FF2B5EF4-FFF2-40B4-BE49-F238E27FC236}">
                <a16:creationId xmlns:a16="http://schemas.microsoft.com/office/drawing/2014/main" id="{C5761320-579F-1B40-BB07-E3FC04348B72}"/>
              </a:ext>
            </a:extLst>
          </p:cNvPr>
          <p:cNvGrpSpPr/>
          <p:nvPr/>
        </p:nvGrpSpPr>
        <p:grpSpPr>
          <a:xfrm>
            <a:off x="358817" y="3727053"/>
            <a:ext cx="11088547" cy="2953442"/>
            <a:chOff x="174683" y="1924547"/>
            <a:chExt cx="8794634" cy="2788647"/>
          </a:xfrm>
        </p:grpSpPr>
        <p:sp>
          <p:nvSpPr>
            <p:cNvPr id="117" name="Rounded Rectangle 116">
              <a:extLst>
                <a:ext uri="{FF2B5EF4-FFF2-40B4-BE49-F238E27FC236}">
                  <a16:creationId xmlns:a16="http://schemas.microsoft.com/office/drawing/2014/main" id="{C894D260-8060-A247-B5AE-52360B875D84}"/>
                </a:ext>
              </a:extLst>
            </p:cNvPr>
            <p:cNvSpPr/>
            <p:nvPr/>
          </p:nvSpPr>
          <p:spPr>
            <a:xfrm>
              <a:off x="7154002" y="1938749"/>
              <a:ext cx="1463693" cy="2774445"/>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err="1">
                  <a:latin typeface="Myriad Pro" charset="0"/>
                  <a:ea typeface="Myriad Pro" charset="0"/>
                  <a:cs typeface="Myriad Pro" charset="0"/>
                </a:rPr>
                <a:t>Deparser</a:t>
              </a: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grpSp>
          <p:nvGrpSpPr>
            <p:cNvPr id="118" name="Group 117">
              <a:extLst>
                <a:ext uri="{FF2B5EF4-FFF2-40B4-BE49-F238E27FC236}">
                  <a16:creationId xmlns:a16="http://schemas.microsoft.com/office/drawing/2014/main" id="{A5D4F40A-82B1-264E-982A-7B4462D8E944}"/>
                </a:ext>
              </a:extLst>
            </p:cNvPr>
            <p:cNvGrpSpPr/>
            <p:nvPr/>
          </p:nvGrpSpPr>
          <p:grpSpPr>
            <a:xfrm>
              <a:off x="7502388" y="2602060"/>
              <a:ext cx="780766" cy="427769"/>
              <a:chOff x="6858000" y="3200400"/>
              <a:chExt cx="685800" cy="375739"/>
            </a:xfrm>
          </p:grpSpPr>
          <p:sp>
            <p:nvSpPr>
              <p:cNvPr id="214" name="Rectangle 213">
                <a:extLst>
                  <a:ext uri="{FF2B5EF4-FFF2-40B4-BE49-F238E27FC236}">
                    <a16:creationId xmlns:a16="http://schemas.microsoft.com/office/drawing/2014/main" id="{E14D889B-2C39-6D44-8743-7CAED2D068EC}"/>
                  </a:ext>
                </a:extLst>
              </p:cNvPr>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5" name="Rectangle 214">
                <a:extLst>
                  <a:ext uri="{FF2B5EF4-FFF2-40B4-BE49-F238E27FC236}">
                    <a16:creationId xmlns:a16="http://schemas.microsoft.com/office/drawing/2014/main" id="{DA1BC6E1-87AE-FA47-8B6F-29FDF266E806}"/>
                  </a:ext>
                </a:extLst>
              </p:cNvPr>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6" name="Rectangle 215">
                <a:extLst>
                  <a:ext uri="{FF2B5EF4-FFF2-40B4-BE49-F238E27FC236}">
                    <a16:creationId xmlns:a16="http://schemas.microsoft.com/office/drawing/2014/main" id="{DB58D57D-2278-454F-8C17-B46F9117FCB3}"/>
                  </a:ext>
                </a:extLst>
              </p:cNvPr>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17" name="Straight Connector 216">
                <a:extLst>
                  <a:ext uri="{FF2B5EF4-FFF2-40B4-BE49-F238E27FC236}">
                    <a16:creationId xmlns:a16="http://schemas.microsoft.com/office/drawing/2014/main" id="{394FE7F6-4614-C342-9739-8846EC429324}"/>
                  </a:ext>
                </a:extLst>
              </p:cNvPr>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C93CCBD-219B-7048-BDEA-2C98DF095268}"/>
                  </a:ext>
                </a:extLst>
              </p:cNvPr>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D4B3DD3-B11E-4A4B-896E-2140526B73CE}"/>
                  </a:ext>
                </a:extLst>
              </p:cNvPr>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F100157-26FA-154F-85A3-953C9F20905A}"/>
                  </a:ext>
                </a:extLst>
              </p:cNvPr>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459C418-636E-FC43-A6DC-4914415F22C2}"/>
                  </a:ext>
                </a:extLst>
              </p:cNvPr>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91684AE-AB11-344B-BF5F-25D0DF4C94BE}"/>
                  </a:ext>
                </a:extLst>
              </p:cNvPr>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B5F4ED3F-663B-AE43-B7AD-AB36C3CCE12A}"/>
                </a:ext>
              </a:extLst>
            </p:cNvPr>
            <p:cNvGrpSpPr/>
            <p:nvPr/>
          </p:nvGrpSpPr>
          <p:grpSpPr>
            <a:xfrm>
              <a:off x="7498830" y="3352158"/>
              <a:ext cx="780766" cy="427769"/>
              <a:chOff x="6858000" y="3200400"/>
              <a:chExt cx="685800" cy="375739"/>
            </a:xfrm>
          </p:grpSpPr>
          <p:sp>
            <p:nvSpPr>
              <p:cNvPr id="205" name="Rectangle 204">
                <a:extLst>
                  <a:ext uri="{FF2B5EF4-FFF2-40B4-BE49-F238E27FC236}">
                    <a16:creationId xmlns:a16="http://schemas.microsoft.com/office/drawing/2014/main" id="{704CB2EA-722B-8640-9429-1E15E038EB3A}"/>
                  </a:ext>
                </a:extLst>
              </p:cNvPr>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6" name="Rectangle 205">
                <a:extLst>
                  <a:ext uri="{FF2B5EF4-FFF2-40B4-BE49-F238E27FC236}">
                    <a16:creationId xmlns:a16="http://schemas.microsoft.com/office/drawing/2014/main" id="{02C09128-2598-0147-8D13-46AA44A247FB}"/>
                  </a:ext>
                </a:extLst>
              </p:cNvPr>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7" name="Rectangle 206">
                <a:extLst>
                  <a:ext uri="{FF2B5EF4-FFF2-40B4-BE49-F238E27FC236}">
                    <a16:creationId xmlns:a16="http://schemas.microsoft.com/office/drawing/2014/main" id="{3B735E2A-AB2C-9D43-AC9D-C6F2A4CD8065}"/>
                  </a:ext>
                </a:extLst>
              </p:cNvPr>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08" name="Straight Connector 207">
                <a:extLst>
                  <a:ext uri="{FF2B5EF4-FFF2-40B4-BE49-F238E27FC236}">
                    <a16:creationId xmlns:a16="http://schemas.microsoft.com/office/drawing/2014/main" id="{3480AAC8-D8E2-ED4F-BA7D-9E296411BF29}"/>
                  </a:ext>
                </a:extLst>
              </p:cNvPr>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38546FC-1BAD-DC49-BCD2-0BB9D1AD16D6}"/>
                  </a:ext>
                </a:extLst>
              </p:cNvPr>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100A202-5190-C544-A168-13F57FB76115}"/>
                  </a:ext>
                </a:extLst>
              </p:cNvPr>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D02573F-2E46-0F4C-B8B4-168BBD8FDE67}"/>
                  </a:ext>
                </a:extLst>
              </p:cNvPr>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6F1F5296-9AA4-5446-9677-267AAC657ECD}"/>
                  </a:ext>
                </a:extLst>
              </p:cNvPr>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C9323709-FAD6-9E4A-A456-DF9D5D608184}"/>
                  </a:ext>
                </a:extLst>
              </p:cNvPr>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BD787F68-62B3-3D43-A696-6A544D2BF0F9}"/>
                </a:ext>
              </a:extLst>
            </p:cNvPr>
            <p:cNvGrpSpPr/>
            <p:nvPr/>
          </p:nvGrpSpPr>
          <p:grpSpPr>
            <a:xfrm>
              <a:off x="7498830" y="4102256"/>
              <a:ext cx="780766" cy="427769"/>
              <a:chOff x="6858000" y="3200400"/>
              <a:chExt cx="685800" cy="375739"/>
            </a:xfrm>
          </p:grpSpPr>
          <p:sp>
            <p:nvSpPr>
              <p:cNvPr id="196" name="Rectangle 195">
                <a:extLst>
                  <a:ext uri="{FF2B5EF4-FFF2-40B4-BE49-F238E27FC236}">
                    <a16:creationId xmlns:a16="http://schemas.microsoft.com/office/drawing/2014/main" id="{21B1B104-77E9-2E49-8274-39BE711C4A7F}"/>
                  </a:ext>
                </a:extLst>
              </p:cNvPr>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7" name="Rectangle 196">
                <a:extLst>
                  <a:ext uri="{FF2B5EF4-FFF2-40B4-BE49-F238E27FC236}">
                    <a16:creationId xmlns:a16="http://schemas.microsoft.com/office/drawing/2014/main" id="{6B6213C4-A4D4-B24D-8904-ABB86EB4C09A}"/>
                  </a:ext>
                </a:extLst>
              </p:cNvPr>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8" name="Rectangle 197">
                <a:extLst>
                  <a:ext uri="{FF2B5EF4-FFF2-40B4-BE49-F238E27FC236}">
                    <a16:creationId xmlns:a16="http://schemas.microsoft.com/office/drawing/2014/main" id="{9B2BE465-E376-1643-982B-4F27FD11FBEE}"/>
                  </a:ext>
                </a:extLst>
              </p:cNvPr>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99" name="Straight Connector 198">
                <a:extLst>
                  <a:ext uri="{FF2B5EF4-FFF2-40B4-BE49-F238E27FC236}">
                    <a16:creationId xmlns:a16="http://schemas.microsoft.com/office/drawing/2014/main" id="{682F0C4C-955E-D14D-B3EB-AF9CA1AE1EAD}"/>
                  </a:ext>
                </a:extLst>
              </p:cNvPr>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793E0AFB-0879-6B40-BEA0-133DCC426F55}"/>
                  </a:ext>
                </a:extLst>
              </p:cNvPr>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3E256892-3C5C-E342-8697-D1AE5755B86C}"/>
                  </a:ext>
                </a:extLst>
              </p:cNvPr>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62307FE-63EF-5143-BF81-64A1F916F04E}"/>
                  </a:ext>
                </a:extLst>
              </p:cNvPr>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80BD833B-E644-E14F-9AE8-D1AF3116D545}"/>
                  </a:ext>
                </a:extLst>
              </p:cNvPr>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4340347-AF7A-6A43-958D-AF100D5A6F04}"/>
                  </a:ext>
                </a:extLst>
              </p:cNvPr>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21" name="Right Arrow 120">
              <a:extLst>
                <a:ext uri="{FF2B5EF4-FFF2-40B4-BE49-F238E27FC236}">
                  <a16:creationId xmlns:a16="http://schemas.microsoft.com/office/drawing/2014/main" id="{47D6D8B6-87C0-EB44-BD07-ABE1D321C9A4}"/>
                </a:ext>
              </a:extLst>
            </p:cNvPr>
            <p:cNvSpPr/>
            <p:nvPr/>
          </p:nvSpPr>
          <p:spPr>
            <a:xfrm>
              <a:off x="174683" y="2529399"/>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Right Arrow 121">
              <a:extLst>
                <a:ext uri="{FF2B5EF4-FFF2-40B4-BE49-F238E27FC236}">
                  <a16:creationId xmlns:a16="http://schemas.microsoft.com/office/drawing/2014/main" id="{3680029C-7353-FE4C-B9D8-0F6BC999AF6D}"/>
                </a:ext>
              </a:extLst>
            </p:cNvPr>
            <p:cNvSpPr/>
            <p:nvPr/>
          </p:nvSpPr>
          <p:spPr>
            <a:xfrm>
              <a:off x="174683" y="2982198"/>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Right Arrow 122">
              <a:extLst>
                <a:ext uri="{FF2B5EF4-FFF2-40B4-BE49-F238E27FC236}">
                  <a16:creationId xmlns:a16="http://schemas.microsoft.com/office/drawing/2014/main" id="{91F5B282-6C2C-F84A-A704-90092ACA5DD9}"/>
                </a:ext>
              </a:extLst>
            </p:cNvPr>
            <p:cNvSpPr/>
            <p:nvPr/>
          </p:nvSpPr>
          <p:spPr>
            <a:xfrm>
              <a:off x="174683" y="3438443"/>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Right Arrow 123">
              <a:extLst>
                <a:ext uri="{FF2B5EF4-FFF2-40B4-BE49-F238E27FC236}">
                  <a16:creationId xmlns:a16="http://schemas.microsoft.com/office/drawing/2014/main" id="{F92B01F6-6797-A14B-A9AB-AE5798CDBD6D}"/>
                </a:ext>
              </a:extLst>
            </p:cNvPr>
            <p:cNvSpPr/>
            <p:nvPr/>
          </p:nvSpPr>
          <p:spPr>
            <a:xfrm>
              <a:off x="174683" y="389124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Right Arrow 124">
              <a:extLst>
                <a:ext uri="{FF2B5EF4-FFF2-40B4-BE49-F238E27FC236}">
                  <a16:creationId xmlns:a16="http://schemas.microsoft.com/office/drawing/2014/main" id="{02DE3643-1DAB-7148-9494-F29DB08933E7}"/>
                </a:ext>
              </a:extLst>
            </p:cNvPr>
            <p:cNvSpPr/>
            <p:nvPr/>
          </p:nvSpPr>
          <p:spPr>
            <a:xfrm>
              <a:off x="8636529" y="2529399"/>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Right Arrow 125">
              <a:extLst>
                <a:ext uri="{FF2B5EF4-FFF2-40B4-BE49-F238E27FC236}">
                  <a16:creationId xmlns:a16="http://schemas.microsoft.com/office/drawing/2014/main" id="{CFCE1D4F-D9E6-4D4C-82D0-9615DC941166}"/>
                </a:ext>
              </a:extLst>
            </p:cNvPr>
            <p:cNvSpPr/>
            <p:nvPr/>
          </p:nvSpPr>
          <p:spPr>
            <a:xfrm>
              <a:off x="8636529" y="2982198"/>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Right Arrow 126">
              <a:extLst>
                <a:ext uri="{FF2B5EF4-FFF2-40B4-BE49-F238E27FC236}">
                  <a16:creationId xmlns:a16="http://schemas.microsoft.com/office/drawing/2014/main" id="{F3E04981-096D-7241-9793-DCBE13368CB4}"/>
                </a:ext>
              </a:extLst>
            </p:cNvPr>
            <p:cNvSpPr/>
            <p:nvPr/>
          </p:nvSpPr>
          <p:spPr>
            <a:xfrm>
              <a:off x="8636529" y="3438443"/>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8" name="Right Arrow 127">
              <a:extLst>
                <a:ext uri="{FF2B5EF4-FFF2-40B4-BE49-F238E27FC236}">
                  <a16:creationId xmlns:a16="http://schemas.microsoft.com/office/drawing/2014/main" id="{001798C1-91CF-C740-ADEC-77FC03F151EE}"/>
                </a:ext>
              </a:extLst>
            </p:cNvPr>
            <p:cNvSpPr/>
            <p:nvPr/>
          </p:nvSpPr>
          <p:spPr>
            <a:xfrm>
              <a:off x="8636529" y="389124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Rounded Rectangle 128">
              <a:extLst>
                <a:ext uri="{FF2B5EF4-FFF2-40B4-BE49-F238E27FC236}">
                  <a16:creationId xmlns:a16="http://schemas.microsoft.com/office/drawing/2014/main" id="{C17BED8C-5E10-AB44-8EDC-48B4B1BC7518}"/>
                </a:ext>
              </a:extLst>
            </p:cNvPr>
            <p:cNvSpPr/>
            <p:nvPr/>
          </p:nvSpPr>
          <p:spPr>
            <a:xfrm>
              <a:off x="531169" y="1929512"/>
              <a:ext cx="1463693" cy="2774445"/>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a:latin typeface="Myriad Pro" charset="0"/>
                  <a:ea typeface="Myriad Pro" charset="0"/>
                  <a:cs typeface="Myriad Pro" charset="0"/>
                </a:rPr>
                <a:t>Parser</a:t>
              </a: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p:txBody>
        </p:sp>
        <p:sp>
          <p:nvSpPr>
            <p:cNvPr id="130" name="Rectangle 129">
              <a:extLst>
                <a:ext uri="{FF2B5EF4-FFF2-40B4-BE49-F238E27FC236}">
                  <a16:creationId xmlns:a16="http://schemas.microsoft.com/office/drawing/2014/main" id="{1BC23497-5F21-3A42-BAE0-6217EB8D71F0}"/>
                </a:ext>
              </a:extLst>
            </p:cNvPr>
            <p:cNvSpPr/>
            <p:nvPr/>
          </p:nvSpPr>
          <p:spPr>
            <a:xfrm>
              <a:off x="2189826"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Trapezoid 130">
              <a:extLst>
                <a:ext uri="{FF2B5EF4-FFF2-40B4-BE49-F238E27FC236}">
                  <a16:creationId xmlns:a16="http://schemas.microsoft.com/office/drawing/2014/main" id="{2B965067-9C7D-A447-A8DB-B065D13CB910}"/>
                </a:ext>
              </a:extLst>
            </p:cNvPr>
            <p:cNvSpPr/>
            <p:nvPr/>
          </p:nvSpPr>
          <p:spPr>
            <a:xfrm rot="5400000">
              <a:off x="2778794"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132" name="Trapezoid 131">
              <a:extLst>
                <a:ext uri="{FF2B5EF4-FFF2-40B4-BE49-F238E27FC236}">
                  <a16:creationId xmlns:a16="http://schemas.microsoft.com/office/drawing/2014/main" id="{8FD907AC-F8CF-7E49-BB9D-8304A17DE0C8}"/>
                </a:ext>
              </a:extLst>
            </p:cNvPr>
            <p:cNvSpPr/>
            <p:nvPr/>
          </p:nvSpPr>
          <p:spPr>
            <a:xfrm rot="5400000">
              <a:off x="2775324"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Trapezoid 132">
              <a:extLst>
                <a:ext uri="{FF2B5EF4-FFF2-40B4-BE49-F238E27FC236}">
                  <a16:creationId xmlns:a16="http://schemas.microsoft.com/office/drawing/2014/main" id="{3A5727AF-257F-F744-A2F4-9EC23A854F57}"/>
                </a:ext>
              </a:extLst>
            </p:cNvPr>
            <p:cNvSpPr/>
            <p:nvPr/>
          </p:nvSpPr>
          <p:spPr>
            <a:xfrm rot="5400000">
              <a:off x="2761848"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Rectangle 133">
              <a:extLst>
                <a:ext uri="{FF2B5EF4-FFF2-40B4-BE49-F238E27FC236}">
                  <a16:creationId xmlns:a16="http://schemas.microsoft.com/office/drawing/2014/main" id="{24E8060A-94FA-AB45-82CF-6991DEC9FF24}"/>
                </a:ext>
              </a:extLst>
            </p:cNvPr>
            <p:cNvSpPr/>
            <p:nvPr/>
          </p:nvSpPr>
          <p:spPr>
            <a:xfrm>
              <a:off x="2301926"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00" b="1" dirty="0">
                  <a:latin typeface="Myriad Pro" charset="0"/>
                  <a:ea typeface="Myriad Pro" charset="0"/>
                  <a:cs typeface="Myriad Pro" charset="0"/>
                </a:rPr>
                <a:t>Memory</a:t>
              </a:r>
              <a:endParaRPr lang="en-US" b="1" dirty="0">
                <a:latin typeface="Myriad Pro" charset="0"/>
                <a:ea typeface="Myriad Pro" charset="0"/>
                <a:cs typeface="Myriad Pro" charset="0"/>
              </a:endParaRPr>
            </a:p>
          </p:txBody>
        </p:sp>
        <p:sp>
          <p:nvSpPr>
            <p:cNvPr id="135" name="Rounded Rectangle 134">
              <a:extLst>
                <a:ext uri="{FF2B5EF4-FFF2-40B4-BE49-F238E27FC236}">
                  <a16:creationId xmlns:a16="http://schemas.microsoft.com/office/drawing/2014/main" id="{63F1DFDE-454E-364E-A6B7-38F69CE1B914}"/>
                </a:ext>
              </a:extLst>
            </p:cNvPr>
            <p:cNvSpPr/>
            <p:nvPr/>
          </p:nvSpPr>
          <p:spPr>
            <a:xfrm>
              <a:off x="2189826" y="192951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yriad Pro" charset="0"/>
                  <a:ea typeface="Myriad Pro" charset="0"/>
                  <a:cs typeface="Myriad Pro" charset="0"/>
                </a:rPr>
                <a:t>Registers</a:t>
              </a:r>
            </a:p>
          </p:txBody>
        </p:sp>
        <p:sp>
          <p:nvSpPr>
            <p:cNvPr id="136" name="Right Arrow 135">
              <a:extLst>
                <a:ext uri="{FF2B5EF4-FFF2-40B4-BE49-F238E27FC236}">
                  <a16:creationId xmlns:a16="http://schemas.microsoft.com/office/drawing/2014/main" id="{D5471692-EF70-5643-8DCF-BEBCFD07C5F0}"/>
                </a:ext>
              </a:extLst>
            </p:cNvPr>
            <p:cNvSpPr/>
            <p:nvPr/>
          </p:nvSpPr>
          <p:spPr>
            <a:xfrm>
              <a:off x="2009901"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Rectangle 136">
              <a:extLst>
                <a:ext uri="{FF2B5EF4-FFF2-40B4-BE49-F238E27FC236}">
                  <a16:creationId xmlns:a16="http://schemas.microsoft.com/office/drawing/2014/main" id="{B7AEC1A2-17C8-3E4E-9F52-C0024190AB05}"/>
                </a:ext>
              </a:extLst>
            </p:cNvPr>
            <p:cNvSpPr/>
            <p:nvPr/>
          </p:nvSpPr>
          <p:spPr>
            <a:xfrm>
              <a:off x="3433268"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Rectangle 137">
              <a:extLst>
                <a:ext uri="{FF2B5EF4-FFF2-40B4-BE49-F238E27FC236}">
                  <a16:creationId xmlns:a16="http://schemas.microsoft.com/office/drawing/2014/main" id="{FAAAA979-8EB1-AE4A-A03A-8158A4E9EE97}"/>
                </a:ext>
              </a:extLst>
            </p:cNvPr>
            <p:cNvSpPr/>
            <p:nvPr/>
          </p:nvSpPr>
          <p:spPr>
            <a:xfrm>
              <a:off x="3545368"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Rounded Rectangle 138">
              <a:extLst>
                <a:ext uri="{FF2B5EF4-FFF2-40B4-BE49-F238E27FC236}">
                  <a16:creationId xmlns:a16="http://schemas.microsoft.com/office/drawing/2014/main" id="{4AB3A376-82CF-5542-B087-08714F3B1869}"/>
                </a:ext>
              </a:extLst>
            </p:cNvPr>
            <p:cNvSpPr/>
            <p:nvPr/>
          </p:nvSpPr>
          <p:spPr>
            <a:xfrm>
              <a:off x="3433268" y="192951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0" name="Group 139">
              <a:extLst>
                <a:ext uri="{FF2B5EF4-FFF2-40B4-BE49-F238E27FC236}">
                  <a16:creationId xmlns:a16="http://schemas.microsoft.com/office/drawing/2014/main" id="{6293AC1B-A336-C84B-8A0E-26330EE71FD5}"/>
                </a:ext>
              </a:extLst>
            </p:cNvPr>
            <p:cNvGrpSpPr/>
            <p:nvPr/>
          </p:nvGrpSpPr>
          <p:grpSpPr>
            <a:xfrm>
              <a:off x="3472273" y="1972343"/>
              <a:ext cx="965664" cy="463767"/>
              <a:chOff x="3472273" y="1770636"/>
              <a:chExt cx="965664" cy="463767"/>
            </a:xfrm>
          </p:grpSpPr>
          <p:sp>
            <p:nvSpPr>
              <p:cNvPr id="190" name="Rectangle 189">
                <a:extLst>
                  <a:ext uri="{FF2B5EF4-FFF2-40B4-BE49-F238E27FC236}">
                    <a16:creationId xmlns:a16="http://schemas.microsoft.com/office/drawing/2014/main" id="{BC0A3A45-0FB9-8F45-A002-E8EC1209F4EF}"/>
                  </a:ext>
                </a:extLst>
              </p:cNvPr>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1" name="Rectangle 190">
                <a:extLst>
                  <a:ext uri="{FF2B5EF4-FFF2-40B4-BE49-F238E27FC236}">
                    <a16:creationId xmlns:a16="http://schemas.microsoft.com/office/drawing/2014/main" id="{E407A396-6DBF-1F4D-B22B-335C9C0F72D7}"/>
                  </a:ext>
                </a:extLst>
              </p:cNvPr>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2" name="Rectangle 191">
                <a:extLst>
                  <a:ext uri="{FF2B5EF4-FFF2-40B4-BE49-F238E27FC236}">
                    <a16:creationId xmlns:a16="http://schemas.microsoft.com/office/drawing/2014/main" id="{C0546D74-AAAA-7B40-ACF6-643664DF7D1E}"/>
                  </a:ext>
                </a:extLst>
              </p:cNvPr>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3" name="Rectangle 192">
                <a:extLst>
                  <a:ext uri="{FF2B5EF4-FFF2-40B4-BE49-F238E27FC236}">
                    <a16:creationId xmlns:a16="http://schemas.microsoft.com/office/drawing/2014/main" id="{812FBA08-983D-C648-B6E6-E3EEE31B88A9}"/>
                  </a:ext>
                </a:extLst>
              </p:cNvPr>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4" name="Rectangle 193">
                <a:extLst>
                  <a:ext uri="{FF2B5EF4-FFF2-40B4-BE49-F238E27FC236}">
                    <a16:creationId xmlns:a16="http://schemas.microsoft.com/office/drawing/2014/main" id="{E17E9AAF-1CCF-7040-AD87-D4A307E8C44F}"/>
                  </a:ext>
                </a:extLst>
              </p:cNvPr>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5" name="Rectangle 194">
                <a:extLst>
                  <a:ext uri="{FF2B5EF4-FFF2-40B4-BE49-F238E27FC236}">
                    <a16:creationId xmlns:a16="http://schemas.microsoft.com/office/drawing/2014/main" id="{FE5E3BDB-BD84-F849-BDA3-4720D83B8B0E}"/>
                  </a:ext>
                </a:extLst>
              </p:cNvPr>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1" name="Rectangle 140">
              <a:extLst>
                <a:ext uri="{FF2B5EF4-FFF2-40B4-BE49-F238E27FC236}">
                  <a16:creationId xmlns:a16="http://schemas.microsoft.com/office/drawing/2014/main" id="{98CD2BB4-A1F5-4545-8FB9-AE62DB2D8429}"/>
                </a:ext>
              </a:extLst>
            </p:cNvPr>
            <p:cNvSpPr/>
            <p:nvPr/>
          </p:nvSpPr>
          <p:spPr>
            <a:xfrm>
              <a:off x="4676711"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Rectangle 141">
              <a:extLst>
                <a:ext uri="{FF2B5EF4-FFF2-40B4-BE49-F238E27FC236}">
                  <a16:creationId xmlns:a16="http://schemas.microsoft.com/office/drawing/2014/main" id="{1220FF05-3B19-AB4B-924D-EBA153748B2C}"/>
                </a:ext>
              </a:extLst>
            </p:cNvPr>
            <p:cNvSpPr/>
            <p:nvPr/>
          </p:nvSpPr>
          <p:spPr>
            <a:xfrm>
              <a:off x="4788811"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Rounded Rectangle 142">
              <a:extLst>
                <a:ext uri="{FF2B5EF4-FFF2-40B4-BE49-F238E27FC236}">
                  <a16:creationId xmlns:a16="http://schemas.microsoft.com/office/drawing/2014/main" id="{4AE7C9AD-15A3-4D49-87C8-CFB63B215539}"/>
                </a:ext>
              </a:extLst>
            </p:cNvPr>
            <p:cNvSpPr/>
            <p:nvPr/>
          </p:nvSpPr>
          <p:spPr>
            <a:xfrm>
              <a:off x="4676711" y="1929514"/>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ounded Rectangle 143">
              <a:extLst>
                <a:ext uri="{FF2B5EF4-FFF2-40B4-BE49-F238E27FC236}">
                  <a16:creationId xmlns:a16="http://schemas.microsoft.com/office/drawing/2014/main" id="{DB25B0B8-C65C-FE4B-9E0E-0BF213C71202}"/>
                </a:ext>
              </a:extLst>
            </p:cNvPr>
            <p:cNvSpPr/>
            <p:nvPr/>
          </p:nvSpPr>
          <p:spPr>
            <a:xfrm>
              <a:off x="4690570" y="1924547"/>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oup 144">
              <a:extLst>
                <a:ext uri="{FF2B5EF4-FFF2-40B4-BE49-F238E27FC236}">
                  <a16:creationId xmlns:a16="http://schemas.microsoft.com/office/drawing/2014/main" id="{3A1855D0-10B4-7347-9A80-F849F4887D51}"/>
                </a:ext>
              </a:extLst>
            </p:cNvPr>
            <p:cNvGrpSpPr/>
            <p:nvPr/>
          </p:nvGrpSpPr>
          <p:grpSpPr>
            <a:xfrm>
              <a:off x="4729575" y="1967375"/>
              <a:ext cx="965664" cy="463767"/>
              <a:chOff x="4729575" y="1765668"/>
              <a:chExt cx="965664" cy="463767"/>
            </a:xfrm>
          </p:grpSpPr>
          <p:sp>
            <p:nvSpPr>
              <p:cNvPr id="184" name="Rectangle 183">
                <a:extLst>
                  <a:ext uri="{FF2B5EF4-FFF2-40B4-BE49-F238E27FC236}">
                    <a16:creationId xmlns:a16="http://schemas.microsoft.com/office/drawing/2014/main" id="{2ADF0497-7E0C-9149-A569-CFB7C9FE8913}"/>
                  </a:ext>
                </a:extLst>
              </p:cNvPr>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5" name="Rectangle 184">
                <a:extLst>
                  <a:ext uri="{FF2B5EF4-FFF2-40B4-BE49-F238E27FC236}">
                    <a16:creationId xmlns:a16="http://schemas.microsoft.com/office/drawing/2014/main" id="{0984596B-22A1-9746-9BC1-3D157D90C9CD}"/>
                  </a:ext>
                </a:extLst>
              </p:cNvPr>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6" name="Rectangle 185">
                <a:extLst>
                  <a:ext uri="{FF2B5EF4-FFF2-40B4-BE49-F238E27FC236}">
                    <a16:creationId xmlns:a16="http://schemas.microsoft.com/office/drawing/2014/main" id="{A0D94FAD-1934-674C-BF45-16E602091003}"/>
                  </a:ext>
                </a:extLst>
              </p:cNvPr>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7" name="Rectangle 186">
                <a:extLst>
                  <a:ext uri="{FF2B5EF4-FFF2-40B4-BE49-F238E27FC236}">
                    <a16:creationId xmlns:a16="http://schemas.microsoft.com/office/drawing/2014/main" id="{4E9A5D32-497F-9C41-B7CE-7D3487B8682A}"/>
                  </a:ext>
                </a:extLst>
              </p:cNvPr>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8" name="Rectangle 187">
                <a:extLst>
                  <a:ext uri="{FF2B5EF4-FFF2-40B4-BE49-F238E27FC236}">
                    <a16:creationId xmlns:a16="http://schemas.microsoft.com/office/drawing/2014/main" id="{B57CB41A-601E-5E41-866C-3872AF574A48}"/>
                  </a:ext>
                </a:extLst>
              </p:cNvPr>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9" name="Rectangle 188">
                <a:extLst>
                  <a:ext uri="{FF2B5EF4-FFF2-40B4-BE49-F238E27FC236}">
                    <a16:creationId xmlns:a16="http://schemas.microsoft.com/office/drawing/2014/main" id="{6689B407-8F85-174D-9918-91E43B586C9E}"/>
                  </a:ext>
                </a:extLst>
              </p:cNvPr>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6" name="Rectangle 145">
              <a:extLst>
                <a:ext uri="{FF2B5EF4-FFF2-40B4-BE49-F238E27FC236}">
                  <a16:creationId xmlns:a16="http://schemas.microsoft.com/office/drawing/2014/main" id="{5AD443F0-6A8D-1E48-A550-A8B42A85E18F}"/>
                </a:ext>
              </a:extLst>
            </p:cNvPr>
            <p:cNvSpPr/>
            <p:nvPr/>
          </p:nvSpPr>
          <p:spPr>
            <a:xfrm>
              <a:off x="5920153" y="2533554"/>
              <a:ext cx="1041889" cy="2170403"/>
            </a:xfrm>
            <a:prstGeom prst="rect">
              <a:avLst/>
            </a:prstGeom>
            <a:solidFill>
              <a:schemeClr val="tx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Rectangle 146">
              <a:extLst>
                <a:ext uri="{FF2B5EF4-FFF2-40B4-BE49-F238E27FC236}">
                  <a16:creationId xmlns:a16="http://schemas.microsoft.com/office/drawing/2014/main" id="{E10103CB-6807-D24E-8BE4-3DE79D521972}"/>
                </a:ext>
              </a:extLst>
            </p:cNvPr>
            <p:cNvSpPr/>
            <p:nvPr/>
          </p:nvSpPr>
          <p:spPr>
            <a:xfrm>
              <a:off x="6032253" y="2661298"/>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Rounded Rectangle 147">
              <a:extLst>
                <a:ext uri="{FF2B5EF4-FFF2-40B4-BE49-F238E27FC236}">
                  <a16:creationId xmlns:a16="http://schemas.microsoft.com/office/drawing/2014/main" id="{19EB2308-CAD9-4F47-A6BE-8E291A3D179B}"/>
                </a:ext>
              </a:extLst>
            </p:cNvPr>
            <p:cNvSpPr/>
            <p:nvPr/>
          </p:nvSpPr>
          <p:spPr>
            <a:xfrm>
              <a:off x="5920153" y="1929514"/>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ounded Rectangle 148">
              <a:extLst>
                <a:ext uri="{FF2B5EF4-FFF2-40B4-BE49-F238E27FC236}">
                  <a16:creationId xmlns:a16="http://schemas.microsoft.com/office/drawing/2014/main" id="{5B955F81-1E45-D246-A8D3-FE5DEF5FB285}"/>
                </a:ext>
              </a:extLst>
            </p:cNvPr>
            <p:cNvSpPr/>
            <p:nvPr/>
          </p:nvSpPr>
          <p:spPr>
            <a:xfrm>
              <a:off x="5917149" y="1930782"/>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0" name="Group 149">
              <a:extLst>
                <a:ext uri="{FF2B5EF4-FFF2-40B4-BE49-F238E27FC236}">
                  <a16:creationId xmlns:a16="http://schemas.microsoft.com/office/drawing/2014/main" id="{F9BDD8E0-916C-8A48-8BB8-8D74BCC0D81B}"/>
                </a:ext>
              </a:extLst>
            </p:cNvPr>
            <p:cNvGrpSpPr/>
            <p:nvPr/>
          </p:nvGrpSpPr>
          <p:grpSpPr>
            <a:xfrm>
              <a:off x="5956154" y="1973612"/>
              <a:ext cx="965665" cy="463767"/>
              <a:chOff x="5956153" y="1771904"/>
              <a:chExt cx="965665" cy="463767"/>
            </a:xfrm>
          </p:grpSpPr>
          <p:sp>
            <p:nvSpPr>
              <p:cNvPr id="178" name="Rectangle 177">
                <a:extLst>
                  <a:ext uri="{FF2B5EF4-FFF2-40B4-BE49-F238E27FC236}">
                    <a16:creationId xmlns:a16="http://schemas.microsoft.com/office/drawing/2014/main" id="{7E442903-7B7D-574A-9580-05B13B596CCF}"/>
                  </a:ext>
                </a:extLst>
              </p:cNvPr>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9" name="Rectangle 178">
                <a:extLst>
                  <a:ext uri="{FF2B5EF4-FFF2-40B4-BE49-F238E27FC236}">
                    <a16:creationId xmlns:a16="http://schemas.microsoft.com/office/drawing/2014/main" id="{02A48F97-2B71-D845-902E-CA404E84C2F0}"/>
                  </a:ext>
                </a:extLst>
              </p:cNvPr>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0" name="Rectangle 179">
                <a:extLst>
                  <a:ext uri="{FF2B5EF4-FFF2-40B4-BE49-F238E27FC236}">
                    <a16:creationId xmlns:a16="http://schemas.microsoft.com/office/drawing/2014/main" id="{4D79F964-E7A3-1D4E-81E5-3762AE06D32B}"/>
                  </a:ext>
                </a:extLst>
              </p:cNvPr>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1" name="Rectangle 180">
                <a:extLst>
                  <a:ext uri="{FF2B5EF4-FFF2-40B4-BE49-F238E27FC236}">
                    <a16:creationId xmlns:a16="http://schemas.microsoft.com/office/drawing/2014/main" id="{10F3E68E-8DCD-C248-AA02-C11CCEF72034}"/>
                  </a:ext>
                </a:extLst>
              </p:cNvPr>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Rectangle 181">
                <a:extLst>
                  <a:ext uri="{FF2B5EF4-FFF2-40B4-BE49-F238E27FC236}">
                    <a16:creationId xmlns:a16="http://schemas.microsoft.com/office/drawing/2014/main" id="{D815A48B-DA97-F74C-80B2-7B208576EE90}"/>
                  </a:ext>
                </a:extLst>
              </p:cNvPr>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3" name="Rectangle 182">
                <a:extLst>
                  <a:ext uri="{FF2B5EF4-FFF2-40B4-BE49-F238E27FC236}">
                    <a16:creationId xmlns:a16="http://schemas.microsoft.com/office/drawing/2014/main" id="{B7231FF3-6F2E-2B46-A998-64682F533311}"/>
                  </a:ext>
                </a:extLst>
              </p:cNvPr>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1" name="TextBox 150">
              <a:extLst>
                <a:ext uri="{FF2B5EF4-FFF2-40B4-BE49-F238E27FC236}">
                  <a16:creationId xmlns:a16="http://schemas.microsoft.com/office/drawing/2014/main" id="{858CC294-C8A4-E842-8CFF-B54217DF55E5}"/>
                </a:ext>
              </a:extLst>
            </p:cNvPr>
            <p:cNvSpPr txBox="1"/>
            <p:nvPr/>
          </p:nvSpPr>
          <p:spPr>
            <a:xfrm>
              <a:off x="2762842" y="2735522"/>
              <a:ext cx="482825" cy="276999"/>
            </a:xfrm>
            <a:prstGeom prst="rect">
              <a:avLst/>
            </a:prstGeom>
            <a:noFill/>
          </p:spPr>
          <p:txBody>
            <a:bodyPr wrap="none" rtlCol="0" anchor="ctr">
              <a:spAutoFit/>
            </a:bodyPr>
            <a:lstStyle/>
            <a:p>
              <a:pPr algn="ctr"/>
              <a:r>
                <a:rPr lang="en-US" sz="1200" b="1" dirty="0">
                  <a:solidFill>
                    <a:schemeClr val="bg1"/>
                  </a:solidFill>
                  <a:latin typeface="Myriad Pro" charset="0"/>
                  <a:ea typeface="Myriad Pro" charset="0"/>
                  <a:cs typeface="Myriad Pro" charset="0"/>
                </a:rPr>
                <a:t>ALU</a:t>
              </a:r>
            </a:p>
          </p:txBody>
        </p:sp>
        <p:sp>
          <p:nvSpPr>
            <p:cNvPr id="152" name="Right Arrow 151">
              <a:extLst>
                <a:ext uri="{FF2B5EF4-FFF2-40B4-BE49-F238E27FC236}">
                  <a16:creationId xmlns:a16="http://schemas.microsoft.com/office/drawing/2014/main" id="{F96C5E8D-6D1A-ED40-9C23-1AD54F101684}"/>
                </a:ext>
              </a:extLst>
            </p:cNvPr>
            <p:cNvSpPr/>
            <p:nvPr/>
          </p:nvSpPr>
          <p:spPr>
            <a:xfrm>
              <a:off x="3253344"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3" name="Right Arrow 152">
              <a:extLst>
                <a:ext uri="{FF2B5EF4-FFF2-40B4-BE49-F238E27FC236}">
                  <a16:creationId xmlns:a16="http://schemas.microsoft.com/office/drawing/2014/main" id="{EE978F78-B433-5743-BF12-6BD61DF57220}"/>
                </a:ext>
              </a:extLst>
            </p:cNvPr>
            <p:cNvSpPr/>
            <p:nvPr/>
          </p:nvSpPr>
          <p:spPr>
            <a:xfrm>
              <a:off x="4496786"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4" name="Right Arrow 153">
              <a:extLst>
                <a:ext uri="{FF2B5EF4-FFF2-40B4-BE49-F238E27FC236}">
                  <a16:creationId xmlns:a16="http://schemas.microsoft.com/office/drawing/2014/main" id="{6683FC3E-F1B5-1745-909F-1190E5E6484A}"/>
                </a:ext>
              </a:extLst>
            </p:cNvPr>
            <p:cNvSpPr/>
            <p:nvPr/>
          </p:nvSpPr>
          <p:spPr>
            <a:xfrm>
              <a:off x="5740229"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5" name="Right Arrow 154">
              <a:extLst>
                <a:ext uri="{FF2B5EF4-FFF2-40B4-BE49-F238E27FC236}">
                  <a16:creationId xmlns:a16="http://schemas.microsoft.com/office/drawing/2014/main" id="{688529F3-16B6-0142-B931-37AA217CE7FD}"/>
                </a:ext>
              </a:extLst>
            </p:cNvPr>
            <p:cNvSpPr/>
            <p:nvPr/>
          </p:nvSpPr>
          <p:spPr>
            <a:xfrm>
              <a:off x="6969141" y="3228476"/>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Trapezoid 155">
              <a:extLst>
                <a:ext uri="{FF2B5EF4-FFF2-40B4-BE49-F238E27FC236}">
                  <a16:creationId xmlns:a16="http://schemas.microsoft.com/office/drawing/2014/main" id="{EC6EE415-B6C2-F043-BBB7-12762D4FA2F4}"/>
                </a:ext>
              </a:extLst>
            </p:cNvPr>
            <p:cNvSpPr/>
            <p:nvPr/>
          </p:nvSpPr>
          <p:spPr>
            <a:xfrm rot="5400000">
              <a:off x="4033361"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157" name="Trapezoid 156">
              <a:extLst>
                <a:ext uri="{FF2B5EF4-FFF2-40B4-BE49-F238E27FC236}">
                  <a16:creationId xmlns:a16="http://schemas.microsoft.com/office/drawing/2014/main" id="{54C1DDE2-735F-A646-989E-5FC92B3A60A9}"/>
                </a:ext>
              </a:extLst>
            </p:cNvPr>
            <p:cNvSpPr/>
            <p:nvPr/>
          </p:nvSpPr>
          <p:spPr>
            <a:xfrm rot="5400000">
              <a:off x="4029891"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Trapezoid 157">
              <a:extLst>
                <a:ext uri="{FF2B5EF4-FFF2-40B4-BE49-F238E27FC236}">
                  <a16:creationId xmlns:a16="http://schemas.microsoft.com/office/drawing/2014/main" id="{8407985B-5BC1-7B45-81EA-8769EEE253F2}"/>
                </a:ext>
              </a:extLst>
            </p:cNvPr>
            <p:cNvSpPr/>
            <p:nvPr/>
          </p:nvSpPr>
          <p:spPr>
            <a:xfrm rot="5400000">
              <a:off x="4016415"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Trapezoid 158">
              <a:extLst>
                <a:ext uri="{FF2B5EF4-FFF2-40B4-BE49-F238E27FC236}">
                  <a16:creationId xmlns:a16="http://schemas.microsoft.com/office/drawing/2014/main" id="{538A042F-CABD-4445-BC4D-D2D5921186DC}"/>
                </a:ext>
              </a:extLst>
            </p:cNvPr>
            <p:cNvSpPr/>
            <p:nvPr/>
          </p:nvSpPr>
          <p:spPr>
            <a:xfrm rot="5400000">
              <a:off x="5284190"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160" name="Trapezoid 159">
              <a:extLst>
                <a:ext uri="{FF2B5EF4-FFF2-40B4-BE49-F238E27FC236}">
                  <a16:creationId xmlns:a16="http://schemas.microsoft.com/office/drawing/2014/main" id="{533CCF9C-1071-4849-9510-80F0E7C91811}"/>
                </a:ext>
              </a:extLst>
            </p:cNvPr>
            <p:cNvSpPr/>
            <p:nvPr/>
          </p:nvSpPr>
          <p:spPr>
            <a:xfrm rot="5400000">
              <a:off x="5280720"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Trapezoid 160">
              <a:extLst>
                <a:ext uri="{FF2B5EF4-FFF2-40B4-BE49-F238E27FC236}">
                  <a16:creationId xmlns:a16="http://schemas.microsoft.com/office/drawing/2014/main" id="{AAFDA99B-A408-844C-AD02-2D97EFFB63A9}"/>
                </a:ext>
              </a:extLst>
            </p:cNvPr>
            <p:cNvSpPr/>
            <p:nvPr/>
          </p:nvSpPr>
          <p:spPr>
            <a:xfrm rot="5400000">
              <a:off x="5267244"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Trapezoid 161">
              <a:extLst>
                <a:ext uri="{FF2B5EF4-FFF2-40B4-BE49-F238E27FC236}">
                  <a16:creationId xmlns:a16="http://schemas.microsoft.com/office/drawing/2014/main" id="{2B1A17E6-31B0-1942-B280-34FC9A536819}"/>
                </a:ext>
              </a:extLst>
            </p:cNvPr>
            <p:cNvSpPr/>
            <p:nvPr/>
          </p:nvSpPr>
          <p:spPr>
            <a:xfrm rot="5400000">
              <a:off x="6522614" y="2719237"/>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800" dirty="0"/>
            </a:p>
          </p:txBody>
        </p:sp>
        <p:sp>
          <p:nvSpPr>
            <p:cNvPr id="163" name="Trapezoid 162">
              <a:extLst>
                <a:ext uri="{FF2B5EF4-FFF2-40B4-BE49-F238E27FC236}">
                  <a16:creationId xmlns:a16="http://schemas.microsoft.com/office/drawing/2014/main" id="{393FF297-BF50-0946-8EEF-47743D44A7B3}"/>
                </a:ext>
              </a:extLst>
            </p:cNvPr>
            <p:cNvSpPr/>
            <p:nvPr/>
          </p:nvSpPr>
          <p:spPr>
            <a:xfrm rot="5400000">
              <a:off x="6519144" y="347730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Trapezoid 163">
              <a:extLst>
                <a:ext uri="{FF2B5EF4-FFF2-40B4-BE49-F238E27FC236}">
                  <a16:creationId xmlns:a16="http://schemas.microsoft.com/office/drawing/2014/main" id="{E281BB5B-2481-1C4F-AB6A-7C2CB270BCF7}"/>
                </a:ext>
              </a:extLst>
            </p:cNvPr>
            <p:cNvSpPr/>
            <p:nvPr/>
          </p:nvSpPr>
          <p:spPr>
            <a:xfrm rot="5400000">
              <a:off x="6505668" y="423536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Rounded Rectangle 164">
              <a:extLst>
                <a:ext uri="{FF2B5EF4-FFF2-40B4-BE49-F238E27FC236}">
                  <a16:creationId xmlns:a16="http://schemas.microsoft.com/office/drawing/2014/main" id="{B93480CD-B094-764F-8919-B41D590098C2}"/>
                </a:ext>
              </a:extLst>
            </p:cNvPr>
            <p:cNvSpPr/>
            <p:nvPr/>
          </p:nvSpPr>
          <p:spPr>
            <a:xfrm>
              <a:off x="3468882" y="2606276"/>
              <a:ext cx="987541" cy="1065129"/>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yriad Pro" charset="0"/>
                  <a:ea typeface="Myriad Pro" charset="0"/>
                  <a:cs typeface="Myriad Pro" charset="0"/>
                </a:rPr>
                <a:t>Match-</a:t>
              </a:r>
            </a:p>
            <a:p>
              <a:pPr algn="ctr"/>
              <a:r>
                <a:rPr lang="en-US" sz="1600" b="1" dirty="0">
                  <a:latin typeface="Myriad Pro" charset="0"/>
                  <a:ea typeface="Myriad Pro" charset="0"/>
                  <a:cs typeface="Myriad Pro" charset="0"/>
                </a:rPr>
                <a:t>Action </a:t>
              </a:r>
            </a:p>
            <a:p>
              <a:pPr algn="ctr"/>
              <a:r>
                <a:rPr lang="en-US" sz="1600" b="1" dirty="0">
                  <a:latin typeface="Myriad Pro" charset="0"/>
                  <a:ea typeface="Myriad Pro" charset="0"/>
                  <a:cs typeface="Myriad Pro" charset="0"/>
                </a:rPr>
                <a:t>Table</a:t>
              </a:r>
            </a:p>
          </p:txBody>
        </p:sp>
        <p:grpSp>
          <p:nvGrpSpPr>
            <p:cNvPr id="166" name="Group 165">
              <a:extLst>
                <a:ext uri="{FF2B5EF4-FFF2-40B4-BE49-F238E27FC236}">
                  <a16:creationId xmlns:a16="http://schemas.microsoft.com/office/drawing/2014/main" id="{7C07144A-7D18-4940-971C-C27AE7735C27}"/>
                </a:ext>
              </a:extLst>
            </p:cNvPr>
            <p:cNvGrpSpPr/>
            <p:nvPr/>
          </p:nvGrpSpPr>
          <p:grpSpPr>
            <a:xfrm>
              <a:off x="670890" y="2502424"/>
              <a:ext cx="1214525" cy="1981058"/>
              <a:chOff x="944698" y="2284250"/>
              <a:chExt cx="1066800" cy="1740095"/>
            </a:xfrm>
          </p:grpSpPr>
          <p:sp>
            <p:nvSpPr>
              <p:cNvPr id="167" name="Oval 166">
                <a:extLst>
                  <a:ext uri="{FF2B5EF4-FFF2-40B4-BE49-F238E27FC236}">
                    <a16:creationId xmlns:a16="http://schemas.microsoft.com/office/drawing/2014/main" id="{4EFE948B-4EDC-604C-8A8E-769316A6A1FA}"/>
                  </a:ext>
                </a:extLst>
              </p:cNvPr>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BCA50E97-99E9-2347-9D66-C86A0A54F8FF}"/>
                  </a:ext>
                </a:extLst>
              </p:cNvPr>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C935295D-280D-F047-A921-22DF1C57C60A}"/>
                  </a:ext>
                </a:extLst>
              </p:cNvPr>
              <p:cNvSpPr/>
              <p:nvPr/>
            </p:nvSpPr>
            <p:spPr>
              <a:xfrm>
                <a:off x="944698" y="275794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B37AB99D-3B20-924C-A67D-A8A8846C2461}"/>
                  </a:ext>
                </a:extLst>
              </p:cNvPr>
              <p:cNvSpPr/>
              <p:nvPr/>
            </p:nvSpPr>
            <p:spPr>
              <a:xfrm>
                <a:off x="1343197" y="3210876"/>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201B8826-79DF-4F4B-8E55-A0F8866D7FF5}"/>
                  </a:ext>
                </a:extLst>
              </p:cNvPr>
              <p:cNvSpPr/>
              <p:nvPr/>
            </p:nvSpPr>
            <p:spPr>
              <a:xfrm>
                <a:off x="1065348" y="36115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2" name="Curved Connector 171">
                <a:extLst>
                  <a:ext uri="{FF2B5EF4-FFF2-40B4-BE49-F238E27FC236}">
                    <a16:creationId xmlns:a16="http://schemas.microsoft.com/office/drawing/2014/main" id="{55F6BD0C-17C0-0A4E-91E1-385ABE23550A}"/>
                  </a:ext>
                </a:extLst>
              </p:cNvPr>
              <p:cNvCxnSpPr>
                <a:cxnSpLocks/>
              </p:cNvCxnSpPr>
              <p:nvPr/>
            </p:nvCxnSpPr>
            <p:spPr>
              <a:xfrm>
                <a:off x="1307439" y="2921990"/>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3" name="Curved Connector 172">
                <a:extLst>
                  <a:ext uri="{FF2B5EF4-FFF2-40B4-BE49-F238E27FC236}">
                    <a16:creationId xmlns:a16="http://schemas.microsoft.com/office/drawing/2014/main" id="{391F5E6B-0670-0147-93A5-B160DE50F8AB}"/>
                  </a:ext>
                </a:extLst>
              </p:cNvPr>
              <p:cNvCxnSpPr>
                <a:cxnSpLocks/>
              </p:cNvCxnSpPr>
              <p:nvPr/>
            </p:nvCxnSpPr>
            <p:spPr>
              <a:xfrm rot="10800000">
                <a:off x="1281066" y="2604828"/>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4" name="Curved Connector 173">
                <a:extLst>
                  <a:ext uri="{FF2B5EF4-FFF2-40B4-BE49-F238E27FC236}">
                    <a16:creationId xmlns:a16="http://schemas.microsoft.com/office/drawing/2014/main" id="{61D62617-12B3-A249-B659-9C54C7C18090}"/>
                  </a:ext>
                </a:extLst>
              </p:cNvPr>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5" name="Curved Connector 174">
                <a:extLst>
                  <a:ext uri="{FF2B5EF4-FFF2-40B4-BE49-F238E27FC236}">
                    <a16:creationId xmlns:a16="http://schemas.microsoft.com/office/drawing/2014/main" id="{3AC077FA-6368-8245-8CE1-42577E458BCB}"/>
                  </a:ext>
                </a:extLst>
              </p:cNvPr>
              <p:cNvCxnSpPr/>
              <p:nvPr/>
            </p:nvCxnSpPr>
            <p:spPr>
              <a:xfrm flipH="1">
                <a:off x="1417653" y="2946745"/>
                <a:ext cx="593845" cy="1017155"/>
              </a:xfrm>
              <a:prstGeom prst="curvedConnector4">
                <a:avLst>
                  <a:gd name="adj1" fmla="val -4973"/>
                  <a:gd name="adj2" fmla="val 98975"/>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6" name="Curved Connector 175">
                <a:extLst>
                  <a:ext uri="{FF2B5EF4-FFF2-40B4-BE49-F238E27FC236}">
                    <a16:creationId xmlns:a16="http://schemas.microsoft.com/office/drawing/2014/main" id="{B4AB5C40-3913-274C-A239-23D8AD88073E}"/>
                  </a:ext>
                </a:extLst>
              </p:cNvPr>
              <p:cNvCxnSpPr/>
              <p:nvPr/>
            </p:nvCxnSpPr>
            <p:spPr>
              <a:xfrm rot="10800000" flipV="1">
                <a:off x="1125794" y="3417250"/>
                <a:ext cx="217403" cy="25479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7" name="Curved Connector 176">
                <a:extLst>
                  <a:ext uri="{FF2B5EF4-FFF2-40B4-BE49-F238E27FC236}">
                    <a16:creationId xmlns:a16="http://schemas.microsoft.com/office/drawing/2014/main" id="{A32697A6-18E1-BE4F-8109-DA160DC525F7}"/>
                  </a:ext>
                </a:extLst>
              </p:cNvPr>
              <p:cNvCxnSpPr>
                <a:cxnSpLocks/>
              </p:cNvCxnSpPr>
              <p:nvPr/>
            </p:nvCxnSpPr>
            <p:spPr>
              <a:xfrm rot="10800000" flipV="1">
                <a:off x="1036830" y="2476656"/>
                <a:ext cx="184030" cy="32776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grpSp>
      <p:sp>
        <p:nvSpPr>
          <p:cNvPr id="223" name="Oval 222">
            <a:extLst>
              <a:ext uri="{FF2B5EF4-FFF2-40B4-BE49-F238E27FC236}">
                <a16:creationId xmlns:a16="http://schemas.microsoft.com/office/drawing/2014/main" id="{8537967C-D079-C947-8D63-A37354E77D5E}"/>
              </a:ext>
            </a:extLst>
          </p:cNvPr>
          <p:cNvSpPr/>
          <p:nvPr/>
        </p:nvSpPr>
        <p:spPr>
          <a:xfrm>
            <a:off x="5912999" y="3558298"/>
            <a:ext cx="1567771" cy="841979"/>
          </a:xfrm>
          <a:prstGeom prst="ellips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4" name="Oval 223">
            <a:extLst>
              <a:ext uri="{FF2B5EF4-FFF2-40B4-BE49-F238E27FC236}">
                <a16:creationId xmlns:a16="http://schemas.microsoft.com/office/drawing/2014/main" id="{D70D7DA4-84C2-9F4B-A9BC-B112DD76E32C}"/>
              </a:ext>
            </a:extLst>
          </p:cNvPr>
          <p:cNvSpPr/>
          <p:nvPr/>
        </p:nvSpPr>
        <p:spPr>
          <a:xfrm>
            <a:off x="8581509" y="4926717"/>
            <a:ext cx="981916" cy="841979"/>
          </a:xfrm>
          <a:prstGeom prst="ellips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33486E8F-5D0A-4547-8F6D-D010C046EB62}"/>
              </a:ext>
            </a:extLst>
          </p:cNvPr>
          <p:cNvSpPr txBox="1"/>
          <p:nvPr/>
        </p:nvSpPr>
        <p:spPr>
          <a:xfrm>
            <a:off x="3903511" y="1567968"/>
            <a:ext cx="2601546" cy="954107"/>
          </a:xfrm>
          <a:prstGeom prst="rect">
            <a:avLst/>
          </a:prstGeom>
          <a:noFill/>
        </p:spPr>
        <p:txBody>
          <a:bodyPr wrap="none" rtlCol="0">
            <a:spAutoFit/>
          </a:bodyPr>
          <a:lstStyle/>
          <a:p>
            <a:pPr algn="ctr"/>
            <a:r>
              <a:rPr lang="en-US" sz="2800" b="1" dirty="0">
                <a:solidFill>
                  <a:srgbClr val="0070C0"/>
                </a:solidFill>
              </a:rPr>
              <a:t>Local registers</a:t>
            </a:r>
          </a:p>
          <a:p>
            <a:pPr algn="ctr"/>
            <a:r>
              <a:rPr lang="en-US" sz="2800" dirty="0"/>
              <a:t>(data structures)</a:t>
            </a:r>
          </a:p>
        </p:txBody>
      </p:sp>
      <p:sp>
        <p:nvSpPr>
          <p:cNvPr id="225" name="TextBox 224">
            <a:extLst>
              <a:ext uri="{FF2B5EF4-FFF2-40B4-BE49-F238E27FC236}">
                <a16:creationId xmlns:a16="http://schemas.microsoft.com/office/drawing/2014/main" id="{60F3DC60-A4CD-EA40-A4DC-D7B5F219F3E2}"/>
              </a:ext>
            </a:extLst>
          </p:cNvPr>
          <p:cNvSpPr txBox="1"/>
          <p:nvPr/>
        </p:nvSpPr>
        <p:spPr>
          <a:xfrm>
            <a:off x="7648275" y="1567968"/>
            <a:ext cx="3189078" cy="954107"/>
          </a:xfrm>
          <a:prstGeom prst="rect">
            <a:avLst/>
          </a:prstGeom>
          <a:noFill/>
        </p:spPr>
        <p:txBody>
          <a:bodyPr wrap="none" rtlCol="0">
            <a:spAutoFit/>
          </a:bodyPr>
          <a:lstStyle/>
          <a:p>
            <a:pPr algn="ctr"/>
            <a:r>
              <a:rPr lang="en-US" sz="2800" b="1" dirty="0">
                <a:solidFill>
                  <a:srgbClr val="0070C0"/>
                </a:solidFill>
              </a:rPr>
              <a:t>Packet metadata</a:t>
            </a:r>
          </a:p>
          <a:p>
            <a:pPr algn="ctr"/>
            <a:r>
              <a:rPr lang="en-US" sz="2800" dirty="0"/>
              <a:t>(piggyback statistics)</a:t>
            </a:r>
          </a:p>
        </p:txBody>
      </p:sp>
      <p:cxnSp>
        <p:nvCxnSpPr>
          <p:cNvPr id="229" name="Straight Arrow Connector 228">
            <a:extLst>
              <a:ext uri="{FF2B5EF4-FFF2-40B4-BE49-F238E27FC236}">
                <a16:creationId xmlns:a16="http://schemas.microsoft.com/office/drawing/2014/main" id="{D81DBFBB-A618-9A4C-84E3-3B45909E9047}"/>
              </a:ext>
            </a:extLst>
          </p:cNvPr>
          <p:cNvCxnSpPr>
            <a:cxnSpLocks/>
          </p:cNvCxnSpPr>
          <p:nvPr/>
        </p:nvCxnSpPr>
        <p:spPr>
          <a:xfrm>
            <a:off x="5526802" y="2562173"/>
            <a:ext cx="569198" cy="996125"/>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230" name="Straight Arrow Connector 229">
            <a:extLst>
              <a:ext uri="{FF2B5EF4-FFF2-40B4-BE49-F238E27FC236}">
                <a16:creationId xmlns:a16="http://schemas.microsoft.com/office/drawing/2014/main" id="{2236D2C0-F214-2248-B34B-A040408BC264}"/>
              </a:ext>
            </a:extLst>
          </p:cNvPr>
          <p:cNvCxnSpPr>
            <a:cxnSpLocks/>
          </p:cNvCxnSpPr>
          <p:nvPr/>
        </p:nvCxnSpPr>
        <p:spPr>
          <a:xfrm>
            <a:off x="9049317" y="2522075"/>
            <a:ext cx="0" cy="2246600"/>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18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926B-C295-DC44-BD27-231C7FEFE54E}"/>
              </a:ext>
            </a:extLst>
          </p:cNvPr>
          <p:cNvSpPr>
            <a:spLocks noGrp="1"/>
          </p:cNvSpPr>
          <p:nvPr>
            <p:ph type="title"/>
          </p:nvPr>
        </p:nvSpPr>
        <p:spPr/>
        <p:txBody>
          <a:bodyPr/>
          <a:lstStyle/>
          <a:p>
            <a:r>
              <a:rPr lang="en-US" dirty="0"/>
              <a:t>Bridging the Gap</a:t>
            </a:r>
          </a:p>
        </p:txBody>
      </p:sp>
      <p:sp>
        <p:nvSpPr>
          <p:cNvPr id="4" name="Slide Number Placeholder 3">
            <a:extLst>
              <a:ext uri="{FF2B5EF4-FFF2-40B4-BE49-F238E27FC236}">
                <a16:creationId xmlns:a16="http://schemas.microsoft.com/office/drawing/2014/main" id="{6A619B5E-9E5B-D647-93B4-FF64A9C0EFDE}"/>
              </a:ext>
            </a:extLst>
          </p:cNvPr>
          <p:cNvSpPr>
            <a:spLocks noGrp="1"/>
          </p:cNvSpPr>
          <p:nvPr>
            <p:ph type="sldNum" sz="quarter" idx="12"/>
          </p:nvPr>
        </p:nvSpPr>
        <p:spPr/>
        <p:txBody>
          <a:bodyPr/>
          <a:lstStyle/>
          <a:p>
            <a:fld id="{1718992C-B9AF-2F49-8B31-EC7F489F3004}" type="slidenum">
              <a:rPr lang="en-US" smtClean="0"/>
              <a:t>6</a:t>
            </a:fld>
            <a:endParaRPr lang="en-US"/>
          </a:p>
        </p:txBody>
      </p:sp>
      <p:pic>
        <p:nvPicPr>
          <p:cNvPr id="13" name="Picture 12">
            <a:extLst>
              <a:ext uri="{FF2B5EF4-FFF2-40B4-BE49-F238E27FC236}">
                <a16:creationId xmlns:a16="http://schemas.microsoft.com/office/drawing/2014/main" id="{9D79A3BA-C5D3-AA4F-97A4-30060B912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15" y="4629222"/>
            <a:ext cx="1691898" cy="1691898"/>
          </a:xfrm>
          <a:prstGeom prst="rect">
            <a:avLst/>
          </a:prstGeom>
        </p:spPr>
      </p:pic>
      <p:pic>
        <p:nvPicPr>
          <p:cNvPr id="14" name="Picture 13">
            <a:extLst>
              <a:ext uri="{FF2B5EF4-FFF2-40B4-BE49-F238E27FC236}">
                <a16:creationId xmlns:a16="http://schemas.microsoft.com/office/drawing/2014/main" id="{DD9B28DE-424A-E94A-B1A7-9C96D6755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487" y="4570412"/>
            <a:ext cx="1691898" cy="1691898"/>
          </a:xfrm>
          <a:prstGeom prst="rect">
            <a:avLst/>
          </a:prstGeom>
        </p:spPr>
      </p:pic>
      <p:pic>
        <p:nvPicPr>
          <p:cNvPr id="15" name="Picture 14">
            <a:extLst>
              <a:ext uri="{FF2B5EF4-FFF2-40B4-BE49-F238E27FC236}">
                <a16:creationId xmlns:a16="http://schemas.microsoft.com/office/drawing/2014/main" id="{05408E1C-7D54-D246-95D8-AF0494B40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759" y="4559774"/>
            <a:ext cx="1691898" cy="1691898"/>
          </a:xfrm>
          <a:prstGeom prst="rect">
            <a:avLst/>
          </a:prstGeom>
        </p:spPr>
      </p:pic>
      <p:pic>
        <p:nvPicPr>
          <p:cNvPr id="4098" name="Picture 2" descr="Woman using computer icon image Royalty Free Vector Image">
            <a:extLst>
              <a:ext uri="{FF2B5EF4-FFF2-40B4-BE49-F238E27FC236}">
                <a16:creationId xmlns:a16="http://schemas.microsoft.com/office/drawing/2014/main" id="{BF1C1CFF-3C4F-C04F-A1C1-A3695FDD9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537" y="1417639"/>
            <a:ext cx="1743848" cy="187379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3D2610D-3195-F34F-88EC-89CA265EBEE3}"/>
              </a:ext>
            </a:extLst>
          </p:cNvPr>
          <p:cNvSpPr/>
          <p:nvPr/>
        </p:nvSpPr>
        <p:spPr>
          <a:xfrm>
            <a:off x="2650603" y="3101501"/>
            <a:ext cx="2297156" cy="335666"/>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3C8C7353-C3EC-2244-9A00-8B97E940B668}"/>
              </a:ext>
            </a:extLst>
          </p:cNvPr>
          <p:cNvSpPr txBox="1"/>
          <p:nvPr/>
        </p:nvSpPr>
        <p:spPr>
          <a:xfrm>
            <a:off x="2129503" y="3177712"/>
            <a:ext cx="4166653" cy="523220"/>
          </a:xfrm>
          <a:prstGeom prst="rect">
            <a:avLst/>
          </a:prstGeom>
          <a:noFill/>
        </p:spPr>
        <p:txBody>
          <a:bodyPr wrap="none" rtlCol="0">
            <a:spAutoFit/>
          </a:bodyPr>
          <a:lstStyle/>
          <a:p>
            <a:r>
              <a:rPr lang="en-US" sz="2800" dirty="0"/>
              <a:t>Expressive query languages</a:t>
            </a:r>
          </a:p>
        </p:txBody>
      </p:sp>
      <p:sp>
        <p:nvSpPr>
          <p:cNvPr id="19" name="TextBox 18">
            <a:extLst>
              <a:ext uri="{FF2B5EF4-FFF2-40B4-BE49-F238E27FC236}">
                <a16:creationId xmlns:a16="http://schemas.microsoft.com/office/drawing/2014/main" id="{6ADDFD47-4077-4446-A324-ADCBE931F5D8}"/>
              </a:ext>
            </a:extLst>
          </p:cNvPr>
          <p:cNvSpPr txBox="1"/>
          <p:nvPr/>
        </p:nvSpPr>
        <p:spPr>
          <a:xfrm>
            <a:off x="1309993" y="6145543"/>
            <a:ext cx="5329664" cy="523220"/>
          </a:xfrm>
          <a:prstGeom prst="rect">
            <a:avLst/>
          </a:prstGeom>
          <a:noFill/>
        </p:spPr>
        <p:txBody>
          <a:bodyPr wrap="none" rtlCol="0">
            <a:spAutoFit/>
          </a:bodyPr>
          <a:lstStyle/>
          <a:p>
            <a:r>
              <a:rPr lang="en-US" sz="2800" dirty="0"/>
              <a:t>Efficient measurement and analysis</a:t>
            </a:r>
          </a:p>
        </p:txBody>
      </p:sp>
      <p:sp>
        <p:nvSpPr>
          <p:cNvPr id="21" name="Up-Down Arrow 20">
            <a:extLst>
              <a:ext uri="{FF2B5EF4-FFF2-40B4-BE49-F238E27FC236}">
                <a16:creationId xmlns:a16="http://schemas.microsoft.com/office/drawing/2014/main" id="{18B6CC32-6ED1-1345-9F7B-6BA965D49F83}"/>
              </a:ext>
            </a:extLst>
          </p:cNvPr>
          <p:cNvSpPr/>
          <p:nvPr/>
        </p:nvSpPr>
        <p:spPr>
          <a:xfrm>
            <a:off x="3761772" y="3814723"/>
            <a:ext cx="381964" cy="983848"/>
          </a:xfrm>
          <a:prstGeom prst="upDownArrow">
            <a:avLst/>
          </a:prstGeom>
          <a:solidFill>
            <a:schemeClr val="tx2">
              <a:lumMod val="60000"/>
              <a:lumOff val="4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Right Brace 21">
            <a:extLst>
              <a:ext uri="{FF2B5EF4-FFF2-40B4-BE49-F238E27FC236}">
                <a16:creationId xmlns:a16="http://schemas.microsoft.com/office/drawing/2014/main" id="{00603556-636D-9F46-82E8-65A94F3467A3}"/>
              </a:ext>
            </a:extLst>
          </p:cNvPr>
          <p:cNvSpPr/>
          <p:nvPr/>
        </p:nvSpPr>
        <p:spPr>
          <a:xfrm>
            <a:off x="7303625" y="2795737"/>
            <a:ext cx="879676" cy="1638695"/>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855ACAB8-5514-6E41-9CBF-E7A488D117E8}"/>
              </a:ext>
            </a:extLst>
          </p:cNvPr>
          <p:cNvSpPr/>
          <p:nvPr/>
        </p:nvSpPr>
        <p:spPr>
          <a:xfrm>
            <a:off x="7323540" y="4506848"/>
            <a:ext cx="879676" cy="1638695"/>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DFEECF03-D9B4-414A-9F89-324F7CDEBEE3}"/>
              </a:ext>
            </a:extLst>
          </p:cNvPr>
          <p:cNvSpPr txBox="1"/>
          <p:nvPr/>
        </p:nvSpPr>
        <p:spPr>
          <a:xfrm>
            <a:off x="8316418" y="3353474"/>
            <a:ext cx="3687163" cy="523220"/>
          </a:xfrm>
          <a:prstGeom prst="rect">
            <a:avLst/>
          </a:prstGeom>
          <a:noFill/>
        </p:spPr>
        <p:txBody>
          <a:bodyPr wrap="none" rtlCol="0">
            <a:spAutoFit/>
          </a:bodyPr>
          <a:lstStyle/>
          <a:p>
            <a:r>
              <a:rPr lang="en-US" sz="2800" dirty="0"/>
              <a:t>Programming languages</a:t>
            </a:r>
          </a:p>
        </p:txBody>
      </p:sp>
      <p:sp>
        <p:nvSpPr>
          <p:cNvPr id="26" name="TextBox 25">
            <a:extLst>
              <a:ext uri="{FF2B5EF4-FFF2-40B4-BE49-F238E27FC236}">
                <a16:creationId xmlns:a16="http://schemas.microsoft.com/office/drawing/2014/main" id="{42F99EC6-FC06-3E47-84ED-6DDE5C61DEA2}"/>
              </a:ext>
            </a:extLst>
          </p:cNvPr>
          <p:cNvSpPr txBox="1"/>
          <p:nvPr/>
        </p:nvSpPr>
        <p:spPr>
          <a:xfrm>
            <a:off x="8282266" y="5064585"/>
            <a:ext cx="3765326" cy="523220"/>
          </a:xfrm>
          <a:prstGeom prst="rect">
            <a:avLst/>
          </a:prstGeom>
          <a:noFill/>
        </p:spPr>
        <p:txBody>
          <a:bodyPr wrap="none" rtlCol="0">
            <a:spAutoFit/>
          </a:bodyPr>
          <a:lstStyle/>
          <a:p>
            <a:r>
              <a:rPr lang="en-US" sz="2800" dirty="0"/>
              <a:t>Compact data structures</a:t>
            </a:r>
          </a:p>
        </p:txBody>
      </p:sp>
    </p:spTree>
    <p:extLst>
      <p:ext uri="{BB962C8B-B14F-4D97-AF65-F5344CB8AC3E}">
        <p14:creationId xmlns:p14="http://schemas.microsoft.com/office/powerpoint/2010/main" val="33759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4C7D-971D-B649-8F77-F0E4B2EBC922}"/>
              </a:ext>
            </a:extLst>
          </p:cNvPr>
          <p:cNvSpPr>
            <a:spLocks noGrp="1"/>
          </p:cNvSpPr>
          <p:nvPr>
            <p:ph type="title"/>
          </p:nvPr>
        </p:nvSpPr>
        <p:spPr/>
        <p:txBody>
          <a:bodyPr/>
          <a:lstStyle/>
          <a:p>
            <a:r>
              <a:rPr lang="en-US" dirty="0"/>
              <a:t>Recent Projects</a:t>
            </a:r>
          </a:p>
        </p:txBody>
      </p:sp>
      <p:sp>
        <p:nvSpPr>
          <p:cNvPr id="3" name="Content Placeholder 2">
            <a:extLst>
              <a:ext uri="{FF2B5EF4-FFF2-40B4-BE49-F238E27FC236}">
                <a16:creationId xmlns:a16="http://schemas.microsoft.com/office/drawing/2014/main" id="{8A19C954-CCB2-634A-A065-F66F22EAA703}"/>
              </a:ext>
            </a:extLst>
          </p:cNvPr>
          <p:cNvSpPr>
            <a:spLocks noGrp="1"/>
          </p:cNvSpPr>
          <p:nvPr>
            <p:ph idx="1"/>
          </p:nvPr>
        </p:nvSpPr>
        <p:spPr>
          <a:xfrm>
            <a:off x="609600" y="1600202"/>
            <a:ext cx="10972800" cy="5121276"/>
          </a:xfrm>
        </p:spPr>
        <p:txBody>
          <a:bodyPr>
            <a:normAutofit fontScale="92500" lnSpcReduction="10000"/>
          </a:bodyPr>
          <a:lstStyle/>
          <a:p>
            <a:r>
              <a:rPr lang="en-US" b="1" dirty="0">
                <a:solidFill>
                  <a:srgbClr val="0070C0"/>
                </a:solidFill>
              </a:rPr>
              <a:t>Expressive languages</a:t>
            </a:r>
          </a:p>
          <a:p>
            <a:pPr lvl="1"/>
            <a:r>
              <a:rPr lang="en-US" dirty="0"/>
              <a:t>Map-reduce for network telemetry (Sonata)</a:t>
            </a:r>
            <a:endParaRPr lang="en-US" sz="2400" dirty="0"/>
          </a:p>
          <a:p>
            <a:pPr lvl="1"/>
            <a:r>
              <a:rPr lang="en-US" dirty="0"/>
              <a:t>Regular expressions on paths (Path Queries)</a:t>
            </a:r>
          </a:p>
          <a:p>
            <a:pPr lvl="1"/>
            <a:r>
              <a:rPr lang="en-US" dirty="0"/>
              <a:t>Elastic data-plane data structures (P4All)</a:t>
            </a:r>
            <a:endParaRPr lang="en-US" sz="2400" dirty="0"/>
          </a:p>
          <a:p>
            <a:pPr lvl="1"/>
            <a:r>
              <a:rPr lang="en-US" dirty="0"/>
              <a:t>Control inside the data plane (Lucid) </a:t>
            </a:r>
          </a:p>
          <a:p>
            <a:r>
              <a:rPr lang="en-US" b="1" dirty="0">
                <a:solidFill>
                  <a:srgbClr val="0070C0"/>
                </a:solidFill>
              </a:rPr>
              <a:t>Efficient data structures</a:t>
            </a:r>
          </a:p>
          <a:p>
            <a:pPr lvl="1"/>
            <a:r>
              <a:rPr lang="en-US" dirty="0"/>
              <a:t>Heavy-hitter detection (</a:t>
            </a:r>
            <a:r>
              <a:rPr lang="en-US" dirty="0" err="1"/>
              <a:t>HashPipe</a:t>
            </a:r>
            <a:r>
              <a:rPr lang="en-US" dirty="0"/>
              <a:t>, Precision)</a:t>
            </a:r>
          </a:p>
          <a:p>
            <a:pPr lvl="1"/>
            <a:r>
              <a:rPr lang="en-US" dirty="0"/>
              <a:t>Microburst analytics (</a:t>
            </a:r>
            <a:r>
              <a:rPr lang="en-US" dirty="0" err="1"/>
              <a:t>ConQuest</a:t>
            </a:r>
            <a:r>
              <a:rPr lang="en-US" dirty="0"/>
              <a:t>)</a:t>
            </a:r>
          </a:p>
          <a:p>
            <a:pPr lvl="1"/>
            <a:r>
              <a:rPr lang="en-US" dirty="0"/>
              <a:t>Multiple count-distinct queries (</a:t>
            </a:r>
            <a:r>
              <a:rPr lang="en-US" dirty="0" err="1"/>
              <a:t>BeauCoup</a:t>
            </a:r>
            <a:r>
              <a:rPr lang="en-US" dirty="0"/>
              <a:t>)</a:t>
            </a:r>
          </a:p>
          <a:p>
            <a:pPr lvl="1"/>
            <a:r>
              <a:rPr lang="en-US" dirty="0"/>
              <a:t>Round-trip times (P4RTT)</a:t>
            </a:r>
          </a:p>
          <a:p>
            <a:pPr lvl="1"/>
            <a:r>
              <a:rPr lang="en-US" dirty="0"/>
              <a:t>Traffic by domain name (Meta4)</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E54E4ED-780D-ED45-B226-3275D9204E4F}"/>
              </a:ext>
            </a:extLst>
          </p:cNvPr>
          <p:cNvSpPr>
            <a:spLocks noGrp="1"/>
          </p:cNvSpPr>
          <p:nvPr>
            <p:ph type="sldNum" sz="quarter" idx="12"/>
          </p:nvPr>
        </p:nvSpPr>
        <p:spPr/>
        <p:txBody>
          <a:bodyPr/>
          <a:lstStyle/>
          <a:p>
            <a:fld id="{1718992C-B9AF-2F49-8B31-EC7F489F3004}" type="slidenum">
              <a:rPr lang="en-US" smtClean="0"/>
              <a:t>7</a:t>
            </a:fld>
            <a:endParaRPr lang="en-US"/>
          </a:p>
        </p:txBody>
      </p:sp>
      <p:sp>
        <p:nvSpPr>
          <p:cNvPr id="5" name="Down Arrow 4">
            <a:extLst>
              <a:ext uri="{FF2B5EF4-FFF2-40B4-BE49-F238E27FC236}">
                <a16:creationId xmlns:a16="http://schemas.microsoft.com/office/drawing/2014/main" id="{AD941153-9D80-2548-9CFD-3E02784EAF64}"/>
              </a:ext>
            </a:extLst>
          </p:cNvPr>
          <p:cNvSpPr/>
          <p:nvPr/>
        </p:nvSpPr>
        <p:spPr>
          <a:xfrm>
            <a:off x="8495818" y="2254466"/>
            <a:ext cx="625033" cy="1530752"/>
          </a:xfrm>
          <a:prstGeom prst="downArrow">
            <a:avLst/>
          </a:prstGeom>
          <a:solidFill>
            <a:schemeClr val="tx2">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Down Arrow 5">
            <a:extLst>
              <a:ext uri="{FF2B5EF4-FFF2-40B4-BE49-F238E27FC236}">
                <a16:creationId xmlns:a16="http://schemas.microsoft.com/office/drawing/2014/main" id="{3FE0564D-D3BD-C248-A018-D4FAAB52B9B3}"/>
              </a:ext>
            </a:extLst>
          </p:cNvPr>
          <p:cNvSpPr/>
          <p:nvPr/>
        </p:nvSpPr>
        <p:spPr>
          <a:xfrm flipV="1">
            <a:off x="8527969" y="4492422"/>
            <a:ext cx="625033" cy="1530752"/>
          </a:xfrm>
          <a:prstGeom prst="downArrow">
            <a:avLst/>
          </a:prstGeom>
          <a:solidFill>
            <a:schemeClr val="tx2">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8596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4C7D-971D-B649-8F77-F0E4B2EBC922}"/>
              </a:ext>
            </a:extLst>
          </p:cNvPr>
          <p:cNvSpPr>
            <a:spLocks noGrp="1"/>
          </p:cNvSpPr>
          <p:nvPr>
            <p:ph type="title"/>
          </p:nvPr>
        </p:nvSpPr>
        <p:spPr/>
        <p:txBody>
          <a:bodyPr/>
          <a:lstStyle/>
          <a:p>
            <a:r>
              <a:rPr lang="en-US" dirty="0"/>
              <a:t>Recent Projects</a:t>
            </a:r>
          </a:p>
        </p:txBody>
      </p:sp>
      <p:sp>
        <p:nvSpPr>
          <p:cNvPr id="3" name="Content Placeholder 2">
            <a:extLst>
              <a:ext uri="{FF2B5EF4-FFF2-40B4-BE49-F238E27FC236}">
                <a16:creationId xmlns:a16="http://schemas.microsoft.com/office/drawing/2014/main" id="{8A19C954-CCB2-634A-A065-F66F22EAA703}"/>
              </a:ext>
            </a:extLst>
          </p:cNvPr>
          <p:cNvSpPr>
            <a:spLocks noGrp="1"/>
          </p:cNvSpPr>
          <p:nvPr>
            <p:ph idx="1"/>
          </p:nvPr>
        </p:nvSpPr>
        <p:spPr>
          <a:xfrm>
            <a:off x="609600" y="1600202"/>
            <a:ext cx="10972800" cy="5121276"/>
          </a:xfrm>
        </p:spPr>
        <p:txBody>
          <a:bodyPr>
            <a:normAutofit fontScale="92500" lnSpcReduction="10000"/>
          </a:bodyPr>
          <a:lstStyle/>
          <a:p>
            <a:r>
              <a:rPr lang="en-US" b="1" dirty="0">
                <a:solidFill>
                  <a:srgbClr val="0070C0"/>
                </a:solidFill>
              </a:rPr>
              <a:t>Expressive languages</a:t>
            </a:r>
          </a:p>
          <a:p>
            <a:pPr lvl="1"/>
            <a:r>
              <a:rPr lang="en-US" dirty="0">
                <a:solidFill>
                  <a:srgbClr val="FF0000"/>
                </a:solidFill>
              </a:rPr>
              <a:t>Map-reduce for network telemetry (Sonata)</a:t>
            </a:r>
            <a:endParaRPr lang="en-US" sz="2400" dirty="0">
              <a:solidFill>
                <a:srgbClr val="FF0000"/>
              </a:solidFill>
            </a:endParaRPr>
          </a:p>
          <a:p>
            <a:pPr lvl="1"/>
            <a:r>
              <a:rPr lang="en-US" dirty="0"/>
              <a:t>Regular expressions on paths (Path Queries)</a:t>
            </a:r>
          </a:p>
          <a:p>
            <a:pPr lvl="1"/>
            <a:r>
              <a:rPr lang="en-US" dirty="0"/>
              <a:t>Elastic data-plane data structures (P4All)</a:t>
            </a:r>
            <a:endParaRPr lang="en-US" sz="2400" dirty="0"/>
          </a:p>
          <a:p>
            <a:pPr lvl="1"/>
            <a:r>
              <a:rPr lang="en-US" dirty="0"/>
              <a:t>Control inside the data plane (Lucid) </a:t>
            </a:r>
          </a:p>
          <a:p>
            <a:r>
              <a:rPr lang="en-US" b="1" dirty="0">
                <a:solidFill>
                  <a:srgbClr val="0070C0"/>
                </a:solidFill>
              </a:rPr>
              <a:t>Efficient data structures</a:t>
            </a:r>
          </a:p>
          <a:p>
            <a:pPr lvl="1"/>
            <a:r>
              <a:rPr lang="en-US" dirty="0"/>
              <a:t>Heavy-hitter detection (</a:t>
            </a:r>
            <a:r>
              <a:rPr lang="en-US" dirty="0" err="1"/>
              <a:t>HashPipe</a:t>
            </a:r>
            <a:r>
              <a:rPr lang="en-US" dirty="0"/>
              <a:t>, Precision)</a:t>
            </a:r>
          </a:p>
          <a:p>
            <a:pPr lvl="1"/>
            <a:r>
              <a:rPr lang="en-US" dirty="0"/>
              <a:t>Microburst analytics (</a:t>
            </a:r>
            <a:r>
              <a:rPr lang="en-US" dirty="0" err="1"/>
              <a:t>ConQuest</a:t>
            </a:r>
            <a:r>
              <a:rPr lang="en-US" dirty="0"/>
              <a:t>)</a:t>
            </a:r>
          </a:p>
          <a:p>
            <a:pPr lvl="1"/>
            <a:r>
              <a:rPr lang="en-US" dirty="0">
                <a:solidFill>
                  <a:srgbClr val="FF0000"/>
                </a:solidFill>
              </a:rPr>
              <a:t>Multiple count-distinct queries (</a:t>
            </a:r>
            <a:r>
              <a:rPr lang="en-US" dirty="0" err="1">
                <a:solidFill>
                  <a:srgbClr val="FF0000"/>
                </a:solidFill>
              </a:rPr>
              <a:t>BeauCoup</a:t>
            </a:r>
            <a:r>
              <a:rPr lang="en-US" dirty="0">
                <a:solidFill>
                  <a:srgbClr val="FF0000"/>
                </a:solidFill>
              </a:rPr>
              <a:t>)</a:t>
            </a:r>
          </a:p>
          <a:p>
            <a:pPr lvl="1"/>
            <a:r>
              <a:rPr lang="en-US" dirty="0"/>
              <a:t>Round-trip times (P4RTT)</a:t>
            </a:r>
          </a:p>
          <a:p>
            <a:pPr lvl="1"/>
            <a:r>
              <a:rPr lang="en-US" dirty="0"/>
              <a:t>Traffic by domain name (Meta4)</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E54E4ED-780D-ED45-B226-3275D9204E4F}"/>
              </a:ext>
            </a:extLst>
          </p:cNvPr>
          <p:cNvSpPr>
            <a:spLocks noGrp="1"/>
          </p:cNvSpPr>
          <p:nvPr>
            <p:ph type="sldNum" sz="quarter" idx="12"/>
          </p:nvPr>
        </p:nvSpPr>
        <p:spPr/>
        <p:txBody>
          <a:bodyPr/>
          <a:lstStyle/>
          <a:p>
            <a:fld id="{1718992C-B9AF-2F49-8B31-EC7F489F3004}" type="slidenum">
              <a:rPr lang="en-US" smtClean="0"/>
              <a:t>8</a:t>
            </a:fld>
            <a:endParaRPr lang="en-US"/>
          </a:p>
        </p:txBody>
      </p:sp>
      <p:sp>
        <p:nvSpPr>
          <p:cNvPr id="5" name="Down Arrow 4">
            <a:extLst>
              <a:ext uri="{FF2B5EF4-FFF2-40B4-BE49-F238E27FC236}">
                <a16:creationId xmlns:a16="http://schemas.microsoft.com/office/drawing/2014/main" id="{AD941153-9D80-2548-9CFD-3E02784EAF64}"/>
              </a:ext>
            </a:extLst>
          </p:cNvPr>
          <p:cNvSpPr/>
          <p:nvPr/>
        </p:nvSpPr>
        <p:spPr>
          <a:xfrm>
            <a:off x="8495818" y="2254466"/>
            <a:ext cx="625033" cy="1530752"/>
          </a:xfrm>
          <a:prstGeom prst="downArrow">
            <a:avLst/>
          </a:prstGeom>
          <a:solidFill>
            <a:schemeClr val="tx2">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Down Arrow 5">
            <a:extLst>
              <a:ext uri="{FF2B5EF4-FFF2-40B4-BE49-F238E27FC236}">
                <a16:creationId xmlns:a16="http://schemas.microsoft.com/office/drawing/2014/main" id="{3FE0564D-D3BD-C248-A018-D4FAAB52B9B3}"/>
              </a:ext>
            </a:extLst>
          </p:cNvPr>
          <p:cNvSpPr/>
          <p:nvPr/>
        </p:nvSpPr>
        <p:spPr>
          <a:xfrm flipV="1">
            <a:off x="8527969" y="4492422"/>
            <a:ext cx="625033" cy="1530752"/>
          </a:xfrm>
          <a:prstGeom prst="downArrow">
            <a:avLst/>
          </a:prstGeom>
          <a:solidFill>
            <a:schemeClr val="tx2">
              <a:lumMod val="40000"/>
              <a:lumOff val="60000"/>
            </a:schemeClr>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5048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14890</TotalTime>
  <Words>3697</Words>
  <Application>Microsoft Macintosh PowerPoint</Application>
  <PresentationFormat>Widescreen</PresentationFormat>
  <Paragraphs>820</Paragraphs>
  <Slides>38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Avenir Next Medium</vt:lpstr>
      <vt:lpstr>Calibri</vt:lpstr>
      <vt:lpstr>Consolas</vt:lpstr>
      <vt:lpstr>Helvetica Neue</vt:lpstr>
      <vt:lpstr>Lucida Grande</vt:lpstr>
      <vt:lpstr>Monaco</vt:lpstr>
      <vt:lpstr>Myriad Pro</vt:lpstr>
      <vt:lpstr>Source Sans Pro</vt:lpstr>
      <vt:lpstr>Times</vt:lpstr>
      <vt:lpstr>Office Theme</vt:lpstr>
      <vt:lpstr>Network Telemetry in the Data Plane</vt:lpstr>
      <vt:lpstr>Network Telemetry</vt:lpstr>
      <vt:lpstr>Example Telemetry Questions</vt:lpstr>
      <vt:lpstr>Traffic Measurement in Traditional Networks</vt:lpstr>
      <vt:lpstr>Data-Plane Programmability for the Win</vt:lpstr>
      <vt:lpstr>Network Telemetry Using Data-Plane State</vt:lpstr>
      <vt:lpstr>Bridging the Gap</vt:lpstr>
      <vt:lpstr>Recent Projects</vt:lpstr>
      <vt:lpstr>Recent Projects</vt:lpstr>
      <vt:lpstr>Sonata: Query-Driven Streaming Network Telemetry</vt:lpstr>
      <vt:lpstr>Flexible Telemetry for Network Management</vt:lpstr>
      <vt:lpstr>Spark-Like Query Language</vt:lpstr>
      <vt:lpstr>Query-Driven Collection and Analysis</vt:lpstr>
      <vt:lpstr>Compiling Individual Operators</vt:lpstr>
      <vt:lpstr>Compiling Individual Operators</vt:lpstr>
      <vt:lpstr>Compiling Individual Operators</vt:lpstr>
      <vt:lpstr>Compiling Individual Operators</vt:lpstr>
      <vt:lpstr>Compiling a Query</vt:lpstr>
      <vt:lpstr>Partitioning Decisions</vt:lpstr>
      <vt:lpstr>Query Compilation</vt:lpstr>
      <vt:lpstr>Experimental Results</vt:lpstr>
      <vt:lpstr>Sonata Limitations</vt:lpstr>
      <vt:lpstr>BeauCoup: Answering Many Network Traffic Queries, One Memory Update at a Time</vt:lpstr>
      <vt:lpstr>Count-Distinct Queries</vt:lpstr>
      <vt:lpstr>Many Queries</vt:lpstr>
      <vt:lpstr>Many Queries</vt:lpstr>
      <vt:lpstr>Coupon Collector Problem</vt:lpstr>
      <vt:lpstr>BeauCoup coupon collector</vt:lpstr>
      <vt:lpstr>BeauCoup Coupon Collector</vt:lpstr>
      <vt:lpstr>Stacking Queries With the Same Attribute</vt:lpstr>
      <vt:lpstr>BeauCoup Design</vt:lpstr>
      <vt:lpstr>BeauCoup Design</vt:lpstr>
      <vt:lpstr>Conclusion</vt:lpstr>
      <vt:lpstr>Ongoing Work: Higher-Order Telemetry</vt:lpstr>
      <vt:lpstr>Backup Slides</vt:lpstr>
      <vt:lpstr>One Hash Function for Each Attribute</vt:lpstr>
      <vt:lpstr>TCAM for Selecting a Coupon</vt:lpstr>
      <vt:lpstr>Coupon collector table</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SoftCell: Taking Control of Cellular Core networks</dc:title>
  <dc:creator>Xin Jin</dc:creator>
  <cp:lastModifiedBy>Jennifer L. Rexford</cp:lastModifiedBy>
  <cp:revision>2366</cp:revision>
  <cp:lastPrinted>2016-04-16T23:03:31Z</cp:lastPrinted>
  <dcterms:created xsi:type="dcterms:W3CDTF">2013-03-27T18:30:57Z</dcterms:created>
  <dcterms:modified xsi:type="dcterms:W3CDTF">2021-05-24T18:49:22Z</dcterms:modified>
</cp:coreProperties>
</file>