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78" r:id="rId4"/>
    <p:sldId id="285" r:id="rId5"/>
    <p:sldId id="287" r:id="rId6"/>
    <p:sldId id="289" r:id="rId7"/>
    <p:sldId id="286" r:id="rId8"/>
    <p:sldId id="282" r:id="rId9"/>
    <p:sldId id="277" r:id="rId10"/>
    <p:sldId id="290" r:id="rId11"/>
    <p:sldId id="292" r:id="rId12"/>
    <p:sldId id="293" r:id="rId13"/>
    <p:sldId id="294" r:id="rId14"/>
    <p:sldId id="295" r:id="rId15"/>
    <p:sldId id="283" r:id="rId16"/>
    <p:sldId id="301" r:id="rId17"/>
    <p:sldId id="297" r:id="rId18"/>
    <p:sldId id="298" r:id="rId19"/>
    <p:sldId id="300" r:id="rId20"/>
    <p:sldId id="299" r:id="rId21"/>
    <p:sldId id="302" r:id="rId22"/>
    <p:sldId id="303" r:id="rId23"/>
    <p:sldId id="304" r:id="rId24"/>
    <p:sldId id="257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rbel" panose="020B0503020204020204" pitchFamily="34" charset="0"/>
      <p:regular r:id="rId31"/>
      <p:bold r:id="rId32"/>
      <p:italic r:id="rId33"/>
      <p:boldItalic r:id="rId34"/>
    </p:embeddedFont>
    <p:embeddedFont>
      <p:font typeface="Eurostile" panose="020B0504020202050204" pitchFamily="34" charset="77"/>
      <p:regular r:id="rId35"/>
      <p:bold r:id="rId36"/>
    </p:embeddedFont>
    <p:embeddedFont>
      <p:font typeface="Lato" panose="020F0502020204030203" pitchFamily="34" charset="77"/>
      <p:regular r:id="rId37"/>
      <p:bold r:id="rId38"/>
      <p:italic r:id="rId39"/>
      <p:boldItalic r:id="rId40"/>
    </p:embeddedFont>
    <p:embeddedFont>
      <p:font typeface="Source Sans Pro" panose="020B050303040302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4">
          <p15:clr>
            <a:srgbClr val="A4A3A4"/>
          </p15:clr>
        </p15:guide>
        <p15:guide id="2" orient="horz" pos="766">
          <p15:clr>
            <a:srgbClr val="A4A3A4"/>
          </p15:clr>
        </p15:guide>
        <p15:guide id="3" pos="350">
          <p15:clr>
            <a:srgbClr val="A4A3A4"/>
          </p15:clr>
        </p15:guide>
        <p15:guide id="4" orient="horz" pos="3166">
          <p15:clr>
            <a:srgbClr val="A4A3A4"/>
          </p15:clr>
        </p15:guide>
        <p15:guide id="5" orient="horz" pos="130">
          <p15:clr>
            <a:srgbClr val="A4A3A4"/>
          </p15:clr>
        </p15:guide>
        <p15:guide id="6" orient="horz" pos="782">
          <p15:clr>
            <a:srgbClr val="A4A3A4"/>
          </p15:clr>
        </p15:guide>
        <p15:guide id="7" pos="222">
          <p15:clr>
            <a:srgbClr val="A4A3A4"/>
          </p15:clr>
        </p15:guide>
        <p15:guide id="8" orient="horz" pos="3107">
          <p15:clr>
            <a:srgbClr val="A4A3A4"/>
          </p15:clr>
        </p15:guide>
        <p15:guide id="9" orient="horz" pos="3129">
          <p15:clr>
            <a:srgbClr val="A4A3A4"/>
          </p15:clr>
        </p15:guide>
        <p15:guide id="10" pos="2827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5" roundtripDataSignature="AMtx7mjYSJr9dBhpBi3R8tFsPF3I3gzu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B1D16B-73F4-4900-8CEE-9DE572C2BB7B}">
  <a:tblStyle styleId="{D4B1D16B-73F4-4900-8CEE-9DE572C2BB7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tcBdr/>
        <a:fill>
          <a:solidFill>
            <a:srgbClr val="E6ECF6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6ECF6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9"/>
    <p:restoredTop sz="83537"/>
  </p:normalViewPr>
  <p:slideViewPr>
    <p:cSldViewPr snapToGrid="0">
      <p:cViewPr varScale="1">
        <p:scale>
          <a:sx n="141" d="100"/>
          <a:sy n="141" d="100"/>
        </p:scale>
        <p:origin x="256" y="184"/>
      </p:cViewPr>
      <p:guideLst>
        <p:guide orient="horz" pos="574"/>
        <p:guide orient="horz" pos="766"/>
        <p:guide pos="350"/>
        <p:guide orient="horz" pos="3166"/>
        <p:guide orient="horz" pos="130"/>
        <p:guide orient="horz" pos="782"/>
        <p:guide pos="222"/>
        <p:guide orient="horz" pos="3107"/>
        <p:guide orient="horz" pos="3129"/>
        <p:guide pos="28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96939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4696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65066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93475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367819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46435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8030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49174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79457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7940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 userDrawn="1">
  <p:cSld name="Cover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/>
          <p:nvPr/>
        </p:nvSpPr>
        <p:spPr>
          <a:xfrm>
            <a:off x="7757886" y="130629"/>
            <a:ext cx="1291771" cy="8490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6"/>
          <p:cNvSpPr/>
          <p:nvPr/>
        </p:nvSpPr>
        <p:spPr>
          <a:xfrm>
            <a:off x="8001000" y="4851401"/>
            <a:ext cx="1143000" cy="2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3CCAF4-DE0D-C643-B638-B4D0D71FB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052" y="1587991"/>
            <a:ext cx="2857500" cy="1905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571867-D23C-3849-AD47-7400BEBD6468}"/>
              </a:ext>
            </a:extLst>
          </p:cNvPr>
          <p:cNvSpPr/>
          <p:nvPr userDrawn="1"/>
        </p:nvSpPr>
        <p:spPr>
          <a:xfrm>
            <a:off x="3634548" y="0"/>
            <a:ext cx="5509452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551C38-4753-B24B-86D1-B4430FEC83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41A15-282B-EA43-B55D-74742DA66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5FBDE5-A58A-AA4A-9E07-E9320286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0003-0155-A043-8A7F-65AFEE76672B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64EF95-56F0-5D40-A9CA-B7D05B73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7785D-6666-4041-8419-70ACDE97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985B-173B-824E-893C-C6FE405CD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3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41157-7D41-0B49-A9E2-DE7878662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90433-61E3-534D-AE6B-A31A00B5F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14D66-4789-8946-BDA4-7F7ECFCC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0003-0155-A043-8A7F-65AFEE76672B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68222-2A5D-BE4F-96D8-48CE139AF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F1960-5220-9B48-AF9A-BE435178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985B-173B-824E-893C-C6FE405CD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3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72933"/>
            <a:ext cx="8229600" cy="532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097280"/>
            <a:ext cx="8521700" cy="341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814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34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87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575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575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3505200" y="48488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4campus.cs.princeton.edu/pubs/rtt20_paper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4campus.cs.princeton.edu/pubs/Meta4_sigconf-latest.pdf" TargetMode="External"/><Relationship Id="rId4" Type="http://schemas.openxmlformats.org/officeDocument/2006/relationships/hyperlink" Target="https://p4campus.cs.princeton.edu/pubs/P4-RTT.ppt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>
            <a:spLocks noGrp="1"/>
          </p:cNvSpPr>
          <p:nvPr>
            <p:ph type="ctrTitle" idx="4294967295"/>
          </p:nvPr>
        </p:nvSpPr>
        <p:spPr>
          <a:xfrm>
            <a:off x="3576120" y="1824592"/>
            <a:ext cx="5504506" cy="2178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dirty="0">
                <a:solidFill>
                  <a:srgbClr val="7030A0"/>
                </a:solidFill>
                <a:latin typeface="Corbel" panose="020B0503020204020204" pitchFamily="34" charset="0"/>
              </a:rPr>
              <a:t>Higher-Order Telemetry</a:t>
            </a:r>
            <a:br>
              <a:rPr lang="en-US" sz="3200" b="1" dirty="0">
                <a:solidFill>
                  <a:srgbClr val="7030A0"/>
                </a:solidFill>
                <a:latin typeface="Corbel" panose="020B0503020204020204" pitchFamily="34" charset="0"/>
              </a:rPr>
            </a:br>
            <a:r>
              <a:rPr lang="en-US" sz="3200" b="1" dirty="0">
                <a:solidFill>
                  <a:srgbClr val="7030A0"/>
                </a:solidFill>
                <a:latin typeface="Corbel" panose="020B0503020204020204" pitchFamily="34" charset="0"/>
              </a:rPr>
              <a:t>in the Data Plane</a:t>
            </a:r>
            <a:br>
              <a:rPr lang="en-US" sz="28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</a:br>
            <a:endParaRPr sz="2800" dirty="0">
              <a:latin typeface="Eurostile" panose="020B0504020202050204" pitchFamily="34" charset="77"/>
            </a:endParaRPr>
          </a:p>
        </p:txBody>
      </p:sp>
      <p:sp>
        <p:nvSpPr>
          <p:cNvPr id="74" name="Google Shape;74;p1"/>
          <p:cNvSpPr txBox="1">
            <a:spLocks noGrp="1"/>
          </p:cNvSpPr>
          <p:nvPr>
            <p:ph type="subTitle" idx="4294967295"/>
          </p:nvPr>
        </p:nvSpPr>
        <p:spPr>
          <a:xfrm>
            <a:off x="4428065" y="3348393"/>
            <a:ext cx="3892601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Arial"/>
              <a:buNone/>
            </a:pPr>
            <a:r>
              <a:rPr lang="en-US" sz="2000" b="1" dirty="0">
                <a:solidFill>
                  <a:schemeClr val="tx1"/>
                </a:solidFill>
                <a:latin typeface="Corbel" panose="020B0503020204020204" pitchFamily="34" charset="0"/>
              </a:rPr>
              <a:t>Jennifer Rexford</a:t>
            </a:r>
            <a:br>
              <a:rPr lang="en-US" sz="2000" b="1" dirty="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Princeton University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Arial"/>
              <a:buNone/>
            </a:pPr>
            <a:endParaRPr sz="2000" dirty="0">
              <a:solidFill>
                <a:schemeClr val="tx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B03B1E-9253-5D42-A2AC-BC02D1AF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Round-Trip Time Monitoring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2EBCD-C6B6-AF49-80AE-0A3C557D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985B-173B-824E-893C-C6FE405CD872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oogle Shape;190;p18">
            <a:extLst>
              <a:ext uri="{FF2B5EF4-FFF2-40B4-BE49-F238E27FC236}">
                <a16:creationId xmlns:a16="http://schemas.microsoft.com/office/drawing/2014/main" id="{71EF718F-E47C-2A43-B23D-896F0C0E96FD}"/>
              </a:ext>
            </a:extLst>
          </p:cNvPr>
          <p:cNvGrpSpPr/>
          <p:nvPr/>
        </p:nvGrpSpPr>
        <p:grpSpPr>
          <a:xfrm>
            <a:off x="586154" y="937847"/>
            <a:ext cx="8100646" cy="3210390"/>
            <a:chOff x="2370006" y="1243491"/>
            <a:chExt cx="4620069" cy="1800345"/>
          </a:xfrm>
        </p:grpSpPr>
        <p:cxnSp>
          <p:nvCxnSpPr>
            <p:cNvPr id="7" name="Google Shape;191;p18">
              <a:extLst>
                <a:ext uri="{FF2B5EF4-FFF2-40B4-BE49-F238E27FC236}">
                  <a16:creationId xmlns:a16="http://schemas.microsoft.com/office/drawing/2014/main" id="{D04937CA-34B7-654E-959E-6C6DB3A35AE7}"/>
                </a:ext>
              </a:extLst>
            </p:cNvPr>
            <p:cNvCxnSpPr/>
            <p:nvPr/>
          </p:nvCxnSpPr>
          <p:spPr>
            <a:xfrm rot="10800000" flipH="1">
              <a:off x="3037575" y="1613375"/>
              <a:ext cx="3952500" cy="15000"/>
            </a:xfrm>
            <a:prstGeom prst="straightConnector1">
              <a:avLst/>
            </a:prstGeom>
            <a:noFill/>
            <a:ln w="19050" cap="flat" cmpd="sng">
              <a:solidFill>
                <a:srgbClr val="3D85C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" name="Google Shape;192;p18">
              <a:extLst>
                <a:ext uri="{FF2B5EF4-FFF2-40B4-BE49-F238E27FC236}">
                  <a16:creationId xmlns:a16="http://schemas.microsoft.com/office/drawing/2014/main" id="{486B7D83-AB8D-4245-BBD4-7A84A5B5C7F1}"/>
                </a:ext>
              </a:extLst>
            </p:cNvPr>
            <p:cNvCxnSpPr/>
            <p:nvPr/>
          </p:nvCxnSpPr>
          <p:spPr>
            <a:xfrm rot="10800000" flipH="1">
              <a:off x="3037575" y="2648150"/>
              <a:ext cx="3937800" cy="33300"/>
            </a:xfrm>
            <a:prstGeom prst="straightConnector1">
              <a:avLst/>
            </a:prstGeom>
            <a:noFill/>
            <a:ln w="19050" cap="flat" cmpd="sng">
              <a:solidFill>
                <a:srgbClr val="3D85C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9" name="Google Shape;193;p18">
              <a:extLst>
                <a:ext uri="{FF2B5EF4-FFF2-40B4-BE49-F238E27FC236}">
                  <a16:creationId xmlns:a16="http://schemas.microsoft.com/office/drawing/2014/main" id="{4D77FC89-F21E-8D47-A36D-01AA130D1BB2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32987" y="2541973"/>
              <a:ext cx="357861" cy="357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194;p18">
              <a:extLst>
                <a:ext uri="{FF2B5EF4-FFF2-40B4-BE49-F238E27FC236}">
                  <a16:creationId xmlns:a16="http://schemas.microsoft.com/office/drawing/2014/main" id="{992A2B1F-39F9-0E47-90EA-00DA0ACB4366}"/>
                </a:ext>
              </a:extLst>
            </p:cNvPr>
            <p:cNvSpPr txBox="1"/>
            <p:nvPr/>
          </p:nvSpPr>
          <p:spPr>
            <a:xfrm>
              <a:off x="2404130" y="2829636"/>
              <a:ext cx="477600" cy="2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Client</a:t>
              </a:r>
              <a:endParaRPr sz="1000"/>
            </a:p>
          </p:txBody>
        </p:sp>
        <p:pic>
          <p:nvPicPr>
            <p:cNvPr id="11" name="Google Shape;195;p18">
              <a:extLst>
                <a:ext uri="{FF2B5EF4-FFF2-40B4-BE49-F238E27FC236}">
                  <a16:creationId xmlns:a16="http://schemas.microsoft.com/office/drawing/2014/main" id="{2D17FEF7-FEF5-A042-8564-A176FB99905D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70006" y="1439280"/>
              <a:ext cx="477574" cy="4152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96;p18">
              <a:extLst>
                <a:ext uri="{FF2B5EF4-FFF2-40B4-BE49-F238E27FC236}">
                  <a16:creationId xmlns:a16="http://schemas.microsoft.com/office/drawing/2014/main" id="{39C43E83-2D49-E445-BFA1-D3AC77B994D0}"/>
                </a:ext>
              </a:extLst>
            </p:cNvPr>
            <p:cNvSpPr txBox="1"/>
            <p:nvPr/>
          </p:nvSpPr>
          <p:spPr>
            <a:xfrm>
              <a:off x="2392118" y="1243491"/>
              <a:ext cx="507600" cy="2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Server</a:t>
              </a:r>
              <a:endParaRPr sz="1000"/>
            </a:p>
          </p:txBody>
        </p:sp>
      </p:grpSp>
      <p:grpSp>
        <p:nvGrpSpPr>
          <p:cNvPr id="13" name="Google Shape;197;p18">
            <a:extLst>
              <a:ext uri="{FF2B5EF4-FFF2-40B4-BE49-F238E27FC236}">
                <a16:creationId xmlns:a16="http://schemas.microsoft.com/office/drawing/2014/main" id="{FF1ED14A-3906-4B49-8D7D-69DBA8F261A3}"/>
              </a:ext>
            </a:extLst>
          </p:cNvPr>
          <p:cNvGrpSpPr/>
          <p:nvPr/>
        </p:nvGrpSpPr>
        <p:grpSpPr>
          <a:xfrm>
            <a:off x="-89536" y="2871774"/>
            <a:ext cx="8855134" cy="496322"/>
            <a:chOff x="1597765" y="3365241"/>
            <a:chExt cx="5901683" cy="394800"/>
          </a:xfrm>
        </p:grpSpPr>
        <p:pic>
          <p:nvPicPr>
            <p:cNvPr id="14" name="Google Shape;198;p18">
              <a:extLst>
                <a:ext uri="{FF2B5EF4-FFF2-40B4-BE49-F238E27FC236}">
                  <a16:creationId xmlns:a16="http://schemas.microsoft.com/office/drawing/2014/main" id="{B680DF2C-67FB-BB40-B33F-9F34C747929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22336" b="26703"/>
            <a:stretch/>
          </p:blipFill>
          <p:spPr>
            <a:xfrm>
              <a:off x="2266038" y="3490025"/>
              <a:ext cx="576925" cy="209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99;p18">
              <a:extLst>
                <a:ext uri="{FF2B5EF4-FFF2-40B4-BE49-F238E27FC236}">
                  <a16:creationId xmlns:a16="http://schemas.microsoft.com/office/drawing/2014/main" id="{3C4D3EAD-CE51-8B49-9E18-8DC5AAE0C7C9}"/>
                </a:ext>
              </a:extLst>
            </p:cNvPr>
            <p:cNvSpPr txBox="1"/>
            <p:nvPr/>
          </p:nvSpPr>
          <p:spPr>
            <a:xfrm>
              <a:off x="1597765" y="3365241"/>
              <a:ext cx="779700" cy="39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Vantage Point</a:t>
              </a:r>
              <a:endParaRPr sz="900"/>
            </a:p>
          </p:txBody>
        </p:sp>
        <p:cxnSp>
          <p:nvCxnSpPr>
            <p:cNvPr id="16" name="Google Shape;200;p18">
              <a:extLst>
                <a:ext uri="{FF2B5EF4-FFF2-40B4-BE49-F238E27FC236}">
                  <a16:creationId xmlns:a16="http://schemas.microsoft.com/office/drawing/2014/main" id="{2BE25A5B-58D7-4E44-8EF4-0234BA528593}"/>
                </a:ext>
              </a:extLst>
            </p:cNvPr>
            <p:cNvCxnSpPr/>
            <p:nvPr/>
          </p:nvCxnSpPr>
          <p:spPr>
            <a:xfrm rot="10800000" flipH="1">
              <a:off x="2953248" y="3562672"/>
              <a:ext cx="4546200" cy="26400"/>
            </a:xfrm>
            <a:prstGeom prst="straightConnector1">
              <a:avLst/>
            </a:prstGeom>
            <a:noFill/>
            <a:ln w="19050" cap="flat" cmpd="sng">
              <a:solidFill>
                <a:srgbClr val="4472C4"/>
              </a:solidFill>
              <a:prstDash val="dash"/>
              <a:round/>
              <a:headEnd type="none" w="med" len="med"/>
              <a:tailEnd type="stealth" w="med" len="med"/>
            </a:ln>
          </p:spPr>
        </p:cxnSp>
      </p:grpSp>
      <p:grpSp>
        <p:nvGrpSpPr>
          <p:cNvPr id="17" name="Google Shape;201;p18">
            <a:extLst>
              <a:ext uri="{FF2B5EF4-FFF2-40B4-BE49-F238E27FC236}">
                <a16:creationId xmlns:a16="http://schemas.microsoft.com/office/drawing/2014/main" id="{4201BE79-BFFC-A34D-B52D-0B001C3ABEA7}"/>
              </a:ext>
            </a:extLst>
          </p:cNvPr>
          <p:cNvGrpSpPr/>
          <p:nvPr/>
        </p:nvGrpSpPr>
        <p:grpSpPr>
          <a:xfrm>
            <a:off x="2534152" y="3117737"/>
            <a:ext cx="1217144" cy="929224"/>
            <a:chOff x="2690255" y="2888003"/>
            <a:chExt cx="822000" cy="882584"/>
          </a:xfrm>
        </p:grpSpPr>
        <p:grpSp>
          <p:nvGrpSpPr>
            <p:cNvPr id="18" name="Google Shape;202;p18">
              <a:extLst>
                <a:ext uri="{FF2B5EF4-FFF2-40B4-BE49-F238E27FC236}">
                  <a16:creationId xmlns:a16="http://schemas.microsoft.com/office/drawing/2014/main" id="{1AE59279-4753-334B-8E76-3EDB5AB61D5C}"/>
                </a:ext>
              </a:extLst>
            </p:cNvPr>
            <p:cNvGrpSpPr/>
            <p:nvPr/>
          </p:nvGrpSpPr>
          <p:grpSpPr>
            <a:xfrm>
              <a:off x="2690255" y="3297125"/>
              <a:ext cx="822000" cy="473461"/>
              <a:chOff x="3299855" y="2687525"/>
              <a:chExt cx="822000" cy="473461"/>
            </a:xfrm>
          </p:grpSpPr>
          <p:sp>
            <p:nvSpPr>
              <p:cNvPr id="21" name="Google Shape;203;p18">
                <a:extLst>
                  <a:ext uri="{FF2B5EF4-FFF2-40B4-BE49-F238E27FC236}">
                    <a16:creationId xmlns:a16="http://schemas.microsoft.com/office/drawing/2014/main" id="{84037B91-9452-9646-BA2A-5DBEFDD3FBF9}"/>
                  </a:ext>
                </a:extLst>
              </p:cNvPr>
              <p:cNvSpPr/>
              <p:nvPr/>
            </p:nvSpPr>
            <p:spPr>
              <a:xfrm rot="5400000">
                <a:off x="3657475" y="2482625"/>
                <a:ext cx="117600" cy="527400"/>
              </a:xfrm>
              <a:prstGeom prst="rightBrace">
                <a:avLst>
                  <a:gd name="adj1" fmla="val 53766"/>
                  <a:gd name="adj2" fmla="val 50000"/>
                </a:avLst>
              </a:prstGeom>
              <a:noFill/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04;p18">
                <a:extLst>
                  <a:ext uri="{FF2B5EF4-FFF2-40B4-BE49-F238E27FC236}">
                    <a16:creationId xmlns:a16="http://schemas.microsoft.com/office/drawing/2014/main" id="{E32852DB-8280-004C-9F61-FF7A7D386867}"/>
                  </a:ext>
                </a:extLst>
              </p:cNvPr>
              <p:cNvSpPr txBox="1"/>
              <p:nvPr/>
            </p:nvSpPr>
            <p:spPr>
              <a:xfrm>
                <a:off x="3299855" y="2822586"/>
                <a:ext cx="822000" cy="33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b="1"/>
                  <a:t>Handshake RTT</a:t>
                </a:r>
                <a:endParaRPr sz="900" b="1"/>
              </a:p>
            </p:txBody>
          </p:sp>
        </p:grpSp>
        <p:cxnSp>
          <p:nvCxnSpPr>
            <p:cNvPr id="19" name="Google Shape;205;p18">
              <a:extLst>
                <a:ext uri="{FF2B5EF4-FFF2-40B4-BE49-F238E27FC236}">
                  <a16:creationId xmlns:a16="http://schemas.microsoft.com/office/drawing/2014/main" id="{D6F1E2FE-98B3-F640-B77F-7EC190440729}"/>
                </a:ext>
              </a:extLst>
            </p:cNvPr>
            <p:cNvCxnSpPr/>
            <p:nvPr/>
          </p:nvCxnSpPr>
          <p:spPr>
            <a:xfrm flipH="1">
              <a:off x="2842937" y="2888003"/>
              <a:ext cx="7800" cy="4092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6;p18">
              <a:extLst>
                <a:ext uri="{FF2B5EF4-FFF2-40B4-BE49-F238E27FC236}">
                  <a16:creationId xmlns:a16="http://schemas.microsoft.com/office/drawing/2014/main" id="{D3D9FA50-8D4F-D740-B979-8E3E884E309E}"/>
                </a:ext>
              </a:extLst>
            </p:cNvPr>
            <p:cNvCxnSpPr/>
            <p:nvPr/>
          </p:nvCxnSpPr>
          <p:spPr>
            <a:xfrm flipH="1">
              <a:off x="3376337" y="2888003"/>
              <a:ext cx="7800" cy="4092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" name="Google Shape;207;p18">
            <a:extLst>
              <a:ext uri="{FF2B5EF4-FFF2-40B4-BE49-F238E27FC236}">
                <a16:creationId xmlns:a16="http://schemas.microsoft.com/office/drawing/2014/main" id="{F61D2F70-32A9-6646-ACC3-1B1A0D2CA1F7}"/>
              </a:ext>
            </a:extLst>
          </p:cNvPr>
          <p:cNvGrpSpPr/>
          <p:nvPr/>
        </p:nvGrpSpPr>
        <p:grpSpPr>
          <a:xfrm>
            <a:off x="2642858" y="1624445"/>
            <a:ext cx="1555370" cy="1878707"/>
            <a:chOff x="2758530" y="1633975"/>
            <a:chExt cx="1102639" cy="1663141"/>
          </a:xfrm>
        </p:grpSpPr>
        <p:grpSp>
          <p:nvGrpSpPr>
            <p:cNvPr id="24" name="Google Shape;208;p18">
              <a:extLst>
                <a:ext uri="{FF2B5EF4-FFF2-40B4-BE49-F238E27FC236}">
                  <a16:creationId xmlns:a16="http://schemas.microsoft.com/office/drawing/2014/main" id="{1CC32331-1794-4B49-BCC5-A641748E6053}"/>
                </a:ext>
              </a:extLst>
            </p:cNvPr>
            <p:cNvGrpSpPr/>
            <p:nvPr/>
          </p:nvGrpSpPr>
          <p:grpSpPr>
            <a:xfrm>
              <a:off x="2758530" y="1633975"/>
              <a:ext cx="362620" cy="1646100"/>
              <a:chOff x="3368130" y="1024375"/>
              <a:chExt cx="362620" cy="1646100"/>
            </a:xfrm>
          </p:grpSpPr>
          <p:cxnSp>
            <p:nvCxnSpPr>
              <p:cNvPr id="31" name="Google Shape;209;p18">
                <a:extLst>
                  <a:ext uri="{FF2B5EF4-FFF2-40B4-BE49-F238E27FC236}">
                    <a16:creationId xmlns:a16="http://schemas.microsoft.com/office/drawing/2014/main" id="{72BC9891-6C44-8546-96B5-F4F3B1C6BC75}"/>
                  </a:ext>
                </a:extLst>
              </p:cNvPr>
              <p:cNvCxnSpPr/>
              <p:nvPr/>
            </p:nvCxnSpPr>
            <p:spPr>
              <a:xfrm rot="10800000" flipH="1">
                <a:off x="3372550" y="1024375"/>
                <a:ext cx="358200" cy="16461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69138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32" name="Google Shape;210;p18">
                <a:extLst>
                  <a:ext uri="{FF2B5EF4-FFF2-40B4-BE49-F238E27FC236}">
                    <a16:creationId xmlns:a16="http://schemas.microsoft.com/office/drawing/2014/main" id="{95498A27-FA7A-4043-8BA5-3B0C9B710255}"/>
                  </a:ext>
                </a:extLst>
              </p:cNvPr>
              <p:cNvSpPr txBox="1"/>
              <p:nvPr/>
            </p:nvSpPr>
            <p:spPr>
              <a:xfrm rot="17001872">
                <a:off x="3295253" y="1528333"/>
                <a:ext cx="484110" cy="3383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 dirty="0">
                    <a:latin typeface="Lato"/>
                    <a:ea typeface="Lato"/>
                    <a:cs typeface="Lato"/>
                    <a:sym typeface="Lato"/>
                  </a:rPr>
                  <a:t>SYN</a:t>
                </a:r>
                <a:endParaRPr sz="1000" dirty="0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25" name="Google Shape;211;p18">
              <a:extLst>
                <a:ext uri="{FF2B5EF4-FFF2-40B4-BE49-F238E27FC236}">
                  <a16:creationId xmlns:a16="http://schemas.microsoft.com/office/drawing/2014/main" id="{B052A25C-4FD0-CA42-BBFB-52604C6A1E51}"/>
                </a:ext>
              </a:extLst>
            </p:cNvPr>
            <p:cNvGrpSpPr/>
            <p:nvPr/>
          </p:nvGrpSpPr>
          <p:grpSpPr>
            <a:xfrm>
              <a:off x="3040355" y="1635716"/>
              <a:ext cx="447383" cy="1661400"/>
              <a:chOff x="3649955" y="1026116"/>
              <a:chExt cx="447383" cy="1661400"/>
            </a:xfrm>
          </p:grpSpPr>
          <p:cxnSp>
            <p:nvCxnSpPr>
              <p:cNvPr id="29" name="Google Shape;212;p18">
                <a:extLst>
                  <a:ext uri="{FF2B5EF4-FFF2-40B4-BE49-F238E27FC236}">
                    <a16:creationId xmlns:a16="http://schemas.microsoft.com/office/drawing/2014/main" id="{C13CF151-2885-A447-92B9-67F0EBDAFD69}"/>
                  </a:ext>
                </a:extLst>
              </p:cNvPr>
              <p:cNvCxnSpPr/>
              <p:nvPr/>
            </p:nvCxnSpPr>
            <p:spPr>
              <a:xfrm>
                <a:off x="3733438" y="1026116"/>
                <a:ext cx="363900" cy="1661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30" name="Google Shape;213;p18">
                <a:extLst>
                  <a:ext uri="{FF2B5EF4-FFF2-40B4-BE49-F238E27FC236}">
                    <a16:creationId xmlns:a16="http://schemas.microsoft.com/office/drawing/2014/main" id="{72572CF2-AFF5-494F-8F3D-BF9CFAD4588F}"/>
                  </a:ext>
                </a:extLst>
              </p:cNvPr>
              <p:cNvSpPr txBox="1"/>
              <p:nvPr/>
            </p:nvSpPr>
            <p:spPr>
              <a:xfrm rot="4607849">
                <a:off x="3422846" y="1582409"/>
                <a:ext cx="725064" cy="2708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 dirty="0">
                    <a:latin typeface="Lato"/>
                    <a:ea typeface="Lato"/>
                    <a:cs typeface="Lato"/>
                    <a:sym typeface="Lato"/>
                  </a:rPr>
                  <a:t>SYN/ACK</a:t>
                </a:r>
                <a:endParaRPr sz="1000" dirty="0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26" name="Google Shape;214;p18">
              <a:extLst>
                <a:ext uri="{FF2B5EF4-FFF2-40B4-BE49-F238E27FC236}">
                  <a16:creationId xmlns:a16="http://schemas.microsoft.com/office/drawing/2014/main" id="{7B99A338-6BE5-DE40-8D49-4FF0E06175A6}"/>
                </a:ext>
              </a:extLst>
            </p:cNvPr>
            <p:cNvGrpSpPr/>
            <p:nvPr/>
          </p:nvGrpSpPr>
          <p:grpSpPr>
            <a:xfrm>
              <a:off x="3498549" y="1633975"/>
              <a:ext cx="362620" cy="1646100"/>
              <a:chOff x="3368130" y="1024375"/>
              <a:chExt cx="362620" cy="1646100"/>
            </a:xfrm>
          </p:grpSpPr>
          <p:cxnSp>
            <p:nvCxnSpPr>
              <p:cNvPr id="27" name="Google Shape;215;p18">
                <a:extLst>
                  <a:ext uri="{FF2B5EF4-FFF2-40B4-BE49-F238E27FC236}">
                    <a16:creationId xmlns:a16="http://schemas.microsoft.com/office/drawing/2014/main" id="{4217E1B0-E1F4-D14F-B2EE-F03FB932EE25}"/>
                  </a:ext>
                </a:extLst>
              </p:cNvPr>
              <p:cNvCxnSpPr/>
              <p:nvPr/>
            </p:nvCxnSpPr>
            <p:spPr>
              <a:xfrm rot="10800000" flipH="1">
                <a:off x="3372550" y="1024375"/>
                <a:ext cx="358200" cy="16461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69138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28" name="Google Shape;216;p18">
                <a:extLst>
                  <a:ext uri="{FF2B5EF4-FFF2-40B4-BE49-F238E27FC236}">
                    <a16:creationId xmlns:a16="http://schemas.microsoft.com/office/drawing/2014/main" id="{1D977B1B-EA98-A64D-B295-A211D4A40077}"/>
                  </a:ext>
                </a:extLst>
              </p:cNvPr>
              <p:cNvSpPr txBox="1"/>
              <p:nvPr/>
            </p:nvSpPr>
            <p:spPr>
              <a:xfrm rot="17001872">
                <a:off x="3295253" y="1528333"/>
                <a:ext cx="484110" cy="3383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 dirty="0">
                    <a:latin typeface="Lato"/>
                    <a:ea typeface="Lato"/>
                    <a:cs typeface="Lato"/>
                    <a:sym typeface="Lato"/>
                  </a:rPr>
                  <a:t>ACK</a:t>
                </a:r>
                <a:endParaRPr sz="1000" dirty="0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33" name="Google Shape;217;p18">
            <a:extLst>
              <a:ext uri="{FF2B5EF4-FFF2-40B4-BE49-F238E27FC236}">
                <a16:creationId xmlns:a16="http://schemas.microsoft.com/office/drawing/2014/main" id="{03D7CAA6-B6D7-8D4D-9F56-918EB24F59FF}"/>
              </a:ext>
            </a:extLst>
          </p:cNvPr>
          <p:cNvGrpSpPr/>
          <p:nvPr/>
        </p:nvGrpSpPr>
        <p:grpSpPr>
          <a:xfrm>
            <a:off x="3854788" y="1624445"/>
            <a:ext cx="1022378" cy="1878707"/>
            <a:chOff x="3905950" y="1633975"/>
            <a:chExt cx="724788" cy="1663141"/>
          </a:xfrm>
        </p:grpSpPr>
        <p:grpSp>
          <p:nvGrpSpPr>
            <p:cNvPr id="34" name="Google Shape;218;p18">
              <a:extLst>
                <a:ext uri="{FF2B5EF4-FFF2-40B4-BE49-F238E27FC236}">
                  <a16:creationId xmlns:a16="http://schemas.microsoft.com/office/drawing/2014/main" id="{00C20B0F-4A38-8E4E-9CF4-D645208FBB6A}"/>
                </a:ext>
              </a:extLst>
            </p:cNvPr>
            <p:cNvGrpSpPr/>
            <p:nvPr/>
          </p:nvGrpSpPr>
          <p:grpSpPr>
            <a:xfrm>
              <a:off x="3905950" y="1633975"/>
              <a:ext cx="383802" cy="1646100"/>
              <a:chOff x="3372550" y="1024375"/>
              <a:chExt cx="383802" cy="1646100"/>
            </a:xfrm>
          </p:grpSpPr>
          <p:cxnSp>
            <p:nvCxnSpPr>
              <p:cNvPr id="38" name="Google Shape;219;p18">
                <a:extLst>
                  <a:ext uri="{FF2B5EF4-FFF2-40B4-BE49-F238E27FC236}">
                    <a16:creationId xmlns:a16="http://schemas.microsoft.com/office/drawing/2014/main" id="{5E7BB99B-7A34-A347-9F16-64BE685297E3}"/>
                  </a:ext>
                </a:extLst>
              </p:cNvPr>
              <p:cNvCxnSpPr/>
              <p:nvPr/>
            </p:nvCxnSpPr>
            <p:spPr>
              <a:xfrm rot="10800000" flipH="1">
                <a:off x="3372550" y="1024375"/>
                <a:ext cx="358200" cy="16461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69138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39" name="Google Shape;220;p18">
                <a:extLst>
                  <a:ext uri="{FF2B5EF4-FFF2-40B4-BE49-F238E27FC236}">
                    <a16:creationId xmlns:a16="http://schemas.microsoft.com/office/drawing/2014/main" id="{C2A38EC3-175B-1046-8448-77EBC2A0F7D8}"/>
                  </a:ext>
                </a:extLst>
              </p:cNvPr>
              <p:cNvSpPr txBox="1"/>
              <p:nvPr/>
            </p:nvSpPr>
            <p:spPr>
              <a:xfrm rot="17001872">
                <a:off x="3345119" y="1528333"/>
                <a:ext cx="484110" cy="3383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 dirty="0">
                    <a:latin typeface="Lato"/>
                    <a:ea typeface="Lato"/>
                    <a:cs typeface="Lato"/>
                    <a:sym typeface="Lato"/>
                  </a:rPr>
                  <a:t>SEQ</a:t>
                </a:r>
                <a:endParaRPr sz="1000" dirty="0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35" name="Google Shape;221;p18">
              <a:extLst>
                <a:ext uri="{FF2B5EF4-FFF2-40B4-BE49-F238E27FC236}">
                  <a16:creationId xmlns:a16="http://schemas.microsoft.com/office/drawing/2014/main" id="{6295C50A-0970-0745-B70D-C0177EF45E93}"/>
                </a:ext>
              </a:extLst>
            </p:cNvPr>
            <p:cNvGrpSpPr/>
            <p:nvPr/>
          </p:nvGrpSpPr>
          <p:grpSpPr>
            <a:xfrm>
              <a:off x="4145682" y="1635716"/>
              <a:ext cx="485056" cy="1661400"/>
              <a:chOff x="3612282" y="1026116"/>
              <a:chExt cx="485056" cy="1661400"/>
            </a:xfrm>
          </p:grpSpPr>
          <p:cxnSp>
            <p:nvCxnSpPr>
              <p:cNvPr id="36" name="Google Shape;222;p18">
                <a:extLst>
                  <a:ext uri="{FF2B5EF4-FFF2-40B4-BE49-F238E27FC236}">
                    <a16:creationId xmlns:a16="http://schemas.microsoft.com/office/drawing/2014/main" id="{FCA0DB0A-C6B4-7A40-A412-5C8883AAC080}"/>
                  </a:ext>
                </a:extLst>
              </p:cNvPr>
              <p:cNvCxnSpPr/>
              <p:nvPr/>
            </p:nvCxnSpPr>
            <p:spPr>
              <a:xfrm>
                <a:off x="3733438" y="1026116"/>
                <a:ext cx="363900" cy="1661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37" name="Google Shape;223;p18">
                <a:extLst>
                  <a:ext uri="{FF2B5EF4-FFF2-40B4-BE49-F238E27FC236}">
                    <a16:creationId xmlns:a16="http://schemas.microsoft.com/office/drawing/2014/main" id="{C89B9FF5-8B31-E841-AAF3-0557071B32B1}"/>
                  </a:ext>
                </a:extLst>
              </p:cNvPr>
              <p:cNvSpPr txBox="1"/>
              <p:nvPr/>
            </p:nvSpPr>
            <p:spPr>
              <a:xfrm rot="4607849">
                <a:off x="3464400" y="1582409"/>
                <a:ext cx="725064" cy="2708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latin typeface="Lato"/>
                    <a:ea typeface="Lato"/>
                    <a:cs typeface="Lato"/>
                    <a:sym typeface="Lato"/>
                  </a:rPr>
                  <a:t>ACK</a:t>
                </a:r>
                <a:endParaRPr sz="1000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40" name="Google Shape;224;p18">
            <a:extLst>
              <a:ext uri="{FF2B5EF4-FFF2-40B4-BE49-F238E27FC236}">
                <a16:creationId xmlns:a16="http://schemas.microsoft.com/office/drawing/2014/main" id="{C3F98BD0-5A39-C440-AE5C-C442FFC43B54}"/>
              </a:ext>
            </a:extLst>
          </p:cNvPr>
          <p:cNvGrpSpPr/>
          <p:nvPr/>
        </p:nvGrpSpPr>
        <p:grpSpPr>
          <a:xfrm>
            <a:off x="3822365" y="3117737"/>
            <a:ext cx="1094757" cy="944017"/>
            <a:chOff x="3870595" y="2888003"/>
            <a:chExt cx="776100" cy="873931"/>
          </a:xfrm>
        </p:grpSpPr>
        <p:grpSp>
          <p:nvGrpSpPr>
            <p:cNvPr id="41" name="Google Shape;225;p18">
              <a:extLst>
                <a:ext uri="{FF2B5EF4-FFF2-40B4-BE49-F238E27FC236}">
                  <a16:creationId xmlns:a16="http://schemas.microsoft.com/office/drawing/2014/main" id="{C4A23292-1D26-5A4A-94D9-0A51BB3B526B}"/>
                </a:ext>
              </a:extLst>
            </p:cNvPr>
            <p:cNvGrpSpPr/>
            <p:nvPr/>
          </p:nvGrpSpPr>
          <p:grpSpPr>
            <a:xfrm>
              <a:off x="3870595" y="3297125"/>
              <a:ext cx="776100" cy="464809"/>
              <a:chOff x="3337195" y="2687525"/>
              <a:chExt cx="776100" cy="464809"/>
            </a:xfrm>
          </p:grpSpPr>
          <p:sp>
            <p:nvSpPr>
              <p:cNvPr id="44" name="Google Shape;226;p18">
                <a:extLst>
                  <a:ext uri="{FF2B5EF4-FFF2-40B4-BE49-F238E27FC236}">
                    <a16:creationId xmlns:a16="http://schemas.microsoft.com/office/drawing/2014/main" id="{D157C2BB-8CEA-904A-BBEE-6452B8A032B5}"/>
                  </a:ext>
                </a:extLst>
              </p:cNvPr>
              <p:cNvSpPr/>
              <p:nvPr/>
            </p:nvSpPr>
            <p:spPr>
              <a:xfrm rot="5400000">
                <a:off x="3657475" y="2482625"/>
                <a:ext cx="117600" cy="527400"/>
              </a:xfrm>
              <a:prstGeom prst="rightBrace">
                <a:avLst>
                  <a:gd name="adj1" fmla="val 53766"/>
                  <a:gd name="adj2" fmla="val 50000"/>
                </a:avLst>
              </a:prstGeom>
              <a:noFill/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27;p18">
                <a:extLst>
                  <a:ext uri="{FF2B5EF4-FFF2-40B4-BE49-F238E27FC236}">
                    <a16:creationId xmlns:a16="http://schemas.microsoft.com/office/drawing/2014/main" id="{A7C676F3-1C3E-864D-A6FD-0FD1FDB310AC}"/>
                  </a:ext>
                </a:extLst>
              </p:cNvPr>
              <p:cNvSpPr txBox="1"/>
              <p:nvPr/>
            </p:nvSpPr>
            <p:spPr>
              <a:xfrm>
                <a:off x="3337195" y="2813934"/>
                <a:ext cx="776100" cy="33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b="1" dirty="0"/>
                  <a:t>Per-packet RTT</a:t>
                </a:r>
                <a:endParaRPr sz="900" b="1" dirty="0"/>
              </a:p>
            </p:txBody>
          </p:sp>
        </p:grpSp>
        <p:cxnSp>
          <p:nvCxnSpPr>
            <p:cNvPr id="42" name="Google Shape;228;p18">
              <a:extLst>
                <a:ext uri="{FF2B5EF4-FFF2-40B4-BE49-F238E27FC236}">
                  <a16:creationId xmlns:a16="http://schemas.microsoft.com/office/drawing/2014/main" id="{0724149B-38C7-6C40-95D3-BCFAE59AA939}"/>
                </a:ext>
              </a:extLst>
            </p:cNvPr>
            <p:cNvCxnSpPr/>
            <p:nvPr/>
          </p:nvCxnSpPr>
          <p:spPr>
            <a:xfrm flipH="1">
              <a:off x="3985937" y="2888003"/>
              <a:ext cx="7800" cy="4092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229;p18">
              <a:extLst>
                <a:ext uri="{FF2B5EF4-FFF2-40B4-BE49-F238E27FC236}">
                  <a16:creationId xmlns:a16="http://schemas.microsoft.com/office/drawing/2014/main" id="{6CB8EE6B-9F07-9A4D-A2F6-11E3C0211750}"/>
                </a:ext>
              </a:extLst>
            </p:cNvPr>
            <p:cNvCxnSpPr/>
            <p:nvPr/>
          </p:nvCxnSpPr>
          <p:spPr>
            <a:xfrm flipH="1">
              <a:off x="4519337" y="2888003"/>
              <a:ext cx="7800" cy="4092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" name="Google Shape;230;p18">
            <a:extLst>
              <a:ext uri="{FF2B5EF4-FFF2-40B4-BE49-F238E27FC236}">
                <a16:creationId xmlns:a16="http://schemas.microsoft.com/office/drawing/2014/main" id="{C72F70A2-38BC-B148-990F-3D7B1616B7D6}"/>
              </a:ext>
            </a:extLst>
          </p:cNvPr>
          <p:cNvGrpSpPr/>
          <p:nvPr/>
        </p:nvGrpSpPr>
        <p:grpSpPr>
          <a:xfrm>
            <a:off x="4410753" y="1583832"/>
            <a:ext cx="2769396" cy="2472970"/>
            <a:chOff x="4720700" y="1611994"/>
            <a:chExt cx="1963290" cy="2165316"/>
          </a:xfrm>
        </p:grpSpPr>
        <p:grpSp>
          <p:nvGrpSpPr>
            <p:cNvPr id="47" name="Google Shape;231;p18">
              <a:extLst>
                <a:ext uri="{FF2B5EF4-FFF2-40B4-BE49-F238E27FC236}">
                  <a16:creationId xmlns:a16="http://schemas.microsoft.com/office/drawing/2014/main" id="{D1EFFE2F-C15F-D147-9015-8483A88A1BB4}"/>
                </a:ext>
              </a:extLst>
            </p:cNvPr>
            <p:cNvGrpSpPr/>
            <p:nvPr/>
          </p:nvGrpSpPr>
          <p:grpSpPr>
            <a:xfrm>
              <a:off x="5182276" y="1611994"/>
              <a:ext cx="1501714" cy="2165316"/>
              <a:chOff x="4892130" y="1611994"/>
              <a:chExt cx="1501714" cy="2165316"/>
            </a:xfrm>
          </p:grpSpPr>
          <p:grpSp>
            <p:nvGrpSpPr>
              <p:cNvPr id="49" name="Google Shape;232;p18">
                <a:extLst>
                  <a:ext uri="{FF2B5EF4-FFF2-40B4-BE49-F238E27FC236}">
                    <a16:creationId xmlns:a16="http://schemas.microsoft.com/office/drawing/2014/main" id="{24AC940F-CF9E-BD43-8B48-B2E986497A5F}"/>
                  </a:ext>
                </a:extLst>
              </p:cNvPr>
              <p:cNvGrpSpPr/>
              <p:nvPr/>
            </p:nvGrpSpPr>
            <p:grpSpPr>
              <a:xfrm>
                <a:off x="4892130" y="1611994"/>
                <a:ext cx="729208" cy="1695284"/>
                <a:chOff x="4739730" y="1633975"/>
                <a:chExt cx="729208" cy="1695284"/>
              </a:xfrm>
            </p:grpSpPr>
            <p:grpSp>
              <p:nvGrpSpPr>
                <p:cNvPr id="66" name="Google Shape;233;p18">
                  <a:extLst>
                    <a:ext uri="{FF2B5EF4-FFF2-40B4-BE49-F238E27FC236}">
                      <a16:creationId xmlns:a16="http://schemas.microsoft.com/office/drawing/2014/main" id="{E2977242-182D-8E4E-8074-6222AEAB6511}"/>
                    </a:ext>
                  </a:extLst>
                </p:cNvPr>
                <p:cNvGrpSpPr/>
                <p:nvPr/>
              </p:nvGrpSpPr>
              <p:grpSpPr>
                <a:xfrm>
                  <a:off x="4739730" y="1633975"/>
                  <a:ext cx="729208" cy="1663141"/>
                  <a:chOff x="3368130" y="719575"/>
                  <a:chExt cx="729208" cy="1663141"/>
                </a:xfrm>
              </p:grpSpPr>
              <p:grpSp>
                <p:nvGrpSpPr>
                  <p:cNvPr id="69" name="Google Shape;234;p18">
                    <a:extLst>
                      <a:ext uri="{FF2B5EF4-FFF2-40B4-BE49-F238E27FC236}">
                        <a16:creationId xmlns:a16="http://schemas.microsoft.com/office/drawing/2014/main" id="{2B3CA943-641D-CC46-8958-38F379518900}"/>
                      </a:ext>
                    </a:extLst>
                  </p:cNvPr>
                  <p:cNvGrpSpPr/>
                  <p:nvPr/>
                </p:nvGrpSpPr>
                <p:grpSpPr>
                  <a:xfrm>
                    <a:off x="3368130" y="719575"/>
                    <a:ext cx="362620" cy="1646100"/>
                    <a:chOff x="3368130" y="1024375"/>
                    <a:chExt cx="362620" cy="1646100"/>
                  </a:xfrm>
                </p:grpSpPr>
                <p:cxnSp>
                  <p:nvCxnSpPr>
                    <p:cNvPr id="71" name="Google Shape;235;p18">
                      <a:extLst>
                        <a:ext uri="{FF2B5EF4-FFF2-40B4-BE49-F238E27FC236}">
                          <a16:creationId xmlns:a16="http://schemas.microsoft.com/office/drawing/2014/main" id="{900E0EF3-BAE5-F84D-B382-8555102037E9}"/>
                        </a:ext>
                      </a:extLst>
                    </p:cNvPr>
                    <p:cNvCxnSpPr/>
                    <p:nvPr/>
                  </p:nvCxnSpPr>
                  <p:spPr>
                    <a:xfrm rot="10800000" flipH="1">
                      <a:off x="3372550" y="1024375"/>
                      <a:ext cx="358200" cy="1646100"/>
                    </a:xfrm>
                    <a:prstGeom prst="straightConnector1">
                      <a:avLst/>
                    </a:prstGeom>
                    <a:noFill/>
                    <a:ln w="19050" cap="flat" cmpd="sng">
                      <a:solidFill>
                        <a:srgbClr val="E69138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</p:spPr>
                </p:cxnSp>
                <p:sp>
                  <p:nvSpPr>
                    <p:cNvPr id="72" name="Google Shape;236;p18">
                      <a:extLst>
                        <a:ext uri="{FF2B5EF4-FFF2-40B4-BE49-F238E27FC236}">
                          <a16:creationId xmlns:a16="http://schemas.microsoft.com/office/drawing/2014/main" id="{0C9E6872-004D-C54F-B55F-BF2D6920C267}"/>
                        </a:ext>
                      </a:extLst>
                    </p:cNvPr>
                    <p:cNvSpPr txBox="1"/>
                    <p:nvPr/>
                  </p:nvSpPr>
                  <p:spPr>
                    <a:xfrm rot="17001872">
                      <a:off x="3295253" y="1528333"/>
                      <a:ext cx="484110" cy="33835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91425" rIns="91425" bIns="91425" anchor="t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SEQ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p:txBody>
                </p:sp>
              </p:grpSp>
              <p:cxnSp>
                <p:nvCxnSpPr>
                  <p:cNvPr id="70" name="Google Shape;237;p18">
                    <a:extLst>
                      <a:ext uri="{FF2B5EF4-FFF2-40B4-BE49-F238E27FC236}">
                        <a16:creationId xmlns:a16="http://schemas.microsoft.com/office/drawing/2014/main" id="{CCD00662-1F02-2047-AAB3-119B0C97B48E}"/>
                      </a:ext>
                    </a:extLst>
                  </p:cNvPr>
                  <p:cNvCxnSpPr/>
                  <p:nvPr/>
                </p:nvCxnSpPr>
                <p:spPr>
                  <a:xfrm>
                    <a:off x="3733438" y="721316"/>
                    <a:ext cx="363900" cy="16614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6AA84F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</p:cxnSp>
            </p:grpSp>
            <p:cxnSp>
              <p:nvCxnSpPr>
                <p:cNvPr id="67" name="Google Shape;238;p18">
                  <a:extLst>
                    <a:ext uri="{FF2B5EF4-FFF2-40B4-BE49-F238E27FC236}">
                      <a16:creationId xmlns:a16="http://schemas.microsoft.com/office/drawing/2014/main" id="{6BEC3338-B5FA-0C4B-A1BD-853AD69B72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824138" y="2990859"/>
                  <a:ext cx="7364" cy="330386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239;p18">
                  <a:extLst>
                    <a:ext uri="{FF2B5EF4-FFF2-40B4-BE49-F238E27FC236}">
                      <a16:creationId xmlns:a16="http://schemas.microsoft.com/office/drawing/2014/main" id="{CD186661-0996-6445-81E9-C4C2A6D0B9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376791" y="2990859"/>
                  <a:ext cx="7800" cy="338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0" name="Google Shape;240;p18">
                <a:extLst>
                  <a:ext uri="{FF2B5EF4-FFF2-40B4-BE49-F238E27FC236}">
                    <a16:creationId xmlns:a16="http://schemas.microsoft.com/office/drawing/2014/main" id="{038CCBB8-0ADB-A142-A55F-A1D0ACF05300}"/>
                  </a:ext>
                </a:extLst>
              </p:cNvPr>
              <p:cNvGrpSpPr/>
              <p:nvPr/>
            </p:nvGrpSpPr>
            <p:grpSpPr>
              <a:xfrm>
                <a:off x="5150062" y="1611994"/>
                <a:ext cx="800988" cy="1663141"/>
                <a:chOff x="3296350" y="719575"/>
                <a:chExt cx="800988" cy="1663141"/>
              </a:xfrm>
            </p:grpSpPr>
            <p:cxnSp>
              <p:nvCxnSpPr>
                <p:cNvPr id="64" name="Google Shape;241;p18">
                  <a:extLst>
                    <a:ext uri="{FF2B5EF4-FFF2-40B4-BE49-F238E27FC236}">
                      <a16:creationId xmlns:a16="http://schemas.microsoft.com/office/drawing/2014/main" id="{88945CE3-1B08-1842-B7AA-BF1555ECF468}"/>
                    </a:ext>
                  </a:extLst>
                </p:cNvPr>
                <p:cNvCxnSpPr/>
                <p:nvPr/>
              </p:nvCxnSpPr>
              <p:spPr>
                <a:xfrm rot="10800000" flipH="1">
                  <a:off x="3296350" y="719575"/>
                  <a:ext cx="358200" cy="16461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69138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65" name="Google Shape;242;p18">
                  <a:extLst>
                    <a:ext uri="{FF2B5EF4-FFF2-40B4-BE49-F238E27FC236}">
                      <a16:creationId xmlns:a16="http://schemas.microsoft.com/office/drawing/2014/main" id="{67F879EF-1B7D-1941-924F-795D40716506}"/>
                    </a:ext>
                  </a:extLst>
                </p:cNvPr>
                <p:cNvCxnSpPr/>
                <p:nvPr/>
              </p:nvCxnSpPr>
              <p:spPr>
                <a:xfrm>
                  <a:off x="3733438" y="721316"/>
                  <a:ext cx="363900" cy="166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6AA84F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51" name="Google Shape;243;p18">
                <a:extLst>
                  <a:ext uri="{FF2B5EF4-FFF2-40B4-BE49-F238E27FC236}">
                    <a16:creationId xmlns:a16="http://schemas.microsoft.com/office/drawing/2014/main" id="{DAD17A68-814B-2547-8EE5-F09C6EC9CF28}"/>
                  </a:ext>
                </a:extLst>
              </p:cNvPr>
              <p:cNvGrpSpPr/>
              <p:nvPr/>
            </p:nvGrpSpPr>
            <p:grpSpPr>
              <a:xfrm>
                <a:off x="5400642" y="1611994"/>
                <a:ext cx="724788" cy="1663141"/>
                <a:chOff x="3372550" y="719575"/>
                <a:chExt cx="724788" cy="1663141"/>
              </a:xfrm>
            </p:grpSpPr>
            <p:cxnSp>
              <p:nvCxnSpPr>
                <p:cNvPr id="62" name="Google Shape;244;p18">
                  <a:extLst>
                    <a:ext uri="{FF2B5EF4-FFF2-40B4-BE49-F238E27FC236}">
                      <a16:creationId xmlns:a16="http://schemas.microsoft.com/office/drawing/2014/main" id="{6C97E4FD-BBCC-1648-8E23-8EFF6D3CF6A2}"/>
                    </a:ext>
                  </a:extLst>
                </p:cNvPr>
                <p:cNvCxnSpPr/>
                <p:nvPr/>
              </p:nvCxnSpPr>
              <p:spPr>
                <a:xfrm rot="10800000" flipH="1">
                  <a:off x="3372550" y="719575"/>
                  <a:ext cx="358200" cy="16461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69138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63" name="Google Shape;245;p18">
                  <a:extLst>
                    <a:ext uri="{FF2B5EF4-FFF2-40B4-BE49-F238E27FC236}">
                      <a16:creationId xmlns:a16="http://schemas.microsoft.com/office/drawing/2014/main" id="{5C0F31EC-1516-174F-9373-850FE569C891}"/>
                    </a:ext>
                  </a:extLst>
                </p:cNvPr>
                <p:cNvCxnSpPr/>
                <p:nvPr/>
              </p:nvCxnSpPr>
              <p:spPr>
                <a:xfrm>
                  <a:off x="3733438" y="721316"/>
                  <a:ext cx="363900" cy="166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6AA84F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52" name="Google Shape;246;p18">
                <a:extLst>
                  <a:ext uri="{FF2B5EF4-FFF2-40B4-BE49-F238E27FC236}">
                    <a16:creationId xmlns:a16="http://schemas.microsoft.com/office/drawing/2014/main" id="{5DF482C9-A100-1649-A5EA-1A9815800143}"/>
                  </a:ext>
                </a:extLst>
              </p:cNvPr>
              <p:cNvGrpSpPr/>
              <p:nvPr/>
            </p:nvGrpSpPr>
            <p:grpSpPr>
              <a:xfrm>
                <a:off x="5668808" y="1611994"/>
                <a:ext cx="724788" cy="1663141"/>
                <a:chOff x="3372550" y="719575"/>
                <a:chExt cx="724788" cy="1663141"/>
              </a:xfrm>
            </p:grpSpPr>
            <p:cxnSp>
              <p:nvCxnSpPr>
                <p:cNvPr id="60" name="Google Shape;247;p18">
                  <a:extLst>
                    <a:ext uri="{FF2B5EF4-FFF2-40B4-BE49-F238E27FC236}">
                      <a16:creationId xmlns:a16="http://schemas.microsoft.com/office/drawing/2014/main" id="{ACA3A756-9491-0E44-A95D-1B5197700216}"/>
                    </a:ext>
                  </a:extLst>
                </p:cNvPr>
                <p:cNvCxnSpPr/>
                <p:nvPr/>
              </p:nvCxnSpPr>
              <p:spPr>
                <a:xfrm rot="10800000" flipH="1">
                  <a:off x="3372550" y="719575"/>
                  <a:ext cx="358200" cy="16461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69138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61" name="Google Shape;248;p18">
                  <a:extLst>
                    <a:ext uri="{FF2B5EF4-FFF2-40B4-BE49-F238E27FC236}">
                      <a16:creationId xmlns:a16="http://schemas.microsoft.com/office/drawing/2014/main" id="{D6134AEB-B563-1A49-86DC-6A9D7EBD727E}"/>
                    </a:ext>
                  </a:extLst>
                </p:cNvPr>
                <p:cNvCxnSpPr/>
                <p:nvPr/>
              </p:nvCxnSpPr>
              <p:spPr>
                <a:xfrm>
                  <a:off x="3733438" y="721316"/>
                  <a:ext cx="363900" cy="166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6AA84F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</p:grpSp>
          <p:cxnSp>
            <p:nvCxnSpPr>
              <p:cNvPr id="53" name="Google Shape;249;p18">
                <a:extLst>
                  <a:ext uri="{FF2B5EF4-FFF2-40B4-BE49-F238E27FC236}">
                    <a16:creationId xmlns:a16="http://schemas.microsoft.com/office/drawing/2014/main" id="{44C5BD58-CBD4-254F-9348-97EDD95408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33938" y="2968878"/>
                <a:ext cx="7800" cy="32237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250;p18">
                <a:extLst>
                  <a:ext uri="{FF2B5EF4-FFF2-40B4-BE49-F238E27FC236}">
                    <a16:creationId xmlns:a16="http://schemas.microsoft.com/office/drawing/2014/main" id="{8FFB7777-A383-F043-A3F1-6FB0763E4D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05846" y="2934044"/>
                <a:ext cx="7800" cy="357205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55" name="Google Shape;251;p18">
                <a:extLst>
                  <a:ext uri="{FF2B5EF4-FFF2-40B4-BE49-F238E27FC236}">
                    <a16:creationId xmlns:a16="http://schemas.microsoft.com/office/drawing/2014/main" id="{671AE2C7-7F7B-964F-9FA0-3AC90A2DA996}"/>
                  </a:ext>
                </a:extLst>
              </p:cNvPr>
              <p:cNvGrpSpPr/>
              <p:nvPr/>
            </p:nvGrpSpPr>
            <p:grpSpPr>
              <a:xfrm>
                <a:off x="4983902" y="3306513"/>
                <a:ext cx="1229348" cy="470797"/>
                <a:chOff x="3459902" y="2696913"/>
                <a:chExt cx="1229348" cy="470797"/>
              </a:xfrm>
            </p:grpSpPr>
            <p:sp>
              <p:nvSpPr>
                <p:cNvPr id="58" name="Google Shape;252;p18">
                  <a:extLst>
                    <a:ext uri="{FF2B5EF4-FFF2-40B4-BE49-F238E27FC236}">
                      <a16:creationId xmlns:a16="http://schemas.microsoft.com/office/drawing/2014/main" id="{E40E9BB0-0300-EF4A-A598-6FDEDD943B3F}"/>
                    </a:ext>
                  </a:extLst>
                </p:cNvPr>
                <p:cNvSpPr/>
                <p:nvPr/>
              </p:nvSpPr>
              <p:spPr>
                <a:xfrm rot="5400000">
                  <a:off x="3664802" y="2492013"/>
                  <a:ext cx="117600" cy="527400"/>
                </a:xfrm>
                <a:prstGeom prst="rightBrace">
                  <a:avLst>
                    <a:gd name="adj1" fmla="val 53766"/>
                    <a:gd name="adj2" fmla="val 50000"/>
                  </a:avLst>
                </a:prstGeom>
                <a:noFill/>
                <a:ln w="9525" cap="flat" cmpd="sng">
                  <a:solidFill>
                    <a:srgbClr val="1A1A1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253;p18">
                  <a:extLst>
                    <a:ext uri="{FF2B5EF4-FFF2-40B4-BE49-F238E27FC236}">
                      <a16:creationId xmlns:a16="http://schemas.microsoft.com/office/drawing/2014/main" id="{FCC3680C-2237-B34F-A41D-883314F0EE10}"/>
                    </a:ext>
                  </a:extLst>
                </p:cNvPr>
                <p:cNvSpPr txBox="1"/>
                <p:nvPr/>
              </p:nvSpPr>
              <p:spPr>
                <a:xfrm>
                  <a:off x="3494950" y="2829310"/>
                  <a:ext cx="1194300" cy="338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900" b="1" dirty="0"/>
                    <a:t>Continuous per-packet RTT</a:t>
                  </a:r>
                  <a:endParaRPr sz="900" b="1" dirty="0"/>
                </a:p>
              </p:txBody>
            </p:sp>
          </p:grpSp>
          <p:sp>
            <p:nvSpPr>
              <p:cNvPr id="56" name="Google Shape;254;p18">
                <a:extLst>
                  <a:ext uri="{FF2B5EF4-FFF2-40B4-BE49-F238E27FC236}">
                    <a16:creationId xmlns:a16="http://schemas.microsoft.com/office/drawing/2014/main" id="{138D17BB-B0DD-8F4B-8C81-447D4685016D}"/>
                  </a:ext>
                </a:extLst>
              </p:cNvPr>
              <p:cNvSpPr/>
              <p:nvPr/>
            </p:nvSpPr>
            <p:spPr>
              <a:xfrm rot="5400000">
                <a:off x="5958129" y="3094290"/>
                <a:ext cx="117600" cy="527400"/>
              </a:xfrm>
              <a:prstGeom prst="rightBrace">
                <a:avLst>
                  <a:gd name="adj1" fmla="val 53766"/>
                  <a:gd name="adj2" fmla="val 50000"/>
                </a:avLst>
              </a:prstGeom>
              <a:noFill/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55;p18">
                <a:extLst>
                  <a:ext uri="{FF2B5EF4-FFF2-40B4-BE49-F238E27FC236}">
                    <a16:creationId xmlns:a16="http://schemas.microsoft.com/office/drawing/2014/main" id="{BB74E638-EAE7-F640-A54D-04F906363D7E}"/>
                  </a:ext>
                </a:extLst>
              </p:cNvPr>
              <p:cNvSpPr txBox="1"/>
              <p:nvPr/>
            </p:nvSpPr>
            <p:spPr>
              <a:xfrm rot="4607849">
                <a:off x="5895890" y="2192009"/>
                <a:ext cx="725064" cy="2708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 dirty="0">
                    <a:latin typeface="Lato"/>
                    <a:ea typeface="Lato"/>
                    <a:cs typeface="Lato"/>
                    <a:sym typeface="Lato"/>
                  </a:rPr>
                  <a:t>ACK</a:t>
                </a:r>
                <a:endParaRPr sz="1000" dirty="0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48" name="Google Shape;256;p18">
              <a:extLst>
                <a:ext uri="{FF2B5EF4-FFF2-40B4-BE49-F238E27FC236}">
                  <a16:creationId xmlns:a16="http://schemas.microsoft.com/office/drawing/2014/main" id="{BA8507C9-DF01-DB4E-B760-58DCEDF2C353}"/>
                </a:ext>
              </a:extLst>
            </p:cNvPr>
            <p:cNvSpPr txBox="1"/>
            <p:nvPr/>
          </p:nvSpPr>
          <p:spPr>
            <a:xfrm>
              <a:off x="4720700" y="2363800"/>
              <a:ext cx="408000" cy="40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/>
                <a:t>...</a:t>
              </a:r>
              <a:endParaRPr sz="1600" b="1"/>
            </a:p>
          </p:txBody>
        </p:sp>
      </p:grpSp>
      <p:sp>
        <p:nvSpPr>
          <p:cNvPr id="73" name="Google Shape;257;p18">
            <a:extLst>
              <a:ext uri="{FF2B5EF4-FFF2-40B4-BE49-F238E27FC236}">
                <a16:creationId xmlns:a16="http://schemas.microsoft.com/office/drawing/2014/main" id="{9DD1C30B-98A9-2347-B0F5-4123D94934A9}"/>
              </a:ext>
            </a:extLst>
          </p:cNvPr>
          <p:cNvSpPr txBox="1"/>
          <p:nvPr/>
        </p:nvSpPr>
        <p:spPr>
          <a:xfrm>
            <a:off x="7628789" y="2236573"/>
            <a:ext cx="915754" cy="457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…… </a:t>
            </a:r>
            <a:endParaRPr sz="1600" b="1" dirty="0"/>
          </a:p>
        </p:txBody>
      </p:sp>
    </p:spTree>
    <p:extLst>
      <p:ext uri="{BB962C8B-B14F-4D97-AF65-F5344CB8AC3E}">
        <p14:creationId xmlns:p14="http://schemas.microsoft.com/office/powerpoint/2010/main" val="86250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A81791-B760-C24D-BA20-73090D54C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RTT Challenges: Correctness and Efficiency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068597-8E8E-E848-B8B6-A3FE61380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810" y="1439813"/>
            <a:ext cx="3938954" cy="3411220"/>
          </a:xfrm>
        </p:spPr>
        <p:txBody>
          <a:bodyPr/>
          <a:lstStyle/>
          <a:p>
            <a:r>
              <a:rPr lang="en-US" sz="2000" dirty="0"/>
              <a:t>Packet retransmission</a:t>
            </a:r>
          </a:p>
          <a:p>
            <a:r>
              <a:rPr lang="en-US" sz="2000" dirty="0"/>
              <a:t>Packet reordering</a:t>
            </a:r>
          </a:p>
          <a:p>
            <a:r>
              <a:rPr lang="en-US" sz="2000" dirty="0"/>
              <a:t>Multiple packets in flight</a:t>
            </a:r>
          </a:p>
          <a:p>
            <a:r>
              <a:rPr lang="en-US" sz="2000" dirty="0"/>
              <a:t>Packets never </a:t>
            </a:r>
            <a:r>
              <a:rPr lang="en-US" sz="2000" dirty="0" err="1"/>
              <a:t>ACKed</a:t>
            </a:r>
            <a:endParaRPr lang="en-US" sz="2000" dirty="0"/>
          </a:p>
          <a:p>
            <a:r>
              <a:rPr lang="en-US" sz="2000" dirty="0"/>
              <a:t>Long round-trip times</a:t>
            </a:r>
          </a:p>
          <a:p>
            <a:r>
              <a:rPr lang="en-US" sz="2000" dirty="0"/>
              <a:t>SYN floods and port scans</a:t>
            </a:r>
          </a:p>
          <a:p>
            <a:r>
              <a:rPr lang="en-US" sz="2000" dirty="0"/>
              <a:t>Many active connections</a:t>
            </a:r>
          </a:p>
          <a:p>
            <a:r>
              <a:rPr lang="en-US" sz="2000" dirty="0"/>
              <a:t>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4C51D0-2F15-F84F-8B70-E5FD975D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985B-173B-824E-893C-C6FE405CD872}" type="slidenum">
              <a:rPr lang="en-US" smtClean="0"/>
              <a:t>11</a:t>
            </a:fld>
            <a:endParaRPr lang="en-US"/>
          </a:p>
        </p:txBody>
      </p:sp>
      <p:pic>
        <p:nvPicPr>
          <p:cNvPr id="6" name="Google Shape;309;p20">
            <a:extLst>
              <a:ext uri="{FF2B5EF4-FFF2-40B4-BE49-F238E27FC236}">
                <a16:creationId xmlns:a16="http://schemas.microsoft.com/office/drawing/2014/main" id="{4402F44E-A108-5149-83D7-9C88D590F8E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1400" y="822611"/>
            <a:ext cx="4935400" cy="3809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312;p20">
            <a:extLst>
              <a:ext uri="{FF2B5EF4-FFF2-40B4-BE49-F238E27FC236}">
                <a16:creationId xmlns:a16="http://schemas.microsoft.com/office/drawing/2014/main" id="{16C93FDB-AE20-4445-86B0-D81C231041AD}"/>
              </a:ext>
            </a:extLst>
          </p:cNvPr>
          <p:cNvGrpSpPr/>
          <p:nvPr/>
        </p:nvGrpSpPr>
        <p:grpSpPr>
          <a:xfrm>
            <a:off x="3744317" y="2895936"/>
            <a:ext cx="1695000" cy="1556436"/>
            <a:chOff x="2045586" y="3034375"/>
            <a:chExt cx="1695000" cy="1556436"/>
          </a:xfrm>
        </p:grpSpPr>
        <p:sp>
          <p:nvSpPr>
            <p:cNvPr id="8" name="Google Shape;313;p20">
              <a:extLst>
                <a:ext uri="{FF2B5EF4-FFF2-40B4-BE49-F238E27FC236}">
                  <a16:creationId xmlns:a16="http://schemas.microsoft.com/office/drawing/2014/main" id="{5F85EB1D-95CB-A24F-A717-719B8CBD91A6}"/>
                </a:ext>
              </a:extLst>
            </p:cNvPr>
            <p:cNvSpPr txBox="1"/>
            <p:nvPr/>
          </p:nvSpPr>
          <p:spPr>
            <a:xfrm>
              <a:off x="2045586" y="3685978"/>
              <a:ext cx="1695000" cy="904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600" b="1" dirty="0">
                  <a:solidFill>
                    <a:schemeClr val="tx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Vagaries of</a:t>
              </a:r>
              <a:br>
                <a:rPr lang="en" sz="1600" b="1" dirty="0">
                  <a:solidFill>
                    <a:schemeClr val="tx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" sz="1600" b="1" dirty="0">
                  <a:solidFill>
                    <a:schemeClr val="tx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TCP traffic</a:t>
              </a:r>
              <a:endParaRPr sz="16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9" name="Google Shape;314;p20">
              <a:extLst>
                <a:ext uri="{FF2B5EF4-FFF2-40B4-BE49-F238E27FC236}">
                  <a16:creationId xmlns:a16="http://schemas.microsoft.com/office/drawing/2014/main" id="{0C33D0F8-ED5F-5C42-ADFF-15A0A7F80BE3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93965" y="3034382"/>
              <a:ext cx="338100" cy="4293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315;p20">
              <a:extLst>
                <a:ext uri="{FF2B5EF4-FFF2-40B4-BE49-F238E27FC236}">
                  <a16:creationId xmlns:a16="http://schemas.microsoft.com/office/drawing/2014/main" id="{C91A4360-F8AE-8E4C-A631-507AE981A750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33515" y="3034375"/>
              <a:ext cx="281300" cy="3560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" name="Google Shape;316;p20">
              <a:extLst>
                <a:ext uri="{FF2B5EF4-FFF2-40B4-BE49-F238E27FC236}">
                  <a16:creationId xmlns:a16="http://schemas.microsoft.com/office/drawing/2014/main" id="{1006A896-F01F-B141-BFCC-F7F2849CD90E}"/>
                </a:ext>
              </a:extLst>
            </p:cNvPr>
            <p:cNvGrpSpPr/>
            <p:nvPr/>
          </p:nvGrpSpPr>
          <p:grpSpPr>
            <a:xfrm>
              <a:off x="2632194" y="3202407"/>
              <a:ext cx="588193" cy="85055"/>
              <a:chOff x="2228941" y="1180605"/>
              <a:chExt cx="905659" cy="85055"/>
            </a:xfrm>
          </p:grpSpPr>
          <p:cxnSp>
            <p:nvCxnSpPr>
              <p:cNvPr id="12" name="Google Shape;317;p20">
                <a:extLst>
                  <a:ext uri="{FF2B5EF4-FFF2-40B4-BE49-F238E27FC236}">
                    <a16:creationId xmlns:a16="http://schemas.microsoft.com/office/drawing/2014/main" id="{90D6968D-5D64-0143-A858-12B6D3F1BDB8}"/>
                  </a:ext>
                </a:extLst>
              </p:cNvPr>
              <p:cNvCxnSpPr/>
              <p:nvPr/>
            </p:nvCxnSpPr>
            <p:spPr>
              <a:xfrm flipH="1">
                <a:off x="2237600" y="1180605"/>
                <a:ext cx="8970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69138"/>
                </a:solidFill>
                <a:prstDash val="solid"/>
                <a:round/>
                <a:headEnd type="stealth" w="med" len="med"/>
                <a:tailEnd type="none" w="med" len="med"/>
              </a:ln>
            </p:spPr>
          </p:cxnSp>
          <p:cxnSp>
            <p:nvCxnSpPr>
              <p:cNvPr id="13" name="Google Shape;318;p20">
                <a:extLst>
                  <a:ext uri="{FF2B5EF4-FFF2-40B4-BE49-F238E27FC236}">
                    <a16:creationId xmlns:a16="http://schemas.microsoft.com/office/drawing/2014/main" id="{ACF91110-91D0-9C43-A48F-21EE3FDC0BA3}"/>
                  </a:ext>
                </a:extLst>
              </p:cNvPr>
              <p:cNvCxnSpPr/>
              <p:nvPr/>
            </p:nvCxnSpPr>
            <p:spPr>
              <a:xfrm rot="10800000" flipH="1">
                <a:off x="2228941" y="1262060"/>
                <a:ext cx="8970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stealth" w="med" len="med"/>
                <a:tailEnd type="none" w="med" len="med"/>
              </a:ln>
            </p:spPr>
          </p:cxnSp>
        </p:grpSp>
      </p:grpSp>
      <p:grpSp>
        <p:nvGrpSpPr>
          <p:cNvPr id="14" name="Google Shape;319;p20">
            <a:extLst>
              <a:ext uri="{FF2B5EF4-FFF2-40B4-BE49-F238E27FC236}">
                <a16:creationId xmlns:a16="http://schemas.microsoft.com/office/drawing/2014/main" id="{C4248944-71CC-FA4C-8A6E-06D95FFDEB89}"/>
              </a:ext>
            </a:extLst>
          </p:cNvPr>
          <p:cNvGrpSpPr/>
          <p:nvPr/>
        </p:nvGrpSpPr>
        <p:grpSpPr>
          <a:xfrm>
            <a:off x="6811757" y="2873562"/>
            <a:ext cx="2058300" cy="1575132"/>
            <a:chOff x="5113026" y="3012001"/>
            <a:chExt cx="2058300" cy="1575132"/>
          </a:xfrm>
        </p:grpSpPr>
        <p:sp>
          <p:nvSpPr>
            <p:cNvPr id="15" name="Google Shape;320;p20">
              <a:extLst>
                <a:ext uri="{FF2B5EF4-FFF2-40B4-BE49-F238E27FC236}">
                  <a16:creationId xmlns:a16="http://schemas.microsoft.com/office/drawing/2014/main" id="{41ACAE2A-4991-1F42-AE89-02F7329E4FC8}"/>
                </a:ext>
              </a:extLst>
            </p:cNvPr>
            <p:cNvSpPr txBox="1"/>
            <p:nvPr/>
          </p:nvSpPr>
          <p:spPr>
            <a:xfrm>
              <a:off x="5113026" y="3682300"/>
              <a:ext cx="2058300" cy="904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600" b="1" dirty="0">
                  <a:solidFill>
                    <a:schemeClr val="tx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Data-plane limitations</a:t>
              </a:r>
              <a:endParaRPr sz="16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16" name="Google Shape;321;p20">
              <a:extLst>
                <a:ext uri="{FF2B5EF4-FFF2-40B4-BE49-F238E27FC236}">
                  <a16:creationId xmlns:a16="http://schemas.microsoft.com/office/drawing/2014/main" id="{781D3CA2-1E6A-D241-87C1-498165144BB5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22336" b="26703"/>
            <a:stretch/>
          </p:blipFill>
          <p:spPr>
            <a:xfrm>
              <a:off x="5676125" y="3012001"/>
              <a:ext cx="861825" cy="3936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16575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68469-461C-8B4A-8CEB-A91617C4C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a Packet With its 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9BE0C-9B61-1448-880D-9756DC06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985B-173B-824E-893C-C6FE405CD872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oogle Shape;698;p28">
            <a:extLst>
              <a:ext uri="{FF2B5EF4-FFF2-40B4-BE49-F238E27FC236}">
                <a16:creationId xmlns:a16="http://schemas.microsoft.com/office/drawing/2014/main" id="{5C35100C-5E82-5241-AF54-B922EB71A878}"/>
              </a:ext>
            </a:extLst>
          </p:cNvPr>
          <p:cNvGrpSpPr/>
          <p:nvPr/>
        </p:nvGrpSpPr>
        <p:grpSpPr>
          <a:xfrm>
            <a:off x="2516290" y="3318321"/>
            <a:ext cx="1355700" cy="614830"/>
            <a:chOff x="2574906" y="3151350"/>
            <a:chExt cx="1355700" cy="614830"/>
          </a:xfrm>
        </p:grpSpPr>
        <p:sp>
          <p:nvSpPr>
            <p:cNvPr id="6" name="Google Shape;699;p28">
              <a:extLst>
                <a:ext uri="{FF2B5EF4-FFF2-40B4-BE49-F238E27FC236}">
                  <a16:creationId xmlns:a16="http://schemas.microsoft.com/office/drawing/2014/main" id="{AD9E334E-A501-1F4E-87C4-F9B1BFAE14C2}"/>
                </a:ext>
              </a:extLst>
            </p:cNvPr>
            <p:cNvSpPr txBox="1"/>
            <p:nvPr/>
          </p:nvSpPr>
          <p:spPr>
            <a:xfrm rot="669757">
              <a:off x="2681376" y="3252246"/>
              <a:ext cx="1075446" cy="340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A1A1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Insert into table</a:t>
              </a:r>
              <a:endParaRPr sz="1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" name="Google Shape;700;p28">
              <a:extLst>
                <a:ext uri="{FF2B5EF4-FFF2-40B4-BE49-F238E27FC236}">
                  <a16:creationId xmlns:a16="http://schemas.microsoft.com/office/drawing/2014/main" id="{19B10227-76A0-3C4D-B660-D0FC84A130C8}"/>
                </a:ext>
              </a:extLst>
            </p:cNvPr>
            <p:cNvSpPr/>
            <p:nvPr/>
          </p:nvSpPr>
          <p:spPr>
            <a:xfrm rot="665682">
              <a:off x="2571474" y="3539673"/>
              <a:ext cx="1362566" cy="9631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701;p28">
            <a:extLst>
              <a:ext uri="{FF2B5EF4-FFF2-40B4-BE49-F238E27FC236}">
                <a16:creationId xmlns:a16="http://schemas.microsoft.com/office/drawing/2014/main" id="{B5B760E5-62FE-8F49-9CC6-F009608BE810}"/>
              </a:ext>
            </a:extLst>
          </p:cNvPr>
          <p:cNvGrpSpPr/>
          <p:nvPr/>
        </p:nvGrpSpPr>
        <p:grpSpPr>
          <a:xfrm>
            <a:off x="1073867" y="3037452"/>
            <a:ext cx="1384800" cy="674513"/>
            <a:chOff x="1132483" y="2840225"/>
            <a:chExt cx="1384800" cy="674513"/>
          </a:xfrm>
        </p:grpSpPr>
        <p:sp>
          <p:nvSpPr>
            <p:cNvPr id="9" name="Google Shape;702;p28">
              <a:extLst>
                <a:ext uri="{FF2B5EF4-FFF2-40B4-BE49-F238E27FC236}">
                  <a16:creationId xmlns:a16="http://schemas.microsoft.com/office/drawing/2014/main" id="{06BAA09B-5D55-2440-A326-FA0113F9ADCB}"/>
                </a:ext>
              </a:extLst>
            </p:cNvPr>
            <p:cNvSpPr txBox="1"/>
            <p:nvPr/>
          </p:nvSpPr>
          <p:spPr>
            <a:xfrm>
              <a:off x="1132483" y="3160738"/>
              <a:ext cx="1384800" cy="354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s→d, 10000, 1500</a:t>
              </a:r>
              <a:endParaRPr sz="11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10" name="Google Shape;703;p28">
              <a:extLst>
                <a:ext uri="{FF2B5EF4-FFF2-40B4-BE49-F238E27FC236}">
                  <a16:creationId xmlns:a16="http://schemas.microsoft.com/office/drawing/2014/main" id="{25A46C7A-2749-AF42-93D5-99E164E4F78C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10346" y="2930536"/>
              <a:ext cx="205050" cy="205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704;p28">
              <a:extLst>
                <a:ext uri="{FF2B5EF4-FFF2-40B4-BE49-F238E27FC236}">
                  <a16:creationId xmlns:a16="http://schemas.microsoft.com/office/drawing/2014/main" id="{2F6FD6DA-FA1F-0B43-876B-1A3D281BA08E}"/>
                </a:ext>
              </a:extLst>
            </p:cNvPr>
            <p:cNvSpPr txBox="1"/>
            <p:nvPr/>
          </p:nvSpPr>
          <p:spPr>
            <a:xfrm>
              <a:off x="1702823" y="2840225"/>
              <a:ext cx="694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Source Sans Pro"/>
                  <a:ea typeface="Source Sans Pro"/>
                  <a:cs typeface="Source Sans Pro"/>
                  <a:sym typeface="Source Sans Pro"/>
                </a:rPr>
                <a:t>200 ms</a:t>
              </a:r>
              <a:endParaRPr sz="11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2" name="Google Shape;705;p28">
            <a:extLst>
              <a:ext uri="{FF2B5EF4-FFF2-40B4-BE49-F238E27FC236}">
                <a16:creationId xmlns:a16="http://schemas.microsoft.com/office/drawing/2014/main" id="{6782D0A6-2CF1-3640-A02E-DD13FC279E07}"/>
              </a:ext>
            </a:extLst>
          </p:cNvPr>
          <p:cNvGrpSpPr/>
          <p:nvPr/>
        </p:nvGrpSpPr>
        <p:grpSpPr>
          <a:xfrm>
            <a:off x="1060328" y="3828596"/>
            <a:ext cx="1384800" cy="663336"/>
            <a:chOff x="1118944" y="3814025"/>
            <a:chExt cx="1384800" cy="663336"/>
          </a:xfrm>
        </p:grpSpPr>
        <p:sp>
          <p:nvSpPr>
            <p:cNvPr id="13" name="Google Shape;706;p28">
              <a:extLst>
                <a:ext uri="{FF2B5EF4-FFF2-40B4-BE49-F238E27FC236}">
                  <a16:creationId xmlns:a16="http://schemas.microsoft.com/office/drawing/2014/main" id="{48EEAB96-9D6F-2344-BC5B-EC4AE999F7DC}"/>
                </a:ext>
              </a:extLst>
            </p:cNvPr>
            <p:cNvSpPr/>
            <p:nvPr/>
          </p:nvSpPr>
          <p:spPr>
            <a:xfrm>
              <a:off x="1118944" y="4132661"/>
              <a:ext cx="1384800" cy="3447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d→s, 11500</a:t>
              </a:r>
              <a:endParaRPr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14" name="Google Shape;707;p28">
              <a:extLst>
                <a:ext uri="{FF2B5EF4-FFF2-40B4-BE49-F238E27FC236}">
                  <a16:creationId xmlns:a16="http://schemas.microsoft.com/office/drawing/2014/main" id="{641A9244-E89F-684F-AAD7-17C1E0F31DA1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585413" y="3904353"/>
              <a:ext cx="205050" cy="205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708;p28">
              <a:extLst>
                <a:ext uri="{FF2B5EF4-FFF2-40B4-BE49-F238E27FC236}">
                  <a16:creationId xmlns:a16="http://schemas.microsoft.com/office/drawing/2014/main" id="{41F55142-FE4C-B549-B16F-C16242D5EE36}"/>
                </a:ext>
              </a:extLst>
            </p:cNvPr>
            <p:cNvSpPr txBox="1"/>
            <p:nvPr/>
          </p:nvSpPr>
          <p:spPr>
            <a:xfrm>
              <a:off x="1677901" y="3814025"/>
              <a:ext cx="694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Source Sans Pro"/>
                  <a:ea typeface="Source Sans Pro"/>
                  <a:cs typeface="Source Sans Pro"/>
                  <a:sym typeface="Source Sans Pro"/>
                </a:rPr>
                <a:t>300 ms</a:t>
              </a:r>
              <a:endParaRPr sz="11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6" name="Google Shape;710;p28">
            <a:extLst>
              <a:ext uri="{FF2B5EF4-FFF2-40B4-BE49-F238E27FC236}">
                <a16:creationId xmlns:a16="http://schemas.microsoft.com/office/drawing/2014/main" id="{E32910EF-0D9E-1041-A80E-422D820700AD}"/>
              </a:ext>
            </a:extLst>
          </p:cNvPr>
          <p:cNvGrpSpPr/>
          <p:nvPr/>
        </p:nvGrpSpPr>
        <p:grpSpPr>
          <a:xfrm>
            <a:off x="2338787" y="872977"/>
            <a:ext cx="4349672" cy="1730125"/>
            <a:chOff x="5293003" y="1087006"/>
            <a:chExt cx="4349672" cy="1730125"/>
          </a:xfrm>
        </p:grpSpPr>
        <p:grpSp>
          <p:nvGrpSpPr>
            <p:cNvPr id="17" name="Google Shape;711;p28">
              <a:extLst>
                <a:ext uri="{FF2B5EF4-FFF2-40B4-BE49-F238E27FC236}">
                  <a16:creationId xmlns:a16="http://schemas.microsoft.com/office/drawing/2014/main" id="{B601C168-4D2C-2A43-990A-8A72302765F4}"/>
                </a:ext>
              </a:extLst>
            </p:cNvPr>
            <p:cNvGrpSpPr/>
            <p:nvPr/>
          </p:nvGrpSpPr>
          <p:grpSpPr>
            <a:xfrm>
              <a:off x="5293003" y="1087006"/>
              <a:ext cx="4349672" cy="1730125"/>
              <a:chOff x="2092603" y="1375300"/>
              <a:chExt cx="4349672" cy="1730125"/>
            </a:xfrm>
          </p:grpSpPr>
          <p:cxnSp>
            <p:nvCxnSpPr>
              <p:cNvPr id="20" name="Google Shape;712;p28">
                <a:extLst>
                  <a:ext uri="{FF2B5EF4-FFF2-40B4-BE49-F238E27FC236}">
                    <a16:creationId xmlns:a16="http://schemas.microsoft.com/office/drawing/2014/main" id="{AD6F60B5-990A-9B47-A022-B1F3E6111735}"/>
                  </a:ext>
                </a:extLst>
              </p:cNvPr>
              <p:cNvCxnSpPr/>
              <p:nvPr/>
            </p:nvCxnSpPr>
            <p:spPr>
              <a:xfrm rot="10800000" flipH="1">
                <a:off x="3037575" y="1620575"/>
                <a:ext cx="3404700" cy="7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D85C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1" name="Google Shape;713;p28">
                <a:extLst>
                  <a:ext uri="{FF2B5EF4-FFF2-40B4-BE49-F238E27FC236}">
                    <a16:creationId xmlns:a16="http://schemas.microsoft.com/office/drawing/2014/main" id="{0037F3A7-4CED-8F4D-B879-5048148A7B94}"/>
                  </a:ext>
                </a:extLst>
              </p:cNvPr>
              <p:cNvCxnSpPr/>
              <p:nvPr/>
            </p:nvCxnSpPr>
            <p:spPr>
              <a:xfrm rot="10800000" flipH="1">
                <a:off x="3037575" y="2656850"/>
                <a:ext cx="3389700" cy="24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D85C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pic>
            <p:nvPicPr>
              <p:cNvPr id="22" name="Google Shape;714;p28">
                <a:extLst>
                  <a:ext uri="{FF2B5EF4-FFF2-40B4-BE49-F238E27FC236}">
                    <a16:creationId xmlns:a16="http://schemas.microsoft.com/office/drawing/2014/main" id="{74A6A849-09B6-7846-8A9D-282E911B7A4B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231388" y="2495558"/>
                <a:ext cx="434525" cy="4345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Google Shape;715;p28">
                <a:extLst>
                  <a:ext uri="{FF2B5EF4-FFF2-40B4-BE49-F238E27FC236}">
                    <a16:creationId xmlns:a16="http://schemas.microsoft.com/office/drawing/2014/main" id="{F0E2BF51-19CA-D540-8403-03866CCD1F46}"/>
                  </a:ext>
                </a:extLst>
              </p:cNvPr>
              <p:cNvSpPr txBox="1"/>
              <p:nvPr/>
            </p:nvSpPr>
            <p:spPr>
              <a:xfrm>
                <a:off x="2092603" y="2767025"/>
                <a:ext cx="710700" cy="33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/>
                  <a:t>Client</a:t>
                </a:r>
                <a:endParaRPr sz="1000"/>
              </a:p>
            </p:txBody>
          </p:sp>
          <p:pic>
            <p:nvPicPr>
              <p:cNvPr id="24" name="Google Shape;716;p28">
                <a:extLst>
                  <a:ext uri="{FF2B5EF4-FFF2-40B4-BE49-F238E27FC236}">
                    <a16:creationId xmlns:a16="http://schemas.microsoft.com/office/drawing/2014/main" id="{47F05A1D-B38C-3641-BB4A-896D67CD5E75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218073" y="1589675"/>
                <a:ext cx="507650" cy="5076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" name="Google Shape;717;p28">
                <a:extLst>
                  <a:ext uri="{FF2B5EF4-FFF2-40B4-BE49-F238E27FC236}">
                    <a16:creationId xmlns:a16="http://schemas.microsoft.com/office/drawing/2014/main" id="{6867A4C7-10FA-6746-8B32-839661B8AD99}"/>
                  </a:ext>
                </a:extLst>
              </p:cNvPr>
              <p:cNvSpPr txBox="1"/>
              <p:nvPr/>
            </p:nvSpPr>
            <p:spPr>
              <a:xfrm>
                <a:off x="2104809" y="1375300"/>
                <a:ext cx="776100" cy="21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/>
                  <a:t>Server</a:t>
                </a:r>
                <a:endParaRPr sz="1000"/>
              </a:p>
            </p:txBody>
          </p:sp>
        </p:grpSp>
        <p:cxnSp>
          <p:nvCxnSpPr>
            <p:cNvPr id="18" name="Google Shape;718;p28">
              <a:extLst>
                <a:ext uri="{FF2B5EF4-FFF2-40B4-BE49-F238E27FC236}">
                  <a16:creationId xmlns:a16="http://schemas.microsoft.com/office/drawing/2014/main" id="{09C092F2-BE55-B34A-BF68-77F4DABC0422}"/>
                </a:ext>
              </a:extLst>
            </p:cNvPr>
            <p:cNvCxnSpPr/>
            <p:nvPr/>
          </p:nvCxnSpPr>
          <p:spPr>
            <a:xfrm rot="10800000" flipH="1">
              <a:off x="6410000" y="2149181"/>
              <a:ext cx="3187200" cy="11100"/>
            </a:xfrm>
            <a:prstGeom prst="straightConnector1">
              <a:avLst/>
            </a:prstGeom>
            <a:noFill/>
            <a:ln w="19050" cap="flat" cmpd="sng">
              <a:solidFill>
                <a:srgbClr val="3D85C6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pic>
          <p:nvPicPr>
            <p:cNvPr id="19" name="Google Shape;719;p28">
              <a:extLst>
                <a:ext uri="{FF2B5EF4-FFF2-40B4-BE49-F238E27FC236}">
                  <a16:creationId xmlns:a16="http://schemas.microsoft.com/office/drawing/2014/main" id="{99AC935E-52B1-0049-B5CD-F684403D308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22336" b="26703"/>
            <a:stretch/>
          </p:blipFill>
          <p:spPr>
            <a:xfrm>
              <a:off x="6030076" y="2067656"/>
              <a:ext cx="312650" cy="1784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" name="Google Shape;720;p28">
            <a:extLst>
              <a:ext uri="{FF2B5EF4-FFF2-40B4-BE49-F238E27FC236}">
                <a16:creationId xmlns:a16="http://schemas.microsoft.com/office/drawing/2014/main" id="{0FD3D475-336B-834B-9682-0720EBEDBBF1}"/>
              </a:ext>
            </a:extLst>
          </p:cNvPr>
          <p:cNvGrpSpPr/>
          <p:nvPr/>
        </p:nvGrpSpPr>
        <p:grpSpPr>
          <a:xfrm>
            <a:off x="4222509" y="1135354"/>
            <a:ext cx="853874" cy="1289917"/>
            <a:chOff x="4281125" y="1196983"/>
            <a:chExt cx="853874" cy="1289917"/>
          </a:xfrm>
        </p:grpSpPr>
        <p:cxnSp>
          <p:nvCxnSpPr>
            <p:cNvPr id="27" name="Google Shape;721;p28">
              <a:extLst>
                <a:ext uri="{FF2B5EF4-FFF2-40B4-BE49-F238E27FC236}">
                  <a16:creationId xmlns:a16="http://schemas.microsoft.com/office/drawing/2014/main" id="{8B1B1C01-49CE-3F4E-81FA-164462746DF0}"/>
                </a:ext>
              </a:extLst>
            </p:cNvPr>
            <p:cNvCxnSpPr/>
            <p:nvPr/>
          </p:nvCxnSpPr>
          <p:spPr>
            <a:xfrm rot="10800000" flipH="1">
              <a:off x="4641199" y="1196983"/>
              <a:ext cx="493800" cy="1027200"/>
            </a:xfrm>
            <a:prstGeom prst="straightConnector1">
              <a:avLst/>
            </a:prstGeom>
            <a:noFill/>
            <a:ln w="19050" cap="flat" cmpd="sng">
              <a:solidFill>
                <a:srgbClr val="E69138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8" name="Google Shape;722;p28">
              <a:extLst>
                <a:ext uri="{FF2B5EF4-FFF2-40B4-BE49-F238E27FC236}">
                  <a16:creationId xmlns:a16="http://schemas.microsoft.com/office/drawing/2014/main" id="{4727860C-157E-C849-B2A2-BBB460BBA616}"/>
                </a:ext>
              </a:extLst>
            </p:cNvPr>
            <p:cNvSpPr txBox="1"/>
            <p:nvPr/>
          </p:nvSpPr>
          <p:spPr>
            <a:xfrm>
              <a:off x="4281125" y="2213900"/>
              <a:ext cx="834600" cy="27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Data (SEQ)</a:t>
              </a:r>
              <a:endParaRPr sz="800" b="1"/>
            </a:p>
          </p:txBody>
        </p:sp>
      </p:grpSp>
      <p:grpSp>
        <p:nvGrpSpPr>
          <p:cNvPr id="29" name="Google Shape;723;p28">
            <a:extLst>
              <a:ext uri="{FF2B5EF4-FFF2-40B4-BE49-F238E27FC236}">
                <a16:creationId xmlns:a16="http://schemas.microsoft.com/office/drawing/2014/main" id="{ABBE1ED7-AADD-804F-B7CD-AF4A8B4E441E}"/>
              </a:ext>
            </a:extLst>
          </p:cNvPr>
          <p:cNvGrpSpPr/>
          <p:nvPr/>
        </p:nvGrpSpPr>
        <p:grpSpPr>
          <a:xfrm>
            <a:off x="5079453" y="1131186"/>
            <a:ext cx="705203" cy="1321666"/>
            <a:chOff x="5138069" y="1192815"/>
            <a:chExt cx="705203" cy="1321666"/>
          </a:xfrm>
        </p:grpSpPr>
        <p:cxnSp>
          <p:nvCxnSpPr>
            <p:cNvPr id="30" name="Google Shape;724;p28">
              <a:extLst>
                <a:ext uri="{FF2B5EF4-FFF2-40B4-BE49-F238E27FC236}">
                  <a16:creationId xmlns:a16="http://schemas.microsoft.com/office/drawing/2014/main" id="{A4898620-2D44-9044-86ED-9C4D22A3862F}"/>
                </a:ext>
              </a:extLst>
            </p:cNvPr>
            <p:cNvCxnSpPr/>
            <p:nvPr/>
          </p:nvCxnSpPr>
          <p:spPr>
            <a:xfrm>
              <a:off x="5138069" y="1192815"/>
              <a:ext cx="493800" cy="1027200"/>
            </a:xfrm>
            <a:prstGeom prst="straightConnector1">
              <a:avLst/>
            </a:prstGeom>
            <a:noFill/>
            <a:ln w="19050" cap="flat" cmpd="sng">
              <a:solidFill>
                <a:srgbClr val="6AA84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1" name="Google Shape;725;p28">
              <a:extLst>
                <a:ext uri="{FF2B5EF4-FFF2-40B4-BE49-F238E27FC236}">
                  <a16:creationId xmlns:a16="http://schemas.microsoft.com/office/drawing/2014/main" id="{DBD989EC-6E26-734B-90D2-1F7EEC9C0E63}"/>
                </a:ext>
              </a:extLst>
            </p:cNvPr>
            <p:cNvSpPr txBox="1"/>
            <p:nvPr/>
          </p:nvSpPr>
          <p:spPr>
            <a:xfrm>
              <a:off x="5397472" y="2176081"/>
              <a:ext cx="445800" cy="33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ACK</a:t>
              </a:r>
              <a:endParaRPr sz="800" b="1"/>
            </a:p>
          </p:txBody>
        </p:sp>
      </p:grpSp>
      <p:sp>
        <p:nvSpPr>
          <p:cNvPr id="32" name="Google Shape;726;p28">
            <a:extLst>
              <a:ext uri="{FF2B5EF4-FFF2-40B4-BE49-F238E27FC236}">
                <a16:creationId xmlns:a16="http://schemas.microsoft.com/office/drawing/2014/main" id="{083B9971-B651-D849-92FC-67F2918C5BA5}"/>
              </a:ext>
            </a:extLst>
          </p:cNvPr>
          <p:cNvSpPr txBox="1"/>
          <p:nvPr/>
        </p:nvSpPr>
        <p:spPr>
          <a:xfrm>
            <a:off x="3464109" y="1679946"/>
            <a:ext cx="1197600" cy="206100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eACK = SEQ# + len</a:t>
            </a:r>
            <a:endParaRPr sz="800" b="1"/>
          </a:p>
        </p:txBody>
      </p:sp>
      <p:sp>
        <p:nvSpPr>
          <p:cNvPr id="33" name="Google Shape;727;p28">
            <a:extLst>
              <a:ext uri="{FF2B5EF4-FFF2-40B4-BE49-F238E27FC236}">
                <a16:creationId xmlns:a16="http://schemas.microsoft.com/office/drawing/2014/main" id="{BB67F413-6A2B-F74B-AB89-5E53DD51E96F}"/>
              </a:ext>
            </a:extLst>
          </p:cNvPr>
          <p:cNvSpPr txBox="1"/>
          <p:nvPr/>
        </p:nvSpPr>
        <p:spPr>
          <a:xfrm>
            <a:off x="5483135" y="1678071"/>
            <a:ext cx="1053900" cy="206100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ACK# == eACK?</a:t>
            </a:r>
            <a:endParaRPr sz="800" b="1"/>
          </a:p>
        </p:txBody>
      </p:sp>
      <p:graphicFrame>
        <p:nvGraphicFramePr>
          <p:cNvPr id="34" name="Google Shape;728;p28">
            <a:extLst>
              <a:ext uri="{FF2B5EF4-FFF2-40B4-BE49-F238E27FC236}">
                <a16:creationId xmlns:a16="http://schemas.microsoft.com/office/drawing/2014/main" id="{27744A9C-DD87-9C45-BE2B-EA4778FBF2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2665253"/>
              </p:ext>
            </p:extLst>
          </p:nvPr>
        </p:nvGraphicFramePr>
        <p:xfrm>
          <a:off x="3884734" y="3268671"/>
          <a:ext cx="3024450" cy="11391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4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Flow ID, expected ACK</a:t>
                      </a:r>
                      <a:endParaRPr sz="11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Timestamp</a:t>
                      </a:r>
                      <a:endParaRPr sz="11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5" name="Google Shape;729;p28">
            <a:extLst>
              <a:ext uri="{FF2B5EF4-FFF2-40B4-BE49-F238E27FC236}">
                <a16:creationId xmlns:a16="http://schemas.microsoft.com/office/drawing/2014/main" id="{5D67B9DD-761C-354B-A45A-235BAC7D23D9}"/>
              </a:ext>
            </a:extLst>
          </p:cNvPr>
          <p:cNvGrpSpPr/>
          <p:nvPr/>
        </p:nvGrpSpPr>
        <p:grpSpPr>
          <a:xfrm>
            <a:off x="3896684" y="3810296"/>
            <a:ext cx="2890232" cy="288693"/>
            <a:chOff x="3955300" y="3795725"/>
            <a:chExt cx="2890232" cy="288693"/>
          </a:xfrm>
        </p:grpSpPr>
        <p:sp>
          <p:nvSpPr>
            <p:cNvPr id="36" name="Google Shape;730;p28">
              <a:extLst>
                <a:ext uri="{FF2B5EF4-FFF2-40B4-BE49-F238E27FC236}">
                  <a16:creationId xmlns:a16="http://schemas.microsoft.com/office/drawing/2014/main" id="{0A2606B6-A91C-A64B-B482-5ED3AF6E4DE1}"/>
                </a:ext>
              </a:extLst>
            </p:cNvPr>
            <p:cNvSpPr/>
            <p:nvPr/>
          </p:nvSpPr>
          <p:spPr>
            <a:xfrm>
              <a:off x="3955300" y="3795725"/>
              <a:ext cx="18300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{</a:t>
              </a:r>
              <a:r>
                <a:rPr lang="en" sz="1000" dirty="0" err="1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sIP</a:t>
              </a:r>
              <a:r>
                <a:rPr lang="en" sz="1000" dirty="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</a:t>
              </a:r>
              <a:r>
                <a:rPr lang="en" sz="1000" dirty="0" err="1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sPort</a:t>
              </a:r>
              <a:r>
                <a:rPr lang="en" sz="1000" dirty="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</a:t>
              </a:r>
              <a:r>
                <a:rPr lang="en" sz="1000" dirty="0" err="1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dIP</a:t>
              </a:r>
              <a:r>
                <a:rPr lang="en" sz="1000" dirty="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</a:t>
              </a:r>
              <a:r>
                <a:rPr lang="en" sz="1000" dirty="0" err="1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dPort</a:t>
              </a:r>
              <a:r>
                <a:rPr lang="en" sz="1000" dirty="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}, 11500</a:t>
              </a:r>
              <a:endParaRPr sz="10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7" name="Google Shape;731;p28">
              <a:extLst>
                <a:ext uri="{FF2B5EF4-FFF2-40B4-BE49-F238E27FC236}">
                  <a16:creationId xmlns:a16="http://schemas.microsoft.com/office/drawing/2014/main" id="{160174F4-6249-2F42-B6D6-6C1F22444B00}"/>
                </a:ext>
              </a:extLst>
            </p:cNvPr>
            <p:cNvSpPr/>
            <p:nvPr/>
          </p:nvSpPr>
          <p:spPr>
            <a:xfrm>
              <a:off x="5827332" y="3802718"/>
              <a:ext cx="10182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200</a:t>
              </a:r>
              <a:endParaRPr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38" name="Google Shape;732;p28">
            <a:extLst>
              <a:ext uri="{FF2B5EF4-FFF2-40B4-BE49-F238E27FC236}">
                <a16:creationId xmlns:a16="http://schemas.microsoft.com/office/drawing/2014/main" id="{984A07AF-9DCF-8E48-BEDC-C2CE5FEFA1CE}"/>
              </a:ext>
            </a:extLst>
          </p:cNvPr>
          <p:cNvGrpSpPr/>
          <p:nvPr/>
        </p:nvGrpSpPr>
        <p:grpSpPr>
          <a:xfrm>
            <a:off x="2497785" y="3957451"/>
            <a:ext cx="1398900" cy="624020"/>
            <a:chOff x="2556401" y="3942880"/>
            <a:chExt cx="1398900" cy="624020"/>
          </a:xfrm>
        </p:grpSpPr>
        <p:sp>
          <p:nvSpPr>
            <p:cNvPr id="39" name="Google Shape;733;p28">
              <a:extLst>
                <a:ext uri="{FF2B5EF4-FFF2-40B4-BE49-F238E27FC236}">
                  <a16:creationId xmlns:a16="http://schemas.microsoft.com/office/drawing/2014/main" id="{E0E2202E-48A3-384C-8F90-CED4B8A3B59E}"/>
                </a:ext>
              </a:extLst>
            </p:cNvPr>
            <p:cNvSpPr/>
            <p:nvPr/>
          </p:nvSpPr>
          <p:spPr>
            <a:xfrm rot="10134318" flipH="1">
              <a:off x="2563910" y="4073073"/>
              <a:ext cx="1362566" cy="9631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34;p28">
              <a:extLst>
                <a:ext uri="{FF2B5EF4-FFF2-40B4-BE49-F238E27FC236}">
                  <a16:creationId xmlns:a16="http://schemas.microsoft.com/office/drawing/2014/main" id="{5FFFE181-4DBC-4540-9BD1-53035A5892E8}"/>
                </a:ext>
              </a:extLst>
            </p:cNvPr>
            <p:cNvSpPr txBox="1"/>
            <p:nvPr/>
          </p:nvSpPr>
          <p:spPr>
            <a:xfrm rot="-670559" flipH="1">
              <a:off x="2576365" y="4098396"/>
              <a:ext cx="1358971" cy="340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A1A1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Match, sample, delete</a:t>
              </a:r>
              <a:endParaRPr sz="1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1" name="Google Shape;735;p28">
            <a:extLst>
              <a:ext uri="{FF2B5EF4-FFF2-40B4-BE49-F238E27FC236}">
                <a16:creationId xmlns:a16="http://schemas.microsoft.com/office/drawing/2014/main" id="{875A2681-47BF-DA45-88CE-D0DF0986757C}"/>
              </a:ext>
            </a:extLst>
          </p:cNvPr>
          <p:cNvGrpSpPr/>
          <p:nvPr/>
        </p:nvGrpSpPr>
        <p:grpSpPr>
          <a:xfrm>
            <a:off x="6932458" y="3746221"/>
            <a:ext cx="1498091" cy="468850"/>
            <a:chOff x="6991074" y="3731650"/>
            <a:chExt cx="1498091" cy="468850"/>
          </a:xfrm>
        </p:grpSpPr>
        <p:sp>
          <p:nvSpPr>
            <p:cNvPr id="42" name="Google Shape;736;p28">
              <a:extLst>
                <a:ext uri="{FF2B5EF4-FFF2-40B4-BE49-F238E27FC236}">
                  <a16:creationId xmlns:a16="http://schemas.microsoft.com/office/drawing/2014/main" id="{EB911D23-BD6D-564B-AE5F-4F731EABC1A0}"/>
                </a:ext>
              </a:extLst>
            </p:cNvPr>
            <p:cNvSpPr/>
            <p:nvPr/>
          </p:nvSpPr>
          <p:spPr>
            <a:xfrm>
              <a:off x="7326950" y="3731650"/>
              <a:ext cx="1107575" cy="468850"/>
            </a:xfrm>
            <a:prstGeom prst="flowChartPunchedTap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" name="Google Shape;737;p28">
              <a:extLst>
                <a:ext uri="{FF2B5EF4-FFF2-40B4-BE49-F238E27FC236}">
                  <a16:creationId xmlns:a16="http://schemas.microsoft.com/office/drawing/2014/main" id="{7A8B0E27-E81C-DB42-A05D-25B777530079}"/>
                </a:ext>
              </a:extLst>
            </p:cNvPr>
            <p:cNvGrpSpPr/>
            <p:nvPr/>
          </p:nvGrpSpPr>
          <p:grpSpPr>
            <a:xfrm>
              <a:off x="6991074" y="3806925"/>
              <a:ext cx="1498091" cy="338700"/>
              <a:chOff x="6991074" y="3806925"/>
              <a:chExt cx="1498091" cy="338700"/>
            </a:xfrm>
          </p:grpSpPr>
          <p:sp>
            <p:nvSpPr>
              <p:cNvPr id="44" name="Google Shape;738;p28">
                <a:extLst>
                  <a:ext uri="{FF2B5EF4-FFF2-40B4-BE49-F238E27FC236}">
                    <a16:creationId xmlns:a16="http://schemas.microsoft.com/office/drawing/2014/main" id="{A8B6F9D6-C791-674D-A4A9-F63B2E5CA39D}"/>
                  </a:ext>
                </a:extLst>
              </p:cNvPr>
              <p:cNvSpPr txBox="1"/>
              <p:nvPr/>
            </p:nvSpPr>
            <p:spPr>
              <a:xfrm>
                <a:off x="7291565" y="3806925"/>
                <a:ext cx="11976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latin typeface="Source Sans Pro"/>
                    <a:ea typeface="Source Sans Pro"/>
                    <a:cs typeface="Source Sans Pro"/>
                    <a:sym typeface="Source Sans Pro"/>
                  </a:rPr>
                  <a:t>300 - 200 = 100 ms</a:t>
                </a:r>
                <a:endParaRPr sz="1000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45" name="Google Shape;739;p28">
                <a:extLst>
                  <a:ext uri="{FF2B5EF4-FFF2-40B4-BE49-F238E27FC236}">
                    <a16:creationId xmlns:a16="http://schemas.microsoft.com/office/drawing/2014/main" id="{37CE4F52-827A-C640-9A64-C74894997279}"/>
                  </a:ext>
                </a:extLst>
              </p:cNvPr>
              <p:cNvSpPr/>
              <p:nvPr/>
            </p:nvSpPr>
            <p:spPr>
              <a:xfrm rot="-7778">
                <a:off x="6991073" y="3905163"/>
                <a:ext cx="265201" cy="963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" name="Google Shape;740;p28">
            <a:extLst>
              <a:ext uri="{FF2B5EF4-FFF2-40B4-BE49-F238E27FC236}">
                <a16:creationId xmlns:a16="http://schemas.microsoft.com/office/drawing/2014/main" id="{909910C2-7B72-6646-BAA8-36BD61923FA6}"/>
              </a:ext>
            </a:extLst>
          </p:cNvPr>
          <p:cNvGrpSpPr/>
          <p:nvPr/>
        </p:nvGrpSpPr>
        <p:grpSpPr>
          <a:xfrm>
            <a:off x="4017652" y="2556577"/>
            <a:ext cx="2801700" cy="712094"/>
            <a:chOff x="4043925" y="2555356"/>
            <a:chExt cx="2801700" cy="712094"/>
          </a:xfrm>
        </p:grpSpPr>
        <p:pic>
          <p:nvPicPr>
            <p:cNvPr id="47" name="Google Shape;741;p28">
              <a:extLst>
                <a:ext uri="{FF2B5EF4-FFF2-40B4-BE49-F238E27FC236}">
                  <a16:creationId xmlns:a16="http://schemas.microsoft.com/office/drawing/2014/main" id="{162DD21B-67D0-634A-83F9-12DB2A0A38D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22336" b="26703"/>
            <a:stretch/>
          </p:blipFill>
          <p:spPr>
            <a:xfrm>
              <a:off x="5016783" y="2555356"/>
              <a:ext cx="593507" cy="338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Google Shape;742;p28">
              <a:extLst>
                <a:ext uri="{FF2B5EF4-FFF2-40B4-BE49-F238E27FC236}">
                  <a16:creationId xmlns:a16="http://schemas.microsoft.com/office/drawing/2014/main" id="{DB80EAC1-1298-A44A-92EA-53A439B96347}"/>
                </a:ext>
              </a:extLst>
            </p:cNvPr>
            <p:cNvSpPr/>
            <p:nvPr/>
          </p:nvSpPr>
          <p:spPr>
            <a:xfrm>
              <a:off x="4043925" y="2929950"/>
              <a:ext cx="2801700" cy="337500"/>
            </a:xfrm>
            <a:prstGeom prst="triangle">
              <a:avLst>
                <a:gd name="adj" fmla="val 44181"/>
              </a:avLst>
            </a:prstGeom>
            <a:noFill/>
            <a:ln w="28575" cap="flat" cmpd="sng">
              <a:solidFill>
                <a:srgbClr val="4472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9C9270C-E164-B543-BFEF-23F68A21D852}"/>
              </a:ext>
            </a:extLst>
          </p:cNvPr>
          <p:cNvSpPr txBox="1"/>
          <p:nvPr/>
        </p:nvSpPr>
        <p:spPr>
          <a:xfrm>
            <a:off x="4918275" y="4427563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Packet table</a:t>
            </a:r>
          </a:p>
        </p:txBody>
      </p:sp>
    </p:spTree>
    <p:extLst>
      <p:ext uri="{BB962C8B-B14F-4D97-AF65-F5344CB8AC3E}">
        <p14:creationId xmlns:p14="http://schemas.microsoft.com/office/powerpoint/2010/main" val="297649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DD3AE-1E8B-2342-8964-A6342AFE5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Correctness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5D6A8C2A-B28E-5B46-8786-FFA15AEC9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table</a:t>
            </a:r>
          </a:p>
          <a:p>
            <a:pPr lvl="1"/>
            <a:r>
              <a:rPr lang="en-US" dirty="0"/>
              <a:t>Track sequence number range for valid samples</a:t>
            </a:r>
          </a:p>
          <a:p>
            <a:pPr lvl="1"/>
            <a:r>
              <a:rPr lang="en-US" dirty="0"/>
              <a:t>Avoid taking inappropriate RTT measurements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50197-C7C3-3C48-99C9-E37CD68A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985B-173B-824E-893C-C6FE405CD872}" type="slidenum">
              <a:rPr lang="en-US" smtClean="0"/>
              <a:t>13</a:t>
            </a:fld>
            <a:endParaRPr lang="en-US"/>
          </a:p>
        </p:txBody>
      </p:sp>
      <p:sp>
        <p:nvSpPr>
          <p:cNvPr id="5" name="Google Shape;824;p30">
            <a:extLst>
              <a:ext uri="{FF2B5EF4-FFF2-40B4-BE49-F238E27FC236}">
                <a16:creationId xmlns:a16="http://schemas.microsoft.com/office/drawing/2014/main" id="{907264B9-5F86-1943-A1A3-8E7971A9F853}"/>
              </a:ext>
            </a:extLst>
          </p:cNvPr>
          <p:cNvSpPr txBox="1"/>
          <p:nvPr/>
        </p:nvSpPr>
        <p:spPr>
          <a:xfrm>
            <a:off x="6226815" y="2496677"/>
            <a:ext cx="21153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Packet Table</a:t>
            </a:r>
            <a:endParaRPr b="1" dirty="0"/>
          </a:p>
        </p:txBody>
      </p:sp>
      <p:graphicFrame>
        <p:nvGraphicFramePr>
          <p:cNvPr id="6" name="Google Shape;826;p30">
            <a:extLst>
              <a:ext uri="{FF2B5EF4-FFF2-40B4-BE49-F238E27FC236}">
                <a16:creationId xmlns:a16="http://schemas.microsoft.com/office/drawing/2014/main" id="{0C686C87-B6BD-0440-B57B-7865D0378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8364193"/>
              </p:ext>
            </p:extLst>
          </p:nvPr>
        </p:nvGraphicFramePr>
        <p:xfrm>
          <a:off x="5784237" y="2878644"/>
          <a:ext cx="3024450" cy="142791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4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Flow ID, expected ACK</a:t>
                      </a:r>
                      <a:endParaRPr sz="11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Timestamp</a:t>
                      </a:r>
                      <a:endParaRPr sz="11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Google Shape;823;p30">
            <a:extLst>
              <a:ext uri="{FF2B5EF4-FFF2-40B4-BE49-F238E27FC236}">
                <a16:creationId xmlns:a16="http://schemas.microsoft.com/office/drawing/2014/main" id="{8BBC270B-D2B0-0242-95F5-7C307DA14B22}"/>
              </a:ext>
            </a:extLst>
          </p:cNvPr>
          <p:cNvSpPr txBox="1"/>
          <p:nvPr/>
        </p:nvSpPr>
        <p:spPr>
          <a:xfrm>
            <a:off x="2651277" y="2676408"/>
            <a:ext cx="21153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Flow Table</a:t>
            </a:r>
            <a:endParaRPr sz="1600" b="1" dirty="0"/>
          </a:p>
        </p:txBody>
      </p:sp>
      <p:graphicFrame>
        <p:nvGraphicFramePr>
          <p:cNvPr id="8" name="Google Shape;825;p30">
            <a:extLst>
              <a:ext uri="{FF2B5EF4-FFF2-40B4-BE49-F238E27FC236}">
                <a16:creationId xmlns:a16="http://schemas.microsoft.com/office/drawing/2014/main" id="{A82D6FAC-E6E0-EB44-A2DE-963A81C588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6102537"/>
              </p:ext>
            </p:extLst>
          </p:nvPr>
        </p:nvGraphicFramePr>
        <p:xfrm>
          <a:off x="2345411" y="3092135"/>
          <a:ext cx="2792350" cy="113904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5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Flow ID</a:t>
                      </a:r>
                      <a:endParaRPr sz="11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Measurement Range</a:t>
                      </a:r>
                      <a:endParaRPr sz="11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Google Shape;830;p30">
            <a:extLst>
              <a:ext uri="{FF2B5EF4-FFF2-40B4-BE49-F238E27FC236}">
                <a16:creationId xmlns:a16="http://schemas.microsoft.com/office/drawing/2014/main" id="{D3BD94FB-8AED-5A4B-AA1B-332CCBD01EDF}"/>
              </a:ext>
            </a:extLst>
          </p:cNvPr>
          <p:cNvSpPr/>
          <p:nvPr/>
        </p:nvSpPr>
        <p:spPr>
          <a:xfrm>
            <a:off x="5784237" y="3451750"/>
            <a:ext cx="18300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{</a:t>
            </a:r>
            <a:r>
              <a:rPr lang="en" sz="10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sIP</a:t>
            </a:r>
            <a:r>
              <a:rPr lang="en" sz="10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" sz="10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sPort</a:t>
            </a:r>
            <a:r>
              <a:rPr lang="en" sz="10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" sz="10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dIP</a:t>
            </a:r>
            <a:r>
              <a:rPr lang="en" sz="10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" sz="10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dPort</a:t>
            </a:r>
            <a:r>
              <a:rPr lang="en" sz="10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}, 11500</a:t>
            </a:r>
            <a:endParaRPr sz="10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831;p30">
            <a:extLst>
              <a:ext uri="{FF2B5EF4-FFF2-40B4-BE49-F238E27FC236}">
                <a16:creationId xmlns:a16="http://schemas.microsoft.com/office/drawing/2014/main" id="{02019092-9682-5E4C-B5AA-07CBC15AE828}"/>
              </a:ext>
            </a:extLst>
          </p:cNvPr>
          <p:cNvSpPr/>
          <p:nvPr/>
        </p:nvSpPr>
        <p:spPr>
          <a:xfrm>
            <a:off x="7614237" y="3451750"/>
            <a:ext cx="10182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200</a:t>
            </a:r>
            <a:endParaRPr sz="11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" name="Google Shape;827;p30">
            <a:extLst>
              <a:ext uri="{FF2B5EF4-FFF2-40B4-BE49-F238E27FC236}">
                <a16:creationId xmlns:a16="http://schemas.microsoft.com/office/drawing/2014/main" id="{8C655B3A-7EFD-D34F-9E8D-E4FF56AC90AF}"/>
              </a:ext>
            </a:extLst>
          </p:cNvPr>
          <p:cNvSpPr/>
          <p:nvPr/>
        </p:nvSpPr>
        <p:spPr>
          <a:xfrm>
            <a:off x="2298519" y="3926030"/>
            <a:ext cx="13536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{</a:t>
            </a:r>
            <a:r>
              <a:rPr lang="en" sz="10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sIP</a:t>
            </a:r>
            <a:r>
              <a:rPr lang="en" sz="10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" sz="10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sPort</a:t>
            </a:r>
            <a:r>
              <a:rPr lang="en" sz="10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" sz="10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dIP</a:t>
            </a:r>
            <a:r>
              <a:rPr lang="en" sz="10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" sz="10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dPort</a:t>
            </a:r>
            <a:r>
              <a:rPr lang="en" sz="10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}</a:t>
            </a:r>
            <a:endParaRPr sz="10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" name="Google Shape;838;p30">
            <a:extLst>
              <a:ext uri="{FF2B5EF4-FFF2-40B4-BE49-F238E27FC236}">
                <a16:creationId xmlns:a16="http://schemas.microsoft.com/office/drawing/2014/main" id="{736C4E69-9337-D645-9839-9BA84F35F159}"/>
              </a:ext>
            </a:extLst>
          </p:cNvPr>
          <p:cNvSpPr/>
          <p:nvPr/>
        </p:nvSpPr>
        <p:spPr>
          <a:xfrm>
            <a:off x="3695839" y="3926030"/>
            <a:ext cx="13536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[8000, 11500]</a:t>
            </a:r>
            <a:endParaRPr sz="11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5" name="Google Shape;832;p30">
            <a:extLst>
              <a:ext uri="{FF2B5EF4-FFF2-40B4-BE49-F238E27FC236}">
                <a16:creationId xmlns:a16="http://schemas.microsoft.com/office/drawing/2014/main" id="{02A2AA53-ABCF-C540-B082-F1C47638CE4D}"/>
              </a:ext>
            </a:extLst>
          </p:cNvPr>
          <p:cNvGrpSpPr/>
          <p:nvPr/>
        </p:nvGrpSpPr>
        <p:grpSpPr>
          <a:xfrm>
            <a:off x="449259" y="3533217"/>
            <a:ext cx="1384800" cy="674513"/>
            <a:chOff x="1132483" y="2840225"/>
            <a:chExt cx="1384800" cy="674513"/>
          </a:xfrm>
        </p:grpSpPr>
        <p:sp>
          <p:nvSpPr>
            <p:cNvPr id="16" name="Google Shape;833;p30">
              <a:extLst>
                <a:ext uri="{FF2B5EF4-FFF2-40B4-BE49-F238E27FC236}">
                  <a16:creationId xmlns:a16="http://schemas.microsoft.com/office/drawing/2014/main" id="{ED8A84C3-A40F-6C49-8C1A-55597D7F8A7B}"/>
                </a:ext>
              </a:extLst>
            </p:cNvPr>
            <p:cNvSpPr txBox="1"/>
            <p:nvPr/>
          </p:nvSpPr>
          <p:spPr>
            <a:xfrm>
              <a:off x="1132483" y="3160738"/>
              <a:ext cx="1384800" cy="354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s→d, 10000, 1500</a:t>
              </a:r>
              <a:endParaRPr sz="11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17" name="Google Shape;834;p30">
              <a:extLst>
                <a:ext uri="{FF2B5EF4-FFF2-40B4-BE49-F238E27FC236}">
                  <a16:creationId xmlns:a16="http://schemas.microsoft.com/office/drawing/2014/main" id="{C345A4EA-9844-164A-A028-81C5F021C343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10346" y="2930536"/>
              <a:ext cx="205050" cy="205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835;p30">
              <a:extLst>
                <a:ext uri="{FF2B5EF4-FFF2-40B4-BE49-F238E27FC236}">
                  <a16:creationId xmlns:a16="http://schemas.microsoft.com/office/drawing/2014/main" id="{9C4A5239-C88F-C942-B2E5-8E58AABCCA28}"/>
                </a:ext>
              </a:extLst>
            </p:cNvPr>
            <p:cNvSpPr txBox="1"/>
            <p:nvPr/>
          </p:nvSpPr>
          <p:spPr>
            <a:xfrm>
              <a:off x="1702823" y="2840225"/>
              <a:ext cx="694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Source Sans Pro"/>
                  <a:ea typeface="Source Sans Pro"/>
                  <a:cs typeface="Source Sans Pro"/>
                  <a:sym typeface="Source Sans Pro"/>
                </a:rPr>
                <a:t>300 ms</a:t>
              </a:r>
              <a:endParaRPr sz="11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9" name="Google Shape;836;p30">
            <a:extLst>
              <a:ext uri="{FF2B5EF4-FFF2-40B4-BE49-F238E27FC236}">
                <a16:creationId xmlns:a16="http://schemas.microsoft.com/office/drawing/2014/main" id="{B2ED5C5C-012C-A742-92C6-AA9B518950D1}"/>
              </a:ext>
            </a:extLst>
          </p:cNvPr>
          <p:cNvSpPr/>
          <p:nvPr/>
        </p:nvSpPr>
        <p:spPr>
          <a:xfrm rot="-8166">
            <a:off x="1858004" y="4034343"/>
            <a:ext cx="378901" cy="96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836;p30">
            <a:extLst>
              <a:ext uri="{FF2B5EF4-FFF2-40B4-BE49-F238E27FC236}">
                <a16:creationId xmlns:a16="http://schemas.microsoft.com/office/drawing/2014/main" id="{DB32F66A-9E58-9E44-B6B9-2097ADB76CA7}"/>
              </a:ext>
            </a:extLst>
          </p:cNvPr>
          <p:cNvSpPr/>
          <p:nvPr/>
        </p:nvSpPr>
        <p:spPr>
          <a:xfrm rot="-8166">
            <a:off x="5342433" y="3495850"/>
            <a:ext cx="378901" cy="96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0012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DD3AE-1E8B-2342-8964-A6342AFE5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Efficiency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5D6A8C2A-B28E-5B46-8786-FFA15AEC9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Reducing memory pressure</a:t>
            </a:r>
          </a:p>
          <a:p>
            <a:pPr lvl="1"/>
            <a:r>
              <a:rPr lang="en-US" dirty="0"/>
              <a:t>Lazy eviction of packets that never produce RTT samples</a:t>
            </a:r>
          </a:p>
          <a:p>
            <a:pPr lvl="1"/>
            <a:r>
              <a:rPr lang="en-US" dirty="0"/>
              <a:t>Lazy eviction of inactive flows from flow table</a:t>
            </a:r>
          </a:p>
          <a:p>
            <a:pPr lvl="1"/>
            <a:r>
              <a:rPr lang="en-US" dirty="0"/>
              <a:t>No RTT samples for handshake packets (e.g., SYN flood)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50197-C7C3-3C48-99C9-E37CD68A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985B-173B-824E-893C-C6FE405CD872}" type="slidenum">
              <a:rPr lang="en-US" smtClean="0"/>
              <a:t>14</a:t>
            </a:fld>
            <a:endParaRPr lang="en-US"/>
          </a:p>
        </p:txBody>
      </p:sp>
      <p:sp>
        <p:nvSpPr>
          <p:cNvPr id="5" name="Google Shape;824;p30">
            <a:extLst>
              <a:ext uri="{FF2B5EF4-FFF2-40B4-BE49-F238E27FC236}">
                <a16:creationId xmlns:a16="http://schemas.microsoft.com/office/drawing/2014/main" id="{907264B9-5F86-1943-A1A3-8E7971A9F853}"/>
              </a:ext>
            </a:extLst>
          </p:cNvPr>
          <p:cNvSpPr txBox="1"/>
          <p:nvPr/>
        </p:nvSpPr>
        <p:spPr>
          <a:xfrm>
            <a:off x="6215092" y="2860090"/>
            <a:ext cx="21153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Packet Table</a:t>
            </a:r>
            <a:endParaRPr b="1" dirty="0"/>
          </a:p>
        </p:txBody>
      </p:sp>
      <p:graphicFrame>
        <p:nvGraphicFramePr>
          <p:cNvPr id="6" name="Google Shape;826;p30">
            <a:extLst>
              <a:ext uri="{FF2B5EF4-FFF2-40B4-BE49-F238E27FC236}">
                <a16:creationId xmlns:a16="http://schemas.microsoft.com/office/drawing/2014/main" id="{0C686C87-B6BD-0440-B57B-7865D0378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886054"/>
              </p:ext>
            </p:extLst>
          </p:nvPr>
        </p:nvGraphicFramePr>
        <p:xfrm>
          <a:off x="5772514" y="3242057"/>
          <a:ext cx="3024450" cy="142797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4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Flow ID, expected ACK</a:t>
                      </a:r>
                      <a:endParaRPr sz="11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Timestamp</a:t>
                      </a:r>
                      <a:endParaRPr sz="11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Google Shape;823;p30">
            <a:extLst>
              <a:ext uri="{FF2B5EF4-FFF2-40B4-BE49-F238E27FC236}">
                <a16:creationId xmlns:a16="http://schemas.microsoft.com/office/drawing/2014/main" id="{8BBC270B-D2B0-0242-95F5-7C307DA14B22}"/>
              </a:ext>
            </a:extLst>
          </p:cNvPr>
          <p:cNvSpPr txBox="1"/>
          <p:nvPr/>
        </p:nvSpPr>
        <p:spPr>
          <a:xfrm>
            <a:off x="2639554" y="3039821"/>
            <a:ext cx="21153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Flow Table</a:t>
            </a:r>
            <a:endParaRPr sz="1600" b="1" dirty="0"/>
          </a:p>
        </p:txBody>
      </p:sp>
      <p:graphicFrame>
        <p:nvGraphicFramePr>
          <p:cNvPr id="8" name="Google Shape;825;p30">
            <a:extLst>
              <a:ext uri="{FF2B5EF4-FFF2-40B4-BE49-F238E27FC236}">
                <a16:creationId xmlns:a16="http://schemas.microsoft.com/office/drawing/2014/main" id="{A82D6FAC-E6E0-EB44-A2DE-963A81C588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2456759"/>
              </p:ext>
            </p:extLst>
          </p:nvPr>
        </p:nvGraphicFramePr>
        <p:xfrm>
          <a:off x="2333688" y="3455548"/>
          <a:ext cx="2792350" cy="11391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5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Flow ID</a:t>
                      </a:r>
                      <a:endParaRPr sz="11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Measurement Range</a:t>
                      </a:r>
                      <a:endParaRPr sz="11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Google Shape;830;p30">
            <a:extLst>
              <a:ext uri="{FF2B5EF4-FFF2-40B4-BE49-F238E27FC236}">
                <a16:creationId xmlns:a16="http://schemas.microsoft.com/office/drawing/2014/main" id="{D3BD94FB-8AED-5A4B-AA1B-332CCBD01EDF}"/>
              </a:ext>
            </a:extLst>
          </p:cNvPr>
          <p:cNvSpPr/>
          <p:nvPr/>
        </p:nvSpPr>
        <p:spPr>
          <a:xfrm>
            <a:off x="5772514" y="3815163"/>
            <a:ext cx="18300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{</a:t>
            </a:r>
            <a:r>
              <a:rPr lang="en" sz="10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sIP</a:t>
            </a:r>
            <a:r>
              <a:rPr lang="en" sz="10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" sz="10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sPort</a:t>
            </a:r>
            <a:r>
              <a:rPr lang="en" sz="10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" sz="10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dIP</a:t>
            </a:r>
            <a:r>
              <a:rPr lang="en" sz="10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" sz="10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dPort</a:t>
            </a:r>
            <a:r>
              <a:rPr lang="en" sz="10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}, 11500</a:t>
            </a:r>
            <a:endParaRPr sz="10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831;p30">
            <a:extLst>
              <a:ext uri="{FF2B5EF4-FFF2-40B4-BE49-F238E27FC236}">
                <a16:creationId xmlns:a16="http://schemas.microsoft.com/office/drawing/2014/main" id="{02019092-9682-5E4C-B5AA-07CBC15AE828}"/>
              </a:ext>
            </a:extLst>
          </p:cNvPr>
          <p:cNvSpPr/>
          <p:nvPr/>
        </p:nvSpPr>
        <p:spPr>
          <a:xfrm>
            <a:off x="7602514" y="3815163"/>
            <a:ext cx="10182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200</a:t>
            </a:r>
            <a:endParaRPr sz="11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" name="Google Shape;827;p30">
            <a:extLst>
              <a:ext uri="{FF2B5EF4-FFF2-40B4-BE49-F238E27FC236}">
                <a16:creationId xmlns:a16="http://schemas.microsoft.com/office/drawing/2014/main" id="{8C655B3A-7EFD-D34F-9E8D-E4FF56AC90AF}"/>
              </a:ext>
            </a:extLst>
          </p:cNvPr>
          <p:cNvSpPr/>
          <p:nvPr/>
        </p:nvSpPr>
        <p:spPr>
          <a:xfrm>
            <a:off x="2286796" y="4289443"/>
            <a:ext cx="13536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{</a:t>
            </a:r>
            <a:r>
              <a:rPr lang="en" sz="10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sIP</a:t>
            </a:r>
            <a:r>
              <a:rPr lang="en" sz="10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" sz="10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sPort</a:t>
            </a:r>
            <a:r>
              <a:rPr lang="en" sz="10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" sz="10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dIP</a:t>
            </a:r>
            <a:r>
              <a:rPr lang="en" sz="10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" sz="10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dPort</a:t>
            </a:r>
            <a:r>
              <a:rPr lang="en" sz="10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}</a:t>
            </a:r>
            <a:endParaRPr sz="10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" name="Google Shape;838;p30">
            <a:extLst>
              <a:ext uri="{FF2B5EF4-FFF2-40B4-BE49-F238E27FC236}">
                <a16:creationId xmlns:a16="http://schemas.microsoft.com/office/drawing/2014/main" id="{736C4E69-9337-D645-9839-9BA84F35F159}"/>
              </a:ext>
            </a:extLst>
          </p:cNvPr>
          <p:cNvSpPr/>
          <p:nvPr/>
        </p:nvSpPr>
        <p:spPr>
          <a:xfrm>
            <a:off x="3684116" y="4289443"/>
            <a:ext cx="13536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[18000, 22500]</a:t>
            </a:r>
            <a:endParaRPr sz="11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5" name="Google Shape;832;p30">
            <a:extLst>
              <a:ext uri="{FF2B5EF4-FFF2-40B4-BE49-F238E27FC236}">
                <a16:creationId xmlns:a16="http://schemas.microsoft.com/office/drawing/2014/main" id="{02A2AA53-ABCF-C540-B082-F1C47638CE4D}"/>
              </a:ext>
            </a:extLst>
          </p:cNvPr>
          <p:cNvGrpSpPr/>
          <p:nvPr/>
        </p:nvGrpSpPr>
        <p:grpSpPr>
          <a:xfrm>
            <a:off x="450384" y="3322066"/>
            <a:ext cx="1384800" cy="674513"/>
            <a:chOff x="1132483" y="2840225"/>
            <a:chExt cx="1384800" cy="674513"/>
          </a:xfrm>
        </p:grpSpPr>
        <p:sp>
          <p:nvSpPr>
            <p:cNvPr id="16" name="Google Shape;833;p30">
              <a:extLst>
                <a:ext uri="{FF2B5EF4-FFF2-40B4-BE49-F238E27FC236}">
                  <a16:creationId xmlns:a16="http://schemas.microsoft.com/office/drawing/2014/main" id="{ED8A84C3-A40F-6C49-8C1A-55597D7F8A7B}"/>
                </a:ext>
              </a:extLst>
            </p:cNvPr>
            <p:cNvSpPr txBox="1"/>
            <p:nvPr/>
          </p:nvSpPr>
          <p:spPr>
            <a:xfrm>
              <a:off x="1132483" y="3160738"/>
              <a:ext cx="1384800" cy="354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</a:t>
              </a:r>
              <a:r>
                <a:rPr lang="en" sz="110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*→d*, 10000, 1500</a:t>
              </a:r>
              <a:endParaRPr sz="11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17" name="Google Shape;834;p30">
              <a:extLst>
                <a:ext uri="{FF2B5EF4-FFF2-40B4-BE49-F238E27FC236}">
                  <a16:creationId xmlns:a16="http://schemas.microsoft.com/office/drawing/2014/main" id="{C345A4EA-9844-164A-A028-81C5F021C343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10346" y="2930536"/>
              <a:ext cx="205050" cy="205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835;p30">
              <a:extLst>
                <a:ext uri="{FF2B5EF4-FFF2-40B4-BE49-F238E27FC236}">
                  <a16:creationId xmlns:a16="http://schemas.microsoft.com/office/drawing/2014/main" id="{9C4A5239-C88F-C942-B2E5-8E58AABCCA28}"/>
                </a:ext>
              </a:extLst>
            </p:cNvPr>
            <p:cNvSpPr txBox="1"/>
            <p:nvPr/>
          </p:nvSpPr>
          <p:spPr>
            <a:xfrm>
              <a:off x="1702823" y="2840225"/>
              <a:ext cx="694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latin typeface="Source Sans Pro"/>
                  <a:ea typeface="Source Sans Pro"/>
                  <a:cs typeface="Source Sans Pro"/>
                  <a:sym typeface="Source Sans Pro"/>
                </a:rPr>
                <a:t>400 </a:t>
              </a:r>
              <a:r>
                <a:rPr lang="en" sz="1100" dirty="0" err="1">
                  <a:latin typeface="Source Sans Pro"/>
                  <a:ea typeface="Source Sans Pro"/>
                  <a:cs typeface="Source Sans Pro"/>
                  <a:sym typeface="Source Sans Pro"/>
                </a:rPr>
                <a:t>ms</a:t>
              </a:r>
              <a:endParaRPr sz="1100"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9" name="Google Shape;836;p30">
            <a:extLst>
              <a:ext uri="{FF2B5EF4-FFF2-40B4-BE49-F238E27FC236}">
                <a16:creationId xmlns:a16="http://schemas.microsoft.com/office/drawing/2014/main" id="{B2ED5C5C-012C-A742-92C6-AA9B518950D1}"/>
              </a:ext>
            </a:extLst>
          </p:cNvPr>
          <p:cNvSpPr/>
          <p:nvPr/>
        </p:nvSpPr>
        <p:spPr>
          <a:xfrm rot="-8166">
            <a:off x="1882190" y="3815613"/>
            <a:ext cx="378901" cy="96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836;p30">
            <a:extLst>
              <a:ext uri="{FF2B5EF4-FFF2-40B4-BE49-F238E27FC236}">
                <a16:creationId xmlns:a16="http://schemas.microsoft.com/office/drawing/2014/main" id="{DB32F66A-9E58-9E44-B6B9-2097ADB76CA7}"/>
              </a:ext>
            </a:extLst>
          </p:cNvPr>
          <p:cNvSpPr/>
          <p:nvPr/>
        </p:nvSpPr>
        <p:spPr>
          <a:xfrm rot="-8166">
            <a:off x="5330710" y="3859263"/>
            <a:ext cx="378901" cy="96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943;p33">
            <a:extLst>
              <a:ext uri="{FF2B5EF4-FFF2-40B4-BE49-F238E27FC236}">
                <a16:creationId xmlns:a16="http://schemas.microsoft.com/office/drawing/2014/main" id="{AC7D268F-1B3F-A34B-A74B-5AC88130EE2E}"/>
              </a:ext>
            </a:extLst>
          </p:cNvPr>
          <p:cNvGrpSpPr/>
          <p:nvPr/>
        </p:nvGrpSpPr>
        <p:grpSpPr>
          <a:xfrm>
            <a:off x="4629206" y="3936661"/>
            <a:ext cx="4378077" cy="1206840"/>
            <a:chOff x="3410302" y="2740588"/>
            <a:chExt cx="4378077" cy="861626"/>
          </a:xfrm>
        </p:grpSpPr>
        <p:sp>
          <p:nvSpPr>
            <p:cNvPr id="23" name="Google Shape;944;p33">
              <a:extLst>
                <a:ext uri="{FF2B5EF4-FFF2-40B4-BE49-F238E27FC236}">
                  <a16:creationId xmlns:a16="http://schemas.microsoft.com/office/drawing/2014/main" id="{B3501C25-6C6C-7C4C-B1B1-27757A62C3DC}"/>
                </a:ext>
              </a:extLst>
            </p:cNvPr>
            <p:cNvSpPr txBox="1"/>
            <p:nvPr/>
          </p:nvSpPr>
          <p:spPr>
            <a:xfrm>
              <a:off x="3410302" y="3263814"/>
              <a:ext cx="1505671" cy="33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solidFill>
                    <a:schemeClr val="dk2"/>
                  </a:solidFill>
                </a:rPr>
                <a:t>Recirculate </a:t>
              </a:r>
              <a:br>
                <a:rPr lang="en" sz="1100" dirty="0">
                  <a:solidFill>
                    <a:schemeClr val="dk2"/>
                  </a:solidFill>
                </a:rPr>
              </a:br>
              <a:r>
                <a:rPr lang="en" sz="1100" dirty="0">
                  <a:solidFill>
                    <a:schemeClr val="dk2"/>
                  </a:solidFill>
                </a:rPr>
                <a:t>(and perhaps evict!)</a:t>
              </a:r>
              <a:endParaRPr sz="1100" b="1" i="1" dirty="0">
                <a:solidFill>
                  <a:srgbClr val="FF9900"/>
                </a:solidFill>
              </a:endParaRPr>
            </a:p>
          </p:txBody>
        </p:sp>
        <p:grpSp>
          <p:nvGrpSpPr>
            <p:cNvPr id="24" name="Google Shape;945;p33">
              <a:extLst>
                <a:ext uri="{FF2B5EF4-FFF2-40B4-BE49-F238E27FC236}">
                  <a16:creationId xmlns:a16="http://schemas.microsoft.com/office/drawing/2014/main" id="{21499B5B-FBE9-0B43-91EC-7CEDD1B0EAC2}"/>
                </a:ext>
              </a:extLst>
            </p:cNvPr>
            <p:cNvGrpSpPr/>
            <p:nvPr/>
          </p:nvGrpSpPr>
          <p:grpSpPr>
            <a:xfrm>
              <a:off x="4691489" y="2740588"/>
              <a:ext cx="3096890" cy="653773"/>
              <a:chOff x="4645917" y="2879235"/>
              <a:chExt cx="3097200" cy="638388"/>
            </a:xfrm>
          </p:grpSpPr>
          <p:cxnSp>
            <p:nvCxnSpPr>
              <p:cNvPr id="25" name="Google Shape;946;p33">
                <a:extLst>
                  <a:ext uri="{FF2B5EF4-FFF2-40B4-BE49-F238E27FC236}">
                    <a16:creationId xmlns:a16="http://schemas.microsoft.com/office/drawing/2014/main" id="{B8C6392F-C120-AB41-89B9-C736C664A772}"/>
                  </a:ext>
                </a:extLst>
              </p:cNvPr>
              <p:cNvCxnSpPr/>
              <p:nvPr/>
            </p:nvCxnSpPr>
            <p:spPr>
              <a:xfrm rot="10800000" flipH="1">
                <a:off x="4645917" y="3513723"/>
                <a:ext cx="3097200" cy="39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E9E9E"/>
                </a:solidFill>
                <a:prstDash val="solid"/>
                <a:round/>
                <a:headEnd type="stealth" w="med" len="med"/>
                <a:tailEnd type="none" w="med" len="med"/>
              </a:ln>
            </p:spPr>
          </p:cxnSp>
          <p:cxnSp>
            <p:nvCxnSpPr>
              <p:cNvPr id="26" name="Google Shape;947;p33">
                <a:extLst>
                  <a:ext uri="{FF2B5EF4-FFF2-40B4-BE49-F238E27FC236}">
                    <a16:creationId xmlns:a16="http://schemas.microsoft.com/office/drawing/2014/main" id="{3BDE64D5-8761-DC44-99BB-4F2A4E7C022A}"/>
                  </a:ext>
                </a:extLst>
              </p:cNvPr>
              <p:cNvCxnSpPr/>
              <p:nvPr/>
            </p:nvCxnSpPr>
            <p:spPr>
              <a:xfrm rot="-10684489" flipH="1">
                <a:off x="7401736" y="2884629"/>
                <a:ext cx="321481" cy="13513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E9E9E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948;p33">
                <a:extLst>
                  <a:ext uri="{FF2B5EF4-FFF2-40B4-BE49-F238E27FC236}">
                    <a16:creationId xmlns:a16="http://schemas.microsoft.com/office/drawing/2014/main" id="{BBE8B38E-2F03-304E-9B88-10B19D626A82}"/>
                  </a:ext>
                </a:extLst>
              </p:cNvPr>
              <p:cNvCxnSpPr/>
              <p:nvPr/>
            </p:nvCxnSpPr>
            <p:spPr>
              <a:xfrm>
                <a:off x="7715224" y="2880341"/>
                <a:ext cx="7500" cy="6216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E9E9E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9" name="Google Shape;873;p32">
            <a:extLst>
              <a:ext uri="{FF2B5EF4-FFF2-40B4-BE49-F238E27FC236}">
                <a16:creationId xmlns:a16="http://schemas.microsoft.com/office/drawing/2014/main" id="{0FBEC526-DE60-5840-9121-427B141E4E31}"/>
              </a:ext>
            </a:extLst>
          </p:cNvPr>
          <p:cNvSpPr/>
          <p:nvPr/>
        </p:nvSpPr>
        <p:spPr>
          <a:xfrm>
            <a:off x="2261205" y="3722913"/>
            <a:ext cx="13536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{s*IP, s*P, d*IP, d*P}</a:t>
            </a:r>
            <a:endParaRPr sz="10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" name="Google Shape;874;p32">
            <a:extLst>
              <a:ext uri="{FF2B5EF4-FFF2-40B4-BE49-F238E27FC236}">
                <a16:creationId xmlns:a16="http://schemas.microsoft.com/office/drawing/2014/main" id="{2587D18D-B719-CF45-BEBA-579A24E438BF}"/>
              </a:ext>
            </a:extLst>
          </p:cNvPr>
          <p:cNvSpPr/>
          <p:nvPr/>
        </p:nvSpPr>
        <p:spPr>
          <a:xfrm>
            <a:off x="3863014" y="3718612"/>
            <a:ext cx="9945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[3000, 5000]</a:t>
            </a:r>
            <a:endParaRPr sz="11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" name="Google Shape;854;p32">
            <a:extLst>
              <a:ext uri="{FF2B5EF4-FFF2-40B4-BE49-F238E27FC236}">
                <a16:creationId xmlns:a16="http://schemas.microsoft.com/office/drawing/2014/main" id="{B8593A9C-6362-7744-8102-BC4592ECCA9D}"/>
              </a:ext>
            </a:extLst>
          </p:cNvPr>
          <p:cNvSpPr/>
          <p:nvPr/>
        </p:nvSpPr>
        <p:spPr>
          <a:xfrm>
            <a:off x="6103018" y="3626947"/>
            <a:ext cx="1168992" cy="684072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</a:rPr>
              <a:t>Hash collision</a:t>
            </a:r>
            <a:endParaRPr sz="10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8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F7D4AC-FD01-974E-BB6E-2846A2C2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Round-Trip Time Monitoring in the Wild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046057-816B-7949-A185-E9F799D0D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280"/>
            <a:ext cx="8521700" cy="4046220"/>
          </a:xfrm>
        </p:spPr>
        <p:txBody>
          <a:bodyPr/>
          <a:lstStyle/>
          <a:p>
            <a:r>
              <a:rPr lang="en-US" dirty="0"/>
              <a:t>Princeton campus traffic (</a:t>
            </a:r>
            <a:r>
              <a:rPr lang="en-US" sz="2000" dirty="0"/>
              <a:t>p4campus.cs.princeton.edu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Collects vast majority of viable RTT samples (vs. </a:t>
            </a:r>
            <a:r>
              <a:rPr lang="en-US" dirty="0" err="1"/>
              <a:t>tcptrace</a:t>
            </a:r>
            <a:r>
              <a:rPr lang="en-US" dirty="0"/>
              <a:t>)</a:t>
            </a:r>
          </a:p>
          <a:p>
            <a:r>
              <a:rPr lang="en-US" dirty="0"/>
              <a:t>Prototype in progress on the Intel Tofino switch</a:t>
            </a:r>
          </a:p>
          <a:p>
            <a:r>
              <a:rPr lang="en-US" dirty="0"/>
              <a:t>Evaluating practical use cases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ED150-1BFE-524B-A083-EB6372F58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985B-173B-824E-893C-C6FE405CD872}" type="slidenum">
              <a:rPr lang="en-US" smtClean="0"/>
              <a:t>15</a:t>
            </a:fld>
            <a:endParaRPr lang="en-US"/>
          </a:p>
        </p:txBody>
      </p:sp>
      <p:pic>
        <p:nvPicPr>
          <p:cNvPr id="7" name="Google Shape;116;p16">
            <a:extLst>
              <a:ext uri="{FF2B5EF4-FFF2-40B4-BE49-F238E27FC236}">
                <a16:creationId xmlns:a16="http://schemas.microsoft.com/office/drawing/2014/main" id="{4EA8A81C-A516-8B4A-871B-F39142BB34C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91824" y="3424612"/>
            <a:ext cx="2162837" cy="1402721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4" name="Google Shape;138;p16">
            <a:extLst>
              <a:ext uri="{FF2B5EF4-FFF2-40B4-BE49-F238E27FC236}">
                <a16:creationId xmlns:a16="http://schemas.microsoft.com/office/drawing/2014/main" id="{3BF228D3-ADEA-EB49-9129-523E6A6BAA87}"/>
              </a:ext>
            </a:extLst>
          </p:cNvPr>
          <p:cNvGrpSpPr/>
          <p:nvPr/>
        </p:nvGrpSpPr>
        <p:grpSpPr>
          <a:xfrm>
            <a:off x="5353063" y="3577056"/>
            <a:ext cx="2953748" cy="1078026"/>
            <a:chOff x="4735525" y="3830027"/>
            <a:chExt cx="2953748" cy="1078026"/>
          </a:xfrm>
        </p:grpSpPr>
        <p:pic>
          <p:nvPicPr>
            <p:cNvPr id="15" name="Google Shape;139;p16">
              <a:extLst>
                <a:ext uri="{FF2B5EF4-FFF2-40B4-BE49-F238E27FC236}">
                  <a16:creationId xmlns:a16="http://schemas.microsoft.com/office/drawing/2014/main" id="{73B1ED2A-6B54-664E-B003-E65B802631D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 amt="47000"/>
            </a:blip>
            <a:srcRect l="9085" t="31265" r="44888" b="46335"/>
            <a:stretch/>
          </p:blipFill>
          <p:spPr>
            <a:xfrm>
              <a:off x="4735525" y="3830027"/>
              <a:ext cx="2953748" cy="10780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" name="Google Shape;140;p16">
              <a:extLst>
                <a:ext uri="{FF2B5EF4-FFF2-40B4-BE49-F238E27FC236}">
                  <a16:creationId xmlns:a16="http://schemas.microsoft.com/office/drawing/2014/main" id="{E332B550-43D9-5240-8175-13A9AD045F4C}"/>
                </a:ext>
              </a:extLst>
            </p:cNvPr>
            <p:cNvGrpSpPr/>
            <p:nvPr/>
          </p:nvGrpSpPr>
          <p:grpSpPr>
            <a:xfrm>
              <a:off x="5142339" y="4320925"/>
              <a:ext cx="832308" cy="338237"/>
              <a:chOff x="1637057" y="2512857"/>
              <a:chExt cx="2157357" cy="638063"/>
            </a:xfrm>
          </p:grpSpPr>
          <p:pic>
            <p:nvPicPr>
              <p:cNvPr id="17" name="Google Shape;141;p16">
                <a:extLst>
                  <a:ext uri="{FF2B5EF4-FFF2-40B4-BE49-F238E27FC236}">
                    <a16:creationId xmlns:a16="http://schemas.microsoft.com/office/drawing/2014/main" id="{84232AEB-484C-694D-8FC6-829A6ED39EDF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637057" y="2512857"/>
                <a:ext cx="638100" cy="6380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Google Shape;142;p16">
                <a:extLst>
                  <a:ext uri="{FF2B5EF4-FFF2-40B4-BE49-F238E27FC236}">
                    <a16:creationId xmlns:a16="http://schemas.microsoft.com/office/drawing/2014/main" id="{12553117-A777-BE41-B442-C6E7FC0B9EB7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156323" y="2571762"/>
                <a:ext cx="638090" cy="519571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9" name="Google Shape;143;p16">
                <a:extLst>
                  <a:ext uri="{FF2B5EF4-FFF2-40B4-BE49-F238E27FC236}">
                    <a16:creationId xmlns:a16="http://schemas.microsoft.com/office/drawing/2014/main" id="{8B4D977C-1B97-4945-9ADC-F9326CC90405}"/>
                  </a:ext>
                </a:extLst>
              </p:cNvPr>
              <p:cNvCxnSpPr/>
              <p:nvPr/>
            </p:nvCxnSpPr>
            <p:spPr>
              <a:xfrm flipH="1">
                <a:off x="2275275" y="2899090"/>
                <a:ext cx="954600" cy="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69138"/>
                </a:solidFill>
                <a:prstDash val="solid"/>
                <a:round/>
                <a:headEnd type="stealth" w="med" len="med"/>
                <a:tailEnd type="none" w="med" len="med"/>
              </a:ln>
            </p:spPr>
          </p:cxnSp>
        </p:grpSp>
      </p:grpSp>
      <p:cxnSp>
        <p:nvCxnSpPr>
          <p:cNvPr id="20" name="Google Shape;144;p16">
            <a:extLst>
              <a:ext uri="{FF2B5EF4-FFF2-40B4-BE49-F238E27FC236}">
                <a16:creationId xmlns:a16="http://schemas.microsoft.com/office/drawing/2014/main" id="{3FBF83C6-1F57-D849-990E-98B95FD6CD4A}"/>
              </a:ext>
            </a:extLst>
          </p:cNvPr>
          <p:cNvCxnSpPr/>
          <p:nvPr/>
        </p:nvCxnSpPr>
        <p:spPr>
          <a:xfrm rot="10800000" flipH="1">
            <a:off x="6005972" y="4182504"/>
            <a:ext cx="368700" cy="3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stealth" w="med" len="med"/>
            <a:tailEnd type="none" w="med" len="med"/>
          </a:ln>
        </p:spPr>
      </p:cxnSp>
      <p:grpSp>
        <p:nvGrpSpPr>
          <p:cNvPr id="21" name="Google Shape;145;p16">
            <a:extLst>
              <a:ext uri="{FF2B5EF4-FFF2-40B4-BE49-F238E27FC236}">
                <a16:creationId xmlns:a16="http://schemas.microsoft.com/office/drawing/2014/main" id="{12096580-64BF-8F43-957A-F27B741DF969}"/>
              </a:ext>
            </a:extLst>
          </p:cNvPr>
          <p:cNvGrpSpPr/>
          <p:nvPr/>
        </p:nvGrpSpPr>
        <p:grpSpPr>
          <a:xfrm>
            <a:off x="5853463" y="3683779"/>
            <a:ext cx="2231281" cy="553112"/>
            <a:chOff x="5235925" y="3936750"/>
            <a:chExt cx="2231281" cy="553112"/>
          </a:xfrm>
        </p:grpSpPr>
        <p:pic>
          <p:nvPicPr>
            <p:cNvPr id="22" name="Google Shape;146;p16">
              <a:extLst>
                <a:ext uri="{FF2B5EF4-FFF2-40B4-BE49-F238E27FC236}">
                  <a16:creationId xmlns:a16="http://schemas.microsoft.com/office/drawing/2014/main" id="{FDC5D927-4BAB-1445-9551-7495B4E9FA7C}"/>
                </a:ext>
              </a:extLst>
            </p:cNvPr>
            <p:cNvPicPr preferRelativeResize="0"/>
            <p:nvPr/>
          </p:nvPicPr>
          <p:blipFill>
            <a:blip r:embed="rId6">
              <a:alphaModFix amt="80000"/>
            </a:blip>
            <a:stretch>
              <a:fillRect/>
            </a:stretch>
          </p:blipFill>
          <p:spPr>
            <a:xfrm>
              <a:off x="7230350" y="3982700"/>
              <a:ext cx="236856" cy="293150"/>
            </a:xfrm>
            <a:prstGeom prst="rect">
              <a:avLst/>
            </a:prstGeom>
            <a:noFill/>
            <a:ln w="9525" cap="flat" cmpd="sng">
              <a:solidFill>
                <a:srgbClr val="FFF2CC"/>
              </a:solidFill>
              <a:prstDash val="solid"/>
              <a:round/>
              <a:headEnd type="none" w="sm" len="sm"/>
              <a:tailEnd type="none" w="sm" len="sm"/>
            </a:ln>
          </p:spPr>
        </p:pic>
        <p:grpSp>
          <p:nvGrpSpPr>
            <p:cNvPr id="23" name="Google Shape;147;p16">
              <a:extLst>
                <a:ext uri="{FF2B5EF4-FFF2-40B4-BE49-F238E27FC236}">
                  <a16:creationId xmlns:a16="http://schemas.microsoft.com/office/drawing/2014/main" id="{45A2619F-9F27-8848-B4E2-462A1680B027}"/>
                </a:ext>
              </a:extLst>
            </p:cNvPr>
            <p:cNvGrpSpPr/>
            <p:nvPr/>
          </p:nvGrpSpPr>
          <p:grpSpPr>
            <a:xfrm>
              <a:off x="5235925" y="3936750"/>
              <a:ext cx="1994355" cy="553112"/>
              <a:chOff x="2459996" y="1636106"/>
              <a:chExt cx="4554362" cy="1083684"/>
            </a:xfrm>
          </p:grpSpPr>
          <p:cxnSp>
            <p:nvCxnSpPr>
              <p:cNvPr id="24" name="Google Shape;148;p16">
                <a:extLst>
                  <a:ext uri="{FF2B5EF4-FFF2-40B4-BE49-F238E27FC236}">
                    <a16:creationId xmlns:a16="http://schemas.microsoft.com/office/drawing/2014/main" id="{F0EAD9D0-5A11-3A43-B1EF-C861D5D32672}"/>
                  </a:ext>
                </a:extLst>
              </p:cNvPr>
              <p:cNvCxnSpPr/>
              <p:nvPr/>
            </p:nvCxnSpPr>
            <p:spPr>
              <a:xfrm flipH="1">
                <a:off x="4114559" y="2216690"/>
                <a:ext cx="2854800" cy="5031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stealth" w="med" len="med"/>
                <a:tailEnd type="none" w="med" len="med"/>
              </a:ln>
            </p:spPr>
          </p:cxnSp>
          <p:sp>
            <p:nvSpPr>
              <p:cNvPr id="25" name="Google Shape;149;p16">
                <a:extLst>
                  <a:ext uri="{FF2B5EF4-FFF2-40B4-BE49-F238E27FC236}">
                    <a16:creationId xmlns:a16="http://schemas.microsoft.com/office/drawing/2014/main" id="{63486174-329A-B247-BA48-0DB803B6B414}"/>
                  </a:ext>
                </a:extLst>
              </p:cNvPr>
              <p:cNvSpPr/>
              <p:nvPr/>
            </p:nvSpPr>
            <p:spPr>
              <a:xfrm>
                <a:off x="2459996" y="1636106"/>
                <a:ext cx="4554362" cy="795046"/>
              </a:xfrm>
              <a:custGeom>
                <a:avLst/>
                <a:gdLst/>
                <a:ahLst/>
                <a:cxnLst/>
                <a:rect l="l" t="t" r="r" b="b"/>
                <a:pathLst>
                  <a:path w="189115" h="39812" extrusionOk="0">
                    <a:moveTo>
                      <a:pt x="189115" y="15913"/>
                    </a:moveTo>
                    <a:cubicBezTo>
                      <a:pt x="172663" y="13373"/>
                      <a:pt x="121920" y="-3310"/>
                      <a:pt x="90401" y="673"/>
                    </a:cubicBezTo>
                    <a:cubicBezTo>
                      <a:pt x="58882" y="4656"/>
                      <a:pt x="15067" y="33289"/>
                      <a:pt x="0" y="39812"/>
                    </a:cubicBezTo>
                  </a:path>
                </a:pathLst>
              </a:cu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sp>
        </p:grpSp>
      </p:grpSp>
      <p:sp>
        <p:nvSpPr>
          <p:cNvPr id="26" name="Google Shape;154;p16">
            <a:extLst>
              <a:ext uri="{FF2B5EF4-FFF2-40B4-BE49-F238E27FC236}">
                <a16:creationId xmlns:a16="http://schemas.microsoft.com/office/drawing/2014/main" id="{2A519BC1-6D99-BB4D-9B59-45C3FC71CE00}"/>
              </a:ext>
            </a:extLst>
          </p:cNvPr>
          <p:cNvSpPr/>
          <p:nvPr/>
        </p:nvSpPr>
        <p:spPr>
          <a:xfrm>
            <a:off x="7011963" y="4028923"/>
            <a:ext cx="194100" cy="1941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08592C-8EA6-BB4B-BC11-5BA6C244EDDB}"/>
              </a:ext>
            </a:extLst>
          </p:cNvPr>
          <p:cNvSpPr txBox="1"/>
          <p:nvPr/>
        </p:nvSpPr>
        <p:spPr>
          <a:xfrm>
            <a:off x="1816515" y="3095277"/>
            <a:ext cx="2313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Campus </a:t>
            </a:r>
            <a:r>
              <a:rPr lang="en-US" dirty="0" err="1"/>
              <a:t>WiFi</a:t>
            </a:r>
            <a:r>
              <a:rPr lang="en-US" dirty="0"/>
              <a:t> performance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3FF146-4366-ED40-A2BC-14ACBAA98DA7}"/>
              </a:ext>
            </a:extLst>
          </p:cNvPr>
          <p:cNvSpPr txBox="1"/>
          <p:nvPr/>
        </p:nvSpPr>
        <p:spPr>
          <a:xfrm>
            <a:off x="5638800" y="3085333"/>
            <a:ext cx="2435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Detecting BGP interceptions</a:t>
            </a:r>
          </a:p>
        </p:txBody>
      </p:sp>
    </p:spTree>
    <p:extLst>
      <p:ext uri="{BB962C8B-B14F-4D97-AF65-F5344CB8AC3E}">
        <p14:creationId xmlns:p14="http://schemas.microsoft.com/office/powerpoint/2010/main" val="285817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318FF7-DF6F-6F49-AF11-888F8B1E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Telemetry by Domain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34D10-BD80-C14B-BE7E-D5E96026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985B-173B-824E-893C-C6FE405CD8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83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318FF7-DF6F-6F49-AF11-888F8B1E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Telemetry by Domain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34D10-BD80-C14B-BE7E-D5E96026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985B-173B-824E-893C-C6FE405CD872}" type="slidenum">
              <a:rPr lang="en-US" smtClean="0"/>
              <a:t>17</a:t>
            </a:fld>
            <a:endParaRPr lang="en-US"/>
          </a:p>
        </p:txBody>
      </p:sp>
      <p:pic>
        <p:nvPicPr>
          <p:cNvPr id="6" name="Google Shape;136;p30">
            <a:extLst>
              <a:ext uri="{FF2B5EF4-FFF2-40B4-BE49-F238E27FC236}">
                <a16:creationId xmlns:a16="http://schemas.microsoft.com/office/drawing/2014/main" id="{03EE71A4-304F-7F40-AB69-4B0D8F5012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34974" y="796332"/>
            <a:ext cx="6274051" cy="4052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9340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conExperience » G-Collection » Magnifying Glass Icon">
            <a:extLst>
              <a:ext uri="{FF2B5EF4-FFF2-40B4-BE49-F238E27FC236}">
                <a16:creationId xmlns:a16="http://schemas.microsoft.com/office/drawing/2014/main" id="{74322772-F448-9343-BC82-F30BC617C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93" y="3282201"/>
            <a:ext cx="625821" cy="62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0318FF7-DF6F-6F49-AF11-888F8B1E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Response Message and Application Traffic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34D10-BD80-C14B-BE7E-D5E96026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985B-173B-824E-893C-C6FE405CD872}" type="slidenum">
              <a:rPr lang="en-US" smtClean="0"/>
              <a:t>18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E6BBAF-B451-3843-B760-B9D61D529D4B}"/>
              </a:ext>
            </a:extLst>
          </p:cNvPr>
          <p:cNvCxnSpPr>
            <a:cxnSpLocks/>
          </p:cNvCxnSpPr>
          <p:nvPr/>
        </p:nvCxnSpPr>
        <p:spPr>
          <a:xfrm>
            <a:off x="2673958" y="3501573"/>
            <a:ext cx="727834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35679F-A8A6-B545-B6E5-7179A560D608}"/>
              </a:ext>
            </a:extLst>
          </p:cNvPr>
          <p:cNvCxnSpPr>
            <a:cxnSpLocks/>
          </p:cNvCxnSpPr>
          <p:nvPr/>
        </p:nvCxnSpPr>
        <p:spPr>
          <a:xfrm>
            <a:off x="4039320" y="3501572"/>
            <a:ext cx="727834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1F0F9C-AE51-6347-B882-B85BB547F04D}"/>
              </a:ext>
            </a:extLst>
          </p:cNvPr>
          <p:cNvCxnSpPr>
            <a:cxnSpLocks/>
          </p:cNvCxnSpPr>
          <p:nvPr/>
        </p:nvCxnSpPr>
        <p:spPr>
          <a:xfrm>
            <a:off x="5443333" y="3461329"/>
            <a:ext cx="727834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F8136E-FED6-E243-9019-A55258654AA3}"/>
              </a:ext>
            </a:extLst>
          </p:cNvPr>
          <p:cNvCxnSpPr>
            <a:cxnSpLocks/>
          </p:cNvCxnSpPr>
          <p:nvPr/>
        </p:nvCxnSpPr>
        <p:spPr>
          <a:xfrm>
            <a:off x="6899432" y="3461329"/>
            <a:ext cx="727834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D5D173-A0E7-744D-8D02-F214BF685A20}"/>
              </a:ext>
            </a:extLst>
          </p:cNvPr>
          <p:cNvCxnSpPr>
            <a:cxnSpLocks/>
          </p:cNvCxnSpPr>
          <p:nvPr/>
        </p:nvCxnSpPr>
        <p:spPr>
          <a:xfrm>
            <a:off x="1169894" y="3501572"/>
            <a:ext cx="727834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DECD4E-81DE-F249-8F66-DE6FC3AD0055}"/>
              </a:ext>
            </a:extLst>
          </p:cNvPr>
          <p:cNvGrpSpPr/>
          <p:nvPr/>
        </p:nvGrpSpPr>
        <p:grpSpPr>
          <a:xfrm>
            <a:off x="1866847" y="3237222"/>
            <a:ext cx="2342055" cy="547616"/>
            <a:chOff x="3114246" y="4000352"/>
            <a:chExt cx="2342055" cy="547616"/>
          </a:xfrm>
        </p:grpSpPr>
        <p:pic>
          <p:nvPicPr>
            <p:cNvPr id="13" name="Picture 42">
              <a:extLst>
                <a:ext uri="{FF2B5EF4-FFF2-40B4-BE49-F238E27FC236}">
                  <a16:creationId xmlns:a16="http://schemas.microsoft.com/office/drawing/2014/main" id="{1983B533-BB8C-7A41-BAE4-F68798018F5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246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2">
              <a:extLst>
                <a:ext uri="{FF2B5EF4-FFF2-40B4-BE49-F238E27FC236}">
                  <a16:creationId xmlns:a16="http://schemas.microsoft.com/office/drawing/2014/main" id="{127FC6E3-B17A-524E-B258-73DA549B69A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145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8F3689-5BE7-4A43-9A95-AA49E564CA76}"/>
              </a:ext>
            </a:extLst>
          </p:cNvPr>
          <p:cNvGrpSpPr/>
          <p:nvPr/>
        </p:nvGrpSpPr>
        <p:grpSpPr>
          <a:xfrm>
            <a:off x="4636222" y="3237222"/>
            <a:ext cx="2342055" cy="547616"/>
            <a:chOff x="3114246" y="4000352"/>
            <a:chExt cx="2342055" cy="547616"/>
          </a:xfrm>
        </p:grpSpPr>
        <p:pic>
          <p:nvPicPr>
            <p:cNvPr id="16" name="Picture 42">
              <a:extLst>
                <a:ext uri="{FF2B5EF4-FFF2-40B4-BE49-F238E27FC236}">
                  <a16:creationId xmlns:a16="http://schemas.microsoft.com/office/drawing/2014/main" id="{F951ABAB-D82B-2944-989D-98EA3FEDA23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246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2">
              <a:extLst>
                <a:ext uri="{FF2B5EF4-FFF2-40B4-BE49-F238E27FC236}">
                  <a16:creationId xmlns:a16="http://schemas.microsoft.com/office/drawing/2014/main" id="{F3255006-2853-004B-8326-6E1CC56B7D3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145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2" descr="Android, mobile, phone, smartphone Free Icon of Colored Hand Phone Icons">
            <a:extLst>
              <a:ext uri="{FF2B5EF4-FFF2-40B4-BE49-F238E27FC236}">
                <a16:creationId xmlns:a16="http://schemas.microsoft.com/office/drawing/2014/main" id="{52EB1D47-CFDB-954E-A946-694B2851E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5" y="3149052"/>
            <a:ext cx="705039" cy="70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Sql Server Icon PNG Transparent Background, Free Download #11369 -  FreeIconsPNG">
            <a:extLst>
              <a:ext uri="{FF2B5EF4-FFF2-40B4-BE49-F238E27FC236}">
                <a16:creationId xmlns:a16="http://schemas.microsoft.com/office/drawing/2014/main" id="{A3379BD6-B313-5D40-AC4D-E52DEEF81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860" y="2891526"/>
            <a:ext cx="1139605" cy="113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con Library">
            <a:extLst>
              <a:ext uri="{FF2B5EF4-FFF2-40B4-BE49-F238E27FC236}">
                <a16:creationId xmlns:a16="http://schemas.microsoft.com/office/drawing/2014/main" id="{D07F9274-EE07-2E49-A7EA-77E7A2079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44673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37447A8C-95D7-0B45-989C-701BD8C5AA94}"/>
              </a:ext>
            </a:extLst>
          </p:cNvPr>
          <p:cNvSpPr/>
          <p:nvPr/>
        </p:nvSpPr>
        <p:spPr>
          <a:xfrm>
            <a:off x="1169464" y="2892448"/>
            <a:ext cx="3368244" cy="290236"/>
          </a:xfrm>
          <a:custGeom>
            <a:avLst/>
            <a:gdLst>
              <a:gd name="connsiteX0" fmla="*/ 0 w 3150606"/>
              <a:gd name="connsiteY0" fmla="*/ 289711 h 290236"/>
              <a:gd name="connsiteX1" fmla="*/ 2580238 w 3150606"/>
              <a:gd name="connsiteY1" fmla="*/ 244444 h 290236"/>
              <a:gd name="connsiteX2" fmla="*/ 3150606 w 3150606"/>
              <a:gd name="connsiteY2" fmla="*/ 0 h 29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50606" h="290236">
                <a:moveTo>
                  <a:pt x="0" y="289711"/>
                </a:moveTo>
                <a:cubicBezTo>
                  <a:pt x="1027568" y="291220"/>
                  <a:pt x="2055137" y="292729"/>
                  <a:pt x="2580238" y="244444"/>
                </a:cubicBezTo>
                <a:cubicBezTo>
                  <a:pt x="3105339" y="196159"/>
                  <a:pt x="3127972" y="98079"/>
                  <a:pt x="3150606" y="0"/>
                </a:cubicBezTo>
              </a:path>
            </a:pathLst>
          </a:custGeom>
          <a:noFill/>
          <a:ln w="38100">
            <a:solidFill>
              <a:schemeClr val="accent2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96D42BA1-0353-2545-AD13-F7BC828932F2}"/>
              </a:ext>
            </a:extLst>
          </p:cNvPr>
          <p:cNvSpPr/>
          <p:nvPr/>
        </p:nvSpPr>
        <p:spPr>
          <a:xfrm>
            <a:off x="1095649" y="2538903"/>
            <a:ext cx="3335657" cy="290236"/>
          </a:xfrm>
          <a:custGeom>
            <a:avLst/>
            <a:gdLst>
              <a:gd name="connsiteX0" fmla="*/ 0 w 3150606"/>
              <a:gd name="connsiteY0" fmla="*/ 289711 h 290236"/>
              <a:gd name="connsiteX1" fmla="*/ 2580238 w 3150606"/>
              <a:gd name="connsiteY1" fmla="*/ 244444 h 290236"/>
              <a:gd name="connsiteX2" fmla="*/ 3150606 w 3150606"/>
              <a:gd name="connsiteY2" fmla="*/ 0 h 29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50606" h="290236">
                <a:moveTo>
                  <a:pt x="0" y="289711"/>
                </a:moveTo>
                <a:cubicBezTo>
                  <a:pt x="1027568" y="291220"/>
                  <a:pt x="2055137" y="292729"/>
                  <a:pt x="2580238" y="244444"/>
                </a:cubicBezTo>
                <a:cubicBezTo>
                  <a:pt x="3105339" y="196159"/>
                  <a:pt x="3127972" y="98079"/>
                  <a:pt x="3150606" y="0"/>
                </a:cubicBezTo>
              </a:path>
            </a:pathLst>
          </a:custGeom>
          <a:noFill/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0DEED0-C73A-F440-AEAF-717C39298077}"/>
              </a:ext>
            </a:extLst>
          </p:cNvPr>
          <p:cNvSpPr txBox="1"/>
          <p:nvPr/>
        </p:nvSpPr>
        <p:spPr>
          <a:xfrm>
            <a:off x="1691063" y="2857578"/>
            <a:ext cx="2374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www.netflix.com</a:t>
            </a:r>
            <a:r>
              <a:rPr lang="en-US" dirty="0"/>
              <a:t> is 5.6.7.8”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EFA0D7-57FE-3244-AA5D-718B5C9D34FA}"/>
              </a:ext>
            </a:extLst>
          </p:cNvPr>
          <p:cNvSpPr txBox="1"/>
          <p:nvPr/>
        </p:nvSpPr>
        <p:spPr>
          <a:xfrm>
            <a:off x="1095649" y="2500232"/>
            <a:ext cx="2702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“Address of </a:t>
            </a:r>
            <a:r>
              <a:rPr lang="en-US" dirty="0" err="1"/>
              <a:t>www.netflix.com</a:t>
            </a:r>
            <a:r>
              <a:rPr lang="en-US" dirty="0"/>
              <a:t>?”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5D06C9-63EB-1849-8EDF-D7178A9CF6C4}"/>
              </a:ext>
            </a:extLst>
          </p:cNvPr>
          <p:cNvSpPr txBox="1"/>
          <p:nvPr/>
        </p:nvSpPr>
        <p:spPr>
          <a:xfrm>
            <a:off x="7965017" y="4101997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5.6.7.8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AF4C9E-2961-2A4D-BBFD-80AADFE0344C}"/>
              </a:ext>
            </a:extLst>
          </p:cNvPr>
          <p:cNvSpPr txBox="1"/>
          <p:nvPr/>
        </p:nvSpPr>
        <p:spPr>
          <a:xfrm>
            <a:off x="447693" y="3887357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1.2.3.4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1093FA-FFF7-A545-AD8E-C213519968AC}"/>
              </a:ext>
            </a:extLst>
          </p:cNvPr>
          <p:cNvSpPr txBox="1"/>
          <p:nvPr/>
        </p:nvSpPr>
        <p:spPr>
          <a:xfrm>
            <a:off x="3634302" y="1921185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DNS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834BEC1-944C-BA44-9ED7-FEBF6A3F8E59}"/>
              </a:ext>
            </a:extLst>
          </p:cNvPr>
          <p:cNvCxnSpPr/>
          <p:nvPr/>
        </p:nvCxnSpPr>
        <p:spPr>
          <a:xfrm>
            <a:off x="1453231" y="3950728"/>
            <a:ext cx="5729538" cy="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F2671BF-C864-E447-95ED-5DBAD41EFA9D}"/>
              </a:ext>
            </a:extLst>
          </p:cNvPr>
          <p:cNvSpPr txBox="1"/>
          <p:nvPr/>
        </p:nvSpPr>
        <p:spPr>
          <a:xfrm>
            <a:off x="2481605" y="4069634"/>
            <a:ext cx="3316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traffic between 1.2.3.4 and 5.6.7.8</a:t>
            </a:r>
          </a:p>
        </p:txBody>
      </p:sp>
    </p:spTree>
    <p:extLst>
      <p:ext uri="{BB962C8B-B14F-4D97-AF65-F5344CB8AC3E}">
        <p14:creationId xmlns:p14="http://schemas.microsoft.com/office/powerpoint/2010/main" val="167937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5" grpId="0"/>
      <p:bldP spid="28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27CDB-19B8-1441-9F4F-02FA74F71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Telemetry Monitoring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25C36-3C8D-E440-889D-2FF50ADD2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26" y="1239412"/>
            <a:ext cx="3969945" cy="3411220"/>
          </a:xfrm>
        </p:spPr>
        <p:txBody>
          <a:bodyPr/>
          <a:lstStyle/>
          <a:p>
            <a:r>
              <a:rPr lang="en-US" sz="2000" dirty="0"/>
              <a:t>Long domain names</a:t>
            </a:r>
          </a:p>
          <a:p>
            <a:r>
              <a:rPr lang="en-US" sz="2000" dirty="0"/>
              <a:t>Variable-length names</a:t>
            </a:r>
          </a:p>
          <a:p>
            <a:r>
              <a:rPr lang="en-US" sz="2000" dirty="0"/>
              <a:t>Browser DNS caching</a:t>
            </a:r>
          </a:p>
          <a:p>
            <a:r>
              <a:rPr lang="en-US" sz="2000" dirty="0"/>
              <a:t>Long-lived application sessions</a:t>
            </a:r>
          </a:p>
          <a:p>
            <a:r>
              <a:rPr lang="en-US" sz="2000" dirty="0"/>
              <a:t>Many clients and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9F9D9-5966-5C40-B4D3-1B4DC04C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985B-173B-824E-893C-C6FE405CD872}" type="slidenum">
              <a:rPr lang="en-US" smtClean="0"/>
              <a:t>19</a:t>
            </a:fld>
            <a:endParaRPr lang="en-US"/>
          </a:p>
        </p:txBody>
      </p:sp>
      <p:pic>
        <p:nvPicPr>
          <p:cNvPr id="5" name="Google Shape;309;p20">
            <a:extLst>
              <a:ext uri="{FF2B5EF4-FFF2-40B4-BE49-F238E27FC236}">
                <a16:creationId xmlns:a16="http://schemas.microsoft.com/office/drawing/2014/main" id="{581AAE7C-80CE-504B-BDAF-C819BAE8A9D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59629" y="822611"/>
            <a:ext cx="4935400" cy="3809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312;p20">
            <a:extLst>
              <a:ext uri="{FF2B5EF4-FFF2-40B4-BE49-F238E27FC236}">
                <a16:creationId xmlns:a16="http://schemas.microsoft.com/office/drawing/2014/main" id="{D2E2D93D-F534-7D43-AAEB-6618D07672C2}"/>
              </a:ext>
            </a:extLst>
          </p:cNvPr>
          <p:cNvGrpSpPr/>
          <p:nvPr/>
        </p:nvGrpSpPr>
        <p:grpSpPr>
          <a:xfrm>
            <a:off x="3847721" y="2895936"/>
            <a:ext cx="1999307" cy="1556436"/>
            <a:chOff x="1940761" y="3034375"/>
            <a:chExt cx="1999307" cy="1556436"/>
          </a:xfrm>
        </p:grpSpPr>
        <p:sp>
          <p:nvSpPr>
            <p:cNvPr id="7" name="Google Shape;313;p20">
              <a:extLst>
                <a:ext uri="{FF2B5EF4-FFF2-40B4-BE49-F238E27FC236}">
                  <a16:creationId xmlns:a16="http://schemas.microsoft.com/office/drawing/2014/main" id="{2A121D63-BEF9-BD4F-AAD2-5EC28C3C9F4F}"/>
                </a:ext>
              </a:extLst>
            </p:cNvPr>
            <p:cNvSpPr txBox="1"/>
            <p:nvPr/>
          </p:nvSpPr>
          <p:spPr>
            <a:xfrm>
              <a:off x="1940761" y="3685978"/>
              <a:ext cx="1999307" cy="904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600" b="1" dirty="0">
                  <a:solidFill>
                    <a:schemeClr val="tx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Vagaries of DNS </a:t>
              </a:r>
              <a:br>
                <a:rPr lang="en" sz="1600" b="1" dirty="0">
                  <a:solidFill>
                    <a:schemeClr val="tx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" sz="1600" b="1" dirty="0">
                  <a:solidFill>
                    <a:schemeClr val="tx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and applications</a:t>
              </a:r>
              <a:endParaRPr sz="16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8" name="Google Shape;314;p20">
              <a:extLst>
                <a:ext uri="{FF2B5EF4-FFF2-40B4-BE49-F238E27FC236}">
                  <a16:creationId xmlns:a16="http://schemas.microsoft.com/office/drawing/2014/main" id="{45A34E53-8FB1-1748-8CA9-AF4BB4AA0366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93965" y="3034382"/>
              <a:ext cx="338100" cy="4293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315;p20">
              <a:extLst>
                <a:ext uri="{FF2B5EF4-FFF2-40B4-BE49-F238E27FC236}">
                  <a16:creationId xmlns:a16="http://schemas.microsoft.com/office/drawing/2014/main" id="{10CF97B4-881F-AA44-B25C-42379224C8EA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33515" y="3034375"/>
              <a:ext cx="281300" cy="3560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" name="Google Shape;316;p20">
              <a:extLst>
                <a:ext uri="{FF2B5EF4-FFF2-40B4-BE49-F238E27FC236}">
                  <a16:creationId xmlns:a16="http://schemas.microsoft.com/office/drawing/2014/main" id="{4C5C548B-E358-6A4D-B347-932FDF050969}"/>
                </a:ext>
              </a:extLst>
            </p:cNvPr>
            <p:cNvGrpSpPr/>
            <p:nvPr/>
          </p:nvGrpSpPr>
          <p:grpSpPr>
            <a:xfrm>
              <a:off x="2632194" y="3202407"/>
              <a:ext cx="588193" cy="85055"/>
              <a:chOff x="2228941" y="1180605"/>
              <a:chExt cx="905659" cy="85055"/>
            </a:xfrm>
          </p:grpSpPr>
          <p:cxnSp>
            <p:nvCxnSpPr>
              <p:cNvPr id="11" name="Google Shape;317;p20">
                <a:extLst>
                  <a:ext uri="{FF2B5EF4-FFF2-40B4-BE49-F238E27FC236}">
                    <a16:creationId xmlns:a16="http://schemas.microsoft.com/office/drawing/2014/main" id="{085E44BF-722F-7443-85A0-CF506D34ADE1}"/>
                  </a:ext>
                </a:extLst>
              </p:cNvPr>
              <p:cNvCxnSpPr/>
              <p:nvPr/>
            </p:nvCxnSpPr>
            <p:spPr>
              <a:xfrm flipH="1">
                <a:off x="2237600" y="1180605"/>
                <a:ext cx="8970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69138"/>
                </a:solidFill>
                <a:prstDash val="solid"/>
                <a:round/>
                <a:headEnd type="stealth" w="med" len="med"/>
                <a:tailEnd type="none" w="med" len="med"/>
              </a:ln>
            </p:spPr>
          </p:cxnSp>
          <p:cxnSp>
            <p:nvCxnSpPr>
              <p:cNvPr id="12" name="Google Shape;318;p20">
                <a:extLst>
                  <a:ext uri="{FF2B5EF4-FFF2-40B4-BE49-F238E27FC236}">
                    <a16:creationId xmlns:a16="http://schemas.microsoft.com/office/drawing/2014/main" id="{23A6582F-D964-E640-A78E-0CE4C3D09B98}"/>
                  </a:ext>
                </a:extLst>
              </p:cNvPr>
              <p:cNvCxnSpPr/>
              <p:nvPr/>
            </p:nvCxnSpPr>
            <p:spPr>
              <a:xfrm rot="10800000" flipH="1">
                <a:off x="2228941" y="1262060"/>
                <a:ext cx="8970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stealth" w="med" len="med"/>
                <a:tailEnd type="none" w="med" len="med"/>
              </a:ln>
            </p:spPr>
          </p:cxnSp>
        </p:grpSp>
      </p:grpSp>
      <p:grpSp>
        <p:nvGrpSpPr>
          <p:cNvPr id="13" name="Google Shape;319;p20">
            <a:extLst>
              <a:ext uri="{FF2B5EF4-FFF2-40B4-BE49-F238E27FC236}">
                <a16:creationId xmlns:a16="http://schemas.microsoft.com/office/drawing/2014/main" id="{34295E60-4776-CF47-8B1D-F16E1DE0FCD0}"/>
              </a:ext>
            </a:extLst>
          </p:cNvPr>
          <p:cNvGrpSpPr/>
          <p:nvPr/>
        </p:nvGrpSpPr>
        <p:grpSpPr>
          <a:xfrm>
            <a:off x="7019986" y="2873562"/>
            <a:ext cx="2058300" cy="1575132"/>
            <a:chOff x="5113026" y="3012001"/>
            <a:chExt cx="2058300" cy="1575132"/>
          </a:xfrm>
        </p:grpSpPr>
        <p:sp>
          <p:nvSpPr>
            <p:cNvPr id="14" name="Google Shape;320;p20">
              <a:extLst>
                <a:ext uri="{FF2B5EF4-FFF2-40B4-BE49-F238E27FC236}">
                  <a16:creationId xmlns:a16="http://schemas.microsoft.com/office/drawing/2014/main" id="{A910D53A-1ED6-3F49-98FC-25F34DCC60FA}"/>
                </a:ext>
              </a:extLst>
            </p:cNvPr>
            <p:cNvSpPr txBox="1"/>
            <p:nvPr/>
          </p:nvSpPr>
          <p:spPr>
            <a:xfrm>
              <a:off x="5113026" y="3682300"/>
              <a:ext cx="2058300" cy="904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600" b="1" dirty="0">
                  <a:solidFill>
                    <a:schemeClr val="tx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Data-plane limitations</a:t>
              </a:r>
              <a:endParaRPr sz="16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15" name="Google Shape;321;p20">
              <a:extLst>
                <a:ext uri="{FF2B5EF4-FFF2-40B4-BE49-F238E27FC236}">
                  <a16:creationId xmlns:a16="http://schemas.microsoft.com/office/drawing/2014/main" id="{D467476E-53CD-4244-B6F0-9973BB7B838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22336" b="26703"/>
            <a:stretch/>
          </p:blipFill>
          <p:spPr>
            <a:xfrm>
              <a:off x="5676125" y="3012001"/>
              <a:ext cx="861825" cy="3936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9910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7D94-3A21-E241-814F-4301E9563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95" y="101022"/>
            <a:ext cx="8341415" cy="994172"/>
          </a:xfrm>
        </p:spPr>
        <p:txBody>
          <a:bodyPr>
            <a:normAutofit/>
          </a:bodyPr>
          <a:lstStyle/>
          <a:p>
            <a:r>
              <a:rPr lang="en-US" dirty="0"/>
              <a:t>Programmability Top-to-Bottom and End-to-End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2D925-7CD2-AD47-A9D7-591B3B343A2D}"/>
              </a:ext>
            </a:extLst>
          </p:cNvPr>
          <p:cNvSpPr/>
          <p:nvPr/>
        </p:nvSpPr>
        <p:spPr>
          <a:xfrm>
            <a:off x="4198788" y="266385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53B90E-C79C-674B-9039-F704E8D4BE28}"/>
              </a:ext>
            </a:extLst>
          </p:cNvPr>
          <p:cNvSpPr/>
          <p:nvPr/>
        </p:nvSpPr>
        <p:spPr>
          <a:xfrm>
            <a:off x="4198788" y="266385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0EFD1D-7809-8640-8FDF-ED94A9028DA8}"/>
              </a:ext>
            </a:extLst>
          </p:cNvPr>
          <p:cNvSpPr/>
          <p:nvPr/>
        </p:nvSpPr>
        <p:spPr>
          <a:xfrm>
            <a:off x="4198788" y="266385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 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792B974-C465-4F4D-9337-CC29120B811E}"/>
              </a:ext>
            </a:extLst>
          </p:cNvPr>
          <p:cNvSpPr/>
          <p:nvPr/>
        </p:nvSpPr>
        <p:spPr>
          <a:xfrm>
            <a:off x="1265767" y="4373748"/>
            <a:ext cx="477749" cy="292814"/>
          </a:xfrm>
          <a:prstGeom prst="roundRect">
            <a:avLst/>
          </a:prstGeom>
          <a:solidFill>
            <a:srgbClr val="004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r>
              <a:rPr lang="en-US" sz="12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NIC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6AAB9AC-4300-BA4E-B4F8-E8B673115B09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1743515" y="4516776"/>
            <a:ext cx="5213103" cy="33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7D9D13-6615-BC43-B224-27FA1AEDE986}"/>
              </a:ext>
            </a:extLst>
          </p:cNvPr>
          <p:cNvGrpSpPr/>
          <p:nvPr/>
        </p:nvGrpSpPr>
        <p:grpSpPr>
          <a:xfrm>
            <a:off x="3095762" y="4270630"/>
            <a:ext cx="2342055" cy="547616"/>
            <a:chOff x="3114246" y="4000352"/>
            <a:chExt cx="2342055" cy="547616"/>
          </a:xfrm>
        </p:grpSpPr>
        <p:pic>
          <p:nvPicPr>
            <p:cNvPr id="27" name="Picture 42">
              <a:extLst>
                <a:ext uri="{FF2B5EF4-FFF2-40B4-BE49-F238E27FC236}">
                  <a16:creationId xmlns:a16="http://schemas.microsoft.com/office/drawing/2014/main" id="{FF8B14BE-2FF0-BF48-AA71-7094EB1179E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246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2">
              <a:extLst>
                <a:ext uri="{FF2B5EF4-FFF2-40B4-BE49-F238E27FC236}">
                  <a16:creationId xmlns:a16="http://schemas.microsoft.com/office/drawing/2014/main" id="{296B8ED6-A520-3541-9D07-5965F634A4C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145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22">
            <a:extLst>
              <a:ext uri="{FF2B5EF4-FFF2-40B4-BE49-F238E27FC236}">
                <a16:creationId xmlns:a16="http://schemas.microsoft.com/office/drawing/2014/main" id="{9A62BE5A-0F1F-B945-AE26-9D334BA159D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349" y="3892535"/>
            <a:ext cx="703694" cy="9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89AE2D8-087B-2A40-8749-EAC8E87E4C29}"/>
              </a:ext>
            </a:extLst>
          </p:cNvPr>
          <p:cNvSpPr/>
          <p:nvPr/>
        </p:nvSpPr>
        <p:spPr>
          <a:xfrm>
            <a:off x="6774055" y="4353573"/>
            <a:ext cx="477749" cy="292814"/>
          </a:xfrm>
          <a:prstGeom prst="roundRect">
            <a:avLst/>
          </a:prstGeom>
          <a:solidFill>
            <a:srgbClr val="004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r>
              <a:rPr lang="en-US" sz="12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NIC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FBA0C08-8DAB-C746-B6F7-F1CAFF058026}"/>
              </a:ext>
            </a:extLst>
          </p:cNvPr>
          <p:cNvGrpSpPr/>
          <p:nvPr/>
        </p:nvGrpSpPr>
        <p:grpSpPr>
          <a:xfrm>
            <a:off x="7657509" y="4066217"/>
            <a:ext cx="930764" cy="535578"/>
            <a:chOff x="7913540" y="3820223"/>
            <a:chExt cx="930764" cy="535578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CA739652-4EBD-7D47-9491-E896F1830087}"/>
                </a:ext>
              </a:extLst>
            </p:cNvPr>
            <p:cNvSpPr/>
            <p:nvPr/>
          </p:nvSpPr>
          <p:spPr>
            <a:xfrm>
              <a:off x="7939279" y="4121691"/>
              <a:ext cx="905025" cy="234110"/>
            </a:xfrm>
            <a:prstGeom prst="roundRect">
              <a:avLst/>
            </a:prstGeom>
            <a:solidFill>
              <a:srgbClr val="054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457178">
                <a:defRPr/>
              </a:pPr>
              <a:r>
                <a:rPr lang="en-US" sz="1050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Kernel stack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C2B7A685-587D-4944-9EEF-4A9578BF6EE3}"/>
                </a:ext>
              </a:extLst>
            </p:cNvPr>
            <p:cNvSpPr/>
            <p:nvPr/>
          </p:nvSpPr>
          <p:spPr>
            <a:xfrm>
              <a:off x="7929435" y="3820223"/>
              <a:ext cx="905025" cy="190264"/>
            </a:xfrm>
            <a:prstGeom prst="roundRect">
              <a:avLst/>
            </a:prstGeom>
            <a:solidFill>
              <a:srgbClr val="054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>
                <a:defRPr/>
              </a:pPr>
              <a:r>
                <a:rPr lang="en-US" sz="1050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User space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2BEA80F-7DBA-3749-9E41-D4692EC5A304}"/>
                </a:ext>
              </a:extLst>
            </p:cNvPr>
            <p:cNvCxnSpPr>
              <a:cxnSpLocks/>
            </p:cNvCxnSpPr>
            <p:nvPr/>
          </p:nvCxnSpPr>
          <p:spPr>
            <a:xfrm>
              <a:off x="7913540" y="4057096"/>
              <a:ext cx="905025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B92D32-B382-E549-BDE8-0D77CFC3D1F5}"/>
              </a:ext>
            </a:extLst>
          </p:cNvPr>
          <p:cNvGrpSpPr/>
          <p:nvPr/>
        </p:nvGrpSpPr>
        <p:grpSpPr>
          <a:xfrm>
            <a:off x="6724446" y="3789396"/>
            <a:ext cx="586834" cy="578290"/>
            <a:chOff x="1273660" y="2194809"/>
            <a:chExt cx="586834" cy="57829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63E8F4E-9623-684A-AEBA-D24E47F5AC4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259" y="2369418"/>
              <a:ext cx="520250" cy="40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9A83542-48EF-CA4E-B496-F001DC46B496}"/>
                </a:ext>
              </a:extLst>
            </p:cNvPr>
            <p:cNvSpPr/>
            <p:nvPr/>
          </p:nvSpPr>
          <p:spPr>
            <a:xfrm>
              <a:off x="1273660" y="2194809"/>
              <a:ext cx="586834" cy="488183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>
                  <a:gd name="adj" fmla="val 2445609"/>
                </a:avLst>
              </a:prstTxWarp>
              <a:spAutoFit/>
            </a:bodyPr>
            <a:lstStyle/>
            <a:p>
              <a:pPr algn="ctr"/>
              <a:r>
                <a:rPr lang="en-US" sz="4400" b="1" dirty="0" err="1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vSwitch</a:t>
              </a:r>
              <a:endParaRPr lang="en-US" sz="4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21C7CDF-EEFD-7B4B-997B-2AFF66C82BE4}"/>
              </a:ext>
            </a:extLst>
          </p:cNvPr>
          <p:cNvGrpSpPr/>
          <p:nvPr/>
        </p:nvGrpSpPr>
        <p:grpSpPr>
          <a:xfrm>
            <a:off x="1354590" y="3778388"/>
            <a:ext cx="5790521" cy="1231839"/>
            <a:chOff x="1610621" y="3532393"/>
            <a:chExt cx="5790521" cy="1231839"/>
          </a:xfrm>
        </p:grpSpPr>
        <p:pic>
          <p:nvPicPr>
            <p:cNvPr id="46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8938DF48-116C-B84A-8008-24AFCC6A7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1610621" y="4445099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48" name="Picture 47" descr="A close up of a logo&#10;&#10;Description automatically generated">
              <a:extLst>
                <a:ext uri="{FF2B5EF4-FFF2-40B4-BE49-F238E27FC236}">
                  <a16:creationId xmlns:a16="http://schemas.microsoft.com/office/drawing/2014/main" id="{5F44A7C9-FFBD-5E46-BF76-0D48603706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3722430" y="4558492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49" name="Picture 48" descr="A close up of a logo&#10;&#10;Description automatically generated">
              <a:extLst>
                <a:ext uri="{FF2B5EF4-FFF2-40B4-BE49-F238E27FC236}">
                  <a16:creationId xmlns:a16="http://schemas.microsoft.com/office/drawing/2014/main" id="{5054D501-393F-0F4A-89CF-FF3EE7569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5075329" y="4558492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50" name="Picture 49" descr="A close up of a logo&#10;&#10;Description automatically generated">
              <a:extLst>
                <a:ext uri="{FF2B5EF4-FFF2-40B4-BE49-F238E27FC236}">
                  <a16:creationId xmlns:a16="http://schemas.microsoft.com/office/drawing/2014/main" id="{A66B2D7A-9EFD-3146-BD75-364DE735F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7153259" y="4432841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51" name="Picture 50" descr="A close up of a logo&#10;&#10;Description automatically generated">
              <a:extLst>
                <a:ext uri="{FF2B5EF4-FFF2-40B4-BE49-F238E27FC236}">
                  <a16:creationId xmlns:a16="http://schemas.microsoft.com/office/drawing/2014/main" id="{33D6B1DA-C74A-FD40-8404-F7B5152347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7148696" y="3532393"/>
              <a:ext cx="247883" cy="205740"/>
            </a:xfrm>
            <a:prstGeom prst="rect">
              <a:avLst/>
            </a:prstGeom>
            <a:effectLst/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FDDA6CF0-E963-6342-9B99-04CB82356537}"/>
              </a:ext>
            </a:extLst>
          </p:cNvPr>
          <p:cNvSpPr txBox="1"/>
          <p:nvPr/>
        </p:nvSpPr>
        <p:spPr>
          <a:xfrm>
            <a:off x="7814106" y="3827113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DPDK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E44836-F038-AA48-8768-62B67D5326E8}"/>
              </a:ext>
            </a:extLst>
          </p:cNvPr>
          <p:cNvSpPr txBox="1"/>
          <p:nvPr/>
        </p:nvSpPr>
        <p:spPr>
          <a:xfrm>
            <a:off x="7691364" y="4549615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XDP/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eBPF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4D45082-63E7-E241-8954-36FC36A4765D}"/>
              </a:ext>
            </a:extLst>
          </p:cNvPr>
          <p:cNvGrpSpPr/>
          <p:nvPr/>
        </p:nvGrpSpPr>
        <p:grpSpPr>
          <a:xfrm>
            <a:off x="684890" y="3102717"/>
            <a:ext cx="724879" cy="2064348"/>
            <a:chOff x="536265" y="1331261"/>
            <a:chExt cx="502551" cy="161256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403EA5E-766C-3243-9DC0-E1531CC6B351}"/>
                </a:ext>
              </a:extLst>
            </p:cNvPr>
            <p:cNvSpPr txBox="1"/>
            <p:nvPr/>
          </p:nvSpPr>
          <p:spPr>
            <a:xfrm>
              <a:off x="536265" y="2631281"/>
              <a:ext cx="502551" cy="312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5G Mobile</a:t>
              </a:r>
            </a:p>
            <a:p>
              <a:pPr algn="ctr"/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Network</a:t>
              </a:r>
            </a:p>
          </p:txBody>
        </p:sp>
        <p:pic>
          <p:nvPicPr>
            <p:cNvPr id="59" name="Picture 58" descr="A close up of a logo&#10;&#10;Description automatically generated">
              <a:extLst>
                <a:ext uri="{FF2B5EF4-FFF2-40B4-BE49-F238E27FC236}">
                  <a16:creationId xmlns:a16="http://schemas.microsoft.com/office/drawing/2014/main" id="{95D99A5C-74B4-C241-956B-4044B7EE3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50000"/>
            </a:blip>
            <a:stretch>
              <a:fillRect/>
            </a:stretch>
          </p:blipFill>
          <p:spPr>
            <a:xfrm>
              <a:off x="585724" y="1331261"/>
              <a:ext cx="449170" cy="13313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74339B8-A5C3-9748-B786-3A6E85816FA8}"/>
              </a:ext>
            </a:extLst>
          </p:cNvPr>
          <p:cNvGrpSpPr/>
          <p:nvPr/>
        </p:nvGrpSpPr>
        <p:grpSpPr>
          <a:xfrm>
            <a:off x="1726647" y="1048613"/>
            <a:ext cx="5052697" cy="3315619"/>
            <a:chOff x="1982678" y="802618"/>
            <a:chExt cx="5052697" cy="331561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6BC3D433-1A29-B74D-BDD3-53C078CA6B8C}"/>
                </a:ext>
              </a:extLst>
            </p:cNvPr>
            <p:cNvSpPr/>
            <p:nvPr/>
          </p:nvSpPr>
          <p:spPr>
            <a:xfrm rot="16200000">
              <a:off x="3388256" y="1139471"/>
              <a:ext cx="989561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DoS Mitigation</a:t>
              </a: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1043A19D-7620-5C48-A2F6-D21D57ADBB93}"/>
                </a:ext>
              </a:extLst>
            </p:cNvPr>
            <p:cNvSpPr/>
            <p:nvPr/>
          </p:nvSpPr>
          <p:spPr>
            <a:xfrm rot="16200000">
              <a:off x="3762290" y="1139472"/>
              <a:ext cx="989560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Traffic Engineering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A5BF1BC7-9571-F444-B6B5-B23E03C85AB6}"/>
                </a:ext>
              </a:extLst>
            </p:cNvPr>
            <p:cNvSpPr/>
            <p:nvPr/>
          </p:nvSpPr>
          <p:spPr>
            <a:xfrm rot="16200000">
              <a:off x="4146715" y="1139471"/>
              <a:ext cx="989560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Balancing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70E2D98-0D1E-7349-B86B-CDD09F721AD3}"/>
                </a:ext>
              </a:extLst>
            </p:cNvPr>
            <p:cNvSpPr txBox="1"/>
            <p:nvPr/>
          </p:nvSpPr>
          <p:spPr>
            <a:xfrm>
              <a:off x="5120731" y="128414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800"/>
                <a:t>…</a:t>
              </a:r>
              <a:endParaRPr lang="en-US" sz="1800" dirty="0"/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4106832D-104F-6B46-8811-6CDB12137A9C}"/>
                </a:ext>
              </a:extLst>
            </p:cNvPr>
            <p:cNvSpPr/>
            <p:nvPr/>
          </p:nvSpPr>
          <p:spPr>
            <a:xfrm rot="16200000">
              <a:off x="4517882" y="1136860"/>
              <a:ext cx="989560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Overlay Virtualization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C0A8CFB-71E6-D940-9437-6BCB2244897C}"/>
                </a:ext>
              </a:extLst>
            </p:cNvPr>
            <p:cNvGrpSpPr/>
            <p:nvPr/>
          </p:nvGrpSpPr>
          <p:grpSpPr>
            <a:xfrm>
              <a:off x="1982678" y="2308712"/>
              <a:ext cx="5052697" cy="1809525"/>
              <a:chOff x="1982678" y="2308712"/>
              <a:chExt cx="5052697" cy="1809525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42D6A41C-AFA4-DB47-ACF2-978F23DB51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82678" y="2327026"/>
                <a:ext cx="1906495" cy="146864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5B600324-4798-384E-B7CB-F2EA94C4CD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36148" y="2333163"/>
                <a:ext cx="2066781" cy="178507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E59B6EF5-5DA4-5849-A7AC-AF4EE131E6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46372" y="2329195"/>
                <a:ext cx="430810" cy="169544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65F903ED-0184-F54C-B457-58D9F67F14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2967" y="2321914"/>
                <a:ext cx="430810" cy="169544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6E182878-B68A-2D41-B222-70B4ACE9A8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0407" y="2321914"/>
                <a:ext cx="2066781" cy="178507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2E059E30-A211-A44A-B7C1-95392C487E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8880" y="2308712"/>
                <a:ext cx="1906495" cy="146864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8DA97A-F96C-4240-9FF0-56348F8BFD17}"/>
                </a:ext>
              </a:extLst>
            </p:cNvPr>
            <p:cNvSpPr/>
            <p:nvPr/>
          </p:nvSpPr>
          <p:spPr>
            <a:xfrm>
              <a:off x="3722430" y="1846791"/>
              <a:ext cx="1672932" cy="488182"/>
            </a:xfrm>
            <a:prstGeom prst="rect">
              <a:avLst/>
            </a:prstGeom>
            <a:solidFill>
              <a:schemeClr val="accent2"/>
            </a:solid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Controller</a:t>
              </a:r>
            </a:p>
          </p:txBody>
        </p:sp>
      </p:grpSp>
      <p:pic>
        <p:nvPicPr>
          <p:cNvPr id="74" name="Graphic 73">
            <a:extLst>
              <a:ext uri="{FF2B5EF4-FFF2-40B4-BE49-F238E27FC236}">
                <a16:creationId xmlns:a16="http://schemas.microsoft.com/office/drawing/2014/main" id="{312B1CDE-340B-7343-B28C-4AAB9D8C45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84097" y="840370"/>
            <a:ext cx="1614128" cy="10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47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AF79C5-E1A5-0E4D-B54D-A27EEE1BC8E5}"/>
              </a:ext>
            </a:extLst>
          </p:cNvPr>
          <p:cNvSpPr/>
          <p:nvPr/>
        </p:nvSpPr>
        <p:spPr>
          <a:xfrm>
            <a:off x="917861" y="1664093"/>
            <a:ext cx="461726" cy="1674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66D587-B588-214D-98D8-923A7F3F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DNS Response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FF0CA-CF27-1441-861A-8F34072C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985B-173B-824E-893C-C6FE405CD872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Google Shape;826;p30">
            <a:extLst>
              <a:ext uri="{FF2B5EF4-FFF2-40B4-BE49-F238E27FC236}">
                <a16:creationId xmlns:a16="http://schemas.microsoft.com/office/drawing/2014/main" id="{D7DCE930-1F96-A042-AABB-F7C0B7F312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8895757"/>
              </p:ext>
            </p:extLst>
          </p:nvPr>
        </p:nvGraphicFramePr>
        <p:xfrm>
          <a:off x="3840597" y="1711797"/>
          <a:ext cx="2133599" cy="174064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04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Domain Name</a:t>
                      </a:r>
                      <a:endParaRPr sz="1400" dirty="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 err="1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dID</a:t>
                      </a:r>
                      <a:endParaRPr sz="1400" dirty="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*.</a:t>
                      </a:r>
                      <a:r>
                        <a:rPr lang="en-US" sz="1600" b="1" dirty="0" err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netflix.com</a:t>
                      </a:r>
                      <a:endParaRPr sz="1600" b="1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 sz="16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*.</a:t>
                      </a:r>
                      <a:r>
                        <a:rPr lang="en-US" sz="1600" dirty="0" err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nflvideo.net</a:t>
                      </a:r>
                      <a:endParaRPr sz="16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 sz="16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*.</a:t>
                      </a:r>
                      <a:r>
                        <a:rPr lang="en-US" sz="1600" dirty="0" err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edu</a:t>
                      </a:r>
                      <a:endParaRPr sz="16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 sz="16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*</a:t>
                      </a:r>
                      <a:endParaRPr sz="16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</a:t>
                      </a:r>
                      <a:endParaRPr sz="16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B382F11-AC5C-6B4C-9EDA-375A52654605}"/>
              </a:ext>
            </a:extLst>
          </p:cNvPr>
          <p:cNvSpPr txBox="1"/>
          <p:nvPr/>
        </p:nvSpPr>
        <p:spPr>
          <a:xfrm>
            <a:off x="996278" y="1809040"/>
            <a:ext cx="3048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r</a:t>
            </a:r>
          </a:p>
        </p:txBody>
      </p:sp>
      <p:graphicFrame>
        <p:nvGraphicFramePr>
          <p:cNvPr id="8" name="Google Shape;826;p30">
            <a:extLst>
              <a:ext uri="{FF2B5EF4-FFF2-40B4-BE49-F238E27FC236}">
                <a16:creationId xmlns:a16="http://schemas.microsoft.com/office/drawing/2014/main" id="{E90BAD25-0894-EC4A-812D-F326CCE26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0451776"/>
              </p:ext>
            </p:extLst>
          </p:nvPr>
        </p:nvGraphicFramePr>
        <p:xfrm>
          <a:off x="6695663" y="1711797"/>
          <a:ext cx="2133598" cy="166634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38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469">
                  <a:extLst>
                    <a:ext uri="{9D8B030D-6E8A-4147-A177-3AD203B41FA5}">
                      <a16:colId xmlns:a16="http://schemas.microsoft.com/office/drawing/2014/main" val="3169840364"/>
                    </a:ext>
                  </a:extLst>
                </a:gridCol>
                <a:gridCol w="598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(</a:t>
                      </a:r>
                      <a:r>
                        <a:rPr lang="en" sz="1400" dirty="0" err="1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cIP</a:t>
                      </a:r>
                      <a:r>
                        <a:rPr lang="en" sz="1400" dirty="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, </a:t>
                      </a:r>
                      <a:r>
                        <a:rPr lang="en" sz="1400" dirty="0" err="1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sIP</a:t>
                      </a:r>
                      <a:r>
                        <a:rPr lang="en" sz="1400" dirty="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)</a:t>
                      </a:r>
                      <a:endParaRPr sz="1400" dirty="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Time</a:t>
                      </a:r>
                      <a:endParaRPr sz="1400" dirty="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 err="1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dID</a:t>
                      </a:r>
                      <a:endParaRPr sz="1400" dirty="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094568"/>
                  </a:ext>
                </a:extLst>
              </a:tr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1.2.3.4, 5.6.7.8</a:t>
                      </a:r>
                      <a:endParaRPr sz="1600" b="1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101</a:t>
                      </a:r>
                      <a:endParaRPr sz="16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 sz="16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F2E307-B75F-B444-BA89-D638F966062E}"/>
              </a:ext>
            </a:extLst>
          </p:cNvPr>
          <p:cNvCxnSpPr>
            <a:cxnSpLocks/>
          </p:cNvCxnSpPr>
          <p:nvPr/>
        </p:nvCxnSpPr>
        <p:spPr>
          <a:xfrm>
            <a:off x="356546" y="2425754"/>
            <a:ext cx="5613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09FF53-33E0-0444-AEF8-ACC4CBB9222D}"/>
              </a:ext>
            </a:extLst>
          </p:cNvPr>
          <p:cNvCxnSpPr>
            <a:cxnSpLocks/>
          </p:cNvCxnSpPr>
          <p:nvPr/>
        </p:nvCxnSpPr>
        <p:spPr>
          <a:xfrm>
            <a:off x="1379587" y="2141142"/>
            <a:ext cx="227390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FD79B4-BAC9-6F4B-9716-78F2A02AEFCF}"/>
              </a:ext>
            </a:extLst>
          </p:cNvPr>
          <p:cNvCxnSpPr>
            <a:cxnSpLocks/>
          </p:cNvCxnSpPr>
          <p:nvPr/>
        </p:nvCxnSpPr>
        <p:spPr>
          <a:xfrm>
            <a:off x="6040554" y="2675998"/>
            <a:ext cx="57338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84FA4D8-C04A-6A4A-B290-A8F5ECA8D0E5}"/>
              </a:ext>
            </a:extLst>
          </p:cNvPr>
          <p:cNvSpPr txBox="1"/>
          <p:nvPr/>
        </p:nvSpPr>
        <p:spPr>
          <a:xfrm>
            <a:off x="1566692" y="2263010"/>
            <a:ext cx="2075773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Client: 1.2.3.4</a:t>
            </a:r>
            <a:br>
              <a:rPr lang="en-US" dirty="0"/>
            </a:br>
            <a:r>
              <a:rPr lang="en-US" dirty="0"/>
              <a:t>Name: www.netflix.com</a:t>
            </a:r>
          </a:p>
          <a:p>
            <a:r>
              <a:rPr lang="en-US" dirty="0"/>
              <a:t>Time: 101</a:t>
            </a:r>
          </a:p>
          <a:p>
            <a:r>
              <a:rPr lang="en-US" dirty="0"/>
              <a:t>Server: 5.6.7.8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E3AA5DE-328C-8F41-B529-FF2DC4879B11}"/>
              </a:ext>
            </a:extLst>
          </p:cNvPr>
          <p:cNvCxnSpPr/>
          <p:nvPr/>
        </p:nvCxnSpPr>
        <p:spPr>
          <a:xfrm>
            <a:off x="4680642" y="941560"/>
            <a:ext cx="0" cy="722533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BE3E805-3800-7841-BFA9-59A344EE5D80}"/>
              </a:ext>
            </a:extLst>
          </p:cNvPr>
          <p:cNvSpPr/>
          <p:nvPr/>
        </p:nvSpPr>
        <p:spPr>
          <a:xfrm>
            <a:off x="162962" y="1158844"/>
            <a:ext cx="8890503" cy="28608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47DF27-C08D-A44C-9903-D34F067A2B31}"/>
              </a:ext>
            </a:extLst>
          </p:cNvPr>
          <p:cNvSpPr txBox="1"/>
          <p:nvPr/>
        </p:nvSpPr>
        <p:spPr>
          <a:xfrm>
            <a:off x="4680642" y="1226280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match-action rules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D2E97E-DD11-0540-A76A-5A6A5AB565E2}"/>
              </a:ext>
            </a:extLst>
          </p:cNvPr>
          <p:cNvSpPr txBox="1"/>
          <p:nvPr/>
        </p:nvSpPr>
        <p:spPr>
          <a:xfrm>
            <a:off x="6826558" y="1356316"/>
            <a:ext cx="1818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DNS Response Map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6548E8-1D6D-D94B-8C81-1032DFC11170}"/>
              </a:ext>
            </a:extLst>
          </p:cNvPr>
          <p:cNvSpPr txBox="1"/>
          <p:nvPr/>
        </p:nvSpPr>
        <p:spPr>
          <a:xfrm>
            <a:off x="162339" y="4063032"/>
            <a:ext cx="33538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Limits on domain name parsing</a:t>
            </a:r>
          </a:p>
          <a:p>
            <a:pPr algn="ctr"/>
            <a:r>
              <a:rPr lang="en-US" dirty="0"/>
              <a:t>&lt;15char&gt;.&lt;15char&gt;.&lt;15char&gt;.&lt;15char&gt;</a:t>
            </a:r>
          </a:p>
          <a:p>
            <a:pPr algn="ctr"/>
            <a:r>
              <a:rPr lang="en-US" dirty="0"/>
              <a:t>(four parts, each at most 15 characters)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BB5338-F26A-4B46-840B-4EF8FB2064B2}"/>
              </a:ext>
            </a:extLst>
          </p:cNvPr>
          <p:cNvSpPr txBox="1"/>
          <p:nvPr/>
        </p:nvSpPr>
        <p:spPr>
          <a:xfrm>
            <a:off x="6839820" y="4063032"/>
            <a:ext cx="18469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Lazy eviction of stale</a:t>
            </a:r>
          </a:p>
          <a:p>
            <a:pPr algn="ctr"/>
            <a:r>
              <a:rPr lang="en-US" dirty="0"/>
              <a:t>DNS Response data</a:t>
            </a:r>
          </a:p>
          <a:p>
            <a:pPr algn="ctr"/>
            <a:r>
              <a:rPr lang="en-US" dirty="0"/>
              <a:t>(100 sec timeout)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1E4DAA-873A-2E44-9579-1ABE75E66E17}"/>
              </a:ext>
            </a:extLst>
          </p:cNvPr>
          <p:cNvSpPr txBox="1"/>
          <p:nvPr/>
        </p:nvSpPr>
        <p:spPr>
          <a:xfrm>
            <a:off x="3906953" y="4063032"/>
            <a:ext cx="2133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Domain IDs: Never store the domain names in DNS responses!</a:t>
            </a:r>
          </a:p>
        </p:txBody>
      </p:sp>
    </p:spTree>
    <p:extLst>
      <p:ext uri="{BB962C8B-B14F-4D97-AF65-F5344CB8AC3E}">
        <p14:creationId xmlns:p14="http://schemas.microsoft.com/office/powerpoint/2010/main" val="20267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AF79C5-E1A5-0E4D-B54D-A27EEE1BC8E5}"/>
              </a:ext>
            </a:extLst>
          </p:cNvPr>
          <p:cNvSpPr/>
          <p:nvPr/>
        </p:nvSpPr>
        <p:spPr>
          <a:xfrm>
            <a:off x="917861" y="1664093"/>
            <a:ext cx="461726" cy="1674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66D587-B588-214D-98D8-923A7F3F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Data Traffic by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FF0CA-CF27-1441-861A-8F34072C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985B-173B-824E-893C-C6FE405CD872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382F11-AC5C-6B4C-9EDA-375A52654605}"/>
              </a:ext>
            </a:extLst>
          </p:cNvPr>
          <p:cNvSpPr txBox="1"/>
          <p:nvPr/>
        </p:nvSpPr>
        <p:spPr>
          <a:xfrm>
            <a:off x="996278" y="1809040"/>
            <a:ext cx="3048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r</a:t>
            </a:r>
          </a:p>
        </p:txBody>
      </p:sp>
      <p:graphicFrame>
        <p:nvGraphicFramePr>
          <p:cNvPr id="8" name="Google Shape;826;p30">
            <a:extLst>
              <a:ext uri="{FF2B5EF4-FFF2-40B4-BE49-F238E27FC236}">
                <a16:creationId xmlns:a16="http://schemas.microsoft.com/office/drawing/2014/main" id="{E90BAD25-0894-EC4A-812D-F326CCE26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4003077"/>
              </p:ext>
            </p:extLst>
          </p:nvPr>
        </p:nvGraphicFramePr>
        <p:xfrm>
          <a:off x="3840597" y="1738578"/>
          <a:ext cx="2133598" cy="166634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38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469">
                  <a:extLst>
                    <a:ext uri="{9D8B030D-6E8A-4147-A177-3AD203B41FA5}">
                      <a16:colId xmlns:a16="http://schemas.microsoft.com/office/drawing/2014/main" val="3169840364"/>
                    </a:ext>
                  </a:extLst>
                </a:gridCol>
                <a:gridCol w="598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(</a:t>
                      </a:r>
                      <a:r>
                        <a:rPr lang="en" sz="1400" dirty="0" err="1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cIP</a:t>
                      </a:r>
                      <a:r>
                        <a:rPr lang="en" sz="1400" dirty="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, </a:t>
                      </a:r>
                      <a:r>
                        <a:rPr lang="en" sz="1400" dirty="0" err="1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sIP</a:t>
                      </a:r>
                      <a:r>
                        <a:rPr lang="en" sz="1400" dirty="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)</a:t>
                      </a:r>
                      <a:endParaRPr sz="1400" dirty="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Time</a:t>
                      </a:r>
                      <a:endParaRPr sz="1400" dirty="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 err="1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dID</a:t>
                      </a:r>
                      <a:endParaRPr sz="1400" dirty="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094568"/>
                  </a:ext>
                </a:extLst>
              </a:tr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1.2.3.4, 5.6.7.8</a:t>
                      </a:r>
                      <a:endParaRPr sz="1600" b="1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trike="sngStrik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101</a:t>
                      </a:r>
                      <a:br>
                        <a:rPr lang="en-US" sz="1600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</a:br>
                      <a:r>
                        <a:rPr lang="en-US" sz="1600" b="1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103</a:t>
                      </a:r>
                      <a:endParaRPr sz="1600" b="1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 sz="16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F2E307-B75F-B444-BA89-D638F966062E}"/>
              </a:ext>
            </a:extLst>
          </p:cNvPr>
          <p:cNvCxnSpPr>
            <a:cxnSpLocks/>
          </p:cNvCxnSpPr>
          <p:nvPr/>
        </p:nvCxnSpPr>
        <p:spPr>
          <a:xfrm>
            <a:off x="356546" y="2425754"/>
            <a:ext cx="5613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09FF53-33E0-0444-AEF8-ACC4CBB9222D}"/>
              </a:ext>
            </a:extLst>
          </p:cNvPr>
          <p:cNvCxnSpPr>
            <a:cxnSpLocks/>
          </p:cNvCxnSpPr>
          <p:nvPr/>
        </p:nvCxnSpPr>
        <p:spPr>
          <a:xfrm>
            <a:off x="1478652" y="2630595"/>
            <a:ext cx="227390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84FA4D8-C04A-6A4A-B290-A8F5ECA8D0E5}"/>
              </a:ext>
            </a:extLst>
          </p:cNvPr>
          <p:cNvSpPr txBox="1"/>
          <p:nvPr/>
        </p:nvSpPr>
        <p:spPr>
          <a:xfrm>
            <a:off x="1577717" y="1558798"/>
            <a:ext cx="2075773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Client: 1.2.3.4</a:t>
            </a:r>
          </a:p>
          <a:p>
            <a:r>
              <a:rPr lang="en-US" dirty="0"/>
              <a:t>Server: 5.6.7.8</a:t>
            </a:r>
            <a:br>
              <a:rPr lang="en-US" dirty="0"/>
            </a:br>
            <a:r>
              <a:rPr lang="en-US" dirty="0"/>
              <a:t>Time: 103</a:t>
            </a:r>
          </a:p>
          <a:p>
            <a:r>
              <a:rPr lang="en-US" dirty="0"/>
              <a:t>Length: 243 bytes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E3E805-3800-7841-BFA9-59A344EE5D80}"/>
              </a:ext>
            </a:extLst>
          </p:cNvPr>
          <p:cNvSpPr/>
          <p:nvPr/>
        </p:nvSpPr>
        <p:spPr>
          <a:xfrm>
            <a:off x="162962" y="1158844"/>
            <a:ext cx="8890503" cy="28608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D2E97E-DD11-0540-A76A-5A6A5AB565E2}"/>
              </a:ext>
            </a:extLst>
          </p:cNvPr>
          <p:cNvSpPr txBox="1"/>
          <p:nvPr/>
        </p:nvSpPr>
        <p:spPr>
          <a:xfrm>
            <a:off x="3971492" y="1383097"/>
            <a:ext cx="1818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DNS Response Map</a:t>
            </a:r>
          </a:p>
        </p:txBody>
      </p:sp>
      <p:graphicFrame>
        <p:nvGraphicFramePr>
          <p:cNvPr id="19" name="Google Shape;826;p30">
            <a:extLst>
              <a:ext uri="{FF2B5EF4-FFF2-40B4-BE49-F238E27FC236}">
                <a16:creationId xmlns:a16="http://schemas.microsoft.com/office/drawing/2014/main" id="{D707B361-0C88-1B4C-AA12-47FCC2C4FE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817531"/>
              </p:ext>
            </p:extLst>
          </p:nvPr>
        </p:nvGraphicFramePr>
        <p:xfrm>
          <a:off x="6868213" y="1708522"/>
          <a:ext cx="1537129" cy="175190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04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02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Packets</a:t>
                      </a:r>
                      <a:endParaRPr sz="1400" dirty="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Bytes</a:t>
                      </a:r>
                      <a:endParaRPr sz="1400" dirty="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0+</a:t>
                      </a:r>
                      <a:r>
                        <a:rPr lang="en-US" sz="1600" b="1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 sz="1600" b="1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0+</a:t>
                      </a:r>
                      <a:r>
                        <a:rPr lang="en-US" sz="1600" b="1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243</a:t>
                      </a:r>
                      <a:endParaRPr sz="1600" b="1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094568"/>
                  </a:ext>
                </a:extLst>
              </a:tr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29923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B5EF6C6-22F7-9E49-964E-4D7366DC2732}"/>
              </a:ext>
            </a:extLst>
          </p:cNvPr>
          <p:cNvSpPr txBox="1"/>
          <p:nvPr/>
        </p:nvSpPr>
        <p:spPr>
          <a:xfrm>
            <a:off x="6598587" y="209721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0CB8AB-F7DC-004C-88FE-902FAB559F3D}"/>
              </a:ext>
            </a:extLst>
          </p:cNvPr>
          <p:cNvSpPr txBox="1"/>
          <p:nvPr/>
        </p:nvSpPr>
        <p:spPr>
          <a:xfrm>
            <a:off x="6598587" y="243161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0ED0B6-03E6-0F4C-860B-6C88DFD7F147}"/>
              </a:ext>
            </a:extLst>
          </p:cNvPr>
          <p:cNvSpPr txBox="1"/>
          <p:nvPr/>
        </p:nvSpPr>
        <p:spPr>
          <a:xfrm>
            <a:off x="6598587" y="278898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B5BFA90-0968-E74D-97D2-DF7A57D04571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5789618" y="2235718"/>
            <a:ext cx="808969" cy="3535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AD455F8-A925-0B44-809D-55E365552448}"/>
              </a:ext>
            </a:extLst>
          </p:cNvPr>
          <p:cNvSpPr txBox="1"/>
          <p:nvPr/>
        </p:nvSpPr>
        <p:spPr>
          <a:xfrm>
            <a:off x="6841565" y="1383096"/>
            <a:ext cx="1449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Traffic Statistics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1484C9-0770-674D-B7DD-BB83F0E5E716}"/>
              </a:ext>
            </a:extLst>
          </p:cNvPr>
          <p:cNvSpPr txBox="1"/>
          <p:nvPr/>
        </p:nvSpPr>
        <p:spPr>
          <a:xfrm>
            <a:off x="6598587" y="311303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E35FCA-591E-1548-8BCB-B6E4EAA5027B}"/>
              </a:ext>
            </a:extLst>
          </p:cNvPr>
          <p:cNvSpPr txBox="1"/>
          <p:nvPr/>
        </p:nvSpPr>
        <p:spPr>
          <a:xfrm>
            <a:off x="3923116" y="4157806"/>
            <a:ext cx="1975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Maintaining freshness!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A98109-A3B2-F14D-BC0E-F6E9F3C8465D}"/>
              </a:ext>
            </a:extLst>
          </p:cNvPr>
          <p:cNvSpPr txBox="1"/>
          <p:nvPr/>
        </p:nvSpPr>
        <p:spPr>
          <a:xfrm>
            <a:off x="6489668" y="4156824"/>
            <a:ext cx="2294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Counting traffic by service!</a:t>
            </a:r>
          </a:p>
        </p:txBody>
      </p:sp>
    </p:spTree>
    <p:extLst>
      <p:ext uri="{BB962C8B-B14F-4D97-AF65-F5344CB8AC3E}">
        <p14:creationId xmlns:p14="http://schemas.microsoft.com/office/powerpoint/2010/main" val="31501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F32CF-17BD-E346-A656-08A76D05D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Tofino Prototype and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F65C0-F982-3743-88D1-E3BA0EB8E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280"/>
            <a:ext cx="8521700" cy="3646736"/>
          </a:xfrm>
        </p:spPr>
        <p:txBody>
          <a:bodyPr/>
          <a:lstStyle/>
          <a:p>
            <a:r>
              <a:rPr lang="en-US" dirty="0"/>
              <a:t>Tofino prototype (</a:t>
            </a:r>
            <a:r>
              <a:rPr lang="en-US" sz="2000" dirty="0" err="1"/>
              <a:t>github.com</a:t>
            </a:r>
            <a:r>
              <a:rPr lang="en-US" sz="2000" dirty="0"/>
              <a:t>/jkim117/Meta4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Parses up to four 15-byte name labels</a:t>
            </a:r>
          </a:p>
          <a:p>
            <a:pPr lvl="1"/>
            <a:r>
              <a:rPr lang="en-US" dirty="0"/>
              <a:t>100-second DNS response timeout</a:t>
            </a:r>
          </a:p>
          <a:p>
            <a:pPr lvl="1"/>
            <a:r>
              <a:rPr lang="en-US" dirty="0"/>
              <a:t>2-stage, 2</a:t>
            </a:r>
            <a:r>
              <a:rPr lang="en-US" baseline="30000" dirty="0"/>
              <a:t>16</a:t>
            </a:r>
            <a:r>
              <a:rPr lang="en-US" dirty="0"/>
              <a:t> entry DNS response table</a:t>
            </a:r>
          </a:p>
          <a:p>
            <a:r>
              <a:rPr lang="en-US" dirty="0"/>
              <a:t>Princeton deployment highlights</a:t>
            </a:r>
          </a:p>
          <a:p>
            <a:pPr lvl="1"/>
            <a:r>
              <a:rPr lang="en-US" dirty="0"/>
              <a:t>8-11am: 33% Skype/Microsoft Teams</a:t>
            </a:r>
          </a:p>
          <a:p>
            <a:pPr lvl="1"/>
            <a:r>
              <a:rPr lang="en-US" dirty="0"/>
              <a:t>3-3:15pm: 16% Steam Games, 12% Facebook</a:t>
            </a:r>
          </a:p>
          <a:p>
            <a:pPr lvl="1"/>
            <a:r>
              <a:rPr lang="en-US" dirty="0"/>
              <a:t>DNS tunneling and IoT device fingerprinting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67F59-36DA-2442-97EE-E27CE029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985B-173B-824E-893C-C6FE405CD872}" type="slidenum">
              <a:rPr lang="en-US" smtClean="0"/>
              <a:t>22</a:t>
            </a:fld>
            <a:endParaRPr lang="en-US"/>
          </a:p>
        </p:txBody>
      </p:sp>
      <p:pic>
        <p:nvPicPr>
          <p:cNvPr id="6146" name="Picture 2" descr="Microsoft Teams - Wikipedia">
            <a:extLst>
              <a:ext uri="{FF2B5EF4-FFF2-40B4-BE49-F238E27FC236}">
                <a16:creationId xmlns:a16="http://schemas.microsoft.com/office/drawing/2014/main" id="{E7211E40-AAD5-0448-9BA2-F1A76E119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382" y="3175080"/>
            <a:ext cx="691899" cy="64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61249940-9434-0C43-B285-8923DFB7EC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6" descr="Text, logo&#10;&#10;Description automatically generated">
            <a:extLst>
              <a:ext uri="{FF2B5EF4-FFF2-40B4-BE49-F238E27FC236}">
                <a16:creationId xmlns:a16="http://schemas.microsoft.com/office/drawing/2014/main" id="{DED84748-6327-2444-81A6-125246156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340" y="3816497"/>
            <a:ext cx="984250" cy="37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2" name="Picture 8" descr="FACEBOOK LOGO - Play Jigsaw Puzzle for free at Puzzle Factory">
            <a:extLst>
              <a:ext uri="{FF2B5EF4-FFF2-40B4-BE49-F238E27FC236}">
                <a16:creationId xmlns:a16="http://schemas.microsoft.com/office/drawing/2014/main" id="{F16677F0-6DFF-B247-91D2-FD847A05E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362" y="3747643"/>
            <a:ext cx="966483" cy="50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ntel® Tofino™ Series Programmable Ethernet Switch ASIC 210606">
            <a:extLst>
              <a:ext uri="{FF2B5EF4-FFF2-40B4-BE49-F238E27FC236}">
                <a16:creationId xmlns:a16="http://schemas.microsoft.com/office/drawing/2014/main" id="{76E00E10-2D2C-4040-8468-D4011AEDD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59" y="1640701"/>
            <a:ext cx="2311205" cy="12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686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DBB8-3F0A-4249-A828-5B70AFC4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997F3-D087-EE47-9EAE-FC6E5353E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telemetry</a:t>
            </a:r>
          </a:p>
          <a:p>
            <a:pPr lvl="1"/>
            <a:r>
              <a:rPr lang="en-US" dirty="0"/>
              <a:t>Enables the network “control loop”</a:t>
            </a:r>
          </a:p>
          <a:p>
            <a:r>
              <a:rPr lang="en-US" dirty="0"/>
              <a:t>Higher-order telemetry</a:t>
            </a:r>
          </a:p>
          <a:p>
            <a:pPr lvl="1"/>
            <a:r>
              <a:rPr lang="en-US" dirty="0"/>
              <a:t>Performance (e.g., RTT)</a:t>
            </a:r>
          </a:p>
          <a:p>
            <a:pPr lvl="1"/>
            <a:r>
              <a:rPr lang="en-US" dirty="0"/>
              <a:t>Services (e.g., domain names)</a:t>
            </a:r>
          </a:p>
          <a:p>
            <a:r>
              <a:rPr lang="en-US" dirty="0"/>
              <a:t>Enables a rich set of use cases</a:t>
            </a:r>
          </a:p>
          <a:p>
            <a:r>
              <a:rPr lang="en-US" dirty="0"/>
              <a:t>Possible in high-speed data planes!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ACEB0-5FFE-3941-965B-22995080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985B-173B-824E-893C-C6FE405CD872}" type="slidenum">
              <a:rPr lang="en-US" smtClean="0"/>
              <a:t>23</a:t>
            </a:fld>
            <a:endParaRPr lang="en-US"/>
          </a:p>
        </p:txBody>
      </p:sp>
      <p:sp>
        <p:nvSpPr>
          <p:cNvPr id="5" name="Circular Arrow 4">
            <a:extLst>
              <a:ext uri="{FF2B5EF4-FFF2-40B4-BE49-F238E27FC236}">
                <a16:creationId xmlns:a16="http://schemas.microsoft.com/office/drawing/2014/main" id="{F5054E07-6316-3A48-8474-3FEA01339312}"/>
              </a:ext>
            </a:extLst>
          </p:cNvPr>
          <p:cNvSpPr/>
          <p:nvPr/>
        </p:nvSpPr>
        <p:spPr>
          <a:xfrm>
            <a:off x="5720281" y="1906208"/>
            <a:ext cx="1884630" cy="1991587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ular Arrow 5">
            <a:extLst>
              <a:ext uri="{FF2B5EF4-FFF2-40B4-BE49-F238E27FC236}">
                <a16:creationId xmlns:a16="http://schemas.microsoft.com/office/drawing/2014/main" id="{3D58410C-6E77-C443-914B-7837D9DE1C4D}"/>
              </a:ext>
            </a:extLst>
          </p:cNvPr>
          <p:cNvSpPr/>
          <p:nvPr/>
        </p:nvSpPr>
        <p:spPr>
          <a:xfrm flipH="1" flipV="1">
            <a:off x="5787369" y="2031791"/>
            <a:ext cx="1884630" cy="1915883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94A5C38-BC21-E846-BF0F-C5FEEBB22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6250" y="127416"/>
            <a:ext cx="1614128" cy="10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87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>
            <a:spLocks noGrp="1"/>
          </p:cNvSpPr>
          <p:nvPr>
            <p:ph type="ctrTitle" idx="4294967295"/>
          </p:nvPr>
        </p:nvSpPr>
        <p:spPr>
          <a:xfrm>
            <a:off x="4583725" y="3469164"/>
            <a:ext cx="3714800" cy="105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  <a:sym typeface="Calibri"/>
              </a:rPr>
              <a:t>Thank You!</a:t>
            </a:r>
            <a:endParaRPr sz="3200" dirty="0">
              <a:solidFill>
                <a:schemeClr val="tx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4" name="Google Shape;74;p1"/>
          <p:cNvSpPr txBox="1">
            <a:spLocks noGrp="1"/>
          </p:cNvSpPr>
          <p:nvPr>
            <p:ph type="subTitle" idx="4294967295"/>
          </p:nvPr>
        </p:nvSpPr>
        <p:spPr>
          <a:xfrm>
            <a:off x="4319192" y="4197998"/>
            <a:ext cx="4411914" cy="935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Arial"/>
              <a:buNone/>
            </a:pPr>
            <a:r>
              <a:rPr lang="en-US" sz="1800" dirty="0">
                <a:latin typeface="Corbel" panose="020B0503020204020204" pitchFamily="34" charset="0"/>
              </a:rPr>
              <a:t>Jennifer Rexford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Arial"/>
              <a:buNone/>
            </a:pPr>
            <a:r>
              <a:rPr lang="en-US" sz="1800" dirty="0">
                <a:latin typeface="Corbel" panose="020B0503020204020204" pitchFamily="34" charset="0"/>
              </a:rPr>
              <a:t>http://</a:t>
            </a:r>
            <a:r>
              <a:rPr lang="en-US" sz="1800" dirty="0" err="1">
                <a:latin typeface="Corbel" panose="020B0503020204020204" pitchFamily="34" charset="0"/>
              </a:rPr>
              <a:t>www.cs.princeton.edu</a:t>
            </a:r>
            <a:r>
              <a:rPr lang="en-US" sz="1800" dirty="0">
                <a:latin typeface="Corbel" panose="020B0503020204020204" pitchFamily="34" charset="0"/>
              </a:rPr>
              <a:t>/~</a:t>
            </a:r>
            <a:r>
              <a:rPr lang="en-US" sz="1800" dirty="0" err="1">
                <a:latin typeface="Corbel" panose="020B0503020204020204" pitchFamily="34" charset="0"/>
              </a:rPr>
              <a:t>jrex</a:t>
            </a:r>
            <a:endParaRPr lang="en-US" sz="1800" dirty="0">
              <a:latin typeface="Corbel" panose="020B0503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C9489-CBDA-BD4A-947D-02E0B8C27864}"/>
              </a:ext>
            </a:extLst>
          </p:cNvPr>
          <p:cNvSpPr txBox="1"/>
          <p:nvPr/>
        </p:nvSpPr>
        <p:spPr>
          <a:xfrm>
            <a:off x="3902677" y="814451"/>
            <a:ext cx="524494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X. Chen, H. Kim, J. Aman, W. Chang, M. Lee, J. Rexford,  “Measuring TCP round-trip time in the data plane,” </a:t>
            </a:r>
            <a:r>
              <a:rPr lang="en" i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ACM SIGCOMM Workshop on Secure Programmable Network Infrastructure</a:t>
            </a:r>
            <a:r>
              <a:rPr lang="en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SPIN 2020.</a:t>
            </a:r>
            <a:br>
              <a:rPr lang="en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https://p4campus.cs.princeton.edu/pubs/rtt20_paper.pdf</a:t>
            </a:r>
            <a:endParaRPr lang="en-US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endParaRPr lang="en-US" dirty="0">
              <a:solidFill>
                <a:schemeClr val="tx1"/>
              </a:solidFill>
              <a:latin typeface="Source Sans Pro"/>
              <a:ea typeface="Source Sans Pro"/>
              <a:sym typeface="Source Sans Pro"/>
            </a:endParaRPr>
          </a:p>
          <a:p>
            <a:r>
              <a:rPr lang="en-US" dirty="0">
                <a:solidFill>
                  <a:schemeClr val="tx1"/>
                </a:solidFill>
                <a:latin typeface="Source Sans Pro"/>
                <a:ea typeface="Source Sans Pro"/>
                <a:sym typeface="Source Sans Pro"/>
              </a:rPr>
              <a:t>S. Sengupta, H. Kim, J. Rexford, “Fast and accurate passive round-trip time measurement in the data plane,” May 2021.</a:t>
            </a:r>
            <a:br>
              <a:rPr lang="en-US" dirty="0">
                <a:solidFill>
                  <a:schemeClr val="tx1"/>
                </a:solidFill>
                <a:latin typeface="Source Sans Pro"/>
                <a:ea typeface="Source Sans Pro"/>
                <a:sym typeface="Source Sans Pro"/>
              </a:rPr>
            </a:br>
            <a:r>
              <a:rPr lang="en-US" dirty="0">
                <a:solidFill>
                  <a:schemeClr val="tx1"/>
                </a:solidFill>
                <a:latin typeface="Source Sans Pro"/>
                <a:ea typeface="Source Sans Pro"/>
                <a:sym typeface="Source Sans Pro"/>
                <a:hlinkClick r:id="rId4"/>
              </a:rPr>
              <a:t>https://p4campus.cs.princeton.edu/pubs/P4-RTT.pptx</a:t>
            </a:r>
            <a:endParaRPr lang="en-US" dirty="0">
              <a:solidFill>
                <a:schemeClr val="tx1"/>
              </a:solidFill>
              <a:latin typeface="Source Sans Pro"/>
              <a:ea typeface="Source Sans Pro"/>
              <a:sym typeface="Source Sans Pro"/>
            </a:endParaRPr>
          </a:p>
          <a:p>
            <a:endParaRPr lang="en-US" dirty="0">
              <a:solidFill>
                <a:schemeClr val="tx1"/>
              </a:solidFill>
              <a:latin typeface="Source Sans Pro"/>
              <a:ea typeface="Source Sans Pro"/>
              <a:sym typeface="Source Sans Pro"/>
            </a:endParaRPr>
          </a:p>
          <a:p>
            <a:r>
              <a:rPr lang="en-US" dirty="0">
                <a:solidFill>
                  <a:schemeClr val="tx1"/>
                </a:solidFill>
                <a:latin typeface="Source Sans Pro"/>
                <a:ea typeface="Source Sans Pro"/>
                <a:sym typeface="Source Sans Pro"/>
              </a:rPr>
              <a:t>J. Kim, H. Kim, J. Rexford, “Analyzing traffic by domain name in the data plane,” May 2021.</a:t>
            </a:r>
          </a:p>
          <a:p>
            <a:r>
              <a:rPr lang="en-US" dirty="0">
                <a:solidFill>
                  <a:schemeClr val="tx1"/>
                </a:solidFill>
                <a:latin typeface="Source Sans Pro"/>
                <a:ea typeface="Source Sans Pro"/>
                <a:sym typeface="Source Sans Pro"/>
                <a:hlinkClick r:id="rId5"/>
              </a:rPr>
              <a:t>https://p4campus.cs.princeton.edu/pubs/Meta4_sigconf-latest.pdf</a:t>
            </a:r>
            <a:br>
              <a:rPr lang="en-US" dirty="0">
                <a:solidFill>
                  <a:schemeClr val="tx1"/>
                </a:solidFill>
                <a:latin typeface="Source Sans Pro"/>
                <a:ea typeface="Source Sans Pro"/>
                <a:sym typeface="Source Sans Pro"/>
              </a:rPr>
            </a:br>
            <a:endParaRPr lang="en-US" dirty="0">
              <a:solidFill>
                <a:schemeClr val="tx1"/>
              </a:solidFill>
              <a:latin typeface="Source Sans Pro"/>
              <a:ea typeface="Source Sans Pro"/>
              <a:sym typeface="Source Sans Pro"/>
            </a:endParaRPr>
          </a:p>
        </p:txBody>
      </p:sp>
      <p:sp>
        <p:nvSpPr>
          <p:cNvPr id="5" name="Google Shape;73;p1">
            <a:extLst>
              <a:ext uri="{FF2B5EF4-FFF2-40B4-BE49-F238E27FC236}">
                <a16:creationId xmlns:a16="http://schemas.microsoft.com/office/drawing/2014/main" id="{D15C26EB-48AF-ED4C-97DE-C1F218663376}"/>
              </a:ext>
            </a:extLst>
          </p:cNvPr>
          <p:cNvSpPr txBox="1">
            <a:spLocks/>
          </p:cNvSpPr>
          <p:nvPr/>
        </p:nvSpPr>
        <p:spPr>
          <a:xfrm>
            <a:off x="4467907" y="108560"/>
            <a:ext cx="3714800" cy="105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6250"/>
              </a:lnSpc>
              <a:buClr>
                <a:schemeClr val="lt1"/>
              </a:buClr>
              <a:buSzPts val="3200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Learn More</a:t>
            </a:r>
          </a:p>
        </p:txBody>
      </p:sp>
    </p:spTree>
    <p:extLst>
      <p:ext uri="{BB962C8B-B14F-4D97-AF65-F5344CB8AC3E}">
        <p14:creationId xmlns:p14="http://schemas.microsoft.com/office/powerpoint/2010/main" val="234815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7EBBF-DE75-FA44-B7BF-4D3B15B03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the Control Loop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D3467B-1D32-9F45-A43C-A80FD419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985B-173B-824E-893C-C6FE405CD872}" type="slidenum">
              <a:rPr lang="en-US" smtClean="0"/>
              <a:t>3</a:t>
            </a:fld>
            <a:endParaRPr lang="en-US"/>
          </a:p>
        </p:txBody>
      </p:sp>
      <p:sp>
        <p:nvSpPr>
          <p:cNvPr id="4" name="Circular Arrow 3">
            <a:extLst>
              <a:ext uri="{FF2B5EF4-FFF2-40B4-BE49-F238E27FC236}">
                <a16:creationId xmlns:a16="http://schemas.microsoft.com/office/drawing/2014/main" id="{FFCFCCB8-BF07-8148-8F03-039EAE5A8149}"/>
              </a:ext>
            </a:extLst>
          </p:cNvPr>
          <p:cNvSpPr/>
          <p:nvPr/>
        </p:nvSpPr>
        <p:spPr>
          <a:xfrm>
            <a:off x="3026664" y="1208262"/>
            <a:ext cx="3090672" cy="3127248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ular Arrow 4">
            <a:extLst>
              <a:ext uri="{FF2B5EF4-FFF2-40B4-BE49-F238E27FC236}">
                <a16:creationId xmlns:a16="http://schemas.microsoft.com/office/drawing/2014/main" id="{DD744BD6-736C-0C48-95A9-E4A515F212F0}"/>
              </a:ext>
            </a:extLst>
          </p:cNvPr>
          <p:cNvSpPr/>
          <p:nvPr/>
        </p:nvSpPr>
        <p:spPr>
          <a:xfrm flipH="1" flipV="1">
            <a:off x="3093752" y="1377013"/>
            <a:ext cx="3090672" cy="3008376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41652-0734-1145-8953-0A265E46DA92}"/>
              </a:ext>
            </a:extLst>
          </p:cNvPr>
          <p:cNvSpPr txBox="1"/>
          <p:nvPr/>
        </p:nvSpPr>
        <p:spPr>
          <a:xfrm>
            <a:off x="1617304" y="2449371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Measure</a:t>
            </a:r>
            <a:br>
              <a:rPr lang="en-US" sz="2400" dirty="0"/>
            </a:br>
            <a:r>
              <a:rPr lang="en-US" sz="2400" dirty="0"/>
              <a:t>(dials)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DB16E-2023-7F44-80C5-2EF83B5F7FF9}"/>
              </a:ext>
            </a:extLst>
          </p:cNvPr>
          <p:cNvSpPr txBox="1"/>
          <p:nvPr/>
        </p:nvSpPr>
        <p:spPr>
          <a:xfrm>
            <a:off x="6184424" y="2449370"/>
            <a:ext cx="1212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Adapt</a:t>
            </a:r>
            <a:br>
              <a:rPr lang="en-US" sz="2400" dirty="0"/>
            </a:br>
            <a:r>
              <a:rPr lang="en-US" sz="2400" dirty="0"/>
              <a:t>(knobs)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44C8C-A0A0-A545-99DD-983BF7A5E4A2}"/>
              </a:ext>
            </a:extLst>
          </p:cNvPr>
          <p:cNvSpPr txBox="1"/>
          <p:nvPr/>
        </p:nvSpPr>
        <p:spPr>
          <a:xfrm>
            <a:off x="3897777" y="904097"/>
            <a:ext cx="1348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Analyze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BCB8F2-C4BC-F04F-AC16-E051B56C1F30}"/>
              </a:ext>
            </a:extLst>
          </p:cNvPr>
          <p:cNvSpPr txBox="1"/>
          <p:nvPr/>
        </p:nvSpPr>
        <p:spPr>
          <a:xfrm>
            <a:off x="1059430" y="3390953"/>
            <a:ext cx="2362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Traffic, performance, attacks, failures, etc.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A7C144-EBA0-274B-8EF7-1FA44E035605}"/>
              </a:ext>
            </a:extLst>
          </p:cNvPr>
          <p:cNvSpPr txBox="1"/>
          <p:nvPr/>
        </p:nvSpPr>
        <p:spPr>
          <a:xfrm>
            <a:off x="6015851" y="3390953"/>
            <a:ext cx="2362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Drop, mark, rate-limit, reroute, etc.</a:t>
            </a:r>
          </a:p>
        </p:txBody>
      </p:sp>
    </p:spTree>
    <p:extLst>
      <p:ext uri="{BB962C8B-B14F-4D97-AF65-F5344CB8AC3E}">
        <p14:creationId xmlns:p14="http://schemas.microsoft.com/office/powerpoint/2010/main" val="360673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7EBBF-DE75-FA44-B7BF-4D3B15B03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Enabler: Network Telemetry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D3467B-1D32-9F45-A43C-A80FD419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985B-173B-824E-893C-C6FE405CD872}" type="slidenum">
              <a:rPr lang="en-US" smtClean="0"/>
              <a:t>4</a:t>
            </a:fld>
            <a:endParaRPr lang="en-US"/>
          </a:p>
        </p:txBody>
      </p:sp>
      <p:sp>
        <p:nvSpPr>
          <p:cNvPr id="4" name="Circular Arrow 3">
            <a:extLst>
              <a:ext uri="{FF2B5EF4-FFF2-40B4-BE49-F238E27FC236}">
                <a16:creationId xmlns:a16="http://schemas.microsoft.com/office/drawing/2014/main" id="{FFCFCCB8-BF07-8148-8F03-039EAE5A8149}"/>
              </a:ext>
            </a:extLst>
          </p:cNvPr>
          <p:cNvSpPr/>
          <p:nvPr/>
        </p:nvSpPr>
        <p:spPr>
          <a:xfrm>
            <a:off x="3026664" y="1208262"/>
            <a:ext cx="3090672" cy="3127248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ular Arrow 4">
            <a:extLst>
              <a:ext uri="{FF2B5EF4-FFF2-40B4-BE49-F238E27FC236}">
                <a16:creationId xmlns:a16="http://schemas.microsoft.com/office/drawing/2014/main" id="{DD744BD6-736C-0C48-95A9-E4A515F212F0}"/>
              </a:ext>
            </a:extLst>
          </p:cNvPr>
          <p:cNvSpPr/>
          <p:nvPr/>
        </p:nvSpPr>
        <p:spPr>
          <a:xfrm flipH="1" flipV="1">
            <a:off x="3093752" y="1377013"/>
            <a:ext cx="3090672" cy="3008376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41652-0734-1145-8953-0A265E46DA92}"/>
              </a:ext>
            </a:extLst>
          </p:cNvPr>
          <p:cNvSpPr txBox="1"/>
          <p:nvPr/>
        </p:nvSpPr>
        <p:spPr>
          <a:xfrm>
            <a:off x="1617304" y="2449371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Measure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(dials)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DB16E-2023-7F44-80C5-2EF83B5F7FF9}"/>
              </a:ext>
            </a:extLst>
          </p:cNvPr>
          <p:cNvSpPr txBox="1"/>
          <p:nvPr/>
        </p:nvSpPr>
        <p:spPr>
          <a:xfrm>
            <a:off x="6184424" y="2449370"/>
            <a:ext cx="1212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Adapt</a:t>
            </a:r>
            <a:br>
              <a:rPr lang="en-US" sz="2400" dirty="0"/>
            </a:br>
            <a:r>
              <a:rPr lang="en-US" sz="2400" dirty="0"/>
              <a:t>(knobs)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44C8C-A0A0-A545-99DD-983BF7A5E4A2}"/>
              </a:ext>
            </a:extLst>
          </p:cNvPr>
          <p:cNvSpPr txBox="1"/>
          <p:nvPr/>
        </p:nvSpPr>
        <p:spPr>
          <a:xfrm>
            <a:off x="3897777" y="904097"/>
            <a:ext cx="1348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Analyze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BCB8F2-C4BC-F04F-AC16-E051B56C1F30}"/>
              </a:ext>
            </a:extLst>
          </p:cNvPr>
          <p:cNvSpPr txBox="1"/>
          <p:nvPr/>
        </p:nvSpPr>
        <p:spPr>
          <a:xfrm>
            <a:off x="1059430" y="3390953"/>
            <a:ext cx="2362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Traffic, performance, attacks, failures, etc.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A7C144-EBA0-274B-8EF7-1FA44E035605}"/>
              </a:ext>
            </a:extLst>
          </p:cNvPr>
          <p:cNvSpPr txBox="1"/>
          <p:nvPr/>
        </p:nvSpPr>
        <p:spPr>
          <a:xfrm>
            <a:off x="6015851" y="3390953"/>
            <a:ext cx="2362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Drop, mark, rate-limit, reroute, etc.</a:t>
            </a:r>
          </a:p>
        </p:txBody>
      </p:sp>
    </p:spTree>
    <p:extLst>
      <p:ext uri="{BB962C8B-B14F-4D97-AF65-F5344CB8AC3E}">
        <p14:creationId xmlns:p14="http://schemas.microsoft.com/office/powerpoint/2010/main" val="4046840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AFC604-1089-B146-B854-CE4E8CA52FCF}"/>
              </a:ext>
            </a:extLst>
          </p:cNvPr>
          <p:cNvCxnSpPr>
            <a:cxnSpLocks/>
          </p:cNvCxnSpPr>
          <p:nvPr/>
        </p:nvCxnSpPr>
        <p:spPr>
          <a:xfrm>
            <a:off x="2535803" y="2767468"/>
            <a:ext cx="727834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214419-43D7-0744-AEC9-115D8B8F1795}"/>
              </a:ext>
            </a:extLst>
          </p:cNvPr>
          <p:cNvCxnSpPr>
            <a:cxnSpLocks/>
          </p:cNvCxnSpPr>
          <p:nvPr/>
        </p:nvCxnSpPr>
        <p:spPr>
          <a:xfrm>
            <a:off x="3901165" y="2767467"/>
            <a:ext cx="727834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CFB5F0-C617-9A48-B053-9635A6E2FF19}"/>
              </a:ext>
            </a:extLst>
          </p:cNvPr>
          <p:cNvCxnSpPr>
            <a:cxnSpLocks/>
          </p:cNvCxnSpPr>
          <p:nvPr/>
        </p:nvCxnSpPr>
        <p:spPr>
          <a:xfrm>
            <a:off x="5305178" y="2727224"/>
            <a:ext cx="727834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35499B-2864-EF41-BDBF-4FF5106BF001}"/>
              </a:ext>
            </a:extLst>
          </p:cNvPr>
          <p:cNvCxnSpPr>
            <a:cxnSpLocks/>
          </p:cNvCxnSpPr>
          <p:nvPr/>
        </p:nvCxnSpPr>
        <p:spPr>
          <a:xfrm>
            <a:off x="6761277" y="2727224"/>
            <a:ext cx="727834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CA4205-ED0F-3F40-9744-A271DF7A8200}"/>
              </a:ext>
            </a:extLst>
          </p:cNvPr>
          <p:cNvCxnSpPr>
            <a:cxnSpLocks/>
          </p:cNvCxnSpPr>
          <p:nvPr/>
        </p:nvCxnSpPr>
        <p:spPr>
          <a:xfrm>
            <a:off x="1031739" y="2767467"/>
            <a:ext cx="727834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709A1AD-A88E-2446-BF5E-A9C979890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Data-Plane Telemetry Today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EDA277-D2ED-3D4A-BD0C-153A10DC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985B-173B-824E-893C-C6FE405CD872}" type="slidenum">
              <a:rPr lang="en-US" smtClean="0"/>
              <a:t>5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0A58B3-294A-8543-838E-AEF70DE36A3E}"/>
              </a:ext>
            </a:extLst>
          </p:cNvPr>
          <p:cNvGrpSpPr/>
          <p:nvPr/>
        </p:nvGrpSpPr>
        <p:grpSpPr>
          <a:xfrm>
            <a:off x="1728692" y="2503117"/>
            <a:ext cx="2342055" cy="547616"/>
            <a:chOff x="3114246" y="4000352"/>
            <a:chExt cx="2342055" cy="547616"/>
          </a:xfrm>
        </p:grpSpPr>
        <p:pic>
          <p:nvPicPr>
            <p:cNvPr id="5" name="Picture 42">
              <a:extLst>
                <a:ext uri="{FF2B5EF4-FFF2-40B4-BE49-F238E27FC236}">
                  <a16:creationId xmlns:a16="http://schemas.microsoft.com/office/drawing/2014/main" id="{8F74DA23-A81F-CE42-8F9F-80AEB429109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246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2">
              <a:extLst>
                <a:ext uri="{FF2B5EF4-FFF2-40B4-BE49-F238E27FC236}">
                  <a16:creationId xmlns:a16="http://schemas.microsoft.com/office/drawing/2014/main" id="{64D9521F-D7CA-9740-A439-850090316E4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145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1689D0A-A4CC-184A-91DD-21495EEC6237}"/>
              </a:ext>
            </a:extLst>
          </p:cNvPr>
          <p:cNvGrpSpPr/>
          <p:nvPr/>
        </p:nvGrpSpPr>
        <p:grpSpPr>
          <a:xfrm>
            <a:off x="4498067" y="2503117"/>
            <a:ext cx="2342055" cy="547616"/>
            <a:chOff x="3114246" y="4000352"/>
            <a:chExt cx="2342055" cy="547616"/>
          </a:xfrm>
        </p:grpSpPr>
        <p:pic>
          <p:nvPicPr>
            <p:cNvPr id="8" name="Picture 42">
              <a:extLst>
                <a:ext uri="{FF2B5EF4-FFF2-40B4-BE49-F238E27FC236}">
                  <a16:creationId xmlns:a16="http://schemas.microsoft.com/office/drawing/2014/main" id="{C90E9F19-8AC1-6E4C-81C3-130CFB45F8B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246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2">
              <a:extLst>
                <a:ext uri="{FF2B5EF4-FFF2-40B4-BE49-F238E27FC236}">
                  <a16:creationId xmlns:a16="http://schemas.microsoft.com/office/drawing/2014/main" id="{CCC85D0A-B9C5-1E43-B0CB-172DE98B614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145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Android, mobile, phone, smartphone Free Icon of Colored Hand Phone Icons">
            <a:extLst>
              <a:ext uri="{FF2B5EF4-FFF2-40B4-BE49-F238E27FC236}">
                <a16:creationId xmlns:a16="http://schemas.microsoft.com/office/drawing/2014/main" id="{AA3A5E34-182C-2E49-B94F-8A97369B3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0" y="2414947"/>
            <a:ext cx="705039" cy="70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ql Server Icon PNG Transparent Background, Free Download #11369 -  FreeIconsPNG">
            <a:extLst>
              <a:ext uri="{FF2B5EF4-FFF2-40B4-BE49-F238E27FC236}">
                <a16:creationId xmlns:a16="http://schemas.microsoft.com/office/drawing/2014/main" id="{A11E3F6C-177A-F241-92B8-210DD4E67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705" y="2157421"/>
            <a:ext cx="1139605" cy="113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B5EA646-FA85-6947-9CC1-D446BF6467A3}"/>
              </a:ext>
            </a:extLst>
          </p:cNvPr>
          <p:cNvSpPr txBox="1"/>
          <p:nvPr/>
        </p:nvSpPr>
        <p:spPr>
          <a:xfrm>
            <a:off x="1242533" y="994599"/>
            <a:ext cx="6246578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Counts based on network identifiers</a:t>
            </a:r>
          </a:p>
          <a:p>
            <a:pPr algn="ctr"/>
            <a:r>
              <a:rPr lang="en-US" sz="2400" dirty="0"/>
              <a:t>“67,845 bytes between 1.2.3.4 and 5.6.7.8”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9F74F3F-E73E-C84B-AB46-1AD79571BD4C}"/>
              </a:ext>
            </a:extLst>
          </p:cNvPr>
          <p:cNvCxnSpPr>
            <a:cxnSpLocks/>
          </p:cNvCxnSpPr>
          <p:nvPr/>
        </p:nvCxnSpPr>
        <p:spPr>
          <a:xfrm flipV="1">
            <a:off x="5019805" y="1818660"/>
            <a:ext cx="0" cy="67752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B10302B-7E90-5D48-9CB2-8E2AE261DEF4}"/>
              </a:ext>
            </a:extLst>
          </p:cNvPr>
          <p:cNvCxnSpPr/>
          <p:nvPr/>
        </p:nvCxnSpPr>
        <p:spPr>
          <a:xfrm>
            <a:off x="1395656" y="3297026"/>
            <a:ext cx="5729538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E701EC6-8367-9A49-8759-6A9F5ECC5AE7}"/>
              </a:ext>
            </a:extLst>
          </p:cNvPr>
          <p:cNvSpPr txBox="1"/>
          <p:nvPr/>
        </p:nvSpPr>
        <p:spPr>
          <a:xfrm>
            <a:off x="961584" y="3620534"/>
            <a:ext cx="719808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Path measurements of individual packets</a:t>
            </a:r>
          </a:p>
          <a:p>
            <a:pPr algn="ctr"/>
            <a:r>
              <a:rPr lang="en-US" sz="2400" dirty="0"/>
              <a:t>“Queueing delay of 25 msec from 1.2.3.4 to 5.6.7.8”</a:t>
            </a:r>
          </a:p>
        </p:txBody>
      </p:sp>
    </p:spTree>
    <p:extLst>
      <p:ext uri="{BB962C8B-B14F-4D97-AF65-F5344CB8AC3E}">
        <p14:creationId xmlns:p14="http://schemas.microsoft.com/office/powerpoint/2010/main" val="368638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AFC604-1089-B146-B854-CE4E8CA52FCF}"/>
              </a:ext>
            </a:extLst>
          </p:cNvPr>
          <p:cNvCxnSpPr>
            <a:cxnSpLocks/>
          </p:cNvCxnSpPr>
          <p:nvPr/>
        </p:nvCxnSpPr>
        <p:spPr>
          <a:xfrm>
            <a:off x="2535803" y="3283516"/>
            <a:ext cx="727834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214419-43D7-0744-AEC9-115D8B8F1795}"/>
              </a:ext>
            </a:extLst>
          </p:cNvPr>
          <p:cNvCxnSpPr>
            <a:cxnSpLocks/>
          </p:cNvCxnSpPr>
          <p:nvPr/>
        </p:nvCxnSpPr>
        <p:spPr>
          <a:xfrm>
            <a:off x="3901165" y="3283515"/>
            <a:ext cx="727834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CFB5F0-C617-9A48-B053-9635A6E2FF19}"/>
              </a:ext>
            </a:extLst>
          </p:cNvPr>
          <p:cNvCxnSpPr>
            <a:cxnSpLocks/>
          </p:cNvCxnSpPr>
          <p:nvPr/>
        </p:nvCxnSpPr>
        <p:spPr>
          <a:xfrm>
            <a:off x="5305178" y="3243272"/>
            <a:ext cx="727834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35499B-2864-EF41-BDBF-4FF5106BF001}"/>
              </a:ext>
            </a:extLst>
          </p:cNvPr>
          <p:cNvCxnSpPr>
            <a:cxnSpLocks/>
          </p:cNvCxnSpPr>
          <p:nvPr/>
        </p:nvCxnSpPr>
        <p:spPr>
          <a:xfrm>
            <a:off x="6761277" y="3243272"/>
            <a:ext cx="727834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CA4205-ED0F-3F40-9744-A271DF7A8200}"/>
              </a:ext>
            </a:extLst>
          </p:cNvPr>
          <p:cNvCxnSpPr>
            <a:cxnSpLocks/>
          </p:cNvCxnSpPr>
          <p:nvPr/>
        </p:nvCxnSpPr>
        <p:spPr>
          <a:xfrm>
            <a:off x="1031739" y="3283515"/>
            <a:ext cx="727834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709A1AD-A88E-2446-BF5E-A9C979890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Telemetry in the Data Plane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EDA277-D2ED-3D4A-BD0C-153A10DC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985B-173B-824E-893C-C6FE405CD872}" type="slidenum">
              <a:rPr lang="en-US" smtClean="0"/>
              <a:t>6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0A58B3-294A-8543-838E-AEF70DE36A3E}"/>
              </a:ext>
            </a:extLst>
          </p:cNvPr>
          <p:cNvGrpSpPr/>
          <p:nvPr/>
        </p:nvGrpSpPr>
        <p:grpSpPr>
          <a:xfrm>
            <a:off x="1728692" y="3019165"/>
            <a:ext cx="2342055" cy="547616"/>
            <a:chOff x="3114246" y="4000352"/>
            <a:chExt cx="2342055" cy="547616"/>
          </a:xfrm>
        </p:grpSpPr>
        <p:pic>
          <p:nvPicPr>
            <p:cNvPr id="5" name="Picture 42">
              <a:extLst>
                <a:ext uri="{FF2B5EF4-FFF2-40B4-BE49-F238E27FC236}">
                  <a16:creationId xmlns:a16="http://schemas.microsoft.com/office/drawing/2014/main" id="{8F74DA23-A81F-CE42-8F9F-80AEB429109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246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2">
              <a:extLst>
                <a:ext uri="{FF2B5EF4-FFF2-40B4-BE49-F238E27FC236}">
                  <a16:creationId xmlns:a16="http://schemas.microsoft.com/office/drawing/2014/main" id="{64D9521F-D7CA-9740-A439-850090316E4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145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1689D0A-A4CC-184A-91DD-21495EEC6237}"/>
              </a:ext>
            </a:extLst>
          </p:cNvPr>
          <p:cNvGrpSpPr/>
          <p:nvPr/>
        </p:nvGrpSpPr>
        <p:grpSpPr>
          <a:xfrm>
            <a:off x="4498067" y="3019165"/>
            <a:ext cx="2342055" cy="547616"/>
            <a:chOff x="3114246" y="4000352"/>
            <a:chExt cx="2342055" cy="547616"/>
          </a:xfrm>
        </p:grpSpPr>
        <p:pic>
          <p:nvPicPr>
            <p:cNvPr id="8" name="Picture 42">
              <a:extLst>
                <a:ext uri="{FF2B5EF4-FFF2-40B4-BE49-F238E27FC236}">
                  <a16:creationId xmlns:a16="http://schemas.microsoft.com/office/drawing/2014/main" id="{C90E9F19-8AC1-6E4C-81C3-130CFB45F8B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246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2">
              <a:extLst>
                <a:ext uri="{FF2B5EF4-FFF2-40B4-BE49-F238E27FC236}">
                  <a16:creationId xmlns:a16="http://schemas.microsoft.com/office/drawing/2014/main" id="{CCC85D0A-B9C5-1E43-B0CB-172DE98B614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145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Android, mobile, phone, smartphone Free Icon of Colored Hand Phone Icons">
            <a:extLst>
              <a:ext uri="{FF2B5EF4-FFF2-40B4-BE49-F238E27FC236}">
                <a16:creationId xmlns:a16="http://schemas.microsoft.com/office/drawing/2014/main" id="{AA3A5E34-182C-2E49-B94F-8A97369B3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0" y="2930995"/>
            <a:ext cx="705039" cy="70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ql Server Icon PNG Transparent Background, Free Download #11369 -  FreeIconsPNG">
            <a:extLst>
              <a:ext uri="{FF2B5EF4-FFF2-40B4-BE49-F238E27FC236}">
                <a16:creationId xmlns:a16="http://schemas.microsoft.com/office/drawing/2014/main" id="{A11E3F6C-177A-F241-92B8-210DD4E67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705" y="2673469"/>
            <a:ext cx="1139605" cy="113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B5EA646-FA85-6947-9CC1-D446BF6467A3}"/>
              </a:ext>
            </a:extLst>
          </p:cNvPr>
          <p:cNvSpPr txBox="1"/>
          <p:nvPr/>
        </p:nvSpPr>
        <p:spPr>
          <a:xfrm>
            <a:off x="950616" y="1510647"/>
            <a:ext cx="673577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End-to-end performance for network services</a:t>
            </a:r>
          </a:p>
          <a:p>
            <a:pPr algn="ctr"/>
            <a:r>
              <a:rPr lang="en-US" sz="2400" dirty="0"/>
              <a:t>“50 msec </a:t>
            </a:r>
            <a:r>
              <a:rPr lang="en-US" sz="2400" b="1" dirty="0"/>
              <a:t>round-trip time to Netflix</a:t>
            </a:r>
            <a:r>
              <a:rPr lang="en-US" sz="2400" dirty="0"/>
              <a:t>”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9F74F3F-E73E-C84B-AB46-1AD79571BD4C}"/>
              </a:ext>
            </a:extLst>
          </p:cNvPr>
          <p:cNvCxnSpPr>
            <a:cxnSpLocks/>
          </p:cNvCxnSpPr>
          <p:nvPr/>
        </p:nvCxnSpPr>
        <p:spPr>
          <a:xfrm flipV="1">
            <a:off x="5019805" y="2334708"/>
            <a:ext cx="0" cy="677521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E2765B0-A05F-694B-A10F-0C62CA3491C1}"/>
              </a:ext>
            </a:extLst>
          </p:cNvPr>
          <p:cNvSpPr txBox="1"/>
          <p:nvPr/>
        </p:nvSpPr>
        <p:spPr>
          <a:xfrm>
            <a:off x="950616" y="4392938"/>
            <a:ext cx="655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In the data plane for efficiency, privacy, and direct action!</a:t>
            </a:r>
          </a:p>
        </p:txBody>
      </p:sp>
    </p:spTree>
    <p:extLst>
      <p:ext uri="{BB962C8B-B14F-4D97-AF65-F5344CB8AC3E}">
        <p14:creationId xmlns:p14="http://schemas.microsoft.com/office/powerpoint/2010/main" val="334026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E426A-2499-8142-A2F5-73902698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Data-Plane Telemetry: Performance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DC7FB-13CE-A34E-A416-158A12E79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6749"/>
            <a:ext cx="8521700" cy="4063818"/>
          </a:xfrm>
        </p:spPr>
        <p:txBody>
          <a:bodyPr/>
          <a:lstStyle/>
          <a:p>
            <a:r>
              <a:rPr lang="en-US" dirty="0"/>
              <a:t>From traffic counts to end-to-end performance</a:t>
            </a:r>
          </a:p>
          <a:p>
            <a:pPr lvl="1"/>
            <a:r>
              <a:rPr lang="en-US" dirty="0"/>
              <a:t>Traffic counts: # bytes, # packet losses, …</a:t>
            </a:r>
          </a:p>
          <a:p>
            <a:pPr lvl="1"/>
            <a:r>
              <a:rPr lang="en-US" dirty="0"/>
              <a:t>Performance: round-trip-time</a:t>
            </a:r>
          </a:p>
          <a:p>
            <a:pPr lvl="1"/>
            <a:r>
              <a:rPr lang="en-US" i="1" dirty="0"/>
              <a:t>Challenge</a:t>
            </a:r>
            <a:r>
              <a:rPr lang="en-US" dirty="0"/>
              <a:t>: join a packet with its ACK</a:t>
            </a:r>
          </a:p>
          <a:p>
            <a:r>
              <a:rPr lang="en-US" dirty="0"/>
              <a:t>Example use cases</a:t>
            </a:r>
          </a:p>
          <a:p>
            <a:pPr lvl="1"/>
            <a:r>
              <a:rPr lang="en-US" dirty="0"/>
              <a:t>Service Level Agreement violations</a:t>
            </a:r>
          </a:p>
          <a:p>
            <a:pPr lvl="1"/>
            <a:r>
              <a:rPr lang="en-US" dirty="0"/>
              <a:t>BGP interception attacks</a:t>
            </a:r>
          </a:p>
          <a:p>
            <a:pPr lvl="1"/>
            <a:r>
              <a:rPr lang="en-US" dirty="0"/>
              <a:t>CDN replica selection</a:t>
            </a:r>
          </a:p>
          <a:p>
            <a:pPr lvl="1"/>
            <a:r>
              <a:rPr lang="en-US" dirty="0"/>
              <a:t>Video </a:t>
            </a:r>
            <a:r>
              <a:rPr lang="en-US" dirty="0" err="1"/>
              <a:t>QoE</a:t>
            </a:r>
            <a:r>
              <a:rPr lang="en-US" dirty="0"/>
              <a:t> inference</a:t>
            </a:r>
          </a:p>
          <a:p>
            <a:endParaRPr lang="en-US" dirty="0"/>
          </a:p>
          <a:p>
            <a:pPr marL="9906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E6FC1F-2F9B-7545-AF1C-23F44C17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985B-173B-824E-893C-C6FE405CD872}" type="slidenum">
              <a:rPr lang="en-US" smtClean="0"/>
              <a:t>7</a:t>
            </a:fld>
            <a:endParaRPr lang="en-US" dirty="0"/>
          </a:p>
        </p:txBody>
      </p:sp>
      <p:pic>
        <p:nvPicPr>
          <p:cNvPr id="1026" name="Picture 2" descr="Fast Time free vector icons designed by Freepik | Free icons, Icon, Vector  icon design">
            <a:extLst>
              <a:ext uri="{FF2B5EF4-FFF2-40B4-BE49-F238E27FC236}">
                <a16:creationId xmlns:a16="http://schemas.microsoft.com/office/drawing/2014/main" id="{71DCE08D-D0E5-9246-A7DE-EF8260C71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07" y="2922201"/>
            <a:ext cx="1926690" cy="192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03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6A2C0-9573-3E46-9610-F5FB0A557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Data-Plane Telemetry: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998C2-3500-734D-8F57-0C2D11FCD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6749"/>
            <a:ext cx="8521700" cy="3973287"/>
          </a:xfrm>
        </p:spPr>
        <p:txBody>
          <a:bodyPr/>
          <a:lstStyle/>
          <a:p>
            <a:r>
              <a:rPr lang="en-US" dirty="0"/>
              <a:t>From network identifiers to high-level names</a:t>
            </a:r>
          </a:p>
          <a:p>
            <a:pPr lvl="1"/>
            <a:r>
              <a:rPr lang="en-US" dirty="0"/>
              <a:t>Identifiers: IP addresses, TCP/UDP port numbers, …</a:t>
            </a:r>
          </a:p>
          <a:p>
            <a:pPr lvl="1"/>
            <a:r>
              <a:rPr lang="en-US" dirty="0"/>
              <a:t>Names: domain names (e.g., *.</a:t>
            </a:r>
            <a:r>
              <a:rPr lang="en-US" dirty="0" err="1"/>
              <a:t>netflix.com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Challenge</a:t>
            </a:r>
            <a:r>
              <a:rPr lang="en-US" dirty="0"/>
              <a:t>: join DNS response with subsequent data packets</a:t>
            </a:r>
          </a:p>
          <a:p>
            <a:r>
              <a:rPr lang="en-US" dirty="0"/>
              <a:t>Example use cases</a:t>
            </a:r>
          </a:p>
          <a:p>
            <a:pPr lvl="1"/>
            <a:r>
              <a:rPr lang="en-US" dirty="0"/>
              <a:t>Traffic volume by site name or class</a:t>
            </a:r>
          </a:p>
          <a:p>
            <a:pPr lvl="1"/>
            <a:r>
              <a:rPr lang="en-US" dirty="0"/>
              <a:t>Intrusion Detection System bypass </a:t>
            </a:r>
          </a:p>
          <a:p>
            <a:pPr lvl="1"/>
            <a:r>
              <a:rPr lang="en-US" dirty="0"/>
              <a:t>IoT device fingerprinting</a:t>
            </a:r>
          </a:p>
          <a:p>
            <a:pPr lvl="1"/>
            <a:r>
              <a:rPr lang="en-US" dirty="0"/>
              <a:t>DNS tunneling detection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2C04C-041A-EC46-9E3F-C7543283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985B-173B-824E-893C-C6FE405CD872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 descr="Hello My Name Is Icons PNG - Free PNG and Icons Downloads">
            <a:extLst>
              <a:ext uri="{FF2B5EF4-FFF2-40B4-BE49-F238E27FC236}">
                <a16:creationId xmlns:a16="http://schemas.microsoft.com/office/drawing/2014/main" id="{92DC75B5-DC94-9F41-9727-FB7208318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85" y="3080083"/>
            <a:ext cx="2088754" cy="130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F70BAF-921D-CA46-8259-5A93E8584580}"/>
              </a:ext>
            </a:extLst>
          </p:cNvPr>
          <p:cNvSpPr txBox="1"/>
          <p:nvPr/>
        </p:nvSpPr>
        <p:spPr>
          <a:xfrm>
            <a:off x="6576041" y="3730979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www.netflix.com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183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DF4A-F10D-E24C-91AB-5E911BA2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Data-Plane 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5BF999-7C25-9344-BE13-04BBFF16B6B0}"/>
              </a:ext>
            </a:extLst>
          </p:cNvPr>
          <p:cNvSpPr txBox="1"/>
          <p:nvPr/>
        </p:nvSpPr>
        <p:spPr>
          <a:xfrm>
            <a:off x="4123801" y="4675401"/>
            <a:ext cx="896399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1800" b="1" dirty="0">
                <a:latin typeface="Myriad Pro" charset="0"/>
                <a:ea typeface="Myriad Pro" charset="0"/>
                <a:cs typeface="Myriad Pro" charset="0"/>
              </a:rPr>
              <a:t>Stages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061295F-E763-7247-AA60-F3879BE8AC24}"/>
              </a:ext>
            </a:extLst>
          </p:cNvPr>
          <p:cNvSpPr/>
          <p:nvPr/>
        </p:nvSpPr>
        <p:spPr>
          <a:xfrm>
            <a:off x="7154002" y="1938749"/>
            <a:ext cx="1463693" cy="2774445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r>
              <a:rPr lang="en-US" sz="2000" b="1" dirty="0" err="1">
                <a:latin typeface="Myriad Pro" charset="0"/>
                <a:ea typeface="Myriad Pro" charset="0"/>
                <a:cs typeface="Myriad Pro" charset="0"/>
              </a:rPr>
              <a:t>Deparser</a:t>
            </a:r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B730BA-A1B7-3C43-A037-12A45B0C6B02}"/>
              </a:ext>
            </a:extLst>
          </p:cNvPr>
          <p:cNvGrpSpPr/>
          <p:nvPr/>
        </p:nvGrpSpPr>
        <p:grpSpPr>
          <a:xfrm>
            <a:off x="7502388" y="2602060"/>
            <a:ext cx="780766" cy="427769"/>
            <a:chOff x="6858000" y="3200400"/>
            <a:chExt cx="685800" cy="375739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68829CF-E41C-D340-9FFC-AD71D1DEEA2D}"/>
                </a:ext>
              </a:extLst>
            </p:cNvPr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0BF3AB3-892F-994C-86A6-A1BA28E2B95F}"/>
                </a:ext>
              </a:extLst>
            </p:cNvPr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BF0EF0F-9156-1844-B48C-EDC46E3C4C73}"/>
                </a:ext>
              </a:extLst>
            </p:cNvPr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5792189-E9A4-EB4F-95C4-B1189BE7AF89}"/>
                </a:ext>
              </a:extLst>
            </p:cNvPr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1A4239A-1CD2-DA4C-B4A9-D5A6C049A61C}"/>
                </a:ext>
              </a:extLst>
            </p:cNvPr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9E30BBC-DACE-FB4A-BE11-7CAD48207747}"/>
                </a:ext>
              </a:extLst>
            </p:cNvPr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CD315E6-41EA-724F-9AC9-3B77FE6B1618}"/>
                </a:ext>
              </a:extLst>
            </p:cNvPr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CF0295A-E950-AF48-A46E-660370DAAC1D}"/>
                </a:ext>
              </a:extLst>
            </p:cNvPr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277F530-5EBE-EA4C-841F-E45A78658246}"/>
                </a:ext>
              </a:extLst>
            </p:cNvPr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D9C7FA6-F91F-EA41-BC62-1D4CBA9BE727}"/>
              </a:ext>
            </a:extLst>
          </p:cNvPr>
          <p:cNvGrpSpPr/>
          <p:nvPr/>
        </p:nvGrpSpPr>
        <p:grpSpPr>
          <a:xfrm>
            <a:off x="7498830" y="3352158"/>
            <a:ext cx="780766" cy="427769"/>
            <a:chOff x="6858000" y="3200400"/>
            <a:chExt cx="685800" cy="375739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22E9E6B-82CF-CD4F-B9D3-6A9B545ECA4D}"/>
                </a:ext>
              </a:extLst>
            </p:cNvPr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BFB8C2C-F078-EA49-9023-D944F57519F6}"/>
                </a:ext>
              </a:extLst>
            </p:cNvPr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DC9EF85-A966-7F47-8444-0E3C93D10CF0}"/>
                </a:ext>
              </a:extLst>
            </p:cNvPr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A791A33-B2B2-2A49-A0F3-A3C26CEB367B}"/>
                </a:ext>
              </a:extLst>
            </p:cNvPr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642DEB6-87D7-2B44-AD98-FC25E58F9F16}"/>
                </a:ext>
              </a:extLst>
            </p:cNvPr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91A6BED-36A1-E341-A96D-6636340B2086}"/>
                </a:ext>
              </a:extLst>
            </p:cNvPr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787D408-FA17-9541-8D8E-388185B111D6}"/>
                </a:ext>
              </a:extLst>
            </p:cNvPr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A5BB75F-C43E-CD4A-B918-7A6A07298A49}"/>
                </a:ext>
              </a:extLst>
            </p:cNvPr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2D90E03-4925-074C-88A9-0F5440FBB361}"/>
                </a:ext>
              </a:extLst>
            </p:cNvPr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CFFA2D-698C-4447-8A21-E55B9359FDEE}"/>
              </a:ext>
            </a:extLst>
          </p:cNvPr>
          <p:cNvGrpSpPr/>
          <p:nvPr/>
        </p:nvGrpSpPr>
        <p:grpSpPr>
          <a:xfrm>
            <a:off x="7498830" y="4102256"/>
            <a:ext cx="780766" cy="427769"/>
            <a:chOff x="6858000" y="3200400"/>
            <a:chExt cx="685800" cy="375739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0198CEE-E6F5-A441-BF13-0076BE36FB46}"/>
                </a:ext>
              </a:extLst>
            </p:cNvPr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7D3653A-1CDE-F94F-97FD-D76660BEE982}"/>
                </a:ext>
              </a:extLst>
            </p:cNvPr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22EEAF7-350E-1542-9404-D91AA89E1762}"/>
                </a:ext>
              </a:extLst>
            </p:cNvPr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DC81BEF-2974-B04F-9658-E0011420F694}"/>
                </a:ext>
              </a:extLst>
            </p:cNvPr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15D36CC-3406-D142-87BC-6ACF906DB874}"/>
                </a:ext>
              </a:extLst>
            </p:cNvPr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680FB86-A852-5845-B000-2B35F43FEDED}"/>
                </a:ext>
              </a:extLst>
            </p:cNvPr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E0A2DF4-959A-D245-8BC1-2D7504B37E1C}"/>
                </a:ext>
              </a:extLst>
            </p:cNvPr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B8B6A5D-EF47-3842-AF5B-FCF1FC0EC246}"/>
                </a:ext>
              </a:extLst>
            </p:cNvPr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56A3963-9DF1-174B-9498-31AF1981F187}"/>
                </a:ext>
              </a:extLst>
            </p:cNvPr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ight Arrow 9">
            <a:extLst>
              <a:ext uri="{FF2B5EF4-FFF2-40B4-BE49-F238E27FC236}">
                <a16:creationId xmlns:a16="http://schemas.microsoft.com/office/drawing/2014/main" id="{8CF43C21-01A3-2E4C-9426-A1556B969EDE}"/>
              </a:ext>
            </a:extLst>
          </p:cNvPr>
          <p:cNvSpPr/>
          <p:nvPr/>
        </p:nvSpPr>
        <p:spPr>
          <a:xfrm>
            <a:off x="174683" y="2529399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6FE2424-560D-D149-9585-67D1FCE22183}"/>
              </a:ext>
            </a:extLst>
          </p:cNvPr>
          <p:cNvSpPr/>
          <p:nvPr/>
        </p:nvSpPr>
        <p:spPr>
          <a:xfrm>
            <a:off x="174683" y="2982198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566A4E6B-DF8F-B44A-9AEE-58D608CB4417}"/>
              </a:ext>
            </a:extLst>
          </p:cNvPr>
          <p:cNvSpPr/>
          <p:nvPr/>
        </p:nvSpPr>
        <p:spPr>
          <a:xfrm>
            <a:off x="174683" y="3438443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C4DB8DF-6323-DE48-BD92-35EA9D19118C}"/>
              </a:ext>
            </a:extLst>
          </p:cNvPr>
          <p:cNvSpPr/>
          <p:nvPr/>
        </p:nvSpPr>
        <p:spPr>
          <a:xfrm>
            <a:off x="174683" y="3891242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50B25B4C-0930-8344-8C38-BA6B840677AE}"/>
              </a:ext>
            </a:extLst>
          </p:cNvPr>
          <p:cNvSpPr/>
          <p:nvPr/>
        </p:nvSpPr>
        <p:spPr>
          <a:xfrm>
            <a:off x="8636529" y="2529399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BFA31E6F-74B4-684D-8923-D52C730F2FBD}"/>
              </a:ext>
            </a:extLst>
          </p:cNvPr>
          <p:cNvSpPr/>
          <p:nvPr/>
        </p:nvSpPr>
        <p:spPr>
          <a:xfrm>
            <a:off x="8636529" y="2982198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740EE4DC-E57D-814B-85EC-78DA8ED9266F}"/>
              </a:ext>
            </a:extLst>
          </p:cNvPr>
          <p:cNvSpPr/>
          <p:nvPr/>
        </p:nvSpPr>
        <p:spPr>
          <a:xfrm>
            <a:off x="8636529" y="3438443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228A7E98-0C88-184D-B703-05CFB22B4A58}"/>
              </a:ext>
            </a:extLst>
          </p:cNvPr>
          <p:cNvSpPr/>
          <p:nvPr/>
        </p:nvSpPr>
        <p:spPr>
          <a:xfrm>
            <a:off x="8636529" y="3891242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CE6C1B1-1C27-1945-AE47-87955603DC3A}"/>
              </a:ext>
            </a:extLst>
          </p:cNvPr>
          <p:cNvSpPr/>
          <p:nvPr/>
        </p:nvSpPr>
        <p:spPr>
          <a:xfrm>
            <a:off x="531169" y="1929512"/>
            <a:ext cx="1463693" cy="2774445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r>
              <a:rPr lang="en-US" sz="2000" b="1" dirty="0">
                <a:latin typeface="Myriad Pro" charset="0"/>
                <a:ea typeface="Myriad Pro" charset="0"/>
                <a:cs typeface="Myriad Pro" charset="0"/>
              </a:rPr>
              <a:t>Parser</a:t>
            </a: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099E6F-C3D8-7C4C-8EE8-E69D2B8C9EB7}"/>
              </a:ext>
            </a:extLst>
          </p:cNvPr>
          <p:cNvSpPr/>
          <p:nvPr/>
        </p:nvSpPr>
        <p:spPr>
          <a:xfrm>
            <a:off x="2189826" y="2533554"/>
            <a:ext cx="1041889" cy="217040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3412AD26-412D-B245-AD31-D993AC207415}"/>
              </a:ext>
            </a:extLst>
          </p:cNvPr>
          <p:cNvSpPr/>
          <p:nvPr/>
        </p:nvSpPr>
        <p:spPr>
          <a:xfrm rot="5400000">
            <a:off x="2778794" y="2719237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800" dirty="0"/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354D8D6C-6D05-8445-B4A0-EFBA176D18EC}"/>
              </a:ext>
            </a:extLst>
          </p:cNvPr>
          <p:cNvSpPr/>
          <p:nvPr/>
        </p:nvSpPr>
        <p:spPr>
          <a:xfrm rot="5400000">
            <a:off x="2775324" y="3477300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Trapezoid 21">
            <a:extLst>
              <a:ext uri="{FF2B5EF4-FFF2-40B4-BE49-F238E27FC236}">
                <a16:creationId xmlns:a16="http://schemas.microsoft.com/office/drawing/2014/main" id="{6E6208D4-74E8-0744-8917-4FFC0484EB18}"/>
              </a:ext>
            </a:extLst>
          </p:cNvPr>
          <p:cNvSpPr/>
          <p:nvPr/>
        </p:nvSpPr>
        <p:spPr>
          <a:xfrm rot="5400000">
            <a:off x="2761848" y="4235361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02472B-4222-CA40-9F99-7AE6CB8EEF15}"/>
              </a:ext>
            </a:extLst>
          </p:cNvPr>
          <p:cNvSpPr/>
          <p:nvPr/>
        </p:nvSpPr>
        <p:spPr>
          <a:xfrm>
            <a:off x="2301926" y="2661298"/>
            <a:ext cx="425117" cy="19443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>
                <a:latin typeface="Myriad Pro" charset="0"/>
                <a:ea typeface="Myriad Pro" charset="0"/>
                <a:cs typeface="Myriad Pro" charset="0"/>
              </a:rPr>
              <a:t>Memory</a:t>
            </a:r>
            <a:endParaRPr lang="en-US" b="1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9C9B9DF-B9D6-8C44-BB7E-DC019C2340F3}"/>
              </a:ext>
            </a:extLst>
          </p:cNvPr>
          <p:cNvSpPr/>
          <p:nvPr/>
        </p:nvSpPr>
        <p:spPr>
          <a:xfrm>
            <a:off x="2189826" y="1929514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yriad Pro" charset="0"/>
                <a:ea typeface="Myriad Pro" charset="0"/>
                <a:cs typeface="Myriad Pro" charset="0"/>
              </a:rPr>
              <a:t>Registers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CABD414A-8CFF-0E49-910C-039A149274F6}"/>
              </a:ext>
            </a:extLst>
          </p:cNvPr>
          <p:cNvSpPr/>
          <p:nvPr/>
        </p:nvSpPr>
        <p:spPr>
          <a:xfrm>
            <a:off x="2009901" y="3228476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4AFC2E-4373-E645-9E8E-0361B4DDE9E8}"/>
              </a:ext>
            </a:extLst>
          </p:cNvPr>
          <p:cNvSpPr/>
          <p:nvPr/>
        </p:nvSpPr>
        <p:spPr>
          <a:xfrm>
            <a:off x="3433268" y="2533554"/>
            <a:ext cx="1041889" cy="217040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302B69-B30B-9041-A466-C566DFACA2E4}"/>
              </a:ext>
            </a:extLst>
          </p:cNvPr>
          <p:cNvSpPr/>
          <p:nvPr/>
        </p:nvSpPr>
        <p:spPr>
          <a:xfrm>
            <a:off x="3545368" y="2661298"/>
            <a:ext cx="425117" cy="19443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01124FB-441F-6C41-BAE9-93AAE8370722}"/>
              </a:ext>
            </a:extLst>
          </p:cNvPr>
          <p:cNvSpPr/>
          <p:nvPr/>
        </p:nvSpPr>
        <p:spPr>
          <a:xfrm>
            <a:off x="3433268" y="1929514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C0A460-ED87-A34D-829E-E0E9F419894D}"/>
              </a:ext>
            </a:extLst>
          </p:cNvPr>
          <p:cNvGrpSpPr/>
          <p:nvPr/>
        </p:nvGrpSpPr>
        <p:grpSpPr>
          <a:xfrm>
            <a:off x="3472273" y="1972343"/>
            <a:ext cx="965664" cy="463767"/>
            <a:chOff x="3472273" y="1770636"/>
            <a:chExt cx="965664" cy="463767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C009FA2-F069-7045-AD5E-40303CCE8403}"/>
                </a:ext>
              </a:extLst>
            </p:cNvPr>
            <p:cNvSpPr/>
            <p:nvPr/>
          </p:nvSpPr>
          <p:spPr>
            <a:xfrm>
              <a:off x="3472273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8294018-2EB9-3D48-9A66-C8380CEEE008}"/>
                </a:ext>
              </a:extLst>
            </p:cNvPr>
            <p:cNvSpPr/>
            <p:nvPr/>
          </p:nvSpPr>
          <p:spPr>
            <a:xfrm>
              <a:off x="3633723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D807052-1ACD-E747-B154-96DADCD5D8A0}"/>
                </a:ext>
              </a:extLst>
            </p:cNvPr>
            <p:cNvSpPr/>
            <p:nvPr/>
          </p:nvSpPr>
          <p:spPr>
            <a:xfrm>
              <a:off x="3795174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6023F4E-EEB3-164B-A2B7-1A90F4E5655A}"/>
                </a:ext>
              </a:extLst>
            </p:cNvPr>
            <p:cNvSpPr/>
            <p:nvPr/>
          </p:nvSpPr>
          <p:spPr>
            <a:xfrm>
              <a:off x="3956624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F8C2DF7-F474-374F-8B24-74480259B80F}"/>
                </a:ext>
              </a:extLst>
            </p:cNvPr>
            <p:cNvSpPr/>
            <p:nvPr/>
          </p:nvSpPr>
          <p:spPr>
            <a:xfrm>
              <a:off x="4118075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09E8DFC-A490-4445-933C-BABE54E17763}"/>
                </a:ext>
              </a:extLst>
            </p:cNvPr>
            <p:cNvSpPr/>
            <p:nvPr/>
          </p:nvSpPr>
          <p:spPr>
            <a:xfrm>
              <a:off x="4279525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16108EF1-A975-9840-9C99-BF6B80EE357B}"/>
              </a:ext>
            </a:extLst>
          </p:cNvPr>
          <p:cNvSpPr/>
          <p:nvPr/>
        </p:nvSpPr>
        <p:spPr>
          <a:xfrm>
            <a:off x="4676711" y="2533554"/>
            <a:ext cx="1041889" cy="217040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20D646-C647-8542-8B02-121D94431496}"/>
              </a:ext>
            </a:extLst>
          </p:cNvPr>
          <p:cNvSpPr/>
          <p:nvPr/>
        </p:nvSpPr>
        <p:spPr>
          <a:xfrm>
            <a:off x="4788811" y="2661298"/>
            <a:ext cx="425117" cy="19443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2446805-2882-5740-BD8B-88E30592C7DC}"/>
              </a:ext>
            </a:extLst>
          </p:cNvPr>
          <p:cNvSpPr/>
          <p:nvPr/>
        </p:nvSpPr>
        <p:spPr>
          <a:xfrm>
            <a:off x="4676711" y="1929514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6DD9C8B-F2D7-8944-BE84-EDE96E90384D}"/>
              </a:ext>
            </a:extLst>
          </p:cNvPr>
          <p:cNvSpPr/>
          <p:nvPr/>
        </p:nvSpPr>
        <p:spPr>
          <a:xfrm>
            <a:off x="4690570" y="1924547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7DF5360-67A9-AD4B-9320-25C7686D0363}"/>
              </a:ext>
            </a:extLst>
          </p:cNvPr>
          <p:cNvGrpSpPr/>
          <p:nvPr/>
        </p:nvGrpSpPr>
        <p:grpSpPr>
          <a:xfrm>
            <a:off x="4729575" y="1967375"/>
            <a:ext cx="965664" cy="463767"/>
            <a:chOff x="4729575" y="1765668"/>
            <a:chExt cx="965664" cy="463767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0A8E814-D32F-2E4C-8E74-F1E25E87C049}"/>
                </a:ext>
              </a:extLst>
            </p:cNvPr>
            <p:cNvSpPr/>
            <p:nvPr/>
          </p:nvSpPr>
          <p:spPr>
            <a:xfrm>
              <a:off x="4729575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1F43C5F-D011-6141-8538-8A79B4BF0E64}"/>
                </a:ext>
              </a:extLst>
            </p:cNvPr>
            <p:cNvSpPr/>
            <p:nvPr/>
          </p:nvSpPr>
          <p:spPr>
            <a:xfrm>
              <a:off x="4891025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D4C3637-3E6C-2B49-9AEA-3C636FD10EB5}"/>
                </a:ext>
              </a:extLst>
            </p:cNvPr>
            <p:cNvSpPr/>
            <p:nvPr/>
          </p:nvSpPr>
          <p:spPr>
            <a:xfrm>
              <a:off x="5052476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6B3E90E-7B2A-2F44-9819-8177AD9BFE88}"/>
                </a:ext>
              </a:extLst>
            </p:cNvPr>
            <p:cNvSpPr/>
            <p:nvPr/>
          </p:nvSpPr>
          <p:spPr>
            <a:xfrm>
              <a:off x="5213926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A7EB155-0350-EF4D-A9ED-3C715A20A9F3}"/>
                </a:ext>
              </a:extLst>
            </p:cNvPr>
            <p:cNvSpPr/>
            <p:nvPr/>
          </p:nvSpPr>
          <p:spPr>
            <a:xfrm>
              <a:off x="5375377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F9A1DC8-FE7F-D845-859F-00071F328CBE}"/>
                </a:ext>
              </a:extLst>
            </p:cNvPr>
            <p:cNvSpPr/>
            <p:nvPr/>
          </p:nvSpPr>
          <p:spPr>
            <a:xfrm>
              <a:off x="5536827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F6DE186-3BE4-A646-9B11-4799AEB1CB7E}"/>
              </a:ext>
            </a:extLst>
          </p:cNvPr>
          <p:cNvSpPr/>
          <p:nvPr/>
        </p:nvSpPr>
        <p:spPr>
          <a:xfrm>
            <a:off x="5920153" y="2533554"/>
            <a:ext cx="1041889" cy="217040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7C071F-FAD3-324B-A1CF-FE6475BE9B51}"/>
              </a:ext>
            </a:extLst>
          </p:cNvPr>
          <p:cNvSpPr/>
          <p:nvPr/>
        </p:nvSpPr>
        <p:spPr>
          <a:xfrm>
            <a:off x="6032253" y="2661298"/>
            <a:ext cx="425117" cy="19443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BCDC98D-F0C0-B14E-B872-880836D16556}"/>
              </a:ext>
            </a:extLst>
          </p:cNvPr>
          <p:cNvSpPr/>
          <p:nvPr/>
        </p:nvSpPr>
        <p:spPr>
          <a:xfrm>
            <a:off x="5920153" y="1929514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9D0C53F-05AF-6E4F-8751-39B7345102B9}"/>
              </a:ext>
            </a:extLst>
          </p:cNvPr>
          <p:cNvSpPr/>
          <p:nvPr/>
        </p:nvSpPr>
        <p:spPr>
          <a:xfrm>
            <a:off x="5917149" y="1930782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E52155E-78A9-6645-9421-150DADCE04C5}"/>
              </a:ext>
            </a:extLst>
          </p:cNvPr>
          <p:cNvGrpSpPr/>
          <p:nvPr/>
        </p:nvGrpSpPr>
        <p:grpSpPr>
          <a:xfrm>
            <a:off x="5956154" y="1973612"/>
            <a:ext cx="965665" cy="463767"/>
            <a:chOff x="5956153" y="1771904"/>
            <a:chExt cx="965665" cy="46376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0F2007-0F9D-1E41-A570-9DEAF8A49258}"/>
                </a:ext>
              </a:extLst>
            </p:cNvPr>
            <p:cNvSpPr/>
            <p:nvPr/>
          </p:nvSpPr>
          <p:spPr>
            <a:xfrm>
              <a:off x="5956153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35647C5-3A61-C749-82AF-12B2F8479564}"/>
                </a:ext>
              </a:extLst>
            </p:cNvPr>
            <p:cNvSpPr/>
            <p:nvPr/>
          </p:nvSpPr>
          <p:spPr>
            <a:xfrm>
              <a:off x="6117603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60567-B7B8-734A-9A62-7A2A2C37175E}"/>
                </a:ext>
              </a:extLst>
            </p:cNvPr>
            <p:cNvSpPr/>
            <p:nvPr/>
          </p:nvSpPr>
          <p:spPr>
            <a:xfrm>
              <a:off x="6279054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7242393-67EA-6744-82C2-073BEB36F192}"/>
                </a:ext>
              </a:extLst>
            </p:cNvPr>
            <p:cNvSpPr/>
            <p:nvPr/>
          </p:nvSpPr>
          <p:spPr>
            <a:xfrm>
              <a:off x="6440504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F8B4073-48C7-2045-9DDD-A0520E84F1A5}"/>
                </a:ext>
              </a:extLst>
            </p:cNvPr>
            <p:cNvSpPr/>
            <p:nvPr/>
          </p:nvSpPr>
          <p:spPr>
            <a:xfrm>
              <a:off x="6601955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33C0091-D8C8-FC42-B818-D76C9EE0012E}"/>
                </a:ext>
              </a:extLst>
            </p:cNvPr>
            <p:cNvSpPr/>
            <p:nvPr/>
          </p:nvSpPr>
          <p:spPr>
            <a:xfrm>
              <a:off x="6763406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2FEAE41-F5D9-AD4D-B7D3-62777B0194C2}"/>
              </a:ext>
            </a:extLst>
          </p:cNvPr>
          <p:cNvSpPr txBox="1"/>
          <p:nvPr/>
        </p:nvSpPr>
        <p:spPr>
          <a:xfrm>
            <a:off x="2762842" y="2735522"/>
            <a:ext cx="48282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ALU</a:t>
            </a: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2F5338B4-886F-234C-82F6-ACD7C1829D7F}"/>
              </a:ext>
            </a:extLst>
          </p:cNvPr>
          <p:cNvSpPr/>
          <p:nvPr/>
        </p:nvSpPr>
        <p:spPr>
          <a:xfrm>
            <a:off x="3253344" y="3228476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2542BA58-2CCC-1245-8D3D-330B78D4136B}"/>
              </a:ext>
            </a:extLst>
          </p:cNvPr>
          <p:cNvSpPr/>
          <p:nvPr/>
        </p:nvSpPr>
        <p:spPr>
          <a:xfrm>
            <a:off x="4496786" y="3228476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8E8FCA5C-FD6A-3349-ABD0-2C8F3EC292CB}"/>
              </a:ext>
            </a:extLst>
          </p:cNvPr>
          <p:cNvSpPr/>
          <p:nvPr/>
        </p:nvSpPr>
        <p:spPr>
          <a:xfrm>
            <a:off x="5740229" y="3228476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97B0BEAD-F764-1848-8AF5-5492DAFC84CA}"/>
              </a:ext>
            </a:extLst>
          </p:cNvPr>
          <p:cNvSpPr/>
          <p:nvPr/>
        </p:nvSpPr>
        <p:spPr>
          <a:xfrm>
            <a:off x="6969141" y="3228476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6" name="Trapezoid 45">
            <a:extLst>
              <a:ext uri="{FF2B5EF4-FFF2-40B4-BE49-F238E27FC236}">
                <a16:creationId xmlns:a16="http://schemas.microsoft.com/office/drawing/2014/main" id="{278761C6-EA9B-3D47-B286-025FEA6D73B8}"/>
              </a:ext>
            </a:extLst>
          </p:cNvPr>
          <p:cNvSpPr/>
          <p:nvPr/>
        </p:nvSpPr>
        <p:spPr>
          <a:xfrm rot="5400000">
            <a:off x="4033361" y="2719237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800" dirty="0"/>
          </a:p>
        </p:txBody>
      </p:sp>
      <p:sp>
        <p:nvSpPr>
          <p:cNvPr id="47" name="Trapezoid 46">
            <a:extLst>
              <a:ext uri="{FF2B5EF4-FFF2-40B4-BE49-F238E27FC236}">
                <a16:creationId xmlns:a16="http://schemas.microsoft.com/office/drawing/2014/main" id="{7C9598C3-8FBF-BF4A-8EDB-4F49A8E27E0F}"/>
              </a:ext>
            </a:extLst>
          </p:cNvPr>
          <p:cNvSpPr/>
          <p:nvPr/>
        </p:nvSpPr>
        <p:spPr>
          <a:xfrm rot="5400000">
            <a:off x="4029891" y="3477300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8" name="Trapezoid 47">
            <a:extLst>
              <a:ext uri="{FF2B5EF4-FFF2-40B4-BE49-F238E27FC236}">
                <a16:creationId xmlns:a16="http://schemas.microsoft.com/office/drawing/2014/main" id="{D8AFDF6C-6157-1F40-9CF9-8332BDC49412}"/>
              </a:ext>
            </a:extLst>
          </p:cNvPr>
          <p:cNvSpPr/>
          <p:nvPr/>
        </p:nvSpPr>
        <p:spPr>
          <a:xfrm rot="5400000">
            <a:off x="4016415" y="4235361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Trapezoid 48">
            <a:extLst>
              <a:ext uri="{FF2B5EF4-FFF2-40B4-BE49-F238E27FC236}">
                <a16:creationId xmlns:a16="http://schemas.microsoft.com/office/drawing/2014/main" id="{BFAE6141-5080-4C43-8E62-904D1A4A111B}"/>
              </a:ext>
            </a:extLst>
          </p:cNvPr>
          <p:cNvSpPr/>
          <p:nvPr/>
        </p:nvSpPr>
        <p:spPr>
          <a:xfrm rot="5400000">
            <a:off x="5284190" y="2719237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800" dirty="0"/>
          </a:p>
        </p:txBody>
      </p:sp>
      <p:sp>
        <p:nvSpPr>
          <p:cNvPr id="50" name="Trapezoid 49">
            <a:extLst>
              <a:ext uri="{FF2B5EF4-FFF2-40B4-BE49-F238E27FC236}">
                <a16:creationId xmlns:a16="http://schemas.microsoft.com/office/drawing/2014/main" id="{2CAADC41-53D7-D84E-849A-E6481B986E13}"/>
              </a:ext>
            </a:extLst>
          </p:cNvPr>
          <p:cNvSpPr/>
          <p:nvPr/>
        </p:nvSpPr>
        <p:spPr>
          <a:xfrm rot="5400000">
            <a:off x="5280720" y="3477300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1" name="Trapezoid 50">
            <a:extLst>
              <a:ext uri="{FF2B5EF4-FFF2-40B4-BE49-F238E27FC236}">
                <a16:creationId xmlns:a16="http://schemas.microsoft.com/office/drawing/2014/main" id="{A3424E18-6489-4F43-A648-869E91EAF17C}"/>
              </a:ext>
            </a:extLst>
          </p:cNvPr>
          <p:cNvSpPr/>
          <p:nvPr/>
        </p:nvSpPr>
        <p:spPr>
          <a:xfrm rot="5400000">
            <a:off x="5267244" y="4235361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2" name="Trapezoid 51">
            <a:extLst>
              <a:ext uri="{FF2B5EF4-FFF2-40B4-BE49-F238E27FC236}">
                <a16:creationId xmlns:a16="http://schemas.microsoft.com/office/drawing/2014/main" id="{707AF689-8BA6-644F-A91A-845040F87AA6}"/>
              </a:ext>
            </a:extLst>
          </p:cNvPr>
          <p:cNvSpPr/>
          <p:nvPr/>
        </p:nvSpPr>
        <p:spPr>
          <a:xfrm rot="5400000">
            <a:off x="6522614" y="2719237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800" dirty="0"/>
          </a:p>
        </p:txBody>
      </p:sp>
      <p:sp>
        <p:nvSpPr>
          <p:cNvPr id="53" name="Trapezoid 52">
            <a:extLst>
              <a:ext uri="{FF2B5EF4-FFF2-40B4-BE49-F238E27FC236}">
                <a16:creationId xmlns:a16="http://schemas.microsoft.com/office/drawing/2014/main" id="{E16FD6CF-4A21-2A4F-B91E-C5DFA48DB225}"/>
              </a:ext>
            </a:extLst>
          </p:cNvPr>
          <p:cNvSpPr/>
          <p:nvPr/>
        </p:nvSpPr>
        <p:spPr>
          <a:xfrm rot="5400000">
            <a:off x="6519144" y="3477300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4" name="Trapezoid 53">
            <a:extLst>
              <a:ext uri="{FF2B5EF4-FFF2-40B4-BE49-F238E27FC236}">
                <a16:creationId xmlns:a16="http://schemas.microsoft.com/office/drawing/2014/main" id="{33F18546-6390-A646-9029-4CDB6CB6395B}"/>
              </a:ext>
            </a:extLst>
          </p:cNvPr>
          <p:cNvSpPr/>
          <p:nvPr/>
        </p:nvSpPr>
        <p:spPr>
          <a:xfrm rot="5400000">
            <a:off x="6505668" y="4235361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D1A0A9F1-F0FB-FA46-9300-833240708BB4}"/>
              </a:ext>
            </a:extLst>
          </p:cNvPr>
          <p:cNvSpPr/>
          <p:nvPr/>
        </p:nvSpPr>
        <p:spPr>
          <a:xfrm>
            <a:off x="3468882" y="2606276"/>
            <a:ext cx="987541" cy="1065129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yriad Pro" charset="0"/>
                <a:ea typeface="Myriad Pro" charset="0"/>
                <a:cs typeface="Myriad Pro" charset="0"/>
              </a:rPr>
              <a:t>Match-</a:t>
            </a:r>
          </a:p>
          <a:p>
            <a:pPr algn="ctr"/>
            <a:r>
              <a:rPr lang="en-US" sz="1600" b="1" dirty="0">
                <a:latin typeface="Myriad Pro" charset="0"/>
                <a:ea typeface="Myriad Pro" charset="0"/>
                <a:cs typeface="Myriad Pro" charset="0"/>
              </a:rPr>
              <a:t>Action </a:t>
            </a:r>
          </a:p>
          <a:p>
            <a:pPr algn="ctr"/>
            <a:r>
              <a:rPr lang="en-US" sz="1600" b="1" dirty="0">
                <a:latin typeface="Myriad Pro" charset="0"/>
                <a:ea typeface="Myriad Pro" charset="0"/>
                <a:cs typeface="Myriad Pro" charset="0"/>
              </a:rPr>
              <a:t>Table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543FF02-13E2-2946-8B10-27E785B52C47}"/>
              </a:ext>
            </a:extLst>
          </p:cNvPr>
          <p:cNvGrpSpPr/>
          <p:nvPr/>
        </p:nvGrpSpPr>
        <p:grpSpPr>
          <a:xfrm>
            <a:off x="670890" y="2502424"/>
            <a:ext cx="1214525" cy="1981058"/>
            <a:chOff x="944698" y="2284250"/>
            <a:chExt cx="1066800" cy="1740095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924740A-21E8-BC4D-9646-719570319DD4}"/>
                </a:ext>
              </a:extLst>
            </p:cNvPr>
            <p:cNvSpPr/>
            <p:nvPr/>
          </p:nvSpPr>
          <p:spPr>
            <a:xfrm>
              <a:off x="1189173" y="228425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BDC64919-A13C-6249-A530-3218296D375E}"/>
                </a:ext>
              </a:extLst>
            </p:cNvPr>
            <p:cNvSpPr/>
            <p:nvPr/>
          </p:nvSpPr>
          <p:spPr>
            <a:xfrm>
              <a:off x="1598748" y="274037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B6D533A-0762-BB4D-9EAB-B258E35246F0}"/>
                </a:ext>
              </a:extLst>
            </p:cNvPr>
            <p:cNvSpPr/>
            <p:nvPr/>
          </p:nvSpPr>
          <p:spPr>
            <a:xfrm>
              <a:off x="944698" y="2757941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E1E5BE7-9370-4846-B912-337C6DC3D7E5}"/>
                </a:ext>
              </a:extLst>
            </p:cNvPr>
            <p:cNvSpPr/>
            <p:nvPr/>
          </p:nvSpPr>
          <p:spPr>
            <a:xfrm>
              <a:off x="1343197" y="3210876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7C71863-4AD9-7E4E-96AA-5F852DDDB915}"/>
                </a:ext>
              </a:extLst>
            </p:cNvPr>
            <p:cNvSpPr/>
            <p:nvPr/>
          </p:nvSpPr>
          <p:spPr>
            <a:xfrm>
              <a:off x="1065348" y="3611595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25" name="Curved Connector 124">
              <a:extLst>
                <a:ext uri="{FF2B5EF4-FFF2-40B4-BE49-F238E27FC236}">
                  <a16:creationId xmlns:a16="http://schemas.microsoft.com/office/drawing/2014/main" id="{64785519-8BF4-2343-9744-C93C5C2D789C}"/>
                </a:ext>
              </a:extLst>
            </p:cNvPr>
            <p:cNvCxnSpPr>
              <a:cxnSpLocks/>
            </p:cNvCxnSpPr>
            <p:nvPr/>
          </p:nvCxnSpPr>
          <p:spPr>
            <a:xfrm>
              <a:off x="1307439" y="2921990"/>
              <a:ext cx="338053" cy="307006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urved Connector 125">
              <a:extLst>
                <a:ext uri="{FF2B5EF4-FFF2-40B4-BE49-F238E27FC236}">
                  <a16:creationId xmlns:a16="http://schemas.microsoft.com/office/drawing/2014/main" id="{83C10A1B-F20B-BD4B-82C5-E9F7600DEC9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81066" y="2604828"/>
              <a:ext cx="338053" cy="307006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urved Connector 126">
              <a:extLst>
                <a:ext uri="{FF2B5EF4-FFF2-40B4-BE49-F238E27FC236}">
                  <a16:creationId xmlns:a16="http://schemas.microsoft.com/office/drawing/2014/main" id="{8B7E982C-626E-E944-8DB7-EA626379EEDD}"/>
                </a:ext>
              </a:extLst>
            </p:cNvPr>
            <p:cNvCxnSpPr/>
            <p:nvPr/>
          </p:nvCxnSpPr>
          <p:spPr>
            <a:xfrm>
              <a:off x="1601923" y="2490625"/>
              <a:ext cx="203200" cy="249745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urved Connector 127">
              <a:extLst>
                <a:ext uri="{FF2B5EF4-FFF2-40B4-BE49-F238E27FC236}">
                  <a16:creationId xmlns:a16="http://schemas.microsoft.com/office/drawing/2014/main" id="{38455FC7-8E32-7F48-9DC9-B8DBFAEA4223}"/>
                </a:ext>
              </a:extLst>
            </p:cNvPr>
            <p:cNvCxnSpPr/>
            <p:nvPr/>
          </p:nvCxnSpPr>
          <p:spPr>
            <a:xfrm flipH="1">
              <a:off x="1417653" y="2946745"/>
              <a:ext cx="593845" cy="1017155"/>
            </a:xfrm>
            <a:prstGeom prst="curvedConnector4">
              <a:avLst>
                <a:gd name="adj1" fmla="val -4973"/>
                <a:gd name="adj2" fmla="val 98975"/>
              </a:avLst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urved Connector 128">
              <a:extLst>
                <a:ext uri="{FF2B5EF4-FFF2-40B4-BE49-F238E27FC236}">
                  <a16:creationId xmlns:a16="http://schemas.microsoft.com/office/drawing/2014/main" id="{7106A6A4-974B-AA4F-B567-872E4F0EDD72}"/>
                </a:ext>
              </a:extLst>
            </p:cNvPr>
            <p:cNvCxnSpPr/>
            <p:nvPr/>
          </p:nvCxnSpPr>
          <p:spPr>
            <a:xfrm rot="10800000" flipV="1">
              <a:off x="1125794" y="3417250"/>
              <a:ext cx="217403" cy="254790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urved Connector 129">
              <a:extLst>
                <a:ext uri="{FF2B5EF4-FFF2-40B4-BE49-F238E27FC236}">
                  <a16:creationId xmlns:a16="http://schemas.microsoft.com/office/drawing/2014/main" id="{9522764B-7726-8B43-9D68-B7F5BF168462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036830" y="2476656"/>
              <a:ext cx="184030" cy="327761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B5346C4-66F7-2A46-B3B3-1FC4BEEC7D6F}"/>
              </a:ext>
            </a:extLst>
          </p:cNvPr>
          <p:cNvCxnSpPr>
            <a:cxnSpLocks/>
          </p:cNvCxnSpPr>
          <p:nvPr/>
        </p:nvCxnSpPr>
        <p:spPr>
          <a:xfrm>
            <a:off x="1278153" y="1320297"/>
            <a:ext cx="0" cy="42551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5E70817B-766D-EB43-8407-D30EC49DF831}"/>
              </a:ext>
            </a:extLst>
          </p:cNvPr>
          <p:cNvCxnSpPr>
            <a:cxnSpLocks/>
          </p:cNvCxnSpPr>
          <p:nvPr/>
        </p:nvCxnSpPr>
        <p:spPr>
          <a:xfrm>
            <a:off x="3622814" y="1318528"/>
            <a:ext cx="0" cy="42551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860E509-00C0-8449-A77F-4CAB78B9725C}"/>
              </a:ext>
            </a:extLst>
          </p:cNvPr>
          <p:cNvSpPr txBox="1"/>
          <p:nvPr/>
        </p:nvSpPr>
        <p:spPr>
          <a:xfrm>
            <a:off x="391988" y="829933"/>
            <a:ext cx="1186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Limited parsing depth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F648C7C-C237-2446-8B94-C22E8604A71F}"/>
              </a:ext>
            </a:extLst>
          </p:cNvPr>
          <p:cNvSpPr txBox="1"/>
          <p:nvPr/>
        </p:nvSpPr>
        <p:spPr>
          <a:xfrm>
            <a:off x="2483119" y="829933"/>
            <a:ext cx="1186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Limited number of registers</a:t>
            </a:r>
          </a:p>
        </p:txBody>
      </p:sp>
      <p:sp>
        <p:nvSpPr>
          <p:cNvPr id="75" name="Left Brace 74">
            <a:extLst>
              <a:ext uri="{FF2B5EF4-FFF2-40B4-BE49-F238E27FC236}">
                <a16:creationId xmlns:a16="http://schemas.microsoft.com/office/drawing/2014/main" id="{00D1212B-2F3B-2447-B721-44964BC4A5BD}"/>
              </a:ext>
            </a:extLst>
          </p:cNvPr>
          <p:cNvSpPr/>
          <p:nvPr/>
        </p:nvSpPr>
        <p:spPr>
          <a:xfrm rot="5400000">
            <a:off x="5105112" y="197687"/>
            <a:ext cx="406964" cy="2849301"/>
          </a:xfrm>
          <a:prstGeom prst="leftBrace">
            <a:avLst>
              <a:gd name="adj1" fmla="val 8333"/>
              <a:gd name="adj2" fmla="val 4922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C5AA3AE-0095-4249-8A75-B643257CB2D0}"/>
              </a:ext>
            </a:extLst>
          </p:cNvPr>
          <p:cNvSpPr txBox="1"/>
          <p:nvPr/>
        </p:nvSpPr>
        <p:spPr>
          <a:xfrm>
            <a:off x="4075521" y="829933"/>
            <a:ext cx="2753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Registers and processing divided across stages</a:t>
            </a:r>
          </a:p>
        </p:txBody>
      </p:sp>
    </p:spTree>
    <p:extLst>
      <p:ext uri="{BB962C8B-B14F-4D97-AF65-F5344CB8AC3E}">
        <p14:creationId xmlns:p14="http://schemas.microsoft.com/office/powerpoint/2010/main" val="414491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32" grpId="0"/>
      <p:bldP spid="75" grpId="0" animBg="1"/>
      <p:bldP spid="133" grpId="0"/>
    </p:bldLst>
  </p:timing>
</p:sld>
</file>

<file path=ppt/theme/theme1.xml><?xml version="1.0" encoding="utf-8"?>
<a:theme xmlns:a="http://schemas.openxmlformats.org/drawingml/2006/main" name="ONF PPT Template 102017">
  <a:themeElements>
    <a:clrScheme name="Custom 108">
      <a:dk1>
        <a:srgbClr val="4B4B4B"/>
      </a:dk1>
      <a:lt1>
        <a:srgbClr val="FFFFFF"/>
      </a:lt1>
      <a:dk2>
        <a:srgbClr val="004B7D"/>
      </a:dk2>
      <a:lt2>
        <a:srgbClr val="FFAF00"/>
      </a:lt2>
      <a:accent1>
        <a:srgbClr val="007DCC"/>
      </a:accent1>
      <a:accent2>
        <a:srgbClr val="CC3333"/>
      </a:accent2>
      <a:accent3>
        <a:srgbClr val="339866"/>
      </a:accent3>
      <a:accent4>
        <a:srgbClr val="664B97"/>
      </a:accent4>
      <a:accent5>
        <a:srgbClr val="00CCFF"/>
      </a:accent5>
      <a:accent6>
        <a:srgbClr val="CC6600"/>
      </a:accent6>
      <a:hlink>
        <a:srgbClr val="004B7D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4359</TotalTime>
  <Words>1236</Words>
  <Application>Microsoft Macintosh PowerPoint</Application>
  <PresentationFormat>On-screen Show (16:9)</PresentationFormat>
  <Paragraphs>309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Corbel</vt:lpstr>
      <vt:lpstr>Source Sans Pro</vt:lpstr>
      <vt:lpstr>Calibri</vt:lpstr>
      <vt:lpstr>Arial</vt:lpstr>
      <vt:lpstr>Myriad Pro</vt:lpstr>
      <vt:lpstr>Lato</vt:lpstr>
      <vt:lpstr>Eurostile</vt:lpstr>
      <vt:lpstr>ONF PPT Template 102017</vt:lpstr>
      <vt:lpstr>Higher-Order Telemetry in the Data Plane </vt:lpstr>
      <vt:lpstr>Programmability Top-to-Bottom and End-to-End</vt:lpstr>
      <vt:lpstr>Closing the Control Loop</vt:lpstr>
      <vt:lpstr>Key Enabler: Network Telemetry</vt:lpstr>
      <vt:lpstr>Data-Plane Telemetry Today</vt:lpstr>
      <vt:lpstr>Higher-Order Telemetry in the Data Plane</vt:lpstr>
      <vt:lpstr>Higher-Order Data-Plane Telemetry: Performance</vt:lpstr>
      <vt:lpstr>Higher-Order Data-Plane Telemetry: Names</vt:lpstr>
      <vt:lpstr>Data-Plane Challenges</vt:lpstr>
      <vt:lpstr>Round-Trip Time Monitoring</vt:lpstr>
      <vt:lpstr>RTT Challenges: Correctness and Efficiency</vt:lpstr>
      <vt:lpstr>Matching a Packet With its ACK</vt:lpstr>
      <vt:lpstr>Ensuring Correctness</vt:lpstr>
      <vt:lpstr>Ensuring Efficiency</vt:lpstr>
      <vt:lpstr>Round-Trip Time Monitoring in the Wild</vt:lpstr>
      <vt:lpstr>Network Telemetry by Domain Name</vt:lpstr>
      <vt:lpstr>Network Telemetry by Domain Name</vt:lpstr>
      <vt:lpstr>DNS Response Message and Application Traffic</vt:lpstr>
      <vt:lpstr>DNS Telemetry Monitoring Challenges</vt:lpstr>
      <vt:lpstr>Storing DNS Response Data</vt:lpstr>
      <vt:lpstr>Counting Data Traffic by Service</vt:lpstr>
      <vt:lpstr>Tofino Prototype and Deployment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One-line presentation title</dc:title>
  <cp:lastModifiedBy>Jennifer L. Rexford</cp:lastModifiedBy>
  <cp:revision>220</cp:revision>
  <dcterms:modified xsi:type="dcterms:W3CDTF">2021-05-20T13:20:46Z</dcterms:modified>
</cp:coreProperties>
</file>