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autoCompressPictures="0">
  <p:sldMasterIdLst>
    <p:sldMasterId id="2147483648" r:id="rId1"/>
  </p:sldMasterIdLst>
  <p:notesMasterIdLst>
    <p:notesMasterId r:id="rId12"/>
  </p:notesMasterIdLst>
  <p:handoutMasterIdLst>
    <p:handoutMasterId r:id="rId13"/>
  </p:handoutMasterIdLst>
  <p:sldIdLst>
    <p:sldId id="256" r:id="rId2"/>
    <p:sldId id="279" r:id="rId3"/>
    <p:sldId id="280" r:id="rId4"/>
    <p:sldId id="263" r:id="rId5"/>
    <p:sldId id="281" r:id="rId6"/>
    <p:sldId id="283" r:id="rId7"/>
    <p:sldId id="285" r:id="rId8"/>
    <p:sldId id="284" r:id="rId9"/>
    <p:sldId id="286" r:id="rId10"/>
    <p:sldId id="287"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rosoft Office User" initials="Office" lastIdx="0" clrIdx="0"/>
  <p:cmAuthor id="2" name="Microsoft Office User" initials="Office [2]" lastIdx="1" clrIdx="1"/>
  <p:cmAuthor id="3" name="Microsoft Office User" initials="Office [3]" lastIdx="1" clrIdx="2"/>
  <p:cmAuthor id="4" name="Microsoft Office User" initials="Office [4]" lastIdx="1" clrIdx="3"/>
</p:cmAuthorLst>
</file>

<file path=ppt/presProps.xml><?xml version="1.0" encoding="utf-8"?>
<p:presentationPr xmlns:a="http://schemas.openxmlformats.org/drawingml/2006/main" xmlns:r="http://schemas.openxmlformats.org/officeDocument/2006/relationships" xmlns:p="http://schemas.openxmlformats.org/presentationml/2006/main">
  <p:prnPr prnWhat="handouts6" frameSlides="1"/>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9EE"/>
    <a:srgbClr val="FFF9C4"/>
    <a:srgbClr val="FFF574"/>
    <a:srgbClr val="AC2A1A"/>
    <a:srgbClr val="AC1601"/>
    <a:srgbClr val="9B0000"/>
    <a:srgbClr val="D01D05"/>
    <a:srgbClr val="B81802"/>
    <a:srgbClr val="FFA2F4"/>
    <a:srgbClr val="FF8E92"/>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261"/>
    <p:restoredTop sz="95994" autoAdjust="0"/>
  </p:normalViewPr>
  <p:slideViewPr>
    <p:cSldViewPr snapToGrid="0" snapToObjects="1">
      <p:cViewPr>
        <p:scale>
          <a:sx n="122" d="100"/>
          <a:sy n="122" d="100"/>
        </p:scale>
        <p:origin x="488" y="208"/>
      </p:cViewPr>
      <p:guideLst>
        <p:guide orient="horz" pos="2160"/>
        <p:guide pos="384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5C3AD49-4EEE-7943-9DA1-D97430236F30}" type="datetimeFigureOut">
              <a:rPr lang="en-US" smtClean="0"/>
              <a:t>10/10/19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360B13D-0290-CF49-AAF4-282F3F0E9424}" type="slidenum">
              <a:rPr lang="en-US" smtClean="0"/>
              <a:t>‹#›</a:t>
            </a:fld>
            <a:endParaRPr lang="en-US"/>
          </a:p>
        </p:txBody>
      </p:sp>
    </p:spTree>
    <p:extLst>
      <p:ext uri="{BB962C8B-B14F-4D97-AF65-F5344CB8AC3E}">
        <p14:creationId xmlns:p14="http://schemas.microsoft.com/office/powerpoint/2010/main" val="13738699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ACFCD46-05C9-3646-A718-5B129CF7C931}" type="datetimeFigureOut">
              <a:rPr lang="en-US" smtClean="0"/>
              <a:t>10/10/19</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B7163F6-5BC4-F945-9DDD-76E74D9DDF3E}" type="slidenum">
              <a:rPr lang="en-US" smtClean="0"/>
              <a:t>‹#›</a:t>
            </a:fld>
            <a:endParaRPr lang="en-US"/>
          </a:p>
        </p:txBody>
      </p:sp>
    </p:spTree>
    <p:extLst>
      <p:ext uri="{BB962C8B-B14F-4D97-AF65-F5344CB8AC3E}">
        <p14:creationId xmlns:p14="http://schemas.microsoft.com/office/powerpoint/2010/main" val="810860160"/>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AB7163F6-5BC4-F945-9DDD-76E74D9DDF3E}" type="slidenum">
              <a:rPr lang="en-US" smtClean="0"/>
              <a:t>0</a:t>
            </a:fld>
            <a:endParaRPr lang="en-US"/>
          </a:p>
        </p:txBody>
      </p:sp>
    </p:spTree>
    <p:extLst>
      <p:ext uri="{BB962C8B-B14F-4D97-AF65-F5344CB8AC3E}">
        <p14:creationId xmlns:p14="http://schemas.microsoft.com/office/powerpoint/2010/main" val="21028371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reality, the compilation can be optimized</a:t>
            </a:r>
            <a:r>
              <a:rPr lang="en-US" baseline="0" dirty="0"/>
              <a:t> such that two match action tables can occupy the same stage as long as the values do not depend on one another.  For example the actions in the first map table and actions in the first lookup for the distinct operator could be coalesced into a single table in the first stage.  But as described before the two tables implementing distinct and reduce cannot be executed in the same stage due to the data dependency.</a:t>
            </a:r>
            <a:endParaRPr lang="en-US" dirty="0"/>
          </a:p>
          <a:p>
            <a:pPr lvl="0"/>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5E7036E8-6A70-5742-9E51-BEBE5E9E7346}" type="slidenum">
              <a:rPr lang="en-US" smtClean="0"/>
              <a:t>4</a:t>
            </a:fld>
            <a:endParaRPr lang="en-US"/>
          </a:p>
        </p:txBody>
      </p:sp>
    </p:spTree>
    <p:extLst>
      <p:ext uri="{BB962C8B-B14F-4D97-AF65-F5344CB8AC3E}">
        <p14:creationId xmlns:p14="http://schemas.microsoft.com/office/powerpoint/2010/main" val="1734350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9"/>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055693D-A9B0-4C49-90CA-E6B21035DCF3}" type="datetime1">
              <a:rPr lang="en-US" smtClean="0"/>
              <a:t>10/10/19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18992C-B9AF-2F49-8B31-EC7F489F3004}" type="slidenum">
              <a:rPr lang="en-US" smtClean="0"/>
              <a:t>‹#›</a:t>
            </a:fld>
            <a:endParaRPr lang="en-US"/>
          </a:p>
        </p:txBody>
      </p:sp>
    </p:spTree>
    <p:extLst>
      <p:ext uri="{BB962C8B-B14F-4D97-AF65-F5344CB8AC3E}">
        <p14:creationId xmlns:p14="http://schemas.microsoft.com/office/powerpoint/2010/main" val="40303436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C92ABF1-55FA-3B4E-9CD7-8DCBA3FAB69C}" type="datetime1">
              <a:rPr lang="en-US" smtClean="0"/>
              <a:t>10/10/19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18992C-B9AF-2F49-8B31-EC7F489F3004}" type="slidenum">
              <a:rPr lang="en-US" smtClean="0"/>
              <a:t>‹#›</a:t>
            </a:fld>
            <a:endParaRPr lang="en-US"/>
          </a:p>
        </p:txBody>
      </p:sp>
    </p:spTree>
    <p:extLst>
      <p:ext uri="{BB962C8B-B14F-4D97-AF65-F5344CB8AC3E}">
        <p14:creationId xmlns:p14="http://schemas.microsoft.com/office/powerpoint/2010/main" val="737919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1"/>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1"/>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1A028B-2869-FB4B-802B-0468CE8B1E1B}" type="datetime1">
              <a:rPr lang="en-US" smtClean="0"/>
              <a:t>10/10/19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18992C-B9AF-2F49-8B31-EC7F489F3004}" type="slidenum">
              <a:rPr lang="en-US" smtClean="0"/>
              <a:t>‹#›</a:t>
            </a:fld>
            <a:endParaRPr lang="en-US"/>
          </a:p>
        </p:txBody>
      </p:sp>
    </p:spTree>
    <p:extLst>
      <p:ext uri="{BB962C8B-B14F-4D97-AF65-F5344CB8AC3E}">
        <p14:creationId xmlns:p14="http://schemas.microsoft.com/office/powerpoint/2010/main" val="7057407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126" name="Shape 126"/>
          <p:cNvSpPr>
            <a:spLocks noGrp="1"/>
          </p:cNvSpPr>
          <p:nvPr>
            <p:ph type="title"/>
          </p:nvPr>
        </p:nvSpPr>
        <p:spPr>
          <a:prstGeom prst="rect">
            <a:avLst/>
          </a:prstGeom>
        </p:spPr>
        <p:txBody>
          <a:bodyPr/>
          <a:lstStyle>
            <a:lvl1pPr>
              <a:defRPr sz="3516"/>
            </a:lvl1pPr>
          </a:lstStyle>
          <a:p>
            <a:r>
              <a:t>Title Text</a:t>
            </a:r>
          </a:p>
        </p:txBody>
      </p:sp>
      <p:sp>
        <p:nvSpPr>
          <p:cNvPr id="127" name="Shape 127"/>
          <p:cNvSpPr>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128" name="Shape 128"/>
          <p:cNvSpPr>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413703774"/>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DEF29C9-0F64-A24A-9F0E-575912715288}" type="datetime1">
              <a:rPr lang="en-US" smtClean="0"/>
              <a:t>10/10/19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18992C-B9AF-2F49-8B31-EC7F489F3004}" type="slidenum">
              <a:rPr lang="en-US" smtClean="0"/>
              <a:t>‹#›</a:t>
            </a:fld>
            <a:endParaRPr lang="en-US"/>
          </a:p>
        </p:txBody>
      </p:sp>
    </p:spTree>
    <p:extLst>
      <p:ext uri="{BB962C8B-B14F-4D97-AF65-F5344CB8AC3E}">
        <p14:creationId xmlns:p14="http://schemas.microsoft.com/office/powerpoint/2010/main" val="19757420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2"/>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01D577E-059A-B348-9DF2-42DD67974880}" type="datetime1">
              <a:rPr lang="en-US" smtClean="0"/>
              <a:t>10/10/19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18992C-B9AF-2F49-8B31-EC7F489F3004}" type="slidenum">
              <a:rPr lang="en-US" smtClean="0"/>
              <a:t>‹#›</a:t>
            </a:fld>
            <a:endParaRPr lang="en-US"/>
          </a:p>
        </p:txBody>
      </p:sp>
    </p:spTree>
    <p:extLst>
      <p:ext uri="{BB962C8B-B14F-4D97-AF65-F5344CB8AC3E}">
        <p14:creationId xmlns:p14="http://schemas.microsoft.com/office/powerpoint/2010/main" val="27359215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2"/>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2"/>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5606355-3D33-194C-850B-1551B3BE3B42}" type="datetime1">
              <a:rPr lang="en-US" smtClean="0"/>
              <a:t>10/10/19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18992C-B9AF-2F49-8B31-EC7F489F3004}" type="slidenum">
              <a:rPr lang="en-US" smtClean="0"/>
              <a:t>‹#›</a:t>
            </a:fld>
            <a:endParaRPr lang="en-US"/>
          </a:p>
        </p:txBody>
      </p:sp>
    </p:spTree>
    <p:extLst>
      <p:ext uri="{BB962C8B-B14F-4D97-AF65-F5344CB8AC3E}">
        <p14:creationId xmlns:p14="http://schemas.microsoft.com/office/powerpoint/2010/main" val="33225910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4"/>
            <a:ext cx="5386917"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3" y="1535114"/>
            <a:ext cx="5389033"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3"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B1BF62F-66EE-984A-BE23-FAAD1E9DEB6D}" type="datetime1">
              <a:rPr lang="en-US" smtClean="0"/>
              <a:t>10/10/19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718992C-B9AF-2F49-8B31-EC7F489F3004}" type="slidenum">
              <a:rPr lang="en-US" smtClean="0"/>
              <a:t>‹#›</a:t>
            </a:fld>
            <a:endParaRPr lang="en-US"/>
          </a:p>
        </p:txBody>
      </p:sp>
    </p:spTree>
    <p:extLst>
      <p:ext uri="{BB962C8B-B14F-4D97-AF65-F5344CB8AC3E}">
        <p14:creationId xmlns:p14="http://schemas.microsoft.com/office/powerpoint/2010/main" val="16149640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2D8818F-6231-4346-9394-2368177A5131}" type="datetime1">
              <a:rPr lang="en-US" smtClean="0"/>
              <a:t>10/10/19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718992C-B9AF-2F49-8B31-EC7F489F3004}" type="slidenum">
              <a:rPr lang="en-US" smtClean="0"/>
              <a:t>‹#›</a:t>
            </a:fld>
            <a:endParaRPr lang="en-US"/>
          </a:p>
        </p:txBody>
      </p:sp>
    </p:spTree>
    <p:extLst>
      <p:ext uri="{BB962C8B-B14F-4D97-AF65-F5344CB8AC3E}">
        <p14:creationId xmlns:p14="http://schemas.microsoft.com/office/powerpoint/2010/main" val="39785368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47BF38-C8B2-A447-80A5-E5DA3B84EFAC}" type="datetime1">
              <a:rPr lang="en-US" smtClean="0"/>
              <a:t>10/10/19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718992C-B9AF-2F49-8B31-EC7F489F3004}" type="slidenum">
              <a:rPr lang="en-US" smtClean="0"/>
              <a:t>‹#›</a:t>
            </a:fld>
            <a:endParaRPr lang="en-US"/>
          </a:p>
        </p:txBody>
      </p:sp>
    </p:spTree>
    <p:extLst>
      <p:ext uri="{BB962C8B-B14F-4D97-AF65-F5344CB8AC3E}">
        <p14:creationId xmlns:p14="http://schemas.microsoft.com/office/powerpoint/2010/main" val="5120035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6" y="273050"/>
            <a:ext cx="4011084"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4"/>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6"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E4BC8B6-3EEE-EE4E-8619-CBBF7D2DEED0}" type="datetime1">
              <a:rPr lang="en-US" smtClean="0"/>
              <a:t>10/10/19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18992C-B9AF-2F49-8B31-EC7F489F3004}" type="slidenum">
              <a:rPr lang="en-US" smtClean="0"/>
              <a:t>‹#›</a:t>
            </a:fld>
            <a:endParaRPr lang="en-US"/>
          </a:p>
        </p:txBody>
      </p:sp>
    </p:spTree>
    <p:extLst>
      <p:ext uri="{BB962C8B-B14F-4D97-AF65-F5344CB8AC3E}">
        <p14:creationId xmlns:p14="http://schemas.microsoft.com/office/powerpoint/2010/main" val="37720441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2"/>
            <a:ext cx="73152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40"/>
            <a:ext cx="73152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C9C5A15-ECBC-8F43-919A-209860764957}" type="datetime1">
              <a:rPr lang="en-US" smtClean="0"/>
              <a:t>10/10/19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18992C-B9AF-2F49-8B31-EC7F489F3004}" type="slidenum">
              <a:rPr lang="en-US" smtClean="0"/>
              <a:t>‹#›</a:t>
            </a:fld>
            <a:endParaRPr lang="en-US"/>
          </a:p>
        </p:txBody>
      </p:sp>
    </p:spTree>
    <p:extLst>
      <p:ext uri="{BB962C8B-B14F-4D97-AF65-F5344CB8AC3E}">
        <p14:creationId xmlns:p14="http://schemas.microsoft.com/office/powerpoint/2010/main" val="12437653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09600" y="1600202"/>
            <a:ext cx="109728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D421D60-9BE6-4942-A6C5-4076B57A16E7}" type="datetime1">
              <a:rPr lang="en-US" smtClean="0"/>
              <a:t>10/10/19</a:t>
            </a:fld>
            <a:endParaRPr lang="en-US"/>
          </a:p>
        </p:txBody>
      </p:sp>
      <p:sp>
        <p:nvSpPr>
          <p:cNvPr id="5" name="Footer Placeholder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1200">
                <a:solidFill>
                  <a:schemeClr val="tx1"/>
                </a:solidFill>
              </a:defRPr>
            </a:lvl1pPr>
          </a:lstStyle>
          <a:p>
            <a:fld id="{1718992C-B9AF-2F49-8B31-EC7F489F3004}" type="slidenum">
              <a:rPr lang="en-US" smtClean="0"/>
              <a:pPr/>
              <a:t>‹#›</a:t>
            </a:fld>
            <a:endParaRPr lang="en-US" dirty="0"/>
          </a:p>
        </p:txBody>
      </p:sp>
    </p:spTree>
    <p:extLst>
      <p:ext uri="{BB962C8B-B14F-4D97-AF65-F5344CB8AC3E}">
        <p14:creationId xmlns:p14="http://schemas.microsoft.com/office/powerpoint/2010/main" val="34761132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Layout" Target="../slideLayouts/slideLayout2.xml"/><Relationship Id="rId4" Type="http://schemas.openxmlformats.org/officeDocument/2006/relationships/image" Target="../media/image5.emf"/></Relationships>
</file>

<file path=ppt/slides/_rels/slide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tiff"/><Relationship Id="rId1" Type="http://schemas.openxmlformats.org/officeDocument/2006/relationships/slideLayout" Target="../slideLayouts/slideLayout4.xml"/><Relationship Id="rId5" Type="http://schemas.openxmlformats.org/officeDocument/2006/relationships/image" Target="../media/image9.png"/><Relationship Id="rId4" Type="http://schemas.openxmlformats.org/officeDocument/2006/relationships/image" Target="../media/image8.tiff"/></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5006968" y="4425585"/>
            <a:ext cx="2290755" cy="642924"/>
          </a:xfrm>
          <a:prstGeom prst="rect">
            <a:avLst/>
          </a:prstGeom>
        </p:spPr>
      </p:pic>
      <p:sp>
        <p:nvSpPr>
          <p:cNvPr id="6" name="Title 5"/>
          <p:cNvSpPr>
            <a:spLocks noGrp="1"/>
          </p:cNvSpPr>
          <p:nvPr>
            <p:ph type="ctrTitle"/>
          </p:nvPr>
        </p:nvSpPr>
        <p:spPr>
          <a:xfrm>
            <a:off x="86640" y="1997311"/>
            <a:ext cx="12035118" cy="1470025"/>
          </a:xfrm>
        </p:spPr>
        <p:txBody>
          <a:bodyPr>
            <a:noAutofit/>
          </a:bodyPr>
          <a:lstStyle/>
          <a:p>
            <a:r>
              <a:rPr lang="en-US" sz="5400" b="1" dirty="0">
                <a:solidFill>
                  <a:schemeClr val="accent6"/>
                </a:solidFill>
              </a:rPr>
              <a:t>Programmable Network Telemetry</a:t>
            </a:r>
            <a:br>
              <a:rPr lang="en-US" sz="5400" b="1" dirty="0">
                <a:solidFill>
                  <a:schemeClr val="accent6"/>
                </a:solidFill>
              </a:rPr>
            </a:br>
            <a:r>
              <a:rPr lang="en-US" sz="5400" b="1" dirty="0">
                <a:solidFill>
                  <a:schemeClr val="accent6"/>
                </a:solidFill>
              </a:rPr>
              <a:t>in the Data Plane</a:t>
            </a:r>
          </a:p>
        </p:txBody>
      </p:sp>
      <p:sp>
        <p:nvSpPr>
          <p:cNvPr id="4" name="Subtitle 3"/>
          <p:cNvSpPr>
            <a:spLocks noGrp="1"/>
          </p:cNvSpPr>
          <p:nvPr>
            <p:ph type="subTitle" idx="1"/>
          </p:nvPr>
        </p:nvSpPr>
        <p:spPr>
          <a:xfrm>
            <a:off x="2930694" y="3749724"/>
            <a:ext cx="6400800" cy="1752600"/>
          </a:xfrm>
        </p:spPr>
        <p:txBody>
          <a:bodyPr>
            <a:normAutofit/>
          </a:bodyPr>
          <a:lstStyle/>
          <a:p>
            <a:r>
              <a:rPr lang="en-US" sz="3600" dirty="0"/>
              <a:t>Jennifer Rexford</a:t>
            </a:r>
          </a:p>
        </p:txBody>
      </p:sp>
    </p:spTree>
    <p:extLst>
      <p:ext uri="{BB962C8B-B14F-4D97-AF65-F5344CB8AC3E}">
        <p14:creationId xmlns:p14="http://schemas.microsoft.com/office/powerpoint/2010/main" val="589404915"/>
      </p:ext>
    </p:extLst>
  </p:cSld>
  <p:clrMapOvr>
    <a:masterClrMapping/>
  </p:clrMapOvr>
  <mc:AlternateContent xmlns:mc="http://schemas.openxmlformats.org/markup-compatibility/2006" xmlns:p14="http://schemas.microsoft.com/office/powerpoint/2010/main">
    <mc:Choice Requires="p14">
      <p:transition spd="slow" p14:dur="2000" advTm="16250"/>
    </mc:Choice>
    <mc:Fallback xmlns="">
      <p:transition xmlns:p14="http://schemas.microsoft.com/office/powerpoint/2010/main" spd="slow" advTm="1625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C94E6B-6DB1-3A4C-B980-7D646BAE0F60}"/>
              </a:ext>
            </a:extLst>
          </p:cNvPr>
          <p:cNvSpPr>
            <a:spLocks noGrp="1"/>
          </p:cNvSpPr>
          <p:nvPr>
            <p:ph type="title"/>
          </p:nvPr>
        </p:nvSpPr>
        <p:spPr/>
        <p:txBody>
          <a:bodyPr/>
          <a:lstStyle/>
          <a:p>
            <a:r>
              <a:rPr lang="en-US" dirty="0"/>
              <a:t>Conclusion</a:t>
            </a:r>
          </a:p>
        </p:txBody>
      </p:sp>
      <p:sp>
        <p:nvSpPr>
          <p:cNvPr id="3" name="Content Placeholder 2">
            <a:extLst>
              <a:ext uri="{FF2B5EF4-FFF2-40B4-BE49-F238E27FC236}">
                <a16:creationId xmlns:a16="http://schemas.microsoft.com/office/drawing/2014/main" id="{E329DBF1-2123-2A46-9657-1D9D6CDD5BE6}"/>
              </a:ext>
            </a:extLst>
          </p:cNvPr>
          <p:cNvSpPr>
            <a:spLocks noGrp="1"/>
          </p:cNvSpPr>
          <p:nvPr>
            <p:ph idx="1"/>
          </p:nvPr>
        </p:nvSpPr>
        <p:spPr/>
        <p:txBody>
          <a:bodyPr>
            <a:normAutofit lnSpcReduction="10000"/>
          </a:bodyPr>
          <a:lstStyle/>
          <a:p>
            <a:r>
              <a:rPr lang="en-US" dirty="0"/>
              <a:t>Network telemetry is important</a:t>
            </a:r>
          </a:p>
          <a:p>
            <a:pPr lvl="1"/>
            <a:r>
              <a:rPr lang="en-US"/>
              <a:t>Crucial for good </a:t>
            </a:r>
            <a:r>
              <a:rPr lang="en-US" dirty="0"/>
              <a:t>performance and security</a:t>
            </a:r>
          </a:p>
          <a:p>
            <a:r>
              <a:rPr lang="en-US" dirty="0"/>
              <a:t>Toward a general platform</a:t>
            </a:r>
          </a:p>
          <a:p>
            <a:pPr lvl="1"/>
            <a:r>
              <a:rPr lang="en-US" dirty="0"/>
              <a:t>High-level query language</a:t>
            </a:r>
          </a:p>
          <a:p>
            <a:pPr lvl="1"/>
            <a:r>
              <a:rPr lang="en-US" dirty="0"/>
              <a:t>Efficient compilation to the data plane</a:t>
            </a:r>
          </a:p>
          <a:p>
            <a:pPr lvl="1"/>
            <a:r>
              <a:rPr lang="en-US" dirty="0"/>
              <a:t>From single switch, to path, to network-wide</a:t>
            </a:r>
          </a:p>
          <a:p>
            <a:pPr lvl="1"/>
            <a:r>
              <a:rPr lang="en-US" dirty="0"/>
              <a:t>With approximate answers to scale to more queries</a:t>
            </a:r>
          </a:p>
          <a:p>
            <a:r>
              <a:rPr lang="en-US" dirty="0"/>
              <a:t>Using Tofino switches and the Princeton campus network</a:t>
            </a:r>
          </a:p>
          <a:p>
            <a:r>
              <a:rPr lang="en-US" dirty="0"/>
              <a:t>Eventually “closing the loop” for automated network control!</a:t>
            </a:r>
          </a:p>
        </p:txBody>
      </p:sp>
      <p:sp>
        <p:nvSpPr>
          <p:cNvPr id="4" name="Slide Number Placeholder 3">
            <a:extLst>
              <a:ext uri="{FF2B5EF4-FFF2-40B4-BE49-F238E27FC236}">
                <a16:creationId xmlns:a16="http://schemas.microsoft.com/office/drawing/2014/main" id="{5EF79FC8-2093-5F4B-9D90-D991B04330BA}"/>
              </a:ext>
            </a:extLst>
          </p:cNvPr>
          <p:cNvSpPr>
            <a:spLocks noGrp="1"/>
          </p:cNvSpPr>
          <p:nvPr>
            <p:ph type="sldNum" sz="quarter" idx="12"/>
          </p:nvPr>
        </p:nvSpPr>
        <p:spPr/>
        <p:txBody>
          <a:bodyPr/>
          <a:lstStyle/>
          <a:p>
            <a:fld id="{1718992C-B9AF-2F49-8B31-EC7F489F3004}" type="slidenum">
              <a:rPr lang="en-US" smtClean="0"/>
              <a:t>9</a:t>
            </a:fld>
            <a:endParaRPr lang="en-US"/>
          </a:p>
        </p:txBody>
      </p:sp>
    </p:spTree>
    <p:extLst>
      <p:ext uri="{BB962C8B-B14F-4D97-AF65-F5344CB8AC3E}">
        <p14:creationId xmlns:p14="http://schemas.microsoft.com/office/powerpoint/2010/main" val="6264182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7CE5EA7-1B08-F940-94C1-716B207B0564}"/>
              </a:ext>
            </a:extLst>
          </p:cNvPr>
          <p:cNvSpPr>
            <a:spLocks noGrp="1"/>
          </p:cNvSpPr>
          <p:nvPr>
            <p:ph type="title"/>
          </p:nvPr>
        </p:nvSpPr>
        <p:spPr/>
        <p:txBody>
          <a:bodyPr/>
          <a:lstStyle/>
          <a:p>
            <a:r>
              <a:rPr lang="en-US" dirty="0"/>
              <a:t>Telemetry is Critical for Network Management</a:t>
            </a:r>
          </a:p>
        </p:txBody>
      </p:sp>
      <p:sp>
        <p:nvSpPr>
          <p:cNvPr id="7" name="Content Placeholder 6">
            <a:extLst>
              <a:ext uri="{FF2B5EF4-FFF2-40B4-BE49-F238E27FC236}">
                <a16:creationId xmlns:a16="http://schemas.microsoft.com/office/drawing/2014/main" id="{31E2AB18-7BA5-2949-9CE0-25C89AD5F0FB}"/>
              </a:ext>
            </a:extLst>
          </p:cNvPr>
          <p:cNvSpPr>
            <a:spLocks noGrp="1"/>
          </p:cNvSpPr>
          <p:nvPr>
            <p:ph idx="1"/>
          </p:nvPr>
        </p:nvSpPr>
        <p:spPr>
          <a:xfrm>
            <a:off x="322220" y="1600203"/>
            <a:ext cx="7058296" cy="4464266"/>
          </a:xfrm>
        </p:spPr>
        <p:txBody>
          <a:bodyPr>
            <a:normAutofit/>
          </a:bodyPr>
          <a:lstStyle/>
          <a:p>
            <a:r>
              <a:rPr lang="en-US" dirty="0"/>
              <a:t>Security</a:t>
            </a:r>
          </a:p>
          <a:p>
            <a:pPr lvl="1"/>
            <a:r>
              <a:rPr lang="en-US" dirty="0"/>
              <a:t>Heavy hitters, SYN floods, port scans, </a:t>
            </a:r>
            <a:r>
              <a:rPr lang="en-US" dirty="0" err="1"/>
              <a:t>superspreaders</a:t>
            </a:r>
            <a:r>
              <a:rPr lang="en-US" dirty="0"/>
              <a:t>, DNS reflection, DNS tunneling, OS fingerprinting, …</a:t>
            </a:r>
          </a:p>
          <a:p>
            <a:r>
              <a:rPr lang="en-US" dirty="0"/>
              <a:t>Performance</a:t>
            </a:r>
          </a:p>
          <a:p>
            <a:pPr lvl="1"/>
            <a:r>
              <a:rPr lang="en-US" dirty="0"/>
              <a:t>Packet loss and delay, microbursts, round-trip times, TCP root cause analysis, path performance, video </a:t>
            </a:r>
            <a:r>
              <a:rPr lang="en-US" dirty="0" err="1"/>
              <a:t>QoE</a:t>
            </a:r>
            <a:r>
              <a:rPr lang="en-US" dirty="0"/>
              <a:t>, …</a:t>
            </a:r>
          </a:p>
        </p:txBody>
      </p:sp>
      <p:sp>
        <p:nvSpPr>
          <p:cNvPr id="5" name="Slide Number Placeholder 4">
            <a:extLst>
              <a:ext uri="{FF2B5EF4-FFF2-40B4-BE49-F238E27FC236}">
                <a16:creationId xmlns:a16="http://schemas.microsoft.com/office/drawing/2014/main" id="{10D8781E-FEB3-FA47-9EBA-0F0967EF6C74}"/>
              </a:ext>
            </a:extLst>
          </p:cNvPr>
          <p:cNvSpPr>
            <a:spLocks noGrp="1"/>
          </p:cNvSpPr>
          <p:nvPr>
            <p:ph type="sldNum" sz="quarter" idx="12"/>
          </p:nvPr>
        </p:nvSpPr>
        <p:spPr/>
        <p:txBody>
          <a:bodyPr/>
          <a:lstStyle/>
          <a:p>
            <a:fld id="{1718992C-B9AF-2F49-8B31-EC7F489F3004}" type="slidenum">
              <a:rPr lang="en-US" smtClean="0"/>
              <a:t>1</a:t>
            </a:fld>
            <a:endParaRPr lang="en-US"/>
          </a:p>
        </p:txBody>
      </p:sp>
      <p:pic>
        <p:nvPicPr>
          <p:cNvPr id="8" name="Picture 7">
            <a:extLst>
              <a:ext uri="{FF2B5EF4-FFF2-40B4-BE49-F238E27FC236}">
                <a16:creationId xmlns:a16="http://schemas.microsoft.com/office/drawing/2014/main" id="{F20C5424-FF6E-4E42-BAE4-93B2951315A0}"/>
              </a:ext>
            </a:extLst>
          </p:cNvPr>
          <p:cNvPicPr>
            <a:picLocks noChangeAspect="1"/>
          </p:cNvPicPr>
          <p:nvPr/>
        </p:nvPicPr>
        <p:blipFill>
          <a:blip r:embed="rId2"/>
          <a:stretch>
            <a:fillRect/>
          </a:stretch>
        </p:blipFill>
        <p:spPr>
          <a:xfrm>
            <a:off x="7172861" y="1870433"/>
            <a:ext cx="5097517" cy="4033126"/>
          </a:xfrm>
          <a:prstGeom prst="rect">
            <a:avLst/>
          </a:prstGeom>
        </p:spPr>
      </p:pic>
      <p:sp>
        <p:nvSpPr>
          <p:cNvPr id="9" name="TextBox 8">
            <a:extLst>
              <a:ext uri="{FF2B5EF4-FFF2-40B4-BE49-F238E27FC236}">
                <a16:creationId xmlns:a16="http://schemas.microsoft.com/office/drawing/2014/main" id="{5C2CBD5C-529D-AE4F-879D-2613B0C2A49F}"/>
              </a:ext>
            </a:extLst>
          </p:cNvPr>
          <p:cNvSpPr txBox="1"/>
          <p:nvPr/>
        </p:nvSpPr>
        <p:spPr>
          <a:xfrm>
            <a:off x="1336107" y="6247033"/>
            <a:ext cx="9519786" cy="523220"/>
          </a:xfrm>
          <a:prstGeom prst="rect">
            <a:avLst/>
          </a:prstGeom>
          <a:noFill/>
        </p:spPr>
        <p:txBody>
          <a:bodyPr wrap="none" rtlCol="0">
            <a:spAutoFit/>
          </a:bodyPr>
          <a:lstStyle/>
          <a:p>
            <a:r>
              <a:rPr lang="en-US" sz="2800" dirty="0">
                <a:solidFill>
                  <a:srgbClr val="FF0000"/>
                </a:solidFill>
              </a:rPr>
              <a:t>Grand challenge: a general-purpose network telemetry platform</a:t>
            </a:r>
          </a:p>
        </p:txBody>
      </p:sp>
    </p:spTree>
    <p:extLst>
      <p:ext uri="{BB962C8B-B14F-4D97-AF65-F5344CB8AC3E}">
        <p14:creationId xmlns:p14="http://schemas.microsoft.com/office/powerpoint/2010/main" val="12384682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43A1DF-085C-E04B-BA12-19BB503F42F0}"/>
              </a:ext>
            </a:extLst>
          </p:cNvPr>
          <p:cNvSpPr>
            <a:spLocks noGrp="1"/>
          </p:cNvSpPr>
          <p:nvPr>
            <p:ph type="title"/>
          </p:nvPr>
        </p:nvSpPr>
        <p:spPr/>
        <p:txBody>
          <a:bodyPr/>
          <a:lstStyle/>
          <a:p>
            <a:r>
              <a:rPr lang="en-US" dirty="0"/>
              <a:t>Sonata: Spark-Like Query Abstraction</a:t>
            </a:r>
          </a:p>
        </p:txBody>
      </p:sp>
      <p:sp>
        <p:nvSpPr>
          <p:cNvPr id="4" name="Slide Number Placeholder 3">
            <a:extLst>
              <a:ext uri="{FF2B5EF4-FFF2-40B4-BE49-F238E27FC236}">
                <a16:creationId xmlns:a16="http://schemas.microsoft.com/office/drawing/2014/main" id="{14527C6F-F2D1-4A49-A32D-8D9D1EB000D7}"/>
              </a:ext>
            </a:extLst>
          </p:cNvPr>
          <p:cNvSpPr>
            <a:spLocks noGrp="1"/>
          </p:cNvSpPr>
          <p:nvPr>
            <p:ph type="sldNum" sz="quarter" idx="12"/>
          </p:nvPr>
        </p:nvSpPr>
        <p:spPr/>
        <p:txBody>
          <a:bodyPr/>
          <a:lstStyle/>
          <a:p>
            <a:fld id="{1718992C-B9AF-2F49-8B31-EC7F489F3004}" type="slidenum">
              <a:rPr lang="en-US" smtClean="0"/>
              <a:t>2</a:t>
            </a:fld>
            <a:endParaRPr lang="en-US"/>
          </a:p>
        </p:txBody>
      </p:sp>
      <p:sp>
        <p:nvSpPr>
          <p:cNvPr id="5" name="Rounded Rectangle 4">
            <a:extLst>
              <a:ext uri="{FF2B5EF4-FFF2-40B4-BE49-F238E27FC236}">
                <a16:creationId xmlns:a16="http://schemas.microsoft.com/office/drawing/2014/main" id="{BDC05187-19DE-874E-904D-0544721EC279}"/>
              </a:ext>
            </a:extLst>
          </p:cNvPr>
          <p:cNvSpPr/>
          <p:nvPr/>
        </p:nvSpPr>
        <p:spPr>
          <a:xfrm>
            <a:off x="337279" y="2133680"/>
            <a:ext cx="7707086" cy="3161974"/>
          </a:xfrm>
          <a:prstGeom prst="roundRect">
            <a:avLst>
              <a:gd name="adj" fmla="val 3426"/>
            </a:avLst>
          </a:prstGeom>
          <a:solidFill>
            <a:schemeClr val="bg1"/>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nSpc>
                <a:spcPct val="114000"/>
              </a:lnSpc>
            </a:pPr>
            <a:r>
              <a:rPr lang="en-US" sz="2400" dirty="0" err="1">
                <a:solidFill>
                  <a:schemeClr val="tx1"/>
                </a:solidFill>
                <a:latin typeface="Consolas" charset="0"/>
                <a:ea typeface="Consolas" charset="0"/>
                <a:cs typeface="Consolas" charset="0"/>
              </a:rPr>
              <a:t>victimIPs</a:t>
            </a:r>
            <a:r>
              <a:rPr lang="en-US" sz="2400" dirty="0">
                <a:solidFill>
                  <a:schemeClr val="tx1"/>
                </a:solidFill>
                <a:latin typeface="Consolas" charset="0"/>
                <a:ea typeface="Consolas" charset="0"/>
                <a:cs typeface="Consolas" charset="0"/>
              </a:rPr>
              <a:t> = </a:t>
            </a:r>
            <a:r>
              <a:rPr lang="en-US" sz="2400" dirty="0" err="1">
                <a:solidFill>
                  <a:schemeClr val="tx1"/>
                </a:solidFill>
                <a:latin typeface="Consolas" charset="0"/>
                <a:ea typeface="Consolas" charset="0"/>
                <a:cs typeface="Consolas" charset="0"/>
              </a:rPr>
              <a:t>pktStream</a:t>
            </a:r>
            <a:endParaRPr lang="en-US" sz="2400" dirty="0">
              <a:solidFill>
                <a:schemeClr val="tx1"/>
              </a:solidFill>
              <a:latin typeface="Consolas" charset="0"/>
              <a:ea typeface="Consolas" charset="0"/>
              <a:cs typeface="Consolas" charset="0"/>
            </a:endParaRPr>
          </a:p>
          <a:p>
            <a:pPr>
              <a:lnSpc>
                <a:spcPct val="114000"/>
              </a:lnSpc>
            </a:pPr>
            <a:r>
              <a:rPr lang="en-US" sz="2400" dirty="0">
                <a:solidFill>
                  <a:schemeClr val="tx1"/>
                </a:solidFill>
                <a:latin typeface="Consolas" charset="0"/>
                <a:ea typeface="Consolas" charset="0"/>
                <a:cs typeface="Consolas" charset="0"/>
              </a:rPr>
              <a:t>  .</a:t>
            </a:r>
            <a:r>
              <a:rPr lang="en-US" sz="2400" b="1" dirty="0">
                <a:solidFill>
                  <a:schemeClr val="tx1"/>
                </a:solidFill>
                <a:latin typeface="Consolas" charset="0"/>
                <a:ea typeface="Consolas" charset="0"/>
                <a:cs typeface="Consolas" charset="0"/>
              </a:rPr>
              <a:t>filter</a:t>
            </a:r>
            <a:r>
              <a:rPr lang="en-US" sz="2400" dirty="0">
                <a:solidFill>
                  <a:schemeClr val="tx1"/>
                </a:solidFill>
                <a:latin typeface="Consolas" charset="0"/>
                <a:ea typeface="Consolas" charset="0"/>
                <a:cs typeface="Consolas" charset="0"/>
              </a:rPr>
              <a:t>(p =&gt; </a:t>
            </a:r>
            <a:r>
              <a:rPr lang="en-US" sz="2400" dirty="0" err="1">
                <a:solidFill>
                  <a:schemeClr val="tx1"/>
                </a:solidFill>
                <a:latin typeface="Consolas" charset="0"/>
                <a:ea typeface="Consolas" charset="0"/>
                <a:cs typeface="Consolas" charset="0"/>
              </a:rPr>
              <a:t>p.udp.sport</a:t>
            </a:r>
            <a:r>
              <a:rPr lang="en-US" sz="2400" dirty="0">
                <a:solidFill>
                  <a:schemeClr val="tx1"/>
                </a:solidFill>
                <a:latin typeface="Consolas" charset="0"/>
                <a:ea typeface="Consolas" charset="0"/>
                <a:cs typeface="Consolas" charset="0"/>
              </a:rPr>
              <a:t> == 53)</a:t>
            </a:r>
          </a:p>
          <a:p>
            <a:pPr>
              <a:lnSpc>
                <a:spcPct val="114000"/>
              </a:lnSpc>
            </a:pPr>
            <a:r>
              <a:rPr lang="en-US" sz="2400" dirty="0">
                <a:solidFill>
                  <a:schemeClr val="tx1"/>
                </a:solidFill>
                <a:latin typeface="Consolas" charset="0"/>
                <a:ea typeface="Consolas" charset="0"/>
                <a:cs typeface="Consolas" charset="0"/>
              </a:rPr>
              <a:t>  .</a:t>
            </a:r>
            <a:r>
              <a:rPr lang="en-US" sz="2400" b="1" dirty="0">
                <a:solidFill>
                  <a:schemeClr val="tx1"/>
                </a:solidFill>
                <a:latin typeface="Consolas" charset="0"/>
                <a:ea typeface="Consolas" charset="0"/>
                <a:cs typeface="Consolas" charset="0"/>
              </a:rPr>
              <a:t>map</a:t>
            </a:r>
            <a:r>
              <a:rPr lang="en-US" sz="2400" dirty="0">
                <a:solidFill>
                  <a:schemeClr val="tx1"/>
                </a:solidFill>
                <a:latin typeface="Consolas" charset="0"/>
                <a:ea typeface="Consolas" charset="0"/>
                <a:cs typeface="Consolas" charset="0"/>
              </a:rPr>
              <a:t>(p =&gt; (</a:t>
            </a:r>
            <a:r>
              <a:rPr lang="en-US" sz="2400" dirty="0" err="1">
                <a:solidFill>
                  <a:schemeClr val="tx1"/>
                </a:solidFill>
                <a:latin typeface="Consolas" charset="0"/>
                <a:ea typeface="Consolas" charset="0"/>
                <a:cs typeface="Consolas" charset="0"/>
              </a:rPr>
              <a:t>p.dstIP</a:t>
            </a:r>
            <a:r>
              <a:rPr lang="en-US" sz="2400" dirty="0">
                <a:solidFill>
                  <a:schemeClr val="tx1"/>
                </a:solidFill>
                <a:latin typeface="Consolas" charset="0"/>
                <a:ea typeface="Consolas" charset="0"/>
                <a:cs typeface="Consolas" charset="0"/>
              </a:rPr>
              <a:t>, </a:t>
            </a:r>
            <a:r>
              <a:rPr lang="en-US" sz="2400" dirty="0" err="1">
                <a:solidFill>
                  <a:schemeClr val="tx1"/>
                </a:solidFill>
                <a:latin typeface="Consolas" charset="0"/>
                <a:ea typeface="Consolas" charset="0"/>
                <a:cs typeface="Consolas" charset="0"/>
              </a:rPr>
              <a:t>p.srcIP</a:t>
            </a:r>
            <a:r>
              <a:rPr lang="en-US" sz="2400" dirty="0">
                <a:solidFill>
                  <a:schemeClr val="tx1"/>
                </a:solidFill>
                <a:latin typeface="Consolas" charset="0"/>
                <a:ea typeface="Consolas" charset="0"/>
                <a:cs typeface="Consolas" charset="0"/>
              </a:rPr>
              <a:t>))</a:t>
            </a:r>
          </a:p>
          <a:p>
            <a:pPr>
              <a:lnSpc>
                <a:spcPct val="114000"/>
              </a:lnSpc>
            </a:pPr>
            <a:r>
              <a:rPr lang="en-US" sz="2400" dirty="0">
                <a:solidFill>
                  <a:schemeClr val="tx1"/>
                </a:solidFill>
                <a:latin typeface="Consolas" charset="0"/>
                <a:ea typeface="Consolas" charset="0"/>
                <a:cs typeface="Consolas" charset="0"/>
              </a:rPr>
              <a:t>  .</a:t>
            </a:r>
            <a:r>
              <a:rPr lang="en-US" sz="2400" b="1" dirty="0">
                <a:solidFill>
                  <a:schemeClr val="tx1"/>
                </a:solidFill>
                <a:latin typeface="Consolas" charset="0"/>
                <a:ea typeface="Consolas" charset="0"/>
                <a:cs typeface="Consolas" charset="0"/>
              </a:rPr>
              <a:t>distinct</a:t>
            </a:r>
            <a:r>
              <a:rPr lang="en-US" sz="2400" dirty="0">
                <a:solidFill>
                  <a:schemeClr val="tx1"/>
                </a:solidFill>
                <a:latin typeface="Consolas" charset="0"/>
                <a:ea typeface="Consolas" charset="0"/>
                <a:cs typeface="Consolas" charset="0"/>
              </a:rPr>
              <a:t>()</a:t>
            </a:r>
          </a:p>
          <a:p>
            <a:pPr>
              <a:lnSpc>
                <a:spcPct val="114000"/>
              </a:lnSpc>
            </a:pPr>
            <a:r>
              <a:rPr lang="en-US" sz="2400" dirty="0">
                <a:solidFill>
                  <a:schemeClr val="tx1"/>
                </a:solidFill>
                <a:latin typeface="Consolas" charset="0"/>
                <a:ea typeface="Consolas" charset="0"/>
                <a:cs typeface="Consolas" charset="0"/>
              </a:rPr>
              <a:t>  .</a:t>
            </a:r>
            <a:r>
              <a:rPr lang="en-US" sz="2400" b="1" dirty="0">
                <a:solidFill>
                  <a:schemeClr val="tx1"/>
                </a:solidFill>
                <a:latin typeface="Consolas" charset="0"/>
                <a:ea typeface="Consolas" charset="0"/>
                <a:cs typeface="Consolas" charset="0"/>
              </a:rPr>
              <a:t>map</a:t>
            </a:r>
            <a:r>
              <a:rPr lang="en-US" sz="2400" dirty="0">
                <a:solidFill>
                  <a:schemeClr val="tx1"/>
                </a:solidFill>
                <a:latin typeface="Consolas" charset="0"/>
                <a:ea typeface="Consolas" charset="0"/>
                <a:cs typeface="Consolas" charset="0"/>
              </a:rPr>
              <a:t>((</a:t>
            </a:r>
            <a:r>
              <a:rPr lang="en-US" sz="2400" dirty="0" err="1">
                <a:solidFill>
                  <a:schemeClr val="tx1"/>
                </a:solidFill>
                <a:latin typeface="Consolas" charset="0"/>
                <a:ea typeface="Consolas" charset="0"/>
                <a:cs typeface="Consolas" charset="0"/>
              </a:rPr>
              <a:t>dstIP</a:t>
            </a:r>
            <a:r>
              <a:rPr lang="en-US" sz="2400" dirty="0">
                <a:solidFill>
                  <a:schemeClr val="tx1"/>
                </a:solidFill>
                <a:latin typeface="Consolas" charset="0"/>
                <a:ea typeface="Consolas" charset="0"/>
                <a:cs typeface="Consolas" charset="0"/>
              </a:rPr>
              <a:t>, </a:t>
            </a:r>
            <a:r>
              <a:rPr lang="en-US" sz="2400" dirty="0" err="1">
                <a:solidFill>
                  <a:schemeClr val="tx1"/>
                </a:solidFill>
                <a:latin typeface="Consolas" charset="0"/>
                <a:ea typeface="Consolas" charset="0"/>
                <a:cs typeface="Consolas" charset="0"/>
              </a:rPr>
              <a:t>srcIP</a:t>
            </a:r>
            <a:r>
              <a:rPr lang="en-US" sz="2400" dirty="0">
                <a:solidFill>
                  <a:schemeClr val="tx1"/>
                </a:solidFill>
                <a:latin typeface="Consolas" charset="0"/>
                <a:ea typeface="Consolas" charset="0"/>
                <a:cs typeface="Consolas" charset="0"/>
              </a:rPr>
              <a:t>) =&gt; (</a:t>
            </a:r>
            <a:r>
              <a:rPr lang="en-US" sz="2400" dirty="0" err="1">
                <a:solidFill>
                  <a:schemeClr val="tx1"/>
                </a:solidFill>
                <a:latin typeface="Consolas" charset="0"/>
                <a:ea typeface="Consolas" charset="0"/>
                <a:cs typeface="Consolas" charset="0"/>
              </a:rPr>
              <a:t>dstIP</a:t>
            </a:r>
            <a:r>
              <a:rPr lang="en-US" sz="2400" dirty="0">
                <a:solidFill>
                  <a:schemeClr val="tx1"/>
                </a:solidFill>
                <a:latin typeface="Consolas" charset="0"/>
                <a:ea typeface="Consolas" charset="0"/>
                <a:cs typeface="Consolas" charset="0"/>
              </a:rPr>
              <a:t>, 1))</a:t>
            </a:r>
          </a:p>
          <a:p>
            <a:pPr>
              <a:lnSpc>
                <a:spcPct val="114000"/>
              </a:lnSpc>
            </a:pPr>
            <a:r>
              <a:rPr lang="en-US" sz="2400" dirty="0">
                <a:solidFill>
                  <a:schemeClr val="tx1"/>
                </a:solidFill>
                <a:latin typeface="Consolas" charset="0"/>
                <a:ea typeface="Consolas" charset="0"/>
                <a:cs typeface="Consolas" charset="0"/>
              </a:rPr>
              <a:t>  .</a:t>
            </a:r>
            <a:r>
              <a:rPr lang="en-US" sz="2400" b="1" dirty="0">
                <a:solidFill>
                  <a:schemeClr val="tx1"/>
                </a:solidFill>
                <a:latin typeface="Consolas" charset="0"/>
                <a:ea typeface="Consolas" charset="0"/>
                <a:cs typeface="Consolas" charset="0"/>
              </a:rPr>
              <a:t>reduce</a:t>
            </a:r>
            <a:r>
              <a:rPr lang="en-US" sz="2400" dirty="0">
                <a:solidFill>
                  <a:schemeClr val="tx1"/>
                </a:solidFill>
                <a:latin typeface="Consolas" charset="0"/>
                <a:ea typeface="Consolas" charset="0"/>
                <a:cs typeface="Consolas" charset="0"/>
              </a:rPr>
              <a:t>(keys=(</a:t>
            </a:r>
            <a:r>
              <a:rPr lang="en-US" sz="2400" dirty="0" err="1">
                <a:solidFill>
                  <a:schemeClr val="tx1"/>
                </a:solidFill>
                <a:latin typeface="Consolas" charset="0"/>
                <a:ea typeface="Consolas" charset="0"/>
                <a:cs typeface="Consolas" charset="0"/>
              </a:rPr>
              <a:t>dstIP</a:t>
            </a:r>
            <a:r>
              <a:rPr lang="en-US" sz="2400" dirty="0">
                <a:solidFill>
                  <a:schemeClr val="tx1"/>
                </a:solidFill>
                <a:latin typeface="Consolas" charset="0"/>
                <a:ea typeface="Consolas" charset="0"/>
                <a:cs typeface="Consolas" charset="0"/>
              </a:rPr>
              <a:t>,), sum)</a:t>
            </a:r>
          </a:p>
          <a:p>
            <a:pPr>
              <a:lnSpc>
                <a:spcPct val="114000"/>
              </a:lnSpc>
            </a:pPr>
            <a:r>
              <a:rPr lang="en-US" sz="2400" dirty="0">
                <a:solidFill>
                  <a:schemeClr val="tx1"/>
                </a:solidFill>
                <a:latin typeface="Consolas" charset="0"/>
                <a:ea typeface="Consolas" charset="0"/>
                <a:cs typeface="Consolas" charset="0"/>
              </a:rPr>
              <a:t>  .</a:t>
            </a:r>
            <a:r>
              <a:rPr lang="en-US" sz="2400" b="1" dirty="0">
                <a:solidFill>
                  <a:schemeClr val="tx1"/>
                </a:solidFill>
                <a:latin typeface="Consolas" charset="0"/>
                <a:ea typeface="Consolas" charset="0"/>
                <a:cs typeface="Consolas" charset="0"/>
              </a:rPr>
              <a:t>filter</a:t>
            </a:r>
            <a:r>
              <a:rPr lang="en-US" sz="2400" dirty="0">
                <a:solidFill>
                  <a:schemeClr val="tx1"/>
                </a:solidFill>
                <a:latin typeface="Consolas" charset="0"/>
                <a:ea typeface="Consolas" charset="0"/>
                <a:cs typeface="Consolas" charset="0"/>
              </a:rPr>
              <a:t>((</a:t>
            </a:r>
            <a:r>
              <a:rPr lang="en-US" sz="2400" dirty="0" err="1">
                <a:solidFill>
                  <a:schemeClr val="tx1"/>
                </a:solidFill>
                <a:latin typeface="Consolas" charset="0"/>
                <a:ea typeface="Consolas" charset="0"/>
                <a:cs typeface="Consolas" charset="0"/>
              </a:rPr>
              <a:t>dstIP</a:t>
            </a:r>
            <a:r>
              <a:rPr lang="en-US" sz="2400" dirty="0">
                <a:solidFill>
                  <a:schemeClr val="tx1"/>
                </a:solidFill>
                <a:latin typeface="Consolas" charset="0"/>
                <a:ea typeface="Consolas" charset="0"/>
                <a:cs typeface="Consolas" charset="0"/>
              </a:rPr>
              <a:t>, count) =&gt; count &gt; Th)</a:t>
            </a:r>
          </a:p>
        </p:txBody>
      </p:sp>
      <p:sp>
        <p:nvSpPr>
          <p:cNvPr id="6" name="Rounded Rectangle 5">
            <a:extLst>
              <a:ext uri="{FF2B5EF4-FFF2-40B4-BE49-F238E27FC236}">
                <a16:creationId xmlns:a16="http://schemas.microsoft.com/office/drawing/2014/main" id="{0E2C2342-A076-9848-971F-53B5A1F3D422}"/>
              </a:ext>
            </a:extLst>
          </p:cNvPr>
          <p:cNvSpPr/>
          <p:nvPr/>
        </p:nvSpPr>
        <p:spPr>
          <a:xfrm>
            <a:off x="968959" y="2678953"/>
            <a:ext cx="7607021" cy="401910"/>
          </a:xfrm>
          <a:prstGeom prst="roundRect">
            <a:avLst/>
          </a:prstGeom>
          <a:solidFill>
            <a:schemeClr val="bg1">
              <a:alpha val="51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000" b="1" i="1" dirty="0">
                <a:solidFill>
                  <a:srgbClr val="C00000"/>
                </a:solidFill>
                <a:effectLst>
                  <a:glow rad="63500">
                    <a:schemeClr val="bg1">
                      <a:alpha val="40000"/>
                    </a:schemeClr>
                  </a:glow>
                </a:effectLst>
                <a:latin typeface="Myriad Pro" charset="0"/>
                <a:ea typeface="Myriad Pro" charset="0"/>
                <a:cs typeface="Myriad Pro" charset="0"/>
              </a:rPr>
              <a:t>DNS Response Traffic</a:t>
            </a:r>
            <a:endParaRPr lang="en-US" sz="2000" dirty="0">
              <a:solidFill>
                <a:schemeClr val="tx1"/>
              </a:solidFill>
              <a:effectLst>
                <a:glow rad="63500">
                  <a:schemeClr val="bg1">
                    <a:alpha val="40000"/>
                  </a:schemeClr>
                </a:glow>
              </a:effectLst>
              <a:latin typeface="Avenir Next Medium" panose="020B0503020202020204" pitchFamily="34" charset="0"/>
              <a:ea typeface="Myriad Pro" charset="0"/>
              <a:cs typeface="Myriad Pro" charset="0"/>
            </a:endParaRPr>
          </a:p>
        </p:txBody>
      </p:sp>
      <p:sp>
        <p:nvSpPr>
          <p:cNvPr id="7" name="Rounded Rectangle 6">
            <a:extLst>
              <a:ext uri="{FF2B5EF4-FFF2-40B4-BE49-F238E27FC236}">
                <a16:creationId xmlns:a16="http://schemas.microsoft.com/office/drawing/2014/main" id="{3C5CA243-EC99-EC47-B4CC-55086E5A800E}"/>
              </a:ext>
            </a:extLst>
          </p:cNvPr>
          <p:cNvSpPr/>
          <p:nvPr/>
        </p:nvSpPr>
        <p:spPr>
          <a:xfrm>
            <a:off x="968959" y="3135485"/>
            <a:ext cx="7607021" cy="737815"/>
          </a:xfrm>
          <a:prstGeom prst="roundRect">
            <a:avLst>
              <a:gd name="adj" fmla="val 7504"/>
            </a:avLst>
          </a:prstGeom>
          <a:solidFill>
            <a:schemeClr val="bg1">
              <a:alpha val="51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000" b="1" i="1" dirty="0">
                <a:solidFill>
                  <a:srgbClr val="C00000"/>
                </a:solidFill>
                <a:effectLst>
                  <a:glow rad="63500">
                    <a:schemeClr val="bg1">
                      <a:alpha val="40000"/>
                    </a:schemeClr>
                  </a:glow>
                </a:effectLst>
                <a:latin typeface="Myriad Pro" charset="0"/>
                <a:ea typeface="Myriad Pro" charset="0"/>
                <a:cs typeface="Myriad Pro" charset="0"/>
              </a:rPr>
              <a:t>From Unique DNS Servers</a:t>
            </a:r>
          </a:p>
        </p:txBody>
      </p:sp>
      <p:sp>
        <p:nvSpPr>
          <p:cNvPr id="8" name="Rounded Rectangle 7">
            <a:extLst>
              <a:ext uri="{FF2B5EF4-FFF2-40B4-BE49-F238E27FC236}">
                <a16:creationId xmlns:a16="http://schemas.microsoft.com/office/drawing/2014/main" id="{D77A6981-D2CD-FD4C-AADD-A58E19B7D72D}"/>
              </a:ext>
            </a:extLst>
          </p:cNvPr>
          <p:cNvSpPr/>
          <p:nvPr/>
        </p:nvSpPr>
        <p:spPr>
          <a:xfrm>
            <a:off x="968959" y="3934074"/>
            <a:ext cx="7607021" cy="401910"/>
          </a:xfrm>
          <a:prstGeom prst="roundRect">
            <a:avLst/>
          </a:prstGeom>
          <a:solidFill>
            <a:schemeClr val="bg1">
              <a:alpha val="51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000" b="1" i="1" dirty="0">
                <a:solidFill>
                  <a:srgbClr val="C00000"/>
                </a:solidFill>
                <a:effectLst>
                  <a:glow rad="63500">
                    <a:schemeClr val="bg1">
                      <a:alpha val="40000"/>
                    </a:schemeClr>
                  </a:glow>
                </a:effectLst>
                <a:latin typeface="Myriad Pro" charset="0"/>
                <a:ea typeface="Myriad Pro" charset="0"/>
                <a:cs typeface="Myriad Pro" charset="0"/>
              </a:rPr>
              <a:t>To a Single Victim</a:t>
            </a:r>
            <a:endParaRPr lang="en-US" sz="2000" dirty="0">
              <a:solidFill>
                <a:schemeClr val="tx1"/>
              </a:solidFill>
              <a:effectLst>
                <a:glow rad="63500">
                  <a:schemeClr val="bg1">
                    <a:alpha val="40000"/>
                  </a:schemeClr>
                </a:glow>
              </a:effectLst>
              <a:latin typeface="Avenir Next Medium" panose="020B0503020202020204" pitchFamily="34" charset="0"/>
              <a:ea typeface="Myriad Pro" charset="0"/>
              <a:cs typeface="Myriad Pro" charset="0"/>
            </a:endParaRPr>
          </a:p>
        </p:txBody>
      </p:sp>
      <p:sp>
        <p:nvSpPr>
          <p:cNvPr id="9" name="Rounded Rectangle 8">
            <a:extLst>
              <a:ext uri="{FF2B5EF4-FFF2-40B4-BE49-F238E27FC236}">
                <a16:creationId xmlns:a16="http://schemas.microsoft.com/office/drawing/2014/main" id="{9CBBF702-D6DF-924D-B631-229B9A2B85E6}"/>
              </a:ext>
            </a:extLst>
          </p:cNvPr>
          <p:cNvSpPr/>
          <p:nvPr/>
        </p:nvSpPr>
        <p:spPr>
          <a:xfrm>
            <a:off x="968959" y="4387706"/>
            <a:ext cx="7607021" cy="756114"/>
          </a:xfrm>
          <a:prstGeom prst="roundRect">
            <a:avLst>
              <a:gd name="adj" fmla="val 9085"/>
            </a:avLst>
          </a:prstGeom>
          <a:solidFill>
            <a:schemeClr val="bg1">
              <a:alpha val="51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000" b="1" i="1" dirty="0">
                <a:solidFill>
                  <a:srgbClr val="C00000"/>
                </a:solidFill>
                <a:effectLst>
                  <a:glow rad="63500">
                    <a:schemeClr val="bg1">
                      <a:alpha val="40000"/>
                    </a:schemeClr>
                  </a:glow>
                </a:effectLst>
                <a:latin typeface="Myriad Pro" charset="0"/>
                <a:ea typeface="Myriad Pro" charset="0"/>
                <a:cs typeface="Myriad Pro" charset="0"/>
              </a:rPr>
              <a:t>Exceeds a Threshold</a:t>
            </a:r>
          </a:p>
        </p:txBody>
      </p:sp>
      <p:sp>
        <p:nvSpPr>
          <p:cNvPr id="10" name="TextBox 9">
            <a:extLst>
              <a:ext uri="{FF2B5EF4-FFF2-40B4-BE49-F238E27FC236}">
                <a16:creationId xmlns:a16="http://schemas.microsoft.com/office/drawing/2014/main" id="{C55A54D8-9F80-D441-A51F-2B2D16B16CCE}"/>
              </a:ext>
            </a:extLst>
          </p:cNvPr>
          <p:cNvSpPr txBox="1"/>
          <p:nvPr/>
        </p:nvSpPr>
        <p:spPr>
          <a:xfrm>
            <a:off x="341636" y="2204724"/>
            <a:ext cx="354584" cy="3026534"/>
          </a:xfrm>
          <a:prstGeom prst="rect">
            <a:avLst/>
          </a:prstGeom>
          <a:noFill/>
        </p:spPr>
        <p:txBody>
          <a:bodyPr wrap="none" rtlCol="0">
            <a:spAutoFit/>
          </a:bodyPr>
          <a:lstStyle/>
          <a:p>
            <a:pPr>
              <a:lnSpc>
                <a:spcPct val="114000"/>
              </a:lnSpc>
            </a:pPr>
            <a:r>
              <a:rPr lang="en-US" sz="2400" dirty="0">
                <a:solidFill>
                  <a:schemeClr val="bg1">
                    <a:lumMod val="65000"/>
                  </a:schemeClr>
                </a:solidFill>
                <a:latin typeface="Consolas" charset="0"/>
                <a:ea typeface="Consolas" charset="0"/>
                <a:cs typeface="Consolas" charset="0"/>
              </a:rPr>
              <a:t>1</a:t>
            </a:r>
          </a:p>
          <a:p>
            <a:pPr>
              <a:lnSpc>
                <a:spcPct val="114000"/>
              </a:lnSpc>
            </a:pPr>
            <a:r>
              <a:rPr lang="en-US" sz="2400" dirty="0">
                <a:solidFill>
                  <a:schemeClr val="bg1">
                    <a:lumMod val="65000"/>
                  </a:schemeClr>
                </a:solidFill>
                <a:latin typeface="Consolas" charset="0"/>
                <a:ea typeface="Consolas" charset="0"/>
                <a:cs typeface="Consolas" charset="0"/>
              </a:rPr>
              <a:t>2</a:t>
            </a:r>
          </a:p>
          <a:p>
            <a:pPr>
              <a:lnSpc>
                <a:spcPct val="114000"/>
              </a:lnSpc>
            </a:pPr>
            <a:r>
              <a:rPr lang="en-US" sz="2400" dirty="0">
                <a:solidFill>
                  <a:schemeClr val="bg1">
                    <a:lumMod val="65000"/>
                  </a:schemeClr>
                </a:solidFill>
                <a:latin typeface="Consolas" charset="0"/>
                <a:ea typeface="Consolas" charset="0"/>
                <a:cs typeface="Consolas" charset="0"/>
              </a:rPr>
              <a:t>3</a:t>
            </a:r>
          </a:p>
          <a:p>
            <a:pPr>
              <a:lnSpc>
                <a:spcPct val="114000"/>
              </a:lnSpc>
            </a:pPr>
            <a:r>
              <a:rPr lang="en-US" sz="2400" dirty="0">
                <a:solidFill>
                  <a:schemeClr val="bg1">
                    <a:lumMod val="65000"/>
                  </a:schemeClr>
                </a:solidFill>
                <a:latin typeface="Consolas" charset="0"/>
                <a:ea typeface="Consolas" charset="0"/>
                <a:cs typeface="Consolas" charset="0"/>
              </a:rPr>
              <a:t>4</a:t>
            </a:r>
          </a:p>
          <a:p>
            <a:pPr>
              <a:lnSpc>
                <a:spcPct val="114000"/>
              </a:lnSpc>
            </a:pPr>
            <a:r>
              <a:rPr lang="en-US" sz="2400" dirty="0">
                <a:solidFill>
                  <a:schemeClr val="bg1">
                    <a:lumMod val="65000"/>
                  </a:schemeClr>
                </a:solidFill>
                <a:latin typeface="Consolas" charset="0"/>
                <a:ea typeface="Consolas" charset="0"/>
                <a:cs typeface="Consolas" charset="0"/>
              </a:rPr>
              <a:t>5</a:t>
            </a:r>
          </a:p>
          <a:p>
            <a:pPr>
              <a:lnSpc>
                <a:spcPct val="114000"/>
              </a:lnSpc>
            </a:pPr>
            <a:r>
              <a:rPr lang="en-US" sz="2400" dirty="0">
                <a:solidFill>
                  <a:schemeClr val="bg1">
                    <a:lumMod val="65000"/>
                  </a:schemeClr>
                </a:solidFill>
                <a:latin typeface="Consolas" charset="0"/>
                <a:ea typeface="Consolas" charset="0"/>
                <a:cs typeface="Consolas" charset="0"/>
              </a:rPr>
              <a:t>6</a:t>
            </a:r>
          </a:p>
          <a:p>
            <a:pPr>
              <a:lnSpc>
                <a:spcPct val="114000"/>
              </a:lnSpc>
            </a:pPr>
            <a:r>
              <a:rPr lang="en-US" sz="2400" dirty="0">
                <a:solidFill>
                  <a:schemeClr val="bg1">
                    <a:lumMod val="65000"/>
                  </a:schemeClr>
                </a:solidFill>
                <a:latin typeface="Consolas" charset="0"/>
                <a:ea typeface="Consolas" charset="0"/>
                <a:cs typeface="Consolas" charset="0"/>
              </a:rPr>
              <a:t>7</a:t>
            </a:r>
          </a:p>
        </p:txBody>
      </p:sp>
      <p:sp>
        <p:nvSpPr>
          <p:cNvPr id="11" name="Cloud 10">
            <a:extLst>
              <a:ext uri="{FF2B5EF4-FFF2-40B4-BE49-F238E27FC236}">
                <a16:creationId xmlns:a16="http://schemas.microsoft.com/office/drawing/2014/main" id="{1CCC5285-479E-3F46-93D7-2B5FD7B6DDD8}"/>
              </a:ext>
            </a:extLst>
          </p:cNvPr>
          <p:cNvSpPr/>
          <p:nvPr/>
        </p:nvSpPr>
        <p:spPr>
          <a:xfrm>
            <a:off x="9500338" y="3300175"/>
            <a:ext cx="1789797" cy="1833135"/>
          </a:xfrm>
          <a:prstGeom prst="cloud">
            <a:avLst/>
          </a:prstGeom>
          <a:solidFill>
            <a:schemeClr val="bg1"/>
          </a:solidFill>
          <a:effectLst>
            <a:outerShdw blurRad="101600" dist="50800" dir="2700000" algn="br" rotWithShape="0">
              <a:srgbClr val="000000">
                <a:alpha val="60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i="1" dirty="0">
              <a:solidFill>
                <a:schemeClr val="tx1"/>
              </a:solidFill>
              <a:latin typeface="Avenir Next Medium" charset="0"/>
              <a:ea typeface="Avenir Next Medium" charset="0"/>
              <a:cs typeface="Avenir Next Medium" charset="0"/>
            </a:endParaRPr>
          </a:p>
        </p:txBody>
      </p:sp>
      <p:grpSp>
        <p:nvGrpSpPr>
          <p:cNvPr id="12" name="Group 11">
            <a:extLst>
              <a:ext uri="{FF2B5EF4-FFF2-40B4-BE49-F238E27FC236}">
                <a16:creationId xmlns:a16="http://schemas.microsoft.com/office/drawing/2014/main" id="{40832F44-00CA-0445-8506-CA053BFA5CA7}"/>
              </a:ext>
            </a:extLst>
          </p:cNvPr>
          <p:cNvGrpSpPr/>
          <p:nvPr/>
        </p:nvGrpSpPr>
        <p:grpSpPr>
          <a:xfrm>
            <a:off x="9499855" y="3207002"/>
            <a:ext cx="768142" cy="625130"/>
            <a:chOff x="4857394" y="2350956"/>
            <a:chExt cx="768142" cy="625130"/>
          </a:xfrm>
        </p:grpSpPr>
        <p:pic>
          <p:nvPicPr>
            <p:cNvPr id="13" name="Picture 12">
              <a:extLst>
                <a:ext uri="{FF2B5EF4-FFF2-40B4-BE49-F238E27FC236}">
                  <a16:creationId xmlns:a16="http://schemas.microsoft.com/office/drawing/2014/main" id="{C0951806-77D8-144F-B59B-20F020B3EF4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57394" y="2350956"/>
              <a:ext cx="768142" cy="625130"/>
            </a:xfrm>
            <a:prstGeom prst="rect">
              <a:avLst/>
            </a:prstGeom>
            <a:effectLst>
              <a:outerShdw blurRad="50800" dist="38100" dir="2700000" algn="tl" rotWithShape="0">
                <a:prstClr val="black">
                  <a:alpha val="40000"/>
                </a:prstClr>
              </a:outerShdw>
            </a:effectLst>
          </p:spPr>
        </p:pic>
        <p:sp>
          <p:nvSpPr>
            <p:cNvPr id="14" name="Oval 13">
              <a:extLst>
                <a:ext uri="{FF2B5EF4-FFF2-40B4-BE49-F238E27FC236}">
                  <a16:creationId xmlns:a16="http://schemas.microsoft.com/office/drawing/2014/main" id="{78042AE3-DE2C-0E45-9344-A876D9531284}"/>
                </a:ext>
              </a:extLst>
            </p:cNvPr>
            <p:cNvSpPr/>
            <p:nvPr/>
          </p:nvSpPr>
          <p:spPr>
            <a:xfrm>
              <a:off x="5193979" y="2596390"/>
              <a:ext cx="45719" cy="45719"/>
            </a:xfrm>
            <a:prstGeom prst="ellipse">
              <a:avLst/>
            </a:prstGeom>
            <a:solidFill>
              <a:srgbClr val="3379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1EE7C3B1-35DD-7042-BF99-79DF707FDC00}"/>
              </a:ext>
            </a:extLst>
          </p:cNvPr>
          <p:cNvGrpSpPr/>
          <p:nvPr/>
        </p:nvGrpSpPr>
        <p:grpSpPr>
          <a:xfrm>
            <a:off x="10040217" y="4797811"/>
            <a:ext cx="768142" cy="625130"/>
            <a:chOff x="4857394" y="2350956"/>
            <a:chExt cx="768142" cy="625130"/>
          </a:xfrm>
        </p:grpSpPr>
        <p:pic>
          <p:nvPicPr>
            <p:cNvPr id="16" name="Picture 15">
              <a:extLst>
                <a:ext uri="{FF2B5EF4-FFF2-40B4-BE49-F238E27FC236}">
                  <a16:creationId xmlns:a16="http://schemas.microsoft.com/office/drawing/2014/main" id="{8449AD39-EBA4-6E48-95B9-4E2E3E59647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57394" y="2350956"/>
              <a:ext cx="768142" cy="625130"/>
            </a:xfrm>
            <a:prstGeom prst="rect">
              <a:avLst/>
            </a:prstGeom>
            <a:effectLst>
              <a:outerShdw blurRad="50800" dist="38100" dir="2700000" algn="tl" rotWithShape="0">
                <a:prstClr val="black">
                  <a:alpha val="40000"/>
                </a:prstClr>
              </a:outerShdw>
            </a:effectLst>
          </p:spPr>
        </p:pic>
        <p:sp>
          <p:nvSpPr>
            <p:cNvPr id="17" name="Oval 16">
              <a:extLst>
                <a:ext uri="{FF2B5EF4-FFF2-40B4-BE49-F238E27FC236}">
                  <a16:creationId xmlns:a16="http://schemas.microsoft.com/office/drawing/2014/main" id="{4EF33D85-47AA-1845-981F-5F39F390CE65}"/>
                </a:ext>
              </a:extLst>
            </p:cNvPr>
            <p:cNvSpPr/>
            <p:nvPr/>
          </p:nvSpPr>
          <p:spPr>
            <a:xfrm>
              <a:off x="5193979" y="2596390"/>
              <a:ext cx="45719" cy="45719"/>
            </a:xfrm>
            <a:prstGeom prst="ellipse">
              <a:avLst/>
            </a:prstGeom>
            <a:solidFill>
              <a:srgbClr val="3379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698AC41D-4B6A-E046-ABAD-49C693AC978C}"/>
              </a:ext>
            </a:extLst>
          </p:cNvPr>
          <p:cNvGrpSpPr/>
          <p:nvPr/>
        </p:nvGrpSpPr>
        <p:grpSpPr>
          <a:xfrm>
            <a:off x="10702311" y="3205090"/>
            <a:ext cx="768142" cy="625130"/>
            <a:chOff x="4857394" y="2350956"/>
            <a:chExt cx="768142" cy="625130"/>
          </a:xfrm>
        </p:grpSpPr>
        <p:pic>
          <p:nvPicPr>
            <p:cNvPr id="19" name="Picture 18">
              <a:extLst>
                <a:ext uri="{FF2B5EF4-FFF2-40B4-BE49-F238E27FC236}">
                  <a16:creationId xmlns:a16="http://schemas.microsoft.com/office/drawing/2014/main" id="{FC25F6D5-EF1D-F143-A9BD-AEE8ED3391E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57394" y="2350956"/>
              <a:ext cx="768142" cy="625130"/>
            </a:xfrm>
            <a:prstGeom prst="rect">
              <a:avLst/>
            </a:prstGeom>
            <a:effectLst>
              <a:outerShdw blurRad="50800" dist="38100" dir="2700000" algn="tl" rotWithShape="0">
                <a:prstClr val="black">
                  <a:alpha val="40000"/>
                </a:prstClr>
              </a:outerShdw>
            </a:effectLst>
          </p:spPr>
        </p:pic>
        <p:sp>
          <p:nvSpPr>
            <p:cNvPr id="20" name="Oval 19">
              <a:extLst>
                <a:ext uri="{FF2B5EF4-FFF2-40B4-BE49-F238E27FC236}">
                  <a16:creationId xmlns:a16="http://schemas.microsoft.com/office/drawing/2014/main" id="{2D102F9C-57C5-1443-924D-54497F65DF90}"/>
                </a:ext>
              </a:extLst>
            </p:cNvPr>
            <p:cNvSpPr/>
            <p:nvPr/>
          </p:nvSpPr>
          <p:spPr>
            <a:xfrm>
              <a:off x="5193979" y="2596390"/>
              <a:ext cx="45719" cy="45719"/>
            </a:xfrm>
            <a:prstGeom prst="ellipse">
              <a:avLst/>
            </a:prstGeom>
            <a:solidFill>
              <a:srgbClr val="3379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Rectangle 23">
            <a:extLst>
              <a:ext uri="{FF2B5EF4-FFF2-40B4-BE49-F238E27FC236}">
                <a16:creationId xmlns:a16="http://schemas.microsoft.com/office/drawing/2014/main" id="{5A773A93-AD81-F248-92A6-16B377C850FE}"/>
              </a:ext>
            </a:extLst>
          </p:cNvPr>
          <p:cNvSpPr/>
          <p:nvPr/>
        </p:nvSpPr>
        <p:spPr>
          <a:xfrm>
            <a:off x="9913035" y="5587593"/>
            <a:ext cx="1034184" cy="830997"/>
          </a:xfrm>
          <a:prstGeom prst="rect">
            <a:avLst/>
          </a:prstGeom>
        </p:spPr>
        <p:txBody>
          <a:bodyPr wrap="square">
            <a:spAutoFit/>
          </a:bodyPr>
          <a:lstStyle/>
          <a:p>
            <a:pPr algn="ctr"/>
            <a:r>
              <a:rPr lang="en-US" sz="4800" dirty="0"/>
              <a:t>😵</a:t>
            </a:r>
          </a:p>
        </p:txBody>
      </p:sp>
      <p:sp>
        <p:nvSpPr>
          <p:cNvPr id="46" name="TextBox 45">
            <a:extLst>
              <a:ext uri="{FF2B5EF4-FFF2-40B4-BE49-F238E27FC236}">
                <a16:creationId xmlns:a16="http://schemas.microsoft.com/office/drawing/2014/main" id="{0B163912-2DE0-934A-B1E4-6B231227739B}"/>
              </a:ext>
            </a:extLst>
          </p:cNvPr>
          <p:cNvSpPr txBox="1"/>
          <p:nvPr/>
        </p:nvSpPr>
        <p:spPr>
          <a:xfrm>
            <a:off x="10808359" y="1914612"/>
            <a:ext cx="670376" cy="369332"/>
          </a:xfrm>
          <a:prstGeom prst="rect">
            <a:avLst/>
          </a:prstGeom>
          <a:noFill/>
        </p:spPr>
        <p:txBody>
          <a:bodyPr wrap="none" rtlCol="0">
            <a:spAutoFit/>
          </a:bodyPr>
          <a:lstStyle/>
          <a:p>
            <a:r>
              <a:rPr lang="en-US" b="1" dirty="0">
                <a:solidFill>
                  <a:srgbClr val="008000"/>
                </a:solidFill>
                <a:latin typeface="Avenir Next Medium" panose="020B0503020202020204" pitchFamily="34" charset="0"/>
              </a:rPr>
              <a:t>DNS</a:t>
            </a:r>
          </a:p>
        </p:txBody>
      </p:sp>
      <p:sp>
        <p:nvSpPr>
          <p:cNvPr id="48" name="TextBox 47">
            <a:extLst>
              <a:ext uri="{FF2B5EF4-FFF2-40B4-BE49-F238E27FC236}">
                <a16:creationId xmlns:a16="http://schemas.microsoft.com/office/drawing/2014/main" id="{64EEC30C-65CC-7140-B28A-321010424022}"/>
              </a:ext>
            </a:extLst>
          </p:cNvPr>
          <p:cNvSpPr txBox="1"/>
          <p:nvPr/>
        </p:nvSpPr>
        <p:spPr>
          <a:xfrm>
            <a:off x="10031620" y="6192322"/>
            <a:ext cx="840936" cy="369332"/>
          </a:xfrm>
          <a:prstGeom prst="rect">
            <a:avLst/>
          </a:prstGeom>
          <a:noFill/>
        </p:spPr>
        <p:txBody>
          <a:bodyPr wrap="none" rtlCol="0">
            <a:spAutoFit/>
          </a:bodyPr>
          <a:lstStyle/>
          <a:p>
            <a:r>
              <a:rPr lang="en-US" dirty="0">
                <a:latin typeface="Avenir Next Medium" panose="020B0503020202020204" pitchFamily="34" charset="0"/>
              </a:rPr>
              <a:t>Victim</a:t>
            </a:r>
          </a:p>
        </p:txBody>
      </p:sp>
      <p:pic>
        <p:nvPicPr>
          <p:cNvPr id="54" name="Picture 53">
            <a:extLst>
              <a:ext uri="{FF2B5EF4-FFF2-40B4-BE49-F238E27FC236}">
                <a16:creationId xmlns:a16="http://schemas.microsoft.com/office/drawing/2014/main" id="{EE6F2F41-9899-4146-BC74-F5C04ADB8BFE}"/>
              </a:ext>
            </a:extLst>
          </p:cNvPr>
          <p:cNvPicPr>
            <a:picLocks noChangeAspect="1"/>
          </p:cNvPicPr>
          <p:nvPr/>
        </p:nvPicPr>
        <p:blipFill>
          <a:blip r:embed="rId3"/>
          <a:stretch>
            <a:fillRect/>
          </a:stretch>
        </p:blipFill>
        <p:spPr>
          <a:xfrm>
            <a:off x="10702311" y="2263930"/>
            <a:ext cx="806423" cy="806423"/>
          </a:xfrm>
          <a:prstGeom prst="rect">
            <a:avLst/>
          </a:prstGeom>
        </p:spPr>
      </p:pic>
      <p:pic>
        <p:nvPicPr>
          <p:cNvPr id="55" name="Picture 54">
            <a:extLst>
              <a:ext uri="{FF2B5EF4-FFF2-40B4-BE49-F238E27FC236}">
                <a16:creationId xmlns:a16="http://schemas.microsoft.com/office/drawing/2014/main" id="{18726299-04E1-BC4A-A4CC-B4B43A9FBC14}"/>
              </a:ext>
            </a:extLst>
          </p:cNvPr>
          <p:cNvPicPr>
            <a:picLocks noChangeAspect="1"/>
          </p:cNvPicPr>
          <p:nvPr/>
        </p:nvPicPr>
        <p:blipFill>
          <a:blip r:embed="rId4"/>
          <a:stretch>
            <a:fillRect/>
          </a:stretch>
        </p:blipFill>
        <p:spPr>
          <a:xfrm>
            <a:off x="9353577" y="2300407"/>
            <a:ext cx="806423" cy="806423"/>
          </a:xfrm>
          <a:prstGeom prst="rect">
            <a:avLst/>
          </a:prstGeom>
        </p:spPr>
      </p:pic>
      <p:sp>
        <p:nvSpPr>
          <p:cNvPr id="56" name="TextBox 55">
            <a:extLst>
              <a:ext uri="{FF2B5EF4-FFF2-40B4-BE49-F238E27FC236}">
                <a16:creationId xmlns:a16="http://schemas.microsoft.com/office/drawing/2014/main" id="{9AF05261-A8B7-CA43-8B67-0D95933A2AB9}"/>
              </a:ext>
            </a:extLst>
          </p:cNvPr>
          <p:cNvSpPr txBox="1"/>
          <p:nvPr/>
        </p:nvSpPr>
        <p:spPr>
          <a:xfrm>
            <a:off x="9425592" y="1942032"/>
            <a:ext cx="670376" cy="369332"/>
          </a:xfrm>
          <a:prstGeom prst="rect">
            <a:avLst/>
          </a:prstGeom>
          <a:noFill/>
        </p:spPr>
        <p:txBody>
          <a:bodyPr wrap="none" rtlCol="0">
            <a:spAutoFit/>
          </a:bodyPr>
          <a:lstStyle/>
          <a:p>
            <a:r>
              <a:rPr lang="en-US" b="1" dirty="0">
                <a:solidFill>
                  <a:srgbClr val="FF9300"/>
                </a:solidFill>
                <a:latin typeface="Avenir Next Medium" panose="020B0503020202020204" pitchFamily="34" charset="0"/>
              </a:rPr>
              <a:t>DNS</a:t>
            </a:r>
          </a:p>
        </p:txBody>
      </p:sp>
      <p:cxnSp>
        <p:nvCxnSpPr>
          <p:cNvPr id="58" name="Straight Arrow Connector 57">
            <a:extLst>
              <a:ext uri="{FF2B5EF4-FFF2-40B4-BE49-F238E27FC236}">
                <a16:creationId xmlns:a16="http://schemas.microsoft.com/office/drawing/2014/main" id="{76D060DD-7E1E-C54E-B0B4-1060558FFBE6}"/>
              </a:ext>
            </a:extLst>
          </p:cNvPr>
          <p:cNvCxnSpPr>
            <a:cxnSpLocks/>
          </p:cNvCxnSpPr>
          <p:nvPr/>
        </p:nvCxnSpPr>
        <p:spPr>
          <a:xfrm>
            <a:off x="9882159" y="3070353"/>
            <a:ext cx="398341" cy="2517240"/>
          </a:xfrm>
          <a:prstGeom prst="straightConnector1">
            <a:avLst/>
          </a:prstGeom>
          <a:ln w="53975">
            <a:solidFill>
              <a:schemeClr val="accent6"/>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59" name="Straight Arrow Connector 58">
            <a:extLst>
              <a:ext uri="{FF2B5EF4-FFF2-40B4-BE49-F238E27FC236}">
                <a16:creationId xmlns:a16="http://schemas.microsoft.com/office/drawing/2014/main" id="{03726373-85F9-BD4B-8F53-EB9B1FA83C46}"/>
              </a:ext>
            </a:extLst>
          </p:cNvPr>
          <p:cNvCxnSpPr>
            <a:cxnSpLocks/>
            <a:endCxn id="24" idx="0"/>
          </p:cNvCxnSpPr>
          <p:nvPr/>
        </p:nvCxnSpPr>
        <p:spPr>
          <a:xfrm flipH="1">
            <a:off x="10430127" y="3003463"/>
            <a:ext cx="758212" cy="2584130"/>
          </a:xfrm>
          <a:prstGeom prst="straightConnector1">
            <a:avLst/>
          </a:prstGeom>
          <a:ln w="53975">
            <a:solidFill>
              <a:srgbClr val="00B050"/>
            </a:solidFill>
            <a:tailEnd type="triangle"/>
          </a:ln>
          <a:effectLst/>
        </p:spPr>
        <p:style>
          <a:lnRef idx="2">
            <a:schemeClr val="accent1"/>
          </a:lnRef>
          <a:fillRef idx="0">
            <a:schemeClr val="accent1"/>
          </a:fillRef>
          <a:effectRef idx="1">
            <a:schemeClr val="accent1"/>
          </a:effectRef>
          <a:fontRef idx="minor">
            <a:schemeClr val="tx1"/>
          </a:fontRef>
        </p:style>
      </p:cxnSp>
      <p:sp>
        <p:nvSpPr>
          <p:cNvPr id="65" name="TextBox 64">
            <a:extLst>
              <a:ext uri="{FF2B5EF4-FFF2-40B4-BE49-F238E27FC236}">
                <a16:creationId xmlns:a16="http://schemas.microsoft.com/office/drawing/2014/main" id="{0B62B90C-2196-CE48-9D47-2C68D1C16882}"/>
              </a:ext>
            </a:extLst>
          </p:cNvPr>
          <p:cNvSpPr txBox="1"/>
          <p:nvPr/>
        </p:nvSpPr>
        <p:spPr>
          <a:xfrm>
            <a:off x="113211" y="6398695"/>
            <a:ext cx="9403536" cy="400110"/>
          </a:xfrm>
          <a:prstGeom prst="rect">
            <a:avLst/>
          </a:prstGeom>
          <a:noFill/>
        </p:spPr>
        <p:txBody>
          <a:bodyPr wrap="none" rtlCol="0">
            <a:spAutoFit/>
          </a:bodyPr>
          <a:lstStyle/>
          <a:p>
            <a:r>
              <a:rPr lang="en-US" sz="2000" dirty="0"/>
              <a:t>SIGCOMM’18 paper with Arpit Gupta, Marco </a:t>
            </a:r>
            <a:r>
              <a:rPr lang="en-US" sz="2000" dirty="0" err="1"/>
              <a:t>Canini</a:t>
            </a:r>
            <a:r>
              <a:rPr lang="en-US" sz="2000" dirty="0"/>
              <a:t>, Nick </a:t>
            </a:r>
            <a:r>
              <a:rPr lang="en-US" sz="2000" dirty="0" err="1"/>
              <a:t>Feamster</a:t>
            </a:r>
            <a:r>
              <a:rPr lang="en-US" sz="2000" dirty="0"/>
              <a:t>, and Walter Willinger</a:t>
            </a:r>
          </a:p>
        </p:txBody>
      </p:sp>
    </p:spTree>
    <p:extLst>
      <p:ext uri="{BB962C8B-B14F-4D97-AF65-F5344CB8AC3E}">
        <p14:creationId xmlns:p14="http://schemas.microsoft.com/office/powerpoint/2010/main" val="3331880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Sonata Query-Driven Collection and Analysis</a:t>
            </a:r>
          </a:p>
        </p:txBody>
      </p:sp>
      <p:sp>
        <p:nvSpPr>
          <p:cNvPr id="14" name="Content Placeholder 13">
            <a:extLst>
              <a:ext uri="{FF2B5EF4-FFF2-40B4-BE49-F238E27FC236}">
                <a16:creationId xmlns:a16="http://schemas.microsoft.com/office/drawing/2014/main" id="{42FF847B-2F0A-7441-90D7-BA280AC44DC4}"/>
              </a:ext>
            </a:extLst>
          </p:cNvPr>
          <p:cNvSpPr>
            <a:spLocks noGrp="1"/>
          </p:cNvSpPr>
          <p:nvPr>
            <p:ph sz="half" idx="1"/>
          </p:nvPr>
        </p:nvSpPr>
        <p:spPr/>
        <p:txBody>
          <a:bodyPr>
            <a:normAutofit/>
          </a:bodyPr>
          <a:lstStyle/>
          <a:p>
            <a:r>
              <a:rPr lang="en-US" sz="3200" dirty="0"/>
              <a:t>Query partitioning</a:t>
            </a:r>
          </a:p>
        </p:txBody>
      </p:sp>
      <p:sp>
        <p:nvSpPr>
          <p:cNvPr id="5" name="Content Placeholder 4"/>
          <p:cNvSpPr>
            <a:spLocks noGrp="1"/>
          </p:cNvSpPr>
          <p:nvPr>
            <p:ph sz="half" idx="2"/>
          </p:nvPr>
        </p:nvSpPr>
        <p:spPr/>
        <p:txBody>
          <a:bodyPr>
            <a:normAutofit/>
          </a:bodyPr>
          <a:lstStyle/>
          <a:p>
            <a:r>
              <a:rPr lang="en-US" sz="3200" dirty="0"/>
              <a:t>Compiling operators to P4</a:t>
            </a:r>
          </a:p>
          <a:p>
            <a:pPr lvl="1"/>
            <a:r>
              <a:rPr lang="en-US" sz="2800" dirty="0"/>
              <a:t>Filter “</a:t>
            </a:r>
            <a:r>
              <a:rPr lang="en-US" dirty="0" err="1">
                <a:latin typeface="Consolas" panose="020B0609020204030204" pitchFamily="49" charset="0"/>
                <a:cs typeface="Consolas" panose="020B0609020204030204" pitchFamily="49" charset="0"/>
              </a:rPr>
              <a:t>udp.srcport</a:t>
            </a:r>
            <a:r>
              <a:rPr lang="en-US" dirty="0">
                <a:latin typeface="Consolas" panose="020B0609020204030204" pitchFamily="49" charset="0"/>
                <a:cs typeface="Consolas" panose="020B0609020204030204" pitchFamily="49" charset="0"/>
              </a:rPr>
              <a:t> = 53</a:t>
            </a:r>
            <a:r>
              <a:rPr lang="en-US" sz="2800" dirty="0"/>
              <a:t>”: match-action table</a:t>
            </a:r>
          </a:p>
          <a:p>
            <a:pPr lvl="1"/>
            <a:r>
              <a:rPr lang="en-US" sz="2800" dirty="0"/>
              <a:t>Reduce “</a:t>
            </a:r>
            <a:r>
              <a:rPr lang="en-US" dirty="0" err="1">
                <a:latin typeface="Consolas" panose="020B0609020204030204" pitchFamily="49" charset="0"/>
                <a:cs typeface="Consolas" panose="020B0609020204030204" pitchFamily="49" charset="0"/>
              </a:rPr>
              <a:t>dstip</a:t>
            </a:r>
            <a:r>
              <a:rPr lang="en-US" dirty="0">
                <a:latin typeface="Consolas" panose="020B0609020204030204" pitchFamily="49" charset="0"/>
                <a:cs typeface="Consolas" panose="020B0609020204030204" pitchFamily="49" charset="0"/>
              </a:rPr>
              <a:t>, sum</a:t>
            </a:r>
            <a:r>
              <a:rPr lang="en-US" sz="2800" dirty="0"/>
              <a:t>”: hash-indexed register array</a:t>
            </a:r>
          </a:p>
          <a:p>
            <a:pPr lvl="1"/>
            <a:r>
              <a:rPr lang="en-US" sz="2800" dirty="0"/>
              <a:t>Filter “</a:t>
            </a:r>
            <a:r>
              <a:rPr lang="en-US" dirty="0">
                <a:latin typeface="Consolas" panose="020B0609020204030204" pitchFamily="49" charset="0"/>
                <a:cs typeface="Consolas" panose="020B0609020204030204" pitchFamily="49" charset="0"/>
              </a:rPr>
              <a:t>count &gt; Th</a:t>
            </a:r>
            <a:r>
              <a:rPr lang="en-US" sz="2800" dirty="0"/>
              <a:t>”: comparison action</a:t>
            </a:r>
          </a:p>
          <a:p>
            <a:r>
              <a:rPr lang="en-US" sz="3200" dirty="0"/>
              <a:t>Optimizing the data plane</a:t>
            </a:r>
          </a:p>
          <a:p>
            <a:pPr lvl="1"/>
            <a:r>
              <a:rPr lang="en-US" sz="2800" dirty="0"/>
              <a:t>Minimize tuples sent to Spark</a:t>
            </a:r>
          </a:p>
        </p:txBody>
      </p:sp>
      <p:sp>
        <p:nvSpPr>
          <p:cNvPr id="3" name="Slide Number Placeholder 2"/>
          <p:cNvSpPr>
            <a:spLocks noGrp="1"/>
          </p:cNvSpPr>
          <p:nvPr>
            <p:ph type="sldNum" sz="quarter" idx="12"/>
          </p:nvPr>
        </p:nvSpPr>
        <p:spPr/>
        <p:txBody>
          <a:bodyPr/>
          <a:lstStyle/>
          <a:p>
            <a:fld id="{1718992C-B9AF-2F49-8B31-EC7F489F3004}" type="slidenum">
              <a:rPr lang="en-US" smtClean="0"/>
              <a:t>3</a:t>
            </a:fld>
            <a:endParaRPr lang="en-US"/>
          </a:p>
        </p:txBody>
      </p:sp>
      <p:pic>
        <p:nvPicPr>
          <p:cNvPr id="6" name="Picture 5">
            <a:extLst>
              <a:ext uri="{FF2B5EF4-FFF2-40B4-BE49-F238E27FC236}">
                <a16:creationId xmlns:a16="http://schemas.microsoft.com/office/drawing/2014/main" id="{7AE05A2E-91A6-9144-9013-8AACBFDE9BF1}"/>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3885132" y="2438347"/>
            <a:ext cx="1993324" cy="1037152"/>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00564" y="4724346"/>
            <a:ext cx="1859015" cy="1859015"/>
          </a:xfrm>
          <a:prstGeom prst="rect">
            <a:avLst/>
          </a:prstGeom>
        </p:spPr>
      </p:pic>
      <p:pic>
        <p:nvPicPr>
          <p:cNvPr id="8" name="Picture 7"/>
          <p:cNvPicPr>
            <a:picLocks noChangeAspect="1"/>
          </p:cNvPicPr>
          <p:nvPr/>
        </p:nvPicPr>
        <p:blipFill>
          <a:blip r:embed="rId4"/>
          <a:stretch>
            <a:fillRect/>
          </a:stretch>
        </p:blipFill>
        <p:spPr>
          <a:xfrm>
            <a:off x="3928635" y="5178946"/>
            <a:ext cx="1972233" cy="960619"/>
          </a:xfrm>
          <a:prstGeom prst="rect">
            <a:avLst/>
          </a:prstGeom>
        </p:spPr>
      </p:pic>
      <p:pic>
        <p:nvPicPr>
          <p:cNvPr id="10" name="Picture 9">
            <a:extLst>
              <a:ext uri="{FF2B5EF4-FFF2-40B4-BE49-F238E27FC236}">
                <a16:creationId xmlns:a16="http://schemas.microsoft.com/office/drawing/2014/main" id="{9CAC8370-7A16-2E43-8118-D9876FC20810}"/>
              </a:ext>
            </a:extLst>
          </p:cNvPr>
          <p:cNvPicPr>
            <a:picLocks noChangeAspect="1"/>
          </p:cNvPicPr>
          <p:nvPr/>
        </p:nvPicPr>
        <p:blipFill>
          <a:blip r:embed="rId5"/>
          <a:stretch>
            <a:fillRect/>
          </a:stretch>
        </p:blipFill>
        <p:spPr>
          <a:xfrm>
            <a:off x="1469083" y="2466970"/>
            <a:ext cx="1543938" cy="1482182"/>
          </a:xfrm>
          <a:prstGeom prst="rect">
            <a:avLst/>
          </a:prstGeom>
        </p:spPr>
      </p:pic>
      <p:sp>
        <p:nvSpPr>
          <p:cNvPr id="11" name="Up-Down Arrow 10"/>
          <p:cNvSpPr/>
          <p:nvPr/>
        </p:nvSpPr>
        <p:spPr>
          <a:xfrm>
            <a:off x="2280624" y="4088231"/>
            <a:ext cx="403411" cy="905057"/>
          </a:xfrm>
          <a:prstGeom prst="upDownArrow">
            <a:avLst/>
          </a:prstGeom>
          <a:solidFill>
            <a:schemeClr val="accent1"/>
          </a:solidFill>
          <a:ln>
            <a:no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2" name="TextBox 11"/>
          <p:cNvSpPr txBox="1"/>
          <p:nvPr/>
        </p:nvSpPr>
        <p:spPr>
          <a:xfrm>
            <a:off x="2600675" y="4322864"/>
            <a:ext cx="955711" cy="461665"/>
          </a:xfrm>
          <a:prstGeom prst="rect">
            <a:avLst/>
          </a:prstGeom>
          <a:noFill/>
        </p:spPr>
        <p:txBody>
          <a:bodyPr wrap="none" rtlCol="0">
            <a:spAutoFit/>
          </a:bodyPr>
          <a:lstStyle/>
          <a:p>
            <a:r>
              <a:rPr lang="en-US" sz="2400" dirty="0"/>
              <a:t>tuples</a:t>
            </a:r>
          </a:p>
        </p:txBody>
      </p:sp>
    </p:spTree>
    <p:extLst>
      <p:ext uri="{BB962C8B-B14F-4D97-AF65-F5344CB8AC3E}">
        <p14:creationId xmlns:p14="http://schemas.microsoft.com/office/powerpoint/2010/main" val="179390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 name="Rounded Rectangle 109"/>
          <p:cNvSpPr/>
          <p:nvPr/>
        </p:nvSpPr>
        <p:spPr>
          <a:xfrm>
            <a:off x="8678002" y="1737044"/>
            <a:ext cx="1463693" cy="3498081"/>
          </a:xfrm>
          <a:prstGeom prst="roundRect">
            <a:avLst>
              <a:gd name="adj" fmla="val 6295"/>
            </a:avLst>
          </a:prstGeom>
          <a:solidFill>
            <a:schemeClr val="bg1">
              <a:lumMod val="50000"/>
            </a:schemeClr>
          </a:solidFill>
          <a:ln w="12700">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latin typeface="Myriad Pro" charset="0"/>
                <a:ea typeface="Myriad Pro" charset="0"/>
                <a:cs typeface="Myriad Pro" charset="0"/>
              </a:rPr>
              <a:t>Programmable </a:t>
            </a:r>
            <a:r>
              <a:rPr lang="en-US" sz="1400" b="1" dirty="0" err="1">
                <a:latin typeface="Myriad Pro" charset="0"/>
                <a:ea typeface="Myriad Pro" charset="0"/>
                <a:cs typeface="Myriad Pro" charset="0"/>
              </a:rPr>
              <a:t>Deparser</a:t>
            </a:r>
            <a:endParaRPr lang="en-US" sz="1400" b="1" dirty="0">
              <a:latin typeface="Myriad Pro" charset="0"/>
              <a:ea typeface="Myriad Pro" charset="0"/>
              <a:cs typeface="Myriad Pro" charset="0"/>
            </a:endParaRPr>
          </a:p>
          <a:p>
            <a:pPr algn="ctr"/>
            <a:endParaRPr lang="en-US" sz="1200" b="1" dirty="0">
              <a:latin typeface="Myriad Pro" charset="0"/>
              <a:ea typeface="Myriad Pro" charset="0"/>
              <a:cs typeface="Myriad Pro" charset="0"/>
            </a:endParaRPr>
          </a:p>
          <a:p>
            <a:pPr algn="ctr"/>
            <a:endParaRPr lang="en-US" sz="1200" b="1" dirty="0">
              <a:latin typeface="Myriad Pro" charset="0"/>
              <a:ea typeface="Myriad Pro" charset="0"/>
              <a:cs typeface="Myriad Pro" charset="0"/>
            </a:endParaRPr>
          </a:p>
          <a:p>
            <a:pPr algn="ctr"/>
            <a:endParaRPr lang="en-US" sz="1200"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p:txBody>
      </p:sp>
      <p:grpSp>
        <p:nvGrpSpPr>
          <p:cNvPr id="264" name="Group 263"/>
          <p:cNvGrpSpPr/>
          <p:nvPr/>
        </p:nvGrpSpPr>
        <p:grpSpPr>
          <a:xfrm>
            <a:off x="9022830" y="2400352"/>
            <a:ext cx="784325" cy="2678062"/>
            <a:chOff x="7498829" y="2510581"/>
            <a:chExt cx="784325" cy="2678062"/>
          </a:xfrm>
        </p:grpSpPr>
        <p:grpSp>
          <p:nvGrpSpPr>
            <p:cNvPr id="190" name="Group 189"/>
            <p:cNvGrpSpPr/>
            <p:nvPr/>
          </p:nvGrpSpPr>
          <p:grpSpPr>
            <a:xfrm>
              <a:off x="7502388" y="2510581"/>
              <a:ext cx="780766" cy="427769"/>
              <a:chOff x="6858000" y="3200400"/>
              <a:chExt cx="685800" cy="375739"/>
            </a:xfrm>
          </p:grpSpPr>
          <p:sp>
            <p:nvSpPr>
              <p:cNvPr id="134" name="Rectangle 133"/>
              <p:cNvSpPr/>
              <p:nvPr/>
            </p:nvSpPr>
            <p:spPr>
              <a:xfrm>
                <a:off x="7129519" y="3200400"/>
                <a:ext cx="109482" cy="356559"/>
              </a:xfrm>
              <a:prstGeom prst="rect">
                <a:avLst/>
              </a:prstGeom>
              <a:solidFill>
                <a:schemeClr val="bg1">
                  <a:lumMod val="9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Rectangle 187"/>
              <p:cNvSpPr/>
              <p:nvPr/>
            </p:nvSpPr>
            <p:spPr>
              <a:xfrm>
                <a:off x="7267408" y="3200400"/>
                <a:ext cx="109482" cy="356559"/>
              </a:xfrm>
              <a:prstGeom prst="rect">
                <a:avLst/>
              </a:prstGeom>
              <a:solidFill>
                <a:schemeClr val="bg1">
                  <a:lumMod val="9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Rectangle 188"/>
              <p:cNvSpPr/>
              <p:nvPr/>
            </p:nvSpPr>
            <p:spPr>
              <a:xfrm>
                <a:off x="7409516" y="3200400"/>
                <a:ext cx="109482" cy="356559"/>
              </a:xfrm>
              <a:prstGeom prst="rect">
                <a:avLst/>
              </a:prstGeom>
              <a:solidFill>
                <a:schemeClr val="bg1">
                  <a:lumMod val="9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3" name="Straight Connector 162"/>
              <p:cNvCxnSpPr/>
              <p:nvPr/>
            </p:nvCxnSpPr>
            <p:spPr>
              <a:xfrm flipH="1" flipV="1">
                <a:off x="6858000" y="3200400"/>
                <a:ext cx="685800" cy="778"/>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71" name="Straight Connector 170"/>
              <p:cNvCxnSpPr/>
              <p:nvPr/>
            </p:nvCxnSpPr>
            <p:spPr>
              <a:xfrm flipH="1" flipV="1">
                <a:off x="6858000" y="3566160"/>
                <a:ext cx="685800" cy="1391"/>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81" name="Straight Connector 180"/>
              <p:cNvCxnSpPr/>
              <p:nvPr/>
            </p:nvCxnSpPr>
            <p:spPr>
              <a:xfrm flipH="1" flipV="1">
                <a:off x="7531100" y="3200400"/>
                <a:ext cx="0" cy="365760"/>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p:cNvCxnSpPr/>
              <p:nvPr/>
            </p:nvCxnSpPr>
            <p:spPr>
              <a:xfrm flipH="1" flipV="1">
                <a:off x="7391400" y="3200400"/>
                <a:ext cx="0" cy="365760"/>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p:nvCxnSpPr>
            <p:spPr>
              <a:xfrm flipH="1" flipV="1">
                <a:off x="7251700" y="3210379"/>
                <a:ext cx="0" cy="365760"/>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86" name="Straight Connector 185"/>
              <p:cNvCxnSpPr/>
              <p:nvPr/>
            </p:nvCxnSpPr>
            <p:spPr>
              <a:xfrm flipH="1" flipV="1">
                <a:off x="7112000" y="3200400"/>
                <a:ext cx="0" cy="365760"/>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grpSp>
          <p:nvGrpSpPr>
            <p:cNvPr id="191" name="Group 190"/>
            <p:cNvGrpSpPr/>
            <p:nvPr/>
          </p:nvGrpSpPr>
          <p:grpSpPr>
            <a:xfrm>
              <a:off x="7498829" y="3260679"/>
              <a:ext cx="780766" cy="427769"/>
              <a:chOff x="6858000" y="3200400"/>
              <a:chExt cx="685800" cy="375739"/>
            </a:xfrm>
          </p:grpSpPr>
          <p:sp>
            <p:nvSpPr>
              <p:cNvPr id="192" name="Rectangle 191"/>
              <p:cNvSpPr/>
              <p:nvPr/>
            </p:nvSpPr>
            <p:spPr>
              <a:xfrm>
                <a:off x="7129519" y="3200400"/>
                <a:ext cx="109482" cy="356559"/>
              </a:xfrm>
              <a:prstGeom prst="rect">
                <a:avLst/>
              </a:prstGeom>
              <a:solidFill>
                <a:schemeClr val="bg1">
                  <a:lumMod val="9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Rectangle 192"/>
              <p:cNvSpPr/>
              <p:nvPr/>
            </p:nvSpPr>
            <p:spPr>
              <a:xfrm>
                <a:off x="7267408" y="3200400"/>
                <a:ext cx="109482" cy="356559"/>
              </a:xfrm>
              <a:prstGeom prst="rect">
                <a:avLst/>
              </a:prstGeom>
              <a:solidFill>
                <a:schemeClr val="bg1">
                  <a:lumMod val="9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Rectangle 193"/>
              <p:cNvSpPr/>
              <p:nvPr/>
            </p:nvSpPr>
            <p:spPr>
              <a:xfrm>
                <a:off x="7409516" y="3200400"/>
                <a:ext cx="109482" cy="356559"/>
              </a:xfrm>
              <a:prstGeom prst="rect">
                <a:avLst/>
              </a:prstGeom>
              <a:solidFill>
                <a:schemeClr val="bg1">
                  <a:lumMod val="9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5" name="Straight Connector 194"/>
              <p:cNvCxnSpPr/>
              <p:nvPr/>
            </p:nvCxnSpPr>
            <p:spPr>
              <a:xfrm flipH="1" flipV="1">
                <a:off x="6858000" y="3200400"/>
                <a:ext cx="685800" cy="778"/>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96" name="Straight Connector 195"/>
              <p:cNvCxnSpPr/>
              <p:nvPr/>
            </p:nvCxnSpPr>
            <p:spPr>
              <a:xfrm flipH="1" flipV="1">
                <a:off x="6858000" y="3566160"/>
                <a:ext cx="685800" cy="1391"/>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97" name="Straight Connector 196"/>
              <p:cNvCxnSpPr/>
              <p:nvPr/>
            </p:nvCxnSpPr>
            <p:spPr>
              <a:xfrm flipH="1" flipV="1">
                <a:off x="7531100" y="3200400"/>
                <a:ext cx="0" cy="365760"/>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98" name="Straight Connector 197"/>
              <p:cNvCxnSpPr/>
              <p:nvPr/>
            </p:nvCxnSpPr>
            <p:spPr>
              <a:xfrm flipH="1" flipV="1">
                <a:off x="7391400" y="3200400"/>
                <a:ext cx="0" cy="365760"/>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99" name="Straight Connector 198"/>
              <p:cNvCxnSpPr/>
              <p:nvPr/>
            </p:nvCxnSpPr>
            <p:spPr>
              <a:xfrm flipH="1" flipV="1">
                <a:off x="7251700" y="3210379"/>
                <a:ext cx="0" cy="365760"/>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200" name="Straight Connector 199"/>
              <p:cNvCxnSpPr/>
              <p:nvPr/>
            </p:nvCxnSpPr>
            <p:spPr>
              <a:xfrm flipH="1" flipV="1">
                <a:off x="7112000" y="3200400"/>
                <a:ext cx="0" cy="365760"/>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grpSp>
          <p:nvGrpSpPr>
            <p:cNvPr id="201" name="Group 200"/>
            <p:cNvGrpSpPr/>
            <p:nvPr/>
          </p:nvGrpSpPr>
          <p:grpSpPr>
            <a:xfrm>
              <a:off x="7498829" y="4010777"/>
              <a:ext cx="780766" cy="427769"/>
              <a:chOff x="6858000" y="3200400"/>
              <a:chExt cx="685800" cy="375739"/>
            </a:xfrm>
          </p:grpSpPr>
          <p:sp>
            <p:nvSpPr>
              <p:cNvPr id="202" name="Rectangle 201"/>
              <p:cNvSpPr/>
              <p:nvPr/>
            </p:nvSpPr>
            <p:spPr>
              <a:xfrm>
                <a:off x="7129519" y="3200400"/>
                <a:ext cx="109482" cy="356559"/>
              </a:xfrm>
              <a:prstGeom prst="rect">
                <a:avLst/>
              </a:prstGeom>
              <a:solidFill>
                <a:schemeClr val="bg1">
                  <a:lumMod val="9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Rectangle 202"/>
              <p:cNvSpPr/>
              <p:nvPr/>
            </p:nvSpPr>
            <p:spPr>
              <a:xfrm>
                <a:off x="7267408" y="3200400"/>
                <a:ext cx="109482" cy="356559"/>
              </a:xfrm>
              <a:prstGeom prst="rect">
                <a:avLst/>
              </a:prstGeom>
              <a:solidFill>
                <a:schemeClr val="bg1">
                  <a:lumMod val="9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Rectangle 203"/>
              <p:cNvSpPr/>
              <p:nvPr/>
            </p:nvSpPr>
            <p:spPr>
              <a:xfrm>
                <a:off x="7409516" y="3200400"/>
                <a:ext cx="109482" cy="356559"/>
              </a:xfrm>
              <a:prstGeom prst="rect">
                <a:avLst/>
              </a:prstGeom>
              <a:solidFill>
                <a:schemeClr val="bg1">
                  <a:lumMod val="9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5" name="Straight Connector 204"/>
              <p:cNvCxnSpPr/>
              <p:nvPr/>
            </p:nvCxnSpPr>
            <p:spPr>
              <a:xfrm flipH="1" flipV="1">
                <a:off x="6858000" y="3200400"/>
                <a:ext cx="685800" cy="778"/>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206" name="Straight Connector 205"/>
              <p:cNvCxnSpPr/>
              <p:nvPr/>
            </p:nvCxnSpPr>
            <p:spPr>
              <a:xfrm flipH="1" flipV="1">
                <a:off x="6858000" y="3566160"/>
                <a:ext cx="685800" cy="1391"/>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207" name="Straight Connector 206"/>
              <p:cNvCxnSpPr/>
              <p:nvPr/>
            </p:nvCxnSpPr>
            <p:spPr>
              <a:xfrm flipH="1" flipV="1">
                <a:off x="7531100" y="3200400"/>
                <a:ext cx="0" cy="365760"/>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208" name="Straight Connector 207"/>
              <p:cNvCxnSpPr/>
              <p:nvPr/>
            </p:nvCxnSpPr>
            <p:spPr>
              <a:xfrm flipH="1" flipV="1">
                <a:off x="7391400" y="3200400"/>
                <a:ext cx="0" cy="365760"/>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209" name="Straight Connector 208"/>
              <p:cNvCxnSpPr/>
              <p:nvPr/>
            </p:nvCxnSpPr>
            <p:spPr>
              <a:xfrm flipH="1" flipV="1">
                <a:off x="7251700" y="3210379"/>
                <a:ext cx="0" cy="365760"/>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210" name="Straight Connector 209"/>
              <p:cNvCxnSpPr/>
              <p:nvPr/>
            </p:nvCxnSpPr>
            <p:spPr>
              <a:xfrm flipH="1" flipV="1">
                <a:off x="7112000" y="3200400"/>
                <a:ext cx="0" cy="365760"/>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grpSp>
          <p:nvGrpSpPr>
            <p:cNvPr id="211" name="Group 210"/>
            <p:cNvGrpSpPr/>
            <p:nvPr/>
          </p:nvGrpSpPr>
          <p:grpSpPr>
            <a:xfrm>
              <a:off x="7498829" y="4760874"/>
              <a:ext cx="780766" cy="427769"/>
              <a:chOff x="6858000" y="3200400"/>
              <a:chExt cx="685800" cy="375739"/>
            </a:xfrm>
          </p:grpSpPr>
          <p:sp>
            <p:nvSpPr>
              <p:cNvPr id="212" name="Rectangle 211"/>
              <p:cNvSpPr/>
              <p:nvPr/>
            </p:nvSpPr>
            <p:spPr>
              <a:xfrm>
                <a:off x="7129519" y="3200400"/>
                <a:ext cx="109482" cy="356559"/>
              </a:xfrm>
              <a:prstGeom prst="rect">
                <a:avLst/>
              </a:prstGeom>
              <a:solidFill>
                <a:schemeClr val="bg1">
                  <a:lumMod val="9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Rectangle 212"/>
              <p:cNvSpPr/>
              <p:nvPr/>
            </p:nvSpPr>
            <p:spPr>
              <a:xfrm>
                <a:off x="7267408" y="3200400"/>
                <a:ext cx="109482" cy="356559"/>
              </a:xfrm>
              <a:prstGeom prst="rect">
                <a:avLst/>
              </a:prstGeom>
              <a:solidFill>
                <a:schemeClr val="bg1">
                  <a:lumMod val="9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Rectangle 213"/>
              <p:cNvSpPr/>
              <p:nvPr/>
            </p:nvSpPr>
            <p:spPr>
              <a:xfrm>
                <a:off x="7409516" y="3200400"/>
                <a:ext cx="109482" cy="356559"/>
              </a:xfrm>
              <a:prstGeom prst="rect">
                <a:avLst/>
              </a:prstGeom>
              <a:solidFill>
                <a:schemeClr val="bg1">
                  <a:lumMod val="9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5" name="Straight Connector 214"/>
              <p:cNvCxnSpPr/>
              <p:nvPr/>
            </p:nvCxnSpPr>
            <p:spPr>
              <a:xfrm flipH="1" flipV="1">
                <a:off x="6858000" y="3200400"/>
                <a:ext cx="685800" cy="778"/>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216" name="Straight Connector 215"/>
              <p:cNvCxnSpPr/>
              <p:nvPr/>
            </p:nvCxnSpPr>
            <p:spPr>
              <a:xfrm flipH="1" flipV="1">
                <a:off x="6858000" y="3566160"/>
                <a:ext cx="685800" cy="1391"/>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217" name="Straight Connector 216"/>
              <p:cNvCxnSpPr/>
              <p:nvPr/>
            </p:nvCxnSpPr>
            <p:spPr>
              <a:xfrm flipH="1" flipV="1">
                <a:off x="7531100" y="3200400"/>
                <a:ext cx="0" cy="365760"/>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218" name="Straight Connector 217"/>
              <p:cNvCxnSpPr/>
              <p:nvPr/>
            </p:nvCxnSpPr>
            <p:spPr>
              <a:xfrm flipH="1" flipV="1">
                <a:off x="7391400" y="3200400"/>
                <a:ext cx="0" cy="365760"/>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219" name="Straight Connector 218"/>
              <p:cNvCxnSpPr/>
              <p:nvPr/>
            </p:nvCxnSpPr>
            <p:spPr>
              <a:xfrm flipH="1" flipV="1">
                <a:off x="7251700" y="3210379"/>
                <a:ext cx="0" cy="365760"/>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220" name="Straight Connector 219"/>
              <p:cNvCxnSpPr/>
              <p:nvPr/>
            </p:nvCxnSpPr>
            <p:spPr>
              <a:xfrm flipH="1" flipV="1">
                <a:off x="7112000" y="3200400"/>
                <a:ext cx="0" cy="365760"/>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grpSp>
      <p:sp>
        <p:nvSpPr>
          <p:cNvPr id="224" name="TextBox 223"/>
          <p:cNvSpPr txBox="1"/>
          <p:nvPr/>
        </p:nvSpPr>
        <p:spPr>
          <a:xfrm>
            <a:off x="5706178" y="5280498"/>
            <a:ext cx="790601" cy="369332"/>
          </a:xfrm>
          <a:prstGeom prst="rect">
            <a:avLst/>
          </a:prstGeom>
          <a:noFill/>
        </p:spPr>
        <p:txBody>
          <a:bodyPr wrap="none" rtlCol="0">
            <a:spAutoFit/>
          </a:bodyPr>
          <a:lstStyle/>
          <a:p>
            <a:pPr algn="ctr"/>
            <a:r>
              <a:rPr lang="en-US" b="1" dirty="0">
                <a:latin typeface="Myriad Pro" charset="0"/>
                <a:ea typeface="Myriad Pro" charset="0"/>
                <a:cs typeface="Myriad Pro" charset="0"/>
              </a:rPr>
              <a:t>Stages</a:t>
            </a:r>
          </a:p>
        </p:txBody>
      </p:sp>
      <p:sp>
        <p:nvSpPr>
          <p:cNvPr id="2" name="Title 1">
            <a:extLst>
              <a:ext uri="{FF2B5EF4-FFF2-40B4-BE49-F238E27FC236}">
                <a16:creationId xmlns:a16="http://schemas.microsoft.com/office/drawing/2014/main" id="{60031FAC-0404-BD46-8985-7CFC8AB9C6D3}"/>
              </a:ext>
            </a:extLst>
          </p:cNvPr>
          <p:cNvSpPr>
            <a:spLocks noGrp="1"/>
          </p:cNvSpPr>
          <p:nvPr>
            <p:ph type="title"/>
          </p:nvPr>
        </p:nvSpPr>
        <p:spPr/>
        <p:txBody>
          <a:bodyPr/>
          <a:lstStyle/>
          <a:p>
            <a:r>
              <a:rPr lang="en-US" dirty="0"/>
              <a:t>Compiling</a:t>
            </a:r>
            <a:r>
              <a:rPr lang="en-US" dirty="0">
                <a:solidFill>
                  <a:srgbClr val="C00000"/>
                </a:solidFill>
              </a:rPr>
              <a:t> </a:t>
            </a:r>
            <a:r>
              <a:rPr lang="en-US" dirty="0">
                <a:solidFill>
                  <a:schemeClr val="tx1"/>
                </a:solidFill>
              </a:rPr>
              <a:t>a</a:t>
            </a:r>
            <a:r>
              <a:rPr lang="en-US" dirty="0">
                <a:solidFill>
                  <a:srgbClr val="C00000"/>
                </a:solidFill>
              </a:rPr>
              <a:t> </a:t>
            </a:r>
            <a:r>
              <a:rPr lang="en-US" dirty="0"/>
              <a:t>Sonata</a:t>
            </a:r>
            <a:r>
              <a:rPr lang="en-US" dirty="0">
                <a:solidFill>
                  <a:srgbClr val="C00000"/>
                </a:solidFill>
              </a:rPr>
              <a:t> </a:t>
            </a:r>
            <a:r>
              <a:rPr lang="en-US" dirty="0"/>
              <a:t>Query</a:t>
            </a:r>
          </a:p>
        </p:txBody>
      </p:sp>
      <p:sp>
        <p:nvSpPr>
          <p:cNvPr id="3" name="Slide Number Placeholder 2">
            <a:extLst>
              <a:ext uri="{FF2B5EF4-FFF2-40B4-BE49-F238E27FC236}">
                <a16:creationId xmlns:a16="http://schemas.microsoft.com/office/drawing/2014/main" id="{E7A92EAD-0E9D-6443-9A4C-435B3187E4D7}"/>
              </a:ext>
            </a:extLst>
          </p:cNvPr>
          <p:cNvSpPr>
            <a:spLocks noGrp="1"/>
          </p:cNvSpPr>
          <p:nvPr>
            <p:ph type="sldNum" sz="quarter" idx="12"/>
          </p:nvPr>
        </p:nvSpPr>
        <p:spPr/>
        <p:txBody>
          <a:bodyPr/>
          <a:lstStyle/>
          <a:p>
            <a:fld id="{4748F3B0-5290-A241-88FF-F03DD1126586}" type="slidenum">
              <a:rPr lang="en-US" smtClean="0"/>
              <a:t>4</a:t>
            </a:fld>
            <a:endParaRPr lang="en-US"/>
          </a:p>
        </p:txBody>
      </p:sp>
      <p:grpSp>
        <p:nvGrpSpPr>
          <p:cNvPr id="237" name="Group 236"/>
          <p:cNvGrpSpPr/>
          <p:nvPr/>
        </p:nvGrpSpPr>
        <p:grpSpPr>
          <a:xfrm>
            <a:off x="1698682" y="2388204"/>
            <a:ext cx="332788" cy="2702361"/>
            <a:chOff x="526649" y="1992150"/>
            <a:chExt cx="292310" cy="2373667"/>
          </a:xfrm>
        </p:grpSpPr>
        <p:sp>
          <p:nvSpPr>
            <p:cNvPr id="225" name="Right Arrow 224"/>
            <p:cNvSpPr/>
            <p:nvPr/>
          </p:nvSpPr>
          <p:spPr>
            <a:xfrm>
              <a:off x="526649" y="1992150"/>
              <a:ext cx="292310" cy="377825"/>
            </a:xfrm>
            <a:prstGeom prst="rightArrow">
              <a:avLst>
                <a:gd name="adj1" fmla="val 40810"/>
                <a:gd name="adj2" fmla="val 7547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 name="Right Arrow 225"/>
            <p:cNvSpPr/>
            <p:nvPr/>
          </p:nvSpPr>
          <p:spPr>
            <a:xfrm>
              <a:off x="526649" y="2389874"/>
              <a:ext cx="292310" cy="377825"/>
            </a:xfrm>
            <a:prstGeom prst="rightArrow">
              <a:avLst>
                <a:gd name="adj1" fmla="val 40810"/>
                <a:gd name="adj2" fmla="val 7547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 name="Right Arrow 226"/>
            <p:cNvSpPr/>
            <p:nvPr/>
          </p:nvSpPr>
          <p:spPr>
            <a:xfrm>
              <a:off x="526649" y="2790624"/>
              <a:ext cx="292310" cy="377825"/>
            </a:xfrm>
            <a:prstGeom prst="rightArrow">
              <a:avLst>
                <a:gd name="adj1" fmla="val 40810"/>
                <a:gd name="adj2" fmla="val 7547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8" name="Right Arrow 227"/>
            <p:cNvSpPr/>
            <p:nvPr/>
          </p:nvSpPr>
          <p:spPr>
            <a:xfrm>
              <a:off x="526649" y="3188348"/>
              <a:ext cx="292310" cy="377825"/>
            </a:xfrm>
            <a:prstGeom prst="rightArrow">
              <a:avLst>
                <a:gd name="adj1" fmla="val 40810"/>
                <a:gd name="adj2" fmla="val 7547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9" name="Right Arrow 228"/>
            <p:cNvSpPr/>
            <p:nvPr/>
          </p:nvSpPr>
          <p:spPr>
            <a:xfrm>
              <a:off x="526649" y="3590268"/>
              <a:ext cx="292310" cy="377825"/>
            </a:xfrm>
            <a:prstGeom prst="rightArrow">
              <a:avLst>
                <a:gd name="adj1" fmla="val 40810"/>
                <a:gd name="adj2" fmla="val 7547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 name="Right Arrow 229"/>
            <p:cNvSpPr/>
            <p:nvPr/>
          </p:nvSpPr>
          <p:spPr>
            <a:xfrm>
              <a:off x="526649" y="3987992"/>
              <a:ext cx="292310" cy="377825"/>
            </a:xfrm>
            <a:prstGeom prst="rightArrow">
              <a:avLst>
                <a:gd name="adj1" fmla="val 40810"/>
                <a:gd name="adj2" fmla="val 7547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8" name="Group 237"/>
          <p:cNvGrpSpPr/>
          <p:nvPr/>
        </p:nvGrpSpPr>
        <p:grpSpPr>
          <a:xfrm>
            <a:off x="10160529" y="2388204"/>
            <a:ext cx="332788" cy="2702361"/>
            <a:chOff x="526649" y="1992150"/>
            <a:chExt cx="292310" cy="2373667"/>
          </a:xfrm>
        </p:grpSpPr>
        <p:sp>
          <p:nvSpPr>
            <p:cNvPr id="239" name="Right Arrow 238"/>
            <p:cNvSpPr/>
            <p:nvPr/>
          </p:nvSpPr>
          <p:spPr>
            <a:xfrm>
              <a:off x="526649" y="1992150"/>
              <a:ext cx="292310" cy="377825"/>
            </a:xfrm>
            <a:prstGeom prst="rightArrow">
              <a:avLst>
                <a:gd name="adj1" fmla="val 40810"/>
                <a:gd name="adj2" fmla="val 7547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0" name="Right Arrow 239"/>
            <p:cNvSpPr/>
            <p:nvPr/>
          </p:nvSpPr>
          <p:spPr>
            <a:xfrm>
              <a:off x="526649" y="2389874"/>
              <a:ext cx="292310" cy="377825"/>
            </a:xfrm>
            <a:prstGeom prst="rightArrow">
              <a:avLst>
                <a:gd name="adj1" fmla="val 40810"/>
                <a:gd name="adj2" fmla="val 7547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1" name="Right Arrow 240"/>
            <p:cNvSpPr/>
            <p:nvPr/>
          </p:nvSpPr>
          <p:spPr>
            <a:xfrm>
              <a:off x="526649" y="2790624"/>
              <a:ext cx="292310" cy="377825"/>
            </a:xfrm>
            <a:prstGeom prst="rightArrow">
              <a:avLst>
                <a:gd name="adj1" fmla="val 40810"/>
                <a:gd name="adj2" fmla="val 7547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2" name="Right Arrow 241"/>
            <p:cNvSpPr/>
            <p:nvPr/>
          </p:nvSpPr>
          <p:spPr>
            <a:xfrm>
              <a:off x="526649" y="3188348"/>
              <a:ext cx="292310" cy="377825"/>
            </a:xfrm>
            <a:prstGeom prst="rightArrow">
              <a:avLst>
                <a:gd name="adj1" fmla="val 40810"/>
                <a:gd name="adj2" fmla="val 7547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3" name="Right Arrow 242"/>
            <p:cNvSpPr/>
            <p:nvPr/>
          </p:nvSpPr>
          <p:spPr>
            <a:xfrm>
              <a:off x="526649" y="3590268"/>
              <a:ext cx="292310" cy="377825"/>
            </a:xfrm>
            <a:prstGeom prst="rightArrow">
              <a:avLst>
                <a:gd name="adj1" fmla="val 40810"/>
                <a:gd name="adj2" fmla="val 7547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4" name="Right Arrow 243"/>
            <p:cNvSpPr/>
            <p:nvPr/>
          </p:nvSpPr>
          <p:spPr>
            <a:xfrm>
              <a:off x="526649" y="3987992"/>
              <a:ext cx="292310" cy="377825"/>
            </a:xfrm>
            <a:prstGeom prst="rightArrow">
              <a:avLst>
                <a:gd name="adj1" fmla="val 40810"/>
                <a:gd name="adj2" fmla="val 7547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Rounded Rectangle 7"/>
          <p:cNvSpPr/>
          <p:nvPr/>
        </p:nvSpPr>
        <p:spPr>
          <a:xfrm>
            <a:off x="2055169" y="1727806"/>
            <a:ext cx="1463693" cy="3498081"/>
          </a:xfrm>
          <a:prstGeom prst="roundRect">
            <a:avLst>
              <a:gd name="adj" fmla="val 6295"/>
            </a:avLst>
          </a:prstGeom>
          <a:solidFill>
            <a:schemeClr val="bg1">
              <a:lumMod val="50000"/>
            </a:schemeClr>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latin typeface="Myriad Pro" charset="0"/>
                <a:ea typeface="Myriad Pro" charset="0"/>
                <a:cs typeface="Myriad Pro" charset="0"/>
              </a:rPr>
              <a:t>Programmable Parser</a:t>
            </a:r>
          </a:p>
          <a:p>
            <a:pPr algn="ctr"/>
            <a:endParaRPr lang="en-US" sz="1200" b="1" dirty="0">
              <a:latin typeface="Myriad Pro" charset="0"/>
              <a:ea typeface="Myriad Pro" charset="0"/>
              <a:cs typeface="Myriad Pro" charset="0"/>
            </a:endParaRPr>
          </a:p>
          <a:p>
            <a:pPr algn="ctr"/>
            <a:endParaRPr lang="en-US" sz="1200" b="1" dirty="0">
              <a:latin typeface="Myriad Pro" charset="0"/>
              <a:ea typeface="Myriad Pro" charset="0"/>
              <a:cs typeface="Myriad Pro" charset="0"/>
            </a:endParaRPr>
          </a:p>
          <a:p>
            <a:pPr algn="ctr"/>
            <a:endParaRPr lang="en-US" sz="1200" b="1" dirty="0">
              <a:latin typeface="Myriad Pro" charset="0"/>
              <a:ea typeface="Myriad Pro" charset="0"/>
              <a:cs typeface="Myriad Pro" charset="0"/>
            </a:endParaRPr>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p:txBody>
      </p:sp>
      <p:grpSp>
        <p:nvGrpSpPr>
          <p:cNvPr id="245" name="Group 244"/>
          <p:cNvGrpSpPr/>
          <p:nvPr/>
        </p:nvGrpSpPr>
        <p:grpSpPr>
          <a:xfrm>
            <a:off x="2174622" y="2375698"/>
            <a:ext cx="1214525" cy="2727370"/>
            <a:chOff x="944698" y="2284250"/>
            <a:chExt cx="1066800" cy="2395634"/>
          </a:xfrm>
        </p:grpSpPr>
        <p:sp>
          <p:nvSpPr>
            <p:cNvPr id="21" name="Oval 20"/>
            <p:cNvSpPr/>
            <p:nvPr/>
          </p:nvSpPr>
          <p:spPr>
            <a:xfrm>
              <a:off x="1189173" y="2284250"/>
              <a:ext cx="412750" cy="412750"/>
            </a:xfrm>
            <a:prstGeom prst="ellipse">
              <a:avLst/>
            </a:prstGeom>
            <a:solidFill>
              <a:schemeClr val="bg1">
                <a:lumMod val="85000"/>
              </a:schemeClr>
            </a:solidFill>
            <a:ln w="285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1598748" y="2740370"/>
              <a:ext cx="412750" cy="412750"/>
            </a:xfrm>
            <a:prstGeom prst="ellipse">
              <a:avLst/>
            </a:prstGeom>
            <a:solidFill>
              <a:schemeClr val="bg1">
                <a:lumMod val="85000"/>
              </a:schemeClr>
            </a:solidFill>
            <a:ln w="285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944698" y="3118195"/>
              <a:ext cx="412750" cy="412750"/>
            </a:xfrm>
            <a:prstGeom prst="ellipse">
              <a:avLst/>
            </a:prstGeom>
            <a:solidFill>
              <a:schemeClr val="bg1">
                <a:lumMod val="85000"/>
              </a:schemeClr>
            </a:solidFill>
            <a:ln w="285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1509848" y="3848501"/>
              <a:ext cx="412750" cy="412750"/>
            </a:xfrm>
            <a:prstGeom prst="ellipse">
              <a:avLst/>
            </a:prstGeom>
            <a:solidFill>
              <a:schemeClr val="bg1">
                <a:lumMod val="85000"/>
              </a:schemeClr>
            </a:solidFill>
            <a:ln w="285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1065348" y="4267134"/>
              <a:ext cx="412750" cy="412750"/>
            </a:xfrm>
            <a:prstGeom prst="ellipse">
              <a:avLst/>
            </a:prstGeom>
            <a:solidFill>
              <a:schemeClr val="bg1">
                <a:lumMod val="85000"/>
              </a:schemeClr>
            </a:solidFill>
            <a:ln w="285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3" name="Curved Connector 52"/>
            <p:cNvCxnSpPr>
              <a:stCxn id="23" idx="6"/>
              <a:endCxn id="24" idx="7"/>
            </p:cNvCxnSpPr>
            <p:nvPr/>
          </p:nvCxnSpPr>
          <p:spPr>
            <a:xfrm>
              <a:off x="1357448" y="3324570"/>
              <a:ext cx="504704" cy="584377"/>
            </a:xfrm>
            <a:prstGeom prst="curvedConnector2">
              <a:avLst/>
            </a:prstGeom>
            <a:ln w="19050">
              <a:solidFill>
                <a:schemeClr val="bg1"/>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55" name="Curved Connector 54"/>
            <p:cNvCxnSpPr>
              <a:stCxn id="24" idx="2"/>
              <a:endCxn id="23" idx="3"/>
            </p:cNvCxnSpPr>
            <p:nvPr/>
          </p:nvCxnSpPr>
          <p:spPr>
            <a:xfrm rot="10800000">
              <a:off x="1005144" y="3470500"/>
              <a:ext cx="504704" cy="584377"/>
            </a:xfrm>
            <a:prstGeom prst="curvedConnector2">
              <a:avLst/>
            </a:prstGeom>
            <a:ln w="19050">
              <a:solidFill>
                <a:schemeClr val="bg1"/>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57" name="Curved Connector 56"/>
            <p:cNvCxnSpPr>
              <a:stCxn id="21" idx="6"/>
              <a:endCxn id="22" idx="0"/>
            </p:cNvCxnSpPr>
            <p:nvPr/>
          </p:nvCxnSpPr>
          <p:spPr>
            <a:xfrm>
              <a:off x="1601923" y="2490625"/>
              <a:ext cx="203200" cy="249745"/>
            </a:xfrm>
            <a:prstGeom prst="curvedConnector2">
              <a:avLst/>
            </a:prstGeom>
            <a:ln w="19050">
              <a:solidFill>
                <a:schemeClr val="bg1"/>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63" name="Curved Connector 62"/>
            <p:cNvCxnSpPr>
              <a:stCxn id="22" idx="4"/>
              <a:endCxn id="25" idx="0"/>
            </p:cNvCxnSpPr>
            <p:nvPr/>
          </p:nvCxnSpPr>
          <p:spPr>
            <a:xfrm rot="5400000">
              <a:off x="981416" y="3443427"/>
              <a:ext cx="1114014" cy="533400"/>
            </a:xfrm>
            <a:prstGeom prst="curvedConnector3">
              <a:avLst>
                <a:gd name="adj1" fmla="val 44300"/>
              </a:avLst>
            </a:prstGeom>
            <a:ln w="19050">
              <a:solidFill>
                <a:schemeClr val="bg1"/>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68" name="Curved Connector 67"/>
            <p:cNvCxnSpPr>
              <a:stCxn id="24" idx="5"/>
              <a:endCxn id="25" idx="5"/>
            </p:cNvCxnSpPr>
            <p:nvPr/>
          </p:nvCxnSpPr>
          <p:spPr>
            <a:xfrm rot="5400000">
              <a:off x="1430586" y="4187871"/>
              <a:ext cx="418633" cy="444500"/>
            </a:xfrm>
            <a:prstGeom prst="curvedConnector3">
              <a:avLst>
                <a:gd name="adj1" fmla="val 117474"/>
              </a:avLst>
            </a:prstGeom>
            <a:ln w="19050">
              <a:solidFill>
                <a:schemeClr val="bg1"/>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72" name="Curved Connector 71"/>
            <p:cNvCxnSpPr>
              <a:stCxn id="21" idx="2"/>
              <a:endCxn id="23" idx="1"/>
            </p:cNvCxnSpPr>
            <p:nvPr/>
          </p:nvCxnSpPr>
          <p:spPr>
            <a:xfrm rot="10800000" flipV="1">
              <a:off x="1005145" y="2490625"/>
              <a:ext cx="184029" cy="688016"/>
            </a:xfrm>
            <a:prstGeom prst="curvedConnector2">
              <a:avLst/>
            </a:prstGeom>
            <a:ln w="19050">
              <a:solidFill>
                <a:schemeClr val="bg1"/>
              </a:solidFill>
              <a:tailEnd type="triangle" w="med" len="lg"/>
            </a:ln>
          </p:spPr>
          <p:style>
            <a:lnRef idx="1">
              <a:schemeClr val="accent1"/>
            </a:lnRef>
            <a:fillRef idx="0">
              <a:schemeClr val="accent1"/>
            </a:fillRef>
            <a:effectRef idx="0">
              <a:schemeClr val="accent1"/>
            </a:effectRef>
            <a:fontRef idx="minor">
              <a:schemeClr val="tx1"/>
            </a:fontRef>
          </p:style>
        </p:cxnSp>
      </p:grpSp>
      <p:sp>
        <p:nvSpPr>
          <p:cNvPr id="10" name="Rectangle 9"/>
          <p:cNvSpPr/>
          <p:nvPr/>
        </p:nvSpPr>
        <p:spPr>
          <a:xfrm>
            <a:off x="3601061" y="2341083"/>
            <a:ext cx="638937" cy="2894040"/>
          </a:xfrm>
          <a:prstGeom prst="rect">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rapezoid 11"/>
          <p:cNvSpPr/>
          <p:nvPr/>
        </p:nvSpPr>
        <p:spPr>
          <a:xfrm rot="5400000">
            <a:off x="3878126" y="2567625"/>
            <a:ext cx="409240" cy="199492"/>
          </a:xfrm>
          <a:prstGeom prst="trapezoid">
            <a:avLst>
              <a:gd name="adj" fmla="val 38191"/>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p>
        </p:txBody>
      </p:sp>
      <p:sp>
        <p:nvSpPr>
          <p:cNvPr id="18" name="Rectangle 17"/>
          <p:cNvSpPr/>
          <p:nvPr/>
        </p:nvSpPr>
        <p:spPr>
          <a:xfrm>
            <a:off x="3713161" y="2468828"/>
            <a:ext cx="180158" cy="2630929"/>
          </a:xfrm>
          <a:prstGeom prst="rect">
            <a:avLst/>
          </a:prstGeom>
          <a:solidFill>
            <a:schemeClr val="bg2">
              <a:lumMod val="2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sz="1400" b="1" dirty="0">
              <a:latin typeface="Myriad Pro" charset="0"/>
              <a:ea typeface="Myriad Pro" charset="0"/>
              <a:cs typeface="Myriad Pro" charset="0"/>
            </a:endParaRPr>
          </a:p>
        </p:txBody>
      </p:sp>
      <p:sp>
        <p:nvSpPr>
          <p:cNvPr id="20" name="Rounded Rectangle 19"/>
          <p:cNvSpPr/>
          <p:nvPr/>
        </p:nvSpPr>
        <p:spPr>
          <a:xfrm>
            <a:off x="3601061" y="1739696"/>
            <a:ext cx="638937" cy="549427"/>
          </a:xfrm>
          <a:prstGeom prst="roundRect">
            <a:avLst>
              <a:gd name="adj" fmla="val 4825"/>
            </a:avLst>
          </a:prstGeom>
          <a:solidFill>
            <a:srgbClr val="00B050"/>
          </a:solidFill>
          <a:ln>
            <a:solidFill>
              <a:srgbClr val="00B05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latin typeface="Myriad Pro" charset="0"/>
                <a:ea typeface="Myriad Pro" charset="0"/>
                <a:cs typeface="Myriad Pro" charset="0"/>
              </a:rPr>
              <a:t>State</a:t>
            </a:r>
          </a:p>
        </p:txBody>
      </p:sp>
      <p:sp>
        <p:nvSpPr>
          <p:cNvPr id="148" name="Trapezoid 147"/>
          <p:cNvSpPr/>
          <p:nvPr/>
        </p:nvSpPr>
        <p:spPr>
          <a:xfrm rot="5400000">
            <a:off x="3893971" y="4795390"/>
            <a:ext cx="409240" cy="199492"/>
          </a:xfrm>
          <a:prstGeom prst="trapezoid">
            <a:avLst>
              <a:gd name="adj" fmla="val 38191"/>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p>
        </p:txBody>
      </p:sp>
      <p:sp>
        <p:nvSpPr>
          <p:cNvPr id="149" name="Trapezoid 148"/>
          <p:cNvSpPr/>
          <p:nvPr/>
        </p:nvSpPr>
        <p:spPr>
          <a:xfrm rot="5400000">
            <a:off x="3896182" y="3124566"/>
            <a:ext cx="409240" cy="199492"/>
          </a:xfrm>
          <a:prstGeom prst="trapezoid">
            <a:avLst>
              <a:gd name="adj" fmla="val 38191"/>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p>
        </p:txBody>
      </p:sp>
      <p:sp>
        <p:nvSpPr>
          <p:cNvPr id="150" name="Trapezoid 149"/>
          <p:cNvSpPr/>
          <p:nvPr/>
        </p:nvSpPr>
        <p:spPr>
          <a:xfrm rot="5400000">
            <a:off x="3900859" y="3681507"/>
            <a:ext cx="409240" cy="199492"/>
          </a:xfrm>
          <a:prstGeom prst="trapezoid">
            <a:avLst>
              <a:gd name="adj" fmla="val 38191"/>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p>
        </p:txBody>
      </p:sp>
      <p:sp>
        <p:nvSpPr>
          <p:cNvPr id="151" name="Trapezoid 150"/>
          <p:cNvSpPr/>
          <p:nvPr/>
        </p:nvSpPr>
        <p:spPr>
          <a:xfrm rot="5400000">
            <a:off x="3893971" y="4238448"/>
            <a:ext cx="409240" cy="199492"/>
          </a:xfrm>
          <a:prstGeom prst="trapezoid">
            <a:avLst>
              <a:gd name="adj" fmla="val 38191"/>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p>
        </p:txBody>
      </p:sp>
      <p:sp>
        <p:nvSpPr>
          <p:cNvPr id="155" name="Rectangle 154"/>
          <p:cNvSpPr/>
          <p:nvPr/>
        </p:nvSpPr>
        <p:spPr>
          <a:xfrm>
            <a:off x="4331660" y="2328573"/>
            <a:ext cx="638937" cy="2894040"/>
          </a:xfrm>
          <a:prstGeom prst="rect">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Trapezoid 155"/>
          <p:cNvSpPr/>
          <p:nvPr/>
        </p:nvSpPr>
        <p:spPr>
          <a:xfrm rot="5400000">
            <a:off x="4608725" y="2555115"/>
            <a:ext cx="409240" cy="199492"/>
          </a:xfrm>
          <a:prstGeom prst="trapezoid">
            <a:avLst>
              <a:gd name="adj" fmla="val 38191"/>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p>
        </p:txBody>
      </p:sp>
      <p:sp>
        <p:nvSpPr>
          <p:cNvPr id="157" name="Rectangle 156"/>
          <p:cNvSpPr/>
          <p:nvPr/>
        </p:nvSpPr>
        <p:spPr>
          <a:xfrm>
            <a:off x="4443760" y="2456318"/>
            <a:ext cx="180158" cy="2630929"/>
          </a:xfrm>
          <a:prstGeom prst="rect">
            <a:avLst/>
          </a:prstGeom>
          <a:solidFill>
            <a:schemeClr val="bg2">
              <a:lumMod val="2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sz="1400" b="1" dirty="0">
              <a:latin typeface="Myriad Pro" charset="0"/>
              <a:ea typeface="Myriad Pro" charset="0"/>
              <a:cs typeface="Myriad Pro" charset="0"/>
            </a:endParaRPr>
          </a:p>
        </p:txBody>
      </p:sp>
      <p:sp>
        <p:nvSpPr>
          <p:cNvPr id="158" name="Rounded Rectangle 157"/>
          <p:cNvSpPr/>
          <p:nvPr/>
        </p:nvSpPr>
        <p:spPr>
          <a:xfrm>
            <a:off x="4331660" y="1739696"/>
            <a:ext cx="638937" cy="549427"/>
          </a:xfrm>
          <a:prstGeom prst="roundRect">
            <a:avLst>
              <a:gd name="adj" fmla="val 4825"/>
            </a:avLst>
          </a:prstGeom>
          <a:solidFill>
            <a:srgbClr val="00B050"/>
          </a:solidFill>
          <a:ln>
            <a:solidFill>
              <a:srgbClr val="00B05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latin typeface="Myriad Pro" charset="0"/>
              <a:ea typeface="Myriad Pro" charset="0"/>
              <a:cs typeface="Myriad Pro" charset="0"/>
            </a:endParaRPr>
          </a:p>
        </p:txBody>
      </p:sp>
      <p:sp>
        <p:nvSpPr>
          <p:cNvPr id="159" name="Trapezoid 158"/>
          <p:cNvSpPr/>
          <p:nvPr/>
        </p:nvSpPr>
        <p:spPr>
          <a:xfrm rot="5400000">
            <a:off x="4624570" y="4782880"/>
            <a:ext cx="409240" cy="199492"/>
          </a:xfrm>
          <a:prstGeom prst="trapezoid">
            <a:avLst>
              <a:gd name="adj" fmla="val 38191"/>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p>
        </p:txBody>
      </p:sp>
      <p:sp>
        <p:nvSpPr>
          <p:cNvPr id="160" name="Trapezoid 159"/>
          <p:cNvSpPr/>
          <p:nvPr/>
        </p:nvSpPr>
        <p:spPr>
          <a:xfrm rot="5400000">
            <a:off x="4626781" y="3112056"/>
            <a:ext cx="409240" cy="199492"/>
          </a:xfrm>
          <a:prstGeom prst="trapezoid">
            <a:avLst>
              <a:gd name="adj" fmla="val 38191"/>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p>
        </p:txBody>
      </p:sp>
      <p:sp>
        <p:nvSpPr>
          <p:cNvPr id="161" name="Trapezoid 160"/>
          <p:cNvSpPr/>
          <p:nvPr/>
        </p:nvSpPr>
        <p:spPr>
          <a:xfrm rot="5400000">
            <a:off x="4631458" y="3668997"/>
            <a:ext cx="409240" cy="199492"/>
          </a:xfrm>
          <a:prstGeom prst="trapezoid">
            <a:avLst>
              <a:gd name="adj" fmla="val 38191"/>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p>
        </p:txBody>
      </p:sp>
      <p:sp>
        <p:nvSpPr>
          <p:cNvPr id="162" name="Trapezoid 161"/>
          <p:cNvSpPr/>
          <p:nvPr/>
        </p:nvSpPr>
        <p:spPr>
          <a:xfrm rot="5400000">
            <a:off x="4624570" y="4225938"/>
            <a:ext cx="409240" cy="199492"/>
          </a:xfrm>
          <a:prstGeom prst="trapezoid">
            <a:avLst>
              <a:gd name="adj" fmla="val 38191"/>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p>
        </p:txBody>
      </p:sp>
      <p:sp>
        <p:nvSpPr>
          <p:cNvPr id="165" name="Rectangle 164"/>
          <p:cNvSpPr/>
          <p:nvPr/>
        </p:nvSpPr>
        <p:spPr>
          <a:xfrm>
            <a:off x="5059644" y="2328573"/>
            <a:ext cx="638937" cy="2894040"/>
          </a:xfrm>
          <a:prstGeom prst="rect">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Trapezoid 165"/>
          <p:cNvSpPr/>
          <p:nvPr/>
        </p:nvSpPr>
        <p:spPr>
          <a:xfrm rot="5400000">
            <a:off x="5339324" y="2555115"/>
            <a:ext cx="409240" cy="199492"/>
          </a:xfrm>
          <a:prstGeom prst="trapezoid">
            <a:avLst>
              <a:gd name="adj" fmla="val 38191"/>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p>
        </p:txBody>
      </p:sp>
      <p:sp>
        <p:nvSpPr>
          <p:cNvPr id="167" name="Rectangle 166"/>
          <p:cNvSpPr/>
          <p:nvPr/>
        </p:nvSpPr>
        <p:spPr>
          <a:xfrm>
            <a:off x="5174359" y="2456318"/>
            <a:ext cx="180158" cy="2630929"/>
          </a:xfrm>
          <a:prstGeom prst="rect">
            <a:avLst/>
          </a:prstGeom>
          <a:solidFill>
            <a:schemeClr val="bg2">
              <a:lumMod val="2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sz="1400" b="1" dirty="0">
              <a:latin typeface="Myriad Pro" charset="0"/>
              <a:ea typeface="Myriad Pro" charset="0"/>
              <a:cs typeface="Myriad Pro" charset="0"/>
            </a:endParaRPr>
          </a:p>
        </p:txBody>
      </p:sp>
      <p:sp>
        <p:nvSpPr>
          <p:cNvPr id="169" name="Trapezoid 168"/>
          <p:cNvSpPr/>
          <p:nvPr/>
        </p:nvSpPr>
        <p:spPr>
          <a:xfrm rot="5400000">
            <a:off x="5355169" y="4782880"/>
            <a:ext cx="409240" cy="199492"/>
          </a:xfrm>
          <a:prstGeom prst="trapezoid">
            <a:avLst>
              <a:gd name="adj" fmla="val 38191"/>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p>
        </p:txBody>
      </p:sp>
      <p:sp>
        <p:nvSpPr>
          <p:cNvPr id="170" name="Trapezoid 169"/>
          <p:cNvSpPr/>
          <p:nvPr/>
        </p:nvSpPr>
        <p:spPr>
          <a:xfrm rot="5400000">
            <a:off x="5357380" y="3112056"/>
            <a:ext cx="409240" cy="199492"/>
          </a:xfrm>
          <a:prstGeom prst="trapezoid">
            <a:avLst>
              <a:gd name="adj" fmla="val 38191"/>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p>
        </p:txBody>
      </p:sp>
      <p:sp>
        <p:nvSpPr>
          <p:cNvPr id="172" name="Trapezoid 171"/>
          <p:cNvSpPr/>
          <p:nvPr/>
        </p:nvSpPr>
        <p:spPr>
          <a:xfrm rot="5400000">
            <a:off x="5362057" y="3668997"/>
            <a:ext cx="409240" cy="199492"/>
          </a:xfrm>
          <a:prstGeom prst="trapezoid">
            <a:avLst>
              <a:gd name="adj" fmla="val 38191"/>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p>
        </p:txBody>
      </p:sp>
      <p:sp>
        <p:nvSpPr>
          <p:cNvPr id="173" name="Trapezoid 172"/>
          <p:cNvSpPr/>
          <p:nvPr/>
        </p:nvSpPr>
        <p:spPr>
          <a:xfrm rot="5400000">
            <a:off x="5355169" y="4225938"/>
            <a:ext cx="409240" cy="199492"/>
          </a:xfrm>
          <a:prstGeom prst="trapezoid">
            <a:avLst>
              <a:gd name="adj" fmla="val 38191"/>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p>
        </p:txBody>
      </p:sp>
      <p:sp>
        <p:nvSpPr>
          <p:cNvPr id="175" name="Rectangle 174"/>
          <p:cNvSpPr/>
          <p:nvPr/>
        </p:nvSpPr>
        <p:spPr>
          <a:xfrm>
            <a:off x="5790635" y="2337582"/>
            <a:ext cx="638937" cy="2894040"/>
          </a:xfrm>
          <a:prstGeom prst="rect">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Trapezoid 175"/>
          <p:cNvSpPr/>
          <p:nvPr/>
        </p:nvSpPr>
        <p:spPr>
          <a:xfrm rot="5400000">
            <a:off x="6069923" y="2564124"/>
            <a:ext cx="409240" cy="199492"/>
          </a:xfrm>
          <a:prstGeom prst="trapezoid">
            <a:avLst>
              <a:gd name="adj" fmla="val 38191"/>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p>
        </p:txBody>
      </p:sp>
      <p:sp>
        <p:nvSpPr>
          <p:cNvPr id="177" name="Rectangle 176"/>
          <p:cNvSpPr/>
          <p:nvPr/>
        </p:nvSpPr>
        <p:spPr>
          <a:xfrm>
            <a:off x="5904958" y="2465327"/>
            <a:ext cx="180158" cy="2630929"/>
          </a:xfrm>
          <a:prstGeom prst="rect">
            <a:avLst/>
          </a:prstGeom>
          <a:solidFill>
            <a:schemeClr val="bg2">
              <a:lumMod val="2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sz="1400" b="1" dirty="0">
              <a:latin typeface="Myriad Pro" charset="0"/>
              <a:ea typeface="Myriad Pro" charset="0"/>
              <a:cs typeface="Myriad Pro" charset="0"/>
            </a:endParaRPr>
          </a:p>
        </p:txBody>
      </p:sp>
      <p:sp>
        <p:nvSpPr>
          <p:cNvPr id="179" name="Trapezoid 178"/>
          <p:cNvSpPr/>
          <p:nvPr/>
        </p:nvSpPr>
        <p:spPr>
          <a:xfrm rot="5400000">
            <a:off x="6085768" y="4791889"/>
            <a:ext cx="409240" cy="199492"/>
          </a:xfrm>
          <a:prstGeom prst="trapezoid">
            <a:avLst>
              <a:gd name="adj" fmla="val 38191"/>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p>
        </p:txBody>
      </p:sp>
      <p:sp>
        <p:nvSpPr>
          <p:cNvPr id="180" name="Trapezoid 179"/>
          <p:cNvSpPr/>
          <p:nvPr/>
        </p:nvSpPr>
        <p:spPr>
          <a:xfrm rot="5400000">
            <a:off x="6087979" y="3121065"/>
            <a:ext cx="409240" cy="199492"/>
          </a:xfrm>
          <a:prstGeom prst="trapezoid">
            <a:avLst>
              <a:gd name="adj" fmla="val 38191"/>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p>
        </p:txBody>
      </p:sp>
      <p:sp>
        <p:nvSpPr>
          <p:cNvPr id="182" name="Trapezoid 181"/>
          <p:cNvSpPr/>
          <p:nvPr/>
        </p:nvSpPr>
        <p:spPr>
          <a:xfrm rot="5400000">
            <a:off x="6092656" y="3678006"/>
            <a:ext cx="409240" cy="199492"/>
          </a:xfrm>
          <a:prstGeom prst="trapezoid">
            <a:avLst>
              <a:gd name="adj" fmla="val 38191"/>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p>
        </p:txBody>
      </p:sp>
      <p:sp>
        <p:nvSpPr>
          <p:cNvPr id="183" name="Trapezoid 182"/>
          <p:cNvSpPr/>
          <p:nvPr/>
        </p:nvSpPr>
        <p:spPr>
          <a:xfrm rot="5400000">
            <a:off x="6085768" y="4234947"/>
            <a:ext cx="409240" cy="199492"/>
          </a:xfrm>
          <a:prstGeom prst="trapezoid">
            <a:avLst>
              <a:gd name="adj" fmla="val 38191"/>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p>
        </p:txBody>
      </p:sp>
      <p:sp>
        <p:nvSpPr>
          <p:cNvPr id="221" name="Rectangle 220"/>
          <p:cNvSpPr/>
          <p:nvPr/>
        </p:nvSpPr>
        <p:spPr>
          <a:xfrm>
            <a:off x="6530392" y="2337582"/>
            <a:ext cx="638937" cy="2894040"/>
          </a:xfrm>
          <a:prstGeom prst="rect">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 name="Trapezoid 230"/>
          <p:cNvSpPr/>
          <p:nvPr/>
        </p:nvSpPr>
        <p:spPr>
          <a:xfrm rot="5400000">
            <a:off x="6800522" y="2564124"/>
            <a:ext cx="409240" cy="199492"/>
          </a:xfrm>
          <a:prstGeom prst="trapezoid">
            <a:avLst>
              <a:gd name="adj" fmla="val 38191"/>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p>
        </p:txBody>
      </p:sp>
      <p:sp>
        <p:nvSpPr>
          <p:cNvPr id="232" name="Rectangle 231"/>
          <p:cNvSpPr/>
          <p:nvPr/>
        </p:nvSpPr>
        <p:spPr>
          <a:xfrm>
            <a:off x="6635557" y="2465327"/>
            <a:ext cx="180158" cy="2630929"/>
          </a:xfrm>
          <a:prstGeom prst="rect">
            <a:avLst/>
          </a:prstGeom>
          <a:solidFill>
            <a:schemeClr val="bg2">
              <a:lumMod val="2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sz="1400" b="1" dirty="0">
              <a:latin typeface="Myriad Pro" charset="0"/>
              <a:ea typeface="Myriad Pro" charset="0"/>
              <a:cs typeface="Myriad Pro" charset="0"/>
            </a:endParaRPr>
          </a:p>
        </p:txBody>
      </p:sp>
      <p:sp>
        <p:nvSpPr>
          <p:cNvPr id="234" name="Trapezoid 233"/>
          <p:cNvSpPr/>
          <p:nvPr/>
        </p:nvSpPr>
        <p:spPr>
          <a:xfrm rot="5400000">
            <a:off x="6816367" y="4791889"/>
            <a:ext cx="409240" cy="199492"/>
          </a:xfrm>
          <a:prstGeom prst="trapezoid">
            <a:avLst>
              <a:gd name="adj" fmla="val 38191"/>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p>
        </p:txBody>
      </p:sp>
      <p:sp>
        <p:nvSpPr>
          <p:cNvPr id="235" name="Trapezoid 234"/>
          <p:cNvSpPr/>
          <p:nvPr/>
        </p:nvSpPr>
        <p:spPr>
          <a:xfrm rot="5400000">
            <a:off x="6818578" y="3121065"/>
            <a:ext cx="409240" cy="199492"/>
          </a:xfrm>
          <a:prstGeom prst="trapezoid">
            <a:avLst>
              <a:gd name="adj" fmla="val 38191"/>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p>
        </p:txBody>
      </p:sp>
      <p:sp>
        <p:nvSpPr>
          <p:cNvPr id="236" name="Trapezoid 235"/>
          <p:cNvSpPr/>
          <p:nvPr/>
        </p:nvSpPr>
        <p:spPr>
          <a:xfrm rot="5400000">
            <a:off x="6823255" y="3678006"/>
            <a:ext cx="409240" cy="199492"/>
          </a:xfrm>
          <a:prstGeom prst="trapezoid">
            <a:avLst>
              <a:gd name="adj" fmla="val 38191"/>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p>
        </p:txBody>
      </p:sp>
      <p:sp>
        <p:nvSpPr>
          <p:cNvPr id="246" name="Trapezoid 245"/>
          <p:cNvSpPr/>
          <p:nvPr/>
        </p:nvSpPr>
        <p:spPr>
          <a:xfrm rot="5400000">
            <a:off x="6816367" y="4234947"/>
            <a:ext cx="409240" cy="199492"/>
          </a:xfrm>
          <a:prstGeom prst="trapezoid">
            <a:avLst>
              <a:gd name="adj" fmla="val 38191"/>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p>
        </p:txBody>
      </p:sp>
      <p:sp>
        <p:nvSpPr>
          <p:cNvPr id="248" name="Rectangle 247"/>
          <p:cNvSpPr/>
          <p:nvPr/>
        </p:nvSpPr>
        <p:spPr>
          <a:xfrm>
            <a:off x="7255390" y="2341083"/>
            <a:ext cx="638937" cy="2894040"/>
          </a:xfrm>
          <a:prstGeom prst="rect">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 name="Trapezoid 251"/>
          <p:cNvSpPr/>
          <p:nvPr/>
        </p:nvSpPr>
        <p:spPr>
          <a:xfrm rot="5400000">
            <a:off x="7531121" y="2567625"/>
            <a:ext cx="409240" cy="199492"/>
          </a:xfrm>
          <a:prstGeom prst="trapezoid">
            <a:avLst>
              <a:gd name="adj" fmla="val 38191"/>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p>
        </p:txBody>
      </p:sp>
      <p:sp>
        <p:nvSpPr>
          <p:cNvPr id="253" name="Rectangle 252"/>
          <p:cNvSpPr/>
          <p:nvPr/>
        </p:nvSpPr>
        <p:spPr>
          <a:xfrm>
            <a:off x="7366156" y="2468828"/>
            <a:ext cx="180158" cy="2630929"/>
          </a:xfrm>
          <a:prstGeom prst="rect">
            <a:avLst/>
          </a:prstGeom>
          <a:solidFill>
            <a:schemeClr val="bg2">
              <a:lumMod val="2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sz="1400" b="1" dirty="0">
              <a:latin typeface="Myriad Pro" charset="0"/>
              <a:ea typeface="Myriad Pro" charset="0"/>
              <a:cs typeface="Myriad Pro" charset="0"/>
            </a:endParaRPr>
          </a:p>
        </p:txBody>
      </p:sp>
      <p:sp>
        <p:nvSpPr>
          <p:cNvPr id="255" name="Trapezoid 254"/>
          <p:cNvSpPr/>
          <p:nvPr/>
        </p:nvSpPr>
        <p:spPr>
          <a:xfrm rot="5400000">
            <a:off x="7546966" y="4795390"/>
            <a:ext cx="409240" cy="199492"/>
          </a:xfrm>
          <a:prstGeom prst="trapezoid">
            <a:avLst>
              <a:gd name="adj" fmla="val 38191"/>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p>
        </p:txBody>
      </p:sp>
      <p:sp>
        <p:nvSpPr>
          <p:cNvPr id="256" name="Trapezoid 255"/>
          <p:cNvSpPr/>
          <p:nvPr/>
        </p:nvSpPr>
        <p:spPr>
          <a:xfrm rot="5400000">
            <a:off x="7549177" y="3124566"/>
            <a:ext cx="409240" cy="199492"/>
          </a:xfrm>
          <a:prstGeom prst="trapezoid">
            <a:avLst>
              <a:gd name="adj" fmla="val 38191"/>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p>
        </p:txBody>
      </p:sp>
      <p:sp>
        <p:nvSpPr>
          <p:cNvPr id="257" name="Trapezoid 256"/>
          <p:cNvSpPr/>
          <p:nvPr/>
        </p:nvSpPr>
        <p:spPr>
          <a:xfrm rot="5400000">
            <a:off x="7553854" y="3681507"/>
            <a:ext cx="409240" cy="199492"/>
          </a:xfrm>
          <a:prstGeom prst="trapezoid">
            <a:avLst>
              <a:gd name="adj" fmla="val 38191"/>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p>
        </p:txBody>
      </p:sp>
      <p:sp>
        <p:nvSpPr>
          <p:cNvPr id="258" name="Trapezoid 257"/>
          <p:cNvSpPr/>
          <p:nvPr/>
        </p:nvSpPr>
        <p:spPr>
          <a:xfrm rot="5400000">
            <a:off x="7546966" y="4238448"/>
            <a:ext cx="409240" cy="199492"/>
          </a:xfrm>
          <a:prstGeom prst="trapezoid">
            <a:avLst>
              <a:gd name="adj" fmla="val 38191"/>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p>
        </p:txBody>
      </p:sp>
      <p:sp>
        <p:nvSpPr>
          <p:cNvPr id="260" name="Rectangle 259"/>
          <p:cNvSpPr/>
          <p:nvPr/>
        </p:nvSpPr>
        <p:spPr>
          <a:xfrm>
            <a:off x="7980593" y="2341083"/>
            <a:ext cx="638937" cy="2894040"/>
          </a:xfrm>
          <a:prstGeom prst="rect">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2" name="Trapezoid 261"/>
          <p:cNvSpPr/>
          <p:nvPr/>
        </p:nvSpPr>
        <p:spPr>
          <a:xfrm rot="5400000">
            <a:off x="8261720" y="2567625"/>
            <a:ext cx="409240" cy="199492"/>
          </a:xfrm>
          <a:prstGeom prst="trapezoid">
            <a:avLst>
              <a:gd name="adj" fmla="val 38191"/>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p>
        </p:txBody>
      </p:sp>
      <p:sp>
        <p:nvSpPr>
          <p:cNvPr id="263" name="Rectangle 262"/>
          <p:cNvSpPr/>
          <p:nvPr/>
        </p:nvSpPr>
        <p:spPr>
          <a:xfrm>
            <a:off x="8096755" y="2468828"/>
            <a:ext cx="180158" cy="2630929"/>
          </a:xfrm>
          <a:prstGeom prst="rect">
            <a:avLst/>
          </a:prstGeom>
          <a:solidFill>
            <a:schemeClr val="bg2">
              <a:lumMod val="2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sz="1400" b="1" dirty="0">
              <a:latin typeface="Myriad Pro" charset="0"/>
              <a:ea typeface="Myriad Pro" charset="0"/>
              <a:cs typeface="Myriad Pro" charset="0"/>
            </a:endParaRPr>
          </a:p>
        </p:txBody>
      </p:sp>
      <p:sp>
        <p:nvSpPr>
          <p:cNvPr id="266" name="Trapezoid 265"/>
          <p:cNvSpPr/>
          <p:nvPr/>
        </p:nvSpPr>
        <p:spPr>
          <a:xfrm rot="5400000">
            <a:off x="8277565" y="4795390"/>
            <a:ext cx="409240" cy="199492"/>
          </a:xfrm>
          <a:prstGeom prst="trapezoid">
            <a:avLst>
              <a:gd name="adj" fmla="val 38191"/>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p>
        </p:txBody>
      </p:sp>
      <p:sp>
        <p:nvSpPr>
          <p:cNvPr id="273" name="Trapezoid 272"/>
          <p:cNvSpPr/>
          <p:nvPr/>
        </p:nvSpPr>
        <p:spPr>
          <a:xfrm rot="5400000">
            <a:off x="8279776" y="3124566"/>
            <a:ext cx="409240" cy="199492"/>
          </a:xfrm>
          <a:prstGeom prst="trapezoid">
            <a:avLst>
              <a:gd name="adj" fmla="val 38191"/>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p>
        </p:txBody>
      </p:sp>
      <p:sp>
        <p:nvSpPr>
          <p:cNvPr id="274" name="Trapezoid 273"/>
          <p:cNvSpPr/>
          <p:nvPr/>
        </p:nvSpPr>
        <p:spPr>
          <a:xfrm rot="5400000">
            <a:off x="8284453" y="3681507"/>
            <a:ext cx="409240" cy="199492"/>
          </a:xfrm>
          <a:prstGeom prst="trapezoid">
            <a:avLst>
              <a:gd name="adj" fmla="val 38191"/>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p>
        </p:txBody>
      </p:sp>
      <p:sp>
        <p:nvSpPr>
          <p:cNvPr id="275" name="Trapezoid 274"/>
          <p:cNvSpPr/>
          <p:nvPr/>
        </p:nvSpPr>
        <p:spPr>
          <a:xfrm rot="5400000">
            <a:off x="8277565" y="4238448"/>
            <a:ext cx="409240" cy="199492"/>
          </a:xfrm>
          <a:prstGeom prst="trapezoid">
            <a:avLst>
              <a:gd name="adj" fmla="val 38191"/>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p>
        </p:txBody>
      </p:sp>
      <p:sp>
        <p:nvSpPr>
          <p:cNvPr id="222" name="Rounded Rectangle 221"/>
          <p:cNvSpPr/>
          <p:nvPr/>
        </p:nvSpPr>
        <p:spPr>
          <a:xfrm>
            <a:off x="3610208" y="2418407"/>
            <a:ext cx="620640" cy="532244"/>
          </a:xfrm>
          <a:prstGeom prst="roundRect">
            <a:avLst>
              <a:gd name="adj" fmla="val 3376"/>
            </a:avLst>
          </a:prstGeom>
          <a:solidFill>
            <a:srgbClr val="C00000">
              <a:alpha val="60000"/>
            </a:srgbClr>
          </a:solidFill>
          <a:ln>
            <a:solidFill>
              <a:srgbClr val="C00000">
                <a:alpha val="6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latin typeface="Myriad Pro" charset="0"/>
                <a:ea typeface="Myriad Pro" charset="0"/>
                <a:cs typeface="Myriad Pro" charset="0"/>
              </a:rPr>
              <a:t>Filter  Map</a:t>
            </a:r>
          </a:p>
        </p:txBody>
      </p:sp>
      <p:sp>
        <p:nvSpPr>
          <p:cNvPr id="285" name="Rounded Rectangle 284"/>
          <p:cNvSpPr/>
          <p:nvPr/>
        </p:nvSpPr>
        <p:spPr>
          <a:xfrm>
            <a:off x="5801282" y="2714817"/>
            <a:ext cx="620640" cy="264576"/>
          </a:xfrm>
          <a:prstGeom prst="roundRect">
            <a:avLst>
              <a:gd name="adj" fmla="val 3376"/>
            </a:avLst>
          </a:prstGeom>
          <a:solidFill>
            <a:srgbClr val="C00000">
              <a:alpha val="60000"/>
            </a:srgbClr>
          </a:solidFill>
          <a:ln>
            <a:solidFill>
              <a:srgbClr val="C00000">
                <a:alpha val="6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latin typeface="Myriad Pro" charset="0"/>
                <a:ea typeface="Myriad Pro" charset="0"/>
                <a:cs typeface="Myriad Pro" charset="0"/>
              </a:rPr>
              <a:t>Filter</a:t>
            </a:r>
          </a:p>
        </p:txBody>
      </p:sp>
      <p:sp>
        <p:nvSpPr>
          <p:cNvPr id="286" name="Rounded Rectangle 285"/>
          <p:cNvSpPr/>
          <p:nvPr/>
        </p:nvSpPr>
        <p:spPr>
          <a:xfrm>
            <a:off x="3607908" y="2981586"/>
            <a:ext cx="620640" cy="264576"/>
          </a:xfrm>
          <a:prstGeom prst="roundRect">
            <a:avLst>
              <a:gd name="adj" fmla="val 3376"/>
            </a:avLst>
          </a:prstGeom>
          <a:solidFill>
            <a:srgbClr val="C00000">
              <a:alpha val="60000"/>
            </a:srgbClr>
          </a:solidFill>
          <a:ln>
            <a:solidFill>
              <a:srgbClr val="C00000">
                <a:alpha val="6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latin typeface="Myriad Pro" charset="0"/>
                <a:ea typeface="Myriad Pro" charset="0"/>
                <a:cs typeface="Myriad Pro" charset="0"/>
              </a:rPr>
              <a:t>D1</a:t>
            </a:r>
          </a:p>
        </p:txBody>
      </p:sp>
      <p:sp>
        <p:nvSpPr>
          <p:cNvPr id="287" name="Rounded Rectangle 286"/>
          <p:cNvSpPr/>
          <p:nvPr/>
        </p:nvSpPr>
        <p:spPr>
          <a:xfrm>
            <a:off x="4341929" y="2418407"/>
            <a:ext cx="620640" cy="264576"/>
          </a:xfrm>
          <a:prstGeom prst="roundRect">
            <a:avLst>
              <a:gd name="adj" fmla="val 3376"/>
            </a:avLst>
          </a:prstGeom>
          <a:solidFill>
            <a:srgbClr val="C00000">
              <a:alpha val="60000"/>
            </a:srgbClr>
          </a:solidFill>
          <a:ln>
            <a:solidFill>
              <a:srgbClr val="C00000">
                <a:alpha val="6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latin typeface="Myriad Pro" charset="0"/>
                <a:ea typeface="Myriad Pro" charset="0"/>
                <a:cs typeface="Myriad Pro" charset="0"/>
              </a:rPr>
              <a:t>D2</a:t>
            </a:r>
          </a:p>
        </p:txBody>
      </p:sp>
      <p:sp>
        <p:nvSpPr>
          <p:cNvPr id="288" name="Rounded Rectangle 287"/>
          <p:cNvSpPr/>
          <p:nvPr/>
        </p:nvSpPr>
        <p:spPr>
          <a:xfrm>
            <a:off x="5074780" y="2406218"/>
            <a:ext cx="620640" cy="264576"/>
          </a:xfrm>
          <a:prstGeom prst="roundRect">
            <a:avLst>
              <a:gd name="adj" fmla="val 3376"/>
            </a:avLst>
          </a:prstGeom>
          <a:solidFill>
            <a:srgbClr val="C00000">
              <a:alpha val="60000"/>
            </a:srgbClr>
          </a:solidFill>
          <a:ln>
            <a:solidFill>
              <a:srgbClr val="C00000">
                <a:alpha val="6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latin typeface="Myriad Pro" charset="0"/>
                <a:ea typeface="Myriad Pro" charset="0"/>
                <a:cs typeface="Myriad Pro" charset="0"/>
              </a:rPr>
              <a:t>Map</a:t>
            </a:r>
          </a:p>
        </p:txBody>
      </p:sp>
      <p:sp>
        <p:nvSpPr>
          <p:cNvPr id="289" name="Rounded Rectangle 288"/>
          <p:cNvSpPr/>
          <p:nvPr/>
        </p:nvSpPr>
        <p:spPr>
          <a:xfrm>
            <a:off x="5078543" y="2714817"/>
            <a:ext cx="620640" cy="264576"/>
          </a:xfrm>
          <a:prstGeom prst="roundRect">
            <a:avLst>
              <a:gd name="adj" fmla="val 3376"/>
            </a:avLst>
          </a:prstGeom>
          <a:solidFill>
            <a:srgbClr val="C00000">
              <a:alpha val="60000"/>
            </a:srgbClr>
          </a:solidFill>
          <a:ln>
            <a:solidFill>
              <a:srgbClr val="C00000">
                <a:alpha val="6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latin typeface="Myriad Pro" charset="0"/>
                <a:ea typeface="Myriad Pro" charset="0"/>
                <a:cs typeface="Myriad Pro" charset="0"/>
              </a:rPr>
              <a:t>R1</a:t>
            </a:r>
          </a:p>
        </p:txBody>
      </p:sp>
      <p:sp>
        <p:nvSpPr>
          <p:cNvPr id="290" name="Rounded Rectangle 289"/>
          <p:cNvSpPr/>
          <p:nvPr/>
        </p:nvSpPr>
        <p:spPr>
          <a:xfrm>
            <a:off x="5795683" y="2400032"/>
            <a:ext cx="620640" cy="264576"/>
          </a:xfrm>
          <a:prstGeom prst="roundRect">
            <a:avLst>
              <a:gd name="adj" fmla="val 3376"/>
            </a:avLst>
          </a:prstGeom>
          <a:solidFill>
            <a:srgbClr val="C00000">
              <a:alpha val="60000"/>
            </a:srgbClr>
          </a:solidFill>
          <a:ln>
            <a:solidFill>
              <a:srgbClr val="C00000">
                <a:alpha val="6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latin typeface="Myriad Pro" charset="0"/>
                <a:ea typeface="Myriad Pro" charset="0"/>
                <a:cs typeface="Myriad Pro" charset="0"/>
              </a:rPr>
              <a:t>R2</a:t>
            </a:r>
          </a:p>
        </p:txBody>
      </p:sp>
      <p:sp>
        <p:nvSpPr>
          <p:cNvPr id="293" name="Rectangle 292"/>
          <p:cNvSpPr/>
          <p:nvPr/>
        </p:nvSpPr>
        <p:spPr>
          <a:xfrm>
            <a:off x="4410471" y="1782526"/>
            <a:ext cx="158412" cy="463767"/>
          </a:xfrm>
          <a:prstGeom prst="rect">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4" name="Rectangle 293"/>
          <p:cNvSpPr/>
          <p:nvPr/>
        </p:nvSpPr>
        <p:spPr>
          <a:xfrm>
            <a:off x="4571921" y="1782526"/>
            <a:ext cx="158412" cy="463767"/>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5" name="Rectangle 294"/>
          <p:cNvSpPr/>
          <p:nvPr/>
        </p:nvSpPr>
        <p:spPr>
          <a:xfrm>
            <a:off x="4733372" y="1782526"/>
            <a:ext cx="158412" cy="463767"/>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9" name="Rounded Rectangle 298"/>
          <p:cNvSpPr/>
          <p:nvPr/>
        </p:nvSpPr>
        <p:spPr>
          <a:xfrm>
            <a:off x="5059644" y="1739696"/>
            <a:ext cx="638937" cy="549427"/>
          </a:xfrm>
          <a:prstGeom prst="roundRect">
            <a:avLst>
              <a:gd name="adj" fmla="val 4825"/>
            </a:avLst>
          </a:prstGeom>
          <a:solidFill>
            <a:srgbClr val="00B050"/>
          </a:solidFill>
          <a:ln>
            <a:solidFill>
              <a:srgbClr val="00B05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latin typeface="Myriad Pro" charset="0"/>
              <a:ea typeface="Myriad Pro" charset="0"/>
              <a:cs typeface="Myriad Pro" charset="0"/>
            </a:endParaRPr>
          </a:p>
        </p:txBody>
      </p:sp>
      <p:sp>
        <p:nvSpPr>
          <p:cNvPr id="301" name="Rectangle 300"/>
          <p:cNvSpPr/>
          <p:nvPr/>
        </p:nvSpPr>
        <p:spPr>
          <a:xfrm>
            <a:off x="5135839" y="1782526"/>
            <a:ext cx="158412" cy="463767"/>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2" name="Rectangle 301"/>
          <p:cNvSpPr/>
          <p:nvPr/>
        </p:nvSpPr>
        <p:spPr>
          <a:xfrm>
            <a:off x="5297289" y="1782526"/>
            <a:ext cx="158412" cy="463767"/>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3" name="Rectangle 302"/>
          <p:cNvSpPr/>
          <p:nvPr/>
        </p:nvSpPr>
        <p:spPr>
          <a:xfrm>
            <a:off x="5458740" y="1782526"/>
            <a:ext cx="158412" cy="463767"/>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4" name="Rounded Rectangle 303"/>
          <p:cNvSpPr/>
          <p:nvPr/>
        </p:nvSpPr>
        <p:spPr>
          <a:xfrm>
            <a:off x="5790635" y="1739696"/>
            <a:ext cx="638937" cy="549427"/>
          </a:xfrm>
          <a:prstGeom prst="roundRect">
            <a:avLst>
              <a:gd name="adj" fmla="val 4825"/>
            </a:avLst>
          </a:prstGeom>
          <a:solidFill>
            <a:srgbClr val="00B050"/>
          </a:solidFill>
          <a:ln>
            <a:solidFill>
              <a:srgbClr val="00B05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latin typeface="Myriad Pro" charset="0"/>
              <a:ea typeface="Myriad Pro" charset="0"/>
              <a:cs typeface="Myriad Pro" charset="0"/>
            </a:endParaRPr>
          </a:p>
        </p:txBody>
      </p:sp>
      <p:sp>
        <p:nvSpPr>
          <p:cNvPr id="306" name="Rectangle 305"/>
          <p:cNvSpPr/>
          <p:nvPr/>
        </p:nvSpPr>
        <p:spPr>
          <a:xfrm>
            <a:off x="5867222" y="1782526"/>
            <a:ext cx="158412" cy="463767"/>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 name="Rectangle 306"/>
          <p:cNvSpPr/>
          <p:nvPr/>
        </p:nvSpPr>
        <p:spPr>
          <a:xfrm>
            <a:off x="6028672" y="1782526"/>
            <a:ext cx="158412" cy="463767"/>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 name="Rectangle 307"/>
          <p:cNvSpPr/>
          <p:nvPr/>
        </p:nvSpPr>
        <p:spPr>
          <a:xfrm>
            <a:off x="6190123" y="1782526"/>
            <a:ext cx="158412" cy="463767"/>
          </a:xfrm>
          <a:prstGeom prst="rect">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9" name="Rounded Rectangle 308"/>
          <p:cNvSpPr/>
          <p:nvPr/>
        </p:nvSpPr>
        <p:spPr>
          <a:xfrm>
            <a:off x="6530392" y="1739696"/>
            <a:ext cx="638937" cy="549427"/>
          </a:xfrm>
          <a:prstGeom prst="roundRect">
            <a:avLst>
              <a:gd name="adj" fmla="val 4825"/>
            </a:avLst>
          </a:prstGeom>
          <a:solidFill>
            <a:srgbClr val="00B050"/>
          </a:solidFill>
          <a:ln>
            <a:solidFill>
              <a:srgbClr val="00B05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latin typeface="Myriad Pro" charset="0"/>
              <a:ea typeface="Myriad Pro" charset="0"/>
              <a:cs typeface="Myriad Pro" charset="0"/>
            </a:endParaRPr>
          </a:p>
        </p:txBody>
      </p:sp>
      <p:sp>
        <p:nvSpPr>
          <p:cNvPr id="311" name="Rectangle 310"/>
          <p:cNvSpPr/>
          <p:nvPr/>
        </p:nvSpPr>
        <p:spPr>
          <a:xfrm>
            <a:off x="6616137" y="1782526"/>
            <a:ext cx="158412" cy="463767"/>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2" name="Rectangle 311"/>
          <p:cNvSpPr/>
          <p:nvPr/>
        </p:nvSpPr>
        <p:spPr>
          <a:xfrm>
            <a:off x="6777587" y="1782526"/>
            <a:ext cx="158412" cy="463767"/>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3" name="Rectangle 312"/>
          <p:cNvSpPr/>
          <p:nvPr/>
        </p:nvSpPr>
        <p:spPr>
          <a:xfrm>
            <a:off x="6939038" y="1782526"/>
            <a:ext cx="158412" cy="463767"/>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4" name="Rounded Rectangle 313"/>
          <p:cNvSpPr/>
          <p:nvPr/>
        </p:nvSpPr>
        <p:spPr>
          <a:xfrm>
            <a:off x="7255390" y="1739696"/>
            <a:ext cx="638937" cy="549427"/>
          </a:xfrm>
          <a:prstGeom prst="roundRect">
            <a:avLst>
              <a:gd name="adj" fmla="val 4825"/>
            </a:avLst>
          </a:prstGeom>
          <a:solidFill>
            <a:srgbClr val="00B050"/>
          </a:solidFill>
          <a:ln>
            <a:solidFill>
              <a:srgbClr val="00B05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latin typeface="Myriad Pro" charset="0"/>
              <a:ea typeface="Myriad Pro" charset="0"/>
              <a:cs typeface="Myriad Pro" charset="0"/>
            </a:endParaRPr>
          </a:p>
        </p:txBody>
      </p:sp>
      <p:sp>
        <p:nvSpPr>
          <p:cNvPr id="316" name="Rectangle 315"/>
          <p:cNvSpPr/>
          <p:nvPr/>
        </p:nvSpPr>
        <p:spPr>
          <a:xfrm>
            <a:off x="7342622" y="1782526"/>
            <a:ext cx="158412" cy="463767"/>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7" name="Rectangle 316"/>
          <p:cNvSpPr/>
          <p:nvPr/>
        </p:nvSpPr>
        <p:spPr>
          <a:xfrm>
            <a:off x="7496984" y="1782526"/>
            <a:ext cx="158412" cy="463767"/>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8" name="Rectangle 317"/>
          <p:cNvSpPr/>
          <p:nvPr/>
        </p:nvSpPr>
        <p:spPr>
          <a:xfrm>
            <a:off x="7658435" y="1782526"/>
            <a:ext cx="158412" cy="463767"/>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9" name="Rounded Rectangle 318"/>
          <p:cNvSpPr/>
          <p:nvPr/>
        </p:nvSpPr>
        <p:spPr>
          <a:xfrm>
            <a:off x="7980593" y="1739696"/>
            <a:ext cx="638937" cy="549427"/>
          </a:xfrm>
          <a:prstGeom prst="roundRect">
            <a:avLst>
              <a:gd name="adj" fmla="val 4825"/>
            </a:avLst>
          </a:prstGeom>
          <a:solidFill>
            <a:srgbClr val="00B050"/>
          </a:solidFill>
          <a:ln>
            <a:solidFill>
              <a:srgbClr val="00B05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latin typeface="Myriad Pro" charset="0"/>
              <a:ea typeface="Myriad Pro" charset="0"/>
              <a:cs typeface="Myriad Pro" charset="0"/>
            </a:endParaRPr>
          </a:p>
        </p:txBody>
      </p:sp>
      <p:sp>
        <p:nvSpPr>
          <p:cNvPr id="321" name="Rectangle 320"/>
          <p:cNvSpPr/>
          <p:nvPr/>
        </p:nvSpPr>
        <p:spPr>
          <a:xfrm>
            <a:off x="8055342" y="1782526"/>
            <a:ext cx="158412" cy="463767"/>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2" name="Rectangle 321"/>
          <p:cNvSpPr/>
          <p:nvPr/>
        </p:nvSpPr>
        <p:spPr>
          <a:xfrm>
            <a:off x="8216792" y="1782526"/>
            <a:ext cx="158412" cy="463767"/>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3" name="Rectangle 322"/>
          <p:cNvSpPr/>
          <p:nvPr/>
        </p:nvSpPr>
        <p:spPr>
          <a:xfrm>
            <a:off x="8378243" y="1782526"/>
            <a:ext cx="158412" cy="463767"/>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963037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B09B7A-9A6D-8A43-9FE8-56798C7A0901}"/>
              </a:ext>
            </a:extLst>
          </p:cNvPr>
          <p:cNvSpPr>
            <a:spLocks noGrp="1"/>
          </p:cNvSpPr>
          <p:nvPr>
            <p:ph type="title"/>
          </p:nvPr>
        </p:nvSpPr>
        <p:spPr/>
        <p:txBody>
          <a:bodyPr/>
          <a:lstStyle/>
          <a:p>
            <a:r>
              <a:rPr lang="en-US" dirty="0"/>
              <a:t>Greater Generality: Traffic Across a Switch</a:t>
            </a:r>
          </a:p>
        </p:txBody>
      </p:sp>
      <p:sp>
        <p:nvSpPr>
          <p:cNvPr id="4" name="Content Placeholder 3">
            <a:extLst>
              <a:ext uri="{FF2B5EF4-FFF2-40B4-BE49-F238E27FC236}">
                <a16:creationId xmlns:a16="http://schemas.microsoft.com/office/drawing/2014/main" id="{6DCB61A7-A686-7742-AA49-57C95EF0B5CE}"/>
              </a:ext>
            </a:extLst>
          </p:cNvPr>
          <p:cNvSpPr>
            <a:spLocks noGrp="1"/>
          </p:cNvSpPr>
          <p:nvPr>
            <p:ph idx="1"/>
          </p:nvPr>
        </p:nvSpPr>
        <p:spPr/>
        <p:txBody>
          <a:bodyPr>
            <a:normAutofit/>
          </a:bodyPr>
          <a:lstStyle/>
          <a:p>
            <a:r>
              <a:rPr lang="en-US" dirty="0"/>
              <a:t>Traffic </a:t>
            </a:r>
            <a:r>
              <a:rPr lang="en-US" i="1" dirty="0"/>
              <a:t>across</a:t>
            </a:r>
            <a:r>
              <a:rPr lang="en-US" dirty="0"/>
              <a:t> a single switch</a:t>
            </a:r>
          </a:p>
          <a:p>
            <a:pPr lvl="1"/>
            <a:r>
              <a:rPr lang="en-US" dirty="0"/>
              <a:t>Packet modifications: </a:t>
            </a:r>
            <a:r>
              <a:rPr lang="en-US" sz="2400" dirty="0">
                <a:latin typeface="Consolas" panose="020B0609020204030204" pitchFamily="49" charset="0"/>
                <a:cs typeface="Consolas" panose="020B0609020204030204" pitchFamily="49" charset="0"/>
              </a:rPr>
              <a:t>.filter(</a:t>
            </a:r>
            <a:r>
              <a:rPr lang="en-US" sz="2400" dirty="0" err="1">
                <a:latin typeface="Consolas" panose="020B0609020204030204" pitchFamily="49" charset="0"/>
                <a:cs typeface="Consolas" panose="020B0609020204030204" pitchFamily="49" charset="0"/>
              </a:rPr>
              <a:t>srcip_in</a:t>
            </a:r>
            <a:r>
              <a:rPr lang="en-US" sz="2400" dirty="0">
                <a:latin typeface="Consolas" panose="020B0609020204030204" pitchFamily="49" charset="0"/>
                <a:cs typeface="Consolas" panose="020B0609020204030204" pitchFamily="49" charset="0"/>
              </a:rPr>
              <a:t> != </a:t>
            </a:r>
            <a:r>
              <a:rPr lang="en-US" sz="2400" dirty="0" err="1">
                <a:latin typeface="Consolas" panose="020B0609020204030204" pitchFamily="49" charset="0"/>
                <a:cs typeface="Consolas" panose="020B0609020204030204" pitchFamily="49" charset="0"/>
              </a:rPr>
              <a:t>srcip_out</a:t>
            </a:r>
            <a:r>
              <a:rPr lang="en-US" sz="2400" dirty="0">
                <a:latin typeface="Consolas" panose="020B0609020204030204" pitchFamily="49" charset="0"/>
                <a:cs typeface="Consolas" panose="020B0609020204030204" pitchFamily="49" charset="0"/>
              </a:rPr>
              <a:t>)</a:t>
            </a:r>
            <a:endParaRPr lang="en-US" dirty="0">
              <a:latin typeface="Consolas" panose="020B0609020204030204" pitchFamily="49" charset="0"/>
              <a:cs typeface="Consolas" panose="020B0609020204030204" pitchFamily="49" charset="0"/>
            </a:endParaRPr>
          </a:p>
          <a:p>
            <a:pPr lvl="1"/>
            <a:r>
              <a:rPr lang="en-US" dirty="0"/>
              <a:t>Queuing delay: </a:t>
            </a:r>
            <a:r>
              <a:rPr lang="en-US" sz="2400" dirty="0">
                <a:latin typeface="Consolas" panose="020B0609020204030204" pitchFamily="49" charset="0"/>
                <a:cs typeface="Consolas" panose="020B0609020204030204" pitchFamily="49" charset="0"/>
              </a:rPr>
              <a:t>.filter(</a:t>
            </a:r>
            <a:r>
              <a:rPr lang="en-US" sz="2400" dirty="0" err="1">
                <a:latin typeface="Consolas" panose="020B0609020204030204" pitchFamily="49" charset="0"/>
                <a:cs typeface="Consolas" panose="020B0609020204030204" pitchFamily="49" charset="0"/>
              </a:rPr>
              <a:t>queue.len_out</a:t>
            </a:r>
            <a:r>
              <a:rPr lang="en-US" sz="2400" dirty="0">
                <a:latin typeface="Consolas" panose="020B0609020204030204" pitchFamily="49" charset="0"/>
                <a:cs typeface="Consolas" panose="020B0609020204030204" pitchFamily="49" charset="0"/>
              </a:rPr>
              <a:t> &gt; T)</a:t>
            </a:r>
          </a:p>
          <a:p>
            <a:pPr lvl="1"/>
            <a:r>
              <a:rPr lang="en-US" dirty="0"/>
              <a:t>Packet loss: </a:t>
            </a:r>
            <a:r>
              <a:rPr lang="en-US" sz="2400" dirty="0">
                <a:latin typeface="Consolas" panose="020B0609020204030204" pitchFamily="49" charset="0"/>
                <a:cs typeface="Consolas" panose="020B0609020204030204" pitchFamily="49" charset="0"/>
              </a:rPr>
              <a:t>.lost(count, [</a:t>
            </a:r>
            <a:r>
              <a:rPr lang="en-US" sz="2400" dirty="0" err="1">
                <a:latin typeface="Consolas" panose="020B0609020204030204" pitchFamily="49" charset="0"/>
                <a:cs typeface="Consolas" panose="020B0609020204030204" pitchFamily="49" charset="0"/>
              </a:rPr>
              <a:t>srcip_in</a:t>
            </a:r>
            <a:r>
              <a:rPr lang="en-US" sz="2400" dirty="0">
                <a:latin typeface="Consolas" panose="020B0609020204030204" pitchFamily="49" charset="0"/>
                <a:cs typeface="Consolas" panose="020B0609020204030204" pitchFamily="49" charset="0"/>
              </a:rPr>
              <a:t>])</a:t>
            </a:r>
          </a:p>
        </p:txBody>
      </p:sp>
      <p:sp>
        <p:nvSpPr>
          <p:cNvPr id="3" name="Slide Number Placeholder 2">
            <a:extLst>
              <a:ext uri="{FF2B5EF4-FFF2-40B4-BE49-F238E27FC236}">
                <a16:creationId xmlns:a16="http://schemas.microsoft.com/office/drawing/2014/main" id="{07D36059-E545-494F-88FC-C109D68B095E}"/>
              </a:ext>
            </a:extLst>
          </p:cNvPr>
          <p:cNvSpPr>
            <a:spLocks noGrp="1"/>
          </p:cNvSpPr>
          <p:nvPr>
            <p:ph type="sldNum" sz="quarter" idx="12"/>
          </p:nvPr>
        </p:nvSpPr>
        <p:spPr/>
        <p:txBody>
          <a:bodyPr/>
          <a:lstStyle/>
          <a:p>
            <a:fld id="{1718992C-B9AF-2F49-8B31-EC7F489F3004}" type="slidenum">
              <a:rPr lang="en-US" smtClean="0"/>
              <a:t>5</a:t>
            </a:fld>
            <a:endParaRPr lang="en-US"/>
          </a:p>
        </p:txBody>
      </p:sp>
      <p:grpSp>
        <p:nvGrpSpPr>
          <p:cNvPr id="5" name="Group 4">
            <a:extLst>
              <a:ext uri="{FF2B5EF4-FFF2-40B4-BE49-F238E27FC236}">
                <a16:creationId xmlns:a16="http://schemas.microsoft.com/office/drawing/2014/main" id="{3E97ABE0-C0DD-3D48-9DAF-0026EEE19638}"/>
              </a:ext>
            </a:extLst>
          </p:cNvPr>
          <p:cNvGrpSpPr/>
          <p:nvPr/>
        </p:nvGrpSpPr>
        <p:grpSpPr>
          <a:xfrm>
            <a:off x="2699784" y="4758178"/>
            <a:ext cx="1303128" cy="999239"/>
            <a:chOff x="4857394" y="2350956"/>
            <a:chExt cx="768142" cy="625130"/>
          </a:xfrm>
        </p:grpSpPr>
        <p:pic>
          <p:nvPicPr>
            <p:cNvPr id="6" name="Picture 5">
              <a:extLst>
                <a:ext uri="{FF2B5EF4-FFF2-40B4-BE49-F238E27FC236}">
                  <a16:creationId xmlns:a16="http://schemas.microsoft.com/office/drawing/2014/main" id="{66EDDA9B-5F0C-4340-9B81-7A4D8AF45A8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57394" y="2350956"/>
              <a:ext cx="768142" cy="625130"/>
            </a:xfrm>
            <a:prstGeom prst="rect">
              <a:avLst/>
            </a:prstGeom>
            <a:effectLst>
              <a:outerShdw blurRad="50800" dist="38100" dir="2700000" algn="tl" rotWithShape="0">
                <a:prstClr val="black">
                  <a:alpha val="40000"/>
                </a:prstClr>
              </a:outerShdw>
            </a:effectLst>
          </p:spPr>
        </p:pic>
        <p:sp>
          <p:nvSpPr>
            <p:cNvPr id="7" name="Oval 6">
              <a:extLst>
                <a:ext uri="{FF2B5EF4-FFF2-40B4-BE49-F238E27FC236}">
                  <a16:creationId xmlns:a16="http://schemas.microsoft.com/office/drawing/2014/main" id="{E49DDCB7-BC5D-834C-9DAB-1B3106F0733B}"/>
                </a:ext>
              </a:extLst>
            </p:cNvPr>
            <p:cNvSpPr/>
            <p:nvPr/>
          </p:nvSpPr>
          <p:spPr>
            <a:xfrm>
              <a:off x="5193979" y="2596390"/>
              <a:ext cx="45719" cy="45719"/>
            </a:xfrm>
            <a:prstGeom prst="ellipse">
              <a:avLst/>
            </a:prstGeom>
            <a:solidFill>
              <a:srgbClr val="3379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9" name="Straight Arrow Connector 8">
            <a:extLst>
              <a:ext uri="{FF2B5EF4-FFF2-40B4-BE49-F238E27FC236}">
                <a16:creationId xmlns:a16="http://schemas.microsoft.com/office/drawing/2014/main" id="{8D6469E9-8F3E-0948-ADCA-6FF45CD9B736}"/>
              </a:ext>
            </a:extLst>
          </p:cNvPr>
          <p:cNvCxnSpPr/>
          <p:nvPr/>
        </p:nvCxnSpPr>
        <p:spPr>
          <a:xfrm>
            <a:off x="2190078" y="5234970"/>
            <a:ext cx="679268" cy="0"/>
          </a:xfrm>
          <a:prstGeom prst="straightConnector1">
            <a:avLst/>
          </a:prstGeom>
          <a:ln w="47625">
            <a:tailEnd type="arrow"/>
          </a:ln>
          <a:effectLst/>
        </p:spPr>
        <p:style>
          <a:lnRef idx="2">
            <a:schemeClr val="accent1"/>
          </a:lnRef>
          <a:fillRef idx="0">
            <a:schemeClr val="accent1"/>
          </a:fillRef>
          <a:effectRef idx="1">
            <a:schemeClr val="accent1"/>
          </a:effectRef>
          <a:fontRef idx="minor">
            <a:schemeClr val="tx1"/>
          </a:fontRef>
        </p:style>
      </p:cxnSp>
      <p:cxnSp>
        <p:nvCxnSpPr>
          <p:cNvPr id="10" name="Straight Arrow Connector 9">
            <a:extLst>
              <a:ext uri="{FF2B5EF4-FFF2-40B4-BE49-F238E27FC236}">
                <a16:creationId xmlns:a16="http://schemas.microsoft.com/office/drawing/2014/main" id="{C3372F27-8375-3049-938E-05844404CEB6}"/>
              </a:ext>
            </a:extLst>
          </p:cNvPr>
          <p:cNvCxnSpPr/>
          <p:nvPr/>
        </p:nvCxnSpPr>
        <p:spPr>
          <a:xfrm>
            <a:off x="3805518" y="5257797"/>
            <a:ext cx="679268" cy="0"/>
          </a:xfrm>
          <a:prstGeom prst="straightConnector1">
            <a:avLst/>
          </a:prstGeom>
          <a:ln w="47625">
            <a:tailEnd type="arrow"/>
          </a:ln>
          <a:effectLst/>
        </p:spPr>
        <p:style>
          <a:lnRef idx="2">
            <a:schemeClr val="accent1"/>
          </a:lnRef>
          <a:fillRef idx="0">
            <a:schemeClr val="accent1"/>
          </a:fillRef>
          <a:effectRef idx="1">
            <a:schemeClr val="accent1"/>
          </a:effectRef>
          <a:fontRef idx="minor">
            <a:schemeClr val="tx1"/>
          </a:fontRef>
        </p:style>
      </p:cxnSp>
      <p:sp>
        <p:nvSpPr>
          <p:cNvPr id="11" name="Right Brace 10">
            <a:extLst>
              <a:ext uri="{FF2B5EF4-FFF2-40B4-BE49-F238E27FC236}">
                <a16:creationId xmlns:a16="http://schemas.microsoft.com/office/drawing/2014/main" id="{199B021B-A8F7-6040-9559-305800BC224C}"/>
              </a:ext>
            </a:extLst>
          </p:cNvPr>
          <p:cNvSpPr/>
          <p:nvPr/>
        </p:nvSpPr>
        <p:spPr>
          <a:xfrm rot="16200000">
            <a:off x="3079701" y="3952753"/>
            <a:ext cx="401444" cy="1790427"/>
          </a:xfrm>
          <a:prstGeom prst="rightBrac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6" name="TextBox 35">
            <a:extLst>
              <a:ext uri="{FF2B5EF4-FFF2-40B4-BE49-F238E27FC236}">
                <a16:creationId xmlns:a16="http://schemas.microsoft.com/office/drawing/2014/main" id="{5BD0D674-05E9-1F43-B605-3B58985435D8}"/>
              </a:ext>
            </a:extLst>
          </p:cNvPr>
          <p:cNvSpPr txBox="1"/>
          <p:nvPr/>
        </p:nvSpPr>
        <p:spPr>
          <a:xfrm>
            <a:off x="1747013" y="5836989"/>
            <a:ext cx="3025893" cy="400110"/>
          </a:xfrm>
          <a:prstGeom prst="rect">
            <a:avLst/>
          </a:prstGeom>
          <a:noFill/>
        </p:spPr>
        <p:txBody>
          <a:bodyPr wrap="none" rtlCol="0">
            <a:spAutoFit/>
          </a:bodyPr>
          <a:lstStyle/>
          <a:p>
            <a:r>
              <a:rPr lang="en-US" sz="2000" dirty="0" err="1"/>
              <a:t>SwitchScope</a:t>
            </a:r>
            <a:r>
              <a:rPr lang="en-US" sz="2000" dirty="0"/>
              <a:t> (Ross Teixeira)</a:t>
            </a:r>
          </a:p>
        </p:txBody>
      </p:sp>
      <p:sp>
        <p:nvSpPr>
          <p:cNvPr id="41" name="Content Placeholder 2">
            <a:extLst>
              <a:ext uri="{FF2B5EF4-FFF2-40B4-BE49-F238E27FC236}">
                <a16:creationId xmlns:a16="http://schemas.microsoft.com/office/drawing/2014/main" id="{E87731E5-4BB0-BD48-8247-44943976B0AB}"/>
              </a:ext>
            </a:extLst>
          </p:cNvPr>
          <p:cNvSpPr txBox="1">
            <a:spLocks/>
          </p:cNvSpPr>
          <p:nvPr/>
        </p:nvSpPr>
        <p:spPr>
          <a:xfrm>
            <a:off x="5590520" y="4439476"/>
            <a:ext cx="5486400" cy="2099439"/>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t>Richer packet tuples</a:t>
            </a:r>
          </a:p>
          <a:p>
            <a:r>
              <a:rPr lang="en-US" dirty="0"/>
              <a:t>Synchronizing time epochs</a:t>
            </a:r>
          </a:p>
          <a:p>
            <a:r>
              <a:rPr lang="en-US" dirty="0"/>
              <a:t>More complex compilation</a:t>
            </a:r>
          </a:p>
        </p:txBody>
      </p:sp>
    </p:spTree>
    <p:extLst>
      <p:ext uri="{BB962C8B-B14F-4D97-AF65-F5344CB8AC3E}">
        <p14:creationId xmlns:p14="http://schemas.microsoft.com/office/powerpoint/2010/main" val="2423081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B09B7A-9A6D-8A43-9FE8-56798C7A0901}"/>
              </a:ext>
            </a:extLst>
          </p:cNvPr>
          <p:cNvSpPr>
            <a:spLocks noGrp="1"/>
          </p:cNvSpPr>
          <p:nvPr>
            <p:ph type="title"/>
          </p:nvPr>
        </p:nvSpPr>
        <p:spPr/>
        <p:txBody>
          <a:bodyPr/>
          <a:lstStyle/>
          <a:p>
            <a:r>
              <a:rPr lang="en-US" dirty="0"/>
              <a:t>Greater Generality: Traffic Across a Path</a:t>
            </a:r>
          </a:p>
        </p:txBody>
      </p:sp>
      <p:sp>
        <p:nvSpPr>
          <p:cNvPr id="22" name="Content Placeholder 21">
            <a:extLst>
              <a:ext uri="{FF2B5EF4-FFF2-40B4-BE49-F238E27FC236}">
                <a16:creationId xmlns:a16="http://schemas.microsoft.com/office/drawing/2014/main" id="{39E8CF82-A398-764E-9832-7FAA49BA6052}"/>
              </a:ext>
            </a:extLst>
          </p:cNvPr>
          <p:cNvSpPr>
            <a:spLocks noGrp="1"/>
          </p:cNvSpPr>
          <p:nvPr>
            <p:ph sz="half" idx="1"/>
          </p:nvPr>
        </p:nvSpPr>
        <p:spPr>
          <a:xfrm>
            <a:off x="441434" y="1600202"/>
            <a:ext cx="5756166" cy="4525963"/>
          </a:xfrm>
        </p:spPr>
        <p:txBody>
          <a:bodyPr>
            <a:normAutofit/>
          </a:bodyPr>
          <a:lstStyle/>
          <a:p>
            <a:r>
              <a:rPr lang="en-US" sz="3200" i="1" dirty="0"/>
              <a:t>Statistics</a:t>
            </a:r>
            <a:r>
              <a:rPr lang="en-US" sz="3200" dirty="0"/>
              <a:t> over a path</a:t>
            </a:r>
          </a:p>
          <a:p>
            <a:pPr lvl="1"/>
            <a:r>
              <a:rPr lang="en-US" sz="2800" dirty="0"/>
              <a:t>End-to-end delay</a:t>
            </a:r>
          </a:p>
          <a:p>
            <a:pPr lvl="1"/>
            <a:r>
              <a:rPr lang="en-US" sz="2800" dirty="0"/>
              <a:t>Maximum queuing delay</a:t>
            </a:r>
          </a:p>
          <a:p>
            <a:pPr lvl="1"/>
            <a:r>
              <a:rPr lang="en-US" sz="2800" dirty="0"/>
              <a:t>Maximum link utilization</a:t>
            </a:r>
          </a:p>
          <a:p>
            <a:pPr lvl="1"/>
            <a:endParaRPr lang="en-US" sz="2800" dirty="0"/>
          </a:p>
          <a:p>
            <a:r>
              <a:rPr lang="en-US" sz="3200" dirty="0"/>
              <a:t>“Reduce’’ on link metrics</a:t>
            </a:r>
          </a:p>
          <a:p>
            <a:pPr lvl="1"/>
            <a:r>
              <a:rPr lang="en-US" sz="2800" dirty="0"/>
              <a:t>Using </a:t>
            </a:r>
            <a:r>
              <a:rPr lang="en-US" sz="2800" dirty="0" err="1"/>
              <a:t>inband</a:t>
            </a:r>
            <a:r>
              <a:rPr lang="en-US" sz="2800" dirty="0"/>
              <a:t> network telemetry</a:t>
            </a:r>
          </a:p>
        </p:txBody>
      </p:sp>
      <p:sp>
        <p:nvSpPr>
          <p:cNvPr id="31" name="Content Placeholder 30">
            <a:extLst>
              <a:ext uri="{FF2B5EF4-FFF2-40B4-BE49-F238E27FC236}">
                <a16:creationId xmlns:a16="http://schemas.microsoft.com/office/drawing/2014/main" id="{FB319F1D-15F6-5D43-965A-65F6A20B7416}"/>
              </a:ext>
            </a:extLst>
          </p:cNvPr>
          <p:cNvSpPr>
            <a:spLocks noGrp="1"/>
          </p:cNvSpPr>
          <p:nvPr>
            <p:ph sz="half" idx="2"/>
          </p:nvPr>
        </p:nvSpPr>
        <p:spPr>
          <a:xfrm>
            <a:off x="6197599" y="1600202"/>
            <a:ext cx="5943495" cy="4525963"/>
          </a:xfrm>
        </p:spPr>
        <p:txBody>
          <a:bodyPr>
            <a:normAutofit/>
          </a:bodyPr>
          <a:lstStyle/>
          <a:p>
            <a:r>
              <a:rPr lang="en-US" sz="3200" i="1" dirty="0"/>
              <a:t>Predicates</a:t>
            </a:r>
            <a:r>
              <a:rPr lang="en-US" sz="3200" dirty="0"/>
              <a:t> over path properties</a:t>
            </a:r>
          </a:p>
          <a:p>
            <a:pPr lvl="1"/>
            <a:r>
              <a:rPr lang="en-US" sz="2800" dirty="0"/>
              <a:t>Traversing a given link</a:t>
            </a:r>
          </a:p>
          <a:p>
            <a:pPr lvl="1"/>
            <a:r>
              <a:rPr lang="en-US" sz="2800" dirty="0"/>
              <a:t>Avoiding a firewall</a:t>
            </a:r>
          </a:p>
          <a:p>
            <a:pPr lvl="1"/>
            <a:r>
              <a:rPr lang="en-US" sz="2800" dirty="0"/>
              <a:t>Traffic matrix</a:t>
            </a:r>
          </a:p>
          <a:p>
            <a:pPr lvl="1"/>
            <a:endParaRPr lang="en-US" sz="2800" dirty="0"/>
          </a:p>
          <a:p>
            <a:r>
              <a:rPr lang="en-US" sz="3200" dirty="0"/>
              <a:t>“Regular expression” on paths</a:t>
            </a:r>
          </a:p>
          <a:p>
            <a:pPr lvl="1"/>
            <a:r>
              <a:rPr lang="en-US" sz="2800" dirty="0"/>
              <a:t>Using DFA over the switches</a:t>
            </a:r>
          </a:p>
          <a:p>
            <a:pPr marL="457200" lvl="1" indent="0">
              <a:buNone/>
            </a:pPr>
            <a:endParaRPr lang="en-US" dirty="0"/>
          </a:p>
        </p:txBody>
      </p:sp>
      <p:sp>
        <p:nvSpPr>
          <p:cNvPr id="3" name="Slide Number Placeholder 2">
            <a:extLst>
              <a:ext uri="{FF2B5EF4-FFF2-40B4-BE49-F238E27FC236}">
                <a16:creationId xmlns:a16="http://schemas.microsoft.com/office/drawing/2014/main" id="{07D36059-E545-494F-88FC-C109D68B095E}"/>
              </a:ext>
            </a:extLst>
          </p:cNvPr>
          <p:cNvSpPr>
            <a:spLocks noGrp="1"/>
          </p:cNvSpPr>
          <p:nvPr>
            <p:ph type="sldNum" sz="quarter" idx="12"/>
          </p:nvPr>
        </p:nvSpPr>
        <p:spPr>
          <a:xfrm>
            <a:off x="8737600" y="6356353"/>
            <a:ext cx="2844800" cy="365125"/>
          </a:xfrm>
        </p:spPr>
        <p:txBody>
          <a:bodyPr/>
          <a:lstStyle/>
          <a:p>
            <a:fld id="{1718992C-B9AF-2F49-8B31-EC7F489F3004}" type="slidenum">
              <a:rPr lang="en-US" smtClean="0"/>
              <a:t>6</a:t>
            </a:fld>
            <a:endParaRPr lang="en-US" dirty="0"/>
          </a:p>
        </p:txBody>
      </p:sp>
      <p:grpSp>
        <p:nvGrpSpPr>
          <p:cNvPr id="12" name="Group 11">
            <a:extLst>
              <a:ext uri="{FF2B5EF4-FFF2-40B4-BE49-F238E27FC236}">
                <a16:creationId xmlns:a16="http://schemas.microsoft.com/office/drawing/2014/main" id="{215AA22F-3D02-2849-9B15-15BE95133356}"/>
              </a:ext>
            </a:extLst>
          </p:cNvPr>
          <p:cNvGrpSpPr/>
          <p:nvPr/>
        </p:nvGrpSpPr>
        <p:grpSpPr>
          <a:xfrm>
            <a:off x="3688009" y="5849867"/>
            <a:ext cx="1303128" cy="999239"/>
            <a:chOff x="4857394" y="2350956"/>
            <a:chExt cx="768142" cy="625130"/>
          </a:xfrm>
        </p:grpSpPr>
        <p:pic>
          <p:nvPicPr>
            <p:cNvPr id="13" name="Picture 12">
              <a:extLst>
                <a:ext uri="{FF2B5EF4-FFF2-40B4-BE49-F238E27FC236}">
                  <a16:creationId xmlns:a16="http://schemas.microsoft.com/office/drawing/2014/main" id="{4E6BC046-AF9A-A845-8F04-6DD8DA47687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57394" y="2350956"/>
              <a:ext cx="768142" cy="625130"/>
            </a:xfrm>
            <a:prstGeom prst="rect">
              <a:avLst/>
            </a:prstGeom>
            <a:effectLst>
              <a:outerShdw blurRad="50800" dist="38100" dir="2700000" algn="tl" rotWithShape="0">
                <a:prstClr val="black">
                  <a:alpha val="40000"/>
                </a:prstClr>
              </a:outerShdw>
            </a:effectLst>
          </p:spPr>
        </p:pic>
        <p:sp>
          <p:nvSpPr>
            <p:cNvPr id="14" name="Oval 13">
              <a:extLst>
                <a:ext uri="{FF2B5EF4-FFF2-40B4-BE49-F238E27FC236}">
                  <a16:creationId xmlns:a16="http://schemas.microsoft.com/office/drawing/2014/main" id="{E87BA817-D23E-3348-B946-30ACCEF01C6E}"/>
                </a:ext>
              </a:extLst>
            </p:cNvPr>
            <p:cNvSpPr/>
            <p:nvPr/>
          </p:nvSpPr>
          <p:spPr>
            <a:xfrm>
              <a:off x="5193979" y="2596390"/>
              <a:ext cx="45719" cy="45719"/>
            </a:xfrm>
            <a:prstGeom prst="ellipse">
              <a:avLst/>
            </a:prstGeom>
            <a:solidFill>
              <a:srgbClr val="3379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5" name="Straight Arrow Connector 14">
            <a:extLst>
              <a:ext uri="{FF2B5EF4-FFF2-40B4-BE49-F238E27FC236}">
                <a16:creationId xmlns:a16="http://schemas.microsoft.com/office/drawing/2014/main" id="{F60816A9-D2E9-BB40-B18F-CBA6EAEB8534}"/>
              </a:ext>
            </a:extLst>
          </p:cNvPr>
          <p:cNvCxnSpPr/>
          <p:nvPr/>
        </p:nvCxnSpPr>
        <p:spPr>
          <a:xfrm>
            <a:off x="3178303" y="6326659"/>
            <a:ext cx="679268" cy="0"/>
          </a:xfrm>
          <a:prstGeom prst="straightConnector1">
            <a:avLst/>
          </a:prstGeom>
          <a:ln w="47625">
            <a:tailEnd type="arrow"/>
          </a:ln>
          <a:effectLst/>
        </p:spPr>
        <p:style>
          <a:lnRef idx="2">
            <a:schemeClr val="accent1"/>
          </a:lnRef>
          <a:fillRef idx="0">
            <a:schemeClr val="accent1"/>
          </a:fillRef>
          <a:effectRef idx="1">
            <a:schemeClr val="accent1"/>
          </a:effectRef>
          <a:fontRef idx="minor">
            <a:schemeClr val="tx1"/>
          </a:fontRef>
        </p:style>
      </p:cxnSp>
      <p:cxnSp>
        <p:nvCxnSpPr>
          <p:cNvPr id="16" name="Straight Arrow Connector 15">
            <a:extLst>
              <a:ext uri="{FF2B5EF4-FFF2-40B4-BE49-F238E27FC236}">
                <a16:creationId xmlns:a16="http://schemas.microsoft.com/office/drawing/2014/main" id="{335B48F0-F924-524B-A804-5C60248F09DD}"/>
              </a:ext>
            </a:extLst>
          </p:cNvPr>
          <p:cNvCxnSpPr/>
          <p:nvPr/>
        </p:nvCxnSpPr>
        <p:spPr>
          <a:xfrm>
            <a:off x="4793743" y="6349486"/>
            <a:ext cx="679268" cy="0"/>
          </a:xfrm>
          <a:prstGeom prst="straightConnector1">
            <a:avLst/>
          </a:prstGeom>
          <a:ln w="47625">
            <a:tailEnd type="arrow"/>
          </a:ln>
          <a:effectLst/>
        </p:spPr>
        <p:style>
          <a:lnRef idx="2">
            <a:schemeClr val="accent1"/>
          </a:lnRef>
          <a:fillRef idx="0">
            <a:schemeClr val="accent1"/>
          </a:fillRef>
          <a:effectRef idx="1">
            <a:schemeClr val="accent1"/>
          </a:effectRef>
          <a:fontRef idx="minor">
            <a:schemeClr val="tx1"/>
          </a:fontRef>
        </p:style>
      </p:cxnSp>
      <p:grpSp>
        <p:nvGrpSpPr>
          <p:cNvPr id="17" name="Group 16">
            <a:extLst>
              <a:ext uri="{FF2B5EF4-FFF2-40B4-BE49-F238E27FC236}">
                <a16:creationId xmlns:a16="http://schemas.microsoft.com/office/drawing/2014/main" id="{C3007DAF-E1A4-B74F-BFD2-C54CF28BED10}"/>
              </a:ext>
            </a:extLst>
          </p:cNvPr>
          <p:cNvGrpSpPr/>
          <p:nvPr/>
        </p:nvGrpSpPr>
        <p:grpSpPr>
          <a:xfrm>
            <a:off x="5305712" y="5849867"/>
            <a:ext cx="1303128" cy="999239"/>
            <a:chOff x="4857394" y="2350956"/>
            <a:chExt cx="768142" cy="625130"/>
          </a:xfrm>
        </p:grpSpPr>
        <p:pic>
          <p:nvPicPr>
            <p:cNvPr id="18" name="Picture 17">
              <a:extLst>
                <a:ext uri="{FF2B5EF4-FFF2-40B4-BE49-F238E27FC236}">
                  <a16:creationId xmlns:a16="http://schemas.microsoft.com/office/drawing/2014/main" id="{9BC78E86-9E56-BC4F-A6CD-15798DBAEB9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57394" y="2350956"/>
              <a:ext cx="768142" cy="625130"/>
            </a:xfrm>
            <a:prstGeom prst="rect">
              <a:avLst/>
            </a:prstGeom>
            <a:effectLst>
              <a:outerShdw blurRad="50800" dist="38100" dir="2700000" algn="tl" rotWithShape="0">
                <a:prstClr val="black">
                  <a:alpha val="40000"/>
                </a:prstClr>
              </a:outerShdw>
            </a:effectLst>
          </p:spPr>
        </p:pic>
        <p:sp>
          <p:nvSpPr>
            <p:cNvPr id="19" name="Oval 18">
              <a:extLst>
                <a:ext uri="{FF2B5EF4-FFF2-40B4-BE49-F238E27FC236}">
                  <a16:creationId xmlns:a16="http://schemas.microsoft.com/office/drawing/2014/main" id="{19EBD7DF-692D-174E-8CD7-42B68235E6B6}"/>
                </a:ext>
              </a:extLst>
            </p:cNvPr>
            <p:cNvSpPr/>
            <p:nvPr/>
          </p:nvSpPr>
          <p:spPr>
            <a:xfrm>
              <a:off x="5193979" y="2596390"/>
              <a:ext cx="45719" cy="45719"/>
            </a:xfrm>
            <a:prstGeom prst="ellipse">
              <a:avLst/>
            </a:prstGeom>
            <a:solidFill>
              <a:srgbClr val="3379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20" name="Straight Arrow Connector 19">
            <a:extLst>
              <a:ext uri="{FF2B5EF4-FFF2-40B4-BE49-F238E27FC236}">
                <a16:creationId xmlns:a16="http://schemas.microsoft.com/office/drawing/2014/main" id="{44E4ADE1-8341-A14E-8ACE-A53DBAFF1785}"/>
              </a:ext>
            </a:extLst>
          </p:cNvPr>
          <p:cNvCxnSpPr/>
          <p:nvPr/>
        </p:nvCxnSpPr>
        <p:spPr>
          <a:xfrm>
            <a:off x="6411446" y="6349486"/>
            <a:ext cx="679268" cy="0"/>
          </a:xfrm>
          <a:prstGeom prst="straightConnector1">
            <a:avLst/>
          </a:prstGeom>
          <a:ln w="47625">
            <a:tailEnd type="arrow"/>
          </a:ln>
          <a:effectLst/>
        </p:spPr>
        <p:style>
          <a:lnRef idx="2">
            <a:schemeClr val="accent1"/>
          </a:lnRef>
          <a:fillRef idx="0">
            <a:schemeClr val="accent1"/>
          </a:fillRef>
          <a:effectRef idx="1">
            <a:schemeClr val="accent1"/>
          </a:effectRef>
          <a:fontRef idx="minor">
            <a:schemeClr val="tx1"/>
          </a:fontRef>
        </p:style>
      </p:cxnSp>
      <p:grpSp>
        <p:nvGrpSpPr>
          <p:cNvPr id="32" name="Group 31">
            <a:extLst>
              <a:ext uri="{FF2B5EF4-FFF2-40B4-BE49-F238E27FC236}">
                <a16:creationId xmlns:a16="http://schemas.microsoft.com/office/drawing/2014/main" id="{1EECADC5-7D3C-E94B-85C6-EE9D583D1AC5}"/>
              </a:ext>
            </a:extLst>
          </p:cNvPr>
          <p:cNvGrpSpPr/>
          <p:nvPr/>
        </p:nvGrpSpPr>
        <p:grpSpPr>
          <a:xfrm>
            <a:off x="6927594" y="5849867"/>
            <a:ext cx="1303128" cy="999239"/>
            <a:chOff x="4857394" y="2350956"/>
            <a:chExt cx="768142" cy="625130"/>
          </a:xfrm>
        </p:grpSpPr>
        <p:pic>
          <p:nvPicPr>
            <p:cNvPr id="33" name="Picture 32">
              <a:extLst>
                <a:ext uri="{FF2B5EF4-FFF2-40B4-BE49-F238E27FC236}">
                  <a16:creationId xmlns:a16="http://schemas.microsoft.com/office/drawing/2014/main" id="{DA9229A9-CB14-1A42-9BED-BBF09BCC3E4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57394" y="2350956"/>
              <a:ext cx="768142" cy="625130"/>
            </a:xfrm>
            <a:prstGeom prst="rect">
              <a:avLst/>
            </a:prstGeom>
            <a:effectLst>
              <a:outerShdw blurRad="50800" dist="38100" dir="2700000" algn="tl" rotWithShape="0">
                <a:prstClr val="black">
                  <a:alpha val="40000"/>
                </a:prstClr>
              </a:outerShdw>
            </a:effectLst>
          </p:spPr>
        </p:pic>
        <p:sp>
          <p:nvSpPr>
            <p:cNvPr id="34" name="Oval 33">
              <a:extLst>
                <a:ext uri="{FF2B5EF4-FFF2-40B4-BE49-F238E27FC236}">
                  <a16:creationId xmlns:a16="http://schemas.microsoft.com/office/drawing/2014/main" id="{E7EF2CFD-ECC6-F549-BAD4-0E4682DEB89F}"/>
                </a:ext>
              </a:extLst>
            </p:cNvPr>
            <p:cNvSpPr/>
            <p:nvPr/>
          </p:nvSpPr>
          <p:spPr>
            <a:xfrm>
              <a:off x="5193979" y="2596390"/>
              <a:ext cx="45719" cy="45719"/>
            </a:xfrm>
            <a:prstGeom prst="ellipse">
              <a:avLst/>
            </a:prstGeom>
            <a:solidFill>
              <a:srgbClr val="3379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35" name="Straight Arrow Connector 34">
            <a:extLst>
              <a:ext uri="{FF2B5EF4-FFF2-40B4-BE49-F238E27FC236}">
                <a16:creationId xmlns:a16="http://schemas.microsoft.com/office/drawing/2014/main" id="{1445F661-8D73-734D-AEB6-1EA354EE2049}"/>
              </a:ext>
            </a:extLst>
          </p:cNvPr>
          <p:cNvCxnSpPr/>
          <p:nvPr/>
        </p:nvCxnSpPr>
        <p:spPr>
          <a:xfrm>
            <a:off x="7976726" y="6349486"/>
            <a:ext cx="679268" cy="0"/>
          </a:xfrm>
          <a:prstGeom prst="straightConnector1">
            <a:avLst/>
          </a:prstGeom>
          <a:ln w="47625">
            <a:tailEnd type="arrow"/>
          </a:ln>
          <a:effectLst/>
        </p:spPr>
        <p:style>
          <a:lnRef idx="2">
            <a:schemeClr val="accent1"/>
          </a:lnRef>
          <a:fillRef idx="0">
            <a:schemeClr val="accent1"/>
          </a:fillRef>
          <a:effectRef idx="1">
            <a:schemeClr val="accent1"/>
          </a:effectRef>
          <a:fontRef idx="minor">
            <a:schemeClr val="tx1"/>
          </a:fontRef>
        </p:style>
      </p:cxnSp>
      <p:sp>
        <p:nvSpPr>
          <p:cNvPr id="37" name="TextBox 36">
            <a:extLst>
              <a:ext uri="{FF2B5EF4-FFF2-40B4-BE49-F238E27FC236}">
                <a16:creationId xmlns:a16="http://schemas.microsoft.com/office/drawing/2014/main" id="{7791312C-517F-3B48-A4B9-81D5198FF818}"/>
              </a:ext>
            </a:extLst>
          </p:cNvPr>
          <p:cNvSpPr txBox="1"/>
          <p:nvPr/>
        </p:nvSpPr>
        <p:spPr>
          <a:xfrm>
            <a:off x="6090913" y="5313355"/>
            <a:ext cx="6050181" cy="369332"/>
          </a:xfrm>
          <a:prstGeom prst="rect">
            <a:avLst/>
          </a:prstGeom>
          <a:noFill/>
        </p:spPr>
        <p:txBody>
          <a:bodyPr wrap="none" rtlCol="0">
            <a:spAutoFit/>
          </a:bodyPr>
          <a:lstStyle/>
          <a:p>
            <a:pPr algn="ctr"/>
            <a:r>
              <a:rPr lang="en-US" dirty="0"/>
              <a:t>Path Queries (Srinivas Narayana, Mina </a:t>
            </a:r>
            <a:r>
              <a:rPr lang="en-US" dirty="0" err="1"/>
              <a:t>Arashloo</a:t>
            </a:r>
            <a:r>
              <a:rPr lang="en-US" dirty="0"/>
              <a:t>, David Walker)</a:t>
            </a:r>
          </a:p>
        </p:txBody>
      </p:sp>
    </p:spTree>
    <p:extLst>
      <p:ext uri="{BB962C8B-B14F-4D97-AF65-F5344CB8AC3E}">
        <p14:creationId xmlns:p14="http://schemas.microsoft.com/office/powerpoint/2010/main" val="3508456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2">
                                            <p:txEl>
                                              <p:pRg st="6" end="6"/>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1">
                                            <p:txEl>
                                              <p:pRg st="0" end="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1">
                                            <p:txEl>
                                              <p:pRg st="1" end="1"/>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1">
                                            <p:txEl>
                                              <p:pRg st="2" end="2"/>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1">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1">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B09B7A-9A6D-8A43-9FE8-56798C7A0901}"/>
              </a:ext>
            </a:extLst>
          </p:cNvPr>
          <p:cNvSpPr>
            <a:spLocks noGrp="1"/>
          </p:cNvSpPr>
          <p:nvPr>
            <p:ph type="title"/>
          </p:nvPr>
        </p:nvSpPr>
        <p:spPr/>
        <p:txBody>
          <a:bodyPr/>
          <a:lstStyle/>
          <a:p>
            <a:r>
              <a:rPr lang="en-US" dirty="0"/>
              <a:t>Greater Generality: Traffic Across a Network</a:t>
            </a:r>
          </a:p>
        </p:txBody>
      </p:sp>
      <p:sp>
        <p:nvSpPr>
          <p:cNvPr id="4" name="Content Placeholder 3">
            <a:extLst>
              <a:ext uri="{FF2B5EF4-FFF2-40B4-BE49-F238E27FC236}">
                <a16:creationId xmlns:a16="http://schemas.microsoft.com/office/drawing/2014/main" id="{6DCB61A7-A686-7742-AA49-57C95EF0B5CE}"/>
              </a:ext>
            </a:extLst>
          </p:cNvPr>
          <p:cNvSpPr>
            <a:spLocks noGrp="1"/>
          </p:cNvSpPr>
          <p:nvPr>
            <p:ph idx="1"/>
          </p:nvPr>
        </p:nvSpPr>
        <p:spPr/>
        <p:txBody>
          <a:bodyPr>
            <a:normAutofit lnSpcReduction="10000"/>
          </a:bodyPr>
          <a:lstStyle/>
          <a:p>
            <a:r>
              <a:rPr lang="en-US" i="1" dirty="0"/>
              <a:t>Network-wide</a:t>
            </a:r>
            <a:r>
              <a:rPr lang="en-US" dirty="0"/>
              <a:t> statistics</a:t>
            </a:r>
          </a:p>
          <a:p>
            <a:pPr lvl="1"/>
            <a:r>
              <a:rPr lang="en-US" dirty="0"/>
              <a:t> Heavy-hitters for the whole network</a:t>
            </a:r>
          </a:p>
          <a:p>
            <a:pPr lvl="1"/>
            <a:endParaRPr lang="en-US" dirty="0"/>
          </a:p>
          <a:p>
            <a:r>
              <a:rPr lang="en-US" dirty="0"/>
              <a:t>Think locally</a:t>
            </a:r>
          </a:p>
          <a:p>
            <a:pPr lvl="1"/>
            <a:r>
              <a:rPr lang="en-US" dirty="0"/>
              <a:t>Counting of significant flows</a:t>
            </a:r>
          </a:p>
          <a:p>
            <a:pPr lvl="1"/>
            <a:r>
              <a:rPr lang="en-US" dirty="0"/>
              <a:t>Reporting of significant counts</a:t>
            </a:r>
          </a:p>
          <a:p>
            <a:r>
              <a:rPr lang="en-US" dirty="0"/>
              <a:t>Act globally</a:t>
            </a:r>
          </a:p>
          <a:p>
            <a:pPr lvl="1"/>
            <a:r>
              <a:rPr lang="en-US" dirty="0"/>
              <a:t>Combining results across switches</a:t>
            </a:r>
          </a:p>
          <a:p>
            <a:pPr lvl="1"/>
            <a:r>
              <a:rPr lang="en-US" dirty="0"/>
              <a:t>Computing adaptive thresholds</a:t>
            </a:r>
          </a:p>
          <a:p>
            <a:pPr marL="0" indent="0">
              <a:buNone/>
            </a:pPr>
            <a:endParaRPr lang="en-US" dirty="0"/>
          </a:p>
        </p:txBody>
      </p:sp>
      <p:sp>
        <p:nvSpPr>
          <p:cNvPr id="3" name="Slide Number Placeholder 2">
            <a:extLst>
              <a:ext uri="{FF2B5EF4-FFF2-40B4-BE49-F238E27FC236}">
                <a16:creationId xmlns:a16="http://schemas.microsoft.com/office/drawing/2014/main" id="{07D36059-E545-494F-88FC-C109D68B095E}"/>
              </a:ext>
            </a:extLst>
          </p:cNvPr>
          <p:cNvSpPr>
            <a:spLocks noGrp="1"/>
          </p:cNvSpPr>
          <p:nvPr>
            <p:ph type="sldNum" sz="quarter" idx="12"/>
          </p:nvPr>
        </p:nvSpPr>
        <p:spPr/>
        <p:txBody>
          <a:bodyPr/>
          <a:lstStyle/>
          <a:p>
            <a:fld id="{1718992C-B9AF-2F49-8B31-EC7F489F3004}" type="slidenum">
              <a:rPr lang="en-US" smtClean="0"/>
              <a:t>7</a:t>
            </a:fld>
            <a:endParaRPr lang="en-US"/>
          </a:p>
        </p:txBody>
      </p:sp>
      <p:sp>
        <p:nvSpPr>
          <p:cNvPr id="27" name="Cloud 26">
            <a:extLst>
              <a:ext uri="{FF2B5EF4-FFF2-40B4-BE49-F238E27FC236}">
                <a16:creationId xmlns:a16="http://schemas.microsoft.com/office/drawing/2014/main" id="{5D716BAD-978F-2B4C-B445-7FD730A50D0A}"/>
              </a:ext>
            </a:extLst>
          </p:cNvPr>
          <p:cNvSpPr/>
          <p:nvPr/>
        </p:nvSpPr>
        <p:spPr>
          <a:xfrm>
            <a:off x="8686800" y="4411789"/>
            <a:ext cx="2734678" cy="1024620"/>
          </a:xfrm>
          <a:prstGeom prst="cloud">
            <a:avLst/>
          </a:prstGeom>
          <a:solidFill>
            <a:schemeClr val="bg1"/>
          </a:solidFill>
          <a:effectLst>
            <a:outerShdw blurRad="101600" dist="50800" dir="2700000" algn="br" rotWithShape="0">
              <a:srgbClr val="000000">
                <a:alpha val="60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i="1" dirty="0">
              <a:solidFill>
                <a:schemeClr val="tx1"/>
              </a:solidFill>
              <a:latin typeface="Avenir Next Medium" charset="0"/>
              <a:ea typeface="Avenir Next Medium" charset="0"/>
              <a:cs typeface="Avenir Next Medium" charset="0"/>
            </a:endParaRPr>
          </a:p>
        </p:txBody>
      </p:sp>
      <p:grpSp>
        <p:nvGrpSpPr>
          <p:cNvPr id="21" name="Group 20">
            <a:extLst>
              <a:ext uri="{FF2B5EF4-FFF2-40B4-BE49-F238E27FC236}">
                <a16:creationId xmlns:a16="http://schemas.microsoft.com/office/drawing/2014/main" id="{05204B1B-2DFE-8746-B1E5-B42DA1F3A988}"/>
              </a:ext>
            </a:extLst>
          </p:cNvPr>
          <p:cNvGrpSpPr/>
          <p:nvPr/>
        </p:nvGrpSpPr>
        <p:grpSpPr>
          <a:xfrm>
            <a:off x="8204444" y="4286269"/>
            <a:ext cx="1303128" cy="999239"/>
            <a:chOff x="4857394" y="2350956"/>
            <a:chExt cx="768142" cy="625130"/>
          </a:xfrm>
        </p:grpSpPr>
        <p:pic>
          <p:nvPicPr>
            <p:cNvPr id="22" name="Picture 21">
              <a:extLst>
                <a:ext uri="{FF2B5EF4-FFF2-40B4-BE49-F238E27FC236}">
                  <a16:creationId xmlns:a16="http://schemas.microsoft.com/office/drawing/2014/main" id="{3A299C73-2E32-E948-9226-13C5EB8D2BB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57394" y="2350956"/>
              <a:ext cx="768142" cy="625130"/>
            </a:xfrm>
            <a:prstGeom prst="rect">
              <a:avLst/>
            </a:prstGeom>
            <a:effectLst>
              <a:outerShdw blurRad="50800" dist="38100" dir="2700000" algn="tl" rotWithShape="0">
                <a:prstClr val="black">
                  <a:alpha val="40000"/>
                </a:prstClr>
              </a:outerShdw>
            </a:effectLst>
          </p:spPr>
        </p:pic>
        <p:sp>
          <p:nvSpPr>
            <p:cNvPr id="23" name="Oval 22">
              <a:extLst>
                <a:ext uri="{FF2B5EF4-FFF2-40B4-BE49-F238E27FC236}">
                  <a16:creationId xmlns:a16="http://schemas.microsoft.com/office/drawing/2014/main" id="{7CF6D2DB-1E20-194B-ACEF-A2B2D973FC32}"/>
                </a:ext>
              </a:extLst>
            </p:cNvPr>
            <p:cNvSpPr/>
            <p:nvPr/>
          </p:nvSpPr>
          <p:spPr>
            <a:xfrm>
              <a:off x="5193979" y="2596390"/>
              <a:ext cx="45719" cy="45719"/>
            </a:xfrm>
            <a:prstGeom prst="ellipse">
              <a:avLst/>
            </a:prstGeom>
            <a:solidFill>
              <a:srgbClr val="3379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53023FAA-F519-0E4D-BECE-14B52C5CBB98}"/>
              </a:ext>
            </a:extLst>
          </p:cNvPr>
          <p:cNvGrpSpPr/>
          <p:nvPr/>
        </p:nvGrpSpPr>
        <p:grpSpPr>
          <a:xfrm>
            <a:off x="10486062" y="3959982"/>
            <a:ext cx="1303128" cy="999239"/>
            <a:chOff x="4857394" y="2350956"/>
            <a:chExt cx="768142" cy="625130"/>
          </a:xfrm>
        </p:grpSpPr>
        <p:pic>
          <p:nvPicPr>
            <p:cNvPr id="25" name="Picture 24">
              <a:extLst>
                <a:ext uri="{FF2B5EF4-FFF2-40B4-BE49-F238E27FC236}">
                  <a16:creationId xmlns:a16="http://schemas.microsoft.com/office/drawing/2014/main" id="{4BD4F815-C9A8-924C-B4F6-C9E69750692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57394" y="2350956"/>
              <a:ext cx="768142" cy="625130"/>
            </a:xfrm>
            <a:prstGeom prst="rect">
              <a:avLst/>
            </a:prstGeom>
            <a:effectLst>
              <a:outerShdw blurRad="50800" dist="38100" dir="2700000" algn="tl" rotWithShape="0">
                <a:prstClr val="black">
                  <a:alpha val="40000"/>
                </a:prstClr>
              </a:outerShdw>
            </a:effectLst>
          </p:spPr>
        </p:pic>
        <p:sp>
          <p:nvSpPr>
            <p:cNvPr id="26" name="Oval 25">
              <a:extLst>
                <a:ext uri="{FF2B5EF4-FFF2-40B4-BE49-F238E27FC236}">
                  <a16:creationId xmlns:a16="http://schemas.microsoft.com/office/drawing/2014/main" id="{BA3FC5D9-6C48-6C42-BBB0-2450BB6EB63F}"/>
                </a:ext>
              </a:extLst>
            </p:cNvPr>
            <p:cNvSpPr/>
            <p:nvPr/>
          </p:nvSpPr>
          <p:spPr>
            <a:xfrm>
              <a:off x="5193979" y="2596390"/>
              <a:ext cx="45719" cy="45719"/>
            </a:xfrm>
            <a:prstGeom prst="ellipse">
              <a:avLst/>
            </a:prstGeom>
            <a:solidFill>
              <a:srgbClr val="3379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a:extLst>
              <a:ext uri="{FF2B5EF4-FFF2-40B4-BE49-F238E27FC236}">
                <a16:creationId xmlns:a16="http://schemas.microsoft.com/office/drawing/2014/main" id="{DE70A8DC-D93F-684B-9625-41D03E8EF948}"/>
              </a:ext>
            </a:extLst>
          </p:cNvPr>
          <p:cNvGrpSpPr/>
          <p:nvPr/>
        </p:nvGrpSpPr>
        <p:grpSpPr>
          <a:xfrm>
            <a:off x="9591127" y="4888456"/>
            <a:ext cx="1303128" cy="999239"/>
            <a:chOff x="4857394" y="2350956"/>
            <a:chExt cx="768142" cy="625130"/>
          </a:xfrm>
        </p:grpSpPr>
        <p:pic>
          <p:nvPicPr>
            <p:cNvPr id="29" name="Picture 28">
              <a:extLst>
                <a:ext uri="{FF2B5EF4-FFF2-40B4-BE49-F238E27FC236}">
                  <a16:creationId xmlns:a16="http://schemas.microsoft.com/office/drawing/2014/main" id="{B4334BA2-E129-6642-AE0E-FFF73027EBE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57394" y="2350956"/>
              <a:ext cx="768142" cy="625130"/>
            </a:xfrm>
            <a:prstGeom prst="rect">
              <a:avLst/>
            </a:prstGeom>
            <a:effectLst>
              <a:outerShdw blurRad="50800" dist="38100" dir="2700000" algn="tl" rotWithShape="0">
                <a:prstClr val="black">
                  <a:alpha val="40000"/>
                </a:prstClr>
              </a:outerShdw>
            </a:effectLst>
          </p:spPr>
        </p:pic>
        <p:sp>
          <p:nvSpPr>
            <p:cNvPr id="30" name="Oval 29">
              <a:extLst>
                <a:ext uri="{FF2B5EF4-FFF2-40B4-BE49-F238E27FC236}">
                  <a16:creationId xmlns:a16="http://schemas.microsoft.com/office/drawing/2014/main" id="{82AEE611-3730-C547-B613-63C41684A3AC}"/>
                </a:ext>
              </a:extLst>
            </p:cNvPr>
            <p:cNvSpPr/>
            <p:nvPr/>
          </p:nvSpPr>
          <p:spPr>
            <a:xfrm>
              <a:off x="5193979" y="2596390"/>
              <a:ext cx="45719" cy="45719"/>
            </a:xfrm>
            <a:prstGeom prst="ellipse">
              <a:avLst/>
            </a:prstGeom>
            <a:solidFill>
              <a:srgbClr val="3379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31" name="Picture 30">
            <a:extLst>
              <a:ext uri="{FF2B5EF4-FFF2-40B4-BE49-F238E27FC236}">
                <a16:creationId xmlns:a16="http://schemas.microsoft.com/office/drawing/2014/main" id="{41406607-2D80-384A-8D6C-F6827C6E7519}"/>
              </a:ext>
            </a:extLst>
          </p:cNvPr>
          <p:cNvPicPr>
            <a:picLocks noChangeAspect="1"/>
          </p:cNvPicPr>
          <p:nvPr/>
        </p:nvPicPr>
        <p:blipFill>
          <a:blip r:embed="rId3"/>
          <a:stretch>
            <a:fillRect/>
          </a:stretch>
        </p:blipFill>
        <p:spPr>
          <a:xfrm>
            <a:off x="9418751" y="2218370"/>
            <a:ext cx="1067311" cy="1024620"/>
          </a:xfrm>
          <a:prstGeom prst="rect">
            <a:avLst/>
          </a:prstGeom>
        </p:spPr>
      </p:pic>
      <p:cxnSp>
        <p:nvCxnSpPr>
          <p:cNvPr id="32" name="Straight Arrow Connector 31">
            <a:extLst>
              <a:ext uri="{FF2B5EF4-FFF2-40B4-BE49-F238E27FC236}">
                <a16:creationId xmlns:a16="http://schemas.microsoft.com/office/drawing/2014/main" id="{5DC944E3-D27F-F440-9A86-1D6689CE7283}"/>
              </a:ext>
            </a:extLst>
          </p:cNvPr>
          <p:cNvCxnSpPr/>
          <p:nvPr/>
        </p:nvCxnSpPr>
        <p:spPr>
          <a:xfrm flipH="1">
            <a:off x="8975834" y="3026979"/>
            <a:ext cx="819807" cy="1461212"/>
          </a:xfrm>
          <a:prstGeom prst="straightConnector1">
            <a:avLst/>
          </a:prstGeom>
          <a:ln w="50800">
            <a:headEnd type="triangle"/>
            <a:tailEnd type="triangle"/>
          </a:ln>
          <a:effectLst/>
        </p:spPr>
        <p:style>
          <a:lnRef idx="2">
            <a:schemeClr val="accent1"/>
          </a:lnRef>
          <a:fillRef idx="0">
            <a:schemeClr val="accent1"/>
          </a:fillRef>
          <a:effectRef idx="1">
            <a:schemeClr val="accent1"/>
          </a:effectRef>
          <a:fontRef idx="minor">
            <a:schemeClr val="tx1"/>
          </a:fontRef>
        </p:style>
      </p:cxnSp>
      <p:cxnSp>
        <p:nvCxnSpPr>
          <p:cNvPr id="33" name="Straight Arrow Connector 32">
            <a:extLst>
              <a:ext uri="{FF2B5EF4-FFF2-40B4-BE49-F238E27FC236}">
                <a16:creationId xmlns:a16="http://schemas.microsoft.com/office/drawing/2014/main" id="{A9AF0944-7564-BC45-A64B-56727F239641}"/>
              </a:ext>
            </a:extLst>
          </p:cNvPr>
          <p:cNvCxnSpPr>
            <a:cxnSpLocks/>
          </p:cNvCxnSpPr>
          <p:nvPr/>
        </p:nvCxnSpPr>
        <p:spPr>
          <a:xfrm>
            <a:off x="10193009" y="3133488"/>
            <a:ext cx="84988" cy="1910085"/>
          </a:xfrm>
          <a:prstGeom prst="straightConnector1">
            <a:avLst/>
          </a:prstGeom>
          <a:ln w="50800">
            <a:headEnd type="triangle"/>
            <a:tailEnd type="triangle"/>
          </a:ln>
          <a:effectLst/>
        </p:spPr>
        <p:style>
          <a:lnRef idx="2">
            <a:schemeClr val="accent1"/>
          </a:lnRef>
          <a:fillRef idx="0">
            <a:schemeClr val="accent1"/>
          </a:fillRef>
          <a:effectRef idx="1">
            <a:schemeClr val="accent1"/>
          </a:effectRef>
          <a:fontRef idx="minor">
            <a:schemeClr val="tx1"/>
          </a:fontRef>
        </p:style>
      </p:cxnSp>
      <p:cxnSp>
        <p:nvCxnSpPr>
          <p:cNvPr id="35" name="Straight Arrow Connector 34">
            <a:extLst>
              <a:ext uri="{FF2B5EF4-FFF2-40B4-BE49-F238E27FC236}">
                <a16:creationId xmlns:a16="http://schemas.microsoft.com/office/drawing/2014/main" id="{3320E21B-F177-7244-A007-B76A5748924E}"/>
              </a:ext>
            </a:extLst>
          </p:cNvPr>
          <p:cNvCxnSpPr>
            <a:cxnSpLocks/>
          </p:cNvCxnSpPr>
          <p:nvPr/>
        </p:nvCxnSpPr>
        <p:spPr>
          <a:xfrm>
            <a:off x="10378927" y="3003510"/>
            <a:ext cx="816603" cy="1169809"/>
          </a:xfrm>
          <a:prstGeom prst="straightConnector1">
            <a:avLst/>
          </a:prstGeom>
          <a:ln w="50800">
            <a:headEnd type="triangle"/>
            <a:tailEnd type="triangle"/>
          </a:ln>
          <a:effectLst/>
        </p:spPr>
        <p:style>
          <a:lnRef idx="2">
            <a:schemeClr val="accent1"/>
          </a:lnRef>
          <a:fillRef idx="0">
            <a:schemeClr val="accent1"/>
          </a:fillRef>
          <a:effectRef idx="1">
            <a:schemeClr val="accent1"/>
          </a:effectRef>
          <a:fontRef idx="minor">
            <a:schemeClr val="tx1"/>
          </a:fontRef>
        </p:style>
      </p:cxnSp>
      <p:sp>
        <p:nvSpPr>
          <p:cNvPr id="37" name="TextBox 36">
            <a:extLst>
              <a:ext uri="{FF2B5EF4-FFF2-40B4-BE49-F238E27FC236}">
                <a16:creationId xmlns:a16="http://schemas.microsoft.com/office/drawing/2014/main" id="{59A44CAF-2BFB-8E4D-8191-7ECD29019D56}"/>
              </a:ext>
            </a:extLst>
          </p:cNvPr>
          <p:cNvSpPr txBox="1"/>
          <p:nvPr/>
        </p:nvSpPr>
        <p:spPr>
          <a:xfrm>
            <a:off x="7577639" y="3338051"/>
            <a:ext cx="1837683" cy="400110"/>
          </a:xfrm>
          <a:prstGeom prst="rect">
            <a:avLst/>
          </a:prstGeom>
          <a:noFill/>
        </p:spPr>
        <p:txBody>
          <a:bodyPr wrap="none" rtlCol="0">
            <a:spAutoFit/>
          </a:bodyPr>
          <a:lstStyle/>
          <a:p>
            <a:r>
              <a:rPr lang="en-US" sz="2000" dirty="0"/>
              <a:t>Communication</a:t>
            </a:r>
          </a:p>
        </p:txBody>
      </p:sp>
      <p:sp>
        <p:nvSpPr>
          <p:cNvPr id="38" name="TextBox 37">
            <a:extLst>
              <a:ext uri="{FF2B5EF4-FFF2-40B4-BE49-F238E27FC236}">
                <a16:creationId xmlns:a16="http://schemas.microsoft.com/office/drawing/2014/main" id="{CAFB8629-00E2-A847-AF44-A2CF9FFB107B}"/>
              </a:ext>
            </a:extLst>
          </p:cNvPr>
          <p:cNvSpPr txBox="1"/>
          <p:nvPr/>
        </p:nvSpPr>
        <p:spPr>
          <a:xfrm>
            <a:off x="7552636" y="4566997"/>
            <a:ext cx="719812" cy="400110"/>
          </a:xfrm>
          <a:prstGeom prst="rect">
            <a:avLst/>
          </a:prstGeom>
          <a:noFill/>
        </p:spPr>
        <p:txBody>
          <a:bodyPr wrap="none" rtlCol="0">
            <a:spAutoFit/>
          </a:bodyPr>
          <a:lstStyle/>
          <a:p>
            <a:r>
              <a:rPr lang="en-US" sz="2000" dirty="0"/>
              <a:t>State</a:t>
            </a:r>
          </a:p>
        </p:txBody>
      </p:sp>
      <p:sp>
        <p:nvSpPr>
          <p:cNvPr id="39" name="TextBox 38">
            <a:extLst>
              <a:ext uri="{FF2B5EF4-FFF2-40B4-BE49-F238E27FC236}">
                <a16:creationId xmlns:a16="http://schemas.microsoft.com/office/drawing/2014/main" id="{A1323C50-54F9-034A-A51D-6615A0C03A5B}"/>
              </a:ext>
            </a:extLst>
          </p:cNvPr>
          <p:cNvSpPr txBox="1"/>
          <p:nvPr/>
        </p:nvSpPr>
        <p:spPr>
          <a:xfrm>
            <a:off x="1101438" y="6448497"/>
            <a:ext cx="8731942" cy="369332"/>
          </a:xfrm>
          <a:prstGeom prst="rect">
            <a:avLst/>
          </a:prstGeom>
          <a:noFill/>
        </p:spPr>
        <p:txBody>
          <a:bodyPr wrap="none" rtlCol="0">
            <a:spAutoFit/>
          </a:bodyPr>
          <a:lstStyle/>
          <a:p>
            <a:pPr algn="ctr"/>
            <a:r>
              <a:rPr lang="en-US" dirty="0"/>
              <a:t>Herd (Rob Harrison, </a:t>
            </a:r>
            <a:r>
              <a:rPr lang="en-US" dirty="0" err="1"/>
              <a:t>Shir</a:t>
            </a:r>
            <a:r>
              <a:rPr lang="en-US" dirty="0"/>
              <a:t> Landau-</a:t>
            </a:r>
            <a:r>
              <a:rPr lang="en-US" dirty="0" err="1"/>
              <a:t>Feibish</a:t>
            </a:r>
            <a:r>
              <a:rPr lang="en-US" dirty="0"/>
              <a:t>, Arpit Gupta, Ross Teixeira, Muthu </a:t>
            </a:r>
            <a:r>
              <a:rPr lang="en-US" dirty="0" err="1"/>
              <a:t>Muthukrishnan</a:t>
            </a:r>
            <a:r>
              <a:rPr lang="en-US" dirty="0"/>
              <a:t>)</a:t>
            </a:r>
          </a:p>
        </p:txBody>
      </p:sp>
    </p:spTree>
    <p:extLst>
      <p:ext uri="{BB962C8B-B14F-4D97-AF65-F5344CB8AC3E}">
        <p14:creationId xmlns:p14="http://schemas.microsoft.com/office/powerpoint/2010/main" val="388250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718066-5EE2-D24A-AF01-C900C8B0BF0F}"/>
              </a:ext>
            </a:extLst>
          </p:cNvPr>
          <p:cNvSpPr>
            <a:spLocks noGrp="1"/>
          </p:cNvSpPr>
          <p:nvPr>
            <p:ph type="title"/>
          </p:nvPr>
        </p:nvSpPr>
        <p:spPr/>
        <p:txBody>
          <a:bodyPr/>
          <a:lstStyle/>
          <a:p>
            <a:r>
              <a:rPr lang="en-US" dirty="0"/>
              <a:t>Greater Generality: Approximate Queries</a:t>
            </a:r>
          </a:p>
        </p:txBody>
      </p:sp>
      <p:sp>
        <p:nvSpPr>
          <p:cNvPr id="3" name="Content Placeholder 2">
            <a:extLst>
              <a:ext uri="{FF2B5EF4-FFF2-40B4-BE49-F238E27FC236}">
                <a16:creationId xmlns:a16="http://schemas.microsoft.com/office/drawing/2014/main" id="{04A9564A-8042-7243-8B79-74D2B82FCB99}"/>
              </a:ext>
            </a:extLst>
          </p:cNvPr>
          <p:cNvSpPr>
            <a:spLocks noGrp="1"/>
          </p:cNvSpPr>
          <p:nvPr>
            <p:ph idx="1"/>
          </p:nvPr>
        </p:nvSpPr>
        <p:spPr>
          <a:xfrm>
            <a:off x="294289" y="1558160"/>
            <a:ext cx="8419721" cy="4642943"/>
          </a:xfrm>
        </p:spPr>
        <p:txBody>
          <a:bodyPr>
            <a:normAutofit fontScale="92500" lnSpcReduction="10000"/>
          </a:bodyPr>
          <a:lstStyle/>
          <a:p>
            <a:r>
              <a:rPr lang="en-US" dirty="0"/>
              <a:t>Sonata</a:t>
            </a:r>
          </a:p>
          <a:p>
            <a:pPr lvl="1"/>
            <a:r>
              <a:rPr lang="en-US" dirty="0"/>
              <a:t>Computing exact answers to queries</a:t>
            </a:r>
          </a:p>
          <a:p>
            <a:pPr lvl="1"/>
            <a:r>
              <a:rPr lang="en-US" dirty="0"/>
              <a:t>Using significant data-plane resources</a:t>
            </a:r>
          </a:p>
          <a:p>
            <a:pPr lvl="1"/>
            <a:r>
              <a:rPr lang="en-US" dirty="0"/>
              <a:t>… and sending some tuples to Spark</a:t>
            </a:r>
          </a:p>
          <a:p>
            <a:r>
              <a:rPr lang="en-US" dirty="0"/>
              <a:t>Goal: many queries in the data plane</a:t>
            </a:r>
          </a:p>
          <a:p>
            <a:pPr lvl="1"/>
            <a:r>
              <a:rPr lang="en-US" dirty="0"/>
              <a:t>With limited memory </a:t>
            </a:r>
            <a:r>
              <a:rPr lang="en-US" i="1" dirty="0"/>
              <a:t>accesses</a:t>
            </a:r>
            <a:r>
              <a:rPr lang="en-US" dirty="0"/>
              <a:t> per packet</a:t>
            </a:r>
          </a:p>
          <a:p>
            <a:pPr lvl="1"/>
            <a:r>
              <a:rPr lang="en-US" dirty="0"/>
              <a:t>… by computing approximate answers</a:t>
            </a:r>
          </a:p>
          <a:p>
            <a:r>
              <a:rPr lang="en-US" dirty="0"/>
              <a:t>General query model</a:t>
            </a:r>
          </a:p>
          <a:p>
            <a:pPr lvl="1"/>
            <a:r>
              <a:rPr lang="en-US" dirty="0"/>
              <a:t>Identify </a:t>
            </a:r>
            <a:r>
              <a:rPr lang="en-US" i="1" dirty="0"/>
              <a:t>keys</a:t>
            </a:r>
            <a:r>
              <a:rPr lang="en-US" dirty="0"/>
              <a:t> where # distinct items &gt; threshold</a:t>
            </a:r>
          </a:p>
          <a:p>
            <a:pPr lvl="1"/>
            <a:r>
              <a:rPr lang="en-US" dirty="0"/>
              <a:t>E.g., </a:t>
            </a:r>
            <a:r>
              <a:rPr lang="en-US" dirty="0" err="1"/>
              <a:t>superspreaders</a:t>
            </a:r>
            <a:r>
              <a:rPr lang="en-US" dirty="0"/>
              <a:t> (</a:t>
            </a:r>
            <a:r>
              <a:rPr lang="en-US" dirty="0" err="1"/>
              <a:t>srcip</a:t>
            </a:r>
            <a:r>
              <a:rPr lang="en-US" dirty="0"/>
              <a:t> sending to too many </a:t>
            </a:r>
            <a:r>
              <a:rPr lang="en-US" dirty="0" err="1"/>
              <a:t>dstip</a:t>
            </a:r>
            <a:r>
              <a:rPr lang="en-US" dirty="0"/>
              <a:t>)</a:t>
            </a:r>
          </a:p>
        </p:txBody>
      </p:sp>
      <p:sp>
        <p:nvSpPr>
          <p:cNvPr id="4" name="Slide Number Placeholder 3">
            <a:extLst>
              <a:ext uri="{FF2B5EF4-FFF2-40B4-BE49-F238E27FC236}">
                <a16:creationId xmlns:a16="http://schemas.microsoft.com/office/drawing/2014/main" id="{B61A1086-5370-974B-AD79-0F4F7BB3441A}"/>
              </a:ext>
            </a:extLst>
          </p:cNvPr>
          <p:cNvSpPr>
            <a:spLocks noGrp="1"/>
          </p:cNvSpPr>
          <p:nvPr>
            <p:ph type="sldNum" sz="quarter" idx="12"/>
          </p:nvPr>
        </p:nvSpPr>
        <p:spPr/>
        <p:txBody>
          <a:bodyPr/>
          <a:lstStyle/>
          <a:p>
            <a:fld id="{1718992C-B9AF-2F49-8B31-EC7F489F3004}" type="slidenum">
              <a:rPr lang="en-US" smtClean="0"/>
              <a:t>8</a:t>
            </a:fld>
            <a:endParaRPr lang="en-US"/>
          </a:p>
        </p:txBody>
      </p:sp>
      <p:sp>
        <p:nvSpPr>
          <p:cNvPr id="5" name="TextBox 4">
            <a:extLst>
              <a:ext uri="{FF2B5EF4-FFF2-40B4-BE49-F238E27FC236}">
                <a16:creationId xmlns:a16="http://schemas.microsoft.com/office/drawing/2014/main" id="{E78545A7-E940-4C42-9809-74CAF111D189}"/>
              </a:ext>
            </a:extLst>
          </p:cNvPr>
          <p:cNvSpPr txBox="1"/>
          <p:nvPr/>
        </p:nvSpPr>
        <p:spPr>
          <a:xfrm>
            <a:off x="2220822" y="6448497"/>
            <a:ext cx="6493188" cy="369332"/>
          </a:xfrm>
          <a:prstGeom prst="rect">
            <a:avLst/>
          </a:prstGeom>
          <a:noFill/>
        </p:spPr>
        <p:txBody>
          <a:bodyPr wrap="none" rtlCol="0">
            <a:spAutoFit/>
          </a:bodyPr>
          <a:lstStyle/>
          <a:p>
            <a:pPr algn="ctr"/>
            <a:r>
              <a:rPr lang="en-US" dirty="0" err="1"/>
              <a:t>BeauCoup</a:t>
            </a:r>
            <a:r>
              <a:rPr lang="en-US" dirty="0"/>
              <a:t> (Danny Chen, </a:t>
            </a:r>
            <a:r>
              <a:rPr lang="en-US" dirty="0" err="1"/>
              <a:t>Shir</a:t>
            </a:r>
            <a:r>
              <a:rPr lang="en-US" dirty="0"/>
              <a:t> Landau-</a:t>
            </a:r>
            <a:r>
              <a:rPr lang="en-US" dirty="0" err="1"/>
              <a:t>Feibish</a:t>
            </a:r>
            <a:r>
              <a:rPr lang="en-US" dirty="0"/>
              <a:t>, and Mark Braverman)</a:t>
            </a:r>
          </a:p>
        </p:txBody>
      </p:sp>
      <p:pic>
        <p:nvPicPr>
          <p:cNvPr id="8" name="Picture 7">
            <a:extLst>
              <a:ext uri="{FF2B5EF4-FFF2-40B4-BE49-F238E27FC236}">
                <a16:creationId xmlns:a16="http://schemas.microsoft.com/office/drawing/2014/main" id="{AF7AA982-D578-A44D-9BBE-8A8547732685}"/>
              </a:ext>
            </a:extLst>
          </p:cNvPr>
          <p:cNvPicPr>
            <a:picLocks noChangeAspect="1"/>
          </p:cNvPicPr>
          <p:nvPr/>
        </p:nvPicPr>
        <p:blipFill>
          <a:blip r:embed="rId2"/>
          <a:stretch>
            <a:fillRect/>
          </a:stretch>
        </p:blipFill>
        <p:spPr>
          <a:xfrm>
            <a:off x="7546427" y="3275722"/>
            <a:ext cx="4487918" cy="2024118"/>
          </a:xfrm>
          <a:prstGeom prst="rect">
            <a:avLst/>
          </a:prstGeom>
        </p:spPr>
      </p:pic>
      <p:sp>
        <p:nvSpPr>
          <p:cNvPr id="9" name="TextBox 8">
            <a:extLst>
              <a:ext uri="{FF2B5EF4-FFF2-40B4-BE49-F238E27FC236}">
                <a16:creationId xmlns:a16="http://schemas.microsoft.com/office/drawing/2014/main" id="{C5411156-B5B6-D248-BDA6-CD924B9A7796}"/>
              </a:ext>
            </a:extLst>
          </p:cNvPr>
          <p:cNvSpPr txBox="1"/>
          <p:nvPr/>
        </p:nvSpPr>
        <p:spPr>
          <a:xfrm>
            <a:off x="8061434" y="2724203"/>
            <a:ext cx="2689904" cy="369332"/>
          </a:xfrm>
          <a:prstGeom prst="rect">
            <a:avLst/>
          </a:prstGeom>
          <a:noFill/>
        </p:spPr>
        <p:txBody>
          <a:bodyPr wrap="none" rtlCol="0">
            <a:spAutoFit/>
          </a:bodyPr>
          <a:lstStyle/>
          <a:p>
            <a:r>
              <a:rPr lang="en-US" b="1" dirty="0"/>
              <a:t>Coupon Collector Problem</a:t>
            </a:r>
          </a:p>
        </p:txBody>
      </p:sp>
    </p:spTree>
    <p:extLst>
      <p:ext uri="{BB962C8B-B14F-4D97-AF65-F5344CB8AC3E}">
        <p14:creationId xmlns:p14="http://schemas.microsoft.com/office/powerpoint/2010/main" val="234964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effectLst/>
      </a:spPr>
      <a:bodyPr rtlCol="0" anchor="ctr"/>
      <a:lstStyle>
        <a:defPPr algn="ctr">
          <a:defRPr/>
        </a:defPPr>
      </a:lstStyle>
      <a:style>
        <a:lnRef idx="2">
          <a:schemeClr val="accent1"/>
        </a:lnRef>
        <a:fillRef idx="0">
          <a:schemeClr val="accent1"/>
        </a:fillRef>
        <a:effectRef idx="1">
          <a:schemeClr val="accent1"/>
        </a:effectRef>
        <a:fontRef idx="minor">
          <a:schemeClr val="tx1"/>
        </a:fontRef>
      </a:style>
    </a:spDef>
    <a:lnDef>
      <a:spPr>
        <a:effectLst/>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13260</TotalTime>
  <Words>670</Words>
  <Application>Microsoft Macintosh PowerPoint</Application>
  <PresentationFormat>Widescreen</PresentationFormat>
  <Paragraphs>147</Paragraphs>
  <Slides>10</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Arial</vt:lpstr>
      <vt:lpstr>Avenir Next Medium</vt:lpstr>
      <vt:lpstr>Calibri</vt:lpstr>
      <vt:lpstr>Consolas</vt:lpstr>
      <vt:lpstr>Myriad Pro</vt:lpstr>
      <vt:lpstr>Office Theme</vt:lpstr>
      <vt:lpstr>Programmable Network Telemetry in the Data Plane</vt:lpstr>
      <vt:lpstr>Telemetry is Critical for Network Management</vt:lpstr>
      <vt:lpstr>Sonata: Spark-Like Query Abstraction</vt:lpstr>
      <vt:lpstr>Sonata Query-Driven Collection and Analysis</vt:lpstr>
      <vt:lpstr>Compiling a Sonata Query</vt:lpstr>
      <vt:lpstr>Greater Generality: Traffic Across a Switch</vt:lpstr>
      <vt:lpstr>Greater Generality: Traffic Across a Path</vt:lpstr>
      <vt:lpstr>Greater Generality: Traffic Across a Network</vt:lpstr>
      <vt:lpstr>Greater Generality: Approximate Queries</vt:lpstr>
      <vt:lpstr>Conclusion</vt:lpstr>
    </vt:vector>
  </TitlesOfParts>
  <Company>Princeton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SoftCell: Taking Control of Cellular Core networks</dc:title>
  <dc:creator>Xin Jin</dc:creator>
  <cp:lastModifiedBy>Jennifer L. Rexford</cp:lastModifiedBy>
  <cp:revision>2418</cp:revision>
  <cp:lastPrinted>2016-04-16T23:03:31Z</cp:lastPrinted>
  <dcterms:created xsi:type="dcterms:W3CDTF">2013-03-27T18:30:57Z</dcterms:created>
  <dcterms:modified xsi:type="dcterms:W3CDTF">2019-10-11T03:15:28Z</dcterms:modified>
</cp:coreProperties>
</file>