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431" r:id="rId3"/>
    <p:sldId id="448" r:id="rId4"/>
    <p:sldId id="433" r:id="rId5"/>
    <p:sldId id="432" r:id="rId6"/>
    <p:sldId id="426" r:id="rId7"/>
    <p:sldId id="427" r:id="rId8"/>
    <p:sldId id="429" r:id="rId9"/>
    <p:sldId id="430" r:id="rId10"/>
    <p:sldId id="436" r:id="rId11"/>
    <p:sldId id="439" r:id="rId12"/>
    <p:sldId id="440" r:id="rId13"/>
    <p:sldId id="441" r:id="rId14"/>
    <p:sldId id="442" r:id="rId15"/>
    <p:sldId id="443" r:id="rId16"/>
    <p:sldId id="444" r:id="rId17"/>
    <p:sldId id="445" r:id="rId18"/>
    <p:sldId id="446" r:id="rId19"/>
    <p:sldId id="437" r:id="rId20"/>
    <p:sldId id="447" r:id="rId21"/>
    <p:sldId id="451" r:id="rId22"/>
    <p:sldId id="452" r:id="rId23"/>
    <p:sldId id="454" r:id="rId24"/>
    <p:sldId id="453" r:id="rId25"/>
    <p:sldId id="449" r:id="rId26"/>
    <p:sldId id="43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C4"/>
    <a:srgbClr val="1FFFFF"/>
    <a:srgbClr val="0EC1C4"/>
    <a:srgbClr val="11B7B9"/>
    <a:srgbClr val="2255D8"/>
    <a:srgbClr val="FFA2F4"/>
    <a:srgbClr val="FF8E92"/>
    <a:srgbClr val="FFF574"/>
    <a:srgbClr val="A5FEFF"/>
    <a:srgbClr val="9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/>
    <p:restoredTop sz="88844" autoAdjust="0"/>
  </p:normalViewPr>
  <p:slideViewPr>
    <p:cSldViewPr snapToGrid="0" snapToObjects="1">
      <p:cViewPr varScale="1">
        <p:scale>
          <a:sx n="87" d="100"/>
          <a:sy n="87" d="100"/>
        </p:scale>
        <p:origin x="208" y="8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3AD49-4EEE-7943-9DA1-D97430236F30}" type="datetimeFigureOut">
              <a:rPr lang="en-US" smtClean="0"/>
              <a:t>6/17/19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B13D-0290-CF49-AAF4-282F3F0E9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6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FCD46-05C9-3646-A718-5B129CF7C931}" type="datetimeFigureOut">
              <a:rPr lang="en-US" smtClean="0"/>
              <a:t>6/17/19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63F6-5BC4-F945-9DDD-76E74D9D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01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49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 sends probe (0.1) to A that arrives late, after A-D has gone up to 0.5</a:t>
            </a:r>
          </a:p>
          <a:p>
            <a:endParaRPr lang="en-US" dirty="0"/>
          </a:p>
          <a:p>
            <a:r>
              <a:rPr lang="en-US" dirty="0"/>
              <a:t>Probe period larger than half RTT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09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helps improve stability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51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Initially path 1 is better, and each node pins the </a:t>
            </a:r>
            <a:r>
              <a:rPr lang="en-US" dirty="0" err="1"/>
              <a:t>flowlet</a:t>
            </a:r>
            <a:endParaRPr lang="en-US" dirty="0"/>
          </a:p>
          <a:p>
            <a:r>
              <a:rPr lang="en-US" dirty="0"/>
              <a:t>Path 2 becomes better, and node S switches to path 2</a:t>
            </a:r>
          </a:p>
          <a:p>
            <a:r>
              <a:rPr lang="en-US" dirty="0"/>
              <a:t>Packets reach node E before the </a:t>
            </a:r>
            <a:r>
              <a:rPr lang="en-US" dirty="0" err="1"/>
              <a:t>flowlet</a:t>
            </a:r>
            <a:r>
              <a:rPr lang="en-US" dirty="0"/>
              <a:t> entry expires</a:t>
            </a:r>
          </a:p>
          <a:p>
            <a:r>
              <a:rPr lang="en-US" dirty="0"/>
              <a:t>Causing some packets in flight to traverse an invalid path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23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each step, the paths obey the constraints</a:t>
            </a:r>
            <a:br>
              <a:rPr lang="en-US" dirty="0"/>
            </a:br>
            <a:r>
              <a:rPr lang="en-US" dirty="0"/>
              <a:t>-   S-B-D</a:t>
            </a:r>
          </a:p>
          <a:p>
            <a:pPr marL="171450" indent="-171450">
              <a:buFontTx/>
              <a:buChar char="-"/>
            </a:pPr>
            <a:r>
              <a:rPr lang="en-US" dirty="0"/>
              <a:t>S-D</a:t>
            </a:r>
          </a:p>
          <a:p>
            <a:pPr marL="171450" indent="-171450">
              <a:buFontTx/>
              <a:buChar char="-"/>
            </a:pPr>
            <a:r>
              <a:rPr lang="en-US" dirty="0"/>
              <a:t>S-A-D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57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Pragmatic in limited programmability</a:t>
            </a:r>
            <a:r>
              <a:rPr lang="en-US" baseline="0" dirty="0"/>
              <a:t>, and pragmatic now because of changes in hardware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96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63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61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31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Lower scores are better</a:t>
            </a:r>
          </a:p>
          <a:p>
            <a:r>
              <a:rPr lang="en-US" dirty="0"/>
              <a:t>Infinite mean the path is not used</a:t>
            </a:r>
          </a:p>
          <a:p>
            <a:r>
              <a:rPr lang="en-US" dirty="0"/>
              <a:t>Regular expressions on path properties is not a new idea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19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each step, the paths obey the constraints</a:t>
            </a:r>
            <a:br>
              <a:rPr lang="en-US" dirty="0"/>
            </a:br>
            <a:r>
              <a:rPr lang="en-US" dirty="0"/>
              <a:t>- S-B-D</a:t>
            </a:r>
          </a:p>
          <a:p>
            <a:pPr marL="171450" indent="-171450">
              <a:buFontTx/>
              <a:buChar char="-"/>
            </a:pPr>
            <a:r>
              <a:rPr lang="en-US" dirty="0"/>
              <a:t>S-D</a:t>
            </a:r>
          </a:p>
          <a:p>
            <a:pPr marL="171450" indent="-171450">
              <a:buFontTx/>
              <a:buChar char="-"/>
            </a:pPr>
            <a:r>
              <a:rPr lang="en-US" dirty="0"/>
              <a:t>S-A-D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32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ensures DFAs are satisfied even during transients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71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 sends probe (0.1) to A that arrives late, after A-D has gone up to 0.5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4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81B8-DA4E-304E-8822-4A5DB59D6858}" type="datetime1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2599-79B2-654A-923E-9DA809409B48}" type="datetime1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C18B-E5BB-4D4E-A1E3-B40EB35183E3}" type="datetime1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4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ED9D-A17D-9C46-A4F9-C44472C7AD73}" type="datetime1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4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15B6-AC4A-884D-8420-4054C95D6CB0}" type="datetime1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6977-D718-7447-9428-7807D247A38C}" type="datetime1">
              <a:rPr lang="en-US" smtClean="0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9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0E89-D40D-A74A-BD33-1BF7F3A89925}" type="datetime1">
              <a:rPr lang="en-US" smtClean="0"/>
              <a:t>6/17/19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6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B49C-61DA-9944-86B7-8584FC4A1D7B}" type="datetime1">
              <a:rPr lang="en-US" smtClean="0"/>
              <a:t>6/17/19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3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1E9EC-AF04-F64D-BB69-643970094AFA}" type="datetime1">
              <a:rPr lang="en-US" smtClean="0"/>
              <a:t>6/17/19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B817-17FC-7C49-90F4-B5C6B2D51C02}" type="datetime1">
              <a:rPr lang="en-US" smtClean="0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3B1F-4E28-1045-A1CC-900B72095BBA}" type="datetime1">
              <a:rPr lang="en-US" smtClean="0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6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3E891-3767-664B-878B-AE635B3E097C}" type="datetime1">
              <a:rPr lang="en-US" smtClean="0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718992C-B9AF-2F49-8B31-EC7F489F30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1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378" y="1286934"/>
            <a:ext cx="9776178" cy="243565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Synthesizing Load-Sensitive Routing Protocols for Programmable Switches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1895" y="4139094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Jennifer Rexford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Princeton University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F1967-7073-FB4B-80C1-25E74F727373}"/>
              </a:ext>
            </a:extLst>
          </p:cNvPr>
          <p:cNvSpPr txBox="1"/>
          <p:nvPr/>
        </p:nvSpPr>
        <p:spPr>
          <a:xfrm>
            <a:off x="55788" y="5903893"/>
            <a:ext cx="120804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With </a:t>
            </a:r>
            <a:r>
              <a:rPr lang="en-US" sz="2800" dirty="0" err="1"/>
              <a:t>Kuo</a:t>
            </a:r>
            <a:r>
              <a:rPr lang="en-US" sz="2800" dirty="0"/>
              <a:t>-Feng Hsu, Ryan Beckett, Ang Chen, Praveen </a:t>
            </a:r>
            <a:r>
              <a:rPr lang="en-US" sz="2800" dirty="0" err="1"/>
              <a:t>Tammana</a:t>
            </a:r>
            <a:r>
              <a:rPr lang="en-US" sz="2800" dirty="0"/>
              <a:t>, and David Walker</a:t>
            </a:r>
          </a:p>
          <a:p>
            <a:pPr algn="ctr"/>
            <a:r>
              <a:rPr lang="en-US" sz="2800" dirty="0"/>
              <a:t>http://</a:t>
            </a:r>
            <a:r>
              <a:rPr lang="en-US" sz="2800" dirty="0" err="1"/>
              <a:t>www.cs.princeton.edu</a:t>
            </a:r>
            <a:r>
              <a:rPr lang="en-US" sz="2800" dirty="0"/>
              <a:t>/~</a:t>
            </a:r>
            <a:r>
              <a:rPr lang="en-US" sz="2800" dirty="0" err="1"/>
              <a:t>jrex</a:t>
            </a:r>
            <a:r>
              <a:rPr lang="en-US" sz="2800" dirty="0"/>
              <a:t>/papers/</a:t>
            </a:r>
            <a:r>
              <a:rPr lang="en-US" sz="2800" dirty="0" err="1"/>
              <a:t>contra.pdf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1934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CEA0-525C-ED4E-AF67-ADA82F95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#1: Support Non-Isotonic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A489-3E0F-3247-9FF8-140368F64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3038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Nodes rank paths differently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Propagating the locally best </a:t>
            </a:r>
            <a:br>
              <a:rPr lang="en-US" dirty="0"/>
            </a:br>
            <a:r>
              <a:rPr lang="en-US" dirty="0"/>
              <a:t>metric is </a:t>
            </a:r>
            <a:r>
              <a:rPr lang="en-US" i="1" dirty="0"/>
              <a:t>not</a:t>
            </a:r>
            <a:r>
              <a:rPr lang="en-US" dirty="0"/>
              <a:t> enough</a:t>
            </a:r>
          </a:p>
          <a:p>
            <a:pPr lvl="1"/>
            <a:r>
              <a:rPr lang="en-US" dirty="0"/>
              <a:t>B chooses B-C-D</a:t>
            </a:r>
          </a:p>
          <a:p>
            <a:pPr lvl="1"/>
            <a:r>
              <a:rPr lang="en-US" dirty="0"/>
              <a:t>So, A must use A-B-C-D</a:t>
            </a:r>
          </a:p>
          <a:p>
            <a:pPr lvl="1"/>
            <a:r>
              <a:rPr lang="en-US" dirty="0"/>
              <a:t>But, A would have preferred A-B-D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541B3-4AEB-1B4C-B387-D51D4FEA8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9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7BECDC7-C7E2-9C4A-88E1-530B46B4BF4F}"/>
              </a:ext>
            </a:extLst>
          </p:cNvPr>
          <p:cNvSpPr/>
          <p:nvPr/>
        </p:nvSpPr>
        <p:spPr>
          <a:xfrm>
            <a:off x="6535652" y="3429000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395558A-FBB8-F240-B0B5-FCABD75B76F7}"/>
              </a:ext>
            </a:extLst>
          </p:cNvPr>
          <p:cNvSpPr/>
          <p:nvPr/>
        </p:nvSpPr>
        <p:spPr>
          <a:xfrm>
            <a:off x="9712387" y="247875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A230B9-01D6-1C49-B9D4-B715C32E0F62}"/>
              </a:ext>
            </a:extLst>
          </p:cNvPr>
          <p:cNvSpPr/>
          <p:nvPr/>
        </p:nvSpPr>
        <p:spPr>
          <a:xfrm>
            <a:off x="8132684" y="3429000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B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5B68E52-3A01-7549-A876-888F0D7183B5}"/>
              </a:ext>
            </a:extLst>
          </p:cNvPr>
          <p:cNvCxnSpPr>
            <a:cxnSpLocks/>
            <a:endCxn id="9" idx="2"/>
          </p:cNvCxnSpPr>
          <p:nvPr/>
        </p:nvCxnSpPr>
        <p:spPr>
          <a:xfrm>
            <a:off x="7193198" y="3732087"/>
            <a:ext cx="93948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F67F2C7-D245-E446-AFE0-E60F93499CB1}"/>
              </a:ext>
            </a:extLst>
          </p:cNvPr>
          <p:cNvSpPr txBox="1"/>
          <p:nvPr/>
        </p:nvSpPr>
        <p:spPr>
          <a:xfrm>
            <a:off x="8744636" y="2608427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0.2</a:t>
            </a:r>
            <a:endParaRPr lang="en-US" sz="20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82F5F6-A736-8B4E-89E9-5861926D3984}"/>
              </a:ext>
            </a:extLst>
          </p:cNvPr>
          <p:cNvSpPr txBox="1"/>
          <p:nvPr/>
        </p:nvSpPr>
        <p:spPr>
          <a:xfrm>
            <a:off x="1415203" y="2346817"/>
            <a:ext cx="3412538" cy="1569660"/>
          </a:xfrm>
          <a:prstGeom prst="rect">
            <a:avLst/>
          </a:prstGeom>
          <a:solidFill>
            <a:srgbClr val="FFF9C4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3200" dirty="0"/>
              <a:t>if (A B D)</a:t>
            </a:r>
          </a:p>
          <a:p>
            <a:pPr lvl="1"/>
            <a:r>
              <a:rPr lang="en-US" sz="3200" dirty="0"/>
              <a:t>   then </a:t>
            </a:r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</a:p>
          <a:p>
            <a:pPr lvl="1"/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3200" dirty="0"/>
              <a:t>else </a:t>
            </a:r>
            <a:r>
              <a:rPr lang="en-US" sz="3200" dirty="0" err="1"/>
              <a:t>path.util</a:t>
            </a:r>
            <a:r>
              <a:rPr lang="en-US" sz="3200" dirty="0"/>
              <a:t> 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9445CBEA-1E11-1042-8A03-990763E51B27}"/>
              </a:ext>
            </a:extLst>
          </p:cNvPr>
          <p:cNvSpPr/>
          <p:nvPr/>
        </p:nvSpPr>
        <p:spPr>
          <a:xfrm>
            <a:off x="9712387" y="419280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0FF2A97-EFCC-4745-B9FD-773C897F5AFE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8707509" y="2781841"/>
            <a:ext cx="1004878" cy="74775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9B25839-2B2B-0641-9534-F6923EBAB75C}"/>
              </a:ext>
            </a:extLst>
          </p:cNvPr>
          <p:cNvCxnSpPr>
            <a:cxnSpLocks/>
            <a:stCxn id="9" idx="5"/>
            <a:endCxn id="93" idx="2"/>
          </p:cNvCxnSpPr>
          <p:nvPr/>
        </p:nvCxnSpPr>
        <p:spPr>
          <a:xfrm>
            <a:off x="8693935" y="3946403"/>
            <a:ext cx="1018452" cy="5494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8C3E876E-6086-DD46-9B21-8037B572E486}"/>
              </a:ext>
            </a:extLst>
          </p:cNvPr>
          <p:cNvCxnSpPr>
            <a:cxnSpLocks/>
          </p:cNvCxnSpPr>
          <p:nvPr/>
        </p:nvCxnSpPr>
        <p:spPr>
          <a:xfrm>
            <a:off x="10084211" y="3091437"/>
            <a:ext cx="0" cy="11246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E65B6E70-AA31-314D-B883-B07A1DDD90BF}"/>
              </a:ext>
            </a:extLst>
          </p:cNvPr>
          <p:cNvSpPr txBox="1"/>
          <p:nvPr/>
        </p:nvSpPr>
        <p:spPr>
          <a:xfrm>
            <a:off x="8790230" y="4216112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0.1</a:t>
            </a:r>
            <a:endParaRPr lang="en-US" sz="20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0254240-4AFC-AB4E-9228-2990D4643AA9}"/>
              </a:ext>
            </a:extLst>
          </p:cNvPr>
          <p:cNvSpPr txBox="1"/>
          <p:nvPr/>
        </p:nvSpPr>
        <p:spPr>
          <a:xfrm>
            <a:off x="7357829" y="3296147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0.1</a:t>
            </a:r>
            <a:endParaRPr lang="en-US" sz="20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D478584-6A2A-0448-9AFA-F6495526D4BF}"/>
              </a:ext>
            </a:extLst>
          </p:cNvPr>
          <p:cNvSpPr txBox="1"/>
          <p:nvPr/>
        </p:nvSpPr>
        <p:spPr>
          <a:xfrm>
            <a:off x="10135275" y="3300613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0.1</a:t>
            </a:r>
            <a:endParaRPr lang="en-US" sz="2000" dirty="0"/>
          </a:p>
        </p:txBody>
      </p:sp>
      <p:sp>
        <p:nvSpPr>
          <p:cNvPr id="106" name="Freeform 105">
            <a:extLst>
              <a:ext uri="{FF2B5EF4-FFF2-40B4-BE49-F238E27FC236}">
                <a16:creationId xmlns:a16="http://schemas.microsoft.com/office/drawing/2014/main" id="{879519D4-D6E6-F041-99B2-6F5C6A8A3D11}"/>
              </a:ext>
            </a:extLst>
          </p:cNvPr>
          <p:cNvSpPr/>
          <p:nvPr/>
        </p:nvSpPr>
        <p:spPr>
          <a:xfrm>
            <a:off x="8307092" y="2867186"/>
            <a:ext cx="2722787" cy="2480320"/>
          </a:xfrm>
          <a:custGeom>
            <a:avLst/>
            <a:gdLst>
              <a:gd name="connsiteX0" fmla="*/ 0 w 2722787"/>
              <a:gd name="connsiteY0" fmla="*/ 1332855 h 2480320"/>
              <a:gd name="connsiteX1" fmla="*/ 929898 w 2722787"/>
              <a:gd name="connsiteY1" fmla="*/ 2464231 h 2480320"/>
              <a:gd name="connsiteX2" fmla="*/ 2634711 w 2722787"/>
              <a:gd name="connsiteY2" fmla="*/ 1859797 h 2480320"/>
              <a:gd name="connsiteX3" fmla="*/ 2324745 w 2722787"/>
              <a:gd name="connsiteY3" fmla="*/ 0 h 248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2787" h="2480320">
                <a:moveTo>
                  <a:pt x="0" y="1332855"/>
                </a:moveTo>
                <a:cubicBezTo>
                  <a:pt x="245390" y="1854631"/>
                  <a:pt x="490780" y="2376407"/>
                  <a:pt x="929898" y="2464231"/>
                </a:cubicBezTo>
                <a:cubicBezTo>
                  <a:pt x="1369016" y="2552055"/>
                  <a:pt x="2402237" y="2270502"/>
                  <a:pt x="2634711" y="1859797"/>
                </a:cubicBezTo>
                <a:cubicBezTo>
                  <a:pt x="2867185" y="1449092"/>
                  <a:pt x="2595965" y="724546"/>
                  <a:pt x="2324745" y="0"/>
                </a:cubicBezTo>
              </a:path>
            </a:pathLst>
          </a:custGeom>
          <a:noFill/>
          <a:ln w="41275">
            <a:solidFill>
              <a:srgbClr val="00B05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>
            <a:extLst>
              <a:ext uri="{FF2B5EF4-FFF2-40B4-BE49-F238E27FC236}">
                <a16:creationId xmlns:a16="http://schemas.microsoft.com/office/drawing/2014/main" id="{2368C72B-1E05-054F-A324-6B3790BF7B32}"/>
              </a:ext>
            </a:extLst>
          </p:cNvPr>
          <p:cNvSpPr/>
          <p:nvPr/>
        </p:nvSpPr>
        <p:spPr>
          <a:xfrm>
            <a:off x="6877878" y="2862470"/>
            <a:ext cx="4521957" cy="2938683"/>
          </a:xfrm>
          <a:custGeom>
            <a:avLst/>
            <a:gdLst>
              <a:gd name="connsiteX0" fmla="*/ 0 w 4521957"/>
              <a:gd name="connsiteY0" fmla="*/ 1391478 h 2938683"/>
              <a:gd name="connsiteX1" fmla="*/ 954157 w 4521957"/>
              <a:gd name="connsiteY1" fmla="*/ 1404730 h 2938683"/>
              <a:gd name="connsiteX2" fmla="*/ 1656522 w 4521957"/>
              <a:gd name="connsiteY2" fmla="*/ 2557669 h 2938683"/>
              <a:gd name="connsiteX3" fmla="*/ 3498574 w 4521957"/>
              <a:gd name="connsiteY3" fmla="*/ 2915478 h 2938683"/>
              <a:gd name="connsiteX4" fmla="*/ 4479235 w 4521957"/>
              <a:gd name="connsiteY4" fmla="*/ 2001078 h 2938683"/>
              <a:gd name="connsiteX5" fmla="*/ 4253948 w 4521957"/>
              <a:gd name="connsiteY5" fmla="*/ 0 h 2938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21957" h="2938683">
                <a:moveTo>
                  <a:pt x="0" y="1391478"/>
                </a:moveTo>
                <a:cubicBezTo>
                  <a:pt x="339035" y="1300921"/>
                  <a:pt x="678070" y="1210365"/>
                  <a:pt x="954157" y="1404730"/>
                </a:cubicBezTo>
                <a:cubicBezTo>
                  <a:pt x="1230244" y="1599095"/>
                  <a:pt x="1232453" y="2305878"/>
                  <a:pt x="1656522" y="2557669"/>
                </a:cubicBezTo>
                <a:cubicBezTo>
                  <a:pt x="2080591" y="2809460"/>
                  <a:pt x="3028122" y="3008243"/>
                  <a:pt x="3498574" y="2915478"/>
                </a:cubicBezTo>
                <a:cubicBezTo>
                  <a:pt x="3969026" y="2822713"/>
                  <a:pt x="4353339" y="2486991"/>
                  <a:pt x="4479235" y="2001078"/>
                </a:cubicBezTo>
                <a:cubicBezTo>
                  <a:pt x="4605131" y="1515165"/>
                  <a:pt x="4429539" y="757582"/>
                  <a:pt x="4253948" y="0"/>
                </a:cubicBezTo>
              </a:path>
            </a:pathLst>
          </a:custGeom>
          <a:noFill/>
          <a:ln w="50800"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4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6D6D0-658C-E04C-9EB6-DE8E8911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Decompose the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CC0CF-FC1F-8249-A901-6115249E9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63680"/>
            <a:ext cx="10972800" cy="5257798"/>
          </a:xfrm>
        </p:spPr>
        <p:txBody>
          <a:bodyPr>
            <a:normAutofit/>
          </a:bodyPr>
          <a:lstStyle/>
          <a:p>
            <a:r>
              <a:rPr lang="en-US" dirty="0"/>
              <a:t>Decompose into </a:t>
            </a:r>
            <a:r>
              <a:rPr lang="en-US" i="1" dirty="0"/>
              <a:t>multiple</a:t>
            </a:r>
            <a:r>
              <a:rPr lang="en-US" dirty="0"/>
              <a:t> isotonic policies (where possible)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Separate probes</a:t>
            </a:r>
          </a:p>
          <a:p>
            <a:pPr lvl="1"/>
            <a:r>
              <a:rPr lang="en-US" dirty="0"/>
              <a:t>One probe for “then” and one for “else”</a:t>
            </a:r>
          </a:p>
          <a:p>
            <a:pPr lvl="1"/>
            <a:r>
              <a:rPr lang="en-US" dirty="0"/>
              <a:t>Each node makes its own decision</a:t>
            </a:r>
          </a:p>
          <a:p>
            <a:pPr lvl="1"/>
            <a:r>
              <a:rPr lang="en-US" dirty="0"/>
              <a:t>Tag packets based on the chosen branch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6F298-BBD8-3544-BB47-2BA6E222D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B4F9BB-2297-624B-A6A1-275355BDBC06}"/>
              </a:ext>
            </a:extLst>
          </p:cNvPr>
          <p:cNvSpPr txBox="1"/>
          <p:nvPr/>
        </p:nvSpPr>
        <p:spPr>
          <a:xfrm>
            <a:off x="1415203" y="2346817"/>
            <a:ext cx="3412538" cy="1569660"/>
          </a:xfrm>
          <a:prstGeom prst="rect">
            <a:avLst/>
          </a:prstGeom>
          <a:solidFill>
            <a:srgbClr val="FFF9C4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3200" dirty="0"/>
              <a:t>if (A B D)</a:t>
            </a:r>
          </a:p>
          <a:p>
            <a:pPr lvl="1"/>
            <a:r>
              <a:rPr lang="en-US" sz="3200" dirty="0"/>
              <a:t>   then </a:t>
            </a:r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</a:p>
          <a:p>
            <a:pPr lvl="1"/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3200" dirty="0"/>
              <a:t>else </a:t>
            </a:r>
            <a:r>
              <a:rPr lang="en-US" sz="3200" dirty="0" err="1"/>
              <a:t>path.util</a:t>
            </a:r>
            <a:r>
              <a:rPr lang="en-US" sz="3200" dirty="0"/>
              <a:t>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3204F3-FFCD-3F4E-A312-72491346A5F8}"/>
              </a:ext>
            </a:extLst>
          </p:cNvPr>
          <p:cNvSpPr/>
          <p:nvPr/>
        </p:nvSpPr>
        <p:spPr>
          <a:xfrm>
            <a:off x="6535652" y="3429000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B22F7F-8ADB-034D-8A2C-A41BC3289161}"/>
              </a:ext>
            </a:extLst>
          </p:cNvPr>
          <p:cNvSpPr/>
          <p:nvPr/>
        </p:nvSpPr>
        <p:spPr>
          <a:xfrm>
            <a:off x="9712387" y="247875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70795E6-2BF5-0345-9476-C5E2F77A8E31}"/>
              </a:ext>
            </a:extLst>
          </p:cNvPr>
          <p:cNvSpPr/>
          <p:nvPr/>
        </p:nvSpPr>
        <p:spPr>
          <a:xfrm>
            <a:off x="8132684" y="3429000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B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025485-7BBD-7D46-ABDA-FC46B234F223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7193198" y="3732087"/>
            <a:ext cx="93948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91B508F-B3A5-4F48-8FD4-287AD68E8D1F}"/>
              </a:ext>
            </a:extLst>
          </p:cNvPr>
          <p:cNvSpPr txBox="1"/>
          <p:nvPr/>
        </p:nvSpPr>
        <p:spPr>
          <a:xfrm>
            <a:off x="8744636" y="2608427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0.2</a:t>
            </a:r>
            <a:endParaRPr lang="en-US" sz="20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CFEFB1A-DB97-C94A-9CB3-E17A483B3FF1}"/>
              </a:ext>
            </a:extLst>
          </p:cNvPr>
          <p:cNvSpPr/>
          <p:nvPr/>
        </p:nvSpPr>
        <p:spPr>
          <a:xfrm>
            <a:off x="9712387" y="419280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28884F-4C37-EF40-83C8-76FE6A82BFA3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8707509" y="2781841"/>
            <a:ext cx="1004878" cy="74775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B5E1EDA-6449-5A4D-87FC-7437531C9624}"/>
              </a:ext>
            </a:extLst>
          </p:cNvPr>
          <p:cNvCxnSpPr>
            <a:cxnSpLocks/>
            <a:stCxn id="8" idx="5"/>
            <a:endCxn id="11" idx="2"/>
          </p:cNvCxnSpPr>
          <p:nvPr/>
        </p:nvCxnSpPr>
        <p:spPr>
          <a:xfrm>
            <a:off x="8693935" y="3946403"/>
            <a:ext cx="1018452" cy="5494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92F72BE-4B05-3D4B-BAE3-179253BAEDBB}"/>
              </a:ext>
            </a:extLst>
          </p:cNvPr>
          <p:cNvCxnSpPr>
            <a:cxnSpLocks/>
          </p:cNvCxnSpPr>
          <p:nvPr/>
        </p:nvCxnSpPr>
        <p:spPr>
          <a:xfrm>
            <a:off x="10084211" y="3091437"/>
            <a:ext cx="0" cy="11246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7C7312D-9451-1746-9066-179B47A0D4C5}"/>
              </a:ext>
            </a:extLst>
          </p:cNvPr>
          <p:cNvSpPr txBox="1"/>
          <p:nvPr/>
        </p:nvSpPr>
        <p:spPr>
          <a:xfrm>
            <a:off x="8790230" y="4216112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0.1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0403DA-0B9C-9348-A1D2-953746178620}"/>
              </a:ext>
            </a:extLst>
          </p:cNvPr>
          <p:cNvSpPr txBox="1"/>
          <p:nvPr/>
        </p:nvSpPr>
        <p:spPr>
          <a:xfrm>
            <a:off x="7357829" y="3296147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0.1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FEE74E-A4D5-DF48-9568-167285285ACC}"/>
              </a:ext>
            </a:extLst>
          </p:cNvPr>
          <p:cNvSpPr txBox="1"/>
          <p:nvPr/>
        </p:nvSpPr>
        <p:spPr>
          <a:xfrm>
            <a:off x="10135275" y="3300613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0.1</a:t>
            </a:r>
            <a:endParaRPr lang="en-US" sz="2000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27BE5F0-6EE2-B74F-9CBE-0F95B4AB5DEB}"/>
              </a:ext>
            </a:extLst>
          </p:cNvPr>
          <p:cNvSpPr/>
          <p:nvPr/>
        </p:nvSpPr>
        <p:spPr>
          <a:xfrm>
            <a:off x="8307092" y="2867186"/>
            <a:ext cx="2722787" cy="2480320"/>
          </a:xfrm>
          <a:custGeom>
            <a:avLst/>
            <a:gdLst>
              <a:gd name="connsiteX0" fmla="*/ 0 w 2722787"/>
              <a:gd name="connsiteY0" fmla="*/ 1332855 h 2480320"/>
              <a:gd name="connsiteX1" fmla="*/ 929898 w 2722787"/>
              <a:gd name="connsiteY1" fmla="*/ 2464231 h 2480320"/>
              <a:gd name="connsiteX2" fmla="*/ 2634711 w 2722787"/>
              <a:gd name="connsiteY2" fmla="*/ 1859797 h 2480320"/>
              <a:gd name="connsiteX3" fmla="*/ 2324745 w 2722787"/>
              <a:gd name="connsiteY3" fmla="*/ 0 h 248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2787" h="2480320">
                <a:moveTo>
                  <a:pt x="0" y="1332855"/>
                </a:moveTo>
                <a:cubicBezTo>
                  <a:pt x="245390" y="1854631"/>
                  <a:pt x="490780" y="2376407"/>
                  <a:pt x="929898" y="2464231"/>
                </a:cubicBezTo>
                <a:cubicBezTo>
                  <a:pt x="1369016" y="2552055"/>
                  <a:pt x="2402237" y="2270502"/>
                  <a:pt x="2634711" y="1859797"/>
                </a:cubicBezTo>
                <a:cubicBezTo>
                  <a:pt x="2867185" y="1449092"/>
                  <a:pt x="2595965" y="724546"/>
                  <a:pt x="2324745" y="0"/>
                </a:cubicBezTo>
              </a:path>
            </a:pathLst>
          </a:custGeom>
          <a:noFill/>
          <a:ln w="50800">
            <a:solidFill>
              <a:srgbClr val="00B05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94B241CE-2190-7948-A5CD-2FC06581AE30}"/>
              </a:ext>
            </a:extLst>
          </p:cNvPr>
          <p:cNvSpPr/>
          <p:nvPr/>
        </p:nvSpPr>
        <p:spPr>
          <a:xfrm>
            <a:off x="6819254" y="2244749"/>
            <a:ext cx="3022170" cy="855635"/>
          </a:xfrm>
          <a:custGeom>
            <a:avLst/>
            <a:gdLst>
              <a:gd name="connsiteX0" fmla="*/ 0 w 3022170"/>
              <a:gd name="connsiteY0" fmla="*/ 854912 h 855635"/>
              <a:gd name="connsiteX1" fmla="*/ 1503336 w 3022170"/>
              <a:gd name="connsiteY1" fmla="*/ 730926 h 855635"/>
              <a:gd name="connsiteX2" fmla="*/ 2293749 w 3022170"/>
              <a:gd name="connsiteY2" fmla="*/ 79997 h 855635"/>
              <a:gd name="connsiteX3" fmla="*/ 3022170 w 3022170"/>
              <a:gd name="connsiteY3" fmla="*/ 33502 h 855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2170" h="855635">
                <a:moveTo>
                  <a:pt x="0" y="854912"/>
                </a:moveTo>
                <a:cubicBezTo>
                  <a:pt x="560522" y="857495"/>
                  <a:pt x="1121045" y="860079"/>
                  <a:pt x="1503336" y="730926"/>
                </a:cubicBezTo>
                <a:cubicBezTo>
                  <a:pt x="1885628" y="601773"/>
                  <a:pt x="2040610" y="196234"/>
                  <a:pt x="2293749" y="79997"/>
                </a:cubicBezTo>
                <a:cubicBezTo>
                  <a:pt x="2546888" y="-36240"/>
                  <a:pt x="2784529" y="-1369"/>
                  <a:pt x="3022170" y="33502"/>
                </a:cubicBezTo>
              </a:path>
            </a:pathLst>
          </a:custGeom>
          <a:noFill/>
          <a:ln w="50800">
            <a:solidFill>
              <a:srgbClr val="00B05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2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0747-57D7-0245-8824-0A147870A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53" y="274639"/>
            <a:ext cx="12073247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Challenge #2: Compute Policy-Compliant Paths Efficiently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DCD0-24B8-D24B-AF16-E590D1E7F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1828798"/>
          </a:xfrm>
        </p:spPr>
        <p:txBody>
          <a:bodyPr/>
          <a:lstStyle/>
          <a:p>
            <a:r>
              <a:rPr lang="en-US" dirty="0"/>
              <a:t>Shape of a path affects its ranking</a:t>
            </a:r>
          </a:p>
          <a:p>
            <a:pPr lvl="1"/>
            <a:r>
              <a:rPr lang="en-US" dirty="0"/>
              <a:t>Convert regular expressions to DFAs</a:t>
            </a:r>
          </a:p>
          <a:p>
            <a:pPr lvl="1"/>
            <a:r>
              <a:rPr lang="en-US" dirty="0"/>
              <a:t>Carry current DFA state in the probes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96632-F189-264B-B001-0F891C6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11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EAAB54-3BB0-A94C-9B77-2CF57863CE38}"/>
              </a:ext>
            </a:extLst>
          </p:cNvPr>
          <p:cNvSpPr/>
          <p:nvPr/>
        </p:nvSpPr>
        <p:spPr>
          <a:xfrm>
            <a:off x="7868506" y="2209825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F45A9EE-1C21-AB4A-8924-74B657757425}"/>
              </a:ext>
            </a:extLst>
          </p:cNvPr>
          <p:cNvSpPr/>
          <p:nvPr/>
        </p:nvSpPr>
        <p:spPr>
          <a:xfrm>
            <a:off x="10376649" y="2209825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D8DC0B5-2D94-CA45-ACF5-46153C249BA8}"/>
              </a:ext>
            </a:extLst>
          </p:cNvPr>
          <p:cNvSpPr/>
          <p:nvPr/>
        </p:nvSpPr>
        <p:spPr>
          <a:xfrm>
            <a:off x="9112213" y="146852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7B077C-3EB7-9A4B-8E15-912610CED1C0}"/>
              </a:ext>
            </a:extLst>
          </p:cNvPr>
          <p:cNvSpPr/>
          <p:nvPr/>
        </p:nvSpPr>
        <p:spPr>
          <a:xfrm>
            <a:off x="9112213" y="312396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3BFA4C-2023-9146-B55E-8F602CCB2A80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8446472" y="1771611"/>
            <a:ext cx="665741" cy="60715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64085B-E4D6-EE4D-9E3C-5E4EEFA1DC42}"/>
              </a:ext>
            </a:extLst>
          </p:cNvPr>
          <p:cNvCxnSpPr>
            <a:cxnSpLocks/>
            <a:endCxn id="6" idx="3"/>
          </p:cNvCxnSpPr>
          <p:nvPr/>
        </p:nvCxnSpPr>
        <p:spPr>
          <a:xfrm flipV="1">
            <a:off x="9769759" y="2727228"/>
            <a:ext cx="703185" cy="658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400F549-540F-AD47-9EA3-357E8D0C66E6}"/>
              </a:ext>
            </a:extLst>
          </p:cNvPr>
          <p:cNvCxnSpPr>
            <a:cxnSpLocks/>
            <a:stCxn id="8" idx="1"/>
            <a:endCxn id="5" idx="5"/>
          </p:cNvCxnSpPr>
          <p:nvPr/>
        </p:nvCxnSpPr>
        <p:spPr>
          <a:xfrm flipH="1" flipV="1">
            <a:off x="8429757" y="2727228"/>
            <a:ext cx="778751" cy="4855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07E3DF-BFC7-EE4F-B39F-3E36A10003A2}"/>
              </a:ext>
            </a:extLst>
          </p:cNvPr>
          <p:cNvCxnSpPr>
            <a:cxnSpLocks/>
          </p:cNvCxnSpPr>
          <p:nvPr/>
        </p:nvCxnSpPr>
        <p:spPr>
          <a:xfrm flipH="1" flipV="1">
            <a:off x="9731975" y="1800600"/>
            <a:ext cx="778751" cy="4855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880CDD-23DE-C14D-B3FE-159730544BFE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>
            <a:off x="8526052" y="2512913"/>
            <a:ext cx="185059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CF02C29-0081-FE47-9DAF-3ECB60E14FF1}"/>
              </a:ext>
            </a:extLst>
          </p:cNvPr>
          <p:cNvSpPr txBox="1"/>
          <p:nvPr/>
        </p:nvSpPr>
        <p:spPr>
          <a:xfrm>
            <a:off x="754444" y="3980524"/>
            <a:ext cx="3940219" cy="2554545"/>
          </a:xfrm>
          <a:prstGeom prst="rect">
            <a:avLst/>
          </a:prstGeom>
          <a:solidFill>
            <a:srgbClr val="FFF9C4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3200" dirty="0"/>
              <a:t>if (</a:t>
            </a:r>
            <a:r>
              <a:rPr lang="en-US" sz="3200" dirty="0">
                <a:solidFill>
                  <a:srgbClr val="FF0000"/>
                </a:solidFill>
              </a:rPr>
              <a:t>A B D</a:t>
            </a:r>
            <a:r>
              <a:rPr lang="en-US" sz="3200" dirty="0"/>
              <a:t>)</a:t>
            </a:r>
          </a:p>
          <a:p>
            <a:pPr lvl="1"/>
            <a:r>
              <a:rPr lang="en-US" sz="3200" dirty="0"/>
              <a:t>   then </a:t>
            </a:r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</a:p>
          <a:p>
            <a:pPr lvl="1"/>
            <a:r>
              <a:rPr lang="en-US" sz="3200" dirty="0"/>
              <a:t>   else if (</a:t>
            </a:r>
            <a:r>
              <a:rPr lang="en-US" sz="3200" dirty="0">
                <a:solidFill>
                  <a:srgbClr val="00B050"/>
                </a:solidFill>
              </a:rPr>
              <a:t>B .* D</a:t>
            </a:r>
            <a:r>
              <a:rPr lang="en-US" sz="3200" dirty="0"/>
              <a:t>)</a:t>
            </a:r>
          </a:p>
          <a:p>
            <a:pPr marL="914400" lvl="1" indent="-457200">
              <a:buFont typeface="Symbol" pitchFamily="2" charset="2"/>
              <a:buChar char=" "/>
            </a:pPr>
            <a:r>
              <a:rPr lang="en-US" sz="3200" dirty="0"/>
              <a:t> then </a:t>
            </a:r>
            <a:r>
              <a:rPr lang="en-US" sz="3200" dirty="0" err="1"/>
              <a:t>path.util</a:t>
            </a:r>
            <a:endParaRPr lang="en-US" sz="3200" dirty="0"/>
          </a:p>
          <a:p>
            <a:pPr marL="914400" lvl="1" indent="-457200">
              <a:buFont typeface="Symbol" pitchFamily="2" charset="2"/>
              <a:buChar char=" "/>
            </a:pPr>
            <a:r>
              <a:rPr lang="en-US" sz="3200" dirty="0"/>
              <a:t> else </a:t>
            </a:r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∞</a:t>
            </a:r>
            <a:endParaRPr lang="en-US" sz="32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60FA0A5-AA40-504A-8732-CCECBD390AFD}"/>
              </a:ext>
            </a:extLst>
          </p:cNvPr>
          <p:cNvSpPr/>
          <p:nvPr/>
        </p:nvSpPr>
        <p:spPr>
          <a:xfrm>
            <a:off x="6203257" y="4490515"/>
            <a:ext cx="657546" cy="60617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E335325-676D-E546-B43C-7633FA20ACB8}"/>
              </a:ext>
            </a:extLst>
          </p:cNvPr>
          <p:cNvSpPr/>
          <p:nvPr/>
        </p:nvSpPr>
        <p:spPr>
          <a:xfrm>
            <a:off x="7423881" y="4490514"/>
            <a:ext cx="657546" cy="60617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5D6DB88-45FE-AF4A-8CFE-E22D2E5C82EA}"/>
              </a:ext>
            </a:extLst>
          </p:cNvPr>
          <p:cNvSpPr/>
          <p:nvPr/>
        </p:nvSpPr>
        <p:spPr>
          <a:xfrm>
            <a:off x="8627876" y="4490513"/>
            <a:ext cx="657546" cy="60617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97795F9-E910-644F-953C-CB5B1FF92FD7}"/>
              </a:ext>
            </a:extLst>
          </p:cNvPr>
          <p:cNvSpPr/>
          <p:nvPr/>
        </p:nvSpPr>
        <p:spPr>
          <a:xfrm>
            <a:off x="9825981" y="4490512"/>
            <a:ext cx="657546" cy="60617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92864FB-0ABB-FC4E-B2D7-9D7C82D986D1}"/>
              </a:ext>
            </a:extLst>
          </p:cNvPr>
          <p:cNvSpPr/>
          <p:nvPr/>
        </p:nvSpPr>
        <p:spPr>
          <a:xfrm>
            <a:off x="9880661" y="4540321"/>
            <a:ext cx="548185" cy="51129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8D6C4AB-046B-C547-8B56-8982AE2F8146}"/>
              </a:ext>
            </a:extLst>
          </p:cNvPr>
          <p:cNvCxnSpPr>
            <a:cxnSpLocks/>
            <a:stCxn id="27" idx="6"/>
            <a:endCxn id="29" idx="2"/>
          </p:cNvCxnSpPr>
          <p:nvPr/>
        </p:nvCxnSpPr>
        <p:spPr>
          <a:xfrm flipV="1">
            <a:off x="6860803" y="4793602"/>
            <a:ext cx="563078" cy="1"/>
          </a:xfrm>
          <a:prstGeom prst="line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FFA3433-6DF7-B741-A77C-2C5D590CEC43}"/>
              </a:ext>
            </a:extLst>
          </p:cNvPr>
          <p:cNvCxnSpPr>
            <a:cxnSpLocks/>
          </p:cNvCxnSpPr>
          <p:nvPr/>
        </p:nvCxnSpPr>
        <p:spPr>
          <a:xfrm flipV="1">
            <a:off x="8081427" y="4782182"/>
            <a:ext cx="563078" cy="1"/>
          </a:xfrm>
          <a:prstGeom prst="line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8973309-2E4F-0A41-A15A-9ECA485AB30B}"/>
              </a:ext>
            </a:extLst>
          </p:cNvPr>
          <p:cNvCxnSpPr>
            <a:cxnSpLocks/>
          </p:cNvCxnSpPr>
          <p:nvPr/>
        </p:nvCxnSpPr>
        <p:spPr>
          <a:xfrm flipV="1">
            <a:off x="9294170" y="4782181"/>
            <a:ext cx="563078" cy="1"/>
          </a:xfrm>
          <a:prstGeom prst="line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BF206AE-B564-4942-9AB4-AC00FA145C91}"/>
              </a:ext>
            </a:extLst>
          </p:cNvPr>
          <p:cNvSpPr txBox="1"/>
          <p:nvPr/>
        </p:nvSpPr>
        <p:spPr>
          <a:xfrm>
            <a:off x="6918663" y="4356796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EA5251-F4B4-DE44-AF97-B23EAC58CEDC}"/>
              </a:ext>
            </a:extLst>
          </p:cNvPr>
          <p:cNvSpPr txBox="1"/>
          <p:nvPr/>
        </p:nvSpPr>
        <p:spPr>
          <a:xfrm>
            <a:off x="8158968" y="433508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92DECE5-3FEA-A744-9026-5DD62EFB2AC4}"/>
              </a:ext>
            </a:extLst>
          </p:cNvPr>
          <p:cNvSpPr txBox="1"/>
          <p:nvPr/>
        </p:nvSpPr>
        <p:spPr>
          <a:xfrm>
            <a:off x="9378079" y="4344991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FE22123-42D6-A047-9DC7-E28F209A7380}"/>
              </a:ext>
            </a:extLst>
          </p:cNvPr>
          <p:cNvSpPr/>
          <p:nvPr/>
        </p:nvSpPr>
        <p:spPr>
          <a:xfrm>
            <a:off x="6900543" y="6158087"/>
            <a:ext cx="657546" cy="606175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2112937-4BD6-CE49-BB67-B294ACFE487D}"/>
              </a:ext>
            </a:extLst>
          </p:cNvPr>
          <p:cNvSpPr/>
          <p:nvPr/>
        </p:nvSpPr>
        <p:spPr>
          <a:xfrm>
            <a:off x="8104538" y="6158086"/>
            <a:ext cx="657546" cy="606175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658CD6E-C45C-A54F-AC13-1722EB41D642}"/>
              </a:ext>
            </a:extLst>
          </p:cNvPr>
          <p:cNvSpPr/>
          <p:nvPr/>
        </p:nvSpPr>
        <p:spPr>
          <a:xfrm>
            <a:off x="9302643" y="6158085"/>
            <a:ext cx="657546" cy="606175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08F7B83-2FE1-5C44-865D-B72B32C2CBCC}"/>
              </a:ext>
            </a:extLst>
          </p:cNvPr>
          <p:cNvSpPr/>
          <p:nvPr/>
        </p:nvSpPr>
        <p:spPr>
          <a:xfrm>
            <a:off x="9357323" y="6207894"/>
            <a:ext cx="548185" cy="511292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21059F8-D39E-B148-82BA-7066E0B8FFA0}"/>
              </a:ext>
            </a:extLst>
          </p:cNvPr>
          <p:cNvCxnSpPr>
            <a:cxnSpLocks/>
          </p:cNvCxnSpPr>
          <p:nvPr/>
        </p:nvCxnSpPr>
        <p:spPr>
          <a:xfrm flipV="1">
            <a:off x="7558089" y="6449755"/>
            <a:ext cx="563078" cy="1"/>
          </a:xfrm>
          <a:prstGeom prst="line">
            <a:avLst/>
          </a:prstGeom>
          <a:ln>
            <a:solidFill>
              <a:srgbClr val="00B05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CDD3577-5A2D-3F42-941F-3A4CEFE63A08}"/>
              </a:ext>
            </a:extLst>
          </p:cNvPr>
          <p:cNvCxnSpPr>
            <a:cxnSpLocks/>
          </p:cNvCxnSpPr>
          <p:nvPr/>
        </p:nvCxnSpPr>
        <p:spPr>
          <a:xfrm flipV="1">
            <a:off x="8770832" y="6449754"/>
            <a:ext cx="563078" cy="1"/>
          </a:xfrm>
          <a:prstGeom prst="line">
            <a:avLst/>
          </a:prstGeom>
          <a:ln>
            <a:solidFill>
              <a:srgbClr val="00B05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BA699F9-3004-444E-B847-3D8919A998B9}"/>
              </a:ext>
            </a:extLst>
          </p:cNvPr>
          <p:cNvSpPr txBox="1"/>
          <p:nvPr/>
        </p:nvSpPr>
        <p:spPr>
          <a:xfrm>
            <a:off x="7635630" y="6002656"/>
            <a:ext cx="37382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0747C6A-6753-AB45-B4C5-CC7277F7110F}"/>
              </a:ext>
            </a:extLst>
          </p:cNvPr>
          <p:cNvSpPr txBox="1"/>
          <p:nvPr/>
        </p:nvSpPr>
        <p:spPr>
          <a:xfrm>
            <a:off x="8854741" y="6012564"/>
            <a:ext cx="35137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7FB25F59-F8F0-0049-95A8-AF566E71151D}"/>
              </a:ext>
            </a:extLst>
          </p:cNvPr>
          <p:cNvSpPr/>
          <p:nvPr/>
        </p:nvSpPr>
        <p:spPr>
          <a:xfrm>
            <a:off x="8135571" y="5694843"/>
            <a:ext cx="519634" cy="477358"/>
          </a:xfrm>
          <a:custGeom>
            <a:avLst/>
            <a:gdLst>
              <a:gd name="connsiteX0" fmla="*/ 148456 w 519634"/>
              <a:gd name="connsiteY0" fmla="*/ 477358 h 477358"/>
              <a:gd name="connsiteX1" fmla="*/ 17828 w 519634"/>
              <a:gd name="connsiteY1" fmla="*/ 31044 h 477358"/>
              <a:gd name="connsiteX2" fmla="*/ 496799 w 519634"/>
              <a:gd name="connsiteY2" fmla="*/ 85473 h 477358"/>
              <a:gd name="connsiteX3" fmla="*/ 398828 w 519634"/>
              <a:gd name="connsiteY3" fmla="*/ 466473 h 47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634" h="477358">
                <a:moveTo>
                  <a:pt x="148456" y="477358"/>
                </a:moveTo>
                <a:cubicBezTo>
                  <a:pt x="54113" y="286858"/>
                  <a:pt x="-40229" y="96358"/>
                  <a:pt x="17828" y="31044"/>
                </a:cubicBezTo>
                <a:cubicBezTo>
                  <a:pt x="75885" y="-34270"/>
                  <a:pt x="433299" y="12902"/>
                  <a:pt x="496799" y="85473"/>
                </a:cubicBezTo>
                <a:cubicBezTo>
                  <a:pt x="560299" y="158044"/>
                  <a:pt x="479563" y="312258"/>
                  <a:pt x="398828" y="466473"/>
                </a:cubicBezTo>
              </a:path>
            </a:pathLst>
          </a:custGeom>
          <a:noFill/>
          <a:ln>
            <a:solidFill>
              <a:srgbClr val="00B050"/>
            </a:solidFill>
            <a:headEnd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BA493BF-96AA-C548-A67C-B14601A8C925}"/>
              </a:ext>
            </a:extLst>
          </p:cNvPr>
          <p:cNvSpPr txBox="1"/>
          <p:nvPr/>
        </p:nvSpPr>
        <p:spPr>
          <a:xfrm>
            <a:off x="8594826" y="5443907"/>
            <a:ext cx="8467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not B</a:t>
            </a:r>
          </a:p>
        </p:txBody>
      </p:sp>
    </p:spTree>
    <p:extLst>
      <p:ext uri="{BB962C8B-B14F-4D97-AF65-F5344CB8AC3E}">
        <p14:creationId xmlns:p14="http://schemas.microsoft.com/office/powerpoint/2010/main" val="4202113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DEFD6-6077-FC46-A6E3-354FD89CF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#2: Join With the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BDFA9-C146-474B-A5A5-B8E64A0E4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automaton transitions cannot happen</a:t>
            </a:r>
          </a:p>
          <a:p>
            <a:pPr lvl="1"/>
            <a:r>
              <a:rPr lang="en-US" dirty="0"/>
              <a:t>Disallowed by the network topology</a:t>
            </a:r>
          </a:p>
          <a:p>
            <a:pPr lvl="1"/>
            <a:r>
              <a:rPr lang="en-US" dirty="0"/>
              <a:t>E.g., D-A-B cannot happen (no D-A edge)</a:t>
            </a:r>
          </a:p>
          <a:p>
            <a:pPr lvl="1"/>
            <a:endParaRPr lang="en-US" dirty="0"/>
          </a:p>
          <a:p>
            <a:r>
              <a:rPr lang="en-US" dirty="0"/>
              <a:t>Product graph</a:t>
            </a:r>
          </a:p>
          <a:p>
            <a:pPr lvl="1"/>
            <a:r>
              <a:rPr lang="en-US" dirty="0"/>
              <a:t>Node: (node id, state in DFA 1, state in DFA 2)</a:t>
            </a:r>
          </a:p>
          <a:p>
            <a:pPr lvl="1"/>
            <a:r>
              <a:rPr lang="en-US" dirty="0"/>
              <a:t>Edge: valid edge in the topology, and valid transition in each DFA</a:t>
            </a:r>
          </a:p>
          <a:p>
            <a:pPr lvl="1"/>
            <a:r>
              <a:rPr lang="en-US" dirty="0"/>
              <a:t>Determines how to tag and duplicate probes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9C47A-59F8-024D-98C4-8D0BC830E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12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F4EDF87-5F19-9348-B248-67057A69D1CD}"/>
              </a:ext>
            </a:extLst>
          </p:cNvPr>
          <p:cNvSpPr/>
          <p:nvPr/>
        </p:nvSpPr>
        <p:spPr>
          <a:xfrm>
            <a:off x="8416711" y="226425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F31398E-316E-9048-914D-83A23763D0DC}"/>
              </a:ext>
            </a:extLst>
          </p:cNvPr>
          <p:cNvSpPr/>
          <p:nvPr/>
        </p:nvSpPr>
        <p:spPr>
          <a:xfrm>
            <a:off x="10924854" y="226425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985E6C-4AB2-CE4E-B693-ACB9C58039CD}"/>
              </a:ext>
            </a:extLst>
          </p:cNvPr>
          <p:cNvSpPr/>
          <p:nvPr/>
        </p:nvSpPr>
        <p:spPr>
          <a:xfrm>
            <a:off x="9660418" y="1522951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FB42BF1-AA25-D441-ABA7-368BF1570D3F}"/>
              </a:ext>
            </a:extLst>
          </p:cNvPr>
          <p:cNvSpPr/>
          <p:nvPr/>
        </p:nvSpPr>
        <p:spPr>
          <a:xfrm>
            <a:off x="9660418" y="3178391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B38AAF0-1E2A-5440-8435-59A4383EC06D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8994677" y="1826039"/>
            <a:ext cx="665741" cy="60715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C133958-8055-6848-B3EA-CCAA2114FA2E}"/>
              </a:ext>
            </a:extLst>
          </p:cNvPr>
          <p:cNvCxnSpPr>
            <a:cxnSpLocks/>
            <a:endCxn id="6" idx="3"/>
          </p:cNvCxnSpPr>
          <p:nvPr/>
        </p:nvCxnSpPr>
        <p:spPr>
          <a:xfrm flipV="1">
            <a:off x="10317964" y="2781656"/>
            <a:ext cx="703185" cy="658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5F5508-7CFA-254B-BC8C-ED052AE41A73}"/>
              </a:ext>
            </a:extLst>
          </p:cNvPr>
          <p:cNvCxnSpPr>
            <a:cxnSpLocks/>
            <a:stCxn id="8" idx="1"/>
            <a:endCxn id="5" idx="5"/>
          </p:cNvCxnSpPr>
          <p:nvPr/>
        </p:nvCxnSpPr>
        <p:spPr>
          <a:xfrm flipH="1" flipV="1">
            <a:off x="8977962" y="2781656"/>
            <a:ext cx="778751" cy="4855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B4F0D6-88B1-9E48-9D98-F9E65D1A033D}"/>
              </a:ext>
            </a:extLst>
          </p:cNvPr>
          <p:cNvCxnSpPr>
            <a:cxnSpLocks/>
          </p:cNvCxnSpPr>
          <p:nvPr/>
        </p:nvCxnSpPr>
        <p:spPr>
          <a:xfrm flipH="1" flipV="1">
            <a:off x="10280180" y="1855028"/>
            <a:ext cx="778751" cy="4855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EC360E-6CAB-F94F-A06E-31980AB408D1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>
            <a:off x="9074257" y="2567341"/>
            <a:ext cx="185059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56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3FB22-A284-784F-80B4-78ABCD965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Graph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1DB49-F4A5-3B4A-BA2C-81F62968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13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67A14F5-69A2-F141-BE92-3838E77F8785}"/>
              </a:ext>
            </a:extLst>
          </p:cNvPr>
          <p:cNvSpPr/>
          <p:nvPr/>
        </p:nvSpPr>
        <p:spPr>
          <a:xfrm>
            <a:off x="883796" y="2148055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B8FE8A8-C54A-194B-8133-BCC92F814DD9}"/>
              </a:ext>
            </a:extLst>
          </p:cNvPr>
          <p:cNvSpPr/>
          <p:nvPr/>
        </p:nvSpPr>
        <p:spPr>
          <a:xfrm>
            <a:off x="3391939" y="2148055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27EA2D6-1B54-C64D-91A8-B7C4C0EE33FD}"/>
              </a:ext>
            </a:extLst>
          </p:cNvPr>
          <p:cNvSpPr/>
          <p:nvPr/>
        </p:nvSpPr>
        <p:spPr>
          <a:xfrm>
            <a:off x="2127503" y="140675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390549-F8E2-0546-8976-DCF49578E22F}"/>
              </a:ext>
            </a:extLst>
          </p:cNvPr>
          <p:cNvSpPr/>
          <p:nvPr/>
        </p:nvSpPr>
        <p:spPr>
          <a:xfrm>
            <a:off x="2127503" y="306219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61162EF-7164-2749-987D-4A6018722371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1461762" y="1709841"/>
            <a:ext cx="665741" cy="60715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890A732-240A-3B41-B217-23FBD2621171}"/>
              </a:ext>
            </a:extLst>
          </p:cNvPr>
          <p:cNvCxnSpPr>
            <a:cxnSpLocks/>
            <a:endCxn id="6" idx="3"/>
          </p:cNvCxnSpPr>
          <p:nvPr/>
        </p:nvCxnSpPr>
        <p:spPr>
          <a:xfrm flipV="1">
            <a:off x="2785049" y="2665458"/>
            <a:ext cx="703185" cy="658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7B3634-1F29-F647-99CD-E39239440693}"/>
              </a:ext>
            </a:extLst>
          </p:cNvPr>
          <p:cNvCxnSpPr>
            <a:cxnSpLocks/>
            <a:stCxn id="8" idx="1"/>
            <a:endCxn id="5" idx="5"/>
          </p:cNvCxnSpPr>
          <p:nvPr/>
        </p:nvCxnSpPr>
        <p:spPr>
          <a:xfrm flipH="1" flipV="1">
            <a:off x="1445047" y="2665458"/>
            <a:ext cx="778751" cy="4855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3F46BE-8DD5-E44E-8B48-11F8AEE2B3FC}"/>
              </a:ext>
            </a:extLst>
          </p:cNvPr>
          <p:cNvCxnSpPr>
            <a:cxnSpLocks/>
          </p:cNvCxnSpPr>
          <p:nvPr/>
        </p:nvCxnSpPr>
        <p:spPr>
          <a:xfrm flipH="1" flipV="1">
            <a:off x="2747265" y="1738830"/>
            <a:ext cx="778751" cy="48550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D68D26F-B06A-AF44-9D73-A5E044579E73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>
            <a:off x="1541342" y="2451143"/>
            <a:ext cx="185059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848F1CB2-E829-EC46-B2A2-850EB054ECA1}"/>
              </a:ext>
            </a:extLst>
          </p:cNvPr>
          <p:cNvSpPr/>
          <p:nvPr/>
        </p:nvSpPr>
        <p:spPr>
          <a:xfrm>
            <a:off x="309774" y="4298728"/>
            <a:ext cx="657546" cy="60617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59DF825-552A-4948-90DD-A8381A300A39}"/>
              </a:ext>
            </a:extLst>
          </p:cNvPr>
          <p:cNvSpPr/>
          <p:nvPr/>
        </p:nvSpPr>
        <p:spPr>
          <a:xfrm>
            <a:off x="1530398" y="4298727"/>
            <a:ext cx="657546" cy="60617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265F43A-E6B5-264B-96A4-088D550F4519}"/>
              </a:ext>
            </a:extLst>
          </p:cNvPr>
          <p:cNvSpPr/>
          <p:nvPr/>
        </p:nvSpPr>
        <p:spPr>
          <a:xfrm>
            <a:off x="2734393" y="4298726"/>
            <a:ext cx="657546" cy="60617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1BDC06E-AEAF-6542-9124-F56D8ED67E41}"/>
              </a:ext>
            </a:extLst>
          </p:cNvPr>
          <p:cNvSpPr/>
          <p:nvPr/>
        </p:nvSpPr>
        <p:spPr>
          <a:xfrm>
            <a:off x="3932498" y="4298725"/>
            <a:ext cx="657546" cy="60617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8C3033A-019C-F548-A44E-A2F485947938}"/>
              </a:ext>
            </a:extLst>
          </p:cNvPr>
          <p:cNvSpPr/>
          <p:nvPr/>
        </p:nvSpPr>
        <p:spPr>
          <a:xfrm>
            <a:off x="3987178" y="4348534"/>
            <a:ext cx="548185" cy="51129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2BA4C50-EA4A-A343-ADAE-E91C8C262ABA}"/>
              </a:ext>
            </a:extLst>
          </p:cNvPr>
          <p:cNvCxnSpPr>
            <a:cxnSpLocks/>
            <a:stCxn id="14" idx="6"/>
            <a:endCxn id="15" idx="2"/>
          </p:cNvCxnSpPr>
          <p:nvPr/>
        </p:nvCxnSpPr>
        <p:spPr>
          <a:xfrm flipV="1">
            <a:off x="967320" y="4601815"/>
            <a:ext cx="563078" cy="1"/>
          </a:xfrm>
          <a:prstGeom prst="line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5141E5-FB8E-F44F-AE6D-D257B685EE7C}"/>
              </a:ext>
            </a:extLst>
          </p:cNvPr>
          <p:cNvCxnSpPr>
            <a:cxnSpLocks/>
          </p:cNvCxnSpPr>
          <p:nvPr/>
        </p:nvCxnSpPr>
        <p:spPr>
          <a:xfrm flipV="1">
            <a:off x="2187944" y="4590395"/>
            <a:ext cx="563078" cy="1"/>
          </a:xfrm>
          <a:prstGeom prst="line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96DE29-6B38-CA45-A5D0-0CE0631E3CBC}"/>
              </a:ext>
            </a:extLst>
          </p:cNvPr>
          <p:cNvCxnSpPr>
            <a:cxnSpLocks/>
          </p:cNvCxnSpPr>
          <p:nvPr/>
        </p:nvCxnSpPr>
        <p:spPr>
          <a:xfrm flipV="1">
            <a:off x="3400687" y="4590394"/>
            <a:ext cx="563078" cy="1"/>
          </a:xfrm>
          <a:prstGeom prst="line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E34F69F-FA9F-1441-957D-982E19DEE3C6}"/>
              </a:ext>
            </a:extLst>
          </p:cNvPr>
          <p:cNvSpPr txBox="1"/>
          <p:nvPr/>
        </p:nvSpPr>
        <p:spPr>
          <a:xfrm>
            <a:off x="1025180" y="4165009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F66518-CFEE-5B4E-9607-49A0DC989379}"/>
              </a:ext>
            </a:extLst>
          </p:cNvPr>
          <p:cNvSpPr txBox="1"/>
          <p:nvPr/>
        </p:nvSpPr>
        <p:spPr>
          <a:xfrm>
            <a:off x="2265485" y="4143296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5C93CB-D1BD-FC4D-9623-A198096B286E}"/>
              </a:ext>
            </a:extLst>
          </p:cNvPr>
          <p:cNvSpPr txBox="1"/>
          <p:nvPr/>
        </p:nvSpPr>
        <p:spPr>
          <a:xfrm>
            <a:off x="3484596" y="4153204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AADE268-C71B-AF42-A9D1-E8E176188D40}"/>
              </a:ext>
            </a:extLst>
          </p:cNvPr>
          <p:cNvSpPr/>
          <p:nvPr/>
        </p:nvSpPr>
        <p:spPr>
          <a:xfrm>
            <a:off x="1007060" y="5966300"/>
            <a:ext cx="657546" cy="606175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7C7E998-5C94-6D4E-9186-919D94D8DA43}"/>
              </a:ext>
            </a:extLst>
          </p:cNvPr>
          <p:cNvSpPr/>
          <p:nvPr/>
        </p:nvSpPr>
        <p:spPr>
          <a:xfrm>
            <a:off x="2211055" y="5966299"/>
            <a:ext cx="657546" cy="606175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10BD5B4-E95C-3F49-8F8E-E8F0E076E69E}"/>
              </a:ext>
            </a:extLst>
          </p:cNvPr>
          <p:cNvSpPr/>
          <p:nvPr/>
        </p:nvSpPr>
        <p:spPr>
          <a:xfrm>
            <a:off x="3409160" y="5966298"/>
            <a:ext cx="657546" cy="606175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F643A49-4962-D346-98CA-5EA201817015}"/>
              </a:ext>
            </a:extLst>
          </p:cNvPr>
          <p:cNvSpPr/>
          <p:nvPr/>
        </p:nvSpPr>
        <p:spPr>
          <a:xfrm>
            <a:off x="3463840" y="6016107"/>
            <a:ext cx="548185" cy="511292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2878DBB-4B83-7648-BBC7-EC345B80E5B9}"/>
              </a:ext>
            </a:extLst>
          </p:cNvPr>
          <p:cNvCxnSpPr>
            <a:cxnSpLocks/>
          </p:cNvCxnSpPr>
          <p:nvPr/>
        </p:nvCxnSpPr>
        <p:spPr>
          <a:xfrm flipV="1">
            <a:off x="1664606" y="6257968"/>
            <a:ext cx="563078" cy="1"/>
          </a:xfrm>
          <a:prstGeom prst="line">
            <a:avLst/>
          </a:prstGeom>
          <a:ln>
            <a:solidFill>
              <a:srgbClr val="00B05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2C4B2DF-2FE4-DA40-9754-1471BBBBB628}"/>
              </a:ext>
            </a:extLst>
          </p:cNvPr>
          <p:cNvCxnSpPr>
            <a:cxnSpLocks/>
          </p:cNvCxnSpPr>
          <p:nvPr/>
        </p:nvCxnSpPr>
        <p:spPr>
          <a:xfrm flipV="1">
            <a:off x="2877349" y="6257967"/>
            <a:ext cx="563078" cy="1"/>
          </a:xfrm>
          <a:prstGeom prst="line">
            <a:avLst/>
          </a:prstGeom>
          <a:ln>
            <a:solidFill>
              <a:srgbClr val="00B05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0F260F0-1222-2C46-B9CF-AC04EE092A65}"/>
              </a:ext>
            </a:extLst>
          </p:cNvPr>
          <p:cNvSpPr txBox="1"/>
          <p:nvPr/>
        </p:nvSpPr>
        <p:spPr>
          <a:xfrm>
            <a:off x="1742147" y="5810869"/>
            <a:ext cx="37382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FDADAA-A87B-384D-968A-BC7CC4697B46}"/>
              </a:ext>
            </a:extLst>
          </p:cNvPr>
          <p:cNvSpPr txBox="1"/>
          <p:nvPr/>
        </p:nvSpPr>
        <p:spPr>
          <a:xfrm>
            <a:off x="2961258" y="5820777"/>
            <a:ext cx="35137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4F79C3F8-9485-9441-801F-6B87B3BB97BE}"/>
              </a:ext>
            </a:extLst>
          </p:cNvPr>
          <p:cNvSpPr/>
          <p:nvPr/>
        </p:nvSpPr>
        <p:spPr>
          <a:xfrm>
            <a:off x="2242088" y="5503056"/>
            <a:ext cx="519634" cy="477358"/>
          </a:xfrm>
          <a:custGeom>
            <a:avLst/>
            <a:gdLst>
              <a:gd name="connsiteX0" fmla="*/ 148456 w 519634"/>
              <a:gd name="connsiteY0" fmla="*/ 477358 h 477358"/>
              <a:gd name="connsiteX1" fmla="*/ 17828 w 519634"/>
              <a:gd name="connsiteY1" fmla="*/ 31044 h 477358"/>
              <a:gd name="connsiteX2" fmla="*/ 496799 w 519634"/>
              <a:gd name="connsiteY2" fmla="*/ 85473 h 477358"/>
              <a:gd name="connsiteX3" fmla="*/ 398828 w 519634"/>
              <a:gd name="connsiteY3" fmla="*/ 466473 h 47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634" h="477358">
                <a:moveTo>
                  <a:pt x="148456" y="477358"/>
                </a:moveTo>
                <a:cubicBezTo>
                  <a:pt x="54113" y="286858"/>
                  <a:pt x="-40229" y="96358"/>
                  <a:pt x="17828" y="31044"/>
                </a:cubicBezTo>
                <a:cubicBezTo>
                  <a:pt x="75885" y="-34270"/>
                  <a:pt x="433299" y="12902"/>
                  <a:pt x="496799" y="85473"/>
                </a:cubicBezTo>
                <a:cubicBezTo>
                  <a:pt x="560299" y="158044"/>
                  <a:pt x="479563" y="312258"/>
                  <a:pt x="398828" y="466473"/>
                </a:cubicBezTo>
              </a:path>
            </a:pathLst>
          </a:custGeom>
          <a:noFill/>
          <a:ln>
            <a:solidFill>
              <a:srgbClr val="00B050"/>
            </a:solidFill>
            <a:headEnd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AD65B7E-97AA-E448-A362-CBEE754F4987}"/>
              </a:ext>
            </a:extLst>
          </p:cNvPr>
          <p:cNvSpPr txBox="1"/>
          <p:nvPr/>
        </p:nvSpPr>
        <p:spPr>
          <a:xfrm>
            <a:off x="2701343" y="5252120"/>
            <a:ext cx="8467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not 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857FE4-0A81-0B42-93E8-8C97A60C32D5}"/>
              </a:ext>
            </a:extLst>
          </p:cNvPr>
          <p:cNvSpPr txBox="1"/>
          <p:nvPr/>
        </p:nvSpPr>
        <p:spPr>
          <a:xfrm>
            <a:off x="93036" y="1033755"/>
            <a:ext cx="1337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Topology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2D0399-A529-5847-8148-3923ECB80E8B}"/>
              </a:ext>
            </a:extLst>
          </p:cNvPr>
          <p:cNvSpPr txBox="1"/>
          <p:nvPr/>
        </p:nvSpPr>
        <p:spPr>
          <a:xfrm>
            <a:off x="136728" y="3510729"/>
            <a:ext cx="84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DFA1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44AE3-B8D0-C442-868B-A60D0F581816}"/>
              </a:ext>
            </a:extLst>
          </p:cNvPr>
          <p:cNvSpPr txBox="1"/>
          <p:nvPr/>
        </p:nvSpPr>
        <p:spPr>
          <a:xfrm>
            <a:off x="176306" y="5426854"/>
            <a:ext cx="84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DFA2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BBFF90C-6E40-C44F-826D-0FB7BC39BFD6}"/>
              </a:ext>
            </a:extLst>
          </p:cNvPr>
          <p:cNvSpPr/>
          <p:nvPr/>
        </p:nvSpPr>
        <p:spPr>
          <a:xfrm>
            <a:off x="8101824" y="1925811"/>
            <a:ext cx="1651775" cy="60617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/>
              <a:t>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D0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B050"/>
                </a:solidFill>
              </a:rPr>
              <a:t>1</a:t>
            </a:r>
            <a:r>
              <a:rPr lang="en-US" sz="2000" dirty="0"/>
              <a:t>)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349A234-4B16-3A40-BC43-505FDF9230E1}"/>
              </a:ext>
            </a:extLst>
          </p:cNvPr>
          <p:cNvSpPr/>
          <p:nvPr/>
        </p:nvSpPr>
        <p:spPr>
          <a:xfrm>
            <a:off x="9857668" y="2676344"/>
            <a:ext cx="1651775" cy="60617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/>
              <a:t>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B0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B050"/>
                </a:solidFill>
              </a:rPr>
              <a:t>2</a:t>
            </a:r>
            <a:r>
              <a:rPr lang="en-US" sz="2000" dirty="0"/>
              <a:t>)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7A85A6F-42F0-F943-98C1-AF3C8E7EAC97}"/>
              </a:ext>
            </a:extLst>
          </p:cNvPr>
          <p:cNvSpPr/>
          <p:nvPr/>
        </p:nvSpPr>
        <p:spPr>
          <a:xfrm>
            <a:off x="6450049" y="2737070"/>
            <a:ext cx="1651775" cy="60617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/>
              <a:t>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C0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-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B050"/>
                </a:solidFill>
              </a:rPr>
              <a:t>1</a:t>
            </a:r>
            <a:r>
              <a:rPr lang="en-US" sz="2000" dirty="0"/>
              <a:t>)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1039B84-8D5D-8B4A-9438-1E89D2F15D0D}"/>
              </a:ext>
            </a:extLst>
          </p:cNvPr>
          <p:cNvSpPr/>
          <p:nvPr/>
        </p:nvSpPr>
        <p:spPr>
          <a:xfrm>
            <a:off x="7745449" y="3820074"/>
            <a:ext cx="1651775" cy="60617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/>
              <a:t>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B1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-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B050"/>
                </a:solidFill>
              </a:rPr>
              <a:t>2</a:t>
            </a:r>
            <a:r>
              <a:rPr lang="en-US" sz="2000" dirty="0"/>
              <a:t>)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B85CCD4-3109-5F4E-919B-0D1CC69C36AE}"/>
              </a:ext>
            </a:extLst>
          </p:cNvPr>
          <p:cNvSpPr/>
          <p:nvPr/>
        </p:nvSpPr>
        <p:spPr>
          <a:xfrm>
            <a:off x="5297253" y="3840718"/>
            <a:ext cx="1651775" cy="60617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/>
              <a:t>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A0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-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B050"/>
                </a:solidFill>
              </a:rPr>
              <a:t>1</a:t>
            </a:r>
            <a:r>
              <a:rPr lang="en-US" sz="2000" dirty="0"/>
              <a:t>)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282FE7E-0B71-C84F-9AF5-E87A874AA851}"/>
              </a:ext>
            </a:extLst>
          </p:cNvPr>
          <p:cNvSpPr/>
          <p:nvPr/>
        </p:nvSpPr>
        <p:spPr>
          <a:xfrm>
            <a:off x="10376939" y="3837994"/>
            <a:ext cx="1651775" cy="60617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/>
              <a:t>(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A1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3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B050"/>
                </a:solidFill>
              </a:rPr>
              <a:t>-</a:t>
            </a:r>
            <a:r>
              <a:rPr lang="en-US" sz="2000" dirty="0"/>
              <a:t>)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46F3AC6-B7AE-C341-8E25-9294BAEFE647}"/>
              </a:ext>
            </a:extLst>
          </p:cNvPr>
          <p:cNvSpPr/>
          <p:nvPr/>
        </p:nvSpPr>
        <p:spPr>
          <a:xfrm>
            <a:off x="7683726" y="3744570"/>
            <a:ext cx="1779263" cy="74699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0217FCB-A2B9-B144-8D16-70B062969A3B}"/>
              </a:ext>
            </a:extLst>
          </p:cNvPr>
          <p:cNvSpPr/>
          <p:nvPr/>
        </p:nvSpPr>
        <p:spPr>
          <a:xfrm>
            <a:off x="10313194" y="3767583"/>
            <a:ext cx="1779263" cy="74699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475A4F4-6682-9D48-B519-3F03C5A6C92C}"/>
              </a:ext>
            </a:extLst>
          </p:cNvPr>
          <p:cNvSpPr/>
          <p:nvPr/>
        </p:nvSpPr>
        <p:spPr>
          <a:xfrm>
            <a:off x="9792251" y="2609589"/>
            <a:ext cx="1779263" cy="74699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D3EB369-44F2-F541-A5B2-BF887A5597F0}"/>
              </a:ext>
            </a:extLst>
          </p:cNvPr>
          <p:cNvCxnSpPr>
            <a:cxnSpLocks/>
            <a:stCxn id="38" idx="3"/>
            <a:endCxn id="40" idx="7"/>
          </p:cNvCxnSpPr>
          <p:nvPr/>
        </p:nvCxnSpPr>
        <p:spPr>
          <a:xfrm flipH="1">
            <a:off x="7859927" y="2443214"/>
            <a:ext cx="483794" cy="38262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954F9F0-8EAB-CD47-8A94-0DDFBA93E3CE}"/>
              </a:ext>
            </a:extLst>
          </p:cNvPr>
          <p:cNvCxnSpPr>
            <a:cxnSpLocks/>
          </p:cNvCxnSpPr>
          <p:nvPr/>
        </p:nvCxnSpPr>
        <p:spPr>
          <a:xfrm>
            <a:off x="9397224" y="2474144"/>
            <a:ext cx="483794" cy="38262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EDA7AE1-1848-F741-95CB-4F27832CCC7E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10821742" y="3337601"/>
            <a:ext cx="381084" cy="429982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8780E89-56B6-114E-AB80-116F829B3FCC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7816877" y="3271516"/>
            <a:ext cx="756481" cy="47305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9E89101-C7CA-3145-BF0F-2FA65A4FE0E3}"/>
              </a:ext>
            </a:extLst>
          </p:cNvPr>
          <p:cNvCxnSpPr>
            <a:cxnSpLocks/>
            <a:stCxn id="40" idx="3"/>
            <a:endCxn id="42" idx="0"/>
          </p:cNvCxnSpPr>
          <p:nvPr/>
        </p:nvCxnSpPr>
        <p:spPr>
          <a:xfrm flipH="1">
            <a:off x="6123141" y="3254473"/>
            <a:ext cx="568805" cy="586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1039DD6-2FEF-7943-B8BC-2D3411FF0E5A}"/>
              </a:ext>
            </a:extLst>
          </p:cNvPr>
          <p:cNvCxnSpPr>
            <a:cxnSpLocks/>
          </p:cNvCxnSpPr>
          <p:nvPr/>
        </p:nvCxnSpPr>
        <p:spPr>
          <a:xfrm flipH="1">
            <a:off x="6350870" y="3297447"/>
            <a:ext cx="568805" cy="586245"/>
          </a:xfrm>
          <a:prstGeom prst="straightConnector1">
            <a:avLst/>
          </a:prstGeom>
          <a:ln w="31750">
            <a:solidFill>
              <a:schemeClr val="tx1"/>
            </a:solidFill>
            <a:headEnd type="triangl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6AD82DE-1C54-3F45-AA4F-BE57FC8C926F}"/>
              </a:ext>
            </a:extLst>
          </p:cNvPr>
          <p:cNvCxnSpPr>
            <a:cxnSpLocks/>
            <a:stCxn id="45" idx="2"/>
            <a:endCxn id="42" idx="6"/>
          </p:cNvCxnSpPr>
          <p:nvPr/>
        </p:nvCxnSpPr>
        <p:spPr>
          <a:xfrm flipH="1">
            <a:off x="6949028" y="4118068"/>
            <a:ext cx="734698" cy="25738"/>
          </a:xfrm>
          <a:prstGeom prst="straightConnector1">
            <a:avLst/>
          </a:prstGeom>
          <a:ln w="31750">
            <a:solidFill>
              <a:schemeClr val="tx1"/>
            </a:solidFill>
            <a:headEnd type="triangl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0608599A-3163-D048-8F3A-83BD9F3DDF48}"/>
              </a:ext>
            </a:extLst>
          </p:cNvPr>
          <p:cNvSpPr txBox="1"/>
          <p:nvPr/>
        </p:nvSpPr>
        <p:spPr>
          <a:xfrm>
            <a:off x="1399000" y="155194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0.5</a:t>
            </a:r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581BE7C-2300-2444-9961-CFF95047D641}"/>
              </a:ext>
            </a:extLst>
          </p:cNvPr>
          <p:cNvSpPr txBox="1"/>
          <p:nvPr/>
        </p:nvSpPr>
        <p:spPr>
          <a:xfrm>
            <a:off x="3017132" y="1519001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0.4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B144284-EE2D-BA46-903A-F8EA3813BEB4}"/>
              </a:ext>
            </a:extLst>
          </p:cNvPr>
          <p:cNvSpPr txBox="1"/>
          <p:nvPr/>
        </p:nvSpPr>
        <p:spPr>
          <a:xfrm>
            <a:off x="2135828" y="2073763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0.2</a:t>
            </a:r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ED2A58A-C621-8548-AD1D-CFC8A02573CC}"/>
              </a:ext>
            </a:extLst>
          </p:cNvPr>
          <p:cNvSpPr txBox="1"/>
          <p:nvPr/>
        </p:nvSpPr>
        <p:spPr>
          <a:xfrm>
            <a:off x="3102268" y="291207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0.1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2739FFD-86F3-7642-8E15-4A8A4ECC3F18}"/>
              </a:ext>
            </a:extLst>
          </p:cNvPr>
          <p:cNvSpPr txBox="1"/>
          <p:nvPr/>
        </p:nvSpPr>
        <p:spPr>
          <a:xfrm>
            <a:off x="1339603" y="2912069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0.3</a:t>
            </a:r>
            <a:endParaRPr lang="en-US" dirty="0"/>
          </a:p>
        </p:txBody>
      </p:sp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6D7A8B7D-F02F-7440-BD49-F235B4CA6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477571"/>
              </p:ext>
            </p:extLst>
          </p:nvPr>
        </p:nvGraphicFramePr>
        <p:xfrm>
          <a:off x="7203391" y="5454874"/>
          <a:ext cx="3451244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376">
                  <a:extLst>
                    <a:ext uri="{9D8B030D-6E8A-4147-A177-3AD203B41FA5}">
                      <a16:colId xmlns:a16="http://schemas.microsoft.com/office/drawing/2014/main" val="3463695531"/>
                    </a:ext>
                  </a:extLst>
                </a:gridCol>
                <a:gridCol w="564259">
                  <a:extLst>
                    <a:ext uri="{9D8B030D-6E8A-4147-A177-3AD203B41FA5}">
                      <a16:colId xmlns:a16="http://schemas.microsoft.com/office/drawing/2014/main" val="96281184"/>
                    </a:ext>
                  </a:extLst>
                </a:gridCol>
                <a:gridCol w="939534">
                  <a:extLst>
                    <a:ext uri="{9D8B030D-6E8A-4147-A177-3AD203B41FA5}">
                      <a16:colId xmlns:a16="http://schemas.microsoft.com/office/drawing/2014/main" val="2030080547"/>
                    </a:ext>
                  </a:extLst>
                </a:gridCol>
                <a:gridCol w="726988">
                  <a:extLst>
                    <a:ext uri="{9D8B030D-6E8A-4147-A177-3AD203B41FA5}">
                      <a16:colId xmlns:a16="http://schemas.microsoft.com/office/drawing/2014/main" val="1944872070"/>
                    </a:ext>
                  </a:extLst>
                </a:gridCol>
                <a:gridCol w="680087">
                  <a:extLst>
                    <a:ext uri="{9D8B030D-6E8A-4147-A177-3AD203B41FA5}">
                      <a16:colId xmlns:a16="http://schemas.microsoft.com/office/drawing/2014/main" val="3806018616"/>
                    </a:ext>
                  </a:extLst>
                </a:gridCol>
              </a:tblGrid>
              <a:tr h="18754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ntag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nhop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340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1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880150"/>
                  </a:ext>
                </a:extLst>
              </a:tr>
            </a:tbl>
          </a:graphicData>
        </a:graphic>
      </p:graphicFrame>
      <p:sp>
        <p:nvSpPr>
          <p:cNvPr id="70" name="TextBox 69">
            <a:extLst>
              <a:ext uri="{FF2B5EF4-FFF2-40B4-BE49-F238E27FC236}">
                <a16:creationId xmlns:a16="http://schemas.microsoft.com/office/drawing/2014/main" id="{553F0BA4-07CD-B54A-9A95-E3893CA6CE39}"/>
              </a:ext>
            </a:extLst>
          </p:cNvPr>
          <p:cNvSpPr txBox="1"/>
          <p:nvPr/>
        </p:nvSpPr>
        <p:spPr>
          <a:xfrm>
            <a:off x="5731595" y="5021287"/>
            <a:ext cx="1396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Table at B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F5AAD21-673E-3C4D-B0CF-9C5EACE121C4}"/>
              </a:ext>
            </a:extLst>
          </p:cNvPr>
          <p:cNvSpPr txBox="1"/>
          <p:nvPr/>
        </p:nvSpPr>
        <p:spPr>
          <a:xfrm>
            <a:off x="5319947" y="6158067"/>
            <a:ext cx="137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B’s best path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85F19AA-F5F3-304E-84C9-A93D4221FFE7}"/>
              </a:ext>
            </a:extLst>
          </p:cNvPr>
          <p:cNvCxnSpPr>
            <a:stCxn id="71" idx="3"/>
          </p:cNvCxnSpPr>
          <p:nvPr/>
        </p:nvCxnSpPr>
        <p:spPr>
          <a:xfrm>
            <a:off x="6699299" y="6342733"/>
            <a:ext cx="449411" cy="136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E45D37B-0640-214B-858A-2F6880236E7B}"/>
              </a:ext>
            </a:extLst>
          </p:cNvPr>
          <p:cNvSpPr txBox="1"/>
          <p:nvPr/>
        </p:nvSpPr>
        <p:spPr>
          <a:xfrm>
            <a:off x="5344970" y="5795748"/>
            <a:ext cx="1122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Used by A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474CB32-B270-2B46-9EFD-287FEE7BE7D0}"/>
              </a:ext>
            </a:extLst>
          </p:cNvPr>
          <p:cNvCxnSpPr>
            <a:stCxn id="75" idx="3"/>
          </p:cNvCxnSpPr>
          <p:nvPr/>
        </p:nvCxnSpPr>
        <p:spPr>
          <a:xfrm>
            <a:off x="6467841" y="5980414"/>
            <a:ext cx="705895" cy="136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90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63" grpId="0"/>
      <p:bldP spid="64" grpId="0"/>
      <p:bldP spid="65" grpId="0"/>
      <p:bldP spid="66" grpId="0"/>
      <p:bldP spid="67" grpId="0"/>
      <p:bldP spid="70" grpId="0"/>
      <p:bldP spid="71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CFB47-D372-6D47-B9E0-1B96BCE0B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#3: Forwarding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7BE61-D104-C54A-A33F-638F990DB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926769"/>
          </a:xfrm>
        </p:spPr>
        <p:txBody>
          <a:bodyPr/>
          <a:lstStyle/>
          <a:p>
            <a:r>
              <a:rPr lang="en-US" dirty="0"/>
              <a:t>Forwarding loops easily arise</a:t>
            </a:r>
          </a:p>
          <a:p>
            <a:pPr lvl="1"/>
            <a:r>
              <a:rPr lang="en-US" dirty="0"/>
              <a:t>Non-hierarchical topology</a:t>
            </a:r>
          </a:p>
          <a:p>
            <a:pPr lvl="1"/>
            <a:r>
              <a:rPr lang="en-US" dirty="0"/>
              <a:t>Distance-vector routing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17AE1-0DB8-4C42-B245-4A2CF567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14</a:t>
            </a:fld>
            <a:endParaRPr lang="en-US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5F9E1A2-4E62-D446-A34A-FC509523E2B2}"/>
              </a:ext>
            </a:extLst>
          </p:cNvPr>
          <p:cNvGrpSpPr/>
          <p:nvPr/>
        </p:nvGrpSpPr>
        <p:grpSpPr>
          <a:xfrm>
            <a:off x="488136" y="3696420"/>
            <a:ext cx="3138503" cy="2149864"/>
            <a:chOff x="488136" y="3696420"/>
            <a:chExt cx="3138503" cy="214986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91FD01F-7D6A-3D4E-B4AE-200149B020FA}"/>
                </a:ext>
              </a:extLst>
            </p:cNvPr>
            <p:cNvSpPr/>
            <p:nvPr/>
          </p:nvSpPr>
          <p:spPr>
            <a:xfrm>
              <a:off x="1779003" y="3696420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FFB3AA9-916D-784E-B1E7-F211E4EE202B}"/>
                </a:ext>
              </a:extLst>
            </p:cNvPr>
            <p:cNvSpPr/>
            <p:nvPr/>
          </p:nvSpPr>
          <p:spPr>
            <a:xfrm>
              <a:off x="1779003" y="5240109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3B97DF2-54C2-BA47-B653-D940982627C5}"/>
                </a:ext>
              </a:extLst>
            </p:cNvPr>
            <p:cNvSpPr/>
            <p:nvPr/>
          </p:nvSpPr>
          <p:spPr>
            <a:xfrm>
              <a:off x="2969093" y="4395915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43A66B1-7B9C-8142-8EDF-731839E1FC1A}"/>
                </a:ext>
              </a:extLst>
            </p:cNvPr>
            <p:cNvSpPr/>
            <p:nvPr/>
          </p:nvSpPr>
          <p:spPr>
            <a:xfrm>
              <a:off x="488136" y="4456413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AC96CB-EC57-CD40-A661-1F0FA35A1A1C}"/>
                </a:ext>
              </a:extLst>
            </p:cNvPr>
            <p:cNvCxnSpPr>
              <a:cxnSpLocks/>
              <a:endCxn id="7" idx="1"/>
            </p:cNvCxnSpPr>
            <p:nvPr/>
          </p:nvCxnSpPr>
          <p:spPr>
            <a:xfrm>
              <a:off x="2436549" y="3974884"/>
              <a:ext cx="628839" cy="509803"/>
            </a:xfrm>
            <a:prstGeom prst="line">
              <a:avLst/>
            </a:prstGeom>
            <a:ln w="50800"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434115F-C8D6-E14F-96CB-B80A11D64327}"/>
                </a:ext>
              </a:extLst>
            </p:cNvPr>
            <p:cNvCxnSpPr>
              <a:cxnSpLocks/>
              <a:stCxn id="8" idx="5"/>
              <a:endCxn id="6" idx="2"/>
            </p:cNvCxnSpPr>
            <p:nvPr/>
          </p:nvCxnSpPr>
          <p:spPr>
            <a:xfrm>
              <a:off x="1049387" y="4973816"/>
              <a:ext cx="729616" cy="569381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7876270-7DE0-804C-8712-80A6FA7ABB24}"/>
                </a:ext>
              </a:extLst>
            </p:cNvPr>
            <p:cNvCxnSpPr>
              <a:cxnSpLocks/>
              <a:endCxn id="7" idx="3"/>
            </p:cNvCxnSpPr>
            <p:nvPr/>
          </p:nvCxnSpPr>
          <p:spPr>
            <a:xfrm flipV="1">
              <a:off x="2436549" y="4913318"/>
              <a:ext cx="628839" cy="61802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B14881D-0B75-9742-89D3-C2B0B95272D8}"/>
                </a:ext>
              </a:extLst>
            </p:cNvPr>
            <p:cNvCxnSpPr>
              <a:cxnSpLocks/>
              <a:stCxn id="8" idx="7"/>
            </p:cNvCxnSpPr>
            <p:nvPr/>
          </p:nvCxnSpPr>
          <p:spPr>
            <a:xfrm flipV="1">
              <a:off x="1049387" y="4080975"/>
              <a:ext cx="738581" cy="46421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FD261-C87B-A541-9AAA-9E7F66D05E8C}"/>
                </a:ext>
              </a:extLst>
            </p:cNvPr>
            <p:cNvCxnSpPr>
              <a:cxnSpLocks/>
              <a:stCxn id="5" idx="4"/>
              <a:endCxn id="6" idx="0"/>
            </p:cNvCxnSpPr>
            <p:nvPr/>
          </p:nvCxnSpPr>
          <p:spPr>
            <a:xfrm>
              <a:off x="2107776" y="4302595"/>
              <a:ext cx="0" cy="937514"/>
            </a:xfrm>
            <a:prstGeom prst="line">
              <a:avLst/>
            </a:prstGeom>
            <a:ln w="50800">
              <a:headEnd type="triangle" w="lg" len="lg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7AFBB80-3EA1-374D-9C28-A387409ECE21}"/>
                </a:ext>
              </a:extLst>
            </p:cNvPr>
            <p:cNvSpPr txBox="1"/>
            <p:nvPr/>
          </p:nvSpPr>
          <p:spPr>
            <a:xfrm>
              <a:off x="2689753" y="3800469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9904693-30B8-0948-AE32-A02B530CB83C}"/>
                </a:ext>
              </a:extLst>
            </p:cNvPr>
            <p:cNvSpPr txBox="1"/>
            <p:nvPr/>
          </p:nvSpPr>
          <p:spPr>
            <a:xfrm>
              <a:off x="2090089" y="4546560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AC71BD0-1222-1649-9BBD-8040EBFDCA59}"/>
                </a:ext>
              </a:extLst>
            </p:cNvPr>
            <p:cNvSpPr txBox="1"/>
            <p:nvPr/>
          </p:nvSpPr>
          <p:spPr>
            <a:xfrm>
              <a:off x="973818" y="5218610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8EE7814-AD2D-264F-BAA6-53BDDE850845}"/>
                </a:ext>
              </a:extLst>
            </p:cNvPr>
            <p:cNvSpPr txBox="1"/>
            <p:nvPr/>
          </p:nvSpPr>
          <p:spPr>
            <a:xfrm>
              <a:off x="2695856" y="5136442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0.7</a:t>
              </a:r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A724544-FFD5-EB4C-94A3-4C53FCBD12FA}"/>
                </a:ext>
              </a:extLst>
            </p:cNvPr>
            <p:cNvSpPr txBox="1"/>
            <p:nvPr/>
          </p:nvSpPr>
          <p:spPr>
            <a:xfrm>
              <a:off x="1033989" y="3932625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0.2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554EE8F-5E33-5440-9AA8-040CF8DE4A61}"/>
              </a:ext>
            </a:extLst>
          </p:cNvPr>
          <p:cNvGrpSpPr/>
          <p:nvPr/>
        </p:nvGrpSpPr>
        <p:grpSpPr>
          <a:xfrm>
            <a:off x="4822612" y="3696420"/>
            <a:ext cx="3138503" cy="2200873"/>
            <a:chOff x="4822612" y="3696420"/>
            <a:chExt cx="3138503" cy="2200873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9DE0146-FAEC-2148-A215-BE7E80BA9990}"/>
                </a:ext>
              </a:extLst>
            </p:cNvPr>
            <p:cNvSpPr/>
            <p:nvPr/>
          </p:nvSpPr>
          <p:spPr>
            <a:xfrm>
              <a:off x="6113479" y="3696420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14EED94-DC77-364E-BC2B-3A16A59A5F48}"/>
                </a:ext>
              </a:extLst>
            </p:cNvPr>
            <p:cNvSpPr/>
            <p:nvPr/>
          </p:nvSpPr>
          <p:spPr>
            <a:xfrm>
              <a:off x="6113479" y="5240109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44F0C30-14D2-8147-948A-C9025A301CBD}"/>
                </a:ext>
              </a:extLst>
            </p:cNvPr>
            <p:cNvSpPr/>
            <p:nvPr/>
          </p:nvSpPr>
          <p:spPr>
            <a:xfrm>
              <a:off x="7303569" y="4395915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39AD74F-5160-4540-BE67-BC2153A8B04F}"/>
                </a:ext>
              </a:extLst>
            </p:cNvPr>
            <p:cNvSpPr/>
            <p:nvPr/>
          </p:nvSpPr>
          <p:spPr>
            <a:xfrm>
              <a:off x="4822612" y="4456413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91C68D5-74ED-2F46-B493-AFB83ACF9C62}"/>
                </a:ext>
              </a:extLst>
            </p:cNvPr>
            <p:cNvCxnSpPr>
              <a:cxnSpLocks/>
              <a:endCxn id="33" idx="1"/>
            </p:cNvCxnSpPr>
            <p:nvPr/>
          </p:nvCxnSpPr>
          <p:spPr>
            <a:xfrm>
              <a:off x="6771025" y="3974884"/>
              <a:ext cx="628839" cy="509803"/>
            </a:xfrm>
            <a:prstGeom prst="line">
              <a:avLst/>
            </a:prstGeom>
            <a:ln w="50800"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06B774-73E2-4F40-A2D0-8E36D3E2535A}"/>
                </a:ext>
              </a:extLst>
            </p:cNvPr>
            <p:cNvCxnSpPr>
              <a:cxnSpLocks/>
              <a:stCxn id="34" idx="5"/>
              <a:endCxn id="32" idx="2"/>
            </p:cNvCxnSpPr>
            <p:nvPr/>
          </p:nvCxnSpPr>
          <p:spPr>
            <a:xfrm>
              <a:off x="5383863" y="4973816"/>
              <a:ext cx="729616" cy="569381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02CE083-9903-364C-8102-8E2F7F3053CD}"/>
                </a:ext>
              </a:extLst>
            </p:cNvPr>
            <p:cNvCxnSpPr>
              <a:cxnSpLocks/>
              <a:endCxn id="33" idx="3"/>
            </p:cNvCxnSpPr>
            <p:nvPr/>
          </p:nvCxnSpPr>
          <p:spPr>
            <a:xfrm flipV="1">
              <a:off x="6771025" y="4913318"/>
              <a:ext cx="628839" cy="61802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AA94588-4453-8A48-B702-22E2487A5ACF}"/>
                </a:ext>
              </a:extLst>
            </p:cNvPr>
            <p:cNvCxnSpPr>
              <a:cxnSpLocks/>
              <a:stCxn id="34" idx="7"/>
            </p:cNvCxnSpPr>
            <p:nvPr/>
          </p:nvCxnSpPr>
          <p:spPr>
            <a:xfrm flipV="1">
              <a:off x="5383863" y="4080975"/>
              <a:ext cx="738581" cy="46421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10BDCB5-7BB2-894C-BB0D-D0E341016FCC}"/>
                </a:ext>
              </a:extLst>
            </p:cNvPr>
            <p:cNvCxnSpPr>
              <a:cxnSpLocks/>
              <a:stCxn id="31" idx="4"/>
              <a:endCxn id="32" idx="0"/>
            </p:cNvCxnSpPr>
            <p:nvPr/>
          </p:nvCxnSpPr>
          <p:spPr>
            <a:xfrm>
              <a:off x="6442252" y="4302595"/>
              <a:ext cx="0" cy="937514"/>
            </a:xfrm>
            <a:prstGeom prst="line">
              <a:avLst/>
            </a:prstGeom>
            <a:ln w="50800">
              <a:headEnd type="triangle" w="lg" len="lg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22001BA-5538-3049-B7D3-E316D9417D66}"/>
                </a:ext>
              </a:extLst>
            </p:cNvPr>
            <p:cNvSpPr txBox="1"/>
            <p:nvPr/>
          </p:nvSpPr>
          <p:spPr>
            <a:xfrm>
              <a:off x="7024229" y="3800469"/>
              <a:ext cx="5132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0.5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B1A6A78-931B-DA40-B9EF-C8AEBA5C0AFF}"/>
                </a:ext>
              </a:extLst>
            </p:cNvPr>
            <p:cNvSpPr txBox="1"/>
            <p:nvPr/>
          </p:nvSpPr>
          <p:spPr>
            <a:xfrm>
              <a:off x="6424565" y="4546560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0.1</a:t>
              </a:r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4A4BB90-339D-9548-869A-0F7C09EC3F0A}"/>
                </a:ext>
              </a:extLst>
            </p:cNvPr>
            <p:cNvSpPr txBox="1"/>
            <p:nvPr/>
          </p:nvSpPr>
          <p:spPr>
            <a:xfrm>
              <a:off x="5352455" y="5497183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0.1</a:t>
              </a:r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D2C9847-2974-4245-B665-1D431B126F28}"/>
                </a:ext>
              </a:extLst>
            </p:cNvPr>
            <p:cNvSpPr txBox="1"/>
            <p:nvPr/>
          </p:nvSpPr>
          <p:spPr>
            <a:xfrm>
              <a:off x="7030332" y="5136442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0.7</a:t>
              </a:r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1E66DF7-9359-4E40-8B47-AE6D14A6794C}"/>
                </a:ext>
              </a:extLst>
            </p:cNvPr>
            <p:cNvSpPr txBox="1"/>
            <p:nvPr/>
          </p:nvSpPr>
          <p:spPr>
            <a:xfrm>
              <a:off x="5368465" y="3932625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0.2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BE275C89-FDB3-7C49-BB0F-4A5205E6EE0D}"/>
              </a:ext>
            </a:extLst>
          </p:cNvPr>
          <p:cNvSpPr txBox="1"/>
          <p:nvPr/>
        </p:nvSpPr>
        <p:spPr>
          <a:xfrm>
            <a:off x="4427081" y="6042144"/>
            <a:ext cx="3994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receives probes from B </a:t>
            </a:r>
            <a:br>
              <a:rPr lang="en-US" sz="2400" dirty="0"/>
            </a:br>
            <a:r>
              <a:rPr lang="en-US" sz="2400" i="1" dirty="0"/>
              <a:t>after</a:t>
            </a:r>
            <a:r>
              <a:rPr lang="en-US" sz="2400" dirty="0"/>
              <a:t> A-D link metric increases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7255B86-87E7-FC43-9C0D-3B17832DE75A}"/>
              </a:ext>
            </a:extLst>
          </p:cNvPr>
          <p:cNvGrpSpPr/>
          <p:nvPr/>
        </p:nvGrpSpPr>
        <p:grpSpPr>
          <a:xfrm>
            <a:off x="8697590" y="3640846"/>
            <a:ext cx="3138503" cy="2149864"/>
            <a:chOff x="8697590" y="3640846"/>
            <a:chExt cx="3138503" cy="214986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58C55DF-DEE8-704A-B959-2C7E7D1724ED}"/>
                </a:ext>
              </a:extLst>
            </p:cNvPr>
            <p:cNvSpPr/>
            <p:nvPr/>
          </p:nvSpPr>
          <p:spPr>
            <a:xfrm>
              <a:off x="9988457" y="3640846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17726BC-D3EC-FD48-A36E-A43CEB5A7D65}"/>
                </a:ext>
              </a:extLst>
            </p:cNvPr>
            <p:cNvSpPr/>
            <p:nvPr/>
          </p:nvSpPr>
          <p:spPr>
            <a:xfrm>
              <a:off x="9988457" y="5184535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E214000-21EF-DD45-81CD-7A292D622027}"/>
                </a:ext>
              </a:extLst>
            </p:cNvPr>
            <p:cNvSpPr/>
            <p:nvPr/>
          </p:nvSpPr>
          <p:spPr>
            <a:xfrm>
              <a:off x="11178547" y="4340341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454777A-3BB8-BE44-A019-85E8EB8066D7}"/>
                </a:ext>
              </a:extLst>
            </p:cNvPr>
            <p:cNvSpPr/>
            <p:nvPr/>
          </p:nvSpPr>
          <p:spPr>
            <a:xfrm>
              <a:off x="8697590" y="4400839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6296F9D-1790-DB42-902D-8F33E36A746E}"/>
                </a:ext>
              </a:extLst>
            </p:cNvPr>
            <p:cNvCxnSpPr>
              <a:cxnSpLocks/>
              <a:stCxn id="46" idx="2"/>
              <a:endCxn id="49" idx="7"/>
            </p:cNvCxnSpPr>
            <p:nvPr/>
          </p:nvCxnSpPr>
          <p:spPr>
            <a:xfrm flipH="1">
              <a:off x="9258841" y="3943934"/>
              <a:ext cx="729616" cy="545677"/>
            </a:xfrm>
            <a:prstGeom prst="line">
              <a:avLst/>
            </a:prstGeom>
            <a:ln w="50800"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2D6487F-8E0C-FA4A-8187-4FE349356DE5}"/>
                </a:ext>
              </a:extLst>
            </p:cNvPr>
            <p:cNvCxnSpPr>
              <a:cxnSpLocks/>
              <a:stCxn id="49" idx="5"/>
              <a:endCxn id="47" idx="2"/>
            </p:cNvCxnSpPr>
            <p:nvPr/>
          </p:nvCxnSpPr>
          <p:spPr>
            <a:xfrm>
              <a:off x="9258841" y="4918242"/>
              <a:ext cx="729616" cy="569381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88855E1-BDCF-124A-ADDB-051DEA907C25}"/>
                </a:ext>
              </a:extLst>
            </p:cNvPr>
            <p:cNvCxnSpPr>
              <a:cxnSpLocks/>
              <a:endCxn id="48" idx="3"/>
            </p:cNvCxnSpPr>
            <p:nvPr/>
          </p:nvCxnSpPr>
          <p:spPr>
            <a:xfrm flipV="1">
              <a:off x="10646003" y="4857744"/>
              <a:ext cx="628839" cy="61802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1BFF06E-6A76-3647-8192-A8969A1E9F20}"/>
                </a:ext>
              </a:extLst>
            </p:cNvPr>
            <p:cNvCxnSpPr>
              <a:cxnSpLocks/>
              <a:stCxn id="46" idx="6"/>
              <a:endCxn id="48" idx="1"/>
            </p:cNvCxnSpPr>
            <p:nvPr/>
          </p:nvCxnSpPr>
          <p:spPr>
            <a:xfrm>
              <a:off x="10646003" y="3943934"/>
              <a:ext cx="628839" cy="485179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39DEA2E-5F04-B745-A00A-D1F6AEEA71CA}"/>
                </a:ext>
              </a:extLst>
            </p:cNvPr>
            <p:cNvCxnSpPr>
              <a:cxnSpLocks/>
              <a:stCxn id="46" idx="4"/>
              <a:endCxn id="47" idx="0"/>
            </p:cNvCxnSpPr>
            <p:nvPr/>
          </p:nvCxnSpPr>
          <p:spPr>
            <a:xfrm>
              <a:off x="10317230" y="4247021"/>
              <a:ext cx="0" cy="937514"/>
            </a:xfrm>
            <a:prstGeom prst="line">
              <a:avLst/>
            </a:prstGeom>
            <a:ln w="50800">
              <a:headEnd type="triangle" w="lg" len="lg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2DC9EAF-FDE4-5245-B387-4FD2CAB30497}"/>
                </a:ext>
              </a:extLst>
            </p:cNvPr>
            <p:cNvSpPr txBox="1"/>
            <p:nvPr/>
          </p:nvSpPr>
          <p:spPr>
            <a:xfrm>
              <a:off x="10899207" y="3744895"/>
              <a:ext cx="5132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0.5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A8BF0BF-7A5A-F745-B49D-D6BF2E99C11C}"/>
                </a:ext>
              </a:extLst>
            </p:cNvPr>
            <p:cNvSpPr txBox="1"/>
            <p:nvPr/>
          </p:nvSpPr>
          <p:spPr>
            <a:xfrm>
              <a:off x="10299543" y="4490986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  <a:endParaRPr lang="en-US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B9B2D42-898D-6044-AC23-38C258415C59}"/>
                </a:ext>
              </a:extLst>
            </p:cNvPr>
            <p:cNvSpPr txBox="1"/>
            <p:nvPr/>
          </p:nvSpPr>
          <p:spPr>
            <a:xfrm>
              <a:off x="9183272" y="5163036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C98AEBC-50F2-0D4F-84FF-28472E67ADA0}"/>
                </a:ext>
              </a:extLst>
            </p:cNvPr>
            <p:cNvSpPr txBox="1"/>
            <p:nvPr/>
          </p:nvSpPr>
          <p:spPr>
            <a:xfrm>
              <a:off x="10905310" y="5080868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0.7</a:t>
              </a:r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89DB813-E6FE-DE43-B15E-1A10F7147402}"/>
                </a:ext>
              </a:extLst>
            </p:cNvPr>
            <p:cNvSpPr txBox="1"/>
            <p:nvPr/>
          </p:nvSpPr>
          <p:spPr>
            <a:xfrm>
              <a:off x="9258841" y="3769840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0.2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99714436-C761-C544-971E-18FEC4C881D9}"/>
              </a:ext>
            </a:extLst>
          </p:cNvPr>
          <p:cNvSpPr txBox="1"/>
          <p:nvPr/>
        </p:nvSpPr>
        <p:spPr>
          <a:xfrm>
            <a:off x="-297138" y="6050653"/>
            <a:ext cx="4835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 sends probes to A and S, and</a:t>
            </a:r>
            <a:br>
              <a:rPr lang="en-US" sz="2400" dirty="0"/>
            </a:br>
            <a:r>
              <a:rPr lang="en-US" sz="2400" dirty="0"/>
              <a:t>A propagates probes to B and 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BCFD143-289D-5242-B967-53715149ADE0}"/>
              </a:ext>
            </a:extLst>
          </p:cNvPr>
          <p:cNvSpPr txBox="1"/>
          <p:nvPr/>
        </p:nvSpPr>
        <p:spPr>
          <a:xfrm>
            <a:off x="8302059" y="6207688"/>
            <a:ext cx="3994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Persistent loop!</a:t>
            </a:r>
          </a:p>
        </p:txBody>
      </p:sp>
    </p:spTree>
    <p:extLst>
      <p:ext uri="{BB962C8B-B14F-4D97-AF65-F5344CB8AC3E}">
        <p14:creationId xmlns:p14="http://schemas.microsoft.com/office/powerpoint/2010/main" val="390272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60" grpId="0"/>
      <p:bldP spid="60" grpId="1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CFB47-D372-6D47-B9E0-1B96BCE0B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Version Numbers on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7BE61-D104-C54A-A33F-638F990DB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00202"/>
            <a:ext cx="9319385" cy="452350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Strawman: path-vector routing</a:t>
            </a:r>
          </a:p>
          <a:p>
            <a:pPr lvl="1"/>
            <a:r>
              <a:rPr lang="en-US" sz="3200" dirty="0"/>
              <a:t>Larger overhead</a:t>
            </a:r>
          </a:p>
          <a:p>
            <a:pPr lvl="1"/>
            <a:r>
              <a:rPr lang="en-US" sz="3200" dirty="0"/>
              <a:t>Hard to do in data plane</a:t>
            </a:r>
          </a:p>
          <a:p>
            <a:r>
              <a:rPr lang="en-US" sz="3600" dirty="0"/>
              <a:t>Alternative: probe version numbers</a:t>
            </a:r>
          </a:p>
          <a:p>
            <a:pPr lvl="1"/>
            <a:r>
              <a:rPr lang="en-US" sz="3200" dirty="0"/>
              <a:t>Identify and avoid using outdated probes</a:t>
            </a:r>
          </a:p>
          <a:p>
            <a:pPr lvl="1"/>
            <a:r>
              <a:rPr lang="en-US" sz="3200" dirty="0"/>
              <a:t>Inspired by DSDV and Babel</a:t>
            </a:r>
          </a:p>
          <a:p>
            <a:r>
              <a:rPr lang="en-US" sz="3600" dirty="0"/>
              <a:t>Probe frequency</a:t>
            </a:r>
          </a:p>
          <a:p>
            <a:pPr lvl="1"/>
            <a:r>
              <a:rPr lang="en-US" sz="3200" dirty="0"/>
              <a:t>Old probes propagate, before new probes sent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554EE8F-5E33-5440-9AA8-040CF8DE4A61}"/>
              </a:ext>
            </a:extLst>
          </p:cNvPr>
          <p:cNvGrpSpPr/>
          <p:nvPr/>
        </p:nvGrpSpPr>
        <p:grpSpPr>
          <a:xfrm>
            <a:off x="8606711" y="2761518"/>
            <a:ext cx="3138503" cy="2200873"/>
            <a:chOff x="4822612" y="3696420"/>
            <a:chExt cx="3138503" cy="2200873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9DE0146-FAEC-2148-A215-BE7E80BA9990}"/>
                </a:ext>
              </a:extLst>
            </p:cNvPr>
            <p:cNvSpPr/>
            <p:nvPr/>
          </p:nvSpPr>
          <p:spPr>
            <a:xfrm>
              <a:off x="6113479" y="3696420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14EED94-DC77-364E-BC2B-3A16A59A5F48}"/>
                </a:ext>
              </a:extLst>
            </p:cNvPr>
            <p:cNvSpPr/>
            <p:nvPr/>
          </p:nvSpPr>
          <p:spPr>
            <a:xfrm>
              <a:off x="6113479" y="5240109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44F0C30-14D2-8147-948A-C9025A301CBD}"/>
                </a:ext>
              </a:extLst>
            </p:cNvPr>
            <p:cNvSpPr/>
            <p:nvPr/>
          </p:nvSpPr>
          <p:spPr>
            <a:xfrm>
              <a:off x="7303569" y="4395915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39AD74F-5160-4540-BE67-BC2153A8B04F}"/>
                </a:ext>
              </a:extLst>
            </p:cNvPr>
            <p:cNvSpPr/>
            <p:nvPr/>
          </p:nvSpPr>
          <p:spPr>
            <a:xfrm>
              <a:off x="4822612" y="4456413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91C68D5-74ED-2F46-B493-AFB83ACF9C62}"/>
                </a:ext>
              </a:extLst>
            </p:cNvPr>
            <p:cNvCxnSpPr>
              <a:cxnSpLocks/>
              <a:endCxn id="33" idx="1"/>
            </p:cNvCxnSpPr>
            <p:nvPr/>
          </p:nvCxnSpPr>
          <p:spPr>
            <a:xfrm>
              <a:off x="6771025" y="3974884"/>
              <a:ext cx="628839" cy="509803"/>
            </a:xfrm>
            <a:prstGeom prst="line">
              <a:avLst/>
            </a:prstGeom>
            <a:ln w="50800"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06B774-73E2-4F40-A2D0-8E36D3E2535A}"/>
                </a:ext>
              </a:extLst>
            </p:cNvPr>
            <p:cNvCxnSpPr>
              <a:cxnSpLocks/>
              <a:stCxn id="34" idx="5"/>
              <a:endCxn id="32" idx="2"/>
            </p:cNvCxnSpPr>
            <p:nvPr/>
          </p:nvCxnSpPr>
          <p:spPr>
            <a:xfrm>
              <a:off x="5383863" y="4973816"/>
              <a:ext cx="729616" cy="569381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02CE083-9903-364C-8102-8E2F7F3053CD}"/>
                </a:ext>
              </a:extLst>
            </p:cNvPr>
            <p:cNvCxnSpPr>
              <a:cxnSpLocks/>
              <a:endCxn id="33" idx="3"/>
            </p:cNvCxnSpPr>
            <p:nvPr/>
          </p:nvCxnSpPr>
          <p:spPr>
            <a:xfrm flipV="1">
              <a:off x="6771025" y="4913318"/>
              <a:ext cx="628839" cy="61802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AA94588-4453-8A48-B702-22E2487A5ACF}"/>
                </a:ext>
              </a:extLst>
            </p:cNvPr>
            <p:cNvCxnSpPr>
              <a:cxnSpLocks/>
              <a:stCxn id="34" idx="7"/>
            </p:cNvCxnSpPr>
            <p:nvPr/>
          </p:nvCxnSpPr>
          <p:spPr>
            <a:xfrm flipV="1">
              <a:off x="5383863" y="4080975"/>
              <a:ext cx="738581" cy="46421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10BDCB5-7BB2-894C-BB0D-D0E341016FCC}"/>
                </a:ext>
              </a:extLst>
            </p:cNvPr>
            <p:cNvCxnSpPr>
              <a:cxnSpLocks/>
              <a:stCxn id="31" idx="4"/>
              <a:endCxn id="32" idx="0"/>
            </p:cNvCxnSpPr>
            <p:nvPr/>
          </p:nvCxnSpPr>
          <p:spPr>
            <a:xfrm>
              <a:off x="6442252" y="4302595"/>
              <a:ext cx="0" cy="937514"/>
            </a:xfrm>
            <a:prstGeom prst="line">
              <a:avLst/>
            </a:prstGeom>
            <a:ln w="50800">
              <a:headEnd type="triangle" w="lg" len="lg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22001BA-5538-3049-B7D3-E316D9417D66}"/>
                </a:ext>
              </a:extLst>
            </p:cNvPr>
            <p:cNvSpPr txBox="1"/>
            <p:nvPr/>
          </p:nvSpPr>
          <p:spPr>
            <a:xfrm>
              <a:off x="7024229" y="3800469"/>
              <a:ext cx="5132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0.5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B1A6A78-931B-DA40-B9EF-C8AEBA5C0AFF}"/>
                </a:ext>
              </a:extLst>
            </p:cNvPr>
            <p:cNvSpPr txBox="1"/>
            <p:nvPr/>
          </p:nvSpPr>
          <p:spPr>
            <a:xfrm>
              <a:off x="6424565" y="4546560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0.1</a:t>
              </a:r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4A4BB90-339D-9548-869A-0F7C09EC3F0A}"/>
                </a:ext>
              </a:extLst>
            </p:cNvPr>
            <p:cNvSpPr txBox="1"/>
            <p:nvPr/>
          </p:nvSpPr>
          <p:spPr>
            <a:xfrm>
              <a:off x="5352455" y="5497183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0.1</a:t>
              </a:r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D2C9847-2974-4245-B665-1D431B126F28}"/>
                </a:ext>
              </a:extLst>
            </p:cNvPr>
            <p:cNvSpPr txBox="1"/>
            <p:nvPr/>
          </p:nvSpPr>
          <p:spPr>
            <a:xfrm>
              <a:off x="7030332" y="5136442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0.7</a:t>
              </a:r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1E66DF7-9359-4E40-8B47-AE6D14A6794C}"/>
                </a:ext>
              </a:extLst>
            </p:cNvPr>
            <p:cNvSpPr txBox="1"/>
            <p:nvPr/>
          </p:nvSpPr>
          <p:spPr>
            <a:xfrm>
              <a:off x="5368465" y="3932625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0.2</a:t>
              </a:r>
            </a:p>
          </p:txBody>
        </p:sp>
      </p:grpSp>
      <p:sp>
        <p:nvSpPr>
          <p:cNvPr id="9" name="Freeform 8">
            <a:extLst>
              <a:ext uri="{FF2B5EF4-FFF2-40B4-BE49-F238E27FC236}">
                <a16:creationId xmlns:a16="http://schemas.microsoft.com/office/drawing/2014/main" id="{AD6C4062-8102-6E4A-8C1F-D124A9AE4367}"/>
              </a:ext>
            </a:extLst>
          </p:cNvPr>
          <p:cNvSpPr/>
          <p:nvPr/>
        </p:nvSpPr>
        <p:spPr>
          <a:xfrm>
            <a:off x="8639620" y="2636300"/>
            <a:ext cx="1139687" cy="610894"/>
          </a:xfrm>
          <a:custGeom>
            <a:avLst/>
            <a:gdLst>
              <a:gd name="connsiteX0" fmla="*/ 0 w 1139687"/>
              <a:gd name="connsiteY0" fmla="*/ 610894 h 610894"/>
              <a:gd name="connsiteX1" fmla="*/ 424070 w 1139687"/>
              <a:gd name="connsiteY1" fmla="*/ 27799 h 610894"/>
              <a:gd name="connsiteX2" fmla="*/ 1139687 w 1139687"/>
              <a:gd name="connsiteY2" fmla="*/ 147068 h 61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687" h="610894">
                <a:moveTo>
                  <a:pt x="0" y="610894"/>
                </a:moveTo>
                <a:cubicBezTo>
                  <a:pt x="117061" y="357998"/>
                  <a:pt x="234122" y="105103"/>
                  <a:pt x="424070" y="27799"/>
                </a:cubicBezTo>
                <a:cubicBezTo>
                  <a:pt x="614018" y="-49505"/>
                  <a:pt x="876852" y="48781"/>
                  <a:pt x="1139687" y="147068"/>
                </a:cubicBezTo>
              </a:path>
            </a:pathLst>
          </a:custGeom>
          <a:noFill/>
          <a:ln>
            <a:prstDash val="dash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8F3B94-1743-4348-8A4F-0F8434C0C0E3}"/>
              </a:ext>
            </a:extLst>
          </p:cNvPr>
          <p:cNvSpPr txBox="1"/>
          <p:nvPr/>
        </p:nvSpPr>
        <p:spPr>
          <a:xfrm>
            <a:off x="8487253" y="2201705"/>
            <a:ext cx="936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probe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18F155DA-2532-454A-ABDE-2E074F6DB2EC}"/>
              </a:ext>
            </a:extLst>
          </p:cNvPr>
          <p:cNvSpPr/>
          <p:nvPr/>
        </p:nvSpPr>
        <p:spPr>
          <a:xfrm>
            <a:off x="10579510" y="2646473"/>
            <a:ext cx="934064" cy="598172"/>
          </a:xfrm>
          <a:custGeom>
            <a:avLst/>
            <a:gdLst>
              <a:gd name="connsiteX0" fmla="*/ 934064 w 934064"/>
              <a:gd name="connsiteY0" fmla="*/ 598172 h 598172"/>
              <a:gd name="connsiteX1" fmla="*/ 688258 w 934064"/>
              <a:gd name="connsiteY1" fmla="*/ 37733 h 598172"/>
              <a:gd name="connsiteX2" fmla="*/ 0 w 934064"/>
              <a:gd name="connsiteY2" fmla="*/ 96727 h 59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4064" h="598172">
                <a:moveTo>
                  <a:pt x="934064" y="598172"/>
                </a:moveTo>
                <a:cubicBezTo>
                  <a:pt x="888999" y="359739"/>
                  <a:pt x="843935" y="121307"/>
                  <a:pt x="688258" y="37733"/>
                </a:cubicBezTo>
                <a:cubicBezTo>
                  <a:pt x="532581" y="-45841"/>
                  <a:pt x="266290" y="25443"/>
                  <a:pt x="0" y="96727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  <a:headEnd w="lg" len="lg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86C6577-72B0-BC4B-9A63-45F3061C1734}"/>
              </a:ext>
            </a:extLst>
          </p:cNvPr>
          <p:cNvSpPr txBox="1"/>
          <p:nvPr/>
        </p:nvSpPr>
        <p:spPr>
          <a:xfrm>
            <a:off x="10869543" y="2211026"/>
            <a:ext cx="1194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probe i+1</a:t>
            </a:r>
          </a:p>
        </p:txBody>
      </p:sp>
    </p:spTree>
    <p:extLst>
      <p:ext uri="{BB962C8B-B14F-4D97-AF65-F5344CB8AC3E}">
        <p14:creationId xmlns:p14="http://schemas.microsoft.com/office/powerpoint/2010/main" val="337810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 animBg="1"/>
      <p:bldP spid="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E18E2-5520-C544-9D3C-075FC1EF5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 #4: Interaction With </a:t>
            </a:r>
            <a:r>
              <a:rPr lang="en-US" dirty="0" err="1"/>
              <a:t>Flowlet</a:t>
            </a:r>
            <a:r>
              <a:rPr lang="en-US" dirty="0"/>
              <a:t> Switching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09BC1-10D4-3048-8DA4-813DE3108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983159"/>
          </a:xfrm>
        </p:spPr>
        <p:txBody>
          <a:bodyPr/>
          <a:lstStyle/>
          <a:p>
            <a:r>
              <a:rPr lang="en-US" dirty="0"/>
              <a:t>Prevent out-of-order packets in a flow</a:t>
            </a:r>
          </a:p>
          <a:p>
            <a:pPr lvl="1"/>
            <a:r>
              <a:rPr lang="en-US" dirty="0"/>
              <a:t>Group packets with small interarrival times</a:t>
            </a:r>
          </a:p>
          <a:p>
            <a:pPr marL="457200" lvl="1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Strawman solution: pin the </a:t>
            </a:r>
            <a:r>
              <a:rPr lang="en-US" dirty="0" err="1"/>
              <a:t>flowlet</a:t>
            </a:r>
            <a:endParaRPr lang="en-US" dirty="0"/>
          </a:p>
          <a:p>
            <a:pPr lvl="1"/>
            <a:r>
              <a:rPr lang="en-US" dirty="0"/>
              <a:t>Maintain (</a:t>
            </a:r>
            <a:r>
              <a:rPr lang="en-US" dirty="0" err="1"/>
              <a:t>flowlet</a:t>
            </a:r>
            <a:r>
              <a:rPr lang="en-US" dirty="0"/>
              <a:t> id, next-hop, time) for each </a:t>
            </a:r>
            <a:r>
              <a:rPr lang="en-US" dirty="0" err="1"/>
              <a:t>flowlet</a:t>
            </a:r>
            <a:endParaRPr lang="en-US" dirty="0"/>
          </a:p>
          <a:p>
            <a:pPr lvl="1"/>
            <a:r>
              <a:rPr lang="en-US" dirty="0"/>
              <a:t>If small time gap for next packet, use the pinned next-hop</a:t>
            </a:r>
          </a:p>
          <a:p>
            <a:pPr lvl="1"/>
            <a:r>
              <a:rPr lang="en-US" dirty="0"/>
              <a:t>… otherwise, use the currently best next-hop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54D42-5F6C-A54F-B001-D4BBCC41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F148AC-54B4-AE49-A859-F4B44AF5A305}"/>
              </a:ext>
            </a:extLst>
          </p:cNvPr>
          <p:cNvSpPr/>
          <p:nvPr/>
        </p:nvSpPr>
        <p:spPr>
          <a:xfrm>
            <a:off x="9949545" y="3211277"/>
            <a:ext cx="420914" cy="3664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93E62-F6EA-1B43-A685-1387CA95F900}"/>
              </a:ext>
            </a:extLst>
          </p:cNvPr>
          <p:cNvSpPr/>
          <p:nvPr/>
        </p:nvSpPr>
        <p:spPr>
          <a:xfrm>
            <a:off x="8794986" y="3220702"/>
            <a:ext cx="420914" cy="3664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648B7C-7A26-094F-B693-D0B5B952EDFB}"/>
              </a:ext>
            </a:extLst>
          </p:cNvPr>
          <p:cNvSpPr/>
          <p:nvPr/>
        </p:nvSpPr>
        <p:spPr>
          <a:xfrm>
            <a:off x="8159662" y="3231587"/>
            <a:ext cx="420914" cy="3664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2BAB1E-DEED-4642-B12D-6BD0A7030BC3}"/>
              </a:ext>
            </a:extLst>
          </p:cNvPr>
          <p:cNvSpPr/>
          <p:nvPr/>
        </p:nvSpPr>
        <p:spPr>
          <a:xfrm>
            <a:off x="9372265" y="3220701"/>
            <a:ext cx="420914" cy="36648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59647B-98B4-D84C-A612-BE49B8402155}"/>
              </a:ext>
            </a:extLst>
          </p:cNvPr>
          <p:cNvSpPr/>
          <p:nvPr/>
        </p:nvSpPr>
        <p:spPr>
          <a:xfrm>
            <a:off x="6990589" y="3250850"/>
            <a:ext cx="420914" cy="36648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51C779-CDAB-D84F-BDA1-9F2A2953D9B5}"/>
              </a:ext>
            </a:extLst>
          </p:cNvPr>
          <p:cNvCxnSpPr>
            <a:cxnSpLocks/>
          </p:cNvCxnSpPr>
          <p:nvPr/>
        </p:nvCxnSpPr>
        <p:spPr>
          <a:xfrm>
            <a:off x="4532243" y="3815859"/>
            <a:ext cx="6430009" cy="0"/>
          </a:xfrm>
          <a:prstGeom prst="straightConnector1">
            <a:avLst/>
          </a:prstGeom>
          <a:ln w="53975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AD28CC6-941C-C047-A2CB-B16D34080CB2}"/>
              </a:ext>
            </a:extLst>
          </p:cNvPr>
          <p:cNvSpPr/>
          <p:nvPr/>
        </p:nvSpPr>
        <p:spPr>
          <a:xfrm>
            <a:off x="7567868" y="3245758"/>
            <a:ext cx="420914" cy="3664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ECC8B756-D9FE-F848-9E73-790746F43CE5}"/>
              </a:ext>
            </a:extLst>
          </p:cNvPr>
          <p:cNvSpPr/>
          <p:nvPr/>
        </p:nvSpPr>
        <p:spPr>
          <a:xfrm rot="16200000">
            <a:off x="8730751" y="1396896"/>
            <a:ext cx="541689" cy="3026479"/>
          </a:xfrm>
          <a:prstGeom prst="rightBrace">
            <a:avLst>
              <a:gd name="adj1" fmla="val 8333"/>
              <a:gd name="adj2" fmla="val 53117"/>
            </a:avLst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499352-387A-CF49-A689-0BB5767F89D0}"/>
              </a:ext>
            </a:extLst>
          </p:cNvPr>
          <p:cNvSpPr txBox="1"/>
          <p:nvPr/>
        </p:nvSpPr>
        <p:spPr>
          <a:xfrm>
            <a:off x="8361284" y="2199459"/>
            <a:ext cx="1186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small gap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578CD2-B021-9A4B-B986-A739F37010EC}"/>
              </a:ext>
            </a:extLst>
          </p:cNvPr>
          <p:cNvSpPr/>
          <p:nvPr/>
        </p:nvSpPr>
        <p:spPr>
          <a:xfrm>
            <a:off x="6413310" y="3237306"/>
            <a:ext cx="420914" cy="36648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9D0ED2-F7AD-264E-BA13-13C4F83F629E}"/>
              </a:ext>
            </a:extLst>
          </p:cNvPr>
          <p:cNvSpPr/>
          <p:nvPr/>
        </p:nvSpPr>
        <p:spPr>
          <a:xfrm>
            <a:off x="10541338" y="3202005"/>
            <a:ext cx="420914" cy="36648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95D3467-AFF0-2C4B-9BD5-D80A83943518}"/>
              </a:ext>
            </a:extLst>
          </p:cNvPr>
          <p:cNvSpPr/>
          <p:nvPr/>
        </p:nvSpPr>
        <p:spPr>
          <a:xfrm>
            <a:off x="5087872" y="3245757"/>
            <a:ext cx="420914" cy="3664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8AD6118-D924-FD4D-A171-949DB542A071}"/>
              </a:ext>
            </a:extLst>
          </p:cNvPr>
          <p:cNvSpPr/>
          <p:nvPr/>
        </p:nvSpPr>
        <p:spPr>
          <a:xfrm>
            <a:off x="5767898" y="3231587"/>
            <a:ext cx="420914" cy="36648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5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89CDF-ED0B-AB4F-B2F3-DB675A0AB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Violations Under </a:t>
            </a:r>
            <a:r>
              <a:rPr lang="en-US" dirty="0" err="1"/>
              <a:t>Flowlet</a:t>
            </a:r>
            <a:r>
              <a:rPr lang="en-US" dirty="0"/>
              <a:t> Pinning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57A2C-D320-904F-9530-A11A3C985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Flowlet</a:t>
            </a:r>
            <a:r>
              <a:rPr lang="en-US" dirty="0"/>
              <a:t> switching</a:t>
            </a:r>
          </a:p>
          <a:p>
            <a:pPr lvl="1"/>
            <a:r>
              <a:rPr lang="en-US" dirty="0"/>
              <a:t>Is not policy aware</a:t>
            </a:r>
          </a:p>
          <a:p>
            <a:pPr lvl="1"/>
            <a:r>
              <a:rPr lang="en-US" dirty="0"/>
              <a:t>Node timeouts at different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41E1A-BFEA-7344-832F-BDAA39AC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17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7B1B2D5-E397-6240-9BF6-DE22B7211AD9}"/>
              </a:ext>
            </a:extLst>
          </p:cNvPr>
          <p:cNvSpPr/>
          <p:nvPr/>
        </p:nvSpPr>
        <p:spPr>
          <a:xfrm>
            <a:off x="2323288" y="3952128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8DF481D-EE27-2F4A-85E0-CBF3D0E22CC1}"/>
              </a:ext>
            </a:extLst>
          </p:cNvPr>
          <p:cNvSpPr/>
          <p:nvPr/>
        </p:nvSpPr>
        <p:spPr>
          <a:xfrm>
            <a:off x="2334171" y="5495817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EF9096A-E6BB-3040-A5D1-9E7D36DDFAC3}"/>
              </a:ext>
            </a:extLst>
          </p:cNvPr>
          <p:cNvSpPr/>
          <p:nvPr/>
        </p:nvSpPr>
        <p:spPr>
          <a:xfrm>
            <a:off x="3611349" y="465162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9286CCD-4143-F14C-B8BE-42BB85DAA6C6}"/>
              </a:ext>
            </a:extLst>
          </p:cNvPr>
          <p:cNvSpPr/>
          <p:nvPr/>
        </p:nvSpPr>
        <p:spPr>
          <a:xfrm>
            <a:off x="1032421" y="4712121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0855F84-F3FC-9B4F-95B2-9A6715E8DF96}"/>
              </a:ext>
            </a:extLst>
          </p:cNvPr>
          <p:cNvCxnSpPr>
            <a:cxnSpLocks/>
            <a:stCxn id="7" idx="6"/>
            <a:endCxn id="8" idx="3"/>
          </p:cNvCxnSpPr>
          <p:nvPr/>
        </p:nvCxnSpPr>
        <p:spPr>
          <a:xfrm flipV="1">
            <a:off x="2991717" y="5169026"/>
            <a:ext cx="715927" cy="62987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3B0989E-9842-504E-B200-0B864B9E0D25}"/>
              </a:ext>
            </a:extLst>
          </p:cNvPr>
          <p:cNvCxnSpPr>
            <a:cxnSpLocks/>
            <a:stCxn id="9" idx="7"/>
          </p:cNvCxnSpPr>
          <p:nvPr/>
        </p:nvCxnSpPr>
        <p:spPr>
          <a:xfrm flipV="1">
            <a:off x="1593672" y="4336683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CC0DF90-D00A-EB4F-92CC-655D71807EF2}"/>
              </a:ext>
            </a:extLst>
          </p:cNvPr>
          <p:cNvSpPr txBox="1"/>
          <p:nvPr/>
        </p:nvSpPr>
        <p:spPr>
          <a:xfrm>
            <a:off x="7154480" y="1647827"/>
            <a:ext cx="4754492" cy="1569660"/>
          </a:xfrm>
          <a:prstGeom prst="rect">
            <a:avLst/>
          </a:prstGeom>
          <a:solidFill>
            <a:srgbClr val="FFF9C4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3200" dirty="0"/>
              <a:t>if (</a:t>
            </a:r>
            <a:r>
              <a:rPr lang="en-US" sz="3200" dirty="0">
                <a:solidFill>
                  <a:srgbClr val="FF0000"/>
                </a:solidFill>
              </a:rPr>
              <a:t>S C E F D + </a:t>
            </a:r>
            <a:r>
              <a:rPr lang="en-US" sz="3200" dirty="0">
                <a:solidFill>
                  <a:srgbClr val="00B050"/>
                </a:solidFill>
              </a:rPr>
              <a:t>S A E B D</a:t>
            </a:r>
            <a:r>
              <a:rPr lang="en-US" sz="3200" dirty="0"/>
              <a:t>)</a:t>
            </a:r>
          </a:p>
          <a:p>
            <a:pPr lvl="1"/>
            <a:r>
              <a:rPr lang="en-US" sz="3200" dirty="0"/>
              <a:t>   then </a:t>
            </a:r>
            <a:r>
              <a:rPr lang="en-US" sz="3200" dirty="0" err="1"/>
              <a:t>path.util</a:t>
            </a:r>
            <a:endParaRPr lang="en-US" sz="3200" dirty="0">
              <a:latin typeface="Symbol" pitchFamily="2" charset="2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3200" dirty="0"/>
              <a:t>   else </a:t>
            </a:r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∞</a:t>
            </a:r>
            <a:endParaRPr lang="en-US" sz="32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739C9E4-1C30-E141-82D8-01DC3CCBA510}"/>
              </a:ext>
            </a:extLst>
          </p:cNvPr>
          <p:cNvCxnSpPr>
            <a:cxnSpLocks/>
          </p:cNvCxnSpPr>
          <p:nvPr/>
        </p:nvCxnSpPr>
        <p:spPr>
          <a:xfrm flipH="1" flipV="1">
            <a:off x="2971869" y="4309316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9DB3A1-FE8C-6148-BAD8-9749D5A05B6A}"/>
              </a:ext>
            </a:extLst>
          </p:cNvPr>
          <p:cNvCxnSpPr>
            <a:cxnSpLocks/>
          </p:cNvCxnSpPr>
          <p:nvPr/>
        </p:nvCxnSpPr>
        <p:spPr>
          <a:xfrm flipH="1" flipV="1">
            <a:off x="1583952" y="5227610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9E1B5B8-6A86-2C47-B4BA-25CB67DBD15D}"/>
              </a:ext>
            </a:extLst>
          </p:cNvPr>
          <p:cNvSpPr/>
          <p:nvPr/>
        </p:nvSpPr>
        <p:spPr>
          <a:xfrm>
            <a:off x="4928066" y="3890197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666FC01-79E1-8E4E-9933-88D0D146CB60}"/>
              </a:ext>
            </a:extLst>
          </p:cNvPr>
          <p:cNvSpPr/>
          <p:nvPr/>
        </p:nvSpPr>
        <p:spPr>
          <a:xfrm>
            <a:off x="4938949" y="5433886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38E5218-9D26-D648-B7B8-0BFBF6E2F3D1}"/>
              </a:ext>
            </a:extLst>
          </p:cNvPr>
          <p:cNvSpPr/>
          <p:nvPr/>
        </p:nvSpPr>
        <p:spPr>
          <a:xfrm>
            <a:off x="6216127" y="4589692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F479F4-1247-C848-BC75-68CAE624CE58}"/>
              </a:ext>
            </a:extLst>
          </p:cNvPr>
          <p:cNvCxnSpPr>
            <a:cxnSpLocks/>
            <a:stCxn id="25" idx="6"/>
            <a:endCxn id="26" idx="3"/>
          </p:cNvCxnSpPr>
          <p:nvPr/>
        </p:nvCxnSpPr>
        <p:spPr>
          <a:xfrm flipV="1">
            <a:off x="5596495" y="5107095"/>
            <a:ext cx="715927" cy="62987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3DD2321-F555-4545-A23F-A01E236E92DF}"/>
              </a:ext>
            </a:extLst>
          </p:cNvPr>
          <p:cNvCxnSpPr>
            <a:cxnSpLocks/>
          </p:cNvCxnSpPr>
          <p:nvPr/>
        </p:nvCxnSpPr>
        <p:spPr>
          <a:xfrm flipV="1">
            <a:off x="4198450" y="4274752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DB8F065-A02D-FC41-BE2B-58383216CBA8}"/>
              </a:ext>
            </a:extLst>
          </p:cNvPr>
          <p:cNvCxnSpPr>
            <a:cxnSpLocks/>
          </p:cNvCxnSpPr>
          <p:nvPr/>
        </p:nvCxnSpPr>
        <p:spPr>
          <a:xfrm flipH="1" flipV="1">
            <a:off x="5576647" y="4247385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68DF7A9-0CAC-4742-A388-5D1ACBEE61AD}"/>
              </a:ext>
            </a:extLst>
          </p:cNvPr>
          <p:cNvCxnSpPr>
            <a:cxnSpLocks/>
          </p:cNvCxnSpPr>
          <p:nvPr/>
        </p:nvCxnSpPr>
        <p:spPr>
          <a:xfrm flipH="1" flipV="1">
            <a:off x="4188730" y="5165679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Freeform 30">
            <a:extLst>
              <a:ext uri="{FF2B5EF4-FFF2-40B4-BE49-F238E27FC236}">
                <a16:creationId xmlns:a16="http://schemas.microsoft.com/office/drawing/2014/main" id="{2AC1C78F-5C06-D346-9C83-E20AF72E0411}"/>
              </a:ext>
            </a:extLst>
          </p:cNvPr>
          <p:cNvSpPr/>
          <p:nvPr/>
        </p:nvSpPr>
        <p:spPr>
          <a:xfrm>
            <a:off x="1012371" y="5421086"/>
            <a:ext cx="5660572" cy="1067061"/>
          </a:xfrm>
          <a:custGeom>
            <a:avLst/>
            <a:gdLst>
              <a:gd name="connsiteX0" fmla="*/ 0 w 5660572"/>
              <a:gd name="connsiteY0" fmla="*/ 32657 h 1067061"/>
              <a:gd name="connsiteX1" fmla="*/ 1578429 w 5660572"/>
              <a:gd name="connsiteY1" fmla="*/ 1066800 h 1067061"/>
              <a:gd name="connsiteX2" fmla="*/ 2808515 w 5660572"/>
              <a:gd name="connsiteY2" fmla="*/ 141514 h 1067061"/>
              <a:gd name="connsiteX3" fmla="*/ 4278086 w 5660572"/>
              <a:gd name="connsiteY3" fmla="*/ 990600 h 1067061"/>
              <a:gd name="connsiteX4" fmla="*/ 5660572 w 5660572"/>
              <a:gd name="connsiteY4" fmla="*/ 0 h 106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0572" h="1067061">
                <a:moveTo>
                  <a:pt x="0" y="32657"/>
                </a:moveTo>
                <a:cubicBezTo>
                  <a:pt x="555171" y="540657"/>
                  <a:pt x="1110343" y="1048657"/>
                  <a:pt x="1578429" y="1066800"/>
                </a:cubicBezTo>
                <a:cubicBezTo>
                  <a:pt x="2046515" y="1084943"/>
                  <a:pt x="2358572" y="154214"/>
                  <a:pt x="2808515" y="141514"/>
                </a:cubicBezTo>
                <a:cubicBezTo>
                  <a:pt x="3258458" y="128814"/>
                  <a:pt x="3802743" y="1014186"/>
                  <a:pt x="4278086" y="990600"/>
                </a:cubicBezTo>
                <a:cubicBezTo>
                  <a:pt x="4753429" y="967014"/>
                  <a:pt x="5207000" y="483507"/>
                  <a:pt x="5660572" y="0"/>
                </a:cubicBezTo>
              </a:path>
            </a:pathLst>
          </a:custGeom>
          <a:noFill/>
          <a:ln w="31750">
            <a:solidFill>
              <a:srgbClr val="00B05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0F1874E3-3AB6-B641-AB76-90CC34D3EFFF}"/>
              </a:ext>
            </a:extLst>
          </p:cNvPr>
          <p:cNvSpPr/>
          <p:nvPr/>
        </p:nvSpPr>
        <p:spPr>
          <a:xfrm flipV="1">
            <a:off x="958714" y="3429000"/>
            <a:ext cx="5660572" cy="1067061"/>
          </a:xfrm>
          <a:custGeom>
            <a:avLst/>
            <a:gdLst>
              <a:gd name="connsiteX0" fmla="*/ 0 w 5660572"/>
              <a:gd name="connsiteY0" fmla="*/ 32657 h 1067061"/>
              <a:gd name="connsiteX1" fmla="*/ 1578429 w 5660572"/>
              <a:gd name="connsiteY1" fmla="*/ 1066800 h 1067061"/>
              <a:gd name="connsiteX2" fmla="*/ 2808515 w 5660572"/>
              <a:gd name="connsiteY2" fmla="*/ 141514 h 1067061"/>
              <a:gd name="connsiteX3" fmla="*/ 4278086 w 5660572"/>
              <a:gd name="connsiteY3" fmla="*/ 990600 h 1067061"/>
              <a:gd name="connsiteX4" fmla="*/ 5660572 w 5660572"/>
              <a:gd name="connsiteY4" fmla="*/ 0 h 106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0572" h="1067061">
                <a:moveTo>
                  <a:pt x="0" y="32657"/>
                </a:moveTo>
                <a:cubicBezTo>
                  <a:pt x="555171" y="540657"/>
                  <a:pt x="1110343" y="1048657"/>
                  <a:pt x="1578429" y="1066800"/>
                </a:cubicBezTo>
                <a:cubicBezTo>
                  <a:pt x="2046515" y="1084943"/>
                  <a:pt x="2358572" y="154214"/>
                  <a:pt x="2808515" y="141514"/>
                </a:cubicBezTo>
                <a:cubicBezTo>
                  <a:pt x="3258458" y="128814"/>
                  <a:pt x="3802743" y="1014186"/>
                  <a:pt x="4278086" y="990600"/>
                </a:cubicBezTo>
                <a:cubicBezTo>
                  <a:pt x="4753429" y="967014"/>
                  <a:pt x="5207000" y="483507"/>
                  <a:pt x="5660572" y="0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6DF9FA-94FF-7C4D-8432-D435388702CE}"/>
              </a:ext>
            </a:extLst>
          </p:cNvPr>
          <p:cNvSpPr txBox="1"/>
          <p:nvPr/>
        </p:nvSpPr>
        <p:spPr>
          <a:xfrm>
            <a:off x="3259306" y="5823365"/>
            <a:ext cx="111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path 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35D888-38CB-F647-9A6B-C7513E8EDB57}"/>
              </a:ext>
            </a:extLst>
          </p:cNvPr>
          <p:cNvSpPr txBox="1"/>
          <p:nvPr/>
        </p:nvSpPr>
        <p:spPr>
          <a:xfrm>
            <a:off x="3284715" y="3462316"/>
            <a:ext cx="111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path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6A99B92-D40C-C64C-B971-78D5B3EDB9D1}"/>
              </a:ext>
            </a:extLst>
          </p:cNvPr>
          <p:cNvSpPr txBox="1"/>
          <p:nvPr/>
        </p:nvSpPr>
        <p:spPr>
          <a:xfrm>
            <a:off x="7444239" y="4193284"/>
            <a:ext cx="441941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Packets reaching E on path 2 </a:t>
            </a:r>
            <a:br>
              <a:rPr lang="en-US" sz="2800" dirty="0"/>
            </a:br>
            <a:r>
              <a:rPr lang="en-US" sz="2800" dirty="0"/>
              <a:t>    are (still) pinned to path 1</a:t>
            </a:r>
          </a:p>
          <a:p>
            <a:r>
              <a:rPr lang="en-US" sz="2800" dirty="0">
                <a:sym typeface="Wingdings" pitchFamily="2" charset="2"/>
              </a:rPr>
              <a:t> S-C-E-B-D policy violation!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497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2" grpId="0" animBg="1"/>
      <p:bldP spid="33" grpId="0"/>
      <p:bldP spid="33" grpId="1"/>
      <p:bldP spid="34" grpId="0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A6B7C-FE21-304E-9481-F7FD59C5C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Solution: </a:t>
            </a:r>
            <a:r>
              <a:rPr lang="en-US" dirty="0" err="1"/>
              <a:t>Flowlet</a:t>
            </a:r>
            <a:r>
              <a:rPr lang="en-US" dirty="0"/>
              <a:t> Switching Per Path Constraint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BDD27-0A78-9443-B169-831EBA628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 </a:t>
            </a:r>
            <a:r>
              <a:rPr lang="en-US" dirty="0" err="1"/>
              <a:t>flowlet</a:t>
            </a:r>
            <a:r>
              <a:rPr lang="en-US" dirty="0"/>
              <a:t> definition</a:t>
            </a:r>
          </a:p>
          <a:p>
            <a:pPr lvl="1"/>
            <a:r>
              <a:rPr lang="en-US" dirty="0"/>
              <a:t>Before: maintain (</a:t>
            </a:r>
            <a:r>
              <a:rPr lang="en-US" dirty="0" err="1"/>
              <a:t>flowlet</a:t>
            </a:r>
            <a:r>
              <a:rPr lang="en-US" dirty="0"/>
              <a:t> id, next-hop, time) per </a:t>
            </a:r>
            <a:r>
              <a:rPr lang="en-US" dirty="0" err="1"/>
              <a:t>flowlet</a:t>
            </a:r>
            <a:endParaRPr lang="en-US" dirty="0"/>
          </a:p>
          <a:p>
            <a:pPr lvl="1"/>
            <a:r>
              <a:rPr lang="en-US" dirty="0"/>
              <a:t>After: include policy tag as part of the “match”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BB42D-61CC-284B-951A-B4B68041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18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133D6A-60EB-4341-8A5C-CC82A4B4A4EF}"/>
              </a:ext>
            </a:extLst>
          </p:cNvPr>
          <p:cNvSpPr/>
          <p:nvPr/>
        </p:nvSpPr>
        <p:spPr>
          <a:xfrm>
            <a:off x="2889344" y="3952128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9C658C7-391D-6446-AAA3-830BFFBAF4E0}"/>
              </a:ext>
            </a:extLst>
          </p:cNvPr>
          <p:cNvSpPr/>
          <p:nvPr/>
        </p:nvSpPr>
        <p:spPr>
          <a:xfrm>
            <a:off x="2900227" y="5495817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63D15B7-2C4F-234F-AB10-63EE12CBC26F}"/>
              </a:ext>
            </a:extLst>
          </p:cNvPr>
          <p:cNvSpPr/>
          <p:nvPr/>
        </p:nvSpPr>
        <p:spPr>
          <a:xfrm>
            <a:off x="4177405" y="4651623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7E0CB4-DD98-B043-87B4-FE7F62FADA2C}"/>
              </a:ext>
            </a:extLst>
          </p:cNvPr>
          <p:cNvSpPr/>
          <p:nvPr/>
        </p:nvSpPr>
        <p:spPr>
          <a:xfrm>
            <a:off x="1598477" y="4712121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78C43D-D86D-914D-A4BF-4DFB27AD988C}"/>
              </a:ext>
            </a:extLst>
          </p:cNvPr>
          <p:cNvCxnSpPr>
            <a:cxnSpLocks/>
            <a:stCxn id="6" idx="6"/>
            <a:endCxn id="7" idx="3"/>
          </p:cNvCxnSpPr>
          <p:nvPr/>
        </p:nvCxnSpPr>
        <p:spPr>
          <a:xfrm flipV="1">
            <a:off x="3557773" y="5169026"/>
            <a:ext cx="715927" cy="62987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10DF23-8467-8944-AB00-62876EA52368}"/>
              </a:ext>
            </a:extLst>
          </p:cNvPr>
          <p:cNvCxnSpPr>
            <a:cxnSpLocks/>
            <a:stCxn id="8" idx="7"/>
          </p:cNvCxnSpPr>
          <p:nvPr/>
        </p:nvCxnSpPr>
        <p:spPr>
          <a:xfrm flipV="1">
            <a:off x="2159728" y="4336683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A672D39-AA67-BA44-B831-528572D4FD40}"/>
              </a:ext>
            </a:extLst>
          </p:cNvPr>
          <p:cNvCxnSpPr>
            <a:cxnSpLocks/>
          </p:cNvCxnSpPr>
          <p:nvPr/>
        </p:nvCxnSpPr>
        <p:spPr>
          <a:xfrm flipH="1" flipV="1">
            <a:off x="3537925" y="4309316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86E88C2-8DB0-2440-B260-669C9E5A59AC}"/>
              </a:ext>
            </a:extLst>
          </p:cNvPr>
          <p:cNvCxnSpPr>
            <a:cxnSpLocks/>
          </p:cNvCxnSpPr>
          <p:nvPr/>
        </p:nvCxnSpPr>
        <p:spPr>
          <a:xfrm flipH="1" flipV="1">
            <a:off x="2150008" y="5227610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913EE58-EEA1-5240-9683-0A0BB48E6F1E}"/>
              </a:ext>
            </a:extLst>
          </p:cNvPr>
          <p:cNvSpPr/>
          <p:nvPr/>
        </p:nvSpPr>
        <p:spPr>
          <a:xfrm>
            <a:off x="5494122" y="3890197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2D4FF4-076C-9E4C-8A8C-995EE0700124}"/>
              </a:ext>
            </a:extLst>
          </p:cNvPr>
          <p:cNvSpPr/>
          <p:nvPr/>
        </p:nvSpPr>
        <p:spPr>
          <a:xfrm>
            <a:off x="5505005" y="5433886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5D8DCA9-0970-9344-9482-81081091FA52}"/>
              </a:ext>
            </a:extLst>
          </p:cNvPr>
          <p:cNvSpPr/>
          <p:nvPr/>
        </p:nvSpPr>
        <p:spPr>
          <a:xfrm>
            <a:off x="6782183" y="4589692"/>
            <a:ext cx="657546" cy="6061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35BB46-D826-BD4A-9680-21CAA316A2E7}"/>
              </a:ext>
            </a:extLst>
          </p:cNvPr>
          <p:cNvCxnSpPr>
            <a:cxnSpLocks/>
            <a:stCxn id="14" idx="6"/>
            <a:endCxn id="15" idx="3"/>
          </p:cNvCxnSpPr>
          <p:nvPr/>
        </p:nvCxnSpPr>
        <p:spPr>
          <a:xfrm flipV="1">
            <a:off x="6162551" y="5107095"/>
            <a:ext cx="715927" cy="62987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F896B81-EB95-2248-9DB2-3FA668865AF0}"/>
              </a:ext>
            </a:extLst>
          </p:cNvPr>
          <p:cNvCxnSpPr>
            <a:cxnSpLocks/>
          </p:cNvCxnSpPr>
          <p:nvPr/>
        </p:nvCxnSpPr>
        <p:spPr>
          <a:xfrm flipV="1">
            <a:off x="4764506" y="4274752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D018C15-EDFD-A643-AD08-9AF2DEFD3355}"/>
              </a:ext>
            </a:extLst>
          </p:cNvPr>
          <p:cNvCxnSpPr>
            <a:cxnSpLocks/>
          </p:cNvCxnSpPr>
          <p:nvPr/>
        </p:nvCxnSpPr>
        <p:spPr>
          <a:xfrm flipH="1" flipV="1">
            <a:off x="6142703" y="4247385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22B57C-F582-AC46-A74E-20ECFA803C24}"/>
              </a:ext>
            </a:extLst>
          </p:cNvPr>
          <p:cNvCxnSpPr>
            <a:cxnSpLocks/>
          </p:cNvCxnSpPr>
          <p:nvPr/>
        </p:nvCxnSpPr>
        <p:spPr>
          <a:xfrm flipH="1" flipV="1">
            <a:off x="4754786" y="5165679"/>
            <a:ext cx="738581" cy="46421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7D0A1A55-B555-A342-8A14-F62E980E4177}"/>
              </a:ext>
            </a:extLst>
          </p:cNvPr>
          <p:cNvSpPr/>
          <p:nvPr/>
        </p:nvSpPr>
        <p:spPr>
          <a:xfrm>
            <a:off x="1578427" y="5421086"/>
            <a:ext cx="5660572" cy="1067061"/>
          </a:xfrm>
          <a:custGeom>
            <a:avLst/>
            <a:gdLst>
              <a:gd name="connsiteX0" fmla="*/ 0 w 5660572"/>
              <a:gd name="connsiteY0" fmla="*/ 32657 h 1067061"/>
              <a:gd name="connsiteX1" fmla="*/ 1578429 w 5660572"/>
              <a:gd name="connsiteY1" fmla="*/ 1066800 h 1067061"/>
              <a:gd name="connsiteX2" fmla="*/ 2808515 w 5660572"/>
              <a:gd name="connsiteY2" fmla="*/ 141514 h 1067061"/>
              <a:gd name="connsiteX3" fmla="*/ 4278086 w 5660572"/>
              <a:gd name="connsiteY3" fmla="*/ 990600 h 1067061"/>
              <a:gd name="connsiteX4" fmla="*/ 5660572 w 5660572"/>
              <a:gd name="connsiteY4" fmla="*/ 0 h 106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0572" h="1067061">
                <a:moveTo>
                  <a:pt x="0" y="32657"/>
                </a:moveTo>
                <a:cubicBezTo>
                  <a:pt x="555171" y="540657"/>
                  <a:pt x="1110343" y="1048657"/>
                  <a:pt x="1578429" y="1066800"/>
                </a:cubicBezTo>
                <a:cubicBezTo>
                  <a:pt x="2046515" y="1084943"/>
                  <a:pt x="2358572" y="154214"/>
                  <a:pt x="2808515" y="141514"/>
                </a:cubicBezTo>
                <a:cubicBezTo>
                  <a:pt x="3258458" y="128814"/>
                  <a:pt x="3802743" y="1014186"/>
                  <a:pt x="4278086" y="990600"/>
                </a:cubicBezTo>
                <a:cubicBezTo>
                  <a:pt x="4753429" y="967014"/>
                  <a:pt x="5207000" y="483507"/>
                  <a:pt x="5660572" y="0"/>
                </a:cubicBezTo>
              </a:path>
            </a:pathLst>
          </a:custGeom>
          <a:noFill/>
          <a:ln w="31750">
            <a:solidFill>
              <a:srgbClr val="00B05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8C0EF71B-3A46-D646-872C-16A4886078B9}"/>
              </a:ext>
            </a:extLst>
          </p:cNvPr>
          <p:cNvSpPr/>
          <p:nvPr/>
        </p:nvSpPr>
        <p:spPr>
          <a:xfrm flipV="1">
            <a:off x="1524770" y="3429000"/>
            <a:ext cx="5660572" cy="1067061"/>
          </a:xfrm>
          <a:custGeom>
            <a:avLst/>
            <a:gdLst>
              <a:gd name="connsiteX0" fmla="*/ 0 w 5660572"/>
              <a:gd name="connsiteY0" fmla="*/ 32657 h 1067061"/>
              <a:gd name="connsiteX1" fmla="*/ 1578429 w 5660572"/>
              <a:gd name="connsiteY1" fmla="*/ 1066800 h 1067061"/>
              <a:gd name="connsiteX2" fmla="*/ 2808515 w 5660572"/>
              <a:gd name="connsiteY2" fmla="*/ 141514 h 1067061"/>
              <a:gd name="connsiteX3" fmla="*/ 4278086 w 5660572"/>
              <a:gd name="connsiteY3" fmla="*/ 990600 h 1067061"/>
              <a:gd name="connsiteX4" fmla="*/ 5660572 w 5660572"/>
              <a:gd name="connsiteY4" fmla="*/ 0 h 1067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0572" h="1067061">
                <a:moveTo>
                  <a:pt x="0" y="32657"/>
                </a:moveTo>
                <a:cubicBezTo>
                  <a:pt x="555171" y="540657"/>
                  <a:pt x="1110343" y="1048657"/>
                  <a:pt x="1578429" y="1066800"/>
                </a:cubicBezTo>
                <a:cubicBezTo>
                  <a:pt x="2046515" y="1084943"/>
                  <a:pt x="2358572" y="154214"/>
                  <a:pt x="2808515" y="141514"/>
                </a:cubicBezTo>
                <a:cubicBezTo>
                  <a:pt x="3258458" y="128814"/>
                  <a:pt x="3802743" y="1014186"/>
                  <a:pt x="4278086" y="990600"/>
                </a:cubicBezTo>
                <a:cubicBezTo>
                  <a:pt x="4753429" y="967014"/>
                  <a:pt x="5207000" y="483507"/>
                  <a:pt x="5660572" y="0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498F00-8B91-5A4D-98EA-806DC2CDFC89}"/>
              </a:ext>
            </a:extLst>
          </p:cNvPr>
          <p:cNvSpPr txBox="1"/>
          <p:nvPr/>
        </p:nvSpPr>
        <p:spPr>
          <a:xfrm>
            <a:off x="3825362" y="5823365"/>
            <a:ext cx="111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path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A2455C6-A23A-DE4D-ADA0-1F5C2C15D1A7}"/>
              </a:ext>
            </a:extLst>
          </p:cNvPr>
          <p:cNvSpPr txBox="1"/>
          <p:nvPr/>
        </p:nvSpPr>
        <p:spPr>
          <a:xfrm>
            <a:off x="3850771" y="3462316"/>
            <a:ext cx="1115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path 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C5A86B-35CE-4E44-9D50-174A53F06D2C}"/>
              </a:ext>
            </a:extLst>
          </p:cNvPr>
          <p:cNvSpPr txBox="1"/>
          <p:nvPr/>
        </p:nvSpPr>
        <p:spPr>
          <a:xfrm>
            <a:off x="8083515" y="4306825"/>
            <a:ext cx="36791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Packet reaching E must continue to obey the same constraint</a:t>
            </a:r>
          </a:p>
        </p:txBody>
      </p:sp>
    </p:spTree>
    <p:extLst>
      <p:ext uri="{BB962C8B-B14F-4D97-AF65-F5344CB8AC3E}">
        <p14:creationId xmlns:p14="http://schemas.microsoft.com/office/powerpoint/2010/main" val="210065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86929-67A9-5045-B788-76ECD9AE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Intradomain Routing Goals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37EED-DCB2-4C44-9703-88B5230B7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</a:t>
            </a:fld>
            <a:endParaRPr lang="en-US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24FDC384-9816-8B41-A56F-72458A3A7180}"/>
              </a:ext>
            </a:extLst>
          </p:cNvPr>
          <p:cNvSpPr/>
          <p:nvPr/>
        </p:nvSpPr>
        <p:spPr>
          <a:xfrm>
            <a:off x="3969571" y="2417264"/>
            <a:ext cx="4464424" cy="3506993"/>
          </a:xfrm>
          <a:prstGeom prst="triangle">
            <a:avLst>
              <a:gd name="adj" fmla="val 4927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89D8F7-E763-9140-A847-47833250954C}"/>
              </a:ext>
            </a:extLst>
          </p:cNvPr>
          <p:cNvSpPr txBox="1"/>
          <p:nvPr/>
        </p:nvSpPr>
        <p:spPr>
          <a:xfrm>
            <a:off x="852004" y="5477981"/>
            <a:ext cx="310463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Routing Constraints</a:t>
            </a:r>
            <a:br>
              <a:rPr lang="en-US" sz="2800" dirty="0"/>
            </a:br>
            <a:r>
              <a:rPr lang="en-US" sz="2400" dirty="0"/>
              <a:t>(e.g., service chain)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A039F6-9565-D646-805A-61399821CE66}"/>
              </a:ext>
            </a:extLst>
          </p:cNvPr>
          <p:cNvSpPr txBox="1"/>
          <p:nvPr/>
        </p:nvSpPr>
        <p:spPr>
          <a:xfrm>
            <a:off x="3949049" y="1440990"/>
            <a:ext cx="455708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Traffic Engineering</a:t>
            </a:r>
            <a:br>
              <a:rPr lang="en-US" sz="2800" dirty="0"/>
            </a:br>
            <a:r>
              <a:rPr lang="en-US" sz="2400" dirty="0"/>
              <a:t>(e.g., min latency, max throughput)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29CCA0-0AE7-0E43-A728-27EF69C70E5C}"/>
              </a:ext>
            </a:extLst>
          </p:cNvPr>
          <p:cNvSpPr txBox="1"/>
          <p:nvPr/>
        </p:nvSpPr>
        <p:spPr>
          <a:xfrm>
            <a:off x="8049982" y="5585055"/>
            <a:ext cx="36619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Fast Adaptation</a:t>
            </a:r>
            <a:br>
              <a:rPr lang="en-US" sz="2800" dirty="0"/>
            </a:br>
            <a:r>
              <a:rPr lang="en-US" sz="2400" dirty="0"/>
              <a:t>(e.g., failures, load changes)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3954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8404-5A99-1344-AFAC-96256222F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the Contra Prototype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01ADD-C4BE-6044-866A-5AC2E0247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Contra prototype</a:t>
            </a:r>
          </a:p>
          <a:p>
            <a:pPr lvl="1"/>
            <a:r>
              <a:rPr lang="en-US" dirty="0"/>
              <a:t>Written in 7485 lines of F#</a:t>
            </a:r>
          </a:p>
          <a:p>
            <a:pPr lvl="1"/>
            <a:r>
              <a:rPr lang="en-US" dirty="0"/>
              <a:t>Generates switch-local P4 programs</a:t>
            </a:r>
          </a:p>
          <a:p>
            <a:r>
              <a:rPr lang="en-US" dirty="0"/>
              <a:t>Experimental setup</a:t>
            </a:r>
          </a:p>
          <a:p>
            <a:pPr lvl="1"/>
            <a:r>
              <a:rPr lang="en-US" dirty="0"/>
              <a:t>Topologies: data centers, random graphs, ISPs</a:t>
            </a:r>
          </a:p>
          <a:p>
            <a:pPr lvl="1"/>
            <a:r>
              <a:rPr lang="en-US" dirty="0"/>
              <a:t>Workloads: web search and cache</a:t>
            </a:r>
          </a:p>
          <a:p>
            <a:pPr lvl="1"/>
            <a:r>
              <a:rPr lang="en-US" dirty="0"/>
              <a:t>Performance metric: flow completion time (FCT)</a:t>
            </a:r>
          </a:p>
          <a:p>
            <a:pPr lvl="1"/>
            <a:r>
              <a:rPr lang="en-US" dirty="0"/>
              <a:t>Comparisons: equal-cost multipath, Hula, and SPAIN</a:t>
            </a:r>
          </a:p>
          <a:p>
            <a:r>
              <a:rPr lang="en-US" dirty="0"/>
              <a:t>Simulation (in ns-3) and emulation (in </a:t>
            </a:r>
            <a:r>
              <a:rPr lang="en-US" dirty="0" err="1"/>
              <a:t>CloudLab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9967E-4B91-864F-B94D-7A182446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9B8FEF-8442-7048-A03D-3980D189B47D}"/>
              </a:ext>
            </a:extLst>
          </p:cNvPr>
          <p:cNvSpPr txBox="1"/>
          <p:nvPr/>
        </p:nvSpPr>
        <p:spPr>
          <a:xfrm>
            <a:off x="9660658" y="3167390"/>
            <a:ext cx="150714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/>
              <a:t>Compiler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1CC38D7-3CC6-CF45-AFE7-C85285BC3481}"/>
              </a:ext>
            </a:extLst>
          </p:cNvPr>
          <p:cNvCxnSpPr>
            <a:cxnSpLocks/>
          </p:cNvCxnSpPr>
          <p:nvPr/>
        </p:nvCxnSpPr>
        <p:spPr>
          <a:xfrm>
            <a:off x="10435985" y="2507614"/>
            <a:ext cx="1" cy="659776"/>
          </a:xfrm>
          <a:prstGeom prst="straightConnector1">
            <a:avLst/>
          </a:prstGeom>
          <a:ln w="60325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7DBD54E-6CB2-3941-B5DF-B209089836DE}"/>
              </a:ext>
            </a:extLst>
          </p:cNvPr>
          <p:cNvSpPr txBox="1"/>
          <p:nvPr/>
        </p:nvSpPr>
        <p:spPr>
          <a:xfrm>
            <a:off x="9208944" y="1572647"/>
            <a:ext cx="22379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/>
                </a:solidFill>
              </a:rPr>
              <a:t>High-Level</a:t>
            </a:r>
          </a:p>
          <a:p>
            <a:pPr algn="ctr"/>
            <a:r>
              <a:rPr lang="en-US" sz="2800" dirty="0">
                <a:solidFill>
                  <a:schemeClr val="accent2"/>
                </a:solidFill>
              </a:rPr>
              <a:t>Routing Policy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0F7AA0-4825-5E4B-804F-91DF1B1C136C}"/>
              </a:ext>
            </a:extLst>
          </p:cNvPr>
          <p:cNvSpPr txBox="1"/>
          <p:nvPr/>
        </p:nvSpPr>
        <p:spPr>
          <a:xfrm>
            <a:off x="9743886" y="4349696"/>
            <a:ext cx="1340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P4 code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E9AF476-2BFA-4845-BEB9-90BD8A9BE951}"/>
              </a:ext>
            </a:extLst>
          </p:cNvPr>
          <p:cNvGrpSpPr/>
          <p:nvPr/>
        </p:nvGrpSpPr>
        <p:grpSpPr>
          <a:xfrm>
            <a:off x="9877339" y="3663606"/>
            <a:ext cx="1095943" cy="615720"/>
            <a:chOff x="9294245" y="3048661"/>
            <a:chExt cx="1095943" cy="100283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443FCA84-27E6-A242-BD3F-FC916C7DD2A1}"/>
                </a:ext>
              </a:extLst>
            </p:cNvPr>
            <p:cNvCxnSpPr>
              <a:cxnSpLocks/>
            </p:cNvCxnSpPr>
            <p:nvPr/>
          </p:nvCxnSpPr>
          <p:spPr>
            <a:xfrm>
              <a:off x="9294245" y="3055865"/>
              <a:ext cx="25838" cy="995630"/>
            </a:xfrm>
            <a:prstGeom prst="straightConnector1">
              <a:avLst/>
            </a:prstGeom>
            <a:ln w="60325">
              <a:solidFill>
                <a:schemeClr val="accent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37C084F-591D-814E-B7AC-0B428A365676}"/>
                </a:ext>
              </a:extLst>
            </p:cNvPr>
            <p:cNvCxnSpPr>
              <a:cxnSpLocks/>
            </p:cNvCxnSpPr>
            <p:nvPr/>
          </p:nvCxnSpPr>
          <p:spPr>
            <a:xfrm>
              <a:off x="9663669" y="3055865"/>
              <a:ext cx="7853" cy="995630"/>
            </a:xfrm>
            <a:prstGeom prst="straightConnector1">
              <a:avLst/>
            </a:prstGeom>
            <a:ln w="60325">
              <a:solidFill>
                <a:schemeClr val="accent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53C9384-4A5B-F442-855B-B06827A1B078}"/>
                </a:ext>
              </a:extLst>
            </p:cNvPr>
            <p:cNvCxnSpPr>
              <a:cxnSpLocks/>
            </p:cNvCxnSpPr>
            <p:nvPr/>
          </p:nvCxnSpPr>
          <p:spPr>
            <a:xfrm>
              <a:off x="10012911" y="3048661"/>
              <a:ext cx="25838" cy="995630"/>
            </a:xfrm>
            <a:prstGeom prst="straightConnector1">
              <a:avLst/>
            </a:prstGeom>
            <a:ln w="60325">
              <a:solidFill>
                <a:schemeClr val="accent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D087243-868F-C74D-BD3A-F5570D3252C7}"/>
                </a:ext>
              </a:extLst>
            </p:cNvPr>
            <p:cNvCxnSpPr>
              <a:cxnSpLocks/>
            </p:cNvCxnSpPr>
            <p:nvPr/>
          </p:nvCxnSpPr>
          <p:spPr>
            <a:xfrm>
              <a:off x="10382335" y="3048661"/>
              <a:ext cx="7853" cy="995630"/>
            </a:xfrm>
            <a:prstGeom prst="straightConnector1">
              <a:avLst/>
            </a:prstGeom>
            <a:ln w="60325">
              <a:solidFill>
                <a:schemeClr val="accent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5746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2CA5B-064E-CC4D-AB82-84F8A1376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 in Data-Center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0FA27-0E9C-7745-BC68-7F77F2BA4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693125"/>
          </a:xfrm>
        </p:spPr>
        <p:txBody>
          <a:bodyPr/>
          <a:lstStyle/>
          <a:p>
            <a:r>
              <a:rPr lang="en-US" dirty="0"/>
              <a:t>Fat-tree topologies with “widest shortest path” routing</a:t>
            </a:r>
          </a:p>
          <a:p>
            <a:pPr lvl="1"/>
            <a:r>
              <a:rPr lang="en-US" dirty="0"/>
              <a:t>Outperforms equal-cost multipath (esp. on asymmetric topologies)</a:t>
            </a:r>
          </a:p>
          <a:p>
            <a:pPr lvl="1"/>
            <a:r>
              <a:rPr lang="en-US" dirty="0"/>
              <a:t>Performs very similarly to Hula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6505C-F18C-BC44-883D-1099AC52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601663-AE39-C242-844C-108436D11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35" y="3228601"/>
            <a:ext cx="5689864" cy="36293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23EA6F-C8AE-2841-AB07-A3371890725D}"/>
              </a:ext>
            </a:extLst>
          </p:cNvPr>
          <p:cNvSpPr txBox="1"/>
          <p:nvPr/>
        </p:nvSpPr>
        <p:spPr>
          <a:xfrm>
            <a:off x="6843010" y="4205824"/>
            <a:ext cx="4367478" cy="1200329"/>
          </a:xfrm>
          <a:prstGeom prst="rect">
            <a:avLst/>
          </a:prstGeom>
          <a:solidFill>
            <a:srgbClr val="FFF9C4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Flow completion time</a:t>
            </a:r>
          </a:p>
          <a:p>
            <a:r>
              <a:rPr lang="en-US" sz="2400" dirty="0"/>
              <a:t>for Web search workload</a:t>
            </a:r>
          </a:p>
          <a:p>
            <a:r>
              <a:rPr lang="en-US" sz="2400" dirty="0"/>
              <a:t>over 32 hosts with one failed link </a:t>
            </a:r>
          </a:p>
        </p:txBody>
      </p:sp>
    </p:spTree>
    <p:extLst>
      <p:ext uri="{BB962C8B-B14F-4D97-AF65-F5344CB8AC3E}">
        <p14:creationId xmlns:p14="http://schemas.microsoft.com/office/powerpoint/2010/main" val="3996601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2CA5B-064E-CC4D-AB82-84F8A1376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 on Arbitrary Topologies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0FA27-0E9C-7745-BC68-7F77F2BA4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693125"/>
          </a:xfrm>
        </p:spPr>
        <p:txBody>
          <a:bodyPr/>
          <a:lstStyle/>
          <a:p>
            <a:r>
              <a:rPr lang="en-US" dirty="0"/>
              <a:t>Abilene topology with “minimum utilization” routing</a:t>
            </a:r>
          </a:p>
          <a:p>
            <a:pPr lvl="1"/>
            <a:r>
              <a:rPr lang="en-US" dirty="0"/>
              <a:t>Outperforms shortest-path routing significantly </a:t>
            </a:r>
          </a:p>
          <a:p>
            <a:pPr lvl="1"/>
            <a:r>
              <a:rPr lang="en-US" dirty="0"/>
              <a:t>Outperforms static load balancing over multipath paths (SPAIN)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6505C-F18C-BC44-883D-1099AC52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23EA6F-C8AE-2841-AB07-A3371890725D}"/>
              </a:ext>
            </a:extLst>
          </p:cNvPr>
          <p:cNvSpPr txBox="1"/>
          <p:nvPr/>
        </p:nvSpPr>
        <p:spPr>
          <a:xfrm>
            <a:off x="6843010" y="4205824"/>
            <a:ext cx="3311035" cy="830997"/>
          </a:xfrm>
          <a:prstGeom prst="rect">
            <a:avLst/>
          </a:prstGeom>
          <a:solidFill>
            <a:srgbClr val="FFF9C4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Flow completion time</a:t>
            </a:r>
          </a:p>
          <a:p>
            <a:r>
              <a:rPr lang="en-US" sz="2400" dirty="0"/>
              <a:t>for Web search workload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69A70A-50F3-EA49-9177-B46C8118B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512" y="3293327"/>
            <a:ext cx="5486400" cy="340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334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4A0BF-7AF3-464B-80FD-D9F732710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 Protocol Dynamics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104A9-79C2-944B-86FC-E0C9A728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Very few transient loops</a:t>
            </a:r>
          </a:p>
          <a:p>
            <a:pPr lvl="1"/>
            <a:r>
              <a:rPr lang="en-US" sz="3200" dirty="0"/>
              <a:t>Less than 0.025% of packets</a:t>
            </a:r>
          </a:p>
          <a:p>
            <a:r>
              <a:rPr lang="en-US" sz="3600" dirty="0"/>
              <a:t>Load balance</a:t>
            </a:r>
          </a:p>
          <a:p>
            <a:pPr lvl="1"/>
            <a:r>
              <a:rPr lang="en-US" sz="3200" dirty="0"/>
              <a:t>Much less imbalance than ECMP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B3738-6F83-5549-A5E9-E551CFB8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02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3F64-F71C-E742-97F1-587B4659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E5BC0-7161-9441-AFF9-6626696D0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Performance-aware distance-vector routing</a:t>
            </a:r>
          </a:p>
          <a:p>
            <a:pPr lvl="1"/>
            <a:r>
              <a:rPr lang="en-US" dirty="0"/>
              <a:t>High-level policies in a declarative language</a:t>
            </a:r>
          </a:p>
          <a:p>
            <a:pPr lvl="1"/>
            <a:r>
              <a:rPr lang="en-US" dirty="0"/>
              <a:t>Compiler to synthesize data-plane programs</a:t>
            </a:r>
          </a:p>
          <a:p>
            <a:r>
              <a:rPr lang="en-US" dirty="0"/>
              <a:t>Good performance</a:t>
            </a:r>
          </a:p>
          <a:p>
            <a:pPr lvl="1"/>
            <a:r>
              <a:rPr lang="en-US" dirty="0"/>
              <a:t>Scales to large networks topologies</a:t>
            </a:r>
          </a:p>
          <a:p>
            <a:pPr lvl="1"/>
            <a:r>
              <a:rPr lang="en-US" dirty="0"/>
              <a:t>Performs comparable to systems tailored to specific topology/policy</a:t>
            </a:r>
          </a:p>
          <a:p>
            <a:r>
              <a:rPr lang="en-US" dirty="0"/>
              <a:t>Future work</a:t>
            </a:r>
          </a:p>
          <a:p>
            <a:pPr lvl="1"/>
            <a:r>
              <a:rPr lang="en-US" dirty="0"/>
              <a:t>Compile Contra P4 programs for high-speed hardware data planes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B12B1-13E0-0C4D-BE0E-A36E5253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1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1340-9640-914C-8F6F-46B0888BD4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AEB2D1B-A42B-EC40-A488-237577192C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6629B-E11D-B246-AB71-1AA57260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44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CEA0-525C-ED4E-AF67-ADA82F95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#2: Routing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A489-3E0F-3247-9FF8-140368F64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852253"/>
          </a:xfrm>
        </p:spPr>
        <p:txBody>
          <a:bodyPr/>
          <a:lstStyle/>
          <a:p>
            <a:r>
              <a:rPr lang="en-US" dirty="0"/>
              <a:t>Packets in flight violate constraint</a:t>
            </a:r>
          </a:p>
          <a:p>
            <a:pPr lvl="1"/>
            <a:r>
              <a:rPr lang="en-US" dirty="0"/>
              <a:t>Packet follows S-B-S-A-D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541B3-4AEB-1B4C-B387-D51D4FEA8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25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F6F7225-CBCC-9746-AEDD-861006837A69}"/>
              </a:ext>
            </a:extLst>
          </p:cNvPr>
          <p:cNvGrpSpPr/>
          <p:nvPr/>
        </p:nvGrpSpPr>
        <p:grpSpPr>
          <a:xfrm>
            <a:off x="488136" y="3696420"/>
            <a:ext cx="3138503" cy="2149864"/>
            <a:chOff x="488136" y="3696420"/>
            <a:chExt cx="3138503" cy="214986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7BECDC7-C7E2-9C4A-88E1-530B46B4BF4F}"/>
                </a:ext>
              </a:extLst>
            </p:cNvPr>
            <p:cNvSpPr/>
            <p:nvPr/>
          </p:nvSpPr>
          <p:spPr>
            <a:xfrm>
              <a:off x="1779003" y="3696420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85C53F9-4005-7646-AB59-A4FD6AFCC98C}"/>
                </a:ext>
              </a:extLst>
            </p:cNvPr>
            <p:cNvSpPr/>
            <p:nvPr/>
          </p:nvSpPr>
          <p:spPr>
            <a:xfrm>
              <a:off x="1779003" y="5240109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395558A-FBB8-F240-B0B5-FCABD75B76F7}"/>
                </a:ext>
              </a:extLst>
            </p:cNvPr>
            <p:cNvSpPr/>
            <p:nvPr/>
          </p:nvSpPr>
          <p:spPr>
            <a:xfrm>
              <a:off x="2969093" y="4395915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EA230B9-01D6-1C49-B9D4-B715C32E0F62}"/>
                </a:ext>
              </a:extLst>
            </p:cNvPr>
            <p:cNvSpPr/>
            <p:nvPr/>
          </p:nvSpPr>
          <p:spPr>
            <a:xfrm>
              <a:off x="488136" y="4456413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0530109-05EA-2748-A841-3FD6D2CA2199}"/>
                </a:ext>
              </a:extLst>
            </p:cNvPr>
            <p:cNvCxnSpPr>
              <a:cxnSpLocks/>
              <a:stCxn id="7" idx="2"/>
              <a:endCxn id="9" idx="5"/>
            </p:cNvCxnSpPr>
            <p:nvPr/>
          </p:nvCxnSpPr>
          <p:spPr>
            <a:xfrm flipH="1" flipV="1">
              <a:off x="1049387" y="4973816"/>
              <a:ext cx="729616" cy="569381"/>
            </a:xfrm>
            <a:prstGeom prst="line">
              <a:avLst/>
            </a:prstGeom>
            <a:ln w="50800"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D7B7894-139B-5448-953F-D397198A0452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2417004" y="4018128"/>
              <a:ext cx="648384" cy="466559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1C2E43A-0D09-FD46-A2EC-CFB3BA339DF8}"/>
                </a:ext>
              </a:extLst>
            </p:cNvPr>
            <p:cNvCxnSpPr>
              <a:cxnSpLocks/>
              <a:endCxn id="8" idx="3"/>
            </p:cNvCxnSpPr>
            <p:nvPr/>
          </p:nvCxnSpPr>
          <p:spPr>
            <a:xfrm flipV="1">
              <a:off x="2436549" y="4913318"/>
              <a:ext cx="628839" cy="61802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5B68E52-3A01-7549-A876-888F0D7183B5}"/>
                </a:ext>
              </a:extLst>
            </p:cNvPr>
            <p:cNvCxnSpPr>
              <a:cxnSpLocks/>
              <a:stCxn id="9" idx="7"/>
            </p:cNvCxnSpPr>
            <p:nvPr/>
          </p:nvCxnSpPr>
          <p:spPr>
            <a:xfrm flipV="1">
              <a:off x="1049387" y="4080975"/>
              <a:ext cx="738581" cy="46421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0279C52-A85C-2A43-8CAC-21104D38F579}"/>
                </a:ext>
              </a:extLst>
            </p:cNvPr>
            <p:cNvCxnSpPr>
              <a:cxnSpLocks/>
              <a:stCxn id="8" idx="2"/>
              <a:endCxn id="9" idx="6"/>
            </p:cNvCxnSpPr>
            <p:nvPr/>
          </p:nvCxnSpPr>
          <p:spPr>
            <a:xfrm flipH="1">
              <a:off x="1145682" y="4699003"/>
              <a:ext cx="1823411" cy="60498"/>
            </a:xfrm>
            <a:prstGeom prst="line">
              <a:avLst/>
            </a:prstGeom>
            <a:ln w="50800">
              <a:headEnd type="triangle" w="lg" len="lg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F67F2C7-D245-E446-AFE0-E60F93499CB1}"/>
                </a:ext>
              </a:extLst>
            </p:cNvPr>
            <p:cNvSpPr txBox="1"/>
            <p:nvPr/>
          </p:nvSpPr>
          <p:spPr>
            <a:xfrm>
              <a:off x="2695855" y="3873543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0.2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DE15A09-F4E1-0247-94A1-A8909E98A8A8}"/>
                </a:ext>
              </a:extLst>
            </p:cNvPr>
            <p:cNvSpPr txBox="1"/>
            <p:nvPr/>
          </p:nvSpPr>
          <p:spPr>
            <a:xfrm>
              <a:off x="2088231" y="4301060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3D9895A-885E-8A44-AF20-0104BC4FB6A6}"/>
                </a:ext>
              </a:extLst>
            </p:cNvPr>
            <p:cNvSpPr txBox="1"/>
            <p:nvPr/>
          </p:nvSpPr>
          <p:spPr>
            <a:xfrm>
              <a:off x="973818" y="5218610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9C868CC-8086-CC4D-9EF3-840BAA75E7B5}"/>
                </a:ext>
              </a:extLst>
            </p:cNvPr>
            <p:cNvSpPr txBox="1"/>
            <p:nvPr/>
          </p:nvSpPr>
          <p:spPr>
            <a:xfrm>
              <a:off x="2695856" y="5136442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0.9</a:t>
              </a:r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5C0ED60-123B-A241-83BD-775CE7D94B07}"/>
                </a:ext>
              </a:extLst>
            </p:cNvPr>
            <p:cNvSpPr txBox="1"/>
            <p:nvPr/>
          </p:nvSpPr>
          <p:spPr>
            <a:xfrm>
              <a:off x="1033980" y="3900299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FD1B802-0CC5-B848-B9EA-7E9491FFD69B}"/>
                </a:ext>
              </a:extLst>
            </p:cNvPr>
            <p:cNvCxnSpPr>
              <a:cxnSpLocks/>
              <a:endCxn id="7" idx="0"/>
            </p:cNvCxnSpPr>
            <p:nvPr/>
          </p:nvCxnSpPr>
          <p:spPr>
            <a:xfrm>
              <a:off x="2088231" y="4311343"/>
              <a:ext cx="19545" cy="928766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604D913-36B9-2546-849C-843975299D8A}"/>
                </a:ext>
              </a:extLst>
            </p:cNvPr>
            <p:cNvSpPr txBox="1"/>
            <p:nvPr/>
          </p:nvSpPr>
          <p:spPr>
            <a:xfrm>
              <a:off x="1345067" y="4422039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23E02B5-719F-7848-9C1D-3C70C4A941B5}"/>
              </a:ext>
            </a:extLst>
          </p:cNvPr>
          <p:cNvGrpSpPr/>
          <p:nvPr/>
        </p:nvGrpSpPr>
        <p:grpSpPr>
          <a:xfrm>
            <a:off x="4209502" y="3611848"/>
            <a:ext cx="3138503" cy="2149864"/>
            <a:chOff x="4209502" y="3611848"/>
            <a:chExt cx="3138503" cy="214986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4950091-0AA3-844C-8046-17E4BD670975}"/>
                </a:ext>
              </a:extLst>
            </p:cNvPr>
            <p:cNvSpPr/>
            <p:nvPr/>
          </p:nvSpPr>
          <p:spPr>
            <a:xfrm>
              <a:off x="5500369" y="3611848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22F4BC9-7266-9F48-AB5F-988053ED6731}"/>
                </a:ext>
              </a:extLst>
            </p:cNvPr>
            <p:cNvSpPr/>
            <p:nvPr/>
          </p:nvSpPr>
          <p:spPr>
            <a:xfrm>
              <a:off x="5500369" y="5155537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B3766D3-DF4C-2A4E-9108-E63CE8367AB3}"/>
                </a:ext>
              </a:extLst>
            </p:cNvPr>
            <p:cNvSpPr/>
            <p:nvPr/>
          </p:nvSpPr>
          <p:spPr>
            <a:xfrm>
              <a:off x="6690459" y="4311343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0DE34C4-7BD1-0248-A103-BE5CCB30CD82}"/>
                </a:ext>
              </a:extLst>
            </p:cNvPr>
            <p:cNvSpPr/>
            <p:nvPr/>
          </p:nvSpPr>
          <p:spPr>
            <a:xfrm>
              <a:off x="4209502" y="4371841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21E37F-D3B8-F54F-9419-BCFB4BF800DB}"/>
                </a:ext>
              </a:extLst>
            </p:cNvPr>
            <p:cNvCxnSpPr>
              <a:cxnSpLocks/>
              <a:stCxn id="41" idx="2"/>
              <a:endCxn id="43" idx="5"/>
            </p:cNvCxnSpPr>
            <p:nvPr/>
          </p:nvCxnSpPr>
          <p:spPr>
            <a:xfrm flipH="1" flipV="1">
              <a:off x="4770753" y="4889244"/>
              <a:ext cx="729616" cy="569381"/>
            </a:xfrm>
            <a:prstGeom prst="line">
              <a:avLst/>
            </a:prstGeom>
            <a:ln w="50800">
              <a:headEnd type="triangle" w="lg" len="lg"/>
              <a:tailEnd type="none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867CE3-AA83-EB46-A4B5-4AA60AB43C47}"/>
                </a:ext>
              </a:extLst>
            </p:cNvPr>
            <p:cNvCxnSpPr>
              <a:cxnSpLocks/>
              <a:endCxn id="42" idx="1"/>
            </p:cNvCxnSpPr>
            <p:nvPr/>
          </p:nvCxnSpPr>
          <p:spPr>
            <a:xfrm>
              <a:off x="6138370" y="3933556"/>
              <a:ext cx="648384" cy="466559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224FF26-99DC-7841-9253-F906CE1F6DA2}"/>
                </a:ext>
              </a:extLst>
            </p:cNvPr>
            <p:cNvCxnSpPr>
              <a:cxnSpLocks/>
              <a:stCxn id="43" idx="7"/>
            </p:cNvCxnSpPr>
            <p:nvPr/>
          </p:nvCxnSpPr>
          <p:spPr>
            <a:xfrm flipV="1">
              <a:off x="4770753" y="3996403"/>
              <a:ext cx="738581" cy="46421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966D0CC-50AA-3D4B-8ACE-1136E86A1BF4}"/>
                </a:ext>
              </a:extLst>
            </p:cNvPr>
            <p:cNvCxnSpPr>
              <a:cxnSpLocks/>
              <a:stCxn id="42" idx="2"/>
              <a:endCxn id="43" idx="6"/>
            </p:cNvCxnSpPr>
            <p:nvPr/>
          </p:nvCxnSpPr>
          <p:spPr>
            <a:xfrm flipH="1">
              <a:off x="4867048" y="4614431"/>
              <a:ext cx="1823411" cy="60498"/>
            </a:xfrm>
            <a:prstGeom prst="line">
              <a:avLst/>
            </a:prstGeom>
            <a:ln w="25400">
              <a:headEnd type="none" w="lg" len="lg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29DEB7C-93E6-654A-9513-BED9B802574A}"/>
                </a:ext>
              </a:extLst>
            </p:cNvPr>
            <p:cNvSpPr txBox="1"/>
            <p:nvPr/>
          </p:nvSpPr>
          <p:spPr>
            <a:xfrm>
              <a:off x="6417221" y="3788971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67033BD-57F2-0644-B0E9-9FF28ACC017C}"/>
                </a:ext>
              </a:extLst>
            </p:cNvPr>
            <p:cNvSpPr txBox="1"/>
            <p:nvPr/>
          </p:nvSpPr>
          <p:spPr>
            <a:xfrm>
              <a:off x="5809597" y="4216488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0067303-1B86-A743-AE94-B2A17FF3B534}"/>
                </a:ext>
              </a:extLst>
            </p:cNvPr>
            <p:cNvSpPr txBox="1"/>
            <p:nvPr/>
          </p:nvSpPr>
          <p:spPr>
            <a:xfrm>
              <a:off x="4695184" y="5134038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1EBAF5B-086E-0144-BFED-EDA17F9FE0EE}"/>
                </a:ext>
              </a:extLst>
            </p:cNvPr>
            <p:cNvSpPr txBox="1"/>
            <p:nvPr/>
          </p:nvSpPr>
          <p:spPr>
            <a:xfrm>
              <a:off x="6417222" y="5051870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0.1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4B34808-9B19-E146-86A0-7417C8474A1B}"/>
                </a:ext>
              </a:extLst>
            </p:cNvPr>
            <p:cNvSpPr txBox="1"/>
            <p:nvPr/>
          </p:nvSpPr>
          <p:spPr>
            <a:xfrm>
              <a:off x="4755346" y="3815727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727E291-C6E8-5A41-A74E-A54DEAA9B2FB}"/>
                </a:ext>
              </a:extLst>
            </p:cNvPr>
            <p:cNvCxnSpPr>
              <a:cxnSpLocks/>
              <a:endCxn id="41" idx="0"/>
            </p:cNvCxnSpPr>
            <p:nvPr/>
          </p:nvCxnSpPr>
          <p:spPr>
            <a:xfrm>
              <a:off x="5809597" y="4226771"/>
              <a:ext cx="19545" cy="928766"/>
            </a:xfrm>
            <a:prstGeom prst="line">
              <a:avLst/>
            </a:prstGeom>
            <a:ln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E37F308-C7E7-CF4F-8ECD-FD38E1B3A51B}"/>
                </a:ext>
              </a:extLst>
            </p:cNvPr>
            <p:cNvSpPr txBox="1"/>
            <p:nvPr/>
          </p:nvSpPr>
          <p:spPr>
            <a:xfrm>
              <a:off x="5066433" y="4337467"/>
              <a:ext cx="508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0.7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609680B-506F-7C40-8757-C4522E6F3568}"/>
                </a:ext>
              </a:extLst>
            </p:cNvPr>
            <p:cNvCxnSpPr>
              <a:cxnSpLocks/>
              <a:stCxn id="42" idx="3"/>
              <a:endCxn id="41" idx="6"/>
            </p:cNvCxnSpPr>
            <p:nvPr/>
          </p:nvCxnSpPr>
          <p:spPr>
            <a:xfrm flipH="1">
              <a:off x="6157915" y="4828746"/>
              <a:ext cx="628839" cy="629879"/>
            </a:xfrm>
            <a:prstGeom prst="line">
              <a:avLst/>
            </a:prstGeom>
            <a:ln w="50800">
              <a:headEnd type="triangle" w="lg" len="lg"/>
              <a:tailEnd type="none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E50E548-0C3B-4D4C-A689-1C561A44C81F}"/>
              </a:ext>
            </a:extLst>
          </p:cNvPr>
          <p:cNvGrpSpPr/>
          <p:nvPr/>
        </p:nvGrpSpPr>
        <p:grpSpPr>
          <a:xfrm>
            <a:off x="8007857" y="3600914"/>
            <a:ext cx="3138503" cy="2149864"/>
            <a:chOff x="8007857" y="3600914"/>
            <a:chExt cx="3138503" cy="2149864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79AC9A27-AAC5-5C4C-BB95-79BBAD4B1BAC}"/>
                </a:ext>
              </a:extLst>
            </p:cNvPr>
            <p:cNvSpPr/>
            <p:nvPr/>
          </p:nvSpPr>
          <p:spPr>
            <a:xfrm>
              <a:off x="9298724" y="3600914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9D57759-0026-0041-AE33-0A808B3D4C75}"/>
                </a:ext>
              </a:extLst>
            </p:cNvPr>
            <p:cNvSpPr/>
            <p:nvPr/>
          </p:nvSpPr>
          <p:spPr>
            <a:xfrm>
              <a:off x="9298724" y="5144603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8CB7F1D8-9834-2441-B85B-A823E30D6385}"/>
                </a:ext>
              </a:extLst>
            </p:cNvPr>
            <p:cNvSpPr/>
            <p:nvPr/>
          </p:nvSpPr>
          <p:spPr>
            <a:xfrm>
              <a:off x="10488814" y="4300409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53150E8-D874-5348-B5AF-F1B592A2A811}"/>
                </a:ext>
              </a:extLst>
            </p:cNvPr>
            <p:cNvSpPr/>
            <p:nvPr/>
          </p:nvSpPr>
          <p:spPr>
            <a:xfrm>
              <a:off x="8007857" y="4360907"/>
              <a:ext cx="657546" cy="60617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B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5BBCF607-9736-FF46-8A9D-FF6A3757D4E1}"/>
                </a:ext>
              </a:extLst>
            </p:cNvPr>
            <p:cNvCxnSpPr>
              <a:cxnSpLocks/>
              <a:stCxn id="60" idx="2"/>
              <a:endCxn id="62" idx="5"/>
            </p:cNvCxnSpPr>
            <p:nvPr/>
          </p:nvCxnSpPr>
          <p:spPr>
            <a:xfrm flipH="1" flipV="1">
              <a:off x="8569108" y="4878310"/>
              <a:ext cx="729616" cy="569381"/>
            </a:xfrm>
            <a:prstGeom prst="line">
              <a:avLst/>
            </a:prstGeom>
            <a:ln w="50800">
              <a:headEnd type="triangle" w="lg" len="lg"/>
              <a:tailEnd type="none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93578056-0529-2249-BFD2-8543ABEB21AE}"/>
                </a:ext>
              </a:extLst>
            </p:cNvPr>
            <p:cNvCxnSpPr>
              <a:cxnSpLocks/>
              <a:endCxn id="61" idx="1"/>
            </p:cNvCxnSpPr>
            <p:nvPr/>
          </p:nvCxnSpPr>
          <p:spPr>
            <a:xfrm>
              <a:off x="9936725" y="3922622"/>
              <a:ext cx="648384" cy="466559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CE94516E-22C5-7C46-8425-AF0899491AEB}"/>
                </a:ext>
              </a:extLst>
            </p:cNvPr>
            <p:cNvCxnSpPr>
              <a:cxnSpLocks/>
              <a:stCxn id="62" idx="7"/>
            </p:cNvCxnSpPr>
            <p:nvPr/>
          </p:nvCxnSpPr>
          <p:spPr>
            <a:xfrm flipV="1">
              <a:off x="8569108" y="3985469"/>
              <a:ext cx="738581" cy="46421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7662FA6-D228-8743-B20B-5C3FC72F212C}"/>
                </a:ext>
              </a:extLst>
            </p:cNvPr>
            <p:cNvCxnSpPr>
              <a:cxnSpLocks/>
              <a:stCxn id="61" idx="2"/>
              <a:endCxn id="62" idx="6"/>
            </p:cNvCxnSpPr>
            <p:nvPr/>
          </p:nvCxnSpPr>
          <p:spPr>
            <a:xfrm flipH="1">
              <a:off x="8665403" y="4603497"/>
              <a:ext cx="1823411" cy="60498"/>
            </a:xfrm>
            <a:prstGeom prst="line">
              <a:avLst/>
            </a:prstGeom>
            <a:ln w="25400">
              <a:headEnd type="none" w="lg" len="lg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3E8DC2F-8E50-FD45-A9F5-D64B278666EE}"/>
                </a:ext>
              </a:extLst>
            </p:cNvPr>
            <p:cNvSpPr txBox="1"/>
            <p:nvPr/>
          </p:nvSpPr>
          <p:spPr>
            <a:xfrm>
              <a:off x="10215576" y="3778037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0.2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CCC153B-CAAF-BA42-BA4F-BBF7ECC6F13A}"/>
                </a:ext>
              </a:extLst>
            </p:cNvPr>
            <p:cNvSpPr txBox="1"/>
            <p:nvPr/>
          </p:nvSpPr>
          <p:spPr>
            <a:xfrm>
              <a:off x="9648293" y="4205554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2C8E21B-FBC1-FE46-AFFC-4CC1CBA3A8B6}"/>
                </a:ext>
              </a:extLst>
            </p:cNvPr>
            <p:cNvSpPr txBox="1"/>
            <p:nvPr/>
          </p:nvSpPr>
          <p:spPr>
            <a:xfrm>
              <a:off x="8493539" y="5123104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4595A2A-1376-8B40-9446-B7E12C571B9A}"/>
                </a:ext>
              </a:extLst>
            </p:cNvPr>
            <p:cNvSpPr txBox="1"/>
            <p:nvPr/>
          </p:nvSpPr>
          <p:spPr>
            <a:xfrm>
              <a:off x="10215577" y="5040936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0.3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81E5BE6-589B-8442-9582-5ECF2C18949B}"/>
                </a:ext>
              </a:extLst>
            </p:cNvPr>
            <p:cNvSpPr txBox="1"/>
            <p:nvPr/>
          </p:nvSpPr>
          <p:spPr>
            <a:xfrm>
              <a:off x="8553701" y="3804793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2E1733A8-DC3E-0246-8AE2-F3B09B65F8C5}"/>
                </a:ext>
              </a:extLst>
            </p:cNvPr>
            <p:cNvCxnSpPr>
              <a:cxnSpLocks/>
              <a:stCxn id="61" idx="3"/>
              <a:endCxn id="60" idx="6"/>
            </p:cNvCxnSpPr>
            <p:nvPr/>
          </p:nvCxnSpPr>
          <p:spPr>
            <a:xfrm flipH="1">
              <a:off x="9956270" y="4817812"/>
              <a:ext cx="628839" cy="629879"/>
            </a:xfrm>
            <a:prstGeom prst="line">
              <a:avLst/>
            </a:prstGeom>
            <a:ln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4258D1F-3FFE-F648-A97F-286CA784C94E}"/>
                </a:ext>
              </a:extLst>
            </p:cNvPr>
            <p:cNvSpPr txBox="1"/>
            <p:nvPr/>
          </p:nvSpPr>
          <p:spPr>
            <a:xfrm>
              <a:off x="8864788" y="4326533"/>
              <a:ext cx="508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0.7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6FFDC03-E9B7-D04D-B5E7-1CE4F8E56D37}"/>
                </a:ext>
              </a:extLst>
            </p:cNvPr>
            <p:cNvCxnSpPr>
              <a:cxnSpLocks/>
            </p:cNvCxnSpPr>
            <p:nvPr/>
          </p:nvCxnSpPr>
          <p:spPr>
            <a:xfrm>
              <a:off x="9600603" y="4207089"/>
              <a:ext cx="0" cy="937514"/>
            </a:xfrm>
            <a:prstGeom prst="line">
              <a:avLst/>
            </a:prstGeom>
            <a:ln w="50800">
              <a:headEnd type="triangle" w="lg" len="lg"/>
              <a:tailEnd type="none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0CC76BF0-2CDE-B04A-B488-4D900E731204}"/>
              </a:ext>
            </a:extLst>
          </p:cNvPr>
          <p:cNvSpPr txBox="1"/>
          <p:nvPr/>
        </p:nvSpPr>
        <p:spPr>
          <a:xfrm>
            <a:off x="849290" y="6136703"/>
            <a:ext cx="20084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Packet: </a:t>
            </a:r>
            <a:r>
              <a:rPr lang="en-US" sz="3200" b="1" dirty="0">
                <a:solidFill>
                  <a:srgbClr val="00B050"/>
                </a:solidFill>
              </a:rPr>
              <a:t>S-B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679FCB5-2277-B74F-89C7-9CF2CD0D3DA5}"/>
              </a:ext>
            </a:extLst>
          </p:cNvPr>
          <p:cNvSpPr txBox="1"/>
          <p:nvPr/>
        </p:nvSpPr>
        <p:spPr>
          <a:xfrm>
            <a:off x="4662958" y="6136703"/>
            <a:ext cx="2322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Packet: S-B-</a:t>
            </a:r>
            <a:r>
              <a:rPr lang="en-US" sz="3200" b="1" dirty="0">
                <a:solidFill>
                  <a:srgbClr val="00B050"/>
                </a:solidFill>
              </a:rPr>
              <a:t>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50EF35F-A61C-5F4A-A690-2EE81315565B}"/>
              </a:ext>
            </a:extLst>
          </p:cNvPr>
          <p:cNvSpPr txBox="1"/>
          <p:nvPr/>
        </p:nvSpPr>
        <p:spPr>
          <a:xfrm>
            <a:off x="8119060" y="6074665"/>
            <a:ext cx="3058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Packet: S-B-S-</a:t>
            </a:r>
            <a:r>
              <a:rPr lang="en-US" sz="3200" b="1" dirty="0">
                <a:solidFill>
                  <a:srgbClr val="00B050"/>
                </a:solidFill>
              </a:rPr>
              <a:t>A-D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82F5F6-A736-8B4E-89E9-5861926D3984}"/>
              </a:ext>
            </a:extLst>
          </p:cNvPr>
          <p:cNvSpPr txBox="1"/>
          <p:nvPr/>
        </p:nvSpPr>
        <p:spPr>
          <a:xfrm>
            <a:off x="6959134" y="1541261"/>
            <a:ext cx="3412538" cy="1569660"/>
          </a:xfrm>
          <a:prstGeom prst="rect">
            <a:avLst/>
          </a:prstGeom>
          <a:solidFill>
            <a:srgbClr val="FFF9C4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3200" dirty="0"/>
              <a:t>if (.* B .* A .*) </a:t>
            </a:r>
          </a:p>
          <a:p>
            <a:pPr lvl="1"/>
            <a:r>
              <a:rPr lang="en-US" sz="3200" dirty="0"/>
              <a:t>   then </a:t>
            </a:r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∞ </a:t>
            </a:r>
          </a:p>
          <a:p>
            <a:pPr lvl="1"/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3200" dirty="0"/>
              <a:t>else </a:t>
            </a:r>
            <a:r>
              <a:rPr lang="en-US" sz="3200" dirty="0" err="1"/>
              <a:t>path.util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92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Programmable Data Plane as an Enabler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/>
              <a:t>Protocol-Independent Switch Architecture (PISA)</a:t>
            </a:r>
          </a:p>
          <a:p>
            <a:pPr lvl="1"/>
            <a:r>
              <a:rPr lang="is-IS" dirty="0"/>
              <a:t>Programmable data plane at line speed</a:t>
            </a:r>
          </a:p>
          <a:p>
            <a:pPr lvl="1"/>
            <a:r>
              <a:rPr lang="is-IS" dirty="0"/>
              <a:t>Programmed using a standard language (e.g., P4)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97608" y="6356353"/>
            <a:ext cx="872355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b="1" dirty="0">
                <a:latin typeface="Myriad Pro" charset="0"/>
                <a:ea typeface="Myriad Pro" charset="0"/>
                <a:cs typeface="Myriad Pro" charset="0"/>
              </a:rPr>
              <a:t>Stages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36468" y="3605499"/>
            <a:ext cx="8794635" cy="2788648"/>
            <a:chOff x="174682" y="1722839"/>
            <a:chExt cx="8794635" cy="2788648"/>
          </a:xfrm>
        </p:grpSpPr>
        <p:sp>
          <p:nvSpPr>
            <p:cNvPr id="7" name="Rounded Rectangle 6"/>
            <p:cNvSpPr/>
            <p:nvPr/>
          </p:nvSpPr>
          <p:spPr>
            <a:xfrm>
              <a:off x="7154001" y="1737042"/>
              <a:ext cx="1463693" cy="2774445"/>
            </a:xfrm>
            <a:prstGeom prst="roundRect">
              <a:avLst>
                <a:gd name="adj" fmla="val 6295"/>
              </a:avLst>
            </a:prstGeom>
            <a:solidFill>
              <a:schemeClr val="bg1">
                <a:lumMod val="5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r>
                <a:rPr lang="en-US" sz="2000" b="1" dirty="0" err="1">
                  <a:latin typeface="Myriad Pro" charset="0"/>
                  <a:ea typeface="Myriad Pro" charset="0"/>
                  <a:cs typeface="Myriad Pro" charset="0"/>
                </a:rPr>
                <a:t>Deparser</a:t>
              </a:r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dirty="0"/>
            </a:p>
            <a:p>
              <a:pPr algn="ctr"/>
              <a:endParaRPr lang="en-US" sz="2000" dirty="0"/>
            </a:p>
            <a:p>
              <a:pPr algn="ctr"/>
              <a:endParaRPr lang="en-US" sz="2000" dirty="0"/>
            </a:p>
            <a:p>
              <a:pPr algn="ctr"/>
              <a:endParaRPr lang="en-US" sz="2000" dirty="0"/>
            </a:p>
            <a:p>
              <a:pPr algn="ctr"/>
              <a:endParaRPr lang="en-US" sz="2000" dirty="0"/>
            </a:p>
            <a:p>
              <a:pPr algn="ctr"/>
              <a:endParaRPr lang="en-US" sz="2000" dirty="0"/>
            </a:p>
            <a:p>
              <a:pPr algn="ctr"/>
              <a:endParaRPr lang="en-US" sz="2000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502388" y="2400352"/>
              <a:ext cx="780766" cy="427769"/>
              <a:chOff x="6858000" y="3200400"/>
              <a:chExt cx="685800" cy="375739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7129519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7267408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7409516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 flipH="1" flipV="1">
                <a:off x="6858000" y="3200400"/>
                <a:ext cx="685800" cy="77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H="1" flipV="1">
                <a:off x="6858000" y="3566160"/>
                <a:ext cx="685800" cy="1391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 flipV="1">
                <a:off x="75311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flipH="1" flipV="1">
                <a:off x="73914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flipH="1" flipV="1">
                <a:off x="7251700" y="3210379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flipH="1" flipV="1">
                <a:off x="71120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7498829" y="3150450"/>
              <a:ext cx="780766" cy="427769"/>
              <a:chOff x="6858000" y="3200400"/>
              <a:chExt cx="685800" cy="375739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7129519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7267408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7409516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 flipH="1" flipV="1">
                <a:off x="6858000" y="3200400"/>
                <a:ext cx="685800" cy="77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H="1" flipV="1">
                <a:off x="6858000" y="3566160"/>
                <a:ext cx="685800" cy="1391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H="1" flipV="1">
                <a:off x="75311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H="1" flipV="1">
                <a:off x="73914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flipH="1" flipV="1">
                <a:off x="7251700" y="3210379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flipH="1" flipV="1">
                <a:off x="71120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7498829" y="3900548"/>
              <a:ext cx="780766" cy="427769"/>
              <a:chOff x="6858000" y="3200400"/>
              <a:chExt cx="685800" cy="375739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7129519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7267408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7409516" y="3200400"/>
                <a:ext cx="109482" cy="3565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 flipH="1" flipV="1">
                <a:off x="6858000" y="3200400"/>
                <a:ext cx="685800" cy="77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H="1" flipV="1">
                <a:off x="6858000" y="3566160"/>
                <a:ext cx="685800" cy="1391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 flipV="1">
                <a:off x="75311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flipH="1" flipV="1">
                <a:off x="73914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H="1" flipV="1">
                <a:off x="7251700" y="3210379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H="1" flipV="1">
                <a:off x="7112000" y="3200400"/>
                <a:ext cx="0" cy="36576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Right Arrow 10"/>
            <p:cNvSpPr/>
            <p:nvPr/>
          </p:nvSpPr>
          <p:spPr>
            <a:xfrm>
              <a:off x="174682" y="2327692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174682" y="2780491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174682" y="3236735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174682" y="3689534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8636529" y="2327692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8636529" y="2780491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8636529" y="3236735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8636529" y="3689534"/>
              <a:ext cx="332788" cy="430144"/>
            </a:xfrm>
            <a:prstGeom prst="rightArrow">
              <a:avLst>
                <a:gd name="adj1" fmla="val 40810"/>
                <a:gd name="adj2" fmla="val 7547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31168" y="1727804"/>
              <a:ext cx="1463693" cy="2774445"/>
            </a:xfrm>
            <a:prstGeom prst="roundRect">
              <a:avLst>
                <a:gd name="adj" fmla="val 6295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r>
                <a:rPr lang="en-US" sz="2000" b="1" dirty="0">
                  <a:latin typeface="Myriad Pro" charset="0"/>
                  <a:ea typeface="Myriad Pro" charset="0"/>
                  <a:cs typeface="Myriad Pro" charset="0"/>
                </a:rPr>
                <a:t>Parser</a:t>
              </a:r>
            </a:p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b="1" dirty="0">
                <a:latin typeface="Myriad Pro" charset="0"/>
                <a:ea typeface="Myriad Pro" charset="0"/>
                <a:cs typeface="Myriad Pro" charset="0"/>
              </a:endParaRPr>
            </a:p>
            <a:p>
              <a:pPr algn="ctr"/>
              <a:endParaRPr lang="en-US" sz="20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89825" y="2331846"/>
              <a:ext cx="1041889" cy="217040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/>
            <p:cNvSpPr/>
            <p:nvPr/>
          </p:nvSpPr>
          <p:spPr>
            <a:xfrm rot="5400000">
              <a:off x="2778793" y="2517530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apezoid 21"/>
            <p:cNvSpPr/>
            <p:nvPr/>
          </p:nvSpPr>
          <p:spPr>
            <a:xfrm rot="5400000">
              <a:off x="2775323" y="3275592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rapezoid 22"/>
            <p:cNvSpPr/>
            <p:nvPr/>
          </p:nvSpPr>
          <p:spPr>
            <a:xfrm rot="5400000">
              <a:off x="2761847" y="4033653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1925" y="2459590"/>
              <a:ext cx="425117" cy="19443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b="1" dirty="0">
                  <a:latin typeface="Myriad Pro" charset="0"/>
                  <a:ea typeface="Myriad Pro" charset="0"/>
                  <a:cs typeface="Myriad Pro" charset="0"/>
                </a:rPr>
                <a:t>Memory</a:t>
              </a:r>
              <a:endParaRPr lang="en-US" sz="1400" b="1" dirty="0">
                <a:latin typeface="Myriad Pro" charset="0"/>
                <a:ea typeface="Myriad Pro" charset="0"/>
                <a:cs typeface="Myriad Pro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189825" y="1727806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Myriad Pro" charset="0"/>
                  <a:ea typeface="Myriad Pro" charset="0"/>
                  <a:cs typeface="Myriad Pro" charset="0"/>
                </a:rPr>
                <a:t>Persistent State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650621" y="2375700"/>
              <a:ext cx="1214525" cy="1981058"/>
              <a:chOff x="944698" y="2284250"/>
              <a:chExt cx="1066800" cy="1740095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189173" y="2284250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598748" y="2740370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944698" y="2757941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343197" y="3210876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1065348" y="3611595"/>
                <a:ext cx="412750" cy="41275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Curved Connector 79"/>
              <p:cNvCxnSpPr>
                <a:stCxn id="26" idx="6"/>
                <a:endCxn id="27" idx="7"/>
              </p:cNvCxnSpPr>
              <p:nvPr/>
            </p:nvCxnSpPr>
            <p:spPr>
              <a:xfrm>
                <a:off x="1357448" y="2964316"/>
                <a:ext cx="338053" cy="307006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Curved Connector 80"/>
              <p:cNvCxnSpPr>
                <a:stCxn id="27" idx="2"/>
                <a:endCxn id="26" idx="3"/>
              </p:cNvCxnSpPr>
              <p:nvPr/>
            </p:nvCxnSpPr>
            <p:spPr>
              <a:xfrm rot="10800000">
                <a:off x="1005145" y="3110246"/>
                <a:ext cx="338053" cy="307006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Curved Connector 81"/>
              <p:cNvCxnSpPr>
                <a:stCxn id="24" idx="6"/>
                <a:endCxn id="25" idx="0"/>
              </p:cNvCxnSpPr>
              <p:nvPr/>
            </p:nvCxnSpPr>
            <p:spPr>
              <a:xfrm>
                <a:off x="1601923" y="2490625"/>
                <a:ext cx="203200" cy="249745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urved Connector 82"/>
              <p:cNvCxnSpPr>
                <a:stCxn id="25" idx="6"/>
                <a:endCxn id="28" idx="5"/>
              </p:cNvCxnSpPr>
              <p:nvPr/>
            </p:nvCxnSpPr>
            <p:spPr>
              <a:xfrm flipH="1">
                <a:off x="1417653" y="2946745"/>
                <a:ext cx="593845" cy="1017155"/>
              </a:xfrm>
              <a:prstGeom prst="curvedConnector4">
                <a:avLst>
                  <a:gd name="adj1" fmla="val -4973"/>
                  <a:gd name="adj2" fmla="val 98975"/>
                </a:avLst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urved Connector 83"/>
              <p:cNvCxnSpPr>
                <a:stCxn id="27" idx="2"/>
                <a:endCxn id="28" idx="1"/>
              </p:cNvCxnSpPr>
              <p:nvPr/>
            </p:nvCxnSpPr>
            <p:spPr>
              <a:xfrm rot="10800000" flipV="1">
                <a:off x="1125794" y="3417250"/>
                <a:ext cx="217403" cy="254790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urved Connector 84"/>
              <p:cNvCxnSpPr>
                <a:stCxn id="24" idx="2"/>
                <a:endCxn id="26" idx="1"/>
              </p:cNvCxnSpPr>
              <p:nvPr/>
            </p:nvCxnSpPr>
            <p:spPr>
              <a:xfrm rot="10800000" flipV="1">
                <a:off x="1005145" y="2490625"/>
                <a:ext cx="184030" cy="327761"/>
              </a:xfrm>
              <a:prstGeom prst="curvedConnector2">
                <a:avLst/>
              </a:prstGeom>
              <a:ln w="190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ight Arrow 26"/>
            <p:cNvSpPr/>
            <p:nvPr/>
          </p:nvSpPr>
          <p:spPr>
            <a:xfrm>
              <a:off x="2009901" y="3026768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433267" y="2331846"/>
              <a:ext cx="1041889" cy="217040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545367" y="2459590"/>
              <a:ext cx="425117" cy="19443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433267" y="1727806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472273" y="1770636"/>
              <a:ext cx="965664" cy="463767"/>
              <a:chOff x="3472273" y="1770636"/>
              <a:chExt cx="965664" cy="463767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3472273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3633723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795174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956624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118075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279525" y="1770636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4676710" y="2331846"/>
              <a:ext cx="1041889" cy="217040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788810" y="2459590"/>
              <a:ext cx="425117" cy="19443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676710" y="1727806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690569" y="1722839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4729575" y="1765668"/>
              <a:ext cx="965664" cy="463767"/>
              <a:chOff x="4729575" y="1765668"/>
              <a:chExt cx="965664" cy="463767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4729575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891025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052476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213926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5375377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536827" y="1765668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5920152" y="2331846"/>
              <a:ext cx="1041889" cy="217040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32252" y="2459590"/>
              <a:ext cx="425117" cy="194432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5920152" y="1727806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5917148" y="1729074"/>
              <a:ext cx="1041889" cy="549427"/>
            </a:xfrm>
            <a:prstGeom prst="roundRect">
              <a:avLst>
                <a:gd name="adj" fmla="val 4825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5956153" y="1771904"/>
              <a:ext cx="965665" cy="463767"/>
              <a:chOff x="5956153" y="1771904"/>
              <a:chExt cx="965665" cy="463767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5956153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6117603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6279054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440504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6601955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6763406" y="1771904"/>
                <a:ext cx="158412" cy="46376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2770054" y="2533814"/>
              <a:ext cx="468398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Myriad Pro" charset="0"/>
                  <a:ea typeface="Myriad Pro" charset="0"/>
                  <a:cs typeface="Myriad Pro" charset="0"/>
                </a:rPr>
                <a:t>ALU</a:t>
              </a:r>
            </a:p>
          </p:txBody>
        </p:sp>
        <p:sp>
          <p:nvSpPr>
            <p:cNvPr id="43" name="Right Arrow 42"/>
            <p:cNvSpPr/>
            <p:nvPr/>
          </p:nvSpPr>
          <p:spPr>
            <a:xfrm>
              <a:off x="3253344" y="3026768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ight Arrow 43"/>
            <p:cNvSpPr/>
            <p:nvPr/>
          </p:nvSpPr>
          <p:spPr>
            <a:xfrm>
              <a:off x="4496786" y="3026768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ight Arrow 44"/>
            <p:cNvSpPr/>
            <p:nvPr/>
          </p:nvSpPr>
          <p:spPr>
            <a:xfrm>
              <a:off x="5740229" y="3026768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6969141" y="3026768"/>
              <a:ext cx="258690" cy="43014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/>
            <p:cNvSpPr/>
            <p:nvPr/>
          </p:nvSpPr>
          <p:spPr>
            <a:xfrm rot="5400000">
              <a:off x="4033360" y="2517530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apezoid 47"/>
            <p:cNvSpPr/>
            <p:nvPr/>
          </p:nvSpPr>
          <p:spPr>
            <a:xfrm rot="5400000">
              <a:off x="4029890" y="3275592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48"/>
            <p:cNvSpPr/>
            <p:nvPr/>
          </p:nvSpPr>
          <p:spPr>
            <a:xfrm rot="5400000">
              <a:off x="4016414" y="4033653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49"/>
            <p:cNvSpPr/>
            <p:nvPr/>
          </p:nvSpPr>
          <p:spPr>
            <a:xfrm rot="5400000">
              <a:off x="5284189" y="2517530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apezoid 50"/>
            <p:cNvSpPr/>
            <p:nvPr/>
          </p:nvSpPr>
          <p:spPr>
            <a:xfrm rot="5400000">
              <a:off x="5280719" y="3275592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apezoid 51"/>
            <p:cNvSpPr/>
            <p:nvPr/>
          </p:nvSpPr>
          <p:spPr>
            <a:xfrm rot="5400000">
              <a:off x="5267243" y="4033653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/>
            <p:cNvSpPr/>
            <p:nvPr/>
          </p:nvSpPr>
          <p:spPr>
            <a:xfrm rot="5400000">
              <a:off x="6522613" y="2517530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apezoid 53"/>
            <p:cNvSpPr/>
            <p:nvPr/>
          </p:nvSpPr>
          <p:spPr>
            <a:xfrm rot="5400000">
              <a:off x="6519143" y="3275592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54"/>
            <p:cNvSpPr/>
            <p:nvPr/>
          </p:nvSpPr>
          <p:spPr>
            <a:xfrm rot="5400000">
              <a:off x="6505667" y="4033653"/>
              <a:ext cx="428200" cy="309566"/>
            </a:xfrm>
            <a:prstGeom prst="trapezoid">
              <a:avLst>
                <a:gd name="adj" fmla="val 216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3468881" y="2404568"/>
              <a:ext cx="987541" cy="1065129"/>
            </a:xfrm>
            <a:prstGeom prst="roundRect">
              <a:avLst>
                <a:gd name="adj" fmla="val 3376"/>
              </a:avLst>
            </a:prstGeom>
            <a:solidFill>
              <a:srgbClr val="C00000">
                <a:alpha val="60000"/>
              </a:srgbClr>
            </a:solidFill>
            <a:ln>
              <a:solidFill>
                <a:srgbClr val="C0000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latin typeface="Myriad Pro" charset="0"/>
                  <a:ea typeface="Myriad Pro" charset="0"/>
                  <a:cs typeface="Myriad Pro" charset="0"/>
                </a:rPr>
                <a:t>Match-</a:t>
              </a:r>
            </a:p>
            <a:p>
              <a:pPr algn="ctr"/>
              <a:r>
                <a:rPr lang="en-US" sz="1600" b="1" dirty="0">
                  <a:latin typeface="Myriad Pro" charset="0"/>
                  <a:ea typeface="Myriad Pro" charset="0"/>
                  <a:cs typeface="Myriad Pro" charset="0"/>
                </a:rPr>
                <a:t>Action </a:t>
              </a:r>
            </a:p>
            <a:p>
              <a:pPr algn="ctr"/>
              <a:r>
                <a:rPr lang="en-US" sz="1600" b="1" dirty="0">
                  <a:latin typeface="Myriad Pro" charset="0"/>
                  <a:ea typeface="Myriad Pro" charset="0"/>
                  <a:cs typeface="Myriad Pro" charset="0"/>
                </a:rPr>
                <a:t>Table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444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6294-0FB9-1842-8162-B1B7AC0D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Load-Sensitive Routing in the Data Plane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9589-7E57-2C40-8272-FDFCA2D10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2423158"/>
          </a:xfrm>
        </p:spPr>
        <p:txBody>
          <a:bodyPr>
            <a:normAutofit/>
          </a:bodyPr>
          <a:lstStyle/>
          <a:p>
            <a:r>
              <a:rPr lang="en-US" dirty="0"/>
              <a:t>Programmable switch hardware as an enabler</a:t>
            </a:r>
          </a:p>
          <a:p>
            <a:pPr lvl="1"/>
            <a:r>
              <a:rPr lang="en-US" dirty="0"/>
              <a:t>Fine-grained link metrics (e.g., utilization, queuing)</a:t>
            </a:r>
          </a:p>
          <a:p>
            <a:pPr lvl="1"/>
            <a:r>
              <a:rPr lang="en-US" dirty="0"/>
              <a:t>Flexible computation (e.g., path metrics, best path)</a:t>
            </a:r>
          </a:p>
          <a:p>
            <a:pPr lvl="1"/>
            <a:r>
              <a:rPr lang="en-US" dirty="0"/>
              <a:t>State across packets (e.g., to group packets into </a:t>
            </a:r>
            <a:r>
              <a:rPr lang="en-US" dirty="0" err="1"/>
              <a:t>flowlets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965F4-ACE4-F242-8A3E-D37B2DAEF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92618DA-CADB-E04E-A672-7A7728FDDF9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949" y="4309949"/>
            <a:ext cx="7066539" cy="242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FDA2253-4894-644B-B920-44623558EB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054" y="4741856"/>
            <a:ext cx="1202572" cy="1202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070F94-FFEF-7048-BA0C-5ABEA03176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906" y="4242962"/>
            <a:ext cx="1202572" cy="12025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2675BF-BC7E-4142-BF09-1AB2BC5EE2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341" y="5539877"/>
            <a:ext cx="1202572" cy="12025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34AC20-C818-2149-A82F-4D18004B25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7214" y="4737702"/>
            <a:ext cx="1202572" cy="1202572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CA9D012-8AA2-C04E-8962-10F852DBBEAE}"/>
              </a:ext>
            </a:extLst>
          </p:cNvPr>
          <p:cNvCxnSpPr>
            <a:cxnSpLocks/>
          </p:cNvCxnSpPr>
          <p:nvPr/>
        </p:nvCxnSpPr>
        <p:spPr>
          <a:xfrm flipV="1">
            <a:off x="5261055" y="4827770"/>
            <a:ext cx="1306032" cy="256211"/>
          </a:xfrm>
          <a:prstGeom prst="line">
            <a:avLst/>
          </a:prstGeom>
          <a:ln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FF4F76A-2569-9B4C-B9A9-C342B995595A}"/>
              </a:ext>
            </a:extLst>
          </p:cNvPr>
          <p:cNvCxnSpPr>
            <a:cxnSpLocks/>
          </p:cNvCxnSpPr>
          <p:nvPr/>
        </p:nvCxnSpPr>
        <p:spPr>
          <a:xfrm>
            <a:off x="5261055" y="5548189"/>
            <a:ext cx="1192079" cy="4645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0C8D4C-BB16-BB46-B5FB-4740516CC8FF}"/>
              </a:ext>
            </a:extLst>
          </p:cNvPr>
          <p:cNvCxnSpPr>
            <a:cxnSpLocks/>
          </p:cNvCxnSpPr>
          <p:nvPr/>
        </p:nvCxnSpPr>
        <p:spPr>
          <a:xfrm>
            <a:off x="7512272" y="4851303"/>
            <a:ext cx="1330037" cy="232678"/>
          </a:xfrm>
          <a:prstGeom prst="line">
            <a:avLst/>
          </a:prstGeom>
          <a:ln w="44450"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B5331C-8942-964D-AE0E-49EE4FC47162}"/>
              </a:ext>
            </a:extLst>
          </p:cNvPr>
          <p:cNvCxnSpPr/>
          <p:nvPr/>
        </p:nvCxnSpPr>
        <p:spPr>
          <a:xfrm flipV="1">
            <a:off x="7512272" y="5568468"/>
            <a:ext cx="1330037" cy="42394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4487239-4854-F94C-92C6-7A6884ECC866}"/>
              </a:ext>
            </a:extLst>
          </p:cNvPr>
          <p:cNvCxnSpPr>
            <a:cxnSpLocks/>
          </p:cNvCxnSpPr>
          <p:nvPr/>
        </p:nvCxnSpPr>
        <p:spPr>
          <a:xfrm flipV="1">
            <a:off x="3063658" y="5338988"/>
            <a:ext cx="1299622" cy="415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DEE33E-E46A-5D46-B722-0173F907C738}"/>
              </a:ext>
            </a:extLst>
          </p:cNvPr>
          <p:cNvCxnSpPr>
            <a:cxnSpLocks/>
          </p:cNvCxnSpPr>
          <p:nvPr/>
        </p:nvCxnSpPr>
        <p:spPr>
          <a:xfrm flipV="1">
            <a:off x="9695984" y="5219970"/>
            <a:ext cx="1299622" cy="415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0F5DE386-10FE-A24A-888B-ADF83F93AFDD}"/>
              </a:ext>
            </a:extLst>
          </p:cNvPr>
          <p:cNvSpPr/>
          <p:nvPr/>
        </p:nvSpPr>
        <p:spPr>
          <a:xfrm>
            <a:off x="4626642" y="4205925"/>
            <a:ext cx="5335793" cy="764980"/>
          </a:xfrm>
          <a:custGeom>
            <a:avLst/>
            <a:gdLst>
              <a:gd name="connsiteX0" fmla="*/ 0 w 5335793"/>
              <a:gd name="connsiteY0" fmla="*/ 625131 h 764980"/>
              <a:gd name="connsiteX1" fmla="*/ 2323651 w 5335793"/>
              <a:gd name="connsiteY1" fmla="*/ 1187 h 764980"/>
              <a:gd name="connsiteX2" fmla="*/ 5335793 w 5335793"/>
              <a:gd name="connsiteY2" fmla="*/ 764980 h 76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35793" h="764980">
                <a:moveTo>
                  <a:pt x="0" y="625131"/>
                </a:moveTo>
                <a:cubicBezTo>
                  <a:pt x="717176" y="301505"/>
                  <a:pt x="1434352" y="-22121"/>
                  <a:pt x="2323651" y="1187"/>
                </a:cubicBezTo>
                <a:cubicBezTo>
                  <a:pt x="3212950" y="24495"/>
                  <a:pt x="4274371" y="394737"/>
                  <a:pt x="5335793" y="764980"/>
                </a:cubicBezTo>
              </a:path>
            </a:pathLst>
          </a:custGeom>
          <a:noFill/>
          <a:ln w="44450">
            <a:solidFill>
              <a:srgbClr val="00B05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A43FCE9-8BDC-AE4B-AF69-7F089F47C83E}"/>
              </a:ext>
            </a:extLst>
          </p:cNvPr>
          <p:cNvSpPr/>
          <p:nvPr/>
        </p:nvSpPr>
        <p:spPr>
          <a:xfrm>
            <a:off x="2540001" y="4980526"/>
            <a:ext cx="420914" cy="3664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E2A5ADB-EAAD-2047-84C2-726444A11390}"/>
              </a:ext>
            </a:extLst>
          </p:cNvPr>
          <p:cNvSpPr/>
          <p:nvPr/>
        </p:nvSpPr>
        <p:spPr>
          <a:xfrm>
            <a:off x="1333531" y="4980526"/>
            <a:ext cx="420914" cy="3664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176842-76CB-4B4C-B64E-25458A8E095F}"/>
              </a:ext>
            </a:extLst>
          </p:cNvPr>
          <p:cNvSpPr/>
          <p:nvPr/>
        </p:nvSpPr>
        <p:spPr>
          <a:xfrm>
            <a:off x="730297" y="4980526"/>
            <a:ext cx="420914" cy="3664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3CAEF76-F678-324A-A8D5-009B4A01A4E8}"/>
              </a:ext>
            </a:extLst>
          </p:cNvPr>
          <p:cNvSpPr/>
          <p:nvPr/>
        </p:nvSpPr>
        <p:spPr>
          <a:xfrm>
            <a:off x="1936765" y="4980526"/>
            <a:ext cx="420914" cy="36648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32A290-8C2B-5847-B8D6-C92577284C45}"/>
              </a:ext>
            </a:extLst>
          </p:cNvPr>
          <p:cNvSpPr/>
          <p:nvPr/>
        </p:nvSpPr>
        <p:spPr>
          <a:xfrm>
            <a:off x="127063" y="4980526"/>
            <a:ext cx="420914" cy="36648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473A77C-3837-184D-B532-78A80EACD47F}"/>
              </a:ext>
            </a:extLst>
          </p:cNvPr>
          <p:cNvCxnSpPr/>
          <p:nvPr/>
        </p:nvCxnSpPr>
        <p:spPr>
          <a:xfrm>
            <a:off x="609600" y="5568468"/>
            <a:ext cx="1930401" cy="0"/>
          </a:xfrm>
          <a:prstGeom prst="straightConnector1">
            <a:avLst/>
          </a:prstGeom>
          <a:ln w="53975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2CF796E-ABCD-1845-BBDB-FB3B7F845B0A}"/>
              </a:ext>
            </a:extLst>
          </p:cNvPr>
          <p:cNvSpPr txBox="1"/>
          <p:nvPr/>
        </p:nvSpPr>
        <p:spPr>
          <a:xfrm>
            <a:off x="7950512" y="4504412"/>
            <a:ext cx="64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0.3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E45AE4-E2EB-0D4E-A93B-437EADC9C0EC}"/>
              </a:ext>
            </a:extLst>
          </p:cNvPr>
          <p:cNvSpPr txBox="1"/>
          <p:nvPr/>
        </p:nvSpPr>
        <p:spPr>
          <a:xfrm>
            <a:off x="5272549" y="4523203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0.2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AADA6F-38DA-E447-BFC2-8AFF956CAEF2}"/>
              </a:ext>
            </a:extLst>
          </p:cNvPr>
          <p:cNvSpPr txBox="1"/>
          <p:nvPr/>
        </p:nvSpPr>
        <p:spPr>
          <a:xfrm>
            <a:off x="6733431" y="3698619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0.3</a:t>
            </a:r>
          </a:p>
        </p:txBody>
      </p:sp>
    </p:spTree>
    <p:extLst>
      <p:ext uri="{BB962C8B-B14F-4D97-AF65-F5344CB8AC3E}">
        <p14:creationId xmlns:p14="http://schemas.microsoft.com/office/powerpoint/2010/main" val="1131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6294-0FB9-1842-8162-B1B7AC0D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 in the Data Plane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9589-7E57-2C40-8272-FDFCA2D10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2208005"/>
          </a:xfrm>
        </p:spPr>
        <p:txBody>
          <a:bodyPr>
            <a:normAutofit/>
          </a:bodyPr>
          <a:lstStyle/>
          <a:p>
            <a:r>
              <a:rPr lang="en-US" dirty="0"/>
              <a:t>Existing solutions (e.g., Conga, HULA)</a:t>
            </a:r>
          </a:p>
          <a:p>
            <a:pPr lvl="1"/>
            <a:r>
              <a:rPr lang="en-US" dirty="0"/>
              <a:t>Specific topologies (e.g., data-center leaf-spine)</a:t>
            </a:r>
          </a:p>
          <a:p>
            <a:pPr lvl="1"/>
            <a:r>
              <a:rPr lang="en-US" dirty="0"/>
              <a:t>Specific path metrics (e.g., “least utilized shortest path”)</a:t>
            </a:r>
          </a:p>
          <a:p>
            <a:pPr lvl="1"/>
            <a:r>
              <a:rPr lang="en-US" dirty="0"/>
              <a:t>No routing constraints (e.g., no support for service chaining)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965F4-ACE4-F242-8A3E-D37B2DAEF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4</a:t>
            </a:fld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844DEAC-5B78-B94A-A0D3-261BE79FF69F}"/>
              </a:ext>
            </a:extLst>
          </p:cNvPr>
          <p:cNvGrpSpPr/>
          <p:nvPr/>
        </p:nvGrpSpPr>
        <p:grpSpPr>
          <a:xfrm>
            <a:off x="4089400" y="3939086"/>
            <a:ext cx="3281363" cy="2718885"/>
            <a:chOff x="4089400" y="3939086"/>
            <a:chExt cx="3281363" cy="2718885"/>
          </a:xfrm>
        </p:grpSpPr>
        <p:sp>
          <p:nvSpPr>
            <p:cNvPr id="5" name="Oval 11">
              <a:extLst>
                <a:ext uri="{FF2B5EF4-FFF2-40B4-BE49-F238E27FC236}">
                  <a16:creationId xmlns:a16="http://schemas.microsoft.com/office/drawing/2014/main" id="{856EAC19-18FA-624D-913E-C094EC740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7490" y="3939086"/>
              <a:ext cx="376040" cy="26359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6" name="Oval 12">
              <a:extLst>
                <a:ext uri="{FF2B5EF4-FFF2-40B4-BE49-F238E27FC236}">
                  <a16:creationId xmlns:a16="http://schemas.microsoft.com/office/drawing/2014/main" id="{9B5897DA-15EE-8347-992A-5795B059F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9145" y="3939086"/>
              <a:ext cx="376040" cy="26359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3DC7957-8049-F442-B10A-6E9B02C57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400" y="4371971"/>
              <a:ext cx="3281363" cy="2286000"/>
            </a:xfrm>
            <a:prstGeom prst="rect">
              <a:avLst/>
            </a:prstGeom>
            <a:gradFill rotWithShape="1">
              <a:gsLst>
                <a:gs pos="0">
                  <a:srgbClr val="E4F9FF"/>
                </a:gs>
                <a:gs pos="64999">
                  <a:srgbClr val="BBEFFF"/>
                </a:gs>
                <a:gs pos="100000">
                  <a:srgbClr val="9EEAFF"/>
                </a:gs>
              </a:gsLst>
              <a:lin ang="5400000" scaled="1"/>
            </a:gradFill>
            <a:ln>
              <a:noFill/>
            </a:ln>
            <a:effectLst>
              <a:outerShdw blurRad="50800" dist="20000" dir="7199958" rotWithShape="0">
                <a:schemeClr val="tx1">
                  <a:alpha val="68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3000">
                <a:solidFill>
                  <a:schemeClr val="tx1">
                    <a:alpha val="100000"/>
                  </a:schemeClr>
                </a:solidFill>
                <a:latin typeface="+mn-lt"/>
                <a:ea typeface="+mn-ea"/>
                <a:cs typeface="Times New Roman"/>
              </a:endParaRPr>
            </a:p>
          </p:txBody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352BEB2C-14C6-D542-83B4-9ADDEE2FC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4145" y="4552095"/>
              <a:ext cx="352680" cy="242726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plastic">
              <a:bevelT w="63500" h="254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9" name="Rectangle 26">
              <a:extLst>
                <a:ext uri="{FF2B5EF4-FFF2-40B4-BE49-F238E27FC236}">
                  <a16:creationId xmlns:a16="http://schemas.microsoft.com/office/drawing/2014/main" id="{47CD44C0-88EF-454A-8281-14F1D62B2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5135" y="4552095"/>
              <a:ext cx="352680" cy="242726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plastic">
              <a:bevelT w="63500" h="254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1600" dirty="0"/>
            </a:p>
          </p:txBody>
        </p:sp>
        <p:cxnSp>
          <p:nvCxnSpPr>
            <p:cNvPr id="10" name="AutoShape 59">
              <a:extLst>
                <a:ext uri="{FF2B5EF4-FFF2-40B4-BE49-F238E27FC236}">
                  <a16:creationId xmlns:a16="http://schemas.microsoft.com/office/drawing/2014/main" id="{7149367D-F156-3247-A1D8-40D3BEA2A83E}"/>
                </a:ext>
              </a:extLst>
            </p:cNvPr>
            <p:cNvCxnSpPr>
              <a:cxnSpLocks noChangeShapeType="1"/>
              <a:endCxn id="5" idx="4"/>
            </p:cNvCxnSpPr>
            <p:nvPr/>
          </p:nvCxnSpPr>
          <p:spPr bwMode="auto">
            <a:xfrm rot="5400000" flipH="1" flipV="1">
              <a:off x="5088732" y="4374351"/>
              <a:ext cx="349250" cy="4763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11" name="AutoShape 60">
              <a:extLst>
                <a:ext uri="{FF2B5EF4-FFF2-40B4-BE49-F238E27FC236}">
                  <a16:creationId xmlns:a16="http://schemas.microsoft.com/office/drawing/2014/main" id="{2DBCFE1F-7A50-B941-A82F-32E378E60E4B}"/>
                </a:ext>
              </a:extLst>
            </p:cNvPr>
            <p:cNvCxnSpPr>
              <a:cxnSpLocks noChangeShapeType="1"/>
              <a:endCxn id="5" idx="4"/>
            </p:cNvCxnSpPr>
            <p:nvPr/>
          </p:nvCxnSpPr>
          <p:spPr bwMode="auto">
            <a:xfrm rot="16200000" flipV="1">
              <a:off x="5538788" y="3929058"/>
              <a:ext cx="349250" cy="895350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12" name="AutoShape 61">
              <a:extLst>
                <a:ext uri="{FF2B5EF4-FFF2-40B4-BE49-F238E27FC236}">
                  <a16:creationId xmlns:a16="http://schemas.microsoft.com/office/drawing/2014/main" id="{C81432BA-1D67-C749-997D-E80C6036BD04}"/>
                </a:ext>
              </a:extLst>
            </p:cNvPr>
            <p:cNvCxnSpPr>
              <a:cxnSpLocks noChangeShapeType="1"/>
              <a:endCxn id="6" idx="4"/>
            </p:cNvCxnSpPr>
            <p:nvPr/>
          </p:nvCxnSpPr>
          <p:spPr bwMode="auto">
            <a:xfrm rot="16200000" flipV="1">
              <a:off x="5984876" y="4375145"/>
              <a:ext cx="349250" cy="3175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13" name="AutoShape 62">
              <a:extLst>
                <a:ext uri="{FF2B5EF4-FFF2-40B4-BE49-F238E27FC236}">
                  <a16:creationId xmlns:a16="http://schemas.microsoft.com/office/drawing/2014/main" id="{7EAB7298-0D5A-2C4D-8180-B6181B586EE7}"/>
                </a:ext>
              </a:extLst>
            </p:cNvPr>
            <p:cNvCxnSpPr>
              <a:cxnSpLocks noChangeShapeType="1"/>
              <a:endCxn id="6" idx="4"/>
            </p:cNvCxnSpPr>
            <p:nvPr/>
          </p:nvCxnSpPr>
          <p:spPr bwMode="auto">
            <a:xfrm rot="5400000" flipH="1" flipV="1">
              <a:off x="5534819" y="3928264"/>
              <a:ext cx="349250" cy="896938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14" name="AutoShape 63">
              <a:extLst>
                <a:ext uri="{FF2B5EF4-FFF2-40B4-BE49-F238E27FC236}">
                  <a16:creationId xmlns:a16="http://schemas.microsoft.com/office/drawing/2014/main" id="{472419AD-975C-C441-B0DB-0CB247B0E3C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37188" y="4673596"/>
              <a:ext cx="547687" cy="1587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15" name="AutoShape 64">
              <a:extLst>
                <a:ext uri="{FF2B5EF4-FFF2-40B4-BE49-F238E27FC236}">
                  <a16:creationId xmlns:a16="http://schemas.microsoft.com/office/drawing/2014/main" id="{256C04D8-72B6-E543-B37C-594F93B43D7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041900" y="4160834"/>
              <a:ext cx="485775" cy="1752600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16" name="AutoShape 65">
              <a:extLst>
                <a:ext uri="{FF2B5EF4-FFF2-40B4-BE49-F238E27FC236}">
                  <a16:creationId xmlns:a16="http://schemas.microsoft.com/office/drawing/2014/main" id="{CD40F7AD-2AF5-5F4A-9BB1-F8256C90004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591844" y="4610890"/>
              <a:ext cx="485775" cy="852487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17" name="AutoShape 66">
              <a:extLst>
                <a:ext uri="{FF2B5EF4-FFF2-40B4-BE49-F238E27FC236}">
                  <a16:creationId xmlns:a16="http://schemas.microsoft.com/office/drawing/2014/main" id="{492B4E73-D09A-B845-BDA7-CAA673FCB77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5041106" y="5014115"/>
              <a:ext cx="485775" cy="46038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18" name="AutoShape 67">
              <a:extLst>
                <a:ext uri="{FF2B5EF4-FFF2-40B4-BE49-F238E27FC236}">
                  <a16:creationId xmlns:a16="http://schemas.microsoft.com/office/drawing/2014/main" id="{5782AE5B-2D0E-F444-9BAE-CC89799CF6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491163" y="4610096"/>
              <a:ext cx="485775" cy="854075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sp>
          <p:nvSpPr>
            <p:cNvPr id="19" name="Rectangle 38">
              <a:extLst>
                <a:ext uri="{FF2B5EF4-FFF2-40B4-BE49-F238E27FC236}">
                  <a16:creationId xmlns:a16="http://schemas.microsoft.com/office/drawing/2014/main" id="{C0CA2E4B-69F3-3941-9D90-6F4354D9E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0398" y="5280228"/>
              <a:ext cx="352680" cy="242724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plastic">
              <a:bevelT w="63500" h="254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20" name="Rectangle 39">
              <a:extLst>
                <a:ext uri="{FF2B5EF4-FFF2-40B4-BE49-F238E27FC236}">
                  <a16:creationId xmlns:a16="http://schemas.microsoft.com/office/drawing/2014/main" id="{5FA86EDA-04CB-664E-B916-2CCF20409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1388" y="5280226"/>
              <a:ext cx="352680" cy="242726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plastic">
              <a:bevelT w="63500" h="254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1600" dirty="0"/>
            </a:p>
          </p:txBody>
        </p:sp>
        <p:cxnSp>
          <p:nvCxnSpPr>
            <p:cNvPr id="21" name="AutoShape 69">
              <a:extLst>
                <a:ext uri="{FF2B5EF4-FFF2-40B4-BE49-F238E27FC236}">
                  <a16:creationId xmlns:a16="http://schemas.microsoft.com/office/drawing/2014/main" id="{F1BE56DB-AFD4-0E4A-A9A6-67A9EC5B7E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647406" y="5285577"/>
              <a:ext cx="422275" cy="896938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22" name="AutoShape 70">
              <a:extLst>
                <a:ext uri="{FF2B5EF4-FFF2-40B4-BE49-F238E27FC236}">
                  <a16:creationId xmlns:a16="http://schemas.microsoft.com/office/drawing/2014/main" id="{2522CD2B-DB41-1C4D-B676-0DD43364298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4198144" y="5733252"/>
              <a:ext cx="422275" cy="1587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23" name="AutoShape 71">
              <a:extLst>
                <a:ext uri="{FF2B5EF4-FFF2-40B4-BE49-F238E27FC236}">
                  <a16:creationId xmlns:a16="http://schemas.microsoft.com/office/drawing/2014/main" id="{6B52DCBF-DBEA-FB4F-A352-958C5839C9E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4648200" y="5283196"/>
              <a:ext cx="422275" cy="901700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24" name="AutoShape 72">
              <a:extLst>
                <a:ext uri="{FF2B5EF4-FFF2-40B4-BE49-F238E27FC236}">
                  <a16:creationId xmlns:a16="http://schemas.microsoft.com/office/drawing/2014/main" id="{1798726B-CEE3-344E-AF33-259C7428C90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5097463" y="5732458"/>
              <a:ext cx="422275" cy="3175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sp>
          <p:nvSpPr>
            <p:cNvPr id="25" name="AutoShape 80">
              <a:extLst>
                <a:ext uri="{FF2B5EF4-FFF2-40B4-BE49-F238E27FC236}">
                  <a16:creationId xmlns:a16="http://schemas.microsoft.com/office/drawing/2014/main" id="{35D358E9-9913-204A-BDAF-17E66C8868E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71351">
              <a:off x="4176057" y="6031588"/>
              <a:ext cx="472701" cy="299670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prstMaterial="powder">
              <a:bevelT w="63500" h="254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26" name="AutoShape 82">
              <a:extLst>
                <a:ext uri="{FF2B5EF4-FFF2-40B4-BE49-F238E27FC236}">
                  <a16:creationId xmlns:a16="http://schemas.microsoft.com/office/drawing/2014/main" id="{4390F4C6-E388-BD4B-A310-F4E303047E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71351">
              <a:off x="5075067" y="6031588"/>
              <a:ext cx="472701" cy="299670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prstMaterial="powder">
              <a:bevelT w="63500" h="254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27" name="AutoShape 82">
              <a:extLst>
                <a:ext uri="{FF2B5EF4-FFF2-40B4-BE49-F238E27FC236}">
                  <a16:creationId xmlns:a16="http://schemas.microsoft.com/office/drawing/2014/main" id="{624635F8-0FD1-0F44-BF38-2B9A31291C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71351">
              <a:off x="4521922" y="6031588"/>
              <a:ext cx="472701" cy="299670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prstMaterial="powder">
              <a:bevelT w="63500" h="254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28" name="Rectangle 21">
              <a:extLst>
                <a:ext uri="{FF2B5EF4-FFF2-40B4-BE49-F238E27FC236}">
                  <a16:creationId xmlns:a16="http://schemas.microsoft.com/office/drawing/2014/main" id="{BCD52208-A1F8-7A49-99D1-0F5B0BB85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625" y="6027733"/>
              <a:ext cx="34448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latin typeface="Calibri" panose="020F050202020403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cxnSp>
          <p:nvCxnSpPr>
            <p:cNvPr id="29" name="AutoShape 69">
              <a:extLst>
                <a:ext uri="{FF2B5EF4-FFF2-40B4-BE49-F238E27FC236}">
                  <a16:creationId xmlns:a16="http://schemas.microsoft.com/office/drawing/2014/main" id="{440C7100-AE74-9A44-B800-1BE20A6AC2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820444" y="5458614"/>
              <a:ext cx="422275" cy="550863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30" name="AutoShape 69">
              <a:extLst>
                <a:ext uri="{FF2B5EF4-FFF2-40B4-BE49-F238E27FC236}">
                  <a16:creationId xmlns:a16="http://schemas.microsoft.com/office/drawing/2014/main" id="{77B61CD0-8856-3040-9FFB-752B22656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4371181" y="5560215"/>
              <a:ext cx="422275" cy="347662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sp>
          <p:nvSpPr>
            <p:cNvPr id="31" name="Rectangle 38">
              <a:extLst>
                <a:ext uri="{FF2B5EF4-FFF2-40B4-BE49-F238E27FC236}">
                  <a16:creationId xmlns:a16="http://schemas.microsoft.com/office/drawing/2014/main" id="{9A03A2BC-B5AC-CB4D-85E2-019B5B421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6334" y="5280228"/>
              <a:ext cx="352680" cy="242724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plastic">
              <a:bevelT w="63500" h="254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32" name="Rectangle 39">
              <a:extLst>
                <a:ext uri="{FF2B5EF4-FFF2-40B4-BE49-F238E27FC236}">
                  <a16:creationId xmlns:a16="http://schemas.microsoft.com/office/drawing/2014/main" id="{7D9FE82E-94F7-294A-A685-616137206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7324" y="5280226"/>
              <a:ext cx="352680" cy="242726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plastic">
              <a:bevelT w="63500" h="254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1600" dirty="0"/>
            </a:p>
          </p:txBody>
        </p:sp>
        <p:cxnSp>
          <p:nvCxnSpPr>
            <p:cNvPr id="33" name="AutoShape 69">
              <a:extLst>
                <a:ext uri="{FF2B5EF4-FFF2-40B4-BE49-F238E27FC236}">
                  <a16:creationId xmlns:a16="http://schemas.microsoft.com/office/drawing/2014/main" id="{4511A1BA-87D7-2C40-919F-210DEDA0EE9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6353969" y="5285577"/>
              <a:ext cx="420688" cy="895350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34" name="AutoShape 70">
              <a:extLst>
                <a:ext uri="{FF2B5EF4-FFF2-40B4-BE49-F238E27FC236}">
                  <a16:creationId xmlns:a16="http://schemas.microsoft.com/office/drawing/2014/main" id="{B72AF7AC-07EF-CD41-9882-835990801A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5904707" y="5731664"/>
              <a:ext cx="420688" cy="3175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35" name="AutoShape 71">
              <a:extLst>
                <a:ext uri="{FF2B5EF4-FFF2-40B4-BE49-F238E27FC236}">
                  <a16:creationId xmlns:a16="http://schemas.microsoft.com/office/drawing/2014/main" id="{50624387-944F-4C4A-B719-764AEE22D94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6353969" y="5282402"/>
              <a:ext cx="420688" cy="901700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36" name="AutoShape 72">
              <a:extLst>
                <a:ext uri="{FF2B5EF4-FFF2-40B4-BE49-F238E27FC236}">
                  <a16:creationId xmlns:a16="http://schemas.microsoft.com/office/drawing/2014/main" id="{8A9F6A36-C6CC-B649-95A3-B29B89EDC57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6803232" y="5731664"/>
              <a:ext cx="420688" cy="3175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sp>
          <p:nvSpPr>
            <p:cNvPr id="37" name="AutoShape 80">
              <a:extLst>
                <a:ext uri="{FF2B5EF4-FFF2-40B4-BE49-F238E27FC236}">
                  <a16:creationId xmlns:a16="http://schemas.microsoft.com/office/drawing/2014/main" id="{40064CA2-1123-6949-B90D-99D152B225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71351">
              <a:off x="5881993" y="6030357"/>
              <a:ext cx="472701" cy="299670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prstMaterial="powder">
              <a:bevelT w="63500" h="254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38" name="AutoShape 82">
              <a:extLst>
                <a:ext uri="{FF2B5EF4-FFF2-40B4-BE49-F238E27FC236}">
                  <a16:creationId xmlns:a16="http://schemas.microsoft.com/office/drawing/2014/main" id="{9F5D12A5-2B17-C14F-B0D0-930097BDB8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71351">
              <a:off x="6781002" y="6030357"/>
              <a:ext cx="472701" cy="299670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prstMaterial="powder">
              <a:bevelT w="63500" h="254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39" name="AutoShape 82">
              <a:extLst>
                <a:ext uri="{FF2B5EF4-FFF2-40B4-BE49-F238E27FC236}">
                  <a16:creationId xmlns:a16="http://schemas.microsoft.com/office/drawing/2014/main" id="{EDD31D7B-C77B-044C-8FBD-0C964D265B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71351">
              <a:off x="6227857" y="6030357"/>
              <a:ext cx="472701" cy="299670"/>
            </a:xfrm>
            <a:prstGeom prst="flowChartPredefinedProcess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  <a:sp3d prstMaterial="powder">
              <a:bevelT w="63500" h="254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pPr>
                <a:defRPr/>
              </a:pPr>
              <a:endParaRPr lang="en-US" sz="1600" dirty="0"/>
            </a:p>
          </p:txBody>
        </p:sp>
        <p:sp>
          <p:nvSpPr>
            <p:cNvPr id="40" name="Rectangle 21">
              <a:extLst>
                <a:ext uri="{FF2B5EF4-FFF2-40B4-BE49-F238E27FC236}">
                  <a16:creationId xmlns:a16="http://schemas.microsoft.com/office/drawing/2014/main" id="{9AE0CB0D-8B63-C448-AF04-D6822AB46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5900" y="6026146"/>
              <a:ext cx="3429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latin typeface="Calibri" panose="020F050202020403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cxnSp>
          <p:nvCxnSpPr>
            <p:cNvPr id="41" name="AutoShape 69">
              <a:extLst>
                <a:ext uri="{FF2B5EF4-FFF2-40B4-BE49-F238E27FC236}">
                  <a16:creationId xmlns:a16="http://schemas.microsoft.com/office/drawing/2014/main" id="{EA2C8EFD-8B4B-644A-9E2E-957A8236F71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6527007" y="5458614"/>
              <a:ext cx="420688" cy="549275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42" name="AutoShape 69">
              <a:extLst>
                <a:ext uri="{FF2B5EF4-FFF2-40B4-BE49-F238E27FC236}">
                  <a16:creationId xmlns:a16="http://schemas.microsoft.com/office/drawing/2014/main" id="{3C97CA3B-AA34-6644-8884-F76EC38A0A5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6077744" y="5558627"/>
              <a:ext cx="420688" cy="349250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43" name="AutoShape 64">
              <a:extLst>
                <a:ext uri="{FF2B5EF4-FFF2-40B4-BE49-F238E27FC236}">
                  <a16:creationId xmlns:a16="http://schemas.microsoft.com/office/drawing/2014/main" id="{FF69B142-6224-9A44-9E59-99664F62608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5893594" y="4161627"/>
              <a:ext cx="485775" cy="1751013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44" name="AutoShape 65">
              <a:extLst>
                <a:ext uri="{FF2B5EF4-FFF2-40B4-BE49-F238E27FC236}">
                  <a16:creationId xmlns:a16="http://schemas.microsoft.com/office/drawing/2014/main" id="{4F070E04-7347-7F43-BB4F-F57008EA24B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5444331" y="4610890"/>
              <a:ext cx="485775" cy="852488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45" name="AutoShape 66">
              <a:extLst>
                <a:ext uri="{FF2B5EF4-FFF2-40B4-BE49-F238E27FC236}">
                  <a16:creationId xmlns:a16="http://schemas.microsoft.com/office/drawing/2014/main" id="{8DBCF86B-CED6-F142-9EEC-B3EBD1D763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894388" y="5013321"/>
              <a:ext cx="485775" cy="47625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  <p:cxnSp>
          <p:nvCxnSpPr>
            <p:cNvPr id="46" name="AutoShape 67">
              <a:extLst>
                <a:ext uri="{FF2B5EF4-FFF2-40B4-BE49-F238E27FC236}">
                  <a16:creationId xmlns:a16="http://schemas.microsoft.com/office/drawing/2014/main" id="{3A543083-4FCE-204E-BA31-7540592800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6343650" y="4611684"/>
              <a:ext cx="485775" cy="850900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40798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54F6F-5BE7-F244-A99F-D2E4CDE6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 Goals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6DCC0-F543-3845-983F-373107B64E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General</a:t>
            </a:r>
          </a:p>
          <a:p>
            <a:pPr lvl="1"/>
            <a:r>
              <a:rPr lang="en-US" sz="2800" dirty="0"/>
              <a:t>Wide range of metrics</a:t>
            </a:r>
          </a:p>
          <a:p>
            <a:pPr lvl="1"/>
            <a:r>
              <a:rPr lang="en-US" sz="2800" dirty="0"/>
              <a:t>Flexible path constraints</a:t>
            </a:r>
          </a:p>
          <a:p>
            <a:pPr lvl="1"/>
            <a:r>
              <a:rPr lang="en-US" sz="2800" dirty="0"/>
              <a:t>Arbitrary topologies</a:t>
            </a:r>
          </a:p>
          <a:p>
            <a:r>
              <a:rPr lang="en-US" sz="3200" dirty="0"/>
              <a:t>Distributed</a:t>
            </a:r>
          </a:p>
          <a:p>
            <a:pPr lvl="1"/>
            <a:r>
              <a:rPr lang="en-US" sz="2800" dirty="0"/>
              <a:t>No central controller</a:t>
            </a:r>
          </a:p>
          <a:p>
            <a:pPr lvl="1"/>
            <a:r>
              <a:rPr lang="en-US" sz="2800" dirty="0"/>
              <a:t>Stable, avoids oscillation</a:t>
            </a:r>
          </a:p>
          <a:p>
            <a:pPr lvl="1"/>
            <a:r>
              <a:rPr lang="en-US" sz="2800" dirty="0"/>
              <a:t>Converges to best paths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2F48DB2-7E94-9843-A034-448ED4C226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Performant</a:t>
            </a:r>
          </a:p>
          <a:p>
            <a:pPr lvl="1"/>
            <a:r>
              <a:rPr lang="en-US" sz="2800" dirty="0"/>
              <a:t>Responsive to changing metrics</a:t>
            </a:r>
          </a:p>
          <a:p>
            <a:pPr lvl="1"/>
            <a:r>
              <a:rPr lang="en-US" sz="2800" dirty="0"/>
              <a:t>Low traffic and switch overhead</a:t>
            </a:r>
          </a:p>
          <a:p>
            <a:pPr lvl="1"/>
            <a:r>
              <a:rPr lang="en-US" sz="2800" dirty="0"/>
              <a:t>Mitigates forwarding loops</a:t>
            </a:r>
          </a:p>
          <a:p>
            <a:pPr lvl="1"/>
            <a:r>
              <a:rPr lang="en-US" sz="2800" dirty="0"/>
              <a:t>Avoids out-of-order packets</a:t>
            </a:r>
          </a:p>
          <a:p>
            <a:r>
              <a:rPr lang="en-US" sz="3200" dirty="0"/>
              <a:t>Implementable</a:t>
            </a:r>
          </a:p>
          <a:p>
            <a:pPr lvl="1"/>
            <a:r>
              <a:rPr lang="en-US" sz="2800" dirty="0"/>
              <a:t>Using programmable data planes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701FE-ADB3-9942-B46C-C79899436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3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5">
            <a:extLst>
              <a:ext uri="{FF2B5EF4-FFF2-40B4-BE49-F238E27FC236}">
                <a16:creationId xmlns:a16="http://schemas.microsoft.com/office/drawing/2014/main" id="{C4D2A1EB-837F-FF49-BF2C-36CBB0A1DF7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33060" y="3997413"/>
            <a:ext cx="7066539" cy="2675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278AEB5-7E95-CF4E-BEA1-B137BBDA0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Synthesizing the Routing Protocol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B383AF-7281-A347-8191-97B91764E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6</a:t>
            </a:fld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325C916E-CF12-4A48-A183-0CAB0747BD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801" y="4741029"/>
            <a:ext cx="1202572" cy="120257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7A55B41-C2A0-B241-A7D8-671C76B405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881" y="3929152"/>
            <a:ext cx="1202572" cy="120257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211F768-8E8C-1545-AD7D-9030DAB85D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088" y="5539050"/>
            <a:ext cx="1202572" cy="120257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EFE4971-2878-E94A-ADE7-7F0A952EA2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961" y="4736875"/>
            <a:ext cx="1202572" cy="1202572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29BF47-5FD0-3A4F-8F38-8197E15BE20A}"/>
              </a:ext>
            </a:extLst>
          </p:cNvPr>
          <p:cNvCxnSpPr/>
          <p:nvPr/>
        </p:nvCxnSpPr>
        <p:spPr>
          <a:xfrm flipV="1">
            <a:off x="4347556" y="4638502"/>
            <a:ext cx="1330037" cy="42394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1F99B63-29C5-8F4C-BA93-54D0BDD40661}"/>
              </a:ext>
            </a:extLst>
          </p:cNvPr>
          <p:cNvCxnSpPr>
            <a:cxnSpLocks/>
          </p:cNvCxnSpPr>
          <p:nvPr/>
        </p:nvCxnSpPr>
        <p:spPr>
          <a:xfrm>
            <a:off x="4345802" y="5547362"/>
            <a:ext cx="1192079" cy="4645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C77FCC0-23D5-514A-8FEB-8C3F91D9E902}"/>
              </a:ext>
            </a:extLst>
          </p:cNvPr>
          <p:cNvCxnSpPr>
            <a:cxnSpLocks/>
          </p:cNvCxnSpPr>
          <p:nvPr/>
        </p:nvCxnSpPr>
        <p:spPr>
          <a:xfrm>
            <a:off x="6665999" y="4597951"/>
            <a:ext cx="1261057" cy="48520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E2209FC-8E7A-D145-8DAF-10313C5A1BBD}"/>
              </a:ext>
            </a:extLst>
          </p:cNvPr>
          <p:cNvCxnSpPr/>
          <p:nvPr/>
        </p:nvCxnSpPr>
        <p:spPr>
          <a:xfrm flipV="1">
            <a:off x="6597019" y="5567641"/>
            <a:ext cx="1330037" cy="42394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4D09804-C190-264D-889D-D47D08754371}"/>
              </a:ext>
            </a:extLst>
          </p:cNvPr>
          <p:cNvCxnSpPr>
            <a:cxnSpLocks/>
          </p:cNvCxnSpPr>
          <p:nvPr/>
        </p:nvCxnSpPr>
        <p:spPr>
          <a:xfrm flipV="1">
            <a:off x="2148405" y="5338161"/>
            <a:ext cx="1299622" cy="415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0179B1F-73AC-6F48-AAD6-1B1C7CBAB119}"/>
              </a:ext>
            </a:extLst>
          </p:cNvPr>
          <p:cNvCxnSpPr>
            <a:cxnSpLocks/>
          </p:cNvCxnSpPr>
          <p:nvPr/>
        </p:nvCxnSpPr>
        <p:spPr>
          <a:xfrm flipV="1">
            <a:off x="8780731" y="5219143"/>
            <a:ext cx="1299622" cy="415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0D427AE-1B6A-B648-80F4-ED41AEF94205}"/>
              </a:ext>
            </a:extLst>
          </p:cNvPr>
          <p:cNvSpPr txBox="1"/>
          <p:nvPr/>
        </p:nvSpPr>
        <p:spPr>
          <a:xfrm>
            <a:off x="5385595" y="2593070"/>
            <a:ext cx="150714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/>
              <a:t>Compiler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0D1E144-EA71-0447-BD0E-5A39BBB0A889}"/>
              </a:ext>
            </a:extLst>
          </p:cNvPr>
          <p:cNvCxnSpPr>
            <a:cxnSpLocks/>
          </p:cNvCxnSpPr>
          <p:nvPr/>
        </p:nvCxnSpPr>
        <p:spPr>
          <a:xfrm>
            <a:off x="6160922" y="1933294"/>
            <a:ext cx="1" cy="659776"/>
          </a:xfrm>
          <a:prstGeom prst="straightConnector1">
            <a:avLst/>
          </a:prstGeom>
          <a:ln w="60325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08A250F8-C5EB-8541-AF34-570C26A588D7}"/>
              </a:ext>
            </a:extLst>
          </p:cNvPr>
          <p:cNvSpPr txBox="1"/>
          <p:nvPr/>
        </p:nvSpPr>
        <p:spPr>
          <a:xfrm>
            <a:off x="4392831" y="1397387"/>
            <a:ext cx="3838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High-Level Routing Policy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9270DA2-3ED0-5E4B-8EAF-EECBC92F70A0}"/>
              </a:ext>
            </a:extLst>
          </p:cNvPr>
          <p:cNvCxnSpPr>
            <a:cxnSpLocks/>
          </p:cNvCxnSpPr>
          <p:nvPr/>
        </p:nvCxnSpPr>
        <p:spPr>
          <a:xfrm flipH="1">
            <a:off x="4099034" y="3149498"/>
            <a:ext cx="1688770" cy="1821365"/>
          </a:xfrm>
          <a:prstGeom prst="straightConnector1">
            <a:avLst/>
          </a:prstGeom>
          <a:ln w="60325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5EA5A63-630A-9443-9788-5A8E5918301C}"/>
              </a:ext>
            </a:extLst>
          </p:cNvPr>
          <p:cNvCxnSpPr>
            <a:cxnSpLocks/>
          </p:cNvCxnSpPr>
          <p:nvPr/>
        </p:nvCxnSpPr>
        <p:spPr>
          <a:xfrm flipH="1">
            <a:off x="6243601" y="3161040"/>
            <a:ext cx="22810" cy="979571"/>
          </a:xfrm>
          <a:prstGeom prst="straightConnector1">
            <a:avLst/>
          </a:prstGeom>
          <a:ln w="60325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E47A515-B8CC-7746-944D-BB34DE326E35}"/>
              </a:ext>
            </a:extLst>
          </p:cNvPr>
          <p:cNvCxnSpPr>
            <a:cxnSpLocks/>
          </p:cNvCxnSpPr>
          <p:nvPr/>
        </p:nvCxnSpPr>
        <p:spPr>
          <a:xfrm>
            <a:off x="6597019" y="3153154"/>
            <a:ext cx="1688770" cy="1821365"/>
          </a:xfrm>
          <a:prstGeom prst="straightConnector1">
            <a:avLst/>
          </a:prstGeom>
          <a:ln w="60325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Freeform 61">
            <a:extLst>
              <a:ext uri="{FF2B5EF4-FFF2-40B4-BE49-F238E27FC236}">
                <a16:creationId xmlns:a16="http://schemas.microsoft.com/office/drawing/2014/main" id="{FCBEC71B-9E00-0C4C-BC3F-243A5ABE6450}"/>
              </a:ext>
            </a:extLst>
          </p:cNvPr>
          <p:cNvSpPr/>
          <p:nvPr/>
        </p:nvSpPr>
        <p:spPr>
          <a:xfrm>
            <a:off x="6432331" y="3184634"/>
            <a:ext cx="735960" cy="2585545"/>
          </a:xfrm>
          <a:custGeom>
            <a:avLst/>
            <a:gdLst>
              <a:gd name="connsiteX0" fmla="*/ 0 w 735960"/>
              <a:gd name="connsiteY0" fmla="*/ 0 h 2585545"/>
              <a:gd name="connsiteX1" fmla="*/ 735724 w 735960"/>
              <a:gd name="connsiteY1" fmla="*/ 1219200 h 2585545"/>
              <a:gd name="connsiteX2" fmla="*/ 63062 w 73596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60" h="2585545">
                <a:moveTo>
                  <a:pt x="0" y="0"/>
                </a:moveTo>
                <a:cubicBezTo>
                  <a:pt x="362607" y="394138"/>
                  <a:pt x="725214" y="788276"/>
                  <a:pt x="735724" y="1219200"/>
                </a:cubicBezTo>
                <a:cubicBezTo>
                  <a:pt x="746234" y="1650124"/>
                  <a:pt x="404648" y="2117834"/>
                  <a:pt x="63062" y="2585545"/>
                </a:cubicBezTo>
              </a:path>
            </a:pathLst>
          </a:custGeom>
          <a:noFill/>
          <a:ln w="60325">
            <a:solidFill>
              <a:schemeClr val="accent2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B078AA8-A6AF-784A-9600-02876744A1AA}"/>
              </a:ext>
            </a:extLst>
          </p:cNvPr>
          <p:cNvSpPr txBox="1"/>
          <p:nvPr/>
        </p:nvSpPr>
        <p:spPr>
          <a:xfrm>
            <a:off x="7353778" y="3414886"/>
            <a:ext cx="1172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P4 code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36A5196-E70E-4C46-9547-CC5AEBA11EE7}"/>
              </a:ext>
            </a:extLst>
          </p:cNvPr>
          <p:cNvSpPr txBox="1"/>
          <p:nvPr/>
        </p:nvSpPr>
        <p:spPr>
          <a:xfrm>
            <a:off x="3804105" y="3465118"/>
            <a:ext cx="1172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P4 code</a:t>
            </a:r>
          </a:p>
        </p:txBody>
      </p:sp>
    </p:spTree>
    <p:extLst>
      <p:ext uri="{BB962C8B-B14F-4D97-AF65-F5344CB8AC3E}">
        <p14:creationId xmlns:p14="http://schemas.microsoft.com/office/powerpoint/2010/main" val="374952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5" grpId="0"/>
      <p:bldP spid="62" grpId="0" animBg="1"/>
      <p:bldP spid="64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B5478-2651-8E48-B048-2EA7FBF82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8F2EF-599F-AB40-96F3-5C6787412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986515"/>
          </a:xfrm>
        </p:spPr>
        <p:txBody>
          <a:bodyPr>
            <a:normAutofit/>
          </a:bodyPr>
          <a:lstStyle/>
          <a:p>
            <a:r>
              <a:rPr lang="en-US" dirty="0"/>
              <a:t>Routing policy: a function that ranks network paths</a:t>
            </a:r>
          </a:p>
          <a:p>
            <a:pPr lvl="1"/>
            <a:r>
              <a:rPr lang="en-US" dirty="0"/>
              <a:t>Matching on paths using regular expressions</a:t>
            </a:r>
          </a:p>
          <a:p>
            <a:pPr lvl="1"/>
            <a:r>
              <a:rPr lang="en-US" dirty="0"/>
              <a:t>Computing and comparing path metrics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5BF47-E90C-1749-ADD0-0BD51059A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116FA5-520A-9245-9B33-1A1F7EAEC270}"/>
              </a:ext>
            </a:extLst>
          </p:cNvPr>
          <p:cNvSpPr txBox="1"/>
          <p:nvPr/>
        </p:nvSpPr>
        <p:spPr>
          <a:xfrm>
            <a:off x="545806" y="4472969"/>
            <a:ext cx="3412538" cy="1569660"/>
          </a:xfrm>
          <a:prstGeom prst="rect">
            <a:avLst/>
          </a:prstGeom>
          <a:solidFill>
            <a:srgbClr val="FFF9C4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3200" dirty="0"/>
              <a:t>if (.* W .*) </a:t>
            </a:r>
          </a:p>
          <a:p>
            <a:pPr lvl="1"/>
            <a:r>
              <a:rPr lang="en-US" sz="3200" dirty="0"/>
              <a:t>   then </a:t>
            </a:r>
            <a:r>
              <a:rPr lang="en-US" sz="3200" dirty="0" err="1"/>
              <a:t>path.util</a:t>
            </a:r>
            <a:r>
              <a:rPr lang="en-US" sz="3200" dirty="0"/>
              <a:t> </a:t>
            </a:r>
          </a:p>
          <a:p>
            <a:pPr lvl="1"/>
            <a:r>
              <a:rPr lang="en-US" sz="3200" dirty="0"/>
              <a:t>   else </a:t>
            </a:r>
            <a:r>
              <a:rPr lang="en-US" sz="3200" dirty="0">
                <a:latin typeface="Symbol" pitchFamily="2" charset="2"/>
                <a:ea typeface="Tahoma" panose="020B0604030504040204" pitchFamily="34" charset="0"/>
                <a:cs typeface="Tahoma" panose="020B0604030504040204" pitchFamily="34" charset="0"/>
              </a:rPr>
              <a:t>∞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3D2DCB-87DB-7744-ADB3-F34579F1EA54}"/>
              </a:ext>
            </a:extLst>
          </p:cNvPr>
          <p:cNvSpPr txBox="1"/>
          <p:nvPr/>
        </p:nvSpPr>
        <p:spPr>
          <a:xfrm>
            <a:off x="5783515" y="4474468"/>
            <a:ext cx="5465731" cy="1569660"/>
          </a:xfrm>
          <a:prstGeom prst="rect">
            <a:avLst/>
          </a:prstGeom>
          <a:solidFill>
            <a:srgbClr val="FFF9C4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3200" dirty="0"/>
              <a:t>if (</a:t>
            </a:r>
            <a:r>
              <a:rPr lang="en-US" sz="3200" dirty="0" err="1"/>
              <a:t>path.util</a:t>
            </a:r>
            <a:r>
              <a:rPr lang="en-US" sz="3200" dirty="0"/>
              <a:t>  &lt; 0.8) </a:t>
            </a:r>
          </a:p>
          <a:p>
            <a:pPr lvl="1"/>
            <a:r>
              <a:rPr lang="en-US" sz="3200" dirty="0"/>
              <a:t>  then (1, 0, </a:t>
            </a:r>
            <a:r>
              <a:rPr lang="en-US" sz="3200" dirty="0" err="1"/>
              <a:t>path.util</a:t>
            </a:r>
            <a:r>
              <a:rPr lang="en-US" sz="3200" dirty="0"/>
              <a:t>) </a:t>
            </a:r>
          </a:p>
          <a:p>
            <a:pPr lvl="1"/>
            <a:r>
              <a:rPr lang="en-US" sz="3200" dirty="0"/>
              <a:t>  else  (2, </a:t>
            </a:r>
            <a:r>
              <a:rPr lang="en-US" sz="3200" dirty="0" err="1"/>
              <a:t>path.len</a:t>
            </a:r>
            <a:r>
              <a:rPr lang="en-US" sz="3200" dirty="0"/>
              <a:t>, </a:t>
            </a:r>
            <a:r>
              <a:rPr lang="en-US" sz="3200" dirty="0" err="1"/>
              <a:t>path.util</a:t>
            </a:r>
            <a:r>
              <a:rPr lang="en-US" sz="3200" dirty="0"/>
              <a:t>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6E8294-F7DE-5340-98A9-299246F807F0}"/>
              </a:ext>
            </a:extLst>
          </p:cNvPr>
          <p:cNvSpPr/>
          <p:nvPr/>
        </p:nvSpPr>
        <p:spPr>
          <a:xfrm>
            <a:off x="223632" y="3889022"/>
            <a:ext cx="4201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Waypoint W with min utilization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2A5BA6-0D29-3D41-9591-18D35600FF46}"/>
              </a:ext>
            </a:extLst>
          </p:cNvPr>
          <p:cNvSpPr txBox="1"/>
          <p:nvPr/>
        </p:nvSpPr>
        <p:spPr>
          <a:xfrm>
            <a:off x="5177678" y="3889022"/>
            <a:ext cx="6518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Min utilization under light load, otherwise shortest</a:t>
            </a:r>
          </a:p>
        </p:txBody>
      </p:sp>
    </p:spTree>
    <p:extLst>
      <p:ext uri="{BB962C8B-B14F-4D97-AF65-F5344CB8AC3E}">
        <p14:creationId xmlns:p14="http://schemas.microsoft.com/office/powerpoint/2010/main" val="84665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AEBA6-CDFA-4547-A5B1-E98586CF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of Routing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B3621-C1A4-AE43-8E15-5187BF3F2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Distance vector routing</a:t>
            </a:r>
          </a:p>
          <a:p>
            <a:pPr lvl="1"/>
            <a:r>
              <a:rPr lang="en-US" dirty="0"/>
              <a:t>Flexible routing constraints and metrics</a:t>
            </a:r>
          </a:p>
          <a:p>
            <a:pPr lvl="1"/>
            <a:r>
              <a:rPr lang="en-US" dirty="0"/>
              <a:t>Implementable in modern data planes</a:t>
            </a:r>
          </a:p>
          <a:p>
            <a:endParaRPr lang="en-US" dirty="0"/>
          </a:p>
          <a:p>
            <a:r>
              <a:rPr lang="en-US" dirty="0"/>
              <a:t>Monitor path performance</a:t>
            </a:r>
          </a:p>
          <a:p>
            <a:r>
              <a:rPr lang="en-US" dirty="0"/>
              <a:t>Enforce path constraints</a:t>
            </a:r>
          </a:p>
          <a:p>
            <a:r>
              <a:rPr lang="en-US" dirty="0"/>
              <a:t>Compare and select paths</a:t>
            </a:r>
          </a:p>
          <a:p>
            <a:r>
              <a:rPr lang="en-US" dirty="0"/>
              <a:t>Pin groups of packets to a path</a:t>
            </a:r>
          </a:p>
          <a:p>
            <a:r>
              <a:rPr lang="en-US" dirty="0"/>
              <a:t>Prevent forwarding loops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8F875-B456-1240-85F5-8D59961D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8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6783281B-1EA0-764A-9C2C-A167D78DDA99}"/>
              </a:ext>
            </a:extLst>
          </p:cNvPr>
          <p:cNvSpPr/>
          <p:nvPr/>
        </p:nvSpPr>
        <p:spPr>
          <a:xfrm>
            <a:off x="5625193" y="3429000"/>
            <a:ext cx="1649186" cy="2786972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7C0F14-5980-F34B-87F8-94FCD2257EE0}"/>
              </a:ext>
            </a:extLst>
          </p:cNvPr>
          <p:cNvSpPr txBox="1"/>
          <p:nvPr/>
        </p:nvSpPr>
        <p:spPr>
          <a:xfrm>
            <a:off x="7396843" y="4622431"/>
            <a:ext cx="2088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building blocks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603947-A3E3-3448-AE1A-EBEAE305C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457" y="2048019"/>
            <a:ext cx="1202572" cy="12025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F0D726-D34B-744F-B91F-2E973B34F5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905" y="2048019"/>
            <a:ext cx="1202572" cy="120257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1B9272-6B26-B140-9D99-E3A027D33FA9}"/>
              </a:ext>
            </a:extLst>
          </p:cNvPr>
          <p:cNvCxnSpPr>
            <a:cxnSpLocks/>
          </p:cNvCxnSpPr>
          <p:nvPr/>
        </p:nvCxnSpPr>
        <p:spPr>
          <a:xfrm>
            <a:off x="8226057" y="2583509"/>
            <a:ext cx="88636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eeform 13">
            <a:extLst>
              <a:ext uri="{FF2B5EF4-FFF2-40B4-BE49-F238E27FC236}">
                <a16:creationId xmlns:a16="http://schemas.microsoft.com/office/drawing/2014/main" id="{A2EAB937-4F66-BE48-A0C9-6CFDFA03A660}"/>
              </a:ext>
            </a:extLst>
          </p:cNvPr>
          <p:cNvSpPr/>
          <p:nvPr/>
        </p:nvSpPr>
        <p:spPr>
          <a:xfrm>
            <a:off x="10164536" y="2266092"/>
            <a:ext cx="1690007" cy="558796"/>
          </a:xfrm>
          <a:custGeom>
            <a:avLst/>
            <a:gdLst>
              <a:gd name="connsiteX0" fmla="*/ 0 w 1690007"/>
              <a:gd name="connsiteY0" fmla="*/ 281165 h 558796"/>
              <a:gd name="connsiteX1" fmla="*/ 130628 w 1690007"/>
              <a:gd name="connsiteY1" fmla="*/ 191358 h 558796"/>
              <a:gd name="connsiteX2" fmla="*/ 367393 w 1690007"/>
              <a:gd name="connsiteY2" fmla="*/ 11744 h 558796"/>
              <a:gd name="connsiteX3" fmla="*/ 767443 w 1690007"/>
              <a:gd name="connsiteY3" fmla="*/ 558751 h 558796"/>
              <a:gd name="connsiteX4" fmla="*/ 1126671 w 1690007"/>
              <a:gd name="connsiteY4" fmla="*/ 44401 h 558796"/>
              <a:gd name="connsiteX5" fmla="*/ 1355271 w 1690007"/>
              <a:gd name="connsiteY5" fmla="*/ 321987 h 558796"/>
              <a:gd name="connsiteX6" fmla="*/ 1690007 w 1690007"/>
              <a:gd name="connsiteY6" fmla="*/ 362808 h 55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90007" h="558796">
                <a:moveTo>
                  <a:pt x="0" y="281165"/>
                </a:moveTo>
                <a:cubicBezTo>
                  <a:pt x="34698" y="258713"/>
                  <a:pt x="69396" y="236261"/>
                  <a:pt x="130628" y="191358"/>
                </a:cubicBezTo>
                <a:cubicBezTo>
                  <a:pt x="191860" y="146454"/>
                  <a:pt x="261257" y="-49488"/>
                  <a:pt x="367393" y="11744"/>
                </a:cubicBezTo>
                <a:cubicBezTo>
                  <a:pt x="473529" y="72976"/>
                  <a:pt x="640897" y="553308"/>
                  <a:pt x="767443" y="558751"/>
                </a:cubicBezTo>
                <a:cubicBezTo>
                  <a:pt x="893989" y="564194"/>
                  <a:pt x="1028700" y="83862"/>
                  <a:pt x="1126671" y="44401"/>
                </a:cubicBezTo>
                <a:cubicBezTo>
                  <a:pt x="1224642" y="4940"/>
                  <a:pt x="1261382" y="268919"/>
                  <a:pt x="1355271" y="321987"/>
                </a:cubicBezTo>
                <a:cubicBezTo>
                  <a:pt x="1449160" y="375055"/>
                  <a:pt x="1569583" y="368931"/>
                  <a:pt x="1690007" y="362808"/>
                </a:cubicBezTo>
              </a:path>
            </a:pathLst>
          </a:custGeom>
          <a:noFill/>
          <a:ln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D91794-5CF5-334F-B026-843CD904C203}"/>
              </a:ext>
            </a:extLst>
          </p:cNvPr>
          <p:cNvSpPr txBox="1"/>
          <p:nvPr/>
        </p:nvSpPr>
        <p:spPr>
          <a:xfrm>
            <a:off x="8366943" y="212184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0.2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30C673-7F35-C843-B7DE-404710F7A51D}"/>
              </a:ext>
            </a:extLst>
          </p:cNvPr>
          <p:cNvSpPr txBox="1"/>
          <p:nvPr/>
        </p:nvSpPr>
        <p:spPr>
          <a:xfrm>
            <a:off x="10625142" y="1999612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0.3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FCB4C30-6713-2A40-A9CD-F50280BB3AD4}"/>
              </a:ext>
            </a:extLst>
          </p:cNvPr>
          <p:cNvCxnSpPr>
            <a:cxnSpLocks/>
          </p:cNvCxnSpPr>
          <p:nvPr/>
        </p:nvCxnSpPr>
        <p:spPr>
          <a:xfrm flipH="1">
            <a:off x="9369631" y="1769423"/>
            <a:ext cx="2212769" cy="0"/>
          </a:xfrm>
          <a:prstGeom prst="straightConnector1">
            <a:avLst/>
          </a:prstGeom>
          <a:ln w="47625">
            <a:solidFill>
              <a:srgbClr val="00B05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DCCAEA5-CF7B-6146-A51C-8854D0234B41}"/>
              </a:ext>
            </a:extLst>
          </p:cNvPr>
          <p:cNvSpPr txBox="1"/>
          <p:nvPr/>
        </p:nvSpPr>
        <p:spPr>
          <a:xfrm>
            <a:off x="9486955" y="1153950"/>
            <a:ext cx="210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path probe: 0.3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1FB48AF-15A0-5E47-BDDA-7D861CCD3264}"/>
              </a:ext>
            </a:extLst>
          </p:cNvPr>
          <p:cNvCxnSpPr>
            <a:cxnSpLocks/>
          </p:cNvCxnSpPr>
          <p:nvPr/>
        </p:nvCxnSpPr>
        <p:spPr>
          <a:xfrm>
            <a:off x="8532806" y="3250591"/>
            <a:ext cx="2212769" cy="0"/>
          </a:xfrm>
          <a:prstGeom prst="straightConnector1">
            <a:avLst/>
          </a:prstGeom>
          <a:ln w="47625">
            <a:solidFill>
              <a:srgbClr val="00B050"/>
            </a:solidFill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3B2EF69-27A4-D043-8BA7-4570538DEA94}"/>
              </a:ext>
            </a:extLst>
          </p:cNvPr>
          <p:cNvSpPr txBox="1"/>
          <p:nvPr/>
        </p:nvSpPr>
        <p:spPr>
          <a:xfrm>
            <a:off x="8669239" y="3417720"/>
            <a:ext cx="1750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data packets</a:t>
            </a:r>
          </a:p>
        </p:txBody>
      </p:sp>
    </p:spTree>
    <p:extLst>
      <p:ext uri="{BB962C8B-B14F-4D97-AF65-F5344CB8AC3E}">
        <p14:creationId xmlns:p14="http://schemas.microsoft.com/office/powerpoint/2010/main" val="13656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27387</TotalTime>
  <Words>1435</Words>
  <Application>Microsoft Macintosh PowerPoint</Application>
  <PresentationFormat>Widescreen</PresentationFormat>
  <Paragraphs>463</Paragraphs>
  <Slides>26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Myriad Pro</vt:lpstr>
      <vt:lpstr>Symbol</vt:lpstr>
      <vt:lpstr>Office Theme</vt:lpstr>
      <vt:lpstr>Synthesizing Load-Sensitive Routing Protocols for Programmable Switches</vt:lpstr>
      <vt:lpstr>Intradomain Routing Goals</vt:lpstr>
      <vt:lpstr>Programmable Data Plane as an Enabler</vt:lpstr>
      <vt:lpstr>Load-Sensitive Routing in the Data Plane</vt:lpstr>
      <vt:lpstr>Load Balancing in the Data Plane</vt:lpstr>
      <vt:lpstr>Contra Goals</vt:lpstr>
      <vt:lpstr>Synthesizing the Routing Protocol</vt:lpstr>
      <vt:lpstr>Policy Language</vt:lpstr>
      <vt:lpstr>Family of Routing Protocols</vt:lpstr>
      <vt:lpstr>Challenge #1: Support Non-Isotonic Policies</vt:lpstr>
      <vt:lpstr>Solution: Decompose the Policy</vt:lpstr>
      <vt:lpstr>Challenge #2: Compute Policy-Compliant Paths Efficiently </vt:lpstr>
      <vt:lpstr>Solution #2: Join With the Topology</vt:lpstr>
      <vt:lpstr>Product Graph</vt:lpstr>
      <vt:lpstr>Challenge #3: Forwarding loops</vt:lpstr>
      <vt:lpstr>Solution: Version Numbers on Probes</vt:lpstr>
      <vt:lpstr>Challenge #4: Interaction With Flowlet Switching</vt:lpstr>
      <vt:lpstr>Policy Violations Under Flowlet Pinning</vt:lpstr>
      <vt:lpstr>Solution: Flowlet Switching Per Path Constraint</vt:lpstr>
      <vt:lpstr>Evaluating the Contra Prototype</vt:lpstr>
      <vt:lpstr>Contra in Data-Center Networks</vt:lpstr>
      <vt:lpstr>Contra on Arbitrary Topologies</vt:lpstr>
      <vt:lpstr>Contra Protocol Dynamics</vt:lpstr>
      <vt:lpstr>Conclusions</vt:lpstr>
      <vt:lpstr>Backup Slides</vt:lpstr>
      <vt:lpstr>Challenge #2: Routing Constraints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SoftCell: Taking Control of Cellular Core networks</dc:title>
  <dc:creator>Xin Jin</dc:creator>
  <cp:lastModifiedBy>Jennifer L. Rexford</cp:lastModifiedBy>
  <cp:revision>4083</cp:revision>
  <cp:lastPrinted>2015-09-08T21:29:03Z</cp:lastPrinted>
  <dcterms:created xsi:type="dcterms:W3CDTF">2013-03-27T18:30:57Z</dcterms:created>
  <dcterms:modified xsi:type="dcterms:W3CDTF">2019-06-17T18:14:05Z</dcterms:modified>
</cp:coreProperties>
</file>