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6" r:id="rId3"/>
    <p:sldId id="320" r:id="rId4"/>
    <p:sldId id="332" r:id="rId5"/>
    <p:sldId id="325" r:id="rId6"/>
    <p:sldId id="318" r:id="rId7"/>
    <p:sldId id="328" r:id="rId8"/>
    <p:sldId id="329" r:id="rId9"/>
    <p:sldId id="333" r:id="rId10"/>
    <p:sldId id="331" r:id="rId11"/>
    <p:sldId id="307" r:id="rId12"/>
    <p:sldId id="308" r:id="rId13"/>
    <p:sldId id="309" r:id="rId14"/>
    <p:sldId id="310" r:id="rId15"/>
    <p:sldId id="311" r:id="rId16"/>
    <p:sldId id="312" r:id="rId17"/>
    <p:sldId id="269" r:id="rId18"/>
    <p:sldId id="270" r:id="rId19"/>
    <p:sldId id="271" r:id="rId20"/>
    <p:sldId id="272" r:id="rId21"/>
    <p:sldId id="273" r:id="rId22"/>
    <p:sldId id="30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0" clrIdx="0"/>
  <p:cmAuthor id="2" name="Microsoft Office User" initials="Office [2]" lastIdx="1" clrIdx="1"/>
  <p:cmAuthor id="3" name="Microsoft Office User" initials="Office [3]" lastIdx="1" clrIdx="2"/>
  <p:cmAuthor id="4" name="Microsoft Office User" initials="Office [4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EE"/>
    <a:srgbClr val="FFF9C4"/>
    <a:srgbClr val="FFF574"/>
    <a:srgbClr val="AC2A1A"/>
    <a:srgbClr val="AC1601"/>
    <a:srgbClr val="9B0000"/>
    <a:srgbClr val="D01D05"/>
    <a:srgbClr val="B81802"/>
    <a:srgbClr val="FFA2F4"/>
    <a:srgbClr val="FF8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48"/>
    <p:restoredTop sz="95994" autoAdjust="0"/>
  </p:normalViewPr>
  <p:slideViewPr>
    <p:cSldViewPr snapToGrid="0" snapToObjects="1">
      <p:cViewPr varScale="1">
        <p:scale>
          <a:sx n="128" d="100"/>
          <a:sy n="128" d="100"/>
        </p:scale>
        <p:origin x="880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3AD49-4EEE-7943-9DA1-D97430236F30}" type="datetimeFigureOut">
              <a:rPr lang="en-US" smtClean="0"/>
              <a:t>5/16/19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0B13D-0290-CF49-AAF4-282F3F0E9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69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FCD46-05C9-3646-A718-5B129CF7C931}" type="datetimeFigureOut">
              <a:rPr lang="en-US" smtClean="0"/>
              <a:t>5/16/19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163F6-5BC4-F945-9DDD-76E74D9DDF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601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63F6-5BC4-F945-9DDD-76E74D9DDF3E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3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693D-A9B0-4C49-90CA-E6B21035DCF3}" type="datetime1">
              <a:rPr lang="en-US" smtClean="0"/>
              <a:t>5/16/19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BF1-55FA-3B4E-9CD7-8DCBA3FAB69C}" type="datetime1">
              <a:rPr lang="en-US" smtClean="0"/>
              <a:t>5/16/19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A028B-2869-FB4B-802B-0468CE8B1E1B}" type="datetime1">
              <a:rPr lang="en-US" smtClean="0"/>
              <a:t>5/16/19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40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516"/>
            </a:lvl1pPr>
          </a:lstStyle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70377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29C9-0F64-A24A-9F0E-575912715288}" type="datetime1">
              <a:rPr lang="en-US" smtClean="0"/>
              <a:t>5/16/19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4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577E-059A-B348-9DF2-42DD67974880}" type="datetime1">
              <a:rPr lang="en-US" smtClean="0"/>
              <a:t>5/16/19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2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6355-3D33-194C-850B-1551B3BE3B42}" type="datetime1">
              <a:rPr lang="en-US" smtClean="0"/>
              <a:t>5/16/19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9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BF62F-66EE-984A-BE23-FAAD1E9DEB6D}" type="datetime1">
              <a:rPr lang="en-US" smtClean="0"/>
              <a:t>5/16/19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6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8818F-6231-4346-9394-2368177A5131}" type="datetime1">
              <a:rPr lang="en-US" smtClean="0"/>
              <a:t>5/16/19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3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BF38-C8B2-A447-80A5-E5DA3B84EFAC}" type="datetime1">
              <a:rPr lang="en-US" smtClean="0"/>
              <a:t>5/16/19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0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C8B6-3EEE-EE4E-8619-CBBF7D2DEED0}" type="datetime1">
              <a:rPr lang="en-US" smtClean="0"/>
              <a:t>5/16/19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4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5A15-ECBC-8F43-919A-209860764957}" type="datetime1">
              <a:rPr lang="en-US" smtClean="0"/>
              <a:t>5/16/19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6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21D60-9BE6-4942-A6C5-4076B57A16E7}" type="datetime1">
              <a:rPr lang="en-US" smtClean="0"/>
              <a:t>5/16/19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718992C-B9AF-2F49-8B31-EC7F489F30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1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073" y="4397992"/>
            <a:ext cx="2290755" cy="64292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759638" y="1998365"/>
            <a:ext cx="8731623" cy="14700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6"/>
                </a:solidFill>
              </a:rPr>
              <a:t>Toward Self-Driving Networks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903799" y="3722131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/>
              <a:t>Jennifer Rexford</a:t>
            </a:r>
          </a:p>
        </p:txBody>
      </p:sp>
    </p:spTree>
    <p:extLst>
      <p:ext uri="{BB962C8B-B14F-4D97-AF65-F5344CB8AC3E}">
        <p14:creationId xmlns:p14="http://schemas.microsoft.com/office/powerpoint/2010/main" val="58940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50"/>
    </mc:Choice>
    <mc:Fallback xmlns="">
      <p:transition xmlns:p14="http://schemas.microsoft.com/office/powerpoint/2010/main" spd="slow" advTm="1625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Multiple Snapshots Across the Pipeline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18674" y="2039992"/>
            <a:ext cx="454085" cy="6143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" name="Rectangle 5"/>
          <p:cNvSpPr/>
          <p:nvPr/>
        </p:nvSpPr>
        <p:spPr>
          <a:xfrm>
            <a:off x="5386445" y="2039992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7" name="Rectangle 6"/>
          <p:cNvSpPr/>
          <p:nvPr/>
        </p:nvSpPr>
        <p:spPr>
          <a:xfrm>
            <a:off x="6054219" y="2039992"/>
            <a:ext cx="454085" cy="6143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8" name="Rectangle 7"/>
          <p:cNvSpPr/>
          <p:nvPr/>
        </p:nvSpPr>
        <p:spPr>
          <a:xfrm>
            <a:off x="6721990" y="2039992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9" name="Rectangle 8"/>
          <p:cNvSpPr/>
          <p:nvPr/>
        </p:nvSpPr>
        <p:spPr>
          <a:xfrm>
            <a:off x="7389761" y="2039992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0" name="Rectangle 9"/>
          <p:cNvSpPr/>
          <p:nvPr/>
        </p:nvSpPr>
        <p:spPr>
          <a:xfrm>
            <a:off x="8039895" y="2042803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1" name="Rectangle 10"/>
          <p:cNvSpPr/>
          <p:nvPr/>
        </p:nvSpPr>
        <p:spPr>
          <a:xfrm>
            <a:off x="8707669" y="2042803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2" name="Rectangle 11"/>
          <p:cNvSpPr/>
          <p:nvPr/>
        </p:nvSpPr>
        <p:spPr>
          <a:xfrm>
            <a:off x="9375440" y="2042803"/>
            <a:ext cx="454085" cy="6143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032129" y="1764347"/>
            <a:ext cx="6527224" cy="80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032129" y="2967667"/>
            <a:ext cx="6533903" cy="13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563420" y="1764347"/>
            <a:ext cx="0" cy="12046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8301A1C-D236-F14E-A6E7-8F905AB9FF5A}"/>
              </a:ext>
            </a:extLst>
          </p:cNvPr>
          <p:cNvSpPr/>
          <p:nvPr/>
        </p:nvSpPr>
        <p:spPr>
          <a:xfrm>
            <a:off x="4050516" y="2039992"/>
            <a:ext cx="454085" cy="6143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7" name="Rectangle 16"/>
          <p:cNvSpPr/>
          <p:nvPr/>
        </p:nvSpPr>
        <p:spPr>
          <a:xfrm>
            <a:off x="7990539" y="1883029"/>
            <a:ext cx="1932931" cy="963296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94013" y="1873530"/>
            <a:ext cx="1928551" cy="963296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979601" y="1897565"/>
            <a:ext cx="1928551" cy="963296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7A6BDE31-43EB-6E4E-B86C-FC2CC3FED71C}"/>
              </a:ext>
            </a:extLst>
          </p:cNvPr>
          <p:cNvSpPr/>
          <p:nvPr/>
        </p:nvSpPr>
        <p:spPr>
          <a:xfrm rot="16200000">
            <a:off x="4798454" y="2274216"/>
            <a:ext cx="283747" cy="1928552"/>
          </a:xfrm>
          <a:prstGeom prst="leftBrace">
            <a:avLst>
              <a:gd name="adj1" fmla="val 8333"/>
              <a:gd name="adj2" fmla="val 52381"/>
            </a:avLst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84AAAE-58E3-3948-8E41-F742590A4EA0}"/>
              </a:ext>
            </a:extLst>
          </p:cNvPr>
          <p:cNvSpPr txBox="1"/>
          <p:nvPr/>
        </p:nvSpPr>
        <p:spPr>
          <a:xfrm>
            <a:off x="4509710" y="3353214"/>
            <a:ext cx="1005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Snap 2: </a:t>
            </a:r>
          </a:p>
          <a:p>
            <a:pPr algn="ctr"/>
            <a:r>
              <a:rPr lang="en-US" dirty="0">
                <a:solidFill>
                  <a:srgbClr val="00B0F0"/>
                </a:solidFill>
              </a:rPr>
              <a:t>Read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7A6BDE31-43EB-6E4E-B86C-FC2CC3FED71C}"/>
              </a:ext>
            </a:extLst>
          </p:cNvPr>
          <p:cNvSpPr/>
          <p:nvPr/>
        </p:nvSpPr>
        <p:spPr>
          <a:xfrm rot="16200000">
            <a:off x="6831747" y="2274216"/>
            <a:ext cx="283747" cy="1928552"/>
          </a:xfrm>
          <a:prstGeom prst="leftBrace">
            <a:avLst>
              <a:gd name="adj1" fmla="val 8333"/>
              <a:gd name="adj2" fmla="val 5238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84AAAE-58E3-3948-8E41-F742590A4EA0}"/>
              </a:ext>
            </a:extLst>
          </p:cNvPr>
          <p:cNvSpPr txBox="1"/>
          <p:nvPr/>
        </p:nvSpPr>
        <p:spPr>
          <a:xfrm>
            <a:off x="6135412" y="3353213"/>
            <a:ext cx="1827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Snap 1: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Read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7A6BDE31-43EB-6E4E-B86C-FC2CC3FED71C}"/>
              </a:ext>
            </a:extLst>
          </p:cNvPr>
          <p:cNvSpPr/>
          <p:nvPr/>
        </p:nvSpPr>
        <p:spPr>
          <a:xfrm rot="16200000">
            <a:off x="8828957" y="2261408"/>
            <a:ext cx="283747" cy="1928552"/>
          </a:xfrm>
          <a:prstGeom prst="leftBrace">
            <a:avLst>
              <a:gd name="adj1" fmla="val 8333"/>
              <a:gd name="adj2" fmla="val 52381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84AAAE-58E3-3948-8E41-F742590A4EA0}"/>
              </a:ext>
            </a:extLst>
          </p:cNvPr>
          <p:cNvSpPr txBox="1"/>
          <p:nvPr/>
        </p:nvSpPr>
        <p:spPr>
          <a:xfrm>
            <a:off x="8111366" y="3349943"/>
            <a:ext cx="1827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Snap h: </a:t>
            </a:r>
          </a:p>
          <a:p>
            <a:pPr algn="ctr"/>
            <a:r>
              <a:rPr lang="en-US" dirty="0">
                <a:solidFill>
                  <a:srgbClr val="FFC000"/>
                </a:solidFill>
              </a:rPr>
              <a:t>Read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3889769" y="1442728"/>
            <a:ext cx="1" cy="1575445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F84AAAE-58E3-3948-8E41-F742590A4EA0}"/>
              </a:ext>
            </a:extLst>
          </p:cNvPr>
          <p:cNvSpPr txBox="1"/>
          <p:nvPr/>
        </p:nvSpPr>
        <p:spPr>
          <a:xfrm>
            <a:off x="3125149" y="1073396"/>
            <a:ext cx="1529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length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7A6BDE31-43EB-6E4E-B86C-FC2CC3FED71C}"/>
              </a:ext>
            </a:extLst>
          </p:cNvPr>
          <p:cNvSpPr/>
          <p:nvPr/>
        </p:nvSpPr>
        <p:spPr>
          <a:xfrm rot="16200000">
            <a:off x="2795170" y="2312488"/>
            <a:ext cx="304836" cy="1830917"/>
          </a:xfrm>
          <a:prstGeom prst="leftBrace">
            <a:avLst>
              <a:gd name="adj1" fmla="val 8333"/>
              <a:gd name="adj2" fmla="val 52381"/>
            </a:avLst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84AAAE-58E3-3948-8E41-F742590A4EA0}"/>
              </a:ext>
            </a:extLst>
          </p:cNvPr>
          <p:cNvSpPr txBox="1"/>
          <p:nvPr/>
        </p:nvSpPr>
        <p:spPr>
          <a:xfrm>
            <a:off x="2511097" y="3366606"/>
            <a:ext cx="925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Snap 3: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write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697" y="4156486"/>
            <a:ext cx="7123429" cy="256499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889094" y="1893697"/>
            <a:ext cx="1928551" cy="963296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15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514230"/>
            <a:ext cx="7772400" cy="1470025"/>
          </a:xfrm>
        </p:spPr>
        <p:txBody>
          <a:bodyPr/>
          <a:lstStyle/>
          <a:p>
            <a:r>
              <a:rPr lang="en-US" dirty="0"/>
              <a:t>Heavy Hitter Detection </a:t>
            </a:r>
            <a:br>
              <a:rPr lang="en-US" dirty="0"/>
            </a:br>
            <a:r>
              <a:rPr lang="en-US" dirty="0"/>
              <a:t>Entirely in the Data Plane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52390"/>
            <a:ext cx="91440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err="1"/>
              <a:t>Vibhaalakshmi</a:t>
            </a:r>
            <a:r>
              <a:rPr lang="en-US" sz="3600" dirty="0"/>
              <a:t> </a:t>
            </a:r>
            <a:r>
              <a:rPr lang="en-US" sz="3600" dirty="0" err="1"/>
              <a:t>Sivaraman</a:t>
            </a:r>
            <a:r>
              <a:rPr lang="en-US" sz="3600" dirty="0"/>
              <a:t>, Srinivas Narayana, Ori </a:t>
            </a:r>
            <a:r>
              <a:rPr lang="en-US" sz="3600" dirty="0" err="1"/>
              <a:t>Rottenstreich</a:t>
            </a:r>
            <a:r>
              <a:rPr lang="en-US" sz="3600" dirty="0"/>
              <a:t>, S. </a:t>
            </a:r>
            <a:r>
              <a:rPr lang="en-US" sz="3600" dirty="0" err="1"/>
              <a:t>Muthukrishnan</a:t>
            </a:r>
            <a:r>
              <a:rPr lang="en-US" sz="3600" dirty="0"/>
              <a:t>, and Jennifer Rexford</a:t>
            </a:r>
          </a:p>
          <a:p>
            <a:endParaRPr lang="en-US" sz="3300" dirty="0"/>
          </a:p>
          <a:p>
            <a:r>
              <a:rPr lang="en-US" sz="2900" dirty="0"/>
              <a:t>https://</a:t>
            </a:r>
            <a:r>
              <a:rPr lang="en-US" sz="2900" dirty="0" err="1"/>
              <a:t>conferences.sigcomm.org</a:t>
            </a:r>
            <a:r>
              <a:rPr lang="en-US" sz="2900" dirty="0"/>
              <a:t>/</a:t>
            </a:r>
            <a:r>
              <a:rPr lang="en-US" sz="2900" dirty="0" err="1"/>
              <a:t>sosr</a:t>
            </a:r>
            <a:r>
              <a:rPr lang="en-US" sz="2900" dirty="0"/>
              <a:t>/2017/papers/sosr17-heavy-hitter.pdf</a:t>
            </a:r>
          </a:p>
        </p:txBody>
      </p:sp>
      <p:sp>
        <p:nvSpPr>
          <p:cNvPr id="5" name="Rectangle 4"/>
          <p:cNvSpPr/>
          <p:nvPr/>
        </p:nvSpPr>
        <p:spPr>
          <a:xfrm>
            <a:off x="4778189" y="2232213"/>
            <a:ext cx="2595283" cy="2820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87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Heavy-Hitter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Heavy hitters</a:t>
            </a:r>
          </a:p>
          <a:p>
            <a:pPr lvl="1"/>
            <a:r>
              <a:rPr lang="en-US" sz="3200" dirty="0"/>
              <a:t>The </a:t>
            </a:r>
            <a:r>
              <a:rPr lang="en-US" sz="3200" i="1" dirty="0"/>
              <a:t>k</a:t>
            </a:r>
            <a:r>
              <a:rPr lang="en-US" sz="3200" dirty="0"/>
              <a:t> largest </a:t>
            </a:r>
            <a:r>
              <a:rPr lang="en-US" sz="3200" dirty="0" err="1"/>
              <a:t>trafic</a:t>
            </a:r>
            <a:r>
              <a:rPr lang="en-US" sz="3200" dirty="0"/>
              <a:t> flows</a:t>
            </a:r>
          </a:p>
          <a:p>
            <a:pPr lvl="1"/>
            <a:r>
              <a:rPr lang="en-US" sz="3200" dirty="0"/>
              <a:t>Flows exceeding threshold </a:t>
            </a:r>
            <a:r>
              <a:rPr lang="en-US" sz="3200" i="1" dirty="0"/>
              <a:t>T</a:t>
            </a:r>
          </a:p>
          <a:p>
            <a:r>
              <a:rPr lang="en-US" sz="3600" dirty="0"/>
              <a:t>Space-saving algorithm</a:t>
            </a:r>
          </a:p>
          <a:p>
            <a:pPr lvl="1"/>
            <a:r>
              <a:rPr lang="en-US" sz="3200" dirty="0"/>
              <a:t>Table of (key, value) pairs</a:t>
            </a:r>
          </a:p>
          <a:p>
            <a:pPr lvl="1"/>
            <a:r>
              <a:rPr lang="en-US" sz="3200" dirty="0"/>
              <a:t>Evict the key with the minimum value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509730"/>
              </p:ext>
            </p:extLst>
          </p:nvPr>
        </p:nvGraphicFramePr>
        <p:xfrm>
          <a:off x="8714443" y="2216963"/>
          <a:ext cx="1688836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176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/>
                        <a:t>K6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8633986" y="4174236"/>
            <a:ext cx="1849750" cy="3975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50474" y="2965773"/>
            <a:ext cx="925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New Key K7</a:t>
            </a:r>
          </a:p>
        </p:txBody>
      </p:sp>
      <p:sp>
        <p:nvSpPr>
          <p:cNvPr id="8" name="Right Arrow 7"/>
          <p:cNvSpPr/>
          <p:nvPr/>
        </p:nvSpPr>
        <p:spPr>
          <a:xfrm>
            <a:off x="7621307" y="3673659"/>
            <a:ext cx="818288" cy="3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556144" y="3122807"/>
            <a:ext cx="1207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Table scan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6027" y="3827611"/>
            <a:ext cx="787784" cy="6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3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the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Evict minimum of </a:t>
            </a:r>
            <a:r>
              <a:rPr lang="en-US" sz="3600" i="1" dirty="0"/>
              <a:t>d</a:t>
            </a:r>
            <a:r>
              <a:rPr lang="en-US" sz="3600" dirty="0"/>
              <a:t> entries</a:t>
            </a:r>
          </a:p>
          <a:p>
            <a:pPr lvl="1"/>
            <a:r>
              <a:rPr lang="en-US" sz="3200" dirty="0"/>
              <a:t>Rather than minimum of all entries</a:t>
            </a:r>
          </a:p>
          <a:p>
            <a:pPr lvl="1"/>
            <a:r>
              <a:rPr lang="en-US" sz="3200" dirty="0"/>
              <a:t>E.g., with </a:t>
            </a:r>
            <a:r>
              <a:rPr lang="en-US" sz="3200" i="1" dirty="0"/>
              <a:t>d = 2 </a:t>
            </a:r>
            <a:r>
              <a:rPr lang="en-US" sz="3200" dirty="0"/>
              <a:t>hash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963805"/>
              </p:ext>
            </p:extLst>
          </p:nvPr>
        </p:nvGraphicFramePr>
        <p:xfrm>
          <a:off x="4459566" y="3770930"/>
          <a:ext cx="1688836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K2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K4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176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/>
                        <a:t>K6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95597" y="4519740"/>
            <a:ext cx="925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New Key K7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3366430" y="5227626"/>
            <a:ext cx="818288" cy="3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369225" y="4545866"/>
            <a:ext cx="1849750" cy="3975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21383" y="4349098"/>
            <a:ext cx="1330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Multiple memory accesses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539" y="5364760"/>
            <a:ext cx="787784" cy="6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5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the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Divide the table over </a:t>
            </a:r>
            <a:r>
              <a:rPr lang="en-US" sz="3600" i="1" dirty="0"/>
              <a:t>d</a:t>
            </a:r>
            <a:r>
              <a:rPr lang="en-US" sz="3600" dirty="0"/>
              <a:t> stages</a:t>
            </a:r>
          </a:p>
          <a:p>
            <a:pPr lvl="1"/>
            <a:r>
              <a:rPr lang="en-US" sz="3200" dirty="0"/>
              <a:t>One memory access per stage</a:t>
            </a:r>
          </a:p>
          <a:p>
            <a:pPr lvl="1"/>
            <a:r>
              <a:rPr lang="en-US" sz="3200" dirty="0"/>
              <a:t>Two different hash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525904" y="3961495"/>
          <a:ext cx="168883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K2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00232" y="4046089"/>
            <a:ext cx="925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New Key K7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2871065" y="4753975"/>
            <a:ext cx="818288" cy="3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7348581" y="3961495"/>
          <a:ext cx="168883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K4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K5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Oval 25"/>
          <p:cNvSpPr/>
          <p:nvPr/>
        </p:nvSpPr>
        <p:spPr>
          <a:xfrm>
            <a:off x="4445447" y="4766133"/>
            <a:ext cx="1849750" cy="3975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142187" y="5901961"/>
            <a:ext cx="1737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Going back to the first table</a:t>
            </a:r>
            <a:endParaRPr lang="en-US" sz="20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791" y="5845664"/>
            <a:ext cx="787784" cy="6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26" grpId="0" animBg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the Approximation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Rolling minimum across stages</a:t>
            </a:r>
          </a:p>
          <a:p>
            <a:pPr lvl="1"/>
            <a:r>
              <a:rPr lang="en-US" sz="3200" dirty="0"/>
              <a:t>Avoid recirculating the packet</a:t>
            </a:r>
          </a:p>
          <a:p>
            <a:pPr lvl="1"/>
            <a:r>
              <a:rPr lang="is-IS" sz="3200" dirty="0"/>
              <a:t>… b</a:t>
            </a:r>
            <a:r>
              <a:rPr lang="en-US" sz="3200" dirty="0"/>
              <a:t>y carrying the minimum along the pipeline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525904" y="3961495"/>
          <a:ext cx="168883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K2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800232" y="4155533"/>
            <a:ext cx="925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New Key K7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2871065" y="4861719"/>
            <a:ext cx="818288" cy="3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7348581" y="3961495"/>
          <a:ext cx="168883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K4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K5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4525904" y="3964309"/>
          <a:ext cx="168883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K7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7348581" y="3961495"/>
          <a:ext cx="168883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K2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K5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328249" y="4861719"/>
            <a:ext cx="818288" cy="3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41554" y="4463309"/>
            <a:ext cx="978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(K2, 10)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23954" y="4753975"/>
            <a:ext cx="946368" cy="334108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172667" y="4437359"/>
            <a:ext cx="946368" cy="334108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35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28" grpId="0" animBg="1"/>
      <p:bldP spid="28" grpId="1" animBg="1"/>
      <p:bldP spid="29" grpId="0"/>
      <p:bldP spid="2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Prototype and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47079" y="2681335"/>
          <a:ext cx="168883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K2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969756" y="2681335"/>
          <a:ext cx="1688836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3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K4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K5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78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421407" y="2875373"/>
            <a:ext cx="925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New Key K7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492240" y="3581559"/>
            <a:ext cx="818288" cy="3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949424" y="3581559"/>
            <a:ext cx="818288" cy="334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862729" y="3183149"/>
            <a:ext cx="978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(K2, 10)</a:t>
            </a:r>
          </a:p>
        </p:txBody>
      </p:sp>
      <p:sp>
        <p:nvSpPr>
          <p:cNvPr id="19" name="Oval Callout 18"/>
          <p:cNvSpPr/>
          <p:nvPr/>
        </p:nvSpPr>
        <p:spPr>
          <a:xfrm>
            <a:off x="1896035" y="1478725"/>
            <a:ext cx="2815373" cy="1166885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Hash on packet header</a:t>
            </a:r>
          </a:p>
        </p:txBody>
      </p:sp>
      <p:sp>
        <p:nvSpPr>
          <p:cNvPr id="20" name="Oval Callout 19"/>
          <p:cNvSpPr/>
          <p:nvPr/>
        </p:nvSpPr>
        <p:spPr>
          <a:xfrm>
            <a:off x="5257800" y="1605534"/>
            <a:ext cx="2532015" cy="857133"/>
          </a:xfrm>
          <a:prstGeom prst="wedgeEllipseCallout">
            <a:avLst>
              <a:gd name="adj1" fmla="val -19777"/>
              <a:gd name="adj2" fmla="val 13428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Packet metadata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2770094" y="4785869"/>
            <a:ext cx="4142144" cy="1037900"/>
          </a:xfrm>
          <a:prstGeom prst="wedgeEllipseCallout">
            <a:avLst>
              <a:gd name="adj1" fmla="val 11420"/>
              <a:gd name="adj2" fmla="val -934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Conditional updates to compute minimum</a:t>
            </a:r>
          </a:p>
        </p:txBody>
      </p:sp>
      <p:sp>
        <p:nvSpPr>
          <p:cNvPr id="22" name="Oval Callout 21"/>
          <p:cNvSpPr/>
          <p:nvPr/>
        </p:nvSpPr>
        <p:spPr>
          <a:xfrm>
            <a:off x="7979911" y="1599595"/>
            <a:ext cx="2266747" cy="893845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Register arrays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10981" y="6174397"/>
            <a:ext cx="9295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High accuracy with overhead proportional to # of heavy hitters</a:t>
            </a:r>
          </a:p>
        </p:txBody>
      </p:sp>
    </p:spTree>
    <p:extLst>
      <p:ext uri="{BB962C8B-B14F-4D97-AF65-F5344CB8AC3E}">
        <p14:creationId xmlns:p14="http://schemas.microsoft.com/office/powerpoint/2010/main" val="116445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09800" y="2775887"/>
            <a:ext cx="7772400" cy="1470025"/>
          </a:xfrm>
        </p:spPr>
        <p:txBody>
          <a:bodyPr/>
          <a:lstStyle/>
          <a:p>
            <a:r>
              <a:rPr lang="en-US" dirty="0"/>
              <a:t>Hop-by-Hop Utilization-aware Load-balancing Architecture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712260" y="4504764"/>
            <a:ext cx="8955741" cy="1752600"/>
          </a:xfrm>
        </p:spPr>
        <p:txBody>
          <a:bodyPr>
            <a:normAutofit/>
          </a:bodyPr>
          <a:lstStyle/>
          <a:p>
            <a:r>
              <a:rPr lang="en-US" sz="2800" dirty="0"/>
              <a:t>Naga </a:t>
            </a:r>
            <a:r>
              <a:rPr lang="en-US" sz="2800" dirty="0" err="1"/>
              <a:t>Katta</a:t>
            </a:r>
            <a:r>
              <a:rPr lang="en-US" sz="2800" dirty="0"/>
              <a:t>, </a:t>
            </a:r>
            <a:r>
              <a:rPr lang="en-US" sz="2800" dirty="0" err="1"/>
              <a:t>Mukesh</a:t>
            </a:r>
            <a:r>
              <a:rPr lang="en-US" sz="2800" dirty="0"/>
              <a:t> Hira, </a:t>
            </a:r>
            <a:r>
              <a:rPr lang="en-US" sz="2800" dirty="0" err="1"/>
              <a:t>Changhoon</a:t>
            </a:r>
            <a:r>
              <a:rPr lang="en-US" sz="2800" dirty="0"/>
              <a:t> Kim, </a:t>
            </a:r>
            <a:br>
              <a:rPr lang="en-US" sz="2800" dirty="0"/>
            </a:br>
            <a:r>
              <a:rPr lang="en-US" sz="2800" dirty="0" err="1"/>
              <a:t>Anirudh</a:t>
            </a:r>
            <a:r>
              <a:rPr lang="en-US" sz="2800" dirty="0"/>
              <a:t> </a:t>
            </a:r>
            <a:r>
              <a:rPr lang="en-US" sz="2800" dirty="0" err="1"/>
              <a:t>Sivaraman</a:t>
            </a:r>
            <a:r>
              <a:rPr lang="en-US" sz="2800" dirty="0"/>
              <a:t>, and Jennifer Rexford</a:t>
            </a:r>
            <a:br>
              <a:rPr lang="en-US" sz="2800" dirty="0"/>
            </a:br>
            <a:endParaRPr lang="en-US" sz="2800" dirty="0"/>
          </a:p>
          <a:p>
            <a:r>
              <a:rPr lang="en-US" sz="2000" dirty="0"/>
              <a:t>http://</a:t>
            </a:r>
            <a:r>
              <a:rPr lang="en-US" sz="2000" dirty="0" err="1"/>
              <a:t>conferences.sigcomm.org</a:t>
            </a:r>
            <a:r>
              <a:rPr lang="en-US" sz="2000" dirty="0"/>
              <a:t>/</a:t>
            </a:r>
            <a:r>
              <a:rPr lang="en-US" sz="2000" dirty="0" err="1"/>
              <a:t>sosr</a:t>
            </a:r>
            <a:r>
              <a:rPr lang="en-US" sz="2000" dirty="0"/>
              <a:t>/2016/papers/sosr_paper67.pdf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07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HULA Multipath Load Balancing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8130" y="4293606"/>
            <a:ext cx="8996083" cy="2488584"/>
          </a:xfrm>
        </p:spPr>
        <p:txBody>
          <a:bodyPr>
            <a:normAutofit/>
          </a:bodyPr>
          <a:lstStyle/>
          <a:p>
            <a:r>
              <a:rPr lang="en-US" dirty="0"/>
              <a:t>Load balancing </a:t>
            </a:r>
            <a:r>
              <a:rPr lang="en-US" i="1" dirty="0"/>
              <a:t>entirely</a:t>
            </a:r>
            <a:r>
              <a:rPr lang="en-US" dirty="0"/>
              <a:t> in the data plane</a:t>
            </a:r>
          </a:p>
          <a:p>
            <a:pPr lvl="1"/>
            <a:r>
              <a:rPr lang="en-US" dirty="0"/>
              <a:t>Collect real-time, path-level performance statistics </a:t>
            </a:r>
          </a:p>
          <a:p>
            <a:pPr lvl="1"/>
            <a:r>
              <a:rPr lang="en-US" dirty="0"/>
              <a:t>Group packets into “</a:t>
            </a:r>
            <a:r>
              <a:rPr lang="en-US" dirty="0" err="1"/>
              <a:t>flowlets</a:t>
            </a:r>
            <a:r>
              <a:rPr lang="en-US" dirty="0"/>
              <a:t>” based on time &amp; headers</a:t>
            </a:r>
          </a:p>
          <a:p>
            <a:pPr lvl="1"/>
            <a:r>
              <a:rPr lang="en-US" dirty="0"/>
              <a:t>Direct each new </a:t>
            </a:r>
            <a:r>
              <a:rPr lang="en-US" dirty="0" err="1"/>
              <a:t>flowlet</a:t>
            </a:r>
            <a:r>
              <a:rPr lang="en-US" dirty="0"/>
              <a:t> over the current best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93623" y="2542167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S1</a:t>
            </a:r>
          </a:p>
        </p:txBody>
      </p:sp>
      <p:sp>
        <p:nvSpPr>
          <p:cNvPr id="6" name="Rectangle 5"/>
          <p:cNvSpPr/>
          <p:nvPr/>
        </p:nvSpPr>
        <p:spPr>
          <a:xfrm>
            <a:off x="6664063" y="1417639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S2</a:t>
            </a:r>
          </a:p>
        </p:txBody>
      </p:sp>
      <p:cxnSp>
        <p:nvCxnSpPr>
          <p:cNvPr id="7" name="Straight Connector 6"/>
          <p:cNvCxnSpPr>
            <a:stCxn id="8" idx="1"/>
            <a:endCxn id="7" idx="3"/>
          </p:cNvCxnSpPr>
          <p:nvPr/>
        </p:nvCxnSpPr>
        <p:spPr>
          <a:xfrm flipH="1">
            <a:off x="5609294" y="1666278"/>
            <a:ext cx="1054769" cy="11245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136339" y="2445928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S3</a:t>
            </a:r>
          </a:p>
        </p:txBody>
      </p:sp>
      <p:cxnSp>
        <p:nvCxnSpPr>
          <p:cNvPr id="9" name="Straight Connector 8"/>
          <p:cNvCxnSpPr>
            <a:stCxn id="19" idx="1"/>
          </p:cNvCxnSpPr>
          <p:nvPr/>
        </p:nvCxnSpPr>
        <p:spPr>
          <a:xfrm flipH="1">
            <a:off x="5609294" y="2657739"/>
            <a:ext cx="1527045" cy="962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221899" y="3389706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S4</a:t>
            </a:r>
          </a:p>
        </p:txBody>
      </p:sp>
      <p:cxnSp>
        <p:nvCxnSpPr>
          <p:cNvPr id="11" name="Straight Connector 10"/>
          <p:cNvCxnSpPr>
            <a:stCxn id="21" idx="1"/>
          </p:cNvCxnSpPr>
          <p:nvPr/>
        </p:nvCxnSpPr>
        <p:spPr>
          <a:xfrm flipH="1" flipV="1">
            <a:off x="5609294" y="2790807"/>
            <a:ext cx="1612605" cy="847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7779734" y="1666279"/>
            <a:ext cx="1839551" cy="503233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161300" y="2322283"/>
            <a:ext cx="1457984" cy="37228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8337570" y="2445928"/>
            <a:ext cx="1348555" cy="119983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966576" y="2793258"/>
            <a:ext cx="1527046" cy="741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9061449" y="2081569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err="1">
                <a:solidFill>
                  <a:srgbClr val="000000"/>
                </a:solidFill>
              </a:rPr>
              <a:t>ToR</a:t>
            </a:r>
            <a:r>
              <a:rPr lang="en-US" sz="1400" dirty="0">
                <a:solidFill>
                  <a:srgbClr val="000000"/>
                </a:solidFill>
              </a:rPr>
              <a:t> 10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81201" y="2552036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 err="1">
                <a:solidFill>
                  <a:srgbClr val="000000"/>
                </a:solidFill>
              </a:rPr>
              <a:t>ToR</a:t>
            </a:r>
            <a:r>
              <a:rPr lang="en-US" sz="1400" dirty="0">
                <a:solidFill>
                  <a:srgbClr val="000000"/>
                </a:solidFill>
              </a:rPr>
              <a:t>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10160" y="2444077"/>
            <a:ext cx="717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4">
                    <a:lumMod val="75000"/>
                  </a:schemeClr>
                </a:solidFill>
              </a:rPr>
              <a:t>Data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710318" y="3002864"/>
            <a:ext cx="657422" cy="342575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478240" y="2943206"/>
            <a:ext cx="858055" cy="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604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 Performance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789" y="4895276"/>
            <a:ext cx="8875059" cy="1909654"/>
          </a:xfrm>
        </p:spPr>
        <p:txBody>
          <a:bodyPr>
            <a:normAutofit/>
          </a:bodyPr>
          <a:lstStyle/>
          <a:p>
            <a:r>
              <a:rPr lang="en-US" dirty="0"/>
              <a:t>Using the best-hop table</a:t>
            </a:r>
          </a:p>
          <a:p>
            <a:pPr lvl="1"/>
            <a:r>
              <a:rPr lang="en-US" i="1" dirty="0"/>
              <a:t>Update</a:t>
            </a:r>
            <a:r>
              <a:rPr lang="en-US" dirty="0"/>
              <a:t> the best next-hop upon new probes</a:t>
            </a:r>
          </a:p>
          <a:p>
            <a:pPr lvl="1"/>
            <a:r>
              <a:rPr lang="en-US" i="1" dirty="0"/>
              <a:t>Assign</a:t>
            </a:r>
            <a:r>
              <a:rPr lang="en-US" dirty="0"/>
              <a:t> a new </a:t>
            </a:r>
            <a:r>
              <a:rPr lang="en-US" dirty="0" err="1"/>
              <a:t>flowlet</a:t>
            </a:r>
            <a:r>
              <a:rPr lang="en-US" dirty="0"/>
              <a:t> to the best next-hop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17233" y="3787380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</a:rPr>
              <a:t>S1</a:t>
            </a:r>
          </a:p>
        </p:txBody>
      </p:sp>
      <p:cxnSp>
        <p:nvCxnSpPr>
          <p:cNvPr id="6" name="Straight Connector 5"/>
          <p:cNvCxnSpPr>
            <a:stCxn id="8" idx="1"/>
            <a:endCxn id="7" idx="3"/>
          </p:cNvCxnSpPr>
          <p:nvPr/>
        </p:nvCxnSpPr>
        <p:spPr>
          <a:xfrm flipH="1">
            <a:off x="7132904" y="2911491"/>
            <a:ext cx="1054769" cy="11245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659949" y="3691141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</a:rPr>
              <a:t>S3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132904" y="3939781"/>
            <a:ext cx="1527045" cy="962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745509" y="4634919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</a:rPr>
              <a:t>S4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7132904" y="4036020"/>
            <a:ext cx="1612605" cy="847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410594" y="3985984"/>
            <a:ext cx="1527046" cy="741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233928" y="4248077"/>
            <a:ext cx="657422" cy="342575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01850" y="4188419"/>
            <a:ext cx="858055" cy="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85266" y="1397310"/>
            <a:ext cx="2045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Best-hop table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210689"/>
              </p:ext>
            </p:extLst>
          </p:nvPr>
        </p:nvGraphicFramePr>
        <p:xfrm>
          <a:off x="1792942" y="1933887"/>
          <a:ext cx="331853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4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Best Next-Hop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Path</a:t>
                      </a:r>
                      <a:r>
                        <a:rPr lang="en-US" baseline="0" dirty="0"/>
                        <a:t> Utilization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501840" y="22949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01840" y="26742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84049" y="3019734"/>
            <a:ext cx="337271" cy="37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1635" y="2430925"/>
            <a:ext cx="716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 err="1"/>
              <a:t>ToR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00756" y="4240674"/>
            <a:ext cx="717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Data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11749" y="4420690"/>
            <a:ext cx="717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Data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7233928" y="2911491"/>
            <a:ext cx="657422" cy="73538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882872" y="3808034"/>
            <a:ext cx="758447" cy="2012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049925" y="2834606"/>
            <a:ext cx="717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Probe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93496" y="3444233"/>
            <a:ext cx="717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Probe</a:t>
            </a:r>
          </a:p>
        </p:txBody>
      </p:sp>
    </p:spTree>
    <p:extLst>
      <p:ext uri="{BB962C8B-B14F-4D97-AF65-F5344CB8AC3E}">
        <p14:creationId xmlns:p14="http://schemas.microsoft.com/office/powerpoint/2010/main" val="27106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Self-Driving Network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65849" y="1600202"/>
            <a:ext cx="5384800" cy="820269"/>
          </a:xfrm>
        </p:spPr>
        <p:txBody>
          <a:bodyPr>
            <a:noAutofit/>
          </a:bodyPr>
          <a:lstStyle/>
          <a:p>
            <a:r>
              <a:rPr lang="en-US" sz="3600" dirty="0"/>
              <a:t>Complete control loop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65476" y="1600202"/>
            <a:ext cx="6986499" cy="4525963"/>
          </a:xfrm>
        </p:spPr>
        <p:txBody>
          <a:bodyPr>
            <a:noAutofit/>
          </a:bodyPr>
          <a:lstStyle/>
          <a:p>
            <a:r>
              <a:rPr lang="en-US" sz="3600" dirty="0"/>
              <a:t>Examples</a:t>
            </a:r>
          </a:p>
          <a:p>
            <a:pPr lvl="1"/>
            <a:r>
              <a:rPr lang="en-US" sz="3200" dirty="0"/>
              <a:t>Slow flows causing microbursts </a:t>
            </a:r>
          </a:p>
          <a:p>
            <a:pPr lvl="1"/>
            <a:r>
              <a:rPr lang="en-US" sz="3200" dirty="0"/>
              <a:t>Block or slow heavy-hitter flows</a:t>
            </a:r>
          </a:p>
          <a:p>
            <a:pPr lvl="1"/>
            <a:r>
              <a:rPr lang="en-US" sz="3200" dirty="0"/>
              <a:t>Direct traffic over the best paths 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  <a:p>
            <a:r>
              <a:rPr lang="en-US" sz="3600" dirty="0"/>
              <a:t>Now possible in the data plane!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43291" y="3251463"/>
            <a:ext cx="2708866" cy="2169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972" y="4835939"/>
            <a:ext cx="163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measure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92719" y="2735262"/>
            <a:ext cx="1429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analyze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27660" y="4900264"/>
            <a:ext cx="1368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7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Flowlet</a:t>
            </a:r>
            <a:r>
              <a:rPr lang="en-US" dirty="0"/>
              <a:t> Routing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92700" y="1449797"/>
            <a:ext cx="185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Flowlet</a:t>
            </a:r>
            <a:r>
              <a:rPr lang="en-US" sz="2400" b="1" dirty="0"/>
              <a:t> table</a:t>
            </a:r>
          </a:p>
        </p:txBody>
      </p:sp>
      <p:sp>
        <p:nvSpPr>
          <p:cNvPr id="7" name="Rectangle 6"/>
          <p:cNvSpPr/>
          <p:nvPr/>
        </p:nvSpPr>
        <p:spPr>
          <a:xfrm>
            <a:off x="6635795" y="3787380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</a:rPr>
              <a:t>S1</a:t>
            </a:r>
          </a:p>
        </p:txBody>
      </p:sp>
      <p:cxnSp>
        <p:nvCxnSpPr>
          <p:cNvPr id="8" name="Straight Connector 7"/>
          <p:cNvCxnSpPr>
            <a:stCxn id="13" idx="1"/>
            <a:endCxn id="12" idx="3"/>
          </p:cNvCxnSpPr>
          <p:nvPr/>
        </p:nvCxnSpPr>
        <p:spPr>
          <a:xfrm flipH="1">
            <a:off x="7751466" y="2911491"/>
            <a:ext cx="1054769" cy="11245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278511" y="3691141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</a:rPr>
              <a:t>S3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7751466" y="3939781"/>
            <a:ext cx="1527045" cy="962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364071" y="4634919"/>
            <a:ext cx="1115671" cy="4972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000000"/>
                </a:solidFill>
              </a:rPr>
              <a:t>S4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7751466" y="4036020"/>
            <a:ext cx="1612605" cy="847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108748" y="4038471"/>
            <a:ext cx="1527046" cy="741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852490" y="4248077"/>
            <a:ext cx="657422" cy="342575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620412" y="4188419"/>
            <a:ext cx="858055" cy="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792942" y="4800906"/>
            <a:ext cx="8875059" cy="20570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Using the </a:t>
            </a:r>
            <a:r>
              <a:rPr lang="en-US" dirty="0" err="1"/>
              <a:t>flowlet</a:t>
            </a:r>
            <a:r>
              <a:rPr lang="en-US" dirty="0"/>
              <a:t> table</a:t>
            </a:r>
          </a:p>
          <a:p>
            <a:pPr lvl="1"/>
            <a:r>
              <a:rPr lang="en-US" i="1" dirty="0"/>
              <a:t>Update </a:t>
            </a:r>
            <a:r>
              <a:rPr lang="en-US" dirty="0"/>
              <a:t>the next hop if enough time has elapsed</a:t>
            </a:r>
          </a:p>
          <a:p>
            <a:pPr lvl="1"/>
            <a:r>
              <a:rPr lang="en-US" i="1" dirty="0"/>
              <a:t>Update </a:t>
            </a:r>
            <a:r>
              <a:rPr lang="en-US" dirty="0"/>
              <a:t>the timestamp to the current time</a:t>
            </a:r>
          </a:p>
          <a:p>
            <a:r>
              <a:rPr lang="en-US" i="1" dirty="0"/>
              <a:t>Forward </a:t>
            </a:r>
            <a:r>
              <a:rPr lang="en-US" dirty="0"/>
              <a:t>the packet to the chosen next hop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095466"/>
              </p:ext>
            </p:extLst>
          </p:nvPr>
        </p:nvGraphicFramePr>
        <p:xfrm>
          <a:off x="2908587" y="1991983"/>
          <a:ext cx="3962359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30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Dest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Next-Hop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ToR</a:t>
                      </a:r>
                      <a:r>
                        <a:rPr lang="en-US" baseline="0" dirty="0"/>
                        <a:t>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ToR</a:t>
                      </a:r>
                      <a:r>
                        <a:rPr lang="en-US" dirty="0"/>
                        <a:t>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603404" y="23474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03404" y="27267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85613" y="3072221"/>
            <a:ext cx="337271" cy="37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83139" y="2565923"/>
            <a:ext cx="1124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h(</a:t>
            </a:r>
            <a:r>
              <a:rPr lang="en-US" sz="2000" dirty="0" err="1"/>
              <a:t>flowid</a:t>
            </a:r>
            <a:r>
              <a:rPr lang="en-US" sz="2000" dirty="0"/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90797" y="4230363"/>
            <a:ext cx="717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Data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3455" y="4348057"/>
            <a:ext cx="717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Data</a:t>
            </a:r>
            <a:endParaRPr lang="en-US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99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Using P4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784112" y="1183342"/>
            <a:ext cx="0" cy="726141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81200" y="1126253"/>
            <a:ext cx="802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 </a:t>
            </a:r>
            <a:br>
              <a:rPr lang="en-US" dirty="0"/>
            </a:br>
            <a:r>
              <a:rPr lang="en-US" dirty="0"/>
              <a:t>packet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559616" y="3534810"/>
            <a:ext cx="23000" cy="977267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45704" y="3706007"/>
            <a:ext cx="1336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current </a:t>
            </a:r>
            <a:r>
              <a:rPr lang="en-US"/>
              <a:t>best next-hop S3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8077201" y="5590714"/>
            <a:ext cx="8965" cy="948201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976832" y="5710022"/>
            <a:ext cx="1336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chosen next-hop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717520" y="4141551"/>
            <a:ext cx="195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Update next-hop (if enough </a:t>
            </a:r>
            <a:r>
              <a:rPr lang="en-US"/>
              <a:t>time elapsed) </a:t>
            </a:r>
            <a:r>
              <a:rPr lang="en-US" dirty="0"/>
              <a:t>and time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115445"/>
              </p:ext>
            </p:extLst>
          </p:nvPr>
        </p:nvGraphicFramePr>
        <p:xfrm>
          <a:off x="5167691" y="3861536"/>
          <a:ext cx="3605604" cy="148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8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Dest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Timestamp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Next-Hop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ToR</a:t>
                      </a:r>
                      <a:r>
                        <a:rPr lang="en-US" baseline="0" dirty="0"/>
                        <a:t>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ToR</a:t>
                      </a:r>
                      <a:r>
                        <a:rPr lang="en-US" dirty="0"/>
                        <a:t>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25832"/>
              </p:ext>
            </p:extLst>
          </p:nvPr>
        </p:nvGraphicFramePr>
        <p:xfrm>
          <a:off x="2483477" y="2051449"/>
          <a:ext cx="331853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4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Best Next-Hop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Path</a:t>
                      </a:r>
                      <a:r>
                        <a:rPr lang="en-US" baseline="0" dirty="0"/>
                        <a:t> Utilization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146206" y="24012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46206" y="27805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28415" y="3126009"/>
            <a:ext cx="337271" cy="37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66001" y="2483412"/>
            <a:ext cx="716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 err="1"/>
              <a:t>ToR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867485" y="42548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67485" y="46341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49694" y="4979613"/>
            <a:ext cx="337271" cy="375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45739" y="4673565"/>
            <a:ext cx="1124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h(</a:t>
            </a:r>
            <a:r>
              <a:rPr lang="en-US" sz="2000" dirty="0" err="1"/>
              <a:t>flowid</a:t>
            </a:r>
            <a:r>
              <a:rPr lang="en-US" sz="2000" dirty="0"/>
              <a:t>)</a:t>
            </a:r>
          </a:p>
        </p:txBody>
      </p:sp>
      <p:sp>
        <p:nvSpPr>
          <p:cNvPr id="3" name="Oval 2"/>
          <p:cNvSpPr/>
          <p:nvPr/>
        </p:nvSpPr>
        <p:spPr>
          <a:xfrm>
            <a:off x="2538663" y="2396054"/>
            <a:ext cx="3202242" cy="379287"/>
          </a:xfrm>
          <a:prstGeom prst="ellips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43652" y="4595349"/>
            <a:ext cx="3573868" cy="408099"/>
          </a:xfrm>
          <a:prstGeom prst="ellips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1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2" grpId="0"/>
      <p:bldP spid="34" grpId="0"/>
      <p:bldP spid="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5121276"/>
          </a:xfrm>
        </p:spPr>
        <p:txBody>
          <a:bodyPr>
            <a:noAutofit/>
          </a:bodyPr>
          <a:lstStyle/>
          <a:p>
            <a:r>
              <a:rPr lang="en-US" sz="3600" dirty="0"/>
              <a:t>Self-driving networks</a:t>
            </a:r>
          </a:p>
          <a:p>
            <a:pPr lvl="1"/>
            <a:r>
              <a:rPr lang="en-US" sz="3200" dirty="0"/>
              <a:t>Integrate measure, analyze, and control</a:t>
            </a:r>
          </a:p>
          <a:p>
            <a:pPr lvl="1"/>
            <a:r>
              <a:rPr lang="en-US" sz="3200" dirty="0"/>
              <a:t>Implement directly in the network devices</a:t>
            </a:r>
          </a:p>
          <a:p>
            <a:r>
              <a:rPr lang="en-US" sz="3600" dirty="0"/>
              <a:t>Enabled by programmable switches</a:t>
            </a:r>
          </a:p>
          <a:p>
            <a:pPr lvl="1"/>
            <a:r>
              <a:rPr lang="en-US" sz="3200" dirty="0"/>
              <a:t>Parsing, processing, and state</a:t>
            </a:r>
          </a:p>
          <a:p>
            <a:pPr lvl="1"/>
            <a:r>
              <a:rPr lang="en-US" sz="3200" dirty="0"/>
              <a:t>Approximate data structures, plus control actions</a:t>
            </a:r>
          </a:p>
          <a:p>
            <a:r>
              <a:rPr lang="en-US" sz="3600" dirty="0"/>
              <a:t>New programming abstractions</a:t>
            </a:r>
          </a:p>
          <a:p>
            <a:pPr lvl="1"/>
            <a:r>
              <a:rPr lang="en-US" sz="3200" dirty="0"/>
              <a:t>Higher-level goals </a:t>
            </a:r>
            <a:r>
              <a:rPr lang="en-US" sz="3200" dirty="0">
                <a:sym typeface="Wingdings"/>
              </a:rPr>
              <a:t> synthesize the control loop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7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91" y="274639"/>
            <a:ext cx="11056038" cy="1143000"/>
          </a:xfrm>
        </p:spPr>
        <p:txBody>
          <a:bodyPr>
            <a:noAutofit/>
          </a:bodyPr>
          <a:lstStyle/>
          <a:p>
            <a:r>
              <a:rPr lang="en-US" sz="4000" dirty="0"/>
              <a:t>Protocol-Independent Switch Architecture (PISA)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1729" y="6356353"/>
            <a:ext cx="2844800" cy="365125"/>
          </a:xfrm>
        </p:spPr>
        <p:txBody>
          <a:bodyPr/>
          <a:lstStyle/>
          <a:p>
            <a:fld id="{1718992C-B9AF-2F49-8B31-EC7F489F3004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0492" y="3544297"/>
            <a:ext cx="99873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Packet</a:t>
            </a:r>
          </a:p>
          <a:p>
            <a:pPr algn="ctr"/>
            <a:r>
              <a:rPr lang="en-US" sz="2400" dirty="0"/>
              <a:t>parser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3993" y="228677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33993" y="256109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33993" y="283541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33993" y="310973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15126"/>
              </p:ext>
            </p:extLst>
          </p:nvPr>
        </p:nvGraphicFramePr>
        <p:xfrm>
          <a:off x="3579994" y="3742959"/>
          <a:ext cx="1665644" cy="177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894">
                <a:tc>
                  <a:txBody>
                    <a:bodyPr/>
                    <a:lstStyle/>
                    <a:p>
                      <a:r>
                        <a:rPr lang="en-US" dirty="0"/>
                        <a:t>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89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756513" y="1798760"/>
            <a:ext cx="1274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registers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17248" y="5562799"/>
            <a:ext cx="1851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Match-action</a:t>
            </a:r>
          </a:p>
          <a:p>
            <a:pPr algn="ctr"/>
            <a:r>
              <a:rPr lang="en-US" sz="2400" dirty="0"/>
              <a:t>tables</a:t>
            </a:r>
            <a:endParaRPr lang="en-US" sz="2000" dirty="0"/>
          </a:p>
        </p:txBody>
      </p:sp>
      <p:sp>
        <p:nvSpPr>
          <p:cNvPr id="23" name="Rounded Rectangle 22"/>
          <p:cNvSpPr/>
          <p:nvPr/>
        </p:nvSpPr>
        <p:spPr>
          <a:xfrm>
            <a:off x="3224095" y="1758045"/>
            <a:ext cx="2361169" cy="4604338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827102" y="228677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827102" y="256109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27102" y="283541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827102" y="310973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24233"/>
              </p:ext>
            </p:extLst>
          </p:nvPr>
        </p:nvGraphicFramePr>
        <p:xfrm>
          <a:off x="8373103" y="3742959"/>
          <a:ext cx="1665644" cy="177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894">
                <a:tc>
                  <a:txBody>
                    <a:bodyPr/>
                    <a:lstStyle/>
                    <a:p>
                      <a:r>
                        <a:rPr lang="en-US" dirty="0"/>
                        <a:t>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89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8536175" y="1825654"/>
            <a:ext cx="1274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registers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44909" y="5565484"/>
            <a:ext cx="1920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Match-action </a:t>
            </a:r>
            <a:br>
              <a:rPr lang="en-US" sz="2400" dirty="0"/>
            </a:br>
            <a:r>
              <a:rPr lang="en-US" sz="2400" dirty="0"/>
              <a:t>tables</a:t>
            </a:r>
            <a:endParaRPr lang="en-US" sz="2000" dirty="0"/>
          </a:p>
        </p:txBody>
      </p:sp>
      <p:sp>
        <p:nvSpPr>
          <p:cNvPr id="31" name="Rounded Rectangle 30"/>
          <p:cNvSpPr/>
          <p:nvPr/>
        </p:nvSpPr>
        <p:spPr>
          <a:xfrm>
            <a:off x="8017204" y="1758045"/>
            <a:ext cx="2361169" cy="4604338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endCxn id="5" idx="1"/>
          </p:cNvCxnSpPr>
          <p:nvPr/>
        </p:nvCxnSpPr>
        <p:spPr>
          <a:xfrm>
            <a:off x="268821" y="3959795"/>
            <a:ext cx="351670" cy="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3"/>
          </p:cNvCxnSpPr>
          <p:nvPr/>
        </p:nvCxnSpPr>
        <p:spPr>
          <a:xfrm flipV="1">
            <a:off x="1619227" y="3946214"/>
            <a:ext cx="1604868" cy="13582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538829" y="3932635"/>
            <a:ext cx="2478374" cy="27158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0378373" y="3959793"/>
            <a:ext cx="840953" cy="16138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810188" y="3988032"/>
            <a:ext cx="56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. . 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47985" y="3484549"/>
            <a:ext cx="14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metadata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93393" y="3503321"/>
            <a:ext cx="1206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</a:rPr>
              <a:t>headers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8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756" y="274639"/>
            <a:ext cx="8688691" cy="1143000"/>
          </a:xfrm>
        </p:spPr>
        <p:txBody>
          <a:bodyPr>
            <a:normAutofit/>
          </a:bodyPr>
          <a:lstStyle/>
          <a:p>
            <a:r>
              <a:rPr lang="en-US" sz="4000" dirty="0"/>
              <a:t>But, a Constrained Computational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1729" y="6356353"/>
            <a:ext cx="2844800" cy="365125"/>
          </a:xfrm>
        </p:spPr>
        <p:txBody>
          <a:bodyPr/>
          <a:lstStyle/>
          <a:p>
            <a:fld id="{1718992C-B9AF-2F49-8B31-EC7F489F3004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0492" y="3544297"/>
            <a:ext cx="99873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Packet</a:t>
            </a:r>
          </a:p>
          <a:p>
            <a:pPr algn="ctr"/>
            <a:r>
              <a:rPr lang="en-US" sz="2400" dirty="0"/>
              <a:t>parser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3993" y="228677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33993" y="256109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33993" y="283541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33993" y="310973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579994" y="3742959"/>
          <a:ext cx="1665644" cy="177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894">
                <a:tc>
                  <a:txBody>
                    <a:bodyPr/>
                    <a:lstStyle/>
                    <a:p>
                      <a:r>
                        <a:rPr lang="en-US" dirty="0"/>
                        <a:t>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89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756513" y="1798760"/>
            <a:ext cx="1274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registers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17248" y="5562799"/>
            <a:ext cx="1851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Match-action</a:t>
            </a:r>
          </a:p>
          <a:p>
            <a:pPr algn="ctr"/>
            <a:r>
              <a:rPr lang="en-US" sz="2400" dirty="0"/>
              <a:t>tables</a:t>
            </a:r>
            <a:endParaRPr lang="en-US" sz="2000" dirty="0"/>
          </a:p>
        </p:txBody>
      </p:sp>
      <p:sp>
        <p:nvSpPr>
          <p:cNvPr id="23" name="Rounded Rectangle 22"/>
          <p:cNvSpPr/>
          <p:nvPr/>
        </p:nvSpPr>
        <p:spPr>
          <a:xfrm>
            <a:off x="3224095" y="1758045"/>
            <a:ext cx="2361169" cy="4604338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827102" y="228677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827102" y="256109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827102" y="283541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827102" y="3109731"/>
            <a:ext cx="757646" cy="274320"/>
          </a:xfrm>
          <a:prstGeom prst="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8373103" y="3742959"/>
          <a:ext cx="1665644" cy="177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0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894">
                <a:tc>
                  <a:txBody>
                    <a:bodyPr/>
                    <a:lstStyle/>
                    <a:p>
                      <a:r>
                        <a:rPr lang="en-US" dirty="0"/>
                        <a:t>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89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8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8536175" y="1825654"/>
            <a:ext cx="1274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registers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44909" y="5565484"/>
            <a:ext cx="1920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Match-action </a:t>
            </a:r>
            <a:br>
              <a:rPr lang="en-US" sz="2400" dirty="0"/>
            </a:br>
            <a:r>
              <a:rPr lang="en-US" sz="2400" dirty="0"/>
              <a:t>tables</a:t>
            </a:r>
            <a:endParaRPr lang="en-US" sz="2000" dirty="0"/>
          </a:p>
        </p:txBody>
      </p:sp>
      <p:sp>
        <p:nvSpPr>
          <p:cNvPr id="31" name="Rounded Rectangle 30"/>
          <p:cNvSpPr/>
          <p:nvPr/>
        </p:nvSpPr>
        <p:spPr>
          <a:xfrm>
            <a:off x="8017204" y="1758045"/>
            <a:ext cx="2361169" cy="4604338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endCxn id="5" idx="1"/>
          </p:cNvCxnSpPr>
          <p:nvPr/>
        </p:nvCxnSpPr>
        <p:spPr>
          <a:xfrm>
            <a:off x="268821" y="3959795"/>
            <a:ext cx="351670" cy="1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5" idx="3"/>
          </p:cNvCxnSpPr>
          <p:nvPr/>
        </p:nvCxnSpPr>
        <p:spPr>
          <a:xfrm flipV="1">
            <a:off x="1619227" y="3946214"/>
            <a:ext cx="1604868" cy="13582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538829" y="3932635"/>
            <a:ext cx="2478374" cy="27158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10378373" y="3959793"/>
            <a:ext cx="840953" cy="16138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810188" y="3988032"/>
            <a:ext cx="56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. . 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47985" y="3484549"/>
            <a:ext cx="14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metadata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2284013" y="4914298"/>
            <a:ext cx="836023" cy="20900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flipH="1">
            <a:off x="1075641" y="1754929"/>
            <a:ext cx="2009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Small amount of memory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2831331" y="2279553"/>
            <a:ext cx="1052279" cy="45662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flipH="1">
            <a:off x="966349" y="5161089"/>
            <a:ext cx="1807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Pipelined computation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5311625" y="4449696"/>
            <a:ext cx="666402" cy="17905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flipH="1">
            <a:off x="5714092" y="4659509"/>
            <a:ext cx="2009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Limited computation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93393" y="3503321"/>
            <a:ext cx="1206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</a:rPr>
              <a:t>headers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751120" y="2835411"/>
            <a:ext cx="26896" cy="686918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flipH="1">
            <a:off x="5689323" y="2345508"/>
            <a:ext cx="242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Limited #  of </a:t>
            </a:r>
            <a:r>
              <a:rPr lang="en-US" sz="2400" dirty="0">
                <a:solidFill>
                  <a:srgbClr val="FF0000"/>
                </a:solidFill>
              </a:rPr>
              <a:t>bits</a:t>
            </a:r>
          </a:p>
        </p:txBody>
      </p:sp>
    </p:spTree>
    <p:extLst>
      <p:ext uri="{BB962C8B-B14F-4D97-AF65-F5344CB8AC3E}">
        <p14:creationId xmlns:p14="http://schemas.microsoft.com/office/powerpoint/2010/main" val="57772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60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77851" y="3300324"/>
            <a:ext cx="10363200" cy="1470025"/>
          </a:xfrm>
        </p:spPr>
        <p:txBody>
          <a:bodyPr/>
          <a:lstStyle/>
          <a:p>
            <a:r>
              <a:rPr lang="en-US" dirty="0"/>
              <a:t>Design compact data structures </a:t>
            </a:r>
            <a:br>
              <a:rPr lang="en-US" dirty="0"/>
            </a:br>
            <a:r>
              <a:rPr lang="en-US" dirty="0"/>
              <a:t>and streaming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539" y="1714320"/>
            <a:ext cx="2034861" cy="240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94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Catching the Microburst </a:t>
            </a:r>
            <a:br>
              <a:rPr lang="en-US" dirty="0"/>
            </a:br>
            <a:r>
              <a:rPr lang="en-US" dirty="0"/>
              <a:t>Culprits With Snappy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3759" y="3859305"/>
            <a:ext cx="7940488" cy="2568388"/>
          </a:xfrm>
        </p:spPr>
        <p:txBody>
          <a:bodyPr>
            <a:normAutofit/>
          </a:bodyPr>
          <a:lstStyle/>
          <a:p>
            <a:r>
              <a:rPr lang="en-US" dirty="0" err="1"/>
              <a:t>Xiaoqi</a:t>
            </a:r>
            <a:r>
              <a:rPr lang="en-US" dirty="0"/>
              <a:t> Chen, </a:t>
            </a:r>
            <a:r>
              <a:rPr lang="en-US" dirty="0" err="1"/>
              <a:t>Shir</a:t>
            </a:r>
            <a:r>
              <a:rPr lang="en-US" dirty="0"/>
              <a:t> Landau </a:t>
            </a:r>
            <a:r>
              <a:rPr lang="en-US" dirty="0" err="1"/>
              <a:t>Feibish</a:t>
            </a:r>
            <a:r>
              <a:rPr lang="en-US" dirty="0"/>
              <a:t>, </a:t>
            </a:r>
            <a:r>
              <a:rPr lang="en-US" dirty="0" err="1"/>
              <a:t>Yaron</a:t>
            </a:r>
            <a:r>
              <a:rPr lang="en-US" dirty="0"/>
              <a:t> </a:t>
            </a:r>
            <a:r>
              <a:rPr lang="en-US" dirty="0" err="1"/>
              <a:t>Koral</a:t>
            </a:r>
            <a:r>
              <a:rPr lang="en-US" dirty="0"/>
              <a:t>, Jennifer Rexford, and Ori </a:t>
            </a:r>
            <a:r>
              <a:rPr lang="en-US" dirty="0" err="1"/>
              <a:t>Rottenstreich</a:t>
            </a:r>
            <a:endParaRPr lang="en-US" dirty="0"/>
          </a:p>
          <a:p>
            <a:endParaRPr lang="en-US" sz="2600" dirty="0"/>
          </a:p>
          <a:p>
            <a:r>
              <a:rPr lang="en-US" sz="2600" dirty="0"/>
              <a:t>http://</a:t>
            </a:r>
            <a:r>
              <a:rPr lang="en-US" sz="2600" dirty="0" err="1"/>
              <a:t>www.cs.princeton.edu</a:t>
            </a:r>
            <a:r>
              <a:rPr lang="en-US" sz="2600" dirty="0"/>
              <a:t>/~jrex/papers/snappy18.pdf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80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Microbursts are Expensive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Microbursts cause performance degradation</a:t>
            </a:r>
          </a:p>
          <a:p>
            <a:pPr lvl="1"/>
            <a:r>
              <a:rPr lang="en-US" sz="3200" dirty="0"/>
              <a:t>Packet loss</a:t>
            </a:r>
          </a:p>
          <a:p>
            <a:pPr lvl="1"/>
            <a:r>
              <a:rPr lang="en-US" sz="3200" dirty="0"/>
              <a:t>Packet delay</a:t>
            </a:r>
          </a:p>
          <a:p>
            <a:r>
              <a:rPr lang="en-US" sz="3600" dirty="0"/>
              <a:t>But, simultaneously handle</a:t>
            </a:r>
          </a:p>
          <a:p>
            <a:pPr lvl="1"/>
            <a:r>
              <a:rPr lang="en-US" sz="3200" dirty="0" err="1"/>
              <a:t>Bursty</a:t>
            </a:r>
            <a:r>
              <a:rPr lang="en-US" sz="3200" dirty="0"/>
              <a:t> workloads</a:t>
            </a:r>
          </a:p>
          <a:p>
            <a:pPr lvl="1"/>
            <a:r>
              <a:rPr lang="en-US" sz="3200" dirty="0"/>
              <a:t>Low-cost switches (with shallow buffers)</a:t>
            </a:r>
          </a:p>
          <a:p>
            <a:pPr lvl="1"/>
            <a:r>
              <a:rPr lang="en-US" sz="3200" dirty="0"/>
              <a:t>High link utilization</a:t>
            </a:r>
          </a:p>
          <a:p>
            <a:r>
              <a:rPr lang="en-US" sz="3600" dirty="0"/>
              <a:t>Must micromanage the microbursts!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64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Heavy Flows in the Queue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756151"/>
          </a:xfrm>
        </p:spPr>
        <p:txBody>
          <a:bodyPr>
            <a:normAutofit/>
          </a:bodyPr>
          <a:lstStyle/>
          <a:p>
            <a:r>
              <a:rPr lang="en-US" dirty="0"/>
              <a:t>For each flow, how many packets are in the queue?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Data structure challenges</a:t>
            </a:r>
          </a:p>
          <a:p>
            <a:pPr lvl="1"/>
            <a:r>
              <a:rPr lang="en-US" dirty="0"/>
              <a:t>Per-flow state (key and count)</a:t>
            </a:r>
          </a:p>
          <a:p>
            <a:pPr lvl="1"/>
            <a:r>
              <a:rPr lang="en-US" dirty="0"/>
              <a:t>Updating on packet arrival and departure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9137" y="2987437"/>
            <a:ext cx="454085" cy="4268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9" name="Rectangle 8"/>
          <p:cNvSpPr/>
          <p:nvPr/>
        </p:nvSpPr>
        <p:spPr>
          <a:xfrm>
            <a:off x="3226908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0" name="Rectangle 9"/>
          <p:cNvSpPr/>
          <p:nvPr/>
        </p:nvSpPr>
        <p:spPr>
          <a:xfrm>
            <a:off x="3894682" y="2987437"/>
            <a:ext cx="454085" cy="4268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1" name="Rectangle 10"/>
          <p:cNvSpPr/>
          <p:nvPr/>
        </p:nvSpPr>
        <p:spPr>
          <a:xfrm>
            <a:off x="4562453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2" name="Rectangle 11"/>
          <p:cNvSpPr/>
          <p:nvPr/>
        </p:nvSpPr>
        <p:spPr>
          <a:xfrm>
            <a:off x="5230224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3" name="Rectangle 12"/>
          <p:cNvSpPr/>
          <p:nvPr/>
        </p:nvSpPr>
        <p:spPr>
          <a:xfrm>
            <a:off x="5924706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4" name="Rectangle 13"/>
          <p:cNvSpPr/>
          <p:nvPr/>
        </p:nvSpPr>
        <p:spPr>
          <a:xfrm>
            <a:off x="6592480" y="2987437"/>
            <a:ext cx="454085" cy="4268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5" name="Rectangle 14"/>
          <p:cNvSpPr/>
          <p:nvPr/>
        </p:nvSpPr>
        <p:spPr>
          <a:xfrm>
            <a:off x="7260251" y="2987437"/>
            <a:ext cx="454085" cy="4268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6" name="Rectangle 15"/>
          <p:cNvSpPr/>
          <p:nvPr/>
        </p:nvSpPr>
        <p:spPr>
          <a:xfrm>
            <a:off x="7928022" y="2987437"/>
            <a:ext cx="454085" cy="4268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63328" y="2720327"/>
            <a:ext cx="74790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70007" y="3663848"/>
            <a:ext cx="74790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542371" y="2712320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97D379A-AED9-6D45-90AF-553172E1FCE6}"/>
              </a:ext>
            </a:extLst>
          </p:cNvPr>
          <p:cNvSpPr/>
          <p:nvPr/>
        </p:nvSpPr>
        <p:spPr>
          <a:xfrm>
            <a:off x="1223206" y="2987437"/>
            <a:ext cx="454085" cy="42687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301A1C-D236-F14E-A6E7-8F905AB9FF5A}"/>
              </a:ext>
            </a:extLst>
          </p:cNvPr>
          <p:cNvSpPr/>
          <p:nvPr/>
        </p:nvSpPr>
        <p:spPr>
          <a:xfrm>
            <a:off x="1890979" y="2987437"/>
            <a:ext cx="454085" cy="4268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39670"/>
              </p:ext>
            </p:extLst>
          </p:nvPr>
        </p:nvGraphicFramePr>
        <p:xfrm>
          <a:off x="9598446" y="2789558"/>
          <a:ext cx="1948878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4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119">
                <a:tc>
                  <a:txBody>
                    <a:bodyPr/>
                    <a:lstStyle/>
                    <a:p>
                      <a:r>
                        <a:rPr lang="en-US" sz="1800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119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9948268" y="3248092"/>
            <a:ext cx="347748" cy="1869694"/>
            <a:chOff x="6131744" y="4547352"/>
            <a:chExt cx="158726" cy="1545824"/>
          </a:xfrm>
        </p:grpSpPr>
        <p:sp>
          <p:nvSpPr>
            <p:cNvPr id="24" name="Rectangle 23"/>
            <p:cNvSpPr/>
            <p:nvPr/>
          </p:nvSpPr>
          <p:spPr>
            <a:xfrm>
              <a:off x="6131744" y="5917954"/>
              <a:ext cx="154256" cy="17522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31744" y="5644313"/>
              <a:ext cx="154256" cy="17522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36214" y="4823133"/>
              <a:ext cx="154256" cy="17522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31744" y="5101075"/>
              <a:ext cx="154256" cy="17522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31744" y="4547352"/>
              <a:ext cx="154256" cy="17522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97D379A-AED9-6D45-90AF-553172E1FCE6}"/>
                </a:ext>
              </a:extLst>
            </p:cNvPr>
            <p:cNvSpPr/>
            <p:nvPr/>
          </p:nvSpPr>
          <p:spPr>
            <a:xfrm>
              <a:off x="6131744" y="5372694"/>
              <a:ext cx="154256" cy="17522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954" dirty="0"/>
            </a:p>
          </p:txBody>
        </p:sp>
      </p:grpSp>
    </p:spTree>
    <p:extLst>
      <p:ext uri="{BB962C8B-B14F-4D97-AF65-F5344CB8AC3E}">
        <p14:creationId xmlns:p14="http://schemas.microsoft.com/office/powerpoint/2010/main" val="40871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Multiple, Approximate Snapshots of the Queue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5432610"/>
          </a:xfrm>
        </p:spPr>
        <p:txBody>
          <a:bodyPr>
            <a:normAutofit/>
          </a:bodyPr>
          <a:lstStyle/>
          <a:p>
            <a:r>
              <a:rPr lang="en-US" dirty="0"/>
              <a:t>Avoiding updates on both packet arrival and departure</a:t>
            </a:r>
          </a:p>
          <a:p>
            <a:pPr lvl="1"/>
            <a:r>
              <a:rPr lang="en-US" dirty="0"/>
              <a:t>Implicitly handle departures in small batches</a:t>
            </a:r>
          </a:p>
          <a:p>
            <a:pPr lvl="1"/>
            <a:r>
              <a:rPr lang="en-US" dirty="0"/>
              <a:t>E.g., windows of packets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Avoiding per-flow state</a:t>
            </a:r>
          </a:p>
          <a:p>
            <a:pPr lvl="1"/>
            <a:r>
              <a:rPr lang="en-US" dirty="0"/>
              <a:t>Approximate data structure (e.g., Count-Min)</a:t>
            </a:r>
          </a:p>
          <a:p>
            <a:pPr lvl="1"/>
            <a:r>
              <a:rPr lang="en-US" dirty="0"/>
              <a:t>Packet checks its flow’s status, and acts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83917" y="3714770"/>
            <a:ext cx="454085" cy="61435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" name="Rectangle 5"/>
          <p:cNvSpPr/>
          <p:nvPr/>
        </p:nvSpPr>
        <p:spPr>
          <a:xfrm>
            <a:off x="2851688" y="3714770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7" name="Rectangle 6"/>
          <p:cNvSpPr/>
          <p:nvPr/>
        </p:nvSpPr>
        <p:spPr>
          <a:xfrm>
            <a:off x="3519462" y="3714770"/>
            <a:ext cx="454085" cy="61435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8" name="Rectangle 7"/>
          <p:cNvSpPr/>
          <p:nvPr/>
        </p:nvSpPr>
        <p:spPr>
          <a:xfrm>
            <a:off x="4187233" y="3714770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9" name="Rectangle 8"/>
          <p:cNvSpPr/>
          <p:nvPr/>
        </p:nvSpPr>
        <p:spPr>
          <a:xfrm>
            <a:off x="4855004" y="3714770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0" name="Rectangle 9"/>
          <p:cNvSpPr/>
          <p:nvPr/>
        </p:nvSpPr>
        <p:spPr>
          <a:xfrm>
            <a:off x="5549486" y="3714770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1" name="Rectangle 10"/>
          <p:cNvSpPr/>
          <p:nvPr/>
        </p:nvSpPr>
        <p:spPr>
          <a:xfrm>
            <a:off x="6217260" y="3714770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2" name="Rectangle 11"/>
          <p:cNvSpPr/>
          <p:nvPr/>
        </p:nvSpPr>
        <p:spPr>
          <a:xfrm>
            <a:off x="6885031" y="3714770"/>
            <a:ext cx="454085" cy="6143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3" name="Rectangle 12"/>
          <p:cNvSpPr/>
          <p:nvPr/>
        </p:nvSpPr>
        <p:spPr>
          <a:xfrm>
            <a:off x="7552802" y="3714770"/>
            <a:ext cx="454085" cy="61435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8108" y="3447661"/>
            <a:ext cx="74790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4787" y="4642973"/>
            <a:ext cx="74790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187406" y="3447661"/>
            <a:ext cx="0" cy="120465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97D379A-AED9-6D45-90AF-553172E1FCE6}"/>
              </a:ext>
            </a:extLst>
          </p:cNvPr>
          <p:cNvSpPr/>
          <p:nvPr/>
        </p:nvSpPr>
        <p:spPr>
          <a:xfrm>
            <a:off x="727152" y="3714769"/>
            <a:ext cx="454085" cy="6143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301A1C-D236-F14E-A6E7-8F905AB9FF5A}"/>
              </a:ext>
            </a:extLst>
          </p:cNvPr>
          <p:cNvSpPr/>
          <p:nvPr/>
        </p:nvSpPr>
        <p:spPr>
          <a:xfrm>
            <a:off x="1515759" y="3714770"/>
            <a:ext cx="454085" cy="61435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19" name="Rectangle 18"/>
          <p:cNvSpPr/>
          <p:nvPr/>
        </p:nvSpPr>
        <p:spPr>
          <a:xfrm>
            <a:off x="5500130" y="3554996"/>
            <a:ext cx="1932931" cy="963296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459256" y="3548308"/>
            <a:ext cx="1928551" cy="963296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44844" y="3572343"/>
            <a:ext cx="1928551" cy="963296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210E8C2-17D0-A74A-B5FF-967588A4B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9353738" y="3616290"/>
            <a:ext cx="2647355" cy="162914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AA63302-2C63-2F4A-B04C-41EC83A8BAFB}"/>
              </a:ext>
            </a:extLst>
          </p:cNvPr>
          <p:cNvSpPr txBox="1"/>
          <p:nvPr/>
        </p:nvSpPr>
        <p:spPr>
          <a:xfrm>
            <a:off x="9233020" y="2666501"/>
            <a:ext cx="288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Count-Min Sketch [CM ‘05]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7A6BDE31-43EB-6E4E-B86C-FC2CC3FED71C}"/>
              </a:ext>
            </a:extLst>
          </p:cNvPr>
          <p:cNvSpPr/>
          <p:nvPr/>
        </p:nvSpPr>
        <p:spPr>
          <a:xfrm rot="16200000">
            <a:off x="10405847" y="5093961"/>
            <a:ext cx="543135" cy="1855307"/>
          </a:xfrm>
          <a:prstGeom prst="leftBrace">
            <a:avLst>
              <a:gd name="adj1" fmla="val 8333"/>
              <a:gd name="adj2" fmla="val 523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84AAAE-58E3-3948-8E41-F742590A4EA0}"/>
              </a:ext>
            </a:extLst>
          </p:cNvPr>
          <p:cNvSpPr txBox="1"/>
          <p:nvPr/>
        </p:nvSpPr>
        <p:spPr>
          <a:xfrm>
            <a:off x="9424056" y="6382420"/>
            <a:ext cx="2506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 columns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651B7D28-E750-6A41-8830-FB19109C4008}"/>
              </a:ext>
            </a:extLst>
          </p:cNvPr>
          <p:cNvSpPr/>
          <p:nvPr/>
        </p:nvSpPr>
        <p:spPr>
          <a:xfrm>
            <a:off x="9065588" y="3107182"/>
            <a:ext cx="543135" cy="2597727"/>
          </a:xfrm>
          <a:prstGeom prst="leftBrace">
            <a:avLst>
              <a:gd name="adj1" fmla="val 8333"/>
              <a:gd name="adj2" fmla="val 523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CEB978-5DEC-994F-9212-831D4ED41000}"/>
              </a:ext>
            </a:extLst>
          </p:cNvPr>
          <p:cNvSpPr txBox="1"/>
          <p:nvPr/>
        </p:nvSpPr>
        <p:spPr>
          <a:xfrm>
            <a:off x="8286154" y="4227248"/>
            <a:ext cx="913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 B Buckets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0497428" y="3436069"/>
            <a:ext cx="401717" cy="3571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113249" y="4727696"/>
            <a:ext cx="378738" cy="3487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887780" y="4103706"/>
            <a:ext cx="386871" cy="341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30">
            <a:extLst>
              <a:ext uri="{FF2B5EF4-FFF2-40B4-BE49-F238E27FC236}">
                <a16:creationId xmlns:a16="http://schemas.microsoft.com/office/drawing/2014/main" id="{3F7A1718-748F-4145-A0B6-C196AADFA8EE}"/>
              </a:ext>
            </a:extLst>
          </p:cNvPr>
          <p:cNvSpPr/>
          <p:nvPr/>
        </p:nvSpPr>
        <p:spPr>
          <a:xfrm rot="810104">
            <a:off x="9733774" y="4429524"/>
            <a:ext cx="319911" cy="1612414"/>
          </a:xfrm>
          <a:prstGeom prst="upArrow">
            <a:avLst/>
          </a:prstGeom>
          <a:solidFill>
            <a:schemeClr val="bg1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>
            <a:extLst>
              <a:ext uri="{FF2B5EF4-FFF2-40B4-BE49-F238E27FC236}">
                <a16:creationId xmlns:a16="http://schemas.microsoft.com/office/drawing/2014/main" id="{95343558-C0E8-C84F-BC5A-1754DEDF3108}"/>
              </a:ext>
            </a:extLst>
          </p:cNvPr>
          <p:cNvSpPr/>
          <p:nvPr/>
        </p:nvSpPr>
        <p:spPr>
          <a:xfrm rot="3057015">
            <a:off x="10269323" y="4546835"/>
            <a:ext cx="329110" cy="1775736"/>
          </a:xfrm>
          <a:prstGeom prst="upArrow">
            <a:avLst/>
          </a:prstGeom>
          <a:solidFill>
            <a:schemeClr val="bg1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>
            <a:extLst>
              <a:ext uri="{FF2B5EF4-FFF2-40B4-BE49-F238E27FC236}">
                <a16:creationId xmlns:a16="http://schemas.microsoft.com/office/drawing/2014/main" id="{3F7A1718-748F-4145-A0B6-C196AADFA8EE}"/>
              </a:ext>
            </a:extLst>
          </p:cNvPr>
          <p:cNvSpPr/>
          <p:nvPr/>
        </p:nvSpPr>
        <p:spPr>
          <a:xfrm rot="1354741">
            <a:off x="10059889" y="3641886"/>
            <a:ext cx="319911" cy="2487464"/>
          </a:xfrm>
          <a:prstGeom prst="upArrow">
            <a:avLst/>
          </a:prstGeom>
          <a:solidFill>
            <a:schemeClr val="bg1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125548" y="5931061"/>
            <a:ext cx="348388" cy="3968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9135930" y="5929028"/>
            <a:ext cx="313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53423" y="4107590"/>
            <a:ext cx="46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+1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0433878" y="3423884"/>
            <a:ext cx="455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+1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1041425" y="4727697"/>
            <a:ext cx="488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6045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 animBg="1"/>
      <p:bldP spid="20" grpId="0" animBg="1"/>
      <p:bldP spid="21" grpId="0" animBg="1"/>
      <p:bldP spid="23" grpId="0"/>
      <p:bldP spid="24" grpId="0" animBg="1"/>
      <p:bldP spid="26" grpId="0" animBg="1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13075</TotalTime>
  <Words>870</Words>
  <Application>Microsoft Macintosh PowerPoint</Application>
  <PresentationFormat>Widescreen</PresentationFormat>
  <Paragraphs>370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Toward Self-Driving Networks</vt:lpstr>
      <vt:lpstr>Self-Driving Network</vt:lpstr>
      <vt:lpstr>Protocol-Independent Switch Architecture (PISA)</vt:lpstr>
      <vt:lpstr>But, a Constrained Computational Model</vt:lpstr>
      <vt:lpstr>Design compact data structures  and streaming algorithms</vt:lpstr>
      <vt:lpstr>Catching the Microburst  Culprits With Snappy</vt:lpstr>
      <vt:lpstr>Microbursts are Expensive</vt:lpstr>
      <vt:lpstr>Detecting Heavy Flows in the Queue</vt:lpstr>
      <vt:lpstr>Multiple, Approximate Snapshots of the Queue</vt:lpstr>
      <vt:lpstr>Multiple Snapshots Across the Pipeline</vt:lpstr>
      <vt:lpstr>Heavy Hitter Detection  Entirely in the Data Plane</vt:lpstr>
      <vt:lpstr>Heavy-Hitter Detection</vt:lpstr>
      <vt:lpstr>Approximating the Approximation</vt:lpstr>
      <vt:lpstr>Approximating the Approximation</vt:lpstr>
      <vt:lpstr>Approximating the Approximation</vt:lpstr>
      <vt:lpstr>P4 Prototype and Evaluation</vt:lpstr>
      <vt:lpstr>Hop-by-Hop Utilization-aware Load-balancing Architecture</vt:lpstr>
      <vt:lpstr>HULA Multipath Load Balancing</vt:lpstr>
      <vt:lpstr>Path Performance Statistics</vt:lpstr>
      <vt:lpstr>Flowlet Routing</vt:lpstr>
      <vt:lpstr>Putting it all Together Using P4</vt:lpstr>
      <vt:lpstr>Conclusion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SoftCell: Taking Control of Cellular Core networks</dc:title>
  <dc:creator>Xin Jin</dc:creator>
  <cp:lastModifiedBy>Jennifer L. Rexford</cp:lastModifiedBy>
  <cp:revision>2214</cp:revision>
  <cp:lastPrinted>2016-04-16T23:03:31Z</cp:lastPrinted>
  <dcterms:created xsi:type="dcterms:W3CDTF">2013-03-27T18:30:57Z</dcterms:created>
  <dcterms:modified xsi:type="dcterms:W3CDTF">2019-05-17T04:00:17Z</dcterms:modified>
</cp:coreProperties>
</file>