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6" r:id="rId3"/>
    <p:sldId id="320" r:id="rId4"/>
    <p:sldId id="332" r:id="rId5"/>
    <p:sldId id="325" r:id="rId6"/>
    <p:sldId id="318" r:id="rId7"/>
    <p:sldId id="328" r:id="rId8"/>
    <p:sldId id="329" r:id="rId9"/>
    <p:sldId id="330" r:id="rId10"/>
    <p:sldId id="331" r:id="rId11"/>
    <p:sldId id="307" r:id="rId12"/>
    <p:sldId id="308" r:id="rId13"/>
    <p:sldId id="309" r:id="rId14"/>
    <p:sldId id="310" r:id="rId15"/>
    <p:sldId id="311" r:id="rId16"/>
    <p:sldId id="312" r:id="rId17"/>
    <p:sldId id="269" r:id="rId18"/>
    <p:sldId id="270" r:id="rId19"/>
    <p:sldId id="271" r:id="rId20"/>
    <p:sldId id="272" r:id="rId21"/>
    <p:sldId id="273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E"/>
    <a:srgbClr val="FFF9C4"/>
    <a:srgbClr val="FFF574"/>
    <a:srgbClr val="AC2A1A"/>
    <a:srgbClr val="AC1601"/>
    <a:srgbClr val="9B0000"/>
    <a:srgbClr val="D01D05"/>
    <a:srgbClr val="B81802"/>
    <a:srgbClr val="FFA2F4"/>
    <a:srgbClr val="FF8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9"/>
    <p:restoredTop sz="95994" autoAdjust="0"/>
  </p:normalViewPr>
  <p:slideViewPr>
    <p:cSldViewPr snapToGrid="0" snapToObjects="1">
      <p:cViewPr>
        <p:scale>
          <a:sx n="95" d="100"/>
          <a:sy n="95" d="100"/>
        </p:scale>
        <p:origin x="144" y="4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AD49-4EEE-7943-9DA1-D97430236F30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B13D-0290-CF49-AAF4-282F3F0E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CD46-05C9-3646-A718-5B129CF7C931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63F6-5BC4-F945-9DDD-76E74D9D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693D-A9B0-4C49-90CA-E6B21035DCF3}" type="datetime1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BF1-55FA-3B4E-9CD7-8DCBA3FAB69C}" type="datetime1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028B-2869-FB4B-802B-0468CE8B1E1B}" type="datetime1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16"/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037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29C9-0F64-A24A-9F0E-575912715288}" type="datetime1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577E-059A-B348-9DF2-42DD67974880}" type="datetime1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6355-3D33-194C-850B-1551B3BE3B42}" type="datetime1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62F-66EE-984A-BE23-FAAD1E9DEB6D}" type="datetime1">
              <a:rPr lang="en-US" smtClean="0"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18F-6231-4346-9394-2368177A5131}" type="datetime1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BF38-C8B2-A447-80A5-E5DA3B84EFAC}" type="datetime1">
              <a:rPr lang="en-US" smtClean="0"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8B6-3EEE-EE4E-8619-CBBF7D2DEED0}" type="datetime1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A15-ECBC-8F43-919A-209860764957}" type="datetime1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1D60-9BE6-4942-A6C5-4076B57A16E7}" type="datetime1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18992C-B9AF-2F49-8B31-EC7F489F3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3" y="4397992"/>
            <a:ext cx="2290755" cy="6429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59638" y="1998365"/>
            <a:ext cx="8731623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Toward Self-Driving Networks</a:t>
            </a:r>
            <a:endParaRPr lang="en-US" sz="5400" b="1" dirty="0">
              <a:solidFill>
                <a:schemeClr val="accent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03799" y="3722131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Jennifer Rexford</a:t>
            </a:r>
          </a:p>
        </p:txBody>
      </p:sp>
    </p:spTree>
    <p:extLst>
      <p:ext uri="{BB962C8B-B14F-4D97-AF65-F5344CB8AC3E}">
        <p14:creationId xmlns:p14="http://schemas.microsoft.com/office/powerpoint/2010/main" val="5894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0"/>
    </mc:Choice>
    <mc:Fallback xmlns="">
      <p:transition xmlns:p14="http://schemas.microsoft.com/office/powerpoint/2010/main" spd="slow" advTm="162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Snapshots Across the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8674" y="2039992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/>
          <p:cNvSpPr/>
          <p:nvPr/>
        </p:nvSpPr>
        <p:spPr>
          <a:xfrm>
            <a:off x="5386445" y="203999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/>
          <p:cNvSpPr/>
          <p:nvPr/>
        </p:nvSpPr>
        <p:spPr>
          <a:xfrm>
            <a:off x="6054219" y="2039992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/>
          <p:cNvSpPr/>
          <p:nvPr/>
        </p:nvSpPr>
        <p:spPr>
          <a:xfrm>
            <a:off x="6721990" y="203999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7389761" y="203999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8039895" y="2042803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8707669" y="2042803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9375440" y="2042803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32129" y="1764347"/>
            <a:ext cx="6527224" cy="8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32129" y="2967667"/>
            <a:ext cx="6533903" cy="1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63420" y="1764347"/>
            <a:ext cx="0" cy="12046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4050516" y="2039992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7" name="Rectangle 16"/>
          <p:cNvSpPr/>
          <p:nvPr/>
        </p:nvSpPr>
        <p:spPr>
          <a:xfrm>
            <a:off x="7990539" y="1883029"/>
            <a:ext cx="193293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94013" y="1873530"/>
            <a:ext cx="192855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79601" y="1897565"/>
            <a:ext cx="192855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=""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4798454" y="2274216"/>
            <a:ext cx="283747" cy="1928552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4509710" y="3353214"/>
            <a:ext cx="100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Snap 2: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Read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=""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6831747" y="2274216"/>
            <a:ext cx="283747" cy="1928552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6135412" y="3353213"/>
            <a:ext cx="18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Snap 1: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=""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8828957" y="2261408"/>
            <a:ext cx="283747" cy="1928552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8111366" y="3349943"/>
            <a:ext cx="18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Snap h: 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Read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89769" y="1442728"/>
            <a:ext cx="1" cy="1575445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3125149" y="1073396"/>
            <a:ext cx="152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28" name="Left Brace 27">
            <a:extLst>
              <a:ext uri="{FF2B5EF4-FFF2-40B4-BE49-F238E27FC236}">
                <a16:creationId xmlns=""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2795170" y="2312488"/>
            <a:ext cx="304836" cy="1830917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2511097" y="3366606"/>
            <a:ext cx="92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Snap 3: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write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97" y="4156486"/>
            <a:ext cx="7123429" cy="256499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889094" y="1893697"/>
            <a:ext cx="192855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230"/>
            <a:ext cx="7772400" cy="1470025"/>
          </a:xfrm>
        </p:spPr>
        <p:txBody>
          <a:bodyPr/>
          <a:lstStyle/>
          <a:p>
            <a:r>
              <a:rPr lang="en-US" dirty="0" smtClean="0"/>
              <a:t>Heavy Hitter Detection </a:t>
            </a:r>
            <a:br>
              <a:rPr lang="en-US" dirty="0" smtClean="0"/>
            </a:br>
            <a:r>
              <a:rPr lang="en-US" dirty="0" smtClean="0"/>
              <a:t>Entirely in the Data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2390"/>
            <a:ext cx="9144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/>
              <a:t>Vibhaalakshmi</a:t>
            </a:r>
            <a:r>
              <a:rPr lang="en-US" sz="3600" dirty="0"/>
              <a:t> </a:t>
            </a:r>
            <a:r>
              <a:rPr lang="en-US" sz="3600" dirty="0" err="1"/>
              <a:t>Sivaraman</a:t>
            </a:r>
            <a:r>
              <a:rPr lang="en-US" sz="3600" dirty="0"/>
              <a:t>, Srinivas Narayana, Ori </a:t>
            </a:r>
            <a:r>
              <a:rPr lang="en-US" sz="3600" dirty="0" err="1"/>
              <a:t>Rottenstreich</a:t>
            </a:r>
            <a:r>
              <a:rPr lang="en-US" sz="3600" dirty="0"/>
              <a:t>, S. </a:t>
            </a:r>
            <a:r>
              <a:rPr lang="en-US" sz="3600" dirty="0" err="1"/>
              <a:t>Muthukrishnan</a:t>
            </a:r>
            <a:r>
              <a:rPr lang="en-US" sz="3600" dirty="0"/>
              <a:t>, and Jennifer Rexford</a:t>
            </a:r>
          </a:p>
          <a:p>
            <a:endParaRPr lang="en-US" sz="3300" dirty="0"/>
          </a:p>
          <a:p>
            <a:r>
              <a:rPr lang="en-US" sz="2900" dirty="0"/>
              <a:t>https://</a:t>
            </a:r>
            <a:r>
              <a:rPr lang="en-US" sz="2900" dirty="0" err="1"/>
              <a:t>conferences.sigcomm.org</a:t>
            </a:r>
            <a:r>
              <a:rPr lang="en-US" sz="2900" dirty="0"/>
              <a:t>/</a:t>
            </a:r>
            <a:r>
              <a:rPr lang="en-US" sz="2900" dirty="0" err="1"/>
              <a:t>sosr</a:t>
            </a:r>
            <a:r>
              <a:rPr lang="en-US" sz="2900" dirty="0"/>
              <a:t>/2017/papers/sosr17-heavy-hitter.pdf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8189" y="2232213"/>
            <a:ext cx="2595283" cy="282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Heavy-Hitter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Heavy hitters</a:t>
            </a:r>
          </a:p>
          <a:p>
            <a:pPr lvl="1"/>
            <a:r>
              <a:rPr lang="en-US" sz="3200" dirty="0"/>
              <a:t>The </a:t>
            </a:r>
            <a:r>
              <a:rPr lang="en-US" sz="3200" i="1" dirty="0"/>
              <a:t>k</a:t>
            </a:r>
            <a:r>
              <a:rPr lang="en-US" sz="3200" dirty="0"/>
              <a:t> largest </a:t>
            </a:r>
            <a:r>
              <a:rPr lang="en-US" sz="3200" dirty="0" err="1"/>
              <a:t>trafic</a:t>
            </a:r>
            <a:r>
              <a:rPr lang="en-US" sz="3200" dirty="0"/>
              <a:t> flows</a:t>
            </a:r>
          </a:p>
          <a:p>
            <a:pPr lvl="1"/>
            <a:r>
              <a:rPr lang="en-US" sz="3200" dirty="0"/>
              <a:t>Flows exceeding threshold </a:t>
            </a:r>
            <a:r>
              <a:rPr lang="en-US" sz="3200" i="1" dirty="0"/>
              <a:t>T</a:t>
            </a:r>
          </a:p>
          <a:p>
            <a:r>
              <a:rPr lang="en-US" sz="3600" dirty="0"/>
              <a:t>Space-saving algorithm</a:t>
            </a:r>
          </a:p>
          <a:p>
            <a:pPr lvl="1"/>
            <a:r>
              <a:rPr lang="en-US" sz="3200" dirty="0"/>
              <a:t>Table of (key, value) pairs</a:t>
            </a:r>
          </a:p>
          <a:p>
            <a:pPr lvl="1"/>
            <a:r>
              <a:rPr lang="en-US" sz="3200" dirty="0"/>
              <a:t>Evict the key with the minimum value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09730"/>
              </p:ext>
            </p:extLst>
          </p:nvPr>
        </p:nvGraphicFramePr>
        <p:xfrm>
          <a:off x="8714443" y="2216963"/>
          <a:ext cx="16888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23417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K6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5</a:t>
                      </a:r>
                      <a:endParaRPr lang="en-US" sz="20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633986" y="4174236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0474" y="2965773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21307" y="36736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56144" y="3122807"/>
            <a:ext cx="120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Table scan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027" y="3827611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Evict minimum of </a:t>
            </a:r>
            <a:r>
              <a:rPr lang="en-US" sz="3600" i="1" dirty="0" smtClean="0"/>
              <a:t>d</a:t>
            </a:r>
            <a:r>
              <a:rPr lang="en-US" sz="3600" dirty="0" smtClean="0"/>
              <a:t> entries</a:t>
            </a:r>
          </a:p>
          <a:p>
            <a:pPr lvl="1"/>
            <a:r>
              <a:rPr lang="en-US" sz="3200" dirty="0" smtClean="0"/>
              <a:t>Rather than minimum of all entries</a:t>
            </a:r>
          </a:p>
          <a:p>
            <a:pPr lvl="1"/>
            <a:r>
              <a:rPr lang="en-US" sz="3200" dirty="0" smtClean="0"/>
              <a:t>E.g., with </a:t>
            </a:r>
            <a:r>
              <a:rPr lang="en-US" sz="3200" i="1" dirty="0" smtClean="0"/>
              <a:t>d = 2 </a:t>
            </a:r>
            <a:r>
              <a:rPr lang="en-US" sz="3200" dirty="0" smtClean="0"/>
              <a:t>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63805"/>
              </p:ext>
            </p:extLst>
          </p:nvPr>
        </p:nvGraphicFramePr>
        <p:xfrm>
          <a:off x="4459566" y="3770930"/>
          <a:ext cx="16888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23417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K6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5</a:t>
                      </a:r>
                      <a:endParaRPr lang="en-US" sz="20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95597" y="4519740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366430" y="5227626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69225" y="4545866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21383" y="4349098"/>
            <a:ext cx="1330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Multiple memory accesses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539" y="5364760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5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Divide the table </a:t>
            </a:r>
            <a:r>
              <a:rPr lang="en-US" sz="3600" dirty="0"/>
              <a:t>over </a:t>
            </a:r>
            <a:r>
              <a:rPr lang="en-US" sz="3600" i="1" dirty="0"/>
              <a:t>d</a:t>
            </a:r>
            <a:r>
              <a:rPr lang="en-US" sz="3600" dirty="0"/>
              <a:t> stages</a:t>
            </a:r>
          </a:p>
          <a:p>
            <a:pPr lvl="1"/>
            <a:r>
              <a:rPr lang="en-US" sz="3200" dirty="0"/>
              <a:t>One </a:t>
            </a:r>
            <a:r>
              <a:rPr lang="en-US" sz="3200" dirty="0" smtClean="0"/>
              <a:t>memory access </a:t>
            </a:r>
            <a:r>
              <a:rPr lang="en-US" sz="3200" dirty="0"/>
              <a:t>per </a:t>
            </a:r>
            <a:r>
              <a:rPr lang="en-US" sz="3200" dirty="0" smtClean="0"/>
              <a:t>stage</a:t>
            </a:r>
          </a:p>
          <a:p>
            <a:pPr lvl="1"/>
            <a:r>
              <a:rPr lang="en-US" sz="3200" dirty="0" smtClean="0"/>
              <a:t>Two different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525904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0232" y="4046089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871065" y="4753975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7348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4445447" y="4766133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42187" y="5901961"/>
            <a:ext cx="173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Going back to the first table</a:t>
            </a:r>
            <a:endParaRPr lang="en-US" sz="20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791" y="5845664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Rolling minimum across stages</a:t>
            </a:r>
          </a:p>
          <a:p>
            <a:pPr lvl="1"/>
            <a:r>
              <a:rPr lang="en-US" sz="3200" dirty="0" smtClean="0"/>
              <a:t>Avoid recirculating the packet</a:t>
            </a:r>
          </a:p>
          <a:p>
            <a:pPr lvl="1"/>
            <a:r>
              <a:rPr lang="is-IS" sz="3200" dirty="0" smtClean="0"/>
              <a:t>… b</a:t>
            </a:r>
            <a:r>
              <a:rPr lang="en-US" sz="3200" dirty="0" smtClean="0"/>
              <a:t>y carrying the minimum along the pipeline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525904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0232" y="4155533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871065" y="486171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7348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4525904" y="3964309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K7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348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328249" y="486171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41554" y="4463309"/>
            <a:ext cx="97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(K2, 10)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23954" y="4753975"/>
            <a:ext cx="946368" cy="3341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172667" y="4437359"/>
            <a:ext cx="946368" cy="3341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8" grpId="0" animBg="1"/>
      <p:bldP spid="28" grpId="1" animBg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Prototype and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47079" y="268133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969756" y="268133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1407" y="2875373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92240" y="35815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49424" y="35815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62729" y="3183149"/>
            <a:ext cx="97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(K2, 10)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896035" y="1478725"/>
            <a:ext cx="2815373" cy="1166885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Hash on packet header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5257800" y="1605534"/>
            <a:ext cx="2532015" cy="857133"/>
          </a:xfrm>
          <a:prstGeom prst="wedgeEllipseCallout">
            <a:avLst>
              <a:gd name="adj1" fmla="val -19777"/>
              <a:gd name="adj2" fmla="val 1342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Packet metadata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2770094" y="4785869"/>
            <a:ext cx="4142144" cy="1037900"/>
          </a:xfrm>
          <a:prstGeom prst="wedgeEllipseCallout">
            <a:avLst>
              <a:gd name="adj1" fmla="val 11420"/>
              <a:gd name="adj2" fmla="val -934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Conditional updates to compute minimum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979911" y="1599595"/>
            <a:ext cx="2266747" cy="893845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Register arrays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0981" y="6174397"/>
            <a:ext cx="9295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High accuracy with overhead </a:t>
            </a:r>
            <a:r>
              <a:rPr lang="en-US" sz="2800" dirty="0" smtClean="0"/>
              <a:t>proportional </a:t>
            </a:r>
            <a:r>
              <a:rPr lang="en-US" sz="2800" dirty="0"/>
              <a:t>to # of heavy hitters</a:t>
            </a:r>
          </a:p>
        </p:txBody>
      </p:sp>
    </p:spTree>
    <p:extLst>
      <p:ext uri="{BB962C8B-B14F-4D97-AF65-F5344CB8AC3E}">
        <p14:creationId xmlns:p14="http://schemas.microsoft.com/office/powerpoint/2010/main" val="11644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9800" y="2775887"/>
            <a:ext cx="7772400" cy="1470025"/>
          </a:xfrm>
        </p:spPr>
        <p:txBody>
          <a:bodyPr/>
          <a:lstStyle/>
          <a:p>
            <a:r>
              <a:rPr lang="en-US" dirty="0" smtClean="0"/>
              <a:t>Hop-by-Hop Utilization-aware Load-balancing Architecture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12260" y="4504764"/>
            <a:ext cx="8955741" cy="1752600"/>
          </a:xfrm>
        </p:spPr>
        <p:txBody>
          <a:bodyPr>
            <a:normAutofit/>
          </a:bodyPr>
          <a:lstStyle/>
          <a:p>
            <a:r>
              <a:rPr lang="en-US" sz="2800" dirty="0"/>
              <a:t>Naga </a:t>
            </a:r>
            <a:r>
              <a:rPr lang="en-US" sz="2800" dirty="0" err="1"/>
              <a:t>Katta</a:t>
            </a:r>
            <a:r>
              <a:rPr lang="en-US" sz="2800" dirty="0"/>
              <a:t>, </a:t>
            </a:r>
            <a:r>
              <a:rPr lang="en-US" sz="2800" dirty="0" err="1"/>
              <a:t>Mukesh</a:t>
            </a:r>
            <a:r>
              <a:rPr lang="en-US" sz="2800" dirty="0"/>
              <a:t> Hira, </a:t>
            </a:r>
            <a:r>
              <a:rPr lang="en-US" sz="2800" dirty="0" err="1"/>
              <a:t>Changhoon</a:t>
            </a:r>
            <a:r>
              <a:rPr lang="en-US" sz="2800" dirty="0"/>
              <a:t> Kim, </a:t>
            </a:r>
            <a:br>
              <a:rPr lang="en-US" sz="2800" dirty="0"/>
            </a:br>
            <a:r>
              <a:rPr lang="en-US" sz="2800" dirty="0" err="1"/>
              <a:t>Anirudh</a:t>
            </a:r>
            <a:r>
              <a:rPr lang="en-US" sz="2800" dirty="0"/>
              <a:t> </a:t>
            </a:r>
            <a:r>
              <a:rPr lang="en-US" sz="2800" dirty="0" err="1"/>
              <a:t>Sivaraman</a:t>
            </a:r>
            <a:r>
              <a:rPr lang="en-US" sz="2800" dirty="0"/>
              <a:t>, and Jennifer Rexford</a:t>
            </a:r>
            <a:br>
              <a:rPr lang="en-US" sz="2800" dirty="0"/>
            </a:br>
            <a:endParaRPr lang="en-US" sz="2800" dirty="0"/>
          </a:p>
          <a:p>
            <a:r>
              <a:rPr lang="en-US" sz="2000" dirty="0"/>
              <a:t>http://</a:t>
            </a:r>
            <a:r>
              <a:rPr lang="en-US" sz="2000" dirty="0" err="1"/>
              <a:t>conferences.sigcomm.org</a:t>
            </a:r>
            <a:r>
              <a:rPr lang="en-US" sz="2000" dirty="0"/>
              <a:t>/</a:t>
            </a:r>
            <a:r>
              <a:rPr lang="en-US" sz="2000" dirty="0" err="1"/>
              <a:t>sosr</a:t>
            </a:r>
            <a:r>
              <a:rPr lang="en-US" sz="2000" dirty="0"/>
              <a:t>/2016/papers/sosr_paper67.pdf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HULA Multipath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130" y="4293606"/>
            <a:ext cx="8996083" cy="2488584"/>
          </a:xfrm>
        </p:spPr>
        <p:txBody>
          <a:bodyPr>
            <a:normAutofit/>
          </a:bodyPr>
          <a:lstStyle/>
          <a:p>
            <a:r>
              <a:rPr lang="en-US" dirty="0" smtClean="0"/>
              <a:t>Load balancing </a:t>
            </a:r>
            <a:r>
              <a:rPr lang="en-US" i="1" dirty="0" smtClean="0"/>
              <a:t>entirely</a:t>
            </a:r>
            <a:r>
              <a:rPr lang="en-US" dirty="0" smtClean="0"/>
              <a:t> in the data plane</a:t>
            </a:r>
          </a:p>
          <a:p>
            <a:pPr lvl="1"/>
            <a:r>
              <a:rPr lang="en-US" dirty="0" smtClean="0"/>
              <a:t>Collect real-time, path-level performance statistics </a:t>
            </a:r>
          </a:p>
          <a:p>
            <a:pPr lvl="1"/>
            <a:r>
              <a:rPr lang="en-US" dirty="0" smtClean="0"/>
              <a:t>Group packets into “</a:t>
            </a:r>
            <a:r>
              <a:rPr lang="en-US" dirty="0" err="1" smtClean="0"/>
              <a:t>flowlets</a:t>
            </a:r>
            <a:r>
              <a:rPr lang="en-US" dirty="0" smtClean="0"/>
              <a:t>” based on time &amp; headers</a:t>
            </a:r>
          </a:p>
          <a:p>
            <a:pPr lvl="1"/>
            <a:r>
              <a:rPr lang="en-US" dirty="0" smtClean="0"/>
              <a:t>Direct each new </a:t>
            </a:r>
            <a:r>
              <a:rPr lang="en-US" dirty="0" err="1" smtClean="0"/>
              <a:t>flowlet</a:t>
            </a:r>
            <a:r>
              <a:rPr lang="en-US" dirty="0" smtClean="0"/>
              <a:t> over the current best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3623" y="2542167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4063" y="141763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S2</a:t>
            </a:r>
          </a:p>
        </p:txBody>
      </p:sp>
      <p:cxnSp>
        <p:nvCxnSpPr>
          <p:cNvPr id="7" name="Straight Connector 6"/>
          <p:cNvCxnSpPr>
            <a:stCxn id="8" idx="1"/>
            <a:endCxn id="7" idx="3"/>
          </p:cNvCxnSpPr>
          <p:nvPr/>
        </p:nvCxnSpPr>
        <p:spPr>
          <a:xfrm flipH="1">
            <a:off x="5609294" y="1666278"/>
            <a:ext cx="1054769" cy="112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36339" y="2445928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9" name="Straight Connector 8"/>
          <p:cNvCxnSpPr>
            <a:stCxn id="19" idx="1"/>
          </p:cNvCxnSpPr>
          <p:nvPr/>
        </p:nvCxnSpPr>
        <p:spPr>
          <a:xfrm flipH="1">
            <a:off x="5609294" y="2657739"/>
            <a:ext cx="1527045" cy="9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21899" y="3389706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S4</a:t>
            </a:r>
          </a:p>
        </p:txBody>
      </p:sp>
      <p:cxnSp>
        <p:nvCxnSpPr>
          <p:cNvPr id="11" name="Straight Connector 10"/>
          <p:cNvCxnSpPr>
            <a:stCxn id="21" idx="1"/>
          </p:cNvCxnSpPr>
          <p:nvPr/>
        </p:nvCxnSpPr>
        <p:spPr>
          <a:xfrm flipH="1" flipV="1">
            <a:off x="5609294" y="2790807"/>
            <a:ext cx="1612605" cy="84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779734" y="1666279"/>
            <a:ext cx="1839551" cy="5032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61300" y="2322283"/>
            <a:ext cx="1457984" cy="3722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337570" y="2445928"/>
            <a:ext cx="1348555" cy="119983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66576" y="2793258"/>
            <a:ext cx="1527046" cy="74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061449" y="208156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ToR</a:t>
            </a:r>
            <a:r>
              <a:rPr lang="en-US" sz="1400" dirty="0">
                <a:solidFill>
                  <a:srgbClr val="000000"/>
                </a:solidFill>
              </a:rPr>
              <a:t> 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1201" y="2552036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ToR</a:t>
            </a:r>
            <a:r>
              <a:rPr lang="en-US" sz="1400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0160" y="2444077"/>
            <a:ext cx="71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10318" y="3002864"/>
            <a:ext cx="657422" cy="34257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78240" y="2943206"/>
            <a:ext cx="858055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6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Performance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789" y="4895276"/>
            <a:ext cx="8875059" cy="1909654"/>
          </a:xfrm>
        </p:spPr>
        <p:txBody>
          <a:bodyPr>
            <a:normAutofit/>
          </a:bodyPr>
          <a:lstStyle/>
          <a:p>
            <a:r>
              <a:rPr lang="en-US" dirty="0" smtClean="0"/>
              <a:t>Using the best-hop table</a:t>
            </a:r>
          </a:p>
          <a:p>
            <a:pPr lvl="1"/>
            <a:r>
              <a:rPr lang="en-US" i="1" dirty="0" smtClean="0"/>
              <a:t>Update</a:t>
            </a:r>
            <a:r>
              <a:rPr lang="en-US" dirty="0" smtClean="0"/>
              <a:t> the best next-hop upon new probes</a:t>
            </a:r>
          </a:p>
          <a:p>
            <a:pPr lvl="1"/>
            <a:r>
              <a:rPr lang="en-US" i="1" dirty="0"/>
              <a:t>Assign</a:t>
            </a:r>
            <a:r>
              <a:rPr lang="en-US" dirty="0"/>
              <a:t> a new </a:t>
            </a:r>
            <a:r>
              <a:rPr lang="en-US" dirty="0" err="1"/>
              <a:t>flowlet</a:t>
            </a:r>
            <a:r>
              <a:rPr lang="en-US" dirty="0"/>
              <a:t> to the best </a:t>
            </a:r>
            <a:r>
              <a:rPr lang="en-US" dirty="0" smtClean="0"/>
              <a:t>next-hop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7233" y="3787380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S1</a:t>
            </a:r>
          </a:p>
        </p:txBody>
      </p:sp>
      <p:cxnSp>
        <p:nvCxnSpPr>
          <p:cNvPr id="6" name="Straight Connector 5"/>
          <p:cNvCxnSpPr>
            <a:stCxn id="8" idx="1"/>
            <a:endCxn id="7" idx="3"/>
          </p:cNvCxnSpPr>
          <p:nvPr/>
        </p:nvCxnSpPr>
        <p:spPr>
          <a:xfrm flipH="1">
            <a:off x="7132904" y="2911491"/>
            <a:ext cx="1054769" cy="112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659949" y="3691141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132904" y="3939781"/>
            <a:ext cx="1527045" cy="9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45509" y="463491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S4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7132904" y="4036020"/>
            <a:ext cx="1612605" cy="84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0594" y="3985984"/>
            <a:ext cx="1527046" cy="74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33928" y="4248077"/>
            <a:ext cx="657422" cy="34257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01850" y="4188419"/>
            <a:ext cx="858055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5266" y="1397310"/>
            <a:ext cx="204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Best-hop table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10689"/>
              </p:ext>
            </p:extLst>
          </p:nvPr>
        </p:nvGraphicFramePr>
        <p:xfrm>
          <a:off x="1792942" y="1933887"/>
          <a:ext cx="33185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59"/>
                <a:gridCol w="1734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 Next-Hop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</a:t>
                      </a:r>
                      <a:r>
                        <a:rPr lang="en-US" baseline="0" dirty="0" smtClean="0"/>
                        <a:t> Utilization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01840" y="2294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1840" y="2674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4049" y="3019734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635" y="2430925"/>
            <a:ext cx="71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00756" y="4240674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1749" y="4420690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233928" y="2911491"/>
            <a:ext cx="657422" cy="73538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82872" y="3808034"/>
            <a:ext cx="758447" cy="2012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49925" y="2834606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Probe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3496" y="3444233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Probe</a:t>
            </a:r>
          </a:p>
        </p:txBody>
      </p:sp>
    </p:spTree>
    <p:extLst>
      <p:ext uri="{BB962C8B-B14F-4D97-AF65-F5344CB8AC3E}">
        <p14:creationId xmlns:p14="http://schemas.microsoft.com/office/powerpoint/2010/main" val="2710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Self-Driving Network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65849" y="1600202"/>
            <a:ext cx="5384800" cy="820269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control loop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65476" y="1600202"/>
            <a:ext cx="6986499" cy="4525963"/>
          </a:xfrm>
        </p:spPr>
        <p:txBody>
          <a:bodyPr>
            <a:noAutofit/>
          </a:bodyPr>
          <a:lstStyle/>
          <a:p>
            <a:r>
              <a:rPr lang="en-US" sz="3600" dirty="0"/>
              <a:t>Examples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low </a:t>
            </a:r>
            <a:r>
              <a:rPr lang="en-US" sz="3200" dirty="0"/>
              <a:t>flows </a:t>
            </a:r>
            <a:r>
              <a:rPr lang="en-US" sz="3200" dirty="0" smtClean="0"/>
              <a:t>causing microbursts </a:t>
            </a:r>
          </a:p>
          <a:p>
            <a:pPr lvl="1"/>
            <a:r>
              <a:rPr lang="en-US" sz="3200" dirty="0" smtClean="0"/>
              <a:t>Block or slow heavy-hitter flows</a:t>
            </a:r>
          </a:p>
          <a:p>
            <a:pPr lvl="1"/>
            <a:r>
              <a:rPr lang="en-US" sz="3200" dirty="0"/>
              <a:t>Direct traffic over the </a:t>
            </a:r>
            <a:r>
              <a:rPr lang="en-US" sz="3200" dirty="0" smtClean="0"/>
              <a:t>best paths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600" dirty="0" smtClean="0"/>
              <a:t>Now possible in the data plane!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3291" y="3251463"/>
            <a:ext cx="2708866" cy="2169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972" y="4835939"/>
            <a:ext cx="16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measure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2719" y="2735262"/>
            <a:ext cx="14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analyze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7660" y="4900264"/>
            <a:ext cx="136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Flowlet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2700" y="1449797"/>
            <a:ext cx="185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Flowlet</a:t>
            </a:r>
            <a:r>
              <a:rPr lang="en-US" sz="2400" b="1" dirty="0"/>
              <a:t>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5795" y="3787380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S1</a:t>
            </a:r>
          </a:p>
        </p:txBody>
      </p:sp>
      <p:cxnSp>
        <p:nvCxnSpPr>
          <p:cNvPr id="8" name="Straight Connector 7"/>
          <p:cNvCxnSpPr>
            <a:stCxn id="13" idx="1"/>
            <a:endCxn id="12" idx="3"/>
          </p:cNvCxnSpPr>
          <p:nvPr/>
        </p:nvCxnSpPr>
        <p:spPr>
          <a:xfrm flipH="1">
            <a:off x="7751466" y="2911491"/>
            <a:ext cx="1054769" cy="112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278511" y="3691141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751466" y="3939781"/>
            <a:ext cx="1527045" cy="9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364071" y="463491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S4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7751466" y="4036020"/>
            <a:ext cx="1612605" cy="84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08748" y="4038471"/>
            <a:ext cx="1527046" cy="74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52490" y="4248077"/>
            <a:ext cx="657422" cy="34257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20412" y="4188419"/>
            <a:ext cx="858055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792942" y="4800906"/>
            <a:ext cx="8875059" cy="20570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flowlet</a:t>
            </a:r>
            <a:r>
              <a:rPr lang="en-US" dirty="0" smtClean="0"/>
              <a:t> table</a:t>
            </a:r>
          </a:p>
          <a:p>
            <a:pPr lvl="1"/>
            <a:r>
              <a:rPr lang="en-US" i="1" dirty="0" smtClean="0"/>
              <a:t>Update </a:t>
            </a:r>
            <a:r>
              <a:rPr lang="en-US" dirty="0" smtClean="0"/>
              <a:t>the next hop if enough time has elapsed</a:t>
            </a:r>
          </a:p>
          <a:p>
            <a:pPr lvl="1"/>
            <a:r>
              <a:rPr lang="en-US" i="1" dirty="0" smtClean="0"/>
              <a:t>Update </a:t>
            </a:r>
            <a:r>
              <a:rPr lang="en-US" dirty="0" smtClean="0"/>
              <a:t>the timestamp to the current time</a:t>
            </a:r>
          </a:p>
          <a:p>
            <a:r>
              <a:rPr lang="en-US" i="1" dirty="0" smtClean="0"/>
              <a:t>Forward </a:t>
            </a:r>
            <a:r>
              <a:rPr lang="en-US" dirty="0" smtClean="0"/>
              <a:t>the packet to the chosen next hop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95466"/>
              </p:ext>
            </p:extLst>
          </p:nvPr>
        </p:nvGraphicFramePr>
        <p:xfrm>
          <a:off x="2908587" y="1991983"/>
          <a:ext cx="396235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0013"/>
                <a:gridCol w="1385047"/>
                <a:gridCol w="1447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Next-Hop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ToR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ToR</a:t>
                      </a:r>
                      <a:r>
                        <a:rPr lang="en-US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03404" y="23474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3404" y="2726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5613" y="3072221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3139" y="2565923"/>
            <a:ext cx="1124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</a:t>
            </a:r>
            <a:r>
              <a:rPr lang="en-US" sz="2000" dirty="0" err="1"/>
              <a:t>flowid</a:t>
            </a:r>
            <a:r>
              <a:rPr lang="en-US" sz="2000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0797" y="4230363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3455" y="4348057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Using 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84112" y="1183342"/>
            <a:ext cx="0" cy="726141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1200" y="1126253"/>
            <a:ext cx="80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</a:t>
            </a:r>
            <a:br>
              <a:rPr lang="en-US" dirty="0"/>
            </a:br>
            <a:r>
              <a:rPr lang="en-US" dirty="0"/>
              <a:t>packet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59616" y="3534810"/>
            <a:ext cx="23000" cy="977267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5704" y="3706007"/>
            <a:ext cx="13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</a:t>
            </a:r>
            <a:r>
              <a:rPr lang="en-US"/>
              <a:t>best next-hop S3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077201" y="5590714"/>
            <a:ext cx="8965" cy="948201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76832" y="5710022"/>
            <a:ext cx="13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chosen next-hop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17520" y="4141551"/>
            <a:ext cx="195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next-hop (if enough </a:t>
            </a:r>
            <a:r>
              <a:rPr lang="en-US"/>
              <a:t>time elapsed) </a:t>
            </a:r>
            <a:r>
              <a:rPr lang="en-US" dirty="0"/>
              <a:t>and time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15445"/>
              </p:ext>
            </p:extLst>
          </p:nvPr>
        </p:nvGraphicFramePr>
        <p:xfrm>
          <a:off x="5167691" y="3861536"/>
          <a:ext cx="360560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271"/>
                <a:gridCol w="1260343"/>
                <a:gridCol w="1316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Next-Hop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ToR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ToR</a:t>
                      </a:r>
                      <a:r>
                        <a:rPr lang="en-US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5832"/>
              </p:ext>
            </p:extLst>
          </p:nvPr>
        </p:nvGraphicFramePr>
        <p:xfrm>
          <a:off x="2483477" y="2051449"/>
          <a:ext cx="33185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59"/>
                <a:gridCol w="1734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 Next-Hop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</a:t>
                      </a:r>
                      <a:r>
                        <a:rPr lang="en-US" baseline="0" dirty="0" smtClean="0"/>
                        <a:t> Utilization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6206" y="2401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6206" y="27805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8415" y="3126009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6001" y="2483412"/>
            <a:ext cx="71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67485" y="4254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7485" y="46341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9694" y="4979613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5739" y="4673565"/>
            <a:ext cx="1124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</a:t>
            </a:r>
            <a:r>
              <a:rPr lang="en-US" sz="2000" dirty="0" err="1"/>
              <a:t>flowid</a:t>
            </a:r>
            <a:r>
              <a:rPr lang="en-US" sz="2000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2538663" y="2396054"/>
            <a:ext cx="3202242" cy="379287"/>
          </a:xfrm>
          <a:prstGeom prst="ellips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3652" y="4595349"/>
            <a:ext cx="3573868" cy="408099"/>
          </a:xfrm>
          <a:prstGeom prst="ellips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2" grpId="0"/>
      <p:bldP spid="34" grpId="0"/>
      <p:bldP spid="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Self-driving networks</a:t>
            </a:r>
          </a:p>
          <a:p>
            <a:pPr lvl="1"/>
            <a:r>
              <a:rPr lang="en-US" sz="3200" dirty="0" smtClean="0"/>
              <a:t>Integrate measure, analyze, and control</a:t>
            </a:r>
          </a:p>
          <a:p>
            <a:pPr lvl="1"/>
            <a:r>
              <a:rPr lang="en-US" sz="3200" dirty="0" smtClean="0"/>
              <a:t>Implement directly in the network devices</a:t>
            </a:r>
          </a:p>
          <a:p>
            <a:r>
              <a:rPr lang="en-US" sz="3600" dirty="0" smtClean="0"/>
              <a:t>Enabled by programmable switches</a:t>
            </a:r>
          </a:p>
          <a:p>
            <a:pPr lvl="1"/>
            <a:r>
              <a:rPr lang="en-US" sz="3200" dirty="0" smtClean="0"/>
              <a:t>Parsing, processing, and state</a:t>
            </a:r>
          </a:p>
          <a:p>
            <a:r>
              <a:rPr lang="en-US" sz="3600" dirty="0" smtClean="0"/>
              <a:t>Approximate data structures</a:t>
            </a:r>
          </a:p>
          <a:p>
            <a:pPr lvl="1"/>
            <a:r>
              <a:rPr lang="en-US" sz="3200" dirty="0" smtClean="0"/>
              <a:t>Good accuracy with limited resources</a:t>
            </a:r>
          </a:p>
          <a:p>
            <a:pPr lvl="1"/>
            <a:r>
              <a:rPr lang="en-US" sz="3200" dirty="0" smtClean="0"/>
              <a:t>Enables a ``control loop” inside the network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91" y="274639"/>
            <a:ext cx="11056038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Protocol-Independent Switch Architecture (PISA)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1729" y="6356353"/>
            <a:ext cx="2844800" cy="365125"/>
          </a:xfrm>
        </p:spPr>
        <p:txBody>
          <a:bodyPr/>
          <a:lstStyle/>
          <a:p>
            <a:fld id="{1718992C-B9AF-2F49-8B31-EC7F489F300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92" y="3544297"/>
            <a:ext cx="99873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</a:t>
            </a:r>
          </a:p>
          <a:p>
            <a:pPr algn="ctr"/>
            <a:r>
              <a:rPr lang="en-US" sz="2400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3993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3993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3993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3993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5126"/>
              </p:ext>
            </p:extLst>
          </p:nvPr>
        </p:nvGraphicFramePr>
        <p:xfrm>
          <a:off x="3579994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56513" y="1798760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248" y="5562799"/>
            <a:ext cx="185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Match-action</a:t>
            </a:r>
          </a:p>
          <a:p>
            <a:pPr algn="ctr"/>
            <a:r>
              <a:rPr lang="en-US" sz="2400" dirty="0" smtClean="0"/>
              <a:t>tables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3224095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27102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27102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27102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27102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4233"/>
              </p:ext>
            </p:extLst>
          </p:nvPr>
        </p:nvGraphicFramePr>
        <p:xfrm>
          <a:off x="8373103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536175" y="1825654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4909" y="5565484"/>
            <a:ext cx="1920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Match-action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tables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8017204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5" idx="1"/>
          </p:cNvCxnSpPr>
          <p:nvPr/>
        </p:nvCxnSpPr>
        <p:spPr>
          <a:xfrm>
            <a:off x="268821" y="3959795"/>
            <a:ext cx="351670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3"/>
          </p:cNvCxnSpPr>
          <p:nvPr/>
        </p:nvCxnSpPr>
        <p:spPr>
          <a:xfrm flipV="1">
            <a:off x="1619227" y="3946214"/>
            <a:ext cx="1604868" cy="1358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38829" y="3932635"/>
            <a:ext cx="2478374" cy="2715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0378373" y="3959793"/>
            <a:ext cx="840953" cy="1613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10188" y="3988032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 . 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7985" y="3484549"/>
            <a:ext cx="14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metadata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3393" y="3503321"/>
            <a:ext cx="120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headers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756" y="274639"/>
            <a:ext cx="8688691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But, a </a:t>
            </a:r>
            <a:r>
              <a:rPr lang="en-US" sz="4000" dirty="0"/>
              <a:t>Constrained Computational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1729" y="6356353"/>
            <a:ext cx="2844800" cy="365125"/>
          </a:xfrm>
        </p:spPr>
        <p:txBody>
          <a:bodyPr/>
          <a:lstStyle/>
          <a:p>
            <a:fld id="{1718992C-B9AF-2F49-8B31-EC7F489F300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92" y="3544297"/>
            <a:ext cx="99873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</a:t>
            </a:r>
          </a:p>
          <a:p>
            <a:pPr algn="ctr"/>
            <a:r>
              <a:rPr lang="en-US" sz="2400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3993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3993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3993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3993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579994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56513" y="1798760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248" y="5562799"/>
            <a:ext cx="185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Match-action</a:t>
            </a:r>
          </a:p>
          <a:p>
            <a:pPr algn="ctr"/>
            <a:r>
              <a:rPr lang="en-US" sz="2400" dirty="0" smtClean="0"/>
              <a:t>tables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3224095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27102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27102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27102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27102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73103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536175" y="1825654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4909" y="5565484"/>
            <a:ext cx="1920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Match-action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tables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8017204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5" idx="1"/>
          </p:cNvCxnSpPr>
          <p:nvPr/>
        </p:nvCxnSpPr>
        <p:spPr>
          <a:xfrm>
            <a:off x="268821" y="3959795"/>
            <a:ext cx="351670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3"/>
          </p:cNvCxnSpPr>
          <p:nvPr/>
        </p:nvCxnSpPr>
        <p:spPr>
          <a:xfrm flipV="1">
            <a:off x="1619227" y="3946214"/>
            <a:ext cx="1604868" cy="1358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38829" y="3932635"/>
            <a:ext cx="2478374" cy="2715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0378373" y="3959793"/>
            <a:ext cx="840953" cy="1613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10188" y="3988032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 . 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7985" y="3484549"/>
            <a:ext cx="14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metadata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284013" y="4914298"/>
            <a:ext cx="836023" cy="20900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1075641" y="1754929"/>
            <a:ext cx="200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Small amount of memory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831331" y="2279553"/>
            <a:ext cx="1052279" cy="4566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flipH="1">
            <a:off x="966349" y="5161089"/>
            <a:ext cx="180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Pipelined computation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5311625" y="4449696"/>
            <a:ext cx="666402" cy="1790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5714092" y="4659509"/>
            <a:ext cx="200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Limited computation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3393" y="3503321"/>
            <a:ext cx="120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headers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51120" y="2835411"/>
            <a:ext cx="26896" cy="6869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flipH="1">
            <a:off x="5689323" y="2345508"/>
            <a:ext cx="242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Limited #  of </a:t>
            </a:r>
            <a:r>
              <a:rPr lang="en-US" sz="2400" dirty="0" smtClean="0">
                <a:solidFill>
                  <a:srgbClr val="FF0000"/>
                </a:solidFill>
              </a:rPr>
              <a:t>bits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60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77851" y="3300324"/>
            <a:ext cx="10363200" cy="1470025"/>
          </a:xfrm>
        </p:spPr>
        <p:txBody>
          <a:bodyPr/>
          <a:lstStyle/>
          <a:p>
            <a:r>
              <a:rPr lang="en-US" dirty="0" smtClean="0"/>
              <a:t>Design compact </a:t>
            </a:r>
            <a:r>
              <a:rPr lang="en-US" dirty="0"/>
              <a:t>d</a:t>
            </a:r>
            <a:r>
              <a:rPr lang="en-US" dirty="0" smtClean="0"/>
              <a:t>ata structures </a:t>
            </a:r>
            <a:br>
              <a:rPr lang="en-US" dirty="0" smtClean="0"/>
            </a:br>
            <a:r>
              <a:rPr lang="en-US" dirty="0" smtClean="0"/>
              <a:t>and streaming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39" y="1714320"/>
            <a:ext cx="2034861" cy="24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Catching the Microburst </a:t>
            </a:r>
            <a:br>
              <a:rPr lang="en-US" dirty="0" smtClean="0"/>
            </a:br>
            <a:r>
              <a:rPr lang="en-US" dirty="0" smtClean="0"/>
              <a:t>Culprits With Snappy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3759" y="3859305"/>
            <a:ext cx="7940488" cy="2568388"/>
          </a:xfrm>
        </p:spPr>
        <p:txBody>
          <a:bodyPr>
            <a:normAutofit/>
          </a:bodyPr>
          <a:lstStyle/>
          <a:p>
            <a:r>
              <a:rPr lang="en-US" dirty="0" err="1"/>
              <a:t>Xiaoqi</a:t>
            </a:r>
            <a:r>
              <a:rPr lang="en-US" dirty="0"/>
              <a:t> Chen, </a:t>
            </a:r>
            <a:r>
              <a:rPr lang="en-US" dirty="0" err="1"/>
              <a:t>Shir</a:t>
            </a:r>
            <a:r>
              <a:rPr lang="en-US" dirty="0"/>
              <a:t> Landau </a:t>
            </a:r>
            <a:r>
              <a:rPr lang="en-US" dirty="0" err="1"/>
              <a:t>Feibish</a:t>
            </a:r>
            <a:r>
              <a:rPr lang="en-US" dirty="0"/>
              <a:t>, </a:t>
            </a:r>
            <a:r>
              <a:rPr lang="en-US" dirty="0" err="1"/>
              <a:t>Yaron</a:t>
            </a:r>
            <a:r>
              <a:rPr lang="en-US" dirty="0"/>
              <a:t> </a:t>
            </a:r>
            <a:r>
              <a:rPr lang="en-US" dirty="0" err="1"/>
              <a:t>Koral</a:t>
            </a:r>
            <a:r>
              <a:rPr lang="en-US" dirty="0"/>
              <a:t>, Jennifer Rexford, and Ori </a:t>
            </a:r>
            <a:r>
              <a:rPr lang="en-US" dirty="0" err="1" smtClean="0"/>
              <a:t>Rottenstreich</a:t>
            </a:r>
            <a:endParaRPr lang="en-US" dirty="0"/>
          </a:p>
          <a:p>
            <a:endParaRPr lang="en-US" sz="2600" dirty="0"/>
          </a:p>
          <a:p>
            <a:r>
              <a:rPr lang="en-US" sz="2600" dirty="0"/>
              <a:t>http://</a:t>
            </a:r>
            <a:r>
              <a:rPr lang="en-US" sz="2600" dirty="0" err="1"/>
              <a:t>www.cs.princeton.edu</a:t>
            </a:r>
            <a:r>
              <a:rPr lang="en-US" sz="2600" dirty="0"/>
              <a:t>/~jrex/papers/snappy18.pdf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Microbursts are 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Microbursts cause performance degradation</a:t>
            </a:r>
          </a:p>
          <a:p>
            <a:pPr lvl="1"/>
            <a:r>
              <a:rPr lang="en-US" sz="3200" dirty="0" smtClean="0"/>
              <a:t>Packet loss</a:t>
            </a:r>
          </a:p>
          <a:p>
            <a:pPr lvl="1"/>
            <a:r>
              <a:rPr lang="en-US" sz="3200" dirty="0" smtClean="0"/>
              <a:t>Packet delay</a:t>
            </a:r>
          </a:p>
          <a:p>
            <a:r>
              <a:rPr lang="en-US" sz="3600" dirty="0" smtClean="0"/>
              <a:t>But, simultaneously want to have</a:t>
            </a:r>
          </a:p>
          <a:p>
            <a:pPr lvl="1"/>
            <a:r>
              <a:rPr lang="en-US" sz="3200" dirty="0" smtClean="0"/>
              <a:t>Support </a:t>
            </a:r>
            <a:r>
              <a:rPr lang="en-US" sz="3200" dirty="0" err="1" smtClean="0"/>
              <a:t>bursty</a:t>
            </a:r>
            <a:r>
              <a:rPr lang="en-US" sz="3200" dirty="0" smtClean="0"/>
              <a:t> workloads</a:t>
            </a:r>
          </a:p>
          <a:p>
            <a:pPr lvl="1"/>
            <a:r>
              <a:rPr lang="en-US" sz="3200" dirty="0" smtClean="0"/>
              <a:t>Use low-cost switches (with shallow buffers)</a:t>
            </a:r>
          </a:p>
          <a:p>
            <a:pPr lvl="1"/>
            <a:r>
              <a:rPr lang="en-US" sz="3200" dirty="0" smtClean="0"/>
              <a:t>Maintain high link utilization</a:t>
            </a:r>
          </a:p>
          <a:p>
            <a:r>
              <a:rPr lang="en-US" sz="3600" dirty="0" smtClean="0"/>
              <a:t>Only possible by micromanaging the microbursts!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Heavy Flows in the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6151"/>
          </a:xfrm>
        </p:spPr>
        <p:txBody>
          <a:bodyPr>
            <a:normAutofit/>
          </a:bodyPr>
          <a:lstStyle/>
          <a:p>
            <a:r>
              <a:rPr lang="en-US" dirty="0" smtClean="0"/>
              <a:t>For each flow, how many packets are in the queue?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structure challenges</a:t>
            </a:r>
          </a:p>
          <a:p>
            <a:pPr lvl="1"/>
            <a:r>
              <a:rPr lang="en-US" dirty="0" smtClean="0"/>
              <a:t>Per-flow state (key and count)</a:t>
            </a:r>
          </a:p>
          <a:p>
            <a:pPr lvl="1"/>
            <a:r>
              <a:rPr lang="en-US" dirty="0" smtClean="0"/>
              <a:t>Updating on packet arrival and departure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9137" y="2987437"/>
            <a:ext cx="454085" cy="4268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3226908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3894682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4562453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5230224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5924706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4" name="Rectangle 13"/>
          <p:cNvSpPr/>
          <p:nvPr/>
        </p:nvSpPr>
        <p:spPr>
          <a:xfrm>
            <a:off x="6592480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5" name="Rectangle 14"/>
          <p:cNvSpPr/>
          <p:nvPr/>
        </p:nvSpPr>
        <p:spPr>
          <a:xfrm>
            <a:off x="7260251" y="298743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6" name="Rectangle 15"/>
          <p:cNvSpPr/>
          <p:nvPr/>
        </p:nvSpPr>
        <p:spPr>
          <a:xfrm>
            <a:off x="7928022" y="2987437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63328" y="2720327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0007" y="3663848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42371" y="2712320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1223206" y="2987437"/>
            <a:ext cx="454085" cy="4268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890979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9670"/>
              </p:ext>
            </p:extLst>
          </p:nvPr>
        </p:nvGraphicFramePr>
        <p:xfrm>
          <a:off x="9598446" y="2789558"/>
          <a:ext cx="194887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439"/>
                <a:gridCol w="974439"/>
              </a:tblGrid>
              <a:tr h="1651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</a:t>
                      </a:r>
                      <a:endParaRPr lang="en-US" sz="18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948268" y="3248092"/>
            <a:ext cx="347748" cy="1869694"/>
            <a:chOff x="6131744" y="4547352"/>
            <a:chExt cx="158726" cy="1545824"/>
          </a:xfrm>
        </p:grpSpPr>
        <p:sp>
          <p:nvSpPr>
            <p:cNvPr id="24" name="Rectangle 23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Multiple, Approximate Snapshots of the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316503"/>
          </a:xfrm>
        </p:spPr>
        <p:txBody>
          <a:bodyPr>
            <a:normAutofit/>
          </a:bodyPr>
          <a:lstStyle/>
          <a:p>
            <a:r>
              <a:rPr lang="en-US" dirty="0" smtClean="0"/>
              <a:t>Avoiding per-flow state</a:t>
            </a:r>
          </a:p>
          <a:p>
            <a:pPr lvl="1"/>
            <a:r>
              <a:rPr lang="en-US" dirty="0" smtClean="0"/>
              <a:t>Approximate data structure (e.g., Count-Min)</a:t>
            </a:r>
          </a:p>
          <a:p>
            <a:pPr lvl="1"/>
            <a:r>
              <a:rPr lang="en-US" dirty="0" smtClean="0"/>
              <a:t>Packet checks its flow’s status, and acts</a:t>
            </a:r>
          </a:p>
          <a:p>
            <a:endParaRPr lang="en-US" dirty="0"/>
          </a:p>
          <a:p>
            <a:r>
              <a:rPr lang="en-US" dirty="0" smtClean="0"/>
              <a:t>Avoiding updates on packet departure</a:t>
            </a:r>
          </a:p>
          <a:p>
            <a:pPr lvl="1"/>
            <a:r>
              <a:rPr lang="en-US" dirty="0" smtClean="0"/>
              <a:t>Packet’s departure time is known at arrival time</a:t>
            </a:r>
          </a:p>
          <a:p>
            <a:pPr lvl="1"/>
            <a:r>
              <a:rPr lang="en-US" dirty="0" smtClean="0"/>
              <a:t>Implicitly handle departures in small batches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55" y="5844765"/>
            <a:ext cx="454085" cy="6143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/>
          <p:cNvSpPr/>
          <p:nvPr/>
        </p:nvSpPr>
        <p:spPr>
          <a:xfrm>
            <a:off x="3106226" y="5844765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/>
          <p:cNvSpPr/>
          <p:nvPr/>
        </p:nvSpPr>
        <p:spPr>
          <a:xfrm>
            <a:off x="3774000" y="5844765"/>
            <a:ext cx="454085" cy="6143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/>
          <p:cNvSpPr/>
          <p:nvPr/>
        </p:nvSpPr>
        <p:spPr>
          <a:xfrm>
            <a:off x="4441771" y="5844765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5109542" y="5844765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5804024" y="5844765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6471798" y="5844765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7139569" y="5844765"/>
            <a:ext cx="454085" cy="6143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7807340" y="5844765"/>
            <a:ext cx="454085" cy="6143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42646" y="5577656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9325" y="6772968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25756" y="5569648"/>
            <a:ext cx="0" cy="1204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981690" y="5844764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770297" y="5844765"/>
            <a:ext cx="454085" cy="6143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9" name="Rectangle 18"/>
          <p:cNvSpPr/>
          <p:nvPr/>
        </p:nvSpPr>
        <p:spPr>
          <a:xfrm>
            <a:off x="5754668" y="5684991"/>
            <a:ext cx="1932931" cy="96329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13794" y="5678303"/>
            <a:ext cx="1928551" cy="96329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99382" y="5702338"/>
            <a:ext cx="1928551" cy="96329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210E8C2-17D0-A74A-B5FF-967588A4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15442" y="2222901"/>
            <a:ext cx="2647355" cy="16291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AA63302-2C63-2F4A-B04C-41EC83A8BAFB}"/>
              </a:ext>
            </a:extLst>
          </p:cNvPr>
          <p:cNvSpPr txBox="1"/>
          <p:nvPr/>
        </p:nvSpPr>
        <p:spPr>
          <a:xfrm>
            <a:off x="9194724" y="1273112"/>
            <a:ext cx="288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Count-Min Sketch [CM ‘05]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=""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10367551" y="3700572"/>
            <a:ext cx="543135" cy="185530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9385760" y="4989031"/>
            <a:ext cx="250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 columns</a:t>
            </a:r>
            <a:endParaRPr lang="en-US" dirty="0"/>
          </a:p>
        </p:txBody>
      </p:sp>
      <p:sp>
        <p:nvSpPr>
          <p:cNvPr id="26" name="Left Brace 25">
            <a:extLst>
              <a:ext uri="{FF2B5EF4-FFF2-40B4-BE49-F238E27FC236}">
                <a16:creationId xmlns="" xmlns:a16="http://schemas.microsoft.com/office/drawing/2014/main" id="{651B7D28-E750-6A41-8830-FB19109C4008}"/>
              </a:ext>
            </a:extLst>
          </p:cNvPr>
          <p:cNvSpPr/>
          <p:nvPr/>
        </p:nvSpPr>
        <p:spPr>
          <a:xfrm>
            <a:off x="9027292" y="1713793"/>
            <a:ext cx="543135" cy="259772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7CEB978-5DEC-994F-9212-831D4ED41000}"/>
              </a:ext>
            </a:extLst>
          </p:cNvPr>
          <p:cNvSpPr txBox="1"/>
          <p:nvPr/>
        </p:nvSpPr>
        <p:spPr>
          <a:xfrm>
            <a:off x="8247858" y="2833859"/>
            <a:ext cx="91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B Buckets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459132" y="2042680"/>
            <a:ext cx="401717" cy="357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074953" y="3334307"/>
            <a:ext cx="378738" cy="348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849484" y="2710317"/>
            <a:ext cx="386871" cy="341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>
            <a:extLst>
              <a:ext uri="{FF2B5EF4-FFF2-40B4-BE49-F238E27FC236}">
                <a16:creationId xmlns="" xmlns:a16="http://schemas.microsoft.com/office/drawing/2014/main" id="{3F7A1718-748F-4145-A0B6-C196AADFA8EE}"/>
              </a:ext>
            </a:extLst>
          </p:cNvPr>
          <p:cNvSpPr/>
          <p:nvPr/>
        </p:nvSpPr>
        <p:spPr>
          <a:xfrm rot="810104">
            <a:off x="9695478" y="3036135"/>
            <a:ext cx="319911" cy="161241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>
            <a:extLst>
              <a:ext uri="{FF2B5EF4-FFF2-40B4-BE49-F238E27FC236}">
                <a16:creationId xmlns="" xmlns:a16="http://schemas.microsoft.com/office/drawing/2014/main" id="{95343558-C0E8-C84F-BC5A-1754DEDF3108}"/>
              </a:ext>
            </a:extLst>
          </p:cNvPr>
          <p:cNvSpPr/>
          <p:nvPr/>
        </p:nvSpPr>
        <p:spPr>
          <a:xfrm rot="3057015">
            <a:off x="10231027" y="3153446"/>
            <a:ext cx="329110" cy="1775736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>
            <a:extLst>
              <a:ext uri="{FF2B5EF4-FFF2-40B4-BE49-F238E27FC236}">
                <a16:creationId xmlns="" xmlns:a16="http://schemas.microsoft.com/office/drawing/2014/main" id="{3F7A1718-748F-4145-A0B6-C196AADFA8EE}"/>
              </a:ext>
            </a:extLst>
          </p:cNvPr>
          <p:cNvSpPr/>
          <p:nvPr/>
        </p:nvSpPr>
        <p:spPr>
          <a:xfrm rot="1354741">
            <a:off x="10021593" y="2248497"/>
            <a:ext cx="319911" cy="248746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87252" y="4537672"/>
            <a:ext cx="348388" cy="39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097634" y="4535639"/>
            <a:ext cx="3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815127" y="2714201"/>
            <a:ext cx="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+1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395582" y="2030495"/>
            <a:ext cx="45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003129" y="3334308"/>
            <a:ext cx="4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13052</TotalTime>
  <Words>841</Words>
  <Application>Microsoft Macintosh PowerPoint</Application>
  <PresentationFormat>Widescreen</PresentationFormat>
  <Paragraphs>368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Arial</vt:lpstr>
      <vt:lpstr>Office Theme</vt:lpstr>
      <vt:lpstr>Toward Self-Driving Networks</vt:lpstr>
      <vt:lpstr>Self-Driving Network</vt:lpstr>
      <vt:lpstr>Protocol-Independent Switch Architecture (PISA)</vt:lpstr>
      <vt:lpstr>But, a Constrained Computational Model</vt:lpstr>
      <vt:lpstr>Design compact data structures  and streaming algorithms</vt:lpstr>
      <vt:lpstr>Catching the Microburst  Culprits With Snappy</vt:lpstr>
      <vt:lpstr>Microbursts are Expensive</vt:lpstr>
      <vt:lpstr>Detecting Heavy Flows in the Queue</vt:lpstr>
      <vt:lpstr>Multiple, Approximate Snapshots of the Queue</vt:lpstr>
      <vt:lpstr>Multiple Snapshots Across the Pipeline</vt:lpstr>
      <vt:lpstr>Heavy Hitter Detection  Entirely in the Data Plane</vt:lpstr>
      <vt:lpstr>Heavy-Hitter Detection</vt:lpstr>
      <vt:lpstr>Approximating the Approximation</vt:lpstr>
      <vt:lpstr>Approximating the Approximation</vt:lpstr>
      <vt:lpstr>Approximating the Approximation</vt:lpstr>
      <vt:lpstr>P4 Prototype and Evaluation</vt:lpstr>
      <vt:lpstr>Hop-by-Hop Utilization-aware Load-balancing Architecture</vt:lpstr>
      <vt:lpstr>HULA Multipath Load Balancing</vt:lpstr>
      <vt:lpstr>Path Performance Statistics</vt:lpstr>
      <vt:lpstr>Flowlet Routing</vt:lpstr>
      <vt:lpstr>Putting it all Together Using P4</vt:lpstr>
      <vt:lpstr>Conclusion</vt:lpstr>
    </vt:vector>
  </TitlesOfParts>
  <Company>Princeton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SoftCell: Taking Control of Cellular Core networks</dc:title>
  <dc:creator>Xin Jin</dc:creator>
  <cp:lastModifiedBy>Jen</cp:lastModifiedBy>
  <cp:revision>2203</cp:revision>
  <cp:lastPrinted>2016-04-16T23:03:31Z</cp:lastPrinted>
  <dcterms:created xsi:type="dcterms:W3CDTF">2013-03-27T18:30:57Z</dcterms:created>
  <dcterms:modified xsi:type="dcterms:W3CDTF">2018-06-14T06:23:48Z</dcterms:modified>
</cp:coreProperties>
</file>