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6"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0"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E"/>
    <a:srgbClr val="FFF9C4"/>
    <a:srgbClr val="FFF574"/>
    <a:srgbClr val="AC2A1A"/>
    <a:srgbClr val="AC1601"/>
    <a:srgbClr val="9B0000"/>
    <a:srgbClr val="D01D05"/>
    <a:srgbClr val="B81802"/>
    <a:srgbClr val="FFA2F4"/>
    <a:srgbClr val="FF8E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4"/>
    <p:restoredTop sz="95994" autoAdjust="0"/>
  </p:normalViewPr>
  <p:slideViewPr>
    <p:cSldViewPr snapToGrid="0" snapToObjects="1">
      <p:cViewPr>
        <p:scale>
          <a:sx n="95" d="100"/>
          <a:sy n="95" d="100"/>
        </p:scale>
        <p:origin x="1032" y="4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C3AD49-4EEE-7943-9DA1-D97430236F30}" type="datetimeFigureOut">
              <a:rPr lang="en-US" smtClean="0"/>
              <a:t>6/13/18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60B13D-0290-CF49-AAF4-282F3F0E9424}" type="slidenum">
              <a:rPr lang="en-US" smtClean="0"/>
              <a:t>‹#›</a:t>
            </a:fld>
            <a:endParaRPr lang="en-US"/>
          </a:p>
        </p:txBody>
      </p:sp>
    </p:spTree>
    <p:extLst>
      <p:ext uri="{BB962C8B-B14F-4D97-AF65-F5344CB8AC3E}">
        <p14:creationId xmlns:p14="http://schemas.microsoft.com/office/powerpoint/2010/main" val="137386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FCD46-05C9-3646-A718-5B129CF7C931}" type="datetimeFigureOut">
              <a:rPr lang="en-US" smtClean="0"/>
              <a:t>6/13/18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163F6-5BC4-F945-9DDD-76E74D9DDF3E}" type="slidenum">
              <a:rPr lang="en-US" smtClean="0"/>
              <a:t>‹#›</a:t>
            </a:fld>
            <a:endParaRPr lang="en-US"/>
          </a:p>
        </p:txBody>
      </p:sp>
    </p:spTree>
    <p:extLst>
      <p:ext uri="{BB962C8B-B14F-4D97-AF65-F5344CB8AC3E}">
        <p14:creationId xmlns:p14="http://schemas.microsoft.com/office/powerpoint/2010/main" val="8108601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7163F6-5BC4-F945-9DDD-76E74D9DDF3E}" type="slidenum">
              <a:rPr lang="en-US" smtClean="0"/>
              <a:t>0</a:t>
            </a:fld>
            <a:endParaRPr lang="en-US"/>
          </a:p>
        </p:txBody>
      </p:sp>
    </p:spTree>
    <p:extLst>
      <p:ext uri="{BB962C8B-B14F-4D97-AF65-F5344CB8AC3E}">
        <p14:creationId xmlns:p14="http://schemas.microsoft.com/office/powerpoint/2010/main" val="210283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model this optimization</a:t>
            </a:r>
            <a:r>
              <a:rPr lang="en-US" baseline="0" dirty="0"/>
              <a:t> problem as an Integer-Linear-Program.  Where the goal [🌀]  is to minimize the number of tuples sent to the stream processor subject to the [🌀] constraints of the underlying data plane target.</a:t>
            </a:r>
          </a:p>
          <a:p>
            <a:endParaRPr lang="en-US" baseline="0" dirty="0"/>
          </a:p>
          <a:p>
            <a:r>
              <a:rPr lang="en-US" baseline="0" dirty="0"/>
              <a:t>If we return to the [🌀] PISA architecture, the constraints to the ILP become clear.  The size of the packet header vector, the number of actions per stage, the amount of </a:t>
            </a:r>
            <a:r>
              <a:rPr lang="en-US" baseline="0" dirty="0" err="1"/>
              <a:t>stateful</a:t>
            </a:r>
            <a:r>
              <a:rPr lang="en-US" baseline="0" dirty="0"/>
              <a:t> memory per stage, and the total number of stages all determine whether or not a particular set of queries can be concurrently compiled to the data plane.</a:t>
            </a:r>
          </a:p>
          <a:p>
            <a:endParaRPr lang="en-US" baseline="0" dirty="0" smtClean="0"/>
          </a:p>
          <a:p>
            <a:r>
              <a:rPr lang="en-US" baseline="0" dirty="0" smtClean="0"/>
              <a:t>It is clear how the queries compile to consume these resources in match action tables, but</a:t>
            </a:r>
            <a:endParaRPr lang="en-US" baseline="0" dirty="0"/>
          </a:p>
          <a:p>
            <a:r>
              <a:rPr lang="en-US" baseline="0" dirty="0"/>
              <a:t>[🌀] How do we evaluate the number of tuples sent to the stream processor to achieve our goal?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11</a:t>
            </a:fld>
            <a:endParaRPr lang="en-US"/>
          </a:p>
        </p:txBody>
      </p:sp>
    </p:spTree>
    <p:extLst>
      <p:ext uri="{BB962C8B-B14F-4D97-AF65-F5344CB8AC3E}">
        <p14:creationId xmlns:p14="http://schemas.microsoft.com/office/powerpoint/2010/main" val="54619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training data to deal with </a:t>
            </a:r>
            <a:r>
              <a:rPr lang="en-US" baseline="0" dirty="0"/>
              <a:t>the [🌀] workload dependence of achieving our goal.  </a:t>
            </a:r>
          </a:p>
          <a:p>
            <a:endParaRPr lang="en-US" baseline="0" dirty="0"/>
          </a:p>
          <a:p>
            <a:r>
              <a:rPr lang="en-US" baseline="0" dirty="0"/>
              <a:t>Consider for example, a two different filter operators, one that reduces the number of tuples by 90% and one that reduces by </a:t>
            </a:r>
            <a:r>
              <a:rPr lang="en-US" baseline="0" dirty="0" smtClean="0"/>
              <a:t>10%.  Given that both consume the same resources in the data plane, Its </a:t>
            </a:r>
            <a:r>
              <a:rPr lang="en-US" baseline="0" dirty="0"/>
              <a:t>obvious which operator we would </a:t>
            </a:r>
            <a:r>
              <a:rPr lang="en-US" baseline="0" dirty="0" smtClean="0"/>
              <a:t>choose to partition, </a:t>
            </a:r>
            <a:r>
              <a:rPr lang="en-US" baseline="0" dirty="0"/>
              <a:t>but we might not know the reduction factor until the predicate applied by the filter </a:t>
            </a:r>
            <a:r>
              <a:rPr lang="en-US" baseline="0" dirty="0" smtClean="0"/>
              <a:t>is evaluated </a:t>
            </a:r>
            <a:r>
              <a:rPr lang="en-US" baseline="0" dirty="0"/>
              <a:t>against actual traffic.  </a:t>
            </a:r>
            <a:r>
              <a:rPr lang="en-US" baseline="0" dirty="0" smtClean="0"/>
              <a:t>We rely on the training data to determine which operators best reduce the number of tuples sent to the stream processor.</a:t>
            </a:r>
          </a:p>
          <a:p>
            <a:endParaRPr lang="en-US" baseline="0" dirty="0" smtClean="0"/>
          </a:p>
          <a:p>
            <a:r>
              <a:rPr lang="en-US" baseline="0" dirty="0" smtClean="0"/>
              <a:t>Relying </a:t>
            </a:r>
            <a:r>
              <a:rPr lang="en-US" baseline="0" dirty="0"/>
              <a:t>on training data means that our solution might not be optimal at all times.  So to maintain optimality, we must [🌀]  detect and adapt to traffic dynamics.  Sonata uses the training data to help with this as well.  Since the </a:t>
            </a:r>
            <a:r>
              <a:rPr lang="en-US" baseline="0" dirty="0" err="1"/>
              <a:t>stateful</a:t>
            </a:r>
            <a:r>
              <a:rPr lang="en-US" baseline="0" dirty="0"/>
              <a:t> memory I described earlier is implemented as hash tables, we can use the training data to size these hash tables for an expected collision rate.  </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5E7036E8-6A70-5742-9E51-BEBE5E9E7346}" type="slidenum">
              <a:rPr lang="en-US" smtClean="0"/>
              <a:t>12</a:t>
            </a:fld>
            <a:endParaRPr lang="en-US"/>
          </a:p>
        </p:txBody>
      </p:sp>
    </p:spTree>
    <p:extLst>
      <p:ext uri="{BB962C8B-B14F-4D97-AF65-F5344CB8AC3E}">
        <p14:creationId xmlns:p14="http://schemas.microsoft.com/office/powerpoint/2010/main" val="119614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this type of monitoring</a:t>
            </a:r>
            <a:r>
              <a:rPr lang="en-US" baseline="0" dirty="0"/>
              <a:t> query might be expressed in a modern data flow-like language.  </a:t>
            </a:r>
          </a:p>
          <a:p>
            <a:endParaRPr lang="en-US" baseline="0" dirty="0"/>
          </a:p>
          <a:p>
            <a:r>
              <a:rPr lang="en-US" baseline="0" dirty="0"/>
              <a:t>[🌀] On line two we see a filter operator that specifies DNS Traffic, </a:t>
            </a:r>
          </a:p>
          <a:p>
            <a:endParaRPr lang="en-US" baseline="0" dirty="0"/>
          </a:p>
          <a:p>
            <a:r>
              <a:rPr lang="en-US" baseline="0" dirty="0"/>
              <a:t>[🌀] lines 3-4 to narrow that down to traffic from unique DNS servers, </a:t>
            </a:r>
          </a:p>
          <a:p>
            <a:endParaRPr lang="en-US" baseline="0" dirty="0"/>
          </a:p>
          <a:p>
            <a:r>
              <a:rPr lang="en-US" baseline="0" dirty="0"/>
              <a:t>[🌀] line 5 further narrows the query down to a single Victim, and </a:t>
            </a:r>
          </a:p>
          <a:p>
            <a:endParaRPr lang="en-US" baseline="0" dirty="0"/>
          </a:p>
          <a:p>
            <a:r>
              <a:rPr lang="en-US" baseline="0" dirty="0"/>
              <a:t>[🌀] lines 6-7 determine when the number of unique DNS servers contacting that single victim exceeds a threshold. </a:t>
            </a:r>
          </a:p>
          <a:p>
            <a:endParaRPr lang="en-US" baseline="0" dirty="0"/>
          </a:p>
          <a:p>
            <a:r>
              <a:rPr lang="en-US" baseline="0" dirty="0"/>
              <a:t>This query is easy to express in a high-level language, and easy to compute at a modern stream processor.  But how does executing this query scale?</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2</a:t>
            </a:fld>
            <a:endParaRPr lang="en-US"/>
          </a:p>
        </p:txBody>
      </p:sp>
    </p:spTree>
    <p:extLst>
      <p:ext uri="{BB962C8B-B14F-4D97-AF65-F5344CB8AC3E}">
        <p14:creationId xmlns:p14="http://schemas.microsoft.com/office/powerpoint/2010/main" val="140902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a:t>
            </a:r>
            <a:r>
              <a:rPr lang="en-US" baseline="0" dirty="0"/>
              <a:t> by looking at what it takes to compile individual operators to match-action tables, one at a time.</a:t>
            </a:r>
          </a:p>
          <a:p>
            <a:endParaRPr lang="en-US" dirty="0"/>
          </a:p>
          <a:p>
            <a:r>
              <a:rPr lang="en-US" baseline="0" dirty="0"/>
              <a:t>[🌀] </a:t>
            </a:r>
            <a:r>
              <a:rPr lang="en-US" dirty="0"/>
              <a:t>The filter</a:t>
            </a:r>
            <a:r>
              <a:rPr lang="en-US" baseline="0" dirty="0"/>
              <a:t> operator takes [🌀] a stream of elements as input, and returns[🌀]  the set of elements that satisfy some predicate p.  </a:t>
            </a:r>
          </a:p>
          <a:p>
            <a:endParaRPr lang="en-US" baseline="0" dirty="0"/>
          </a:p>
          <a:p>
            <a:r>
              <a:rPr lang="en-US" dirty="0"/>
              <a:t>We can implement this in a </a:t>
            </a:r>
            <a:r>
              <a:rPr lang="en-US" baseline="0" dirty="0"/>
              <a:t>[🌀] </a:t>
            </a:r>
            <a:r>
              <a:rPr lang="en-US" dirty="0"/>
              <a:t>match-action table by </a:t>
            </a:r>
            <a:r>
              <a:rPr lang="en-US" dirty="0" err="1"/>
              <a:t>simplying</a:t>
            </a:r>
            <a:r>
              <a:rPr lang="en-US" dirty="0"/>
              <a:t> supply p as the match component.</a:t>
            </a:r>
            <a:r>
              <a:rPr lang="en-US" baseline="0" dirty="0"/>
              <a:t>  </a:t>
            </a:r>
          </a:p>
          <a:p>
            <a:endParaRPr lang="en-US" baseline="0" dirty="0"/>
          </a:p>
          <a:p>
            <a:r>
              <a:rPr lang="en-US" baseline="0" dirty="0"/>
              <a:t>If we return to the [🌀] DNS reflection query I described in the beginning, we see that the predicate performs an exact match on the UDP source port.  We would implement this [🌀] directly in the match-action table as shown.</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4</a:t>
            </a:fld>
            <a:endParaRPr lang="en-US"/>
          </a:p>
        </p:txBody>
      </p:sp>
    </p:spTree>
    <p:extLst>
      <p:ext uri="{BB962C8B-B14F-4D97-AF65-F5344CB8AC3E}">
        <p14:creationId xmlns:p14="http://schemas.microsoft.com/office/powerpoint/2010/main" val="199467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filter operator can also be used to apply a conditional predicate, as we see in the last line of this query.</a:t>
            </a:r>
            <a:endParaRPr lang="en-US" baseline="0" dirty="0"/>
          </a:p>
          <a:p>
            <a:endParaRPr lang="en-US" dirty="0"/>
          </a:p>
          <a:p>
            <a:r>
              <a:rPr lang="en-US" baseline="0" dirty="0" smtClean="0"/>
              <a:t>In this case, we would instead choose to implement the filter in the control flow between match-action tables in the pipeline. [</a:t>
            </a:r>
            <a:r>
              <a:rPr lang="en-US" baseline="0" dirty="0"/>
              <a:t>🌀] </a:t>
            </a:r>
            <a:r>
              <a:rPr lang="en-US" baseline="0" dirty="0" smtClean="0"/>
              <a:t>If we look at this code block, we see that the match-action tables that each operator compiles to is applied in the control flow of the processing pipeline.  After the </a:t>
            </a:r>
            <a:r>
              <a:rPr lang="en-US" baseline="0" dirty="0" err="1" smtClean="0"/>
              <a:t>reduce_table</a:t>
            </a:r>
            <a:r>
              <a:rPr lang="en-US" baseline="0" dirty="0" smtClean="0"/>
              <a:t> is applied, the final filter’s predicate is supplied in conditional control flow that then conditionally applies the table that performs the reporting to the stream processor, when the predicate is satisfied.</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5</a:t>
            </a:fld>
            <a:endParaRPr lang="en-US"/>
          </a:p>
        </p:txBody>
      </p:sp>
    </p:spTree>
    <p:extLst>
      <p:ext uri="{BB962C8B-B14F-4D97-AF65-F5344CB8AC3E}">
        <p14:creationId xmlns:p14="http://schemas.microsoft.com/office/powerpoint/2010/main" val="1374890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a:t>
            </a:r>
            <a:r>
              <a:rPr lang="en-US" baseline="0" dirty="0" smtClean="0"/>
              <a:t> to filter</a:t>
            </a:r>
            <a:r>
              <a:rPr lang="en-US" dirty="0" smtClean="0"/>
              <a:t>,</a:t>
            </a:r>
            <a:r>
              <a:rPr lang="en-US" baseline="0" dirty="0" smtClean="0"/>
              <a:t> </a:t>
            </a:r>
            <a:r>
              <a:rPr lang="en-US" baseline="0" dirty="0"/>
              <a:t>[🌀] </a:t>
            </a:r>
            <a:r>
              <a:rPr lang="en-US" dirty="0"/>
              <a:t>The map operator also</a:t>
            </a:r>
            <a:r>
              <a:rPr lang="en-US" baseline="0" dirty="0"/>
              <a:t> takes [🌀] a stream of elements as input and [🌀] returns the set of elements with a function(f) applied to each element.</a:t>
            </a:r>
          </a:p>
          <a:p>
            <a:endParaRPr lang="en-US" baseline="0" dirty="0"/>
          </a:p>
          <a:p>
            <a:r>
              <a:rPr lang="en-US" baseline="0" dirty="0"/>
              <a:t>We can implement that, in general, [🌀] as the action body of a match-action table where the function f, if supported by the data plane, is applied.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Returning to our example query [🌀] , the function applied here is simply a projection of the entire original packet to a single </a:t>
            </a:r>
            <a:r>
              <a:rPr lang="en-US" baseline="0" dirty="0" err="1"/>
              <a:t>dstIP</a:t>
            </a:r>
            <a:r>
              <a:rPr lang="en-US" baseline="0" dirty="0"/>
              <a:t>, </a:t>
            </a:r>
            <a:r>
              <a:rPr lang="en-US" baseline="0" dirty="0" err="1"/>
              <a:t>srcIP</a:t>
            </a:r>
            <a:r>
              <a:rPr lang="en-US" baseline="0" dirty="0"/>
              <a:t> pair. In this case, [🌀] we would just store the values from the packet in metadata for subsequent processing.  However, other actions such as decrementing a TTL field are possible.</a:t>
            </a:r>
          </a:p>
          <a:p>
            <a:endParaRPr lang="en-US" baseline="0" dirty="0"/>
          </a:p>
        </p:txBody>
      </p:sp>
      <p:sp>
        <p:nvSpPr>
          <p:cNvPr id="4" name="Slide Number Placeholder 3"/>
          <p:cNvSpPr>
            <a:spLocks noGrp="1"/>
          </p:cNvSpPr>
          <p:nvPr>
            <p:ph type="sldNum" sz="quarter" idx="10"/>
          </p:nvPr>
        </p:nvSpPr>
        <p:spPr/>
        <p:txBody>
          <a:bodyPr/>
          <a:lstStyle/>
          <a:p>
            <a:fld id="{5E7036E8-6A70-5742-9E51-BEBE5E9E7346}" type="slidenum">
              <a:rPr lang="en-US" smtClean="0"/>
              <a:t>6</a:t>
            </a:fld>
            <a:endParaRPr lang="en-US"/>
          </a:p>
        </p:txBody>
      </p:sp>
    </p:spTree>
    <p:extLst>
      <p:ext uri="{BB962C8B-B14F-4D97-AF65-F5344CB8AC3E}">
        <p14:creationId xmlns:p14="http://schemas.microsoft.com/office/powerpoint/2010/main" val="285684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 reduce operator also takes [🌀]  a stream of elements as input and returns [🌀] a single result that is the application of the function f over all elements.  Naturally, we break up the stream into windows of size (w) seconds to compute this function over a finite stream.</a:t>
            </a:r>
          </a:p>
          <a:p>
            <a:r>
              <a:rPr lang="en-US" baseline="0" dirty="0"/>
              <a:t>Unlike map and filter, the reduce function requires some </a:t>
            </a:r>
            <a:r>
              <a:rPr lang="en-US" baseline="0" dirty="0" err="1"/>
              <a:t>stateful</a:t>
            </a:r>
            <a:r>
              <a:rPr lang="en-US" baseline="0" dirty="0"/>
              <a:t> memory to store the intermediate value of the function between the arrival of successive elements.  Just like with the map operator, the function to be applied must still be executable in the data plane.</a:t>
            </a:r>
          </a:p>
          <a:p>
            <a:endParaRPr lang="en-US" baseline="0" dirty="0"/>
          </a:p>
          <a:p>
            <a:r>
              <a:rPr lang="en-US" baseline="0" dirty="0"/>
              <a:t>Like the map operator, we would also apply the function f in the action body of a match-action table, but since </a:t>
            </a:r>
            <a:r>
              <a:rPr lang="en-US" baseline="0" dirty="0" err="1"/>
              <a:t>stateful</a:t>
            </a:r>
            <a:r>
              <a:rPr lang="en-US" baseline="0" dirty="0"/>
              <a:t> memory is implemented as a hash-table in PISA switches, we must first compute an index into the hash table before looking up the value stored in it.</a:t>
            </a:r>
          </a:p>
          <a:p>
            <a:endParaRPr lang="en-US" baseline="0" dirty="0"/>
          </a:p>
          <a:p>
            <a:r>
              <a:rPr lang="en-US" baseline="0" dirty="0"/>
              <a:t>In the case of our example query, [🌀] the first table computes an index by hashing the key of interest, in this case </a:t>
            </a:r>
            <a:r>
              <a:rPr lang="en-US" baseline="0" dirty="0" err="1"/>
              <a:t>dstIP</a:t>
            </a:r>
            <a:r>
              <a:rPr lang="en-US" baseline="0" dirty="0"/>
              <a:t>. Since lookup into the hash-table depends on the value of the index, both the value in the hash table in the index cannot be looked up in the same table.  The second table applies the function (sum) to the intermediate value and the next element (1).</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7</a:t>
            </a:fld>
            <a:endParaRPr lang="en-US"/>
          </a:p>
        </p:txBody>
      </p:sp>
    </p:spTree>
    <p:extLst>
      <p:ext uri="{BB962C8B-B14F-4D97-AF65-F5344CB8AC3E}">
        <p14:creationId xmlns:p14="http://schemas.microsoft.com/office/powerpoint/2010/main" val="200557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a:t>
            </a:r>
            <a:r>
              <a:rPr lang="en-US" baseline="0" dirty="0"/>
              <a:t> compile an entire query, we would just sequentially apply [🌀] the set of match-action tables generated by each individual operator</a:t>
            </a:r>
            <a:r>
              <a:rPr lang="en-US" baseline="0" dirty="0" smtClean="0"/>
              <a:t>.  Here the D1/D2 and R1/R2 abbreviate the first and second tables of the distinct and reduce operators, respectively.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8</a:t>
            </a:fld>
            <a:endParaRPr lang="en-US"/>
          </a:p>
        </p:txBody>
      </p:sp>
    </p:spTree>
    <p:extLst>
      <p:ext uri="{BB962C8B-B14F-4D97-AF65-F5344CB8AC3E}">
        <p14:creationId xmlns:p14="http://schemas.microsoft.com/office/powerpoint/2010/main" val="128278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reality, the compilation can be optimized</a:t>
            </a:r>
            <a:r>
              <a:rPr lang="en-US" baseline="0" dirty="0"/>
              <a:t> such that two match action tables can occupy the same stage as long as the values do not depend on one another.  For example the actions in the first map table and actions in the first lookup for the distinct operator could be coalesced into a single table in the first stage</a:t>
            </a:r>
            <a:r>
              <a:rPr lang="en-US" baseline="0" dirty="0" smtClean="0"/>
              <a:t>.  But as described before the two tables implementing distinct and reduce cannot be executed in the same stage due to the data dependency.</a:t>
            </a:r>
            <a:endParaRPr lang="en-US" dirty="0"/>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9</a:t>
            </a:fld>
            <a:endParaRPr lang="en-US"/>
          </a:p>
        </p:txBody>
      </p:sp>
    </p:spTree>
    <p:extLst>
      <p:ext uri="{BB962C8B-B14F-4D97-AF65-F5344CB8AC3E}">
        <p14:creationId xmlns:p14="http://schemas.microsoft.com/office/powerpoint/2010/main" val="1961431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we’ve seen how a [🌀] single query, is compiled to a sequence of match action tables in the data plane.  However, we want to run [🌀] several different queries concurrently.  Now we must consider, for all of the operators in all of the queries that can be compiled to the data plane, which ones do we actually choose to offload to the data plane?  Determining the answer to that question is the [🌀] job of the query planner which takes into consideration two questions?  First, [🌀] does the target have enough remaining resources and to offload a partitioning to the data plane and Second, [🌀] does this partitioning reduce the load on the stream processor optimally?</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10</a:t>
            </a:fld>
            <a:endParaRPr lang="en-US"/>
          </a:p>
        </p:txBody>
      </p:sp>
    </p:spTree>
    <p:extLst>
      <p:ext uri="{BB962C8B-B14F-4D97-AF65-F5344CB8AC3E}">
        <p14:creationId xmlns:p14="http://schemas.microsoft.com/office/powerpoint/2010/main" val="96487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55693D-A9B0-4C49-90CA-E6B21035DCF3}" type="datetime1">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403034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2ABF1-55FA-3B4E-9CD7-8DCBA3FAB69C}" type="datetime1">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379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A028B-2869-FB4B-802B-0468CE8B1E1B}" type="datetime1">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05740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lvl1pPr>
              <a:defRPr sz="3516"/>
            </a:lvl1pPr>
          </a:lstStyle>
          <a:p>
            <a:r>
              <a:t>Title Text</a:t>
            </a:r>
          </a:p>
        </p:txBody>
      </p:sp>
      <p:sp>
        <p:nvSpPr>
          <p:cNvPr id="127" name="Shape 12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137037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F29C9-0F64-A24A-9F0E-575912715288}" type="datetime1">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97574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D577E-059A-B348-9DF2-42DD67974880}" type="datetime1">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273592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606355-3D33-194C-850B-1551B3BE3B42}" type="datetime1">
              <a:rPr lang="en-US" smtClean="0"/>
              <a:t>6/13/18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32259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1BF62F-66EE-984A-BE23-FAAD1E9DEB6D}" type="datetime1">
              <a:rPr lang="en-US" smtClean="0"/>
              <a:t>6/13/18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61496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D8818F-6231-4346-9394-2368177A5131}" type="datetime1">
              <a:rPr lang="en-US" smtClean="0"/>
              <a:t>6/13/18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97853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7BF38-C8B2-A447-80A5-E5DA3B84EFAC}" type="datetime1">
              <a:rPr lang="en-US" smtClean="0"/>
              <a:t>6/13/18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51200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BC8B6-3EEE-EE4E-8619-CBBF7D2DEED0}" type="datetime1">
              <a:rPr lang="en-US" smtClean="0"/>
              <a:t>6/13/18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7720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9C5A15-ECBC-8F43-919A-209860764957}" type="datetime1">
              <a:rPr lang="en-US" smtClean="0"/>
              <a:t>6/13/18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2437653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21D60-9BE6-4942-A6C5-4076B57A16E7}" type="datetime1">
              <a:rPr lang="en-US" smtClean="0"/>
              <a:t>6/13/18</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solidFill>
              </a:defRPr>
            </a:lvl1pPr>
          </a:lstStyle>
          <a:p>
            <a:fld id="{1718992C-B9AF-2F49-8B31-EC7F489F3004}" type="slidenum">
              <a:rPr lang="en-US" smtClean="0"/>
              <a:pPr/>
              <a:t>‹#›</a:t>
            </a:fld>
            <a:endParaRPr lang="en-US" dirty="0"/>
          </a:p>
        </p:txBody>
      </p:sp>
    </p:spTree>
    <p:extLst>
      <p:ext uri="{BB962C8B-B14F-4D97-AF65-F5344CB8AC3E}">
        <p14:creationId xmlns:p14="http://schemas.microsoft.com/office/powerpoint/2010/main" val="347611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4.xml"/><Relationship Id="rId2"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tiff"/><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06968" y="4425585"/>
            <a:ext cx="2290755" cy="642924"/>
          </a:xfrm>
          <a:prstGeom prst="rect">
            <a:avLst/>
          </a:prstGeom>
        </p:spPr>
      </p:pic>
      <p:sp>
        <p:nvSpPr>
          <p:cNvPr id="6" name="Title 5"/>
          <p:cNvSpPr>
            <a:spLocks noGrp="1"/>
          </p:cNvSpPr>
          <p:nvPr>
            <p:ph type="ctrTitle"/>
          </p:nvPr>
        </p:nvSpPr>
        <p:spPr>
          <a:xfrm>
            <a:off x="86640" y="1997311"/>
            <a:ext cx="12035118" cy="1470025"/>
          </a:xfrm>
        </p:spPr>
        <p:txBody>
          <a:bodyPr>
            <a:noAutofit/>
          </a:bodyPr>
          <a:lstStyle/>
          <a:p>
            <a:r>
              <a:rPr lang="en-US" sz="5400" b="1" dirty="0">
                <a:solidFill>
                  <a:schemeClr val="accent6"/>
                </a:solidFill>
              </a:rPr>
              <a:t>Sonata: Query-Driven </a:t>
            </a:r>
            <a:r>
              <a:rPr lang="en-US" sz="5400" b="1" dirty="0" smtClean="0">
                <a:solidFill>
                  <a:schemeClr val="accent6"/>
                </a:solidFill>
              </a:rPr>
              <a:t/>
            </a:r>
            <a:br>
              <a:rPr lang="en-US" sz="5400" b="1" dirty="0" smtClean="0">
                <a:solidFill>
                  <a:schemeClr val="accent6"/>
                </a:solidFill>
              </a:rPr>
            </a:br>
            <a:r>
              <a:rPr lang="en-US" sz="5400" b="1" dirty="0" smtClean="0">
                <a:solidFill>
                  <a:schemeClr val="accent6"/>
                </a:solidFill>
              </a:rPr>
              <a:t>Streaming </a:t>
            </a:r>
            <a:r>
              <a:rPr lang="en-US" sz="5400" b="1" dirty="0">
                <a:solidFill>
                  <a:schemeClr val="accent6"/>
                </a:solidFill>
              </a:rPr>
              <a:t>Network Telemetry</a:t>
            </a:r>
            <a:endParaRPr lang="en-US" sz="5400" b="1" dirty="0">
              <a:solidFill>
                <a:schemeClr val="accent6"/>
              </a:solidFill>
            </a:endParaRPr>
          </a:p>
        </p:txBody>
      </p:sp>
      <p:sp>
        <p:nvSpPr>
          <p:cNvPr id="4" name="Subtitle 3"/>
          <p:cNvSpPr>
            <a:spLocks noGrp="1"/>
          </p:cNvSpPr>
          <p:nvPr>
            <p:ph type="subTitle" idx="1"/>
          </p:nvPr>
        </p:nvSpPr>
        <p:spPr>
          <a:xfrm>
            <a:off x="2930694" y="3749724"/>
            <a:ext cx="6400800" cy="1752600"/>
          </a:xfrm>
        </p:spPr>
        <p:txBody>
          <a:bodyPr>
            <a:normAutofit/>
          </a:bodyPr>
          <a:lstStyle/>
          <a:p>
            <a:r>
              <a:rPr lang="en-US" sz="3600" dirty="0" smtClean="0"/>
              <a:t>Jennifer Rexford</a:t>
            </a:r>
          </a:p>
        </p:txBody>
      </p:sp>
      <p:sp>
        <p:nvSpPr>
          <p:cNvPr id="3" name="TextBox 2"/>
          <p:cNvSpPr txBox="1"/>
          <p:nvPr/>
        </p:nvSpPr>
        <p:spPr>
          <a:xfrm>
            <a:off x="126980" y="6329100"/>
            <a:ext cx="12069501" cy="461665"/>
          </a:xfrm>
          <a:prstGeom prst="rect">
            <a:avLst/>
          </a:prstGeom>
          <a:noFill/>
        </p:spPr>
        <p:txBody>
          <a:bodyPr wrap="square" rtlCol="0">
            <a:spAutoFit/>
          </a:bodyPr>
          <a:lstStyle/>
          <a:p>
            <a:r>
              <a:rPr lang="en-US" sz="2400" dirty="0"/>
              <a:t>W</a:t>
            </a:r>
            <a:r>
              <a:rPr lang="en-US" sz="2400" dirty="0" smtClean="0"/>
              <a:t>ith </a:t>
            </a:r>
            <a:r>
              <a:rPr lang="en-US" sz="2400" dirty="0" err="1" smtClean="0"/>
              <a:t>Arpit</a:t>
            </a:r>
            <a:r>
              <a:rPr lang="en-US" sz="2400" dirty="0" smtClean="0"/>
              <a:t> Gupta, Rob Harrison, Nick </a:t>
            </a:r>
            <a:r>
              <a:rPr lang="en-US" sz="2400" dirty="0" err="1" smtClean="0"/>
              <a:t>Feamster</a:t>
            </a:r>
            <a:r>
              <a:rPr lang="en-US" sz="2400" dirty="0" smtClean="0"/>
              <a:t>, Marco </a:t>
            </a:r>
            <a:r>
              <a:rPr lang="en-US" sz="2400" dirty="0" err="1" smtClean="0"/>
              <a:t>Canini</a:t>
            </a:r>
            <a:r>
              <a:rPr lang="en-US" sz="2400" dirty="0" smtClean="0"/>
              <a:t> (KAUST), Walter </a:t>
            </a:r>
            <a:r>
              <a:rPr lang="en-US" sz="2400" dirty="0" err="1" smtClean="0"/>
              <a:t>Willinger</a:t>
            </a:r>
            <a:r>
              <a:rPr lang="en-US" sz="2400" dirty="0" smtClean="0"/>
              <a:t> (</a:t>
            </a:r>
            <a:r>
              <a:rPr lang="en-US" sz="2400" dirty="0" err="1" smtClean="0"/>
              <a:t>Niksun</a:t>
            </a:r>
            <a:r>
              <a:rPr lang="en-US" sz="2400" dirty="0" smtClean="0"/>
              <a:t>) </a:t>
            </a:r>
            <a:endParaRPr lang="en-US" sz="2400" dirty="0"/>
          </a:p>
        </p:txBody>
      </p:sp>
    </p:spTree>
    <p:extLst>
      <p:ext uri="{BB962C8B-B14F-4D97-AF65-F5344CB8AC3E}">
        <p14:creationId xmlns:p14="http://schemas.microsoft.com/office/powerpoint/2010/main" val="589404915"/>
      </p:ext>
    </p:extLst>
  </p:cSld>
  <p:clrMapOvr>
    <a:masterClrMapping/>
  </p:clrMapOvr>
  <mc:AlternateContent xmlns:mc="http://schemas.openxmlformats.org/markup-compatibility/2006" xmlns:p14="http://schemas.microsoft.com/office/powerpoint/2010/main">
    <mc:Choice Requires="p14">
      <p:transition spd="slow" p14:dur="2000" advTm="16250"/>
    </mc:Choice>
    <mc:Fallback xmlns="">
      <p:transition xmlns:p14="http://schemas.microsoft.com/office/powerpoint/2010/main" spd="slow" advTm="1625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8678002" y="1737044"/>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Programmable </a:t>
            </a:r>
            <a:r>
              <a:rPr lang="en-US" sz="1400" b="1" dirty="0" err="1">
                <a:latin typeface="Myriad Pro" charset="0"/>
                <a:ea typeface="Myriad Pro" charset="0"/>
                <a:cs typeface="Myriad Pro" charset="0"/>
              </a:rPr>
              <a:t>Deparser</a:t>
            </a:r>
            <a:endParaRPr lang="en-US" sz="14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264" name="Group 263"/>
          <p:cNvGrpSpPr/>
          <p:nvPr/>
        </p:nvGrpSpPr>
        <p:grpSpPr>
          <a:xfrm>
            <a:off x="9022830" y="240035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24" name="TextBox 223"/>
          <p:cNvSpPr txBox="1"/>
          <p:nvPr/>
        </p:nvSpPr>
        <p:spPr>
          <a:xfrm>
            <a:off x="5706178" y="5280498"/>
            <a:ext cx="790601" cy="369332"/>
          </a:xfrm>
          <a:prstGeom prst="rect">
            <a:avLst/>
          </a:prstGeom>
          <a:noFill/>
        </p:spPr>
        <p:txBody>
          <a:bodyPr wrap="none" rtlCol="0">
            <a:spAutoFit/>
          </a:bodyPr>
          <a:lstStyle/>
          <a:p>
            <a:pPr algn="ctr"/>
            <a:r>
              <a:rPr lang="en-US" b="1" dirty="0">
                <a:latin typeface="Myriad Pro" charset="0"/>
                <a:ea typeface="Myriad Pro" charset="0"/>
                <a:cs typeface="Myriad Pro" charset="0"/>
              </a:rPr>
              <a:t>Stages</a:t>
            </a:r>
          </a:p>
        </p:txBody>
      </p:sp>
      <p:sp>
        <p:nvSpPr>
          <p:cNvPr id="2" name="Title 1">
            <a:extLst>
              <a:ext uri="{FF2B5EF4-FFF2-40B4-BE49-F238E27FC236}">
                <a16:creationId xmlns="" xmlns:a16="http://schemas.microsoft.com/office/drawing/2014/main" id="{60031FAC-0404-BD46-8985-7CFC8AB9C6D3}"/>
              </a:ext>
            </a:extLst>
          </p:cNvPr>
          <p:cNvSpPr>
            <a:spLocks noGrp="1"/>
          </p:cNvSpPr>
          <p:nvPr>
            <p:ph type="title"/>
          </p:nvPr>
        </p:nvSpPr>
        <p:spPr/>
        <p:txBody>
          <a:bodyPr/>
          <a:lstStyle/>
          <a:p>
            <a:r>
              <a:rPr lang="en-US" dirty="0"/>
              <a:t>Compiling</a:t>
            </a:r>
            <a:r>
              <a:rPr lang="en-US" dirty="0">
                <a:solidFill>
                  <a:srgbClr val="C00000"/>
                </a:solidFill>
              </a:rPr>
              <a:t> </a:t>
            </a:r>
            <a:r>
              <a:rPr lang="en-US" dirty="0">
                <a:solidFill>
                  <a:schemeClr val="tx1"/>
                </a:solidFill>
              </a:rPr>
              <a:t>a</a:t>
            </a:r>
            <a:r>
              <a:rPr lang="en-US" dirty="0">
                <a:solidFill>
                  <a:srgbClr val="C00000"/>
                </a:solidFill>
              </a:rPr>
              <a:t> </a:t>
            </a:r>
            <a:r>
              <a:rPr lang="en-US" dirty="0"/>
              <a:t>Query</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9</a:t>
            </a:fld>
            <a:endParaRPr lang="en-US"/>
          </a:p>
        </p:txBody>
      </p:sp>
      <p:grpSp>
        <p:nvGrpSpPr>
          <p:cNvPr id="237" name="Group 236"/>
          <p:cNvGrpSpPr/>
          <p:nvPr/>
        </p:nvGrpSpPr>
        <p:grpSpPr>
          <a:xfrm>
            <a:off x="1698682" y="2388204"/>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10160529" y="2388204"/>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2055169" y="1727806"/>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Programmable Parser</a:t>
            </a: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245" name="Group 244"/>
          <p:cNvGrpSpPr/>
          <p:nvPr/>
        </p:nvGrpSpPr>
        <p:grpSpPr>
          <a:xfrm>
            <a:off x="2174622" y="237569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3601061"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5400000">
            <a:off x="3878126"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 name="Rectangle 17"/>
          <p:cNvSpPr/>
          <p:nvPr/>
        </p:nvSpPr>
        <p:spPr>
          <a:xfrm>
            <a:off x="3713161" y="246882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0" name="Rounded Rectangle 19"/>
          <p:cNvSpPr/>
          <p:nvPr/>
        </p:nvSpPr>
        <p:spPr>
          <a:xfrm>
            <a:off x="3601061"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State</a:t>
            </a:r>
          </a:p>
        </p:txBody>
      </p:sp>
      <p:sp>
        <p:nvSpPr>
          <p:cNvPr id="148" name="Trapezoid 147"/>
          <p:cNvSpPr/>
          <p:nvPr/>
        </p:nvSpPr>
        <p:spPr>
          <a:xfrm rot="5400000">
            <a:off x="3893971"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49" name="Trapezoid 148"/>
          <p:cNvSpPr/>
          <p:nvPr/>
        </p:nvSpPr>
        <p:spPr>
          <a:xfrm rot="5400000">
            <a:off x="3896182"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0" name="Trapezoid 149"/>
          <p:cNvSpPr/>
          <p:nvPr/>
        </p:nvSpPr>
        <p:spPr>
          <a:xfrm rot="5400000">
            <a:off x="3900859"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1" name="Trapezoid 150"/>
          <p:cNvSpPr/>
          <p:nvPr/>
        </p:nvSpPr>
        <p:spPr>
          <a:xfrm rot="5400000">
            <a:off x="3893971"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5" name="Rectangle 154"/>
          <p:cNvSpPr/>
          <p:nvPr/>
        </p:nvSpPr>
        <p:spPr>
          <a:xfrm>
            <a:off x="4331660"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5400000">
            <a:off x="4608725"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7" name="Rectangle 156"/>
          <p:cNvSpPr/>
          <p:nvPr/>
        </p:nvSpPr>
        <p:spPr>
          <a:xfrm>
            <a:off x="4443760" y="245631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58" name="Rounded Rectangle 157"/>
          <p:cNvSpPr/>
          <p:nvPr/>
        </p:nvSpPr>
        <p:spPr>
          <a:xfrm>
            <a:off x="4331660"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159" name="Trapezoid 158"/>
          <p:cNvSpPr/>
          <p:nvPr/>
        </p:nvSpPr>
        <p:spPr>
          <a:xfrm rot="5400000">
            <a:off x="4624570"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0" name="Trapezoid 159"/>
          <p:cNvSpPr/>
          <p:nvPr/>
        </p:nvSpPr>
        <p:spPr>
          <a:xfrm rot="5400000">
            <a:off x="4626781"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1" name="Trapezoid 160"/>
          <p:cNvSpPr/>
          <p:nvPr/>
        </p:nvSpPr>
        <p:spPr>
          <a:xfrm rot="5400000">
            <a:off x="4631458"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2" name="Trapezoid 161"/>
          <p:cNvSpPr/>
          <p:nvPr/>
        </p:nvSpPr>
        <p:spPr>
          <a:xfrm rot="5400000">
            <a:off x="4624570"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5" name="Rectangle 164"/>
          <p:cNvSpPr/>
          <p:nvPr/>
        </p:nvSpPr>
        <p:spPr>
          <a:xfrm>
            <a:off x="5059644"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5400000">
            <a:off x="5339324"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7" name="Rectangle 166"/>
          <p:cNvSpPr/>
          <p:nvPr/>
        </p:nvSpPr>
        <p:spPr>
          <a:xfrm>
            <a:off x="5174359" y="245631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69" name="Trapezoid 168"/>
          <p:cNvSpPr/>
          <p:nvPr/>
        </p:nvSpPr>
        <p:spPr>
          <a:xfrm rot="5400000">
            <a:off x="5355169"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0" name="Trapezoid 169"/>
          <p:cNvSpPr/>
          <p:nvPr/>
        </p:nvSpPr>
        <p:spPr>
          <a:xfrm rot="5400000">
            <a:off x="5357380"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2" name="Trapezoid 171"/>
          <p:cNvSpPr/>
          <p:nvPr/>
        </p:nvSpPr>
        <p:spPr>
          <a:xfrm rot="5400000">
            <a:off x="5362057"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3" name="Trapezoid 172"/>
          <p:cNvSpPr/>
          <p:nvPr/>
        </p:nvSpPr>
        <p:spPr>
          <a:xfrm rot="5400000">
            <a:off x="5355169"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5" name="Rectangle 174"/>
          <p:cNvSpPr/>
          <p:nvPr/>
        </p:nvSpPr>
        <p:spPr>
          <a:xfrm>
            <a:off x="5790635"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5400000">
            <a:off x="6069923"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7" name="Rectangle 176"/>
          <p:cNvSpPr/>
          <p:nvPr/>
        </p:nvSpPr>
        <p:spPr>
          <a:xfrm>
            <a:off x="5904958" y="24653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79" name="Trapezoid 178"/>
          <p:cNvSpPr/>
          <p:nvPr/>
        </p:nvSpPr>
        <p:spPr>
          <a:xfrm rot="5400000">
            <a:off x="6085768"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0" name="Trapezoid 179"/>
          <p:cNvSpPr/>
          <p:nvPr/>
        </p:nvSpPr>
        <p:spPr>
          <a:xfrm rot="5400000">
            <a:off x="6087979"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2" name="Trapezoid 181"/>
          <p:cNvSpPr/>
          <p:nvPr/>
        </p:nvSpPr>
        <p:spPr>
          <a:xfrm rot="5400000">
            <a:off x="6092656"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3" name="Trapezoid 182"/>
          <p:cNvSpPr/>
          <p:nvPr/>
        </p:nvSpPr>
        <p:spPr>
          <a:xfrm rot="5400000">
            <a:off x="6085768"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1" name="Rectangle 220"/>
          <p:cNvSpPr/>
          <p:nvPr/>
        </p:nvSpPr>
        <p:spPr>
          <a:xfrm>
            <a:off x="6530392"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rot="5400000">
            <a:off x="6800522"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2" name="Rectangle 231"/>
          <p:cNvSpPr/>
          <p:nvPr/>
        </p:nvSpPr>
        <p:spPr>
          <a:xfrm>
            <a:off x="6635557" y="24653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34" name="Trapezoid 233"/>
          <p:cNvSpPr/>
          <p:nvPr/>
        </p:nvSpPr>
        <p:spPr>
          <a:xfrm rot="5400000">
            <a:off x="6816367"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5" name="Trapezoid 234"/>
          <p:cNvSpPr/>
          <p:nvPr/>
        </p:nvSpPr>
        <p:spPr>
          <a:xfrm rot="5400000">
            <a:off x="6818578"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6" name="Trapezoid 235"/>
          <p:cNvSpPr/>
          <p:nvPr/>
        </p:nvSpPr>
        <p:spPr>
          <a:xfrm rot="5400000">
            <a:off x="6823255"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46" name="Trapezoid 245"/>
          <p:cNvSpPr/>
          <p:nvPr/>
        </p:nvSpPr>
        <p:spPr>
          <a:xfrm rot="5400000">
            <a:off x="6816367"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48" name="Rectangle 247"/>
          <p:cNvSpPr/>
          <p:nvPr/>
        </p:nvSpPr>
        <p:spPr>
          <a:xfrm>
            <a:off x="7255390"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rot="5400000">
            <a:off x="7531121"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3" name="Rectangle 252"/>
          <p:cNvSpPr/>
          <p:nvPr/>
        </p:nvSpPr>
        <p:spPr>
          <a:xfrm>
            <a:off x="7366156" y="246882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55" name="Trapezoid 254"/>
          <p:cNvSpPr/>
          <p:nvPr/>
        </p:nvSpPr>
        <p:spPr>
          <a:xfrm rot="5400000">
            <a:off x="7546966"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6" name="Trapezoid 255"/>
          <p:cNvSpPr/>
          <p:nvPr/>
        </p:nvSpPr>
        <p:spPr>
          <a:xfrm rot="5400000">
            <a:off x="7549177"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7" name="Trapezoid 256"/>
          <p:cNvSpPr/>
          <p:nvPr/>
        </p:nvSpPr>
        <p:spPr>
          <a:xfrm rot="5400000">
            <a:off x="7553854"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8" name="Trapezoid 257"/>
          <p:cNvSpPr/>
          <p:nvPr/>
        </p:nvSpPr>
        <p:spPr>
          <a:xfrm rot="5400000">
            <a:off x="7546966"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60" name="Rectangle 259"/>
          <p:cNvSpPr/>
          <p:nvPr/>
        </p:nvSpPr>
        <p:spPr>
          <a:xfrm>
            <a:off x="7980593"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5400000">
            <a:off x="8261720"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63" name="Rectangle 262"/>
          <p:cNvSpPr/>
          <p:nvPr/>
        </p:nvSpPr>
        <p:spPr>
          <a:xfrm>
            <a:off x="8096755" y="246882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66" name="Trapezoid 265"/>
          <p:cNvSpPr/>
          <p:nvPr/>
        </p:nvSpPr>
        <p:spPr>
          <a:xfrm rot="5400000">
            <a:off x="8277565"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3" name="Trapezoid 272"/>
          <p:cNvSpPr/>
          <p:nvPr/>
        </p:nvSpPr>
        <p:spPr>
          <a:xfrm rot="5400000">
            <a:off x="8279776"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4" name="Trapezoid 273"/>
          <p:cNvSpPr/>
          <p:nvPr/>
        </p:nvSpPr>
        <p:spPr>
          <a:xfrm rot="5400000">
            <a:off x="8284453"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5" name="Trapezoid 274"/>
          <p:cNvSpPr/>
          <p:nvPr/>
        </p:nvSpPr>
        <p:spPr>
          <a:xfrm rot="5400000">
            <a:off x="8277565"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2" name="Rounded Rectangle 221"/>
          <p:cNvSpPr/>
          <p:nvPr/>
        </p:nvSpPr>
        <p:spPr>
          <a:xfrm>
            <a:off x="3610208" y="2418407"/>
            <a:ext cx="620640" cy="532244"/>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Filter  Map</a:t>
            </a:r>
          </a:p>
        </p:txBody>
      </p:sp>
      <p:sp>
        <p:nvSpPr>
          <p:cNvPr id="285" name="Rounded Rectangle 284"/>
          <p:cNvSpPr/>
          <p:nvPr/>
        </p:nvSpPr>
        <p:spPr>
          <a:xfrm>
            <a:off x="5801282" y="271481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Filter</a:t>
            </a:r>
          </a:p>
        </p:txBody>
      </p:sp>
      <p:sp>
        <p:nvSpPr>
          <p:cNvPr id="286" name="Rounded Rectangle 285"/>
          <p:cNvSpPr/>
          <p:nvPr/>
        </p:nvSpPr>
        <p:spPr>
          <a:xfrm>
            <a:off x="3607908" y="2981586"/>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D1</a:t>
            </a:r>
          </a:p>
        </p:txBody>
      </p:sp>
      <p:sp>
        <p:nvSpPr>
          <p:cNvPr id="287" name="Rounded Rectangle 286"/>
          <p:cNvSpPr/>
          <p:nvPr/>
        </p:nvSpPr>
        <p:spPr>
          <a:xfrm>
            <a:off x="4341929"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D2</a:t>
            </a:r>
          </a:p>
        </p:txBody>
      </p:sp>
      <p:sp>
        <p:nvSpPr>
          <p:cNvPr id="288" name="Rounded Rectangle 287"/>
          <p:cNvSpPr/>
          <p:nvPr/>
        </p:nvSpPr>
        <p:spPr>
          <a:xfrm>
            <a:off x="5074780" y="2406218"/>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Map</a:t>
            </a:r>
          </a:p>
        </p:txBody>
      </p:sp>
      <p:sp>
        <p:nvSpPr>
          <p:cNvPr id="289" name="Rounded Rectangle 288"/>
          <p:cNvSpPr/>
          <p:nvPr/>
        </p:nvSpPr>
        <p:spPr>
          <a:xfrm>
            <a:off x="5078543" y="271481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R1</a:t>
            </a:r>
          </a:p>
        </p:txBody>
      </p:sp>
      <p:sp>
        <p:nvSpPr>
          <p:cNvPr id="290" name="Rounded Rectangle 289"/>
          <p:cNvSpPr/>
          <p:nvPr/>
        </p:nvSpPr>
        <p:spPr>
          <a:xfrm>
            <a:off x="5795683" y="24000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R2</a:t>
            </a:r>
          </a:p>
        </p:txBody>
      </p:sp>
      <p:sp>
        <p:nvSpPr>
          <p:cNvPr id="293" name="Rectangle 292"/>
          <p:cNvSpPr/>
          <p:nvPr/>
        </p:nvSpPr>
        <p:spPr>
          <a:xfrm>
            <a:off x="4410471" y="1782526"/>
            <a:ext cx="158412" cy="463767"/>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Rectangle 293"/>
          <p:cNvSpPr/>
          <p:nvPr/>
        </p:nvSpPr>
        <p:spPr>
          <a:xfrm>
            <a:off x="4571921"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473337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a:off x="5059644"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01" name="Rectangle 300"/>
          <p:cNvSpPr/>
          <p:nvPr/>
        </p:nvSpPr>
        <p:spPr>
          <a:xfrm>
            <a:off x="5135839"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5297289"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5458740"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a:off x="5790635"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06" name="Rectangle 305"/>
          <p:cNvSpPr/>
          <p:nvPr/>
        </p:nvSpPr>
        <p:spPr>
          <a:xfrm>
            <a:off x="586722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602867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6190123" y="1782526"/>
            <a:ext cx="158412" cy="463767"/>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6530392"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11" name="Rectangle 310"/>
          <p:cNvSpPr/>
          <p:nvPr/>
        </p:nvSpPr>
        <p:spPr>
          <a:xfrm>
            <a:off x="6616137"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6777587"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6939038"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p:cNvSpPr/>
          <p:nvPr/>
        </p:nvSpPr>
        <p:spPr>
          <a:xfrm>
            <a:off x="7255390"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16" name="Rectangle 315"/>
          <p:cNvSpPr/>
          <p:nvPr/>
        </p:nvSpPr>
        <p:spPr>
          <a:xfrm>
            <a:off x="734262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7496984"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7658435"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ed Rectangle 318"/>
          <p:cNvSpPr/>
          <p:nvPr/>
        </p:nvSpPr>
        <p:spPr>
          <a:xfrm>
            <a:off x="7980593"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21" name="Rectangle 320"/>
          <p:cNvSpPr/>
          <p:nvPr/>
        </p:nvSpPr>
        <p:spPr>
          <a:xfrm>
            <a:off x="805534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821679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8378243"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885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Partitioning Decisions</a:t>
            </a:r>
          </a:p>
        </p:txBody>
      </p:sp>
      <p:sp>
        <p:nvSpPr>
          <p:cNvPr id="3" name="Slide Number Placeholder 2"/>
          <p:cNvSpPr>
            <a:spLocks noGrp="1"/>
          </p:cNvSpPr>
          <p:nvPr>
            <p:ph type="sldNum" sz="quarter" idx="12"/>
          </p:nvPr>
        </p:nvSpPr>
        <p:spPr/>
        <p:txBody>
          <a:bodyPr/>
          <a:lstStyle/>
          <a:p>
            <a:fld id="{4748F3B0-5290-A241-88FF-F03DD1126586}" type="slidenum">
              <a:rPr lang="en-US" smtClean="0"/>
              <a:t>10</a:t>
            </a:fld>
            <a:endParaRPr lang="en-US"/>
          </a:p>
        </p:txBody>
      </p:sp>
      <p:sp>
        <p:nvSpPr>
          <p:cNvPr id="6" name="Rounded Rectangle 5">
            <a:extLst>
              <a:ext uri="{FF2B5EF4-FFF2-40B4-BE49-F238E27FC236}">
                <a16:creationId xmlns="" xmlns:a16="http://schemas.microsoft.com/office/drawing/2014/main" id="{DDB78E1C-FFA3-A746-B5BE-00F41780BD82}"/>
              </a:ext>
            </a:extLst>
          </p:cNvPr>
          <p:cNvSpPr/>
          <p:nvPr/>
        </p:nvSpPr>
        <p:spPr>
          <a:xfrm>
            <a:off x="7537695" y="2790596"/>
            <a:ext cx="1934876" cy="1231388"/>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yriad Pro" charset="0"/>
                <a:ea typeface="Myriad Pro" charset="0"/>
                <a:cs typeface="Myriad Pro" charset="0"/>
              </a:rPr>
              <a:t>Query Planner</a:t>
            </a:r>
          </a:p>
        </p:txBody>
      </p:sp>
      <p:grpSp>
        <p:nvGrpSpPr>
          <p:cNvPr id="10" name="Group 9"/>
          <p:cNvGrpSpPr/>
          <p:nvPr/>
        </p:nvGrpSpPr>
        <p:grpSpPr>
          <a:xfrm>
            <a:off x="942249" y="2378816"/>
            <a:ext cx="3561346" cy="1643169"/>
            <a:chOff x="419393" y="1409415"/>
            <a:chExt cx="3561346" cy="1643169"/>
          </a:xfrm>
        </p:grpSpPr>
        <p:sp>
          <p:nvSpPr>
            <p:cNvPr id="7" name="Rounded Rectangle 6">
              <a:extLst>
                <a:ext uri="{FF2B5EF4-FFF2-40B4-BE49-F238E27FC236}">
                  <a16:creationId xmlns="" xmlns:a16="http://schemas.microsoft.com/office/drawing/2014/main" id="{FD6186AB-00AC-FE49-ACE5-0013F646DA8A}"/>
                </a:ext>
              </a:extLst>
            </p:cNvPr>
            <p:cNvSpPr/>
            <p:nvPr/>
          </p:nvSpPr>
          <p:spPr>
            <a:xfrm>
              <a:off x="425735" y="1409415"/>
              <a:ext cx="3555004" cy="1643169"/>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100" dirty="0" err="1">
                  <a:solidFill>
                    <a:schemeClr val="tx1"/>
                  </a:solidFill>
                  <a:latin typeface="Consolas" charset="0"/>
                  <a:ea typeface="Consolas" charset="0"/>
                  <a:cs typeface="Consolas" charset="0"/>
                </a:rPr>
                <a:t>pvictimIPs</a:t>
              </a:r>
              <a:r>
                <a:rPr lang="en-US" sz="1100" dirty="0">
                  <a:solidFill>
                    <a:schemeClr val="tx1"/>
                  </a:solidFill>
                  <a:latin typeface="Consolas" charset="0"/>
                  <a:ea typeface="Consolas" charset="0"/>
                  <a:cs typeface="Consolas" charset="0"/>
                </a:rPr>
                <a:t> = </a:t>
              </a:r>
              <a:r>
                <a:rPr lang="en-US" sz="1100" dirty="0" err="1">
                  <a:solidFill>
                    <a:schemeClr val="tx1"/>
                  </a:solidFill>
                  <a:latin typeface="Consolas" charset="0"/>
                  <a:ea typeface="Consolas" charset="0"/>
                  <a:cs typeface="Consolas" charset="0"/>
                </a:rPr>
                <a:t>pktStream</a:t>
              </a:r>
              <a:endParaRPr lang="en-US" sz="1100" dirty="0">
                <a:solidFill>
                  <a:schemeClr val="tx1"/>
                </a:solidFill>
                <a:latin typeface="Consolas" charset="0"/>
                <a:ea typeface="Consolas" charset="0"/>
                <a:cs typeface="Consolas" charset="0"/>
              </a:endParaRP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p.udp.sport</a:t>
              </a:r>
              <a:r>
                <a:rPr lang="en-US" sz="1100" dirty="0">
                  <a:solidFill>
                    <a:schemeClr val="tx1"/>
                  </a:solidFill>
                  <a:latin typeface="Consolas" charset="0"/>
                  <a:ea typeface="Consolas" charset="0"/>
                  <a:cs typeface="Consolas" charset="0"/>
                </a:rPr>
                <a:t> == 53)</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p.srcIP</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distinct</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srcIP</a:t>
              </a:r>
              <a:r>
                <a:rPr lang="en-US" sz="1100" dirty="0">
                  <a:solidFill>
                    <a:schemeClr val="tx1"/>
                  </a:solidFill>
                  <a:latin typeface="Consolas" charset="0"/>
                  <a:ea typeface="Consolas" charset="0"/>
                  <a:cs typeface="Consolas" charset="0"/>
                </a:rPr>
                <a:t>) =&gt; (</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1))</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reduce</a:t>
              </a:r>
              <a:r>
                <a:rPr lang="en-US" sz="1100" dirty="0">
                  <a:solidFill>
                    <a:schemeClr val="tx1"/>
                  </a:solidFill>
                  <a:latin typeface="Consolas" charset="0"/>
                  <a:ea typeface="Consolas" charset="0"/>
                  <a:cs typeface="Consolas" charset="0"/>
                </a:rPr>
                <a:t>(keys=(</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sum)</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8" name="TextBox 7">
              <a:extLst>
                <a:ext uri="{FF2B5EF4-FFF2-40B4-BE49-F238E27FC236}">
                  <a16:creationId xmlns="" xmlns:a16="http://schemas.microsoft.com/office/drawing/2014/main" id="{01328C19-DA38-584A-88E1-565C2990C0EF}"/>
                </a:ext>
              </a:extLst>
            </p:cNvPr>
            <p:cNvSpPr txBox="1"/>
            <p:nvPr/>
          </p:nvSpPr>
          <p:spPr>
            <a:xfrm>
              <a:off x="419393" y="1447265"/>
              <a:ext cx="256802" cy="1443344"/>
            </a:xfrm>
            <a:prstGeom prst="rect">
              <a:avLst/>
            </a:prstGeom>
            <a:noFill/>
          </p:spPr>
          <p:txBody>
            <a:bodyPr wrap="none" rtlCol="0">
              <a:spAutoFit/>
            </a:bodyPr>
            <a:lstStyle/>
            <a:p>
              <a:pPr>
                <a:lnSpc>
                  <a:spcPct val="114000"/>
                </a:lnSpc>
              </a:pPr>
              <a:r>
                <a:rPr lang="en-US" sz="1100" dirty="0">
                  <a:solidFill>
                    <a:schemeClr val="bg1">
                      <a:lumMod val="65000"/>
                    </a:schemeClr>
                  </a:solidFill>
                </a:rPr>
                <a:t>1</a:t>
              </a:r>
            </a:p>
            <a:p>
              <a:pPr>
                <a:lnSpc>
                  <a:spcPct val="114000"/>
                </a:lnSpc>
              </a:pPr>
              <a:r>
                <a:rPr lang="en-US" sz="1100" dirty="0">
                  <a:solidFill>
                    <a:schemeClr val="bg1">
                      <a:lumMod val="65000"/>
                    </a:schemeClr>
                  </a:solidFill>
                </a:rPr>
                <a:t>2</a:t>
              </a:r>
            </a:p>
            <a:p>
              <a:pPr>
                <a:lnSpc>
                  <a:spcPct val="114000"/>
                </a:lnSpc>
              </a:pPr>
              <a:r>
                <a:rPr lang="en-US" sz="1100" dirty="0">
                  <a:solidFill>
                    <a:schemeClr val="bg1">
                      <a:lumMod val="65000"/>
                    </a:schemeClr>
                  </a:solidFill>
                </a:rPr>
                <a:t>3</a:t>
              </a:r>
            </a:p>
            <a:p>
              <a:pPr>
                <a:lnSpc>
                  <a:spcPct val="114000"/>
                </a:lnSpc>
              </a:pPr>
              <a:r>
                <a:rPr lang="en-US" sz="1100" dirty="0">
                  <a:solidFill>
                    <a:schemeClr val="bg1">
                      <a:lumMod val="65000"/>
                    </a:schemeClr>
                  </a:solidFill>
                </a:rPr>
                <a:t>4</a:t>
              </a:r>
            </a:p>
            <a:p>
              <a:pPr>
                <a:lnSpc>
                  <a:spcPct val="114000"/>
                </a:lnSpc>
              </a:pPr>
              <a:r>
                <a:rPr lang="en-US" sz="1100" dirty="0">
                  <a:solidFill>
                    <a:schemeClr val="bg1">
                      <a:lumMod val="65000"/>
                    </a:schemeClr>
                  </a:solidFill>
                </a:rPr>
                <a:t>5</a:t>
              </a:r>
            </a:p>
            <a:p>
              <a:pPr>
                <a:lnSpc>
                  <a:spcPct val="114000"/>
                </a:lnSpc>
              </a:pPr>
              <a:r>
                <a:rPr lang="en-US" sz="1100" dirty="0">
                  <a:solidFill>
                    <a:schemeClr val="bg1">
                      <a:lumMod val="65000"/>
                    </a:schemeClr>
                  </a:solidFill>
                </a:rPr>
                <a:t>6</a:t>
              </a:r>
            </a:p>
            <a:p>
              <a:pPr>
                <a:lnSpc>
                  <a:spcPct val="114000"/>
                </a:lnSpc>
              </a:pPr>
              <a:r>
                <a:rPr lang="en-US" sz="1100" dirty="0">
                  <a:solidFill>
                    <a:schemeClr val="bg1">
                      <a:lumMod val="65000"/>
                    </a:schemeClr>
                  </a:solidFill>
                </a:rPr>
                <a:t>7</a:t>
              </a:r>
            </a:p>
          </p:txBody>
        </p:sp>
      </p:grpSp>
      <p:grpSp>
        <p:nvGrpSpPr>
          <p:cNvPr id="11" name="Group 10"/>
          <p:cNvGrpSpPr/>
          <p:nvPr/>
        </p:nvGrpSpPr>
        <p:grpSpPr>
          <a:xfrm>
            <a:off x="1094649" y="2531216"/>
            <a:ext cx="3561346" cy="1643169"/>
            <a:chOff x="419393" y="1409415"/>
            <a:chExt cx="3561346" cy="1643169"/>
          </a:xfrm>
        </p:grpSpPr>
        <p:sp>
          <p:nvSpPr>
            <p:cNvPr id="12" name="Rounded Rectangle 11">
              <a:extLst>
                <a:ext uri="{FF2B5EF4-FFF2-40B4-BE49-F238E27FC236}">
                  <a16:creationId xmlns="" xmlns:a16="http://schemas.microsoft.com/office/drawing/2014/main" id="{FD6186AB-00AC-FE49-ACE5-0013F646DA8A}"/>
                </a:ext>
              </a:extLst>
            </p:cNvPr>
            <p:cNvSpPr/>
            <p:nvPr/>
          </p:nvSpPr>
          <p:spPr>
            <a:xfrm>
              <a:off x="425735" y="1409415"/>
              <a:ext cx="3555004" cy="1643169"/>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100" dirty="0" err="1">
                  <a:solidFill>
                    <a:schemeClr val="tx1"/>
                  </a:solidFill>
                  <a:latin typeface="Consolas" charset="0"/>
                  <a:ea typeface="Consolas" charset="0"/>
                  <a:cs typeface="Consolas" charset="0"/>
                </a:rPr>
                <a:t>pvictimIPs</a:t>
              </a:r>
              <a:r>
                <a:rPr lang="en-US" sz="1100" dirty="0">
                  <a:solidFill>
                    <a:schemeClr val="tx1"/>
                  </a:solidFill>
                  <a:latin typeface="Consolas" charset="0"/>
                  <a:ea typeface="Consolas" charset="0"/>
                  <a:cs typeface="Consolas" charset="0"/>
                </a:rPr>
                <a:t> = </a:t>
              </a:r>
              <a:r>
                <a:rPr lang="en-US" sz="1100" dirty="0" err="1">
                  <a:solidFill>
                    <a:schemeClr val="tx1"/>
                  </a:solidFill>
                  <a:latin typeface="Consolas" charset="0"/>
                  <a:ea typeface="Consolas" charset="0"/>
                  <a:cs typeface="Consolas" charset="0"/>
                </a:rPr>
                <a:t>pktStream</a:t>
              </a:r>
              <a:endParaRPr lang="en-US" sz="1100" dirty="0">
                <a:solidFill>
                  <a:schemeClr val="tx1"/>
                </a:solidFill>
                <a:latin typeface="Consolas" charset="0"/>
                <a:ea typeface="Consolas" charset="0"/>
                <a:cs typeface="Consolas" charset="0"/>
              </a:endParaRP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p.udp.sport</a:t>
              </a:r>
              <a:r>
                <a:rPr lang="en-US" sz="1100" dirty="0">
                  <a:solidFill>
                    <a:schemeClr val="tx1"/>
                  </a:solidFill>
                  <a:latin typeface="Consolas" charset="0"/>
                  <a:ea typeface="Consolas" charset="0"/>
                  <a:cs typeface="Consolas" charset="0"/>
                </a:rPr>
                <a:t> == 53)</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p.srcIP</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distinct</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srcIP</a:t>
              </a:r>
              <a:r>
                <a:rPr lang="en-US" sz="1100" dirty="0">
                  <a:solidFill>
                    <a:schemeClr val="tx1"/>
                  </a:solidFill>
                  <a:latin typeface="Consolas" charset="0"/>
                  <a:ea typeface="Consolas" charset="0"/>
                  <a:cs typeface="Consolas" charset="0"/>
                </a:rPr>
                <a:t>) =&gt; (</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1))</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reduce</a:t>
              </a:r>
              <a:r>
                <a:rPr lang="en-US" sz="1100" dirty="0">
                  <a:solidFill>
                    <a:schemeClr val="tx1"/>
                  </a:solidFill>
                  <a:latin typeface="Consolas" charset="0"/>
                  <a:ea typeface="Consolas" charset="0"/>
                  <a:cs typeface="Consolas" charset="0"/>
                </a:rPr>
                <a:t>(keys=(</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sum)</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13" name="TextBox 12">
              <a:extLst>
                <a:ext uri="{FF2B5EF4-FFF2-40B4-BE49-F238E27FC236}">
                  <a16:creationId xmlns="" xmlns:a16="http://schemas.microsoft.com/office/drawing/2014/main" id="{01328C19-DA38-584A-88E1-565C2990C0EF}"/>
                </a:ext>
              </a:extLst>
            </p:cNvPr>
            <p:cNvSpPr txBox="1"/>
            <p:nvPr/>
          </p:nvSpPr>
          <p:spPr>
            <a:xfrm>
              <a:off x="419393" y="1447265"/>
              <a:ext cx="256802" cy="1443344"/>
            </a:xfrm>
            <a:prstGeom prst="rect">
              <a:avLst/>
            </a:prstGeom>
            <a:noFill/>
          </p:spPr>
          <p:txBody>
            <a:bodyPr wrap="none" rtlCol="0">
              <a:spAutoFit/>
            </a:bodyPr>
            <a:lstStyle/>
            <a:p>
              <a:pPr>
                <a:lnSpc>
                  <a:spcPct val="114000"/>
                </a:lnSpc>
              </a:pPr>
              <a:r>
                <a:rPr lang="en-US" sz="1100" dirty="0">
                  <a:solidFill>
                    <a:schemeClr val="bg1">
                      <a:lumMod val="65000"/>
                    </a:schemeClr>
                  </a:solidFill>
                </a:rPr>
                <a:t>1</a:t>
              </a:r>
            </a:p>
            <a:p>
              <a:pPr>
                <a:lnSpc>
                  <a:spcPct val="114000"/>
                </a:lnSpc>
              </a:pPr>
              <a:r>
                <a:rPr lang="en-US" sz="1100" dirty="0">
                  <a:solidFill>
                    <a:schemeClr val="bg1">
                      <a:lumMod val="65000"/>
                    </a:schemeClr>
                  </a:solidFill>
                </a:rPr>
                <a:t>2</a:t>
              </a:r>
            </a:p>
            <a:p>
              <a:pPr>
                <a:lnSpc>
                  <a:spcPct val="114000"/>
                </a:lnSpc>
              </a:pPr>
              <a:r>
                <a:rPr lang="en-US" sz="1100" dirty="0">
                  <a:solidFill>
                    <a:schemeClr val="bg1">
                      <a:lumMod val="65000"/>
                    </a:schemeClr>
                  </a:solidFill>
                </a:rPr>
                <a:t>3</a:t>
              </a:r>
            </a:p>
            <a:p>
              <a:pPr>
                <a:lnSpc>
                  <a:spcPct val="114000"/>
                </a:lnSpc>
              </a:pPr>
              <a:r>
                <a:rPr lang="en-US" sz="1100" dirty="0">
                  <a:solidFill>
                    <a:schemeClr val="bg1">
                      <a:lumMod val="65000"/>
                    </a:schemeClr>
                  </a:solidFill>
                </a:rPr>
                <a:t>4</a:t>
              </a:r>
            </a:p>
            <a:p>
              <a:pPr>
                <a:lnSpc>
                  <a:spcPct val="114000"/>
                </a:lnSpc>
              </a:pPr>
              <a:r>
                <a:rPr lang="en-US" sz="1100" dirty="0">
                  <a:solidFill>
                    <a:schemeClr val="bg1">
                      <a:lumMod val="65000"/>
                    </a:schemeClr>
                  </a:solidFill>
                </a:rPr>
                <a:t>5</a:t>
              </a:r>
            </a:p>
            <a:p>
              <a:pPr>
                <a:lnSpc>
                  <a:spcPct val="114000"/>
                </a:lnSpc>
              </a:pPr>
              <a:r>
                <a:rPr lang="en-US" sz="1100" dirty="0">
                  <a:solidFill>
                    <a:schemeClr val="bg1">
                      <a:lumMod val="65000"/>
                    </a:schemeClr>
                  </a:solidFill>
                </a:rPr>
                <a:t>6</a:t>
              </a:r>
            </a:p>
            <a:p>
              <a:pPr>
                <a:lnSpc>
                  <a:spcPct val="114000"/>
                </a:lnSpc>
              </a:pPr>
              <a:r>
                <a:rPr lang="en-US" sz="1100" dirty="0">
                  <a:solidFill>
                    <a:schemeClr val="bg1">
                      <a:lumMod val="65000"/>
                    </a:schemeClr>
                  </a:solidFill>
                </a:rPr>
                <a:t>7</a:t>
              </a:r>
            </a:p>
          </p:txBody>
        </p:sp>
      </p:grpSp>
      <p:grpSp>
        <p:nvGrpSpPr>
          <p:cNvPr id="14" name="Group 13"/>
          <p:cNvGrpSpPr/>
          <p:nvPr/>
        </p:nvGrpSpPr>
        <p:grpSpPr>
          <a:xfrm>
            <a:off x="1247049" y="2683616"/>
            <a:ext cx="3561346" cy="1643169"/>
            <a:chOff x="419393" y="1409415"/>
            <a:chExt cx="3561346" cy="1643169"/>
          </a:xfrm>
        </p:grpSpPr>
        <p:sp>
          <p:nvSpPr>
            <p:cNvPr id="15" name="Rounded Rectangle 14">
              <a:extLst>
                <a:ext uri="{FF2B5EF4-FFF2-40B4-BE49-F238E27FC236}">
                  <a16:creationId xmlns="" xmlns:a16="http://schemas.microsoft.com/office/drawing/2014/main" id="{FD6186AB-00AC-FE49-ACE5-0013F646DA8A}"/>
                </a:ext>
              </a:extLst>
            </p:cNvPr>
            <p:cNvSpPr/>
            <p:nvPr/>
          </p:nvSpPr>
          <p:spPr>
            <a:xfrm>
              <a:off x="425735" y="1409415"/>
              <a:ext cx="3555004" cy="1643169"/>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100" dirty="0" err="1">
                  <a:solidFill>
                    <a:schemeClr val="tx1"/>
                  </a:solidFill>
                  <a:latin typeface="Consolas" charset="0"/>
                  <a:ea typeface="Consolas" charset="0"/>
                  <a:cs typeface="Consolas" charset="0"/>
                </a:rPr>
                <a:t>pvictimIPs</a:t>
              </a:r>
              <a:r>
                <a:rPr lang="en-US" sz="1100" dirty="0">
                  <a:solidFill>
                    <a:schemeClr val="tx1"/>
                  </a:solidFill>
                  <a:latin typeface="Consolas" charset="0"/>
                  <a:ea typeface="Consolas" charset="0"/>
                  <a:cs typeface="Consolas" charset="0"/>
                </a:rPr>
                <a:t> = </a:t>
              </a:r>
              <a:r>
                <a:rPr lang="en-US" sz="1100" dirty="0" err="1">
                  <a:solidFill>
                    <a:schemeClr val="tx1"/>
                  </a:solidFill>
                  <a:latin typeface="Consolas" charset="0"/>
                  <a:ea typeface="Consolas" charset="0"/>
                  <a:cs typeface="Consolas" charset="0"/>
                </a:rPr>
                <a:t>pktStream</a:t>
              </a:r>
              <a:endParaRPr lang="en-US" sz="1100" dirty="0">
                <a:solidFill>
                  <a:schemeClr val="tx1"/>
                </a:solidFill>
                <a:latin typeface="Consolas" charset="0"/>
                <a:ea typeface="Consolas" charset="0"/>
                <a:cs typeface="Consolas" charset="0"/>
              </a:endParaRP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p.udp.sport</a:t>
              </a:r>
              <a:r>
                <a:rPr lang="en-US" sz="1100" dirty="0">
                  <a:solidFill>
                    <a:schemeClr val="tx1"/>
                  </a:solidFill>
                  <a:latin typeface="Consolas" charset="0"/>
                  <a:ea typeface="Consolas" charset="0"/>
                  <a:cs typeface="Consolas" charset="0"/>
                </a:rPr>
                <a:t> == 53)</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p.srcIP</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distinct</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srcIP</a:t>
              </a:r>
              <a:r>
                <a:rPr lang="en-US" sz="1100" dirty="0">
                  <a:solidFill>
                    <a:schemeClr val="tx1"/>
                  </a:solidFill>
                  <a:latin typeface="Consolas" charset="0"/>
                  <a:ea typeface="Consolas" charset="0"/>
                  <a:cs typeface="Consolas" charset="0"/>
                </a:rPr>
                <a:t>) =&gt; (</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1))</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reduce</a:t>
              </a:r>
              <a:r>
                <a:rPr lang="en-US" sz="1100" dirty="0">
                  <a:solidFill>
                    <a:schemeClr val="tx1"/>
                  </a:solidFill>
                  <a:latin typeface="Consolas" charset="0"/>
                  <a:ea typeface="Consolas" charset="0"/>
                  <a:cs typeface="Consolas" charset="0"/>
                </a:rPr>
                <a:t>(keys=(</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sum)</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16" name="TextBox 15">
              <a:extLst>
                <a:ext uri="{FF2B5EF4-FFF2-40B4-BE49-F238E27FC236}">
                  <a16:creationId xmlns="" xmlns:a16="http://schemas.microsoft.com/office/drawing/2014/main" id="{01328C19-DA38-584A-88E1-565C2990C0EF}"/>
                </a:ext>
              </a:extLst>
            </p:cNvPr>
            <p:cNvSpPr txBox="1"/>
            <p:nvPr/>
          </p:nvSpPr>
          <p:spPr>
            <a:xfrm>
              <a:off x="419393" y="1447265"/>
              <a:ext cx="256802" cy="1443344"/>
            </a:xfrm>
            <a:prstGeom prst="rect">
              <a:avLst/>
            </a:prstGeom>
            <a:noFill/>
          </p:spPr>
          <p:txBody>
            <a:bodyPr wrap="none" rtlCol="0">
              <a:spAutoFit/>
            </a:bodyPr>
            <a:lstStyle/>
            <a:p>
              <a:pPr>
                <a:lnSpc>
                  <a:spcPct val="114000"/>
                </a:lnSpc>
              </a:pPr>
              <a:r>
                <a:rPr lang="en-US" sz="1100" dirty="0">
                  <a:solidFill>
                    <a:schemeClr val="bg1">
                      <a:lumMod val="65000"/>
                    </a:schemeClr>
                  </a:solidFill>
                </a:rPr>
                <a:t>1</a:t>
              </a:r>
            </a:p>
            <a:p>
              <a:pPr>
                <a:lnSpc>
                  <a:spcPct val="114000"/>
                </a:lnSpc>
              </a:pPr>
              <a:r>
                <a:rPr lang="en-US" sz="1100" dirty="0">
                  <a:solidFill>
                    <a:schemeClr val="bg1">
                      <a:lumMod val="65000"/>
                    </a:schemeClr>
                  </a:solidFill>
                </a:rPr>
                <a:t>2</a:t>
              </a:r>
            </a:p>
            <a:p>
              <a:pPr>
                <a:lnSpc>
                  <a:spcPct val="114000"/>
                </a:lnSpc>
              </a:pPr>
              <a:r>
                <a:rPr lang="en-US" sz="1100" dirty="0">
                  <a:solidFill>
                    <a:schemeClr val="bg1">
                      <a:lumMod val="65000"/>
                    </a:schemeClr>
                  </a:solidFill>
                </a:rPr>
                <a:t>3</a:t>
              </a:r>
            </a:p>
            <a:p>
              <a:pPr>
                <a:lnSpc>
                  <a:spcPct val="114000"/>
                </a:lnSpc>
              </a:pPr>
              <a:r>
                <a:rPr lang="en-US" sz="1100" dirty="0">
                  <a:solidFill>
                    <a:schemeClr val="bg1">
                      <a:lumMod val="65000"/>
                    </a:schemeClr>
                  </a:solidFill>
                </a:rPr>
                <a:t>4</a:t>
              </a:r>
            </a:p>
            <a:p>
              <a:pPr>
                <a:lnSpc>
                  <a:spcPct val="114000"/>
                </a:lnSpc>
              </a:pPr>
              <a:r>
                <a:rPr lang="en-US" sz="1100" dirty="0">
                  <a:solidFill>
                    <a:schemeClr val="bg1">
                      <a:lumMod val="65000"/>
                    </a:schemeClr>
                  </a:solidFill>
                </a:rPr>
                <a:t>5</a:t>
              </a:r>
            </a:p>
            <a:p>
              <a:pPr>
                <a:lnSpc>
                  <a:spcPct val="114000"/>
                </a:lnSpc>
              </a:pPr>
              <a:r>
                <a:rPr lang="en-US" sz="1100" dirty="0">
                  <a:solidFill>
                    <a:schemeClr val="bg1">
                      <a:lumMod val="65000"/>
                    </a:schemeClr>
                  </a:solidFill>
                </a:rPr>
                <a:t>6</a:t>
              </a:r>
            </a:p>
            <a:p>
              <a:pPr>
                <a:lnSpc>
                  <a:spcPct val="114000"/>
                </a:lnSpc>
              </a:pPr>
              <a:r>
                <a:rPr lang="en-US" sz="1100" dirty="0">
                  <a:solidFill>
                    <a:schemeClr val="bg1">
                      <a:lumMod val="65000"/>
                    </a:schemeClr>
                  </a:solidFill>
                </a:rPr>
                <a:t>7</a:t>
              </a:r>
            </a:p>
          </p:txBody>
        </p:sp>
      </p:grpSp>
      <p:grpSp>
        <p:nvGrpSpPr>
          <p:cNvPr id="17" name="Group 16"/>
          <p:cNvGrpSpPr/>
          <p:nvPr/>
        </p:nvGrpSpPr>
        <p:grpSpPr>
          <a:xfrm>
            <a:off x="1399449" y="2836016"/>
            <a:ext cx="3561346" cy="1643169"/>
            <a:chOff x="419393" y="1409415"/>
            <a:chExt cx="3561346" cy="1643169"/>
          </a:xfrm>
        </p:grpSpPr>
        <p:sp>
          <p:nvSpPr>
            <p:cNvPr id="18" name="Rounded Rectangle 17">
              <a:extLst>
                <a:ext uri="{FF2B5EF4-FFF2-40B4-BE49-F238E27FC236}">
                  <a16:creationId xmlns="" xmlns:a16="http://schemas.microsoft.com/office/drawing/2014/main" id="{FD6186AB-00AC-FE49-ACE5-0013F646DA8A}"/>
                </a:ext>
              </a:extLst>
            </p:cNvPr>
            <p:cNvSpPr/>
            <p:nvPr/>
          </p:nvSpPr>
          <p:spPr>
            <a:xfrm>
              <a:off x="425735" y="1409415"/>
              <a:ext cx="3555004" cy="1643169"/>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100" dirty="0" err="1">
                  <a:solidFill>
                    <a:schemeClr val="tx1"/>
                  </a:solidFill>
                  <a:latin typeface="Consolas" charset="0"/>
                  <a:ea typeface="Consolas" charset="0"/>
                  <a:cs typeface="Consolas" charset="0"/>
                </a:rPr>
                <a:t>pvictimIPs</a:t>
              </a:r>
              <a:r>
                <a:rPr lang="en-US" sz="1100" dirty="0">
                  <a:solidFill>
                    <a:schemeClr val="tx1"/>
                  </a:solidFill>
                  <a:latin typeface="Consolas" charset="0"/>
                  <a:ea typeface="Consolas" charset="0"/>
                  <a:cs typeface="Consolas" charset="0"/>
                </a:rPr>
                <a:t> = </a:t>
              </a:r>
              <a:r>
                <a:rPr lang="en-US" sz="1100" dirty="0" err="1">
                  <a:solidFill>
                    <a:schemeClr val="tx1"/>
                  </a:solidFill>
                  <a:latin typeface="Consolas" charset="0"/>
                  <a:ea typeface="Consolas" charset="0"/>
                  <a:cs typeface="Consolas" charset="0"/>
                </a:rPr>
                <a:t>pktStream</a:t>
              </a:r>
              <a:endParaRPr lang="en-US" sz="1100" dirty="0">
                <a:solidFill>
                  <a:schemeClr val="tx1"/>
                </a:solidFill>
                <a:latin typeface="Consolas" charset="0"/>
                <a:ea typeface="Consolas" charset="0"/>
                <a:cs typeface="Consolas" charset="0"/>
              </a:endParaRP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p.udp.sport</a:t>
              </a:r>
              <a:r>
                <a:rPr lang="en-US" sz="1100" dirty="0">
                  <a:solidFill>
                    <a:schemeClr val="tx1"/>
                  </a:solidFill>
                  <a:latin typeface="Consolas" charset="0"/>
                  <a:ea typeface="Consolas" charset="0"/>
                  <a:cs typeface="Consolas" charset="0"/>
                </a:rPr>
                <a:t> == 53)</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p.srcIP</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distinct</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srcIP</a:t>
              </a:r>
              <a:r>
                <a:rPr lang="en-US" sz="1100" dirty="0">
                  <a:solidFill>
                    <a:schemeClr val="tx1"/>
                  </a:solidFill>
                  <a:latin typeface="Consolas" charset="0"/>
                  <a:ea typeface="Consolas" charset="0"/>
                  <a:cs typeface="Consolas" charset="0"/>
                </a:rPr>
                <a:t>) =&gt; (</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1))</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reduce</a:t>
              </a:r>
              <a:r>
                <a:rPr lang="en-US" sz="1100" dirty="0">
                  <a:solidFill>
                    <a:schemeClr val="tx1"/>
                  </a:solidFill>
                  <a:latin typeface="Consolas" charset="0"/>
                  <a:ea typeface="Consolas" charset="0"/>
                  <a:cs typeface="Consolas" charset="0"/>
                </a:rPr>
                <a:t>(keys=(</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sum)</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19" name="TextBox 18">
              <a:extLst>
                <a:ext uri="{FF2B5EF4-FFF2-40B4-BE49-F238E27FC236}">
                  <a16:creationId xmlns="" xmlns:a16="http://schemas.microsoft.com/office/drawing/2014/main" id="{01328C19-DA38-584A-88E1-565C2990C0EF}"/>
                </a:ext>
              </a:extLst>
            </p:cNvPr>
            <p:cNvSpPr txBox="1"/>
            <p:nvPr/>
          </p:nvSpPr>
          <p:spPr>
            <a:xfrm>
              <a:off x="419393" y="1447265"/>
              <a:ext cx="256802" cy="1443344"/>
            </a:xfrm>
            <a:prstGeom prst="rect">
              <a:avLst/>
            </a:prstGeom>
            <a:noFill/>
          </p:spPr>
          <p:txBody>
            <a:bodyPr wrap="none" rtlCol="0">
              <a:spAutoFit/>
            </a:bodyPr>
            <a:lstStyle/>
            <a:p>
              <a:pPr>
                <a:lnSpc>
                  <a:spcPct val="114000"/>
                </a:lnSpc>
              </a:pPr>
              <a:r>
                <a:rPr lang="en-US" sz="1100" dirty="0">
                  <a:solidFill>
                    <a:schemeClr val="bg1">
                      <a:lumMod val="65000"/>
                    </a:schemeClr>
                  </a:solidFill>
                </a:rPr>
                <a:t>1</a:t>
              </a:r>
            </a:p>
            <a:p>
              <a:pPr>
                <a:lnSpc>
                  <a:spcPct val="114000"/>
                </a:lnSpc>
              </a:pPr>
              <a:r>
                <a:rPr lang="en-US" sz="1100" dirty="0">
                  <a:solidFill>
                    <a:schemeClr val="bg1">
                      <a:lumMod val="65000"/>
                    </a:schemeClr>
                  </a:solidFill>
                </a:rPr>
                <a:t>2</a:t>
              </a:r>
            </a:p>
            <a:p>
              <a:pPr>
                <a:lnSpc>
                  <a:spcPct val="114000"/>
                </a:lnSpc>
              </a:pPr>
              <a:r>
                <a:rPr lang="en-US" sz="1100" dirty="0">
                  <a:solidFill>
                    <a:schemeClr val="bg1">
                      <a:lumMod val="65000"/>
                    </a:schemeClr>
                  </a:solidFill>
                </a:rPr>
                <a:t>3</a:t>
              </a:r>
            </a:p>
            <a:p>
              <a:pPr>
                <a:lnSpc>
                  <a:spcPct val="114000"/>
                </a:lnSpc>
              </a:pPr>
              <a:r>
                <a:rPr lang="en-US" sz="1100" dirty="0">
                  <a:solidFill>
                    <a:schemeClr val="bg1">
                      <a:lumMod val="65000"/>
                    </a:schemeClr>
                  </a:solidFill>
                </a:rPr>
                <a:t>4</a:t>
              </a:r>
            </a:p>
            <a:p>
              <a:pPr>
                <a:lnSpc>
                  <a:spcPct val="114000"/>
                </a:lnSpc>
              </a:pPr>
              <a:r>
                <a:rPr lang="en-US" sz="1100" dirty="0">
                  <a:solidFill>
                    <a:schemeClr val="bg1">
                      <a:lumMod val="65000"/>
                    </a:schemeClr>
                  </a:solidFill>
                </a:rPr>
                <a:t>5</a:t>
              </a:r>
            </a:p>
            <a:p>
              <a:pPr>
                <a:lnSpc>
                  <a:spcPct val="114000"/>
                </a:lnSpc>
              </a:pPr>
              <a:r>
                <a:rPr lang="en-US" sz="1100" dirty="0">
                  <a:solidFill>
                    <a:schemeClr val="bg1">
                      <a:lumMod val="65000"/>
                    </a:schemeClr>
                  </a:solidFill>
                </a:rPr>
                <a:t>6</a:t>
              </a:r>
            </a:p>
            <a:p>
              <a:pPr>
                <a:lnSpc>
                  <a:spcPct val="114000"/>
                </a:lnSpc>
              </a:pPr>
              <a:r>
                <a:rPr lang="en-US" sz="1100" dirty="0">
                  <a:solidFill>
                    <a:schemeClr val="bg1">
                      <a:lumMod val="65000"/>
                    </a:schemeClr>
                  </a:solidFill>
                </a:rPr>
                <a:t>7</a:t>
              </a:r>
            </a:p>
          </p:txBody>
        </p:sp>
      </p:grpSp>
      <p:sp>
        <p:nvSpPr>
          <p:cNvPr id="22" name="Right Arrow 21"/>
          <p:cNvSpPr/>
          <p:nvPr/>
        </p:nvSpPr>
        <p:spPr>
          <a:xfrm>
            <a:off x="5729379" y="3247603"/>
            <a:ext cx="443666" cy="426262"/>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 xmlns:a16="http://schemas.microsoft.com/office/drawing/2014/main" id="{DDB78E1C-FFA3-A746-B5BE-00F41780BD82}"/>
              </a:ext>
            </a:extLst>
          </p:cNvPr>
          <p:cNvSpPr/>
          <p:nvPr/>
        </p:nvSpPr>
        <p:spPr>
          <a:xfrm>
            <a:off x="6749485" y="2076775"/>
            <a:ext cx="3511296" cy="530352"/>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Myriad Pro" charset="0"/>
                <a:ea typeface="Myriad Pro" charset="0"/>
                <a:cs typeface="Myriad Pro" charset="0"/>
              </a:rPr>
              <a:t>Target Resources</a:t>
            </a:r>
            <a:r>
              <a:rPr lang="en-US" sz="2400" b="1" dirty="0">
                <a:solidFill>
                  <a:srgbClr val="C00000"/>
                </a:solidFill>
                <a:latin typeface="Myriad Pro" charset="0"/>
                <a:ea typeface="Myriad Pro" charset="0"/>
                <a:cs typeface="Myriad Pro" charset="0"/>
              </a:rPr>
              <a:t>?</a:t>
            </a:r>
            <a:endParaRPr lang="en-US" sz="2400" dirty="0">
              <a:solidFill>
                <a:schemeClr val="tx1"/>
              </a:solidFill>
              <a:latin typeface="Avenir Next Medium" panose="020B0503020202020204" pitchFamily="34" charset="0"/>
              <a:ea typeface="Myriad Pro" charset="0"/>
              <a:cs typeface="Myriad Pro" charset="0"/>
            </a:endParaRPr>
          </a:p>
        </p:txBody>
      </p:sp>
      <p:sp>
        <p:nvSpPr>
          <p:cNvPr id="25" name="Rounded Rectangle 24">
            <a:extLst>
              <a:ext uri="{FF2B5EF4-FFF2-40B4-BE49-F238E27FC236}">
                <a16:creationId xmlns="" xmlns:a16="http://schemas.microsoft.com/office/drawing/2014/main" id="{DDB78E1C-FFA3-A746-B5BE-00F41780BD82}"/>
              </a:ext>
            </a:extLst>
          </p:cNvPr>
          <p:cNvSpPr/>
          <p:nvPr/>
        </p:nvSpPr>
        <p:spPr>
          <a:xfrm>
            <a:off x="6749485" y="4268280"/>
            <a:ext cx="3511296" cy="530352"/>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Myriad Pro" charset="0"/>
                <a:ea typeface="Myriad Pro" charset="0"/>
                <a:cs typeface="Myriad Pro" charset="0"/>
              </a:rPr>
              <a:t>Reduce Load?</a:t>
            </a:r>
            <a:endParaRPr lang="en-US" sz="2400" dirty="0">
              <a:solidFill>
                <a:schemeClr val="tx1"/>
              </a:solidFill>
              <a:latin typeface="Avenir Next Medium" panose="020B0503020202020204" pitchFamily="34" charset="0"/>
              <a:ea typeface="Myriad Pro" charset="0"/>
              <a:cs typeface="Myriad Pro" charset="0"/>
            </a:endParaRPr>
          </a:p>
        </p:txBody>
      </p:sp>
    </p:spTree>
    <p:extLst>
      <p:ext uri="{BB962C8B-B14F-4D97-AF65-F5344CB8AC3E}">
        <p14:creationId xmlns:p14="http://schemas.microsoft.com/office/powerpoint/2010/main" val="179744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Planning </a:t>
            </a:r>
            <a:r>
              <a:rPr lang="en-US" dirty="0" smtClean="0"/>
              <a:t>Integer Linear Program</a:t>
            </a:r>
            <a:endParaRPr lang="en-US" dirty="0"/>
          </a:p>
        </p:txBody>
      </p:sp>
      <p:sp>
        <p:nvSpPr>
          <p:cNvPr id="3" name="Slide Number Placeholder 2"/>
          <p:cNvSpPr>
            <a:spLocks noGrp="1"/>
          </p:cNvSpPr>
          <p:nvPr>
            <p:ph type="sldNum" sz="quarter" idx="12"/>
          </p:nvPr>
        </p:nvSpPr>
        <p:spPr/>
        <p:txBody>
          <a:bodyPr/>
          <a:lstStyle/>
          <a:p>
            <a:fld id="{4748F3B0-5290-A241-88FF-F03DD1126586}" type="slidenum">
              <a:rPr lang="en-US" smtClean="0"/>
              <a:t>11</a:t>
            </a:fld>
            <a:endParaRPr lang="en-US"/>
          </a:p>
        </p:txBody>
      </p:sp>
      <p:graphicFrame>
        <p:nvGraphicFramePr>
          <p:cNvPr id="392" name="Table 391"/>
          <p:cNvGraphicFramePr>
            <a:graphicFrameLocks noGrp="1"/>
          </p:cNvGraphicFramePr>
          <p:nvPr>
            <p:extLst/>
          </p:nvPr>
        </p:nvGraphicFramePr>
        <p:xfrm>
          <a:off x="1586059" y="1917599"/>
          <a:ext cx="1959428" cy="2598894"/>
        </p:xfrm>
        <a:graphic>
          <a:graphicData uri="http://schemas.openxmlformats.org/drawingml/2006/table">
            <a:tbl>
              <a:tblPr>
                <a:tableStyleId>{5C22544A-7EE6-4342-B048-85BDC9FD1C3A}</a:tableStyleId>
              </a:tblPr>
              <a:tblGrid>
                <a:gridCol w="1959428">
                  <a:extLst>
                    <a:ext uri="{9D8B030D-6E8A-4147-A177-3AD203B41FA5}">
                      <a16:colId xmlns="" xmlns:a16="http://schemas.microsoft.com/office/drawing/2014/main" val="20000"/>
                    </a:ext>
                  </a:extLst>
                </a:gridCol>
              </a:tblGrid>
              <a:tr h="421540">
                <a:tc>
                  <a:txBody>
                    <a:bodyPr/>
                    <a:lstStyle/>
                    <a:p>
                      <a:pPr algn="ctr"/>
                      <a:r>
                        <a:rPr lang="en-US" sz="2000" b="1" dirty="0">
                          <a:solidFill>
                            <a:schemeClr val="bg1">
                              <a:lumMod val="95000"/>
                            </a:schemeClr>
                          </a:solidFill>
                          <a:latin typeface="Myriad Pro" charset="0"/>
                          <a:ea typeface="Myriad Pro" charset="0"/>
                          <a:cs typeface="Myriad Pro" charset="0"/>
                        </a:rPr>
                        <a:t>Constraints</a:t>
                      </a:r>
                      <a:endParaRPr lang="en-US" sz="1600" b="1" dirty="0">
                        <a:solidFill>
                          <a:schemeClr val="bg1">
                            <a:lumMod val="95000"/>
                          </a:schemeClr>
                        </a:solidFill>
                        <a:latin typeface="Myriad Pro" charset="0"/>
                        <a:ea typeface="Myriad Pro" charset="0"/>
                        <a:cs typeface="Myriad Pro" charset="0"/>
                      </a:endParaRPr>
                    </a:p>
                  </a:txBody>
                  <a:tcPr anchor="ctr">
                    <a:solidFill>
                      <a:schemeClr val="tx1">
                        <a:lumMod val="75000"/>
                        <a:lumOff val="25000"/>
                      </a:schemeClr>
                    </a:solidFill>
                  </a:tcPr>
                </a:tc>
                <a:extLst>
                  <a:ext uri="{0D108BD9-81ED-4DB2-BD59-A6C34878D82A}">
                    <a16:rowId xmlns="" xmlns:a16="http://schemas.microsoft.com/office/drawing/2014/main" val="10000"/>
                  </a:ext>
                </a:extLst>
              </a:tr>
              <a:tr h="389114">
                <a:tc>
                  <a:txBody>
                    <a:bodyPr/>
                    <a:lstStyle/>
                    <a:p>
                      <a:pPr algn="ctr"/>
                      <a:endParaRPr lang="en-US" sz="1800" i="0" dirty="0">
                        <a:solidFill>
                          <a:schemeClr val="accent2">
                            <a:lumMod val="75000"/>
                          </a:schemeClr>
                        </a:solidFill>
                        <a:latin typeface="Myriad Pro" charset="0"/>
                        <a:ea typeface="Myriad Pro" charset="0"/>
                        <a:cs typeface="Myriad Pro" charset="0"/>
                      </a:endParaRPr>
                    </a:p>
                  </a:txBody>
                  <a:tcPr anchor="ctr"/>
                </a:tc>
                <a:extLst>
                  <a:ext uri="{0D108BD9-81ED-4DB2-BD59-A6C34878D82A}">
                    <a16:rowId xmlns="" xmlns:a16="http://schemas.microsoft.com/office/drawing/2014/main" val="10001"/>
                  </a:ext>
                </a:extLst>
              </a:tr>
              <a:tr h="680950">
                <a:tc>
                  <a:txBody>
                    <a:bodyPr/>
                    <a:lstStyle/>
                    <a:p>
                      <a:pPr algn="ctr"/>
                      <a:endParaRPr lang="en-US" sz="1800" i="0" dirty="0">
                        <a:solidFill>
                          <a:srgbClr val="7030A0"/>
                        </a:solidFill>
                        <a:latin typeface="Myriad Pro" charset="0"/>
                        <a:ea typeface="Myriad Pro" charset="0"/>
                        <a:cs typeface="Myriad Pro" charset="0"/>
                      </a:endParaRPr>
                    </a:p>
                  </a:txBody>
                  <a:tcPr anchor="ctr"/>
                </a:tc>
                <a:extLst>
                  <a:ext uri="{0D108BD9-81ED-4DB2-BD59-A6C34878D82A}">
                    <a16:rowId xmlns="" xmlns:a16="http://schemas.microsoft.com/office/drawing/2014/main" val="10002"/>
                  </a:ext>
                </a:extLst>
              </a:tr>
              <a:tr h="553645">
                <a:tc>
                  <a:txBody>
                    <a:bodyPr/>
                    <a:lstStyle/>
                    <a:p>
                      <a:pPr algn="ctr"/>
                      <a:endParaRPr lang="en-US" sz="1800" i="0" dirty="0">
                        <a:solidFill>
                          <a:srgbClr val="00B050"/>
                        </a:solidFill>
                        <a:latin typeface="Myriad Pro" charset="0"/>
                        <a:ea typeface="Myriad Pro" charset="0"/>
                        <a:cs typeface="Myriad Pro" charset="0"/>
                      </a:endParaRPr>
                    </a:p>
                  </a:txBody>
                  <a:tcPr anchor="ctr"/>
                </a:tc>
                <a:extLst>
                  <a:ext uri="{0D108BD9-81ED-4DB2-BD59-A6C34878D82A}">
                    <a16:rowId xmlns="" xmlns:a16="http://schemas.microsoft.com/office/drawing/2014/main" val="10003"/>
                  </a:ext>
                </a:extLst>
              </a:tr>
              <a:tr h="553645">
                <a:tc>
                  <a:txBody>
                    <a:bodyPr/>
                    <a:lstStyle/>
                    <a:p>
                      <a:pPr algn="ctr"/>
                      <a:endParaRPr lang="en-US" sz="1800" i="0" dirty="0">
                        <a:solidFill>
                          <a:srgbClr val="0070C0"/>
                        </a:solidFill>
                        <a:latin typeface="Myriad Pro" charset="0"/>
                        <a:ea typeface="Myriad Pro" charset="0"/>
                        <a:cs typeface="Myriad Pro" charset="0"/>
                      </a:endParaRPr>
                    </a:p>
                  </a:txBody>
                  <a:tcPr anchor="ctr"/>
                </a:tc>
                <a:extLst>
                  <a:ext uri="{0D108BD9-81ED-4DB2-BD59-A6C34878D82A}">
                    <a16:rowId xmlns="" xmlns:a16="http://schemas.microsoft.com/office/drawing/2014/main" val="10004"/>
                  </a:ext>
                </a:extLst>
              </a:tr>
            </a:tbl>
          </a:graphicData>
        </a:graphic>
      </p:graphicFrame>
      <p:sp>
        <p:nvSpPr>
          <p:cNvPr id="393" name="Rounded Rectangle 392">
            <a:extLst>
              <a:ext uri="{FF2B5EF4-FFF2-40B4-BE49-F238E27FC236}">
                <a16:creationId xmlns="" xmlns:a16="http://schemas.microsoft.com/office/drawing/2014/main" id="{DDB78E1C-FFA3-A746-B5BE-00F41780BD82}"/>
              </a:ext>
            </a:extLst>
          </p:cNvPr>
          <p:cNvSpPr/>
          <p:nvPr/>
        </p:nvSpPr>
        <p:spPr>
          <a:xfrm>
            <a:off x="2908113" y="5375538"/>
            <a:ext cx="6375775" cy="530352"/>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C00000"/>
                </a:solidFill>
                <a:latin typeface="Myriad Pro" charset="0"/>
                <a:ea typeface="Myriad Pro" charset="0"/>
                <a:cs typeface="Myriad Pro" charset="0"/>
              </a:rPr>
              <a:t>Goal: </a:t>
            </a:r>
            <a:r>
              <a:rPr lang="en-US" sz="2400">
                <a:solidFill>
                  <a:schemeClr val="tx1"/>
                </a:solidFill>
                <a:latin typeface="Myriad Pro" charset="0"/>
                <a:ea typeface="Myriad Pro" charset="0"/>
                <a:cs typeface="Myriad Pro" charset="0"/>
              </a:rPr>
              <a:t>Minimize Tuples Sent to Stream Processor</a:t>
            </a:r>
            <a:endParaRPr lang="en-US" sz="2400" dirty="0">
              <a:solidFill>
                <a:schemeClr val="tx1"/>
              </a:solidFill>
              <a:latin typeface="Avenir Next Medium" panose="020B0503020202020204" pitchFamily="34" charset="0"/>
              <a:ea typeface="Myriad Pro" charset="0"/>
              <a:cs typeface="Myriad Pro" charset="0"/>
            </a:endParaRPr>
          </a:p>
        </p:txBody>
      </p:sp>
      <p:sp>
        <p:nvSpPr>
          <p:cNvPr id="398" name="Rounded Rectangle 397"/>
          <p:cNvSpPr>
            <a:spLocks/>
          </p:cNvSpPr>
          <p:nvPr/>
        </p:nvSpPr>
        <p:spPr>
          <a:xfrm>
            <a:off x="9057863" y="1853190"/>
            <a:ext cx="1151686" cy="2752416"/>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Myriad Pro" charset="0"/>
                <a:ea typeface="Myriad Pro" charset="0"/>
                <a:cs typeface="Myriad Pro" charset="0"/>
              </a:rPr>
              <a:t>Programmable </a:t>
            </a:r>
            <a:r>
              <a:rPr lang="en-US" sz="1050" b="1" dirty="0" err="1">
                <a:latin typeface="Myriad Pro" charset="0"/>
                <a:ea typeface="Myriad Pro" charset="0"/>
                <a:cs typeface="Myriad Pro" charset="0"/>
              </a:rPr>
              <a:t>Deparser</a:t>
            </a:r>
            <a:endParaRPr lang="en-US" sz="1050" b="1" dirty="0">
              <a:latin typeface="Myriad Pro" charset="0"/>
              <a:ea typeface="Myriad Pro" charset="0"/>
              <a:cs typeface="Myriad Pro" charset="0"/>
            </a:endParaRPr>
          </a:p>
          <a:p>
            <a:pPr algn="ctr"/>
            <a:endParaRPr lang="en-US" sz="1050" b="1" dirty="0">
              <a:latin typeface="Myriad Pro" charset="0"/>
              <a:ea typeface="Myriad Pro" charset="0"/>
              <a:cs typeface="Myriad Pro" charset="0"/>
            </a:endParaRPr>
          </a:p>
          <a:p>
            <a:pPr algn="ctr"/>
            <a:endParaRPr lang="en-US" sz="1000" b="1" dirty="0">
              <a:latin typeface="Myriad Pro" charset="0"/>
              <a:ea typeface="Myriad Pro" charset="0"/>
              <a:cs typeface="Myriad Pro" charset="0"/>
            </a:endParaRPr>
          </a:p>
          <a:p>
            <a:pPr algn="ctr"/>
            <a:endParaRPr lang="en-US" sz="1000" b="1" dirty="0">
              <a:latin typeface="Myriad Pro" charset="0"/>
              <a:ea typeface="Myriad Pro" charset="0"/>
              <a:cs typeface="Myriad Pro" charset="0"/>
            </a:endParaRPr>
          </a:p>
          <a:p>
            <a:pPr algn="ctr"/>
            <a:endParaRPr lang="en-US" sz="10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p:txBody>
      </p:sp>
      <p:grpSp>
        <p:nvGrpSpPr>
          <p:cNvPr id="400" name="Group 399"/>
          <p:cNvGrpSpPr/>
          <p:nvPr/>
        </p:nvGrpSpPr>
        <p:grpSpPr>
          <a:xfrm>
            <a:off x="9331987" y="2375106"/>
            <a:ext cx="614335" cy="336584"/>
            <a:chOff x="6858000" y="3200400"/>
            <a:chExt cx="685800" cy="375739"/>
          </a:xfrm>
        </p:grpSpPr>
        <p:sp>
          <p:nvSpPr>
            <p:cNvPr id="431" name="Rectangle 430"/>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2" name="Rectangle 431"/>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3" name="Rectangle 432"/>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34" name="Straight Connector 433"/>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01" name="Group 400"/>
          <p:cNvGrpSpPr/>
          <p:nvPr/>
        </p:nvGrpSpPr>
        <p:grpSpPr>
          <a:xfrm>
            <a:off x="9329187" y="2965310"/>
            <a:ext cx="614335" cy="336584"/>
            <a:chOff x="6858000" y="3200400"/>
            <a:chExt cx="685800" cy="375739"/>
          </a:xfrm>
        </p:grpSpPr>
        <p:sp>
          <p:nvSpPr>
            <p:cNvPr id="422" name="Rectangle 42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3" name="Rectangle 42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4" name="Rectangle 42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25" name="Straight Connector 42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02" name="Group 401"/>
          <p:cNvGrpSpPr/>
          <p:nvPr/>
        </p:nvGrpSpPr>
        <p:grpSpPr>
          <a:xfrm>
            <a:off x="9329187" y="3555514"/>
            <a:ext cx="614335" cy="336584"/>
            <a:chOff x="6858000" y="3200400"/>
            <a:chExt cx="685800" cy="375739"/>
          </a:xfrm>
        </p:grpSpPr>
        <p:sp>
          <p:nvSpPr>
            <p:cNvPr id="413" name="Rectangle 412"/>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4" name="Rectangle 413"/>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5" name="Rectangle 414"/>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16" name="Straight Connector 415"/>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03" name="Group 402"/>
          <p:cNvGrpSpPr/>
          <p:nvPr/>
        </p:nvGrpSpPr>
        <p:grpSpPr>
          <a:xfrm>
            <a:off x="9329187" y="4145717"/>
            <a:ext cx="614335" cy="336584"/>
            <a:chOff x="6858000" y="3200400"/>
            <a:chExt cx="685800" cy="375739"/>
          </a:xfrm>
        </p:grpSpPr>
        <p:sp>
          <p:nvSpPr>
            <p:cNvPr id="404" name="Rectangle 40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5" name="Rectangle 404"/>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6" name="Rectangle 405"/>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07" name="Straight Connector 406"/>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40" name="TextBox 439"/>
          <p:cNvSpPr txBox="1">
            <a:spLocks/>
          </p:cNvSpPr>
          <p:nvPr/>
        </p:nvSpPr>
        <p:spPr>
          <a:xfrm>
            <a:off x="6734648" y="4641309"/>
            <a:ext cx="591829" cy="276999"/>
          </a:xfrm>
          <a:prstGeom prst="rect">
            <a:avLst/>
          </a:prstGeom>
          <a:noFill/>
        </p:spPr>
        <p:txBody>
          <a:bodyPr wrap="none" rtlCol="0">
            <a:spAutoFit/>
          </a:bodyPr>
          <a:lstStyle/>
          <a:p>
            <a:pPr algn="ctr"/>
            <a:r>
              <a:rPr lang="en-US" sz="1200" b="1" dirty="0">
                <a:latin typeface="Myriad Pro" charset="0"/>
                <a:ea typeface="Myriad Pro" charset="0"/>
                <a:cs typeface="Myriad Pro" charset="0"/>
              </a:rPr>
              <a:t>Stages</a:t>
            </a:r>
          </a:p>
        </p:txBody>
      </p:sp>
      <p:sp>
        <p:nvSpPr>
          <p:cNvPr id="457" name="Rounded Rectangle 456"/>
          <p:cNvSpPr>
            <a:spLocks/>
          </p:cNvSpPr>
          <p:nvPr/>
        </p:nvSpPr>
        <p:spPr>
          <a:xfrm>
            <a:off x="3846780" y="1845921"/>
            <a:ext cx="1151686" cy="2752416"/>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Myriad Pro" charset="0"/>
                <a:ea typeface="Myriad Pro" charset="0"/>
                <a:cs typeface="Myriad Pro" charset="0"/>
              </a:rPr>
              <a:t>Programmable Parser</a:t>
            </a:r>
          </a:p>
          <a:p>
            <a:pPr algn="ctr"/>
            <a:endParaRPr lang="en-US" sz="1050" b="1" dirty="0">
              <a:latin typeface="Myriad Pro" charset="0"/>
              <a:ea typeface="Myriad Pro" charset="0"/>
              <a:cs typeface="Myriad Pro" charset="0"/>
            </a:endParaRPr>
          </a:p>
          <a:p>
            <a:pPr algn="ctr"/>
            <a:endParaRPr lang="en-US" sz="1000" b="1" dirty="0">
              <a:latin typeface="Myriad Pro" charset="0"/>
              <a:ea typeface="Myriad Pro" charset="0"/>
              <a:cs typeface="Myriad Pro" charset="0"/>
            </a:endParaRPr>
          </a:p>
          <a:p>
            <a:pPr algn="ctr"/>
            <a:endParaRPr lang="en-US" sz="1000" b="1" dirty="0">
              <a:latin typeface="Myriad Pro" charset="0"/>
              <a:ea typeface="Myriad Pro" charset="0"/>
              <a:cs typeface="Myriad Pro" charset="0"/>
            </a:endParaRPr>
          </a:p>
          <a:p>
            <a:pPr algn="ctr"/>
            <a:endParaRPr lang="en-US" sz="1000" b="1" dirty="0">
              <a:latin typeface="Myriad Pro" charset="0"/>
              <a:ea typeface="Myriad Pro" charset="0"/>
              <a:cs typeface="Myriad Pro" charset="0"/>
            </a:endParaRPr>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p:txBody>
      </p:sp>
      <p:sp>
        <p:nvSpPr>
          <p:cNvPr id="459" name="Rectangle 458"/>
          <p:cNvSpPr>
            <a:spLocks/>
          </p:cNvSpPr>
          <p:nvPr/>
        </p:nvSpPr>
        <p:spPr>
          <a:xfrm>
            <a:off x="5151871" y="2321204"/>
            <a:ext cx="819796" cy="22771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0" name="Trapezoid 459"/>
          <p:cNvSpPr>
            <a:spLocks/>
          </p:cNvSpPr>
          <p:nvPr/>
        </p:nvSpPr>
        <p:spPr>
          <a:xfrm rot="5400000">
            <a:off x="5615294" y="246838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p>
        </p:txBody>
      </p:sp>
      <p:sp>
        <p:nvSpPr>
          <p:cNvPr id="461" name="Trapezoid 460"/>
          <p:cNvSpPr>
            <a:spLocks/>
          </p:cNvSpPr>
          <p:nvPr/>
        </p:nvSpPr>
        <p:spPr>
          <a:xfrm rot="5400000">
            <a:off x="5612563" y="2901685"/>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2" name="Trapezoid 461"/>
          <p:cNvSpPr>
            <a:spLocks/>
          </p:cNvSpPr>
          <p:nvPr/>
        </p:nvSpPr>
        <p:spPr>
          <a:xfrm rot="5400000">
            <a:off x="5612563" y="3334982"/>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3" name="Trapezoid 462"/>
          <p:cNvSpPr>
            <a:spLocks/>
          </p:cNvSpPr>
          <p:nvPr/>
        </p:nvSpPr>
        <p:spPr>
          <a:xfrm rot="5400000">
            <a:off x="5612563" y="3768279"/>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4" name="Trapezoid 463"/>
          <p:cNvSpPr>
            <a:spLocks/>
          </p:cNvSpPr>
          <p:nvPr/>
        </p:nvSpPr>
        <p:spPr>
          <a:xfrm rot="5400000">
            <a:off x="5612563" y="4201575"/>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5" name="Rectangle 464"/>
          <p:cNvSpPr>
            <a:spLocks/>
          </p:cNvSpPr>
          <p:nvPr/>
        </p:nvSpPr>
        <p:spPr>
          <a:xfrm>
            <a:off x="5240076" y="2421716"/>
            <a:ext cx="334497" cy="207011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b="1" dirty="0">
                <a:latin typeface="Myriad Pro" charset="0"/>
                <a:ea typeface="Myriad Pro" charset="0"/>
                <a:cs typeface="Myriad Pro" charset="0"/>
              </a:rPr>
              <a:t>Memory</a:t>
            </a:r>
          </a:p>
        </p:txBody>
      </p:sp>
      <p:sp>
        <p:nvSpPr>
          <p:cNvPr id="466" name="Rounded Rectangle 465"/>
          <p:cNvSpPr>
            <a:spLocks/>
          </p:cNvSpPr>
          <p:nvPr/>
        </p:nvSpPr>
        <p:spPr>
          <a:xfrm>
            <a:off x="5151871" y="1845923"/>
            <a:ext cx="819796" cy="432309"/>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Myriad Pro" charset="0"/>
                <a:ea typeface="Myriad Pro" charset="0"/>
                <a:cs typeface="Myriad Pro" charset="0"/>
              </a:rPr>
              <a:t>Persistent State</a:t>
            </a:r>
          </a:p>
        </p:txBody>
      </p:sp>
      <p:sp>
        <p:nvSpPr>
          <p:cNvPr id="468" name="Oval 467"/>
          <p:cNvSpPr/>
          <p:nvPr/>
        </p:nvSpPr>
        <p:spPr>
          <a:xfrm>
            <a:off x="4159770" y="2355708"/>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9" name="Oval 468"/>
          <p:cNvSpPr/>
          <p:nvPr/>
        </p:nvSpPr>
        <p:spPr>
          <a:xfrm>
            <a:off x="4526664" y="2764297"/>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0" name="Oval 469"/>
          <p:cNvSpPr/>
          <p:nvPr/>
        </p:nvSpPr>
        <p:spPr>
          <a:xfrm>
            <a:off x="3940771" y="3102750"/>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1" name="Oval 470"/>
          <p:cNvSpPr/>
          <p:nvPr/>
        </p:nvSpPr>
        <p:spPr>
          <a:xfrm>
            <a:off x="4447028" y="3756954"/>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2" name="Oval 471"/>
          <p:cNvSpPr/>
          <p:nvPr/>
        </p:nvSpPr>
        <p:spPr>
          <a:xfrm>
            <a:off x="4048848" y="4131962"/>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73" name="Curved Connector 472"/>
          <p:cNvCxnSpPr>
            <a:stCxn id="419" idx="6"/>
            <a:endCxn id="420" idx="7"/>
          </p:cNvCxnSpPr>
          <p:nvPr/>
        </p:nvCxnSpPr>
        <p:spPr>
          <a:xfrm>
            <a:off x="4310509" y="3287620"/>
            <a:ext cx="452110" cy="52348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4" name="Curved Connector 473"/>
          <p:cNvCxnSpPr>
            <a:stCxn id="420" idx="2"/>
            <a:endCxn id="419" idx="3"/>
          </p:cNvCxnSpPr>
          <p:nvPr/>
        </p:nvCxnSpPr>
        <p:spPr>
          <a:xfrm rot="10800000">
            <a:off x="3994917" y="3418343"/>
            <a:ext cx="452110" cy="52348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5" name="Curved Connector 474"/>
          <p:cNvCxnSpPr>
            <a:stCxn id="417" idx="6"/>
            <a:endCxn id="418" idx="0"/>
          </p:cNvCxnSpPr>
          <p:nvPr/>
        </p:nvCxnSpPr>
        <p:spPr>
          <a:xfrm>
            <a:off x="4529509" y="2540576"/>
            <a:ext cx="182025" cy="22372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6" name="Curved Connector 475"/>
          <p:cNvCxnSpPr>
            <a:stCxn id="418" idx="4"/>
            <a:endCxn id="421" idx="0"/>
          </p:cNvCxnSpPr>
          <p:nvPr/>
        </p:nvCxnSpPr>
        <p:spPr>
          <a:xfrm rot="5400000">
            <a:off x="3973662" y="3394090"/>
            <a:ext cx="997926" cy="477816"/>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7" name="Curved Connector 476"/>
          <p:cNvCxnSpPr>
            <a:stCxn id="420" idx="5"/>
            <a:endCxn id="421" idx="5"/>
          </p:cNvCxnSpPr>
          <p:nvPr/>
        </p:nvCxnSpPr>
        <p:spPr>
          <a:xfrm rot="5400000">
            <a:off x="4376026" y="4060958"/>
            <a:ext cx="375009" cy="39818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8" name="Curved Connector 477"/>
          <p:cNvCxnSpPr>
            <a:stCxn id="417" idx="2"/>
            <a:endCxn id="419" idx="1"/>
          </p:cNvCxnSpPr>
          <p:nvPr/>
        </p:nvCxnSpPr>
        <p:spPr>
          <a:xfrm rot="10800000" flipV="1">
            <a:off x="3994918" y="2540576"/>
            <a:ext cx="164852" cy="61632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sp>
        <p:nvSpPr>
          <p:cNvPr id="479" name="Right Arrow 478"/>
          <p:cNvSpPr>
            <a:spLocks/>
          </p:cNvSpPr>
          <p:nvPr/>
        </p:nvSpPr>
        <p:spPr>
          <a:xfrm>
            <a:off x="5010301" y="3259478"/>
            <a:ext cx="203547" cy="338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0" name="Rectangle 479"/>
          <p:cNvSpPr>
            <a:spLocks/>
          </p:cNvSpPr>
          <p:nvPr/>
        </p:nvSpPr>
        <p:spPr>
          <a:xfrm>
            <a:off x="6130256" y="2321204"/>
            <a:ext cx="819796" cy="22771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1" name="Trapezoid 480"/>
          <p:cNvSpPr>
            <a:spLocks/>
          </p:cNvSpPr>
          <p:nvPr/>
        </p:nvSpPr>
        <p:spPr>
          <a:xfrm rot="5400000">
            <a:off x="6593678" y="2468387"/>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2" name="Trapezoid 481"/>
          <p:cNvSpPr>
            <a:spLocks/>
          </p:cNvSpPr>
          <p:nvPr/>
        </p:nvSpPr>
        <p:spPr>
          <a:xfrm rot="5400000">
            <a:off x="6590948" y="290168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3" name="Trapezoid 482"/>
          <p:cNvSpPr>
            <a:spLocks/>
          </p:cNvSpPr>
          <p:nvPr/>
        </p:nvSpPr>
        <p:spPr>
          <a:xfrm rot="5400000">
            <a:off x="6590948" y="3334982"/>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4" name="Trapezoid 483"/>
          <p:cNvSpPr>
            <a:spLocks/>
          </p:cNvSpPr>
          <p:nvPr/>
        </p:nvSpPr>
        <p:spPr>
          <a:xfrm rot="5400000">
            <a:off x="6590948" y="376827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5" name="Trapezoid 484"/>
          <p:cNvSpPr>
            <a:spLocks/>
          </p:cNvSpPr>
          <p:nvPr/>
        </p:nvSpPr>
        <p:spPr>
          <a:xfrm rot="5400000">
            <a:off x="6590948" y="420157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6" name="Rectangle 485"/>
          <p:cNvSpPr>
            <a:spLocks/>
          </p:cNvSpPr>
          <p:nvPr/>
        </p:nvSpPr>
        <p:spPr>
          <a:xfrm>
            <a:off x="6218461" y="2421717"/>
            <a:ext cx="334497" cy="207010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7" name="Rounded Rectangle 486"/>
          <p:cNvSpPr>
            <a:spLocks/>
          </p:cNvSpPr>
          <p:nvPr/>
        </p:nvSpPr>
        <p:spPr>
          <a:xfrm>
            <a:off x="6130256" y="1845923"/>
            <a:ext cx="819796" cy="432309"/>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89" name="Rectangle 488"/>
          <p:cNvSpPr/>
          <p:nvPr/>
        </p:nvSpPr>
        <p:spPr>
          <a:xfrm>
            <a:off x="6160947" y="187962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0" name="Rectangle 489"/>
          <p:cNvSpPr/>
          <p:nvPr/>
        </p:nvSpPr>
        <p:spPr>
          <a:xfrm>
            <a:off x="6287982" y="187962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1" name="Rectangle 490"/>
          <p:cNvSpPr/>
          <p:nvPr/>
        </p:nvSpPr>
        <p:spPr>
          <a:xfrm>
            <a:off x="6415017" y="187962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2" name="Rectangle 491"/>
          <p:cNvSpPr/>
          <p:nvPr/>
        </p:nvSpPr>
        <p:spPr>
          <a:xfrm>
            <a:off x="6542052" y="187962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3" name="Rectangle 492"/>
          <p:cNvSpPr/>
          <p:nvPr/>
        </p:nvSpPr>
        <p:spPr>
          <a:xfrm>
            <a:off x="6669087" y="187962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4" name="Rectangle 493"/>
          <p:cNvSpPr/>
          <p:nvPr/>
        </p:nvSpPr>
        <p:spPr>
          <a:xfrm>
            <a:off x="6796122" y="187962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6" name="Rectangle 505"/>
          <p:cNvSpPr>
            <a:spLocks/>
          </p:cNvSpPr>
          <p:nvPr/>
        </p:nvSpPr>
        <p:spPr>
          <a:xfrm>
            <a:off x="7108642" y="2321203"/>
            <a:ext cx="819795" cy="227713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7" name="Trapezoid 506"/>
          <p:cNvSpPr>
            <a:spLocks/>
          </p:cNvSpPr>
          <p:nvPr/>
        </p:nvSpPr>
        <p:spPr>
          <a:xfrm rot="5400000">
            <a:off x="7572063" y="246838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8" name="Trapezoid 507"/>
          <p:cNvSpPr>
            <a:spLocks/>
          </p:cNvSpPr>
          <p:nvPr/>
        </p:nvSpPr>
        <p:spPr>
          <a:xfrm rot="5400000">
            <a:off x="7569333" y="2901685"/>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9" name="Trapezoid 508"/>
          <p:cNvSpPr>
            <a:spLocks/>
          </p:cNvSpPr>
          <p:nvPr/>
        </p:nvSpPr>
        <p:spPr>
          <a:xfrm rot="5400000">
            <a:off x="7569333" y="3334982"/>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0" name="Trapezoid 509"/>
          <p:cNvSpPr>
            <a:spLocks/>
          </p:cNvSpPr>
          <p:nvPr/>
        </p:nvSpPr>
        <p:spPr>
          <a:xfrm rot="5400000">
            <a:off x="7569333" y="376827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1" name="Trapezoid 510"/>
          <p:cNvSpPr>
            <a:spLocks/>
          </p:cNvSpPr>
          <p:nvPr/>
        </p:nvSpPr>
        <p:spPr>
          <a:xfrm rot="5400000">
            <a:off x="7569333" y="420157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2" name="Rectangle 511"/>
          <p:cNvSpPr>
            <a:spLocks/>
          </p:cNvSpPr>
          <p:nvPr/>
        </p:nvSpPr>
        <p:spPr>
          <a:xfrm>
            <a:off x="7196846" y="2421717"/>
            <a:ext cx="334497" cy="207010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8" name="Rounded Rectangle 497"/>
          <p:cNvSpPr>
            <a:spLocks/>
          </p:cNvSpPr>
          <p:nvPr/>
        </p:nvSpPr>
        <p:spPr>
          <a:xfrm>
            <a:off x="7119547" y="1842015"/>
            <a:ext cx="819795" cy="432309"/>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00" name="Rectangle 499"/>
          <p:cNvSpPr/>
          <p:nvPr/>
        </p:nvSpPr>
        <p:spPr>
          <a:xfrm>
            <a:off x="7150237" y="1875714"/>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1" name="Rectangle 500"/>
          <p:cNvSpPr/>
          <p:nvPr/>
        </p:nvSpPr>
        <p:spPr>
          <a:xfrm>
            <a:off x="7277272" y="1875714"/>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2" name="Rectangle 501"/>
          <p:cNvSpPr/>
          <p:nvPr/>
        </p:nvSpPr>
        <p:spPr>
          <a:xfrm>
            <a:off x="7404307" y="1875714"/>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3" name="Rectangle 502"/>
          <p:cNvSpPr/>
          <p:nvPr/>
        </p:nvSpPr>
        <p:spPr>
          <a:xfrm>
            <a:off x="7531342" y="1875714"/>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4" name="Rectangle 503"/>
          <p:cNvSpPr/>
          <p:nvPr/>
        </p:nvSpPr>
        <p:spPr>
          <a:xfrm>
            <a:off x="7658377" y="1875714"/>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5" name="Rectangle 504"/>
          <p:cNvSpPr/>
          <p:nvPr/>
        </p:nvSpPr>
        <p:spPr>
          <a:xfrm>
            <a:off x="7785412" y="1875714"/>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4" name="Rectangle 523"/>
          <p:cNvSpPr>
            <a:spLocks/>
          </p:cNvSpPr>
          <p:nvPr/>
        </p:nvSpPr>
        <p:spPr>
          <a:xfrm>
            <a:off x="8087028" y="2321203"/>
            <a:ext cx="819795" cy="22771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5" name="Trapezoid 524"/>
          <p:cNvSpPr>
            <a:spLocks/>
          </p:cNvSpPr>
          <p:nvPr/>
        </p:nvSpPr>
        <p:spPr>
          <a:xfrm rot="5400000">
            <a:off x="8550449" y="2468387"/>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6" name="Trapezoid 525"/>
          <p:cNvSpPr>
            <a:spLocks/>
          </p:cNvSpPr>
          <p:nvPr/>
        </p:nvSpPr>
        <p:spPr>
          <a:xfrm rot="5400000">
            <a:off x="8547719" y="290168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7" name="Trapezoid 526"/>
          <p:cNvSpPr>
            <a:spLocks/>
          </p:cNvSpPr>
          <p:nvPr/>
        </p:nvSpPr>
        <p:spPr>
          <a:xfrm rot="5400000">
            <a:off x="8547719" y="3334981"/>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8" name="Trapezoid 527"/>
          <p:cNvSpPr>
            <a:spLocks/>
          </p:cNvSpPr>
          <p:nvPr/>
        </p:nvSpPr>
        <p:spPr>
          <a:xfrm rot="5400000">
            <a:off x="8547719" y="376827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9" name="Trapezoid 528"/>
          <p:cNvSpPr>
            <a:spLocks/>
          </p:cNvSpPr>
          <p:nvPr/>
        </p:nvSpPr>
        <p:spPr>
          <a:xfrm rot="5400000">
            <a:off x="8547719" y="420157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0" name="Rectangle 529"/>
          <p:cNvSpPr>
            <a:spLocks/>
          </p:cNvSpPr>
          <p:nvPr/>
        </p:nvSpPr>
        <p:spPr>
          <a:xfrm>
            <a:off x="8175232" y="2421715"/>
            <a:ext cx="334497" cy="207011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5" name="Rounded Rectangle 514"/>
          <p:cNvSpPr>
            <a:spLocks/>
          </p:cNvSpPr>
          <p:nvPr/>
        </p:nvSpPr>
        <p:spPr>
          <a:xfrm>
            <a:off x="8087028" y="1845923"/>
            <a:ext cx="819795" cy="432309"/>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18" name="Rectangle 517"/>
          <p:cNvSpPr/>
          <p:nvPr/>
        </p:nvSpPr>
        <p:spPr>
          <a:xfrm>
            <a:off x="8115354" y="1880621"/>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9" name="Rectangle 518"/>
          <p:cNvSpPr/>
          <p:nvPr/>
        </p:nvSpPr>
        <p:spPr>
          <a:xfrm>
            <a:off x="8242389" y="1880621"/>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0" name="Rectangle 519"/>
          <p:cNvSpPr/>
          <p:nvPr/>
        </p:nvSpPr>
        <p:spPr>
          <a:xfrm>
            <a:off x="8369424" y="1880621"/>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1" name="Rectangle 520"/>
          <p:cNvSpPr/>
          <p:nvPr/>
        </p:nvSpPr>
        <p:spPr>
          <a:xfrm>
            <a:off x="8496459" y="1880621"/>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2" name="Rectangle 521"/>
          <p:cNvSpPr/>
          <p:nvPr/>
        </p:nvSpPr>
        <p:spPr>
          <a:xfrm>
            <a:off x="8623494" y="1880621"/>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3" name="Rectangle 522"/>
          <p:cNvSpPr/>
          <p:nvPr/>
        </p:nvSpPr>
        <p:spPr>
          <a:xfrm>
            <a:off x="8750530" y="1880621"/>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1" name="TextBox 530"/>
          <p:cNvSpPr txBox="1">
            <a:spLocks/>
          </p:cNvSpPr>
          <p:nvPr/>
        </p:nvSpPr>
        <p:spPr>
          <a:xfrm>
            <a:off x="5593760" y="2465750"/>
            <a:ext cx="397866" cy="246221"/>
          </a:xfrm>
          <a:prstGeom prst="rect">
            <a:avLst/>
          </a:prstGeom>
          <a:noFill/>
        </p:spPr>
        <p:txBody>
          <a:bodyPr wrap="none" rtlCol="0" anchor="ctr">
            <a:spAutoFit/>
          </a:bodyPr>
          <a:lstStyle/>
          <a:p>
            <a:pPr algn="ctr"/>
            <a:r>
              <a:rPr lang="en-US" sz="1000" b="1" dirty="0">
                <a:solidFill>
                  <a:schemeClr val="bg1"/>
                </a:solidFill>
                <a:latin typeface="Myriad Pro" charset="0"/>
                <a:ea typeface="Myriad Pro" charset="0"/>
                <a:cs typeface="Myriad Pro" charset="0"/>
              </a:rPr>
              <a:t>ALU</a:t>
            </a:r>
          </a:p>
        </p:txBody>
      </p:sp>
      <p:sp>
        <p:nvSpPr>
          <p:cNvPr id="532" name="Right Arrow 531"/>
          <p:cNvSpPr>
            <a:spLocks/>
          </p:cNvSpPr>
          <p:nvPr/>
        </p:nvSpPr>
        <p:spPr>
          <a:xfrm>
            <a:off x="5988687" y="3259478"/>
            <a:ext cx="203547" cy="338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3" name="Right Arrow 532"/>
          <p:cNvSpPr>
            <a:spLocks/>
          </p:cNvSpPr>
          <p:nvPr/>
        </p:nvSpPr>
        <p:spPr>
          <a:xfrm>
            <a:off x="6967072" y="3259478"/>
            <a:ext cx="203547" cy="338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4" name="Right Arrow 533"/>
          <p:cNvSpPr>
            <a:spLocks/>
          </p:cNvSpPr>
          <p:nvPr/>
        </p:nvSpPr>
        <p:spPr>
          <a:xfrm>
            <a:off x="7945457" y="3259478"/>
            <a:ext cx="203547" cy="338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5" name="Right Arrow 534"/>
          <p:cNvSpPr>
            <a:spLocks/>
          </p:cNvSpPr>
          <p:nvPr/>
        </p:nvSpPr>
        <p:spPr>
          <a:xfrm>
            <a:off x="8912410" y="3259478"/>
            <a:ext cx="203547" cy="338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9" name="TextBox 538"/>
          <p:cNvSpPr txBox="1"/>
          <p:nvPr/>
        </p:nvSpPr>
        <p:spPr>
          <a:xfrm>
            <a:off x="2054256" y="2353435"/>
            <a:ext cx="976549" cy="369332"/>
          </a:xfrm>
          <a:prstGeom prst="rect">
            <a:avLst/>
          </a:prstGeom>
          <a:noFill/>
        </p:spPr>
        <p:txBody>
          <a:bodyPr wrap="none" rtlCol="0">
            <a:spAutoFit/>
          </a:bodyPr>
          <a:lstStyle/>
          <a:p>
            <a:r>
              <a:rPr lang="en-US" dirty="0">
                <a:solidFill>
                  <a:schemeClr val="accent2">
                    <a:lumMod val="75000"/>
                  </a:schemeClr>
                </a:solidFill>
                <a:latin typeface="Myriad Pro" charset="0"/>
                <a:ea typeface="Myriad Pro" charset="0"/>
                <a:cs typeface="Myriad Pro" charset="0"/>
              </a:rPr>
              <a:t>PHV</a:t>
            </a:r>
            <a:r>
              <a:rPr lang="en-US" dirty="0"/>
              <a:t> </a:t>
            </a:r>
            <a:r>
              <a:rPr lang="en-US" dirty="0">
                <a:solidFill>
                  <a:schemeClr val="accent2">
                    <a:lumMod val="75000"/>
                  </a:schemeClr>
                </a:solidFill>
                <a:latin typeface="Myriad Pro" charset="0"/>
                <a:ea typeface="Myriad Pro" charset="0"/>
                <a:cs typeface="Myriad Pro" charset="0"/>
              </a:rPr>
              <a:t>Size</a:t>
            </a:r>
          </a:p>
        </p:txBody>
      </p:sp>
      <p:sp>
        <p:nvSpPr>
          <p:cNvPr id="540" name="TextBox 539"/>
          <p:cNvSpPr txBox="1"/>
          <p:nvPr/>
        </p:nvSpPr>
        <p:spPr>
          <a:xfrm>
            <a:off x="1930022" y="2784719"/>
            <a:ext cx="1271502" cy="646331"/>
          </a:xfrm>
          <a:prstGeom prst="rect">
            <a:avLst/>
          </a:prstGeom>
          <a:noFill/>
        </p:spPr>
        <p:txBody>
          <a:bodyPr wrap="none" rtlCol="0">
            <a:spAutoFit/>
          </a:bodyPr>
          <a:lstStyle/>
          <a:p>
            <a:pPr algn="ctr"/>
            <a:r>
              <a:rPr lang="en-US">
                <a:solidFill>
                  <a:srgbClr val="7030A0"/>
                </a:solidFill>
                <a:latin typeface="Myriad Pro" charset="0"/>
                <a:ea typeface="Myriad Pro" charset="0"/>
                <a:cs typeface="Myriad Pro" charset="0"/>
              </a:rPr>
              <a:t>Number of </a:t>
            </a:r>
          </a:p>
          <a:p>
            <a:pPr algn="ctr"/>
            <a:r>
              <a:rPr lang="en-US" dirty="0">
                <a:solidFill>
                  <a:srgbClr val="7030A0"/>
                </a:solidFill>
                <a:latin typeface="Myriad Pro" charset="0"/>
                <a:ea typeface="Myriad Pro" charset="0"/>
                <a:cs typeface="Myriad Pro" charset="0"/>
              </a:rPr>
              <a:t>Actions</a:t>
            </a:r>
          </a:p>
        </p:txBody>
      </p:sp>
      <p:sp>
        <p:nvSpPr>
          <p:cNvPr id="541" name="TextBox 540"/>
          <p:cNvSpPr txBox="1"/>
          <p:nvPr/>
        </p:nvSpPr>
        <p:spPr>
          <a:xfrm>
            <a:off x="1917198" y="4071564"/>
            <a:ext cx="1297150" cy="369332"/>
          </a:xfrm>
          <a:prstGeom prst="rect">
            <a:avLst/>
          </a:prstGeom>
          <a:noFill/>
        </p:spPr>
        <p:txBody>
          <a:bodyPr wrap="none" rtlCol="0">
            <a:spAutoFit/>
          </a:bodyPr>
          <a:lstStyle/>
          <a:p>
            <a:pPr algn="ctr"/>
            <a:r>
              <a:rPr lang="en-US" dirty="0">
                <a:solidFill>
                  <a:srgbClr val="0070C0"/>
                </a:solidFill>
                <a:latin typeface="Myriad Pro" charset="0"/>
                <a:ea typeface="Myriad Pro" charset="0"/>
                <a:cs typeface="Myriad Pro" charset="0"/>
              </a:rPr>
              <a:t>Total Stages</a:t>
            </a:r>
          </a:p>
        </p:txBody>
      </p:sp>
      <p:sp>
        <p:nvSpPr>
          <p:cNvPr id="542" name="TextBox 541"/>
          <p:cNvSpPr txBox="1"/>
          <p:nvPr/>
        </p:nvSpPr>
        <p:spPr>
          <a:xfrm>
            <a:off x="1712815" y="3541538"/>
            <a:ext cx="1705916" cy="369332"/>
          </a:xfrm>
          <a:prstGeom prst="rect">
            <a:avLst/>
          </a:prstGeom>
          <a:noFill/>
        </p:spPr>
        <p:txBody>
          <a:bodyPr wrap="none" rtlCol="0">
            <a:spAutoFit/>
          </a:bodyPr>
          <a:lstStyle/>
          <a:p>
            <a:pPr algn="ctr"/>
            <a:r>
              <a:rPr lang="en-US" dirty="0" err="1">
                <a:solidFill>
                  <a:srgbClr val="00B050"/>
                </a:solidFill>
                <a:latin typeface="Myriad Pro" charset="0"/>
                <a:ea typeface="Myriad Pro" charset="0"/>
                <a:cs typeface="Myriad Pro" charset="0"/>
              </a:rPr>
              <a:t>Stateful</a:t>
            </a:r>
            <a:r>
              <a:rPr lang="en-US" dirty="0">
                <a:solidFill>
                  <a:srgbClr val="00B050"/>
                </a:solidFill>
                <a:latin typeface="Myriad Pro" charset="0"/>
                <a:ea typeface="Myriad Pro" charset="0"/>
                <a:cs typeface="Myriad Pro" charset="0"/>
              </a:rPr>
              <a:t> Memory</a:t>
            </a:r>
          </a:p>
        </p:txBody>
      </p:sp>
      <p:sp>
        <p:nvSpPr>
          <p:cNvPr id="456" name="Rounded Rectangle 455"/>
          <p:cNvSpPr>
            <a:spLocks/>
          </p:cNvSpPr>
          <p:nvPr/>
        </p:nvSpPr>
        <p:spPr>
          <a:xfrm>
            <a:off x="3846138" y="4659995"/>
            <a:ext cx="1151686" cy="421041"/>
          </a:xfrm>
          <a:prstGeom prst="roundRect">
            <a:avLst>
              <a:gd name="adj" fmla="val 721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Myriad Pro" charset="0"/>
                <a:ea typeface="Myriad Pro" charset="0"/>
                <a:cs typeface="Myriad Pro" charset="0"/>
              </a:rPr>
              <a:t>Packet Header Vector</a:t>
            </a:r>
          </a:p>
        </p:txBody>
      </p:sp>
      <p:sp>
        <p:nvSpPr>
          <p:cNvPr id="133" name="Rectangle 132">
            <a:extLst>
              <a:ext uri="{FF2B5EF4-FFF2-40B4-BE49-F238E27FC236}">
                <a16:creationId xmlns="" xmlns:a16="http://schemas.microsoft.com/office/drawing/2014/main" id="{656510BB-822C-FD44-A7F3-BACCAB426E7A}"/>
              </a:ext>
            </a:extLst>
          </p:cNvPr>
          <p:cNvSpPr/>
          <p:nvPr/>
        </p:nvSpPr>
        <p:spPr>
          <a:xfrm>
            <a:off x="1518459" y="1143227"/>
            <a:ext cx="9144000" cy="4914598"/>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4" name="Rounded Rectangle 133">
            <a:extLst>
              <a:ext uri="{FF2B5EF4-FFF2-40B4-BE49-F238E27FC236}">
                <a16:creationId xmlns="" xmlns:a16="http://schemas.microsoft.com/office/drawing/2014/main" id="{61C9BDDC-FD6D-AE48-B45D-F2270F69B397}"/>
              </a:ext>
            </a:extLst>
          </p:cNvPr>
          <p:cNvSpPr/>
          <p:nvPr/>
        </p:nvSpPr>
        <p:spPr>
          <a:xfrm>
            <a:off x="2611119" y="2976575"/>
            <a:ext cx="6974640" cy="94578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Myriad Pro" charset="0"/>
                <a:ea typeface="Myriad Pro" charset="0"/>
                <a:cs typeface="Myriad Pro" charset="0"/>
              </a:rPr>
              <a:t>How do we calculate the number of tuples sent to the stream processor?</a:t>
            </a:r>
          </a:p>
        </p:txBody>
      </p:sp>
      <p:sp>
        <p:nvSpPr>
          <p:cNvPr id="4" name="Rectangle 3"/>
          <p:cNvSpPr/>
          <p:nvPr/>
        </p:nvSpPr>
        <p:spPr>
          <a:xfrm>
            <a:off x="3514831" y="1651248"/>
            <a:ext cx="7503513" cy="3495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13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9"/>
                                        </p:tgtEl>
                                        <p:attrNameLst>
                                          <p:attrName>style.visibility</p:attrName>
                                        </p:attrNameLst>
                                      </p:cBhvr>
                                      <p:to>
                                        <p:strVal val="visible"/>
                                      </p:to>
                                    </p:set>
                                  </p:childTnLst>
                                </p:cTn>
                              </p:par>
                              <p:par>
                                <p:cTn id="19" presetID="6" presetClass="emph" presetSubtype="0" autoRev="1" fill="hold" grpId="0" nodeType="withEffect">
                                  <p:stCondLst>
                                    <p:cond delay="0"/>
                                  </p:stCondLst>
                                  <p:iterate type="lt">
                                    <p:tmPct val="0"/>
                                  </p:iterate>
                                  <p:childTnLst>
                                    <p:animScale>
                                      <p:cBhvr>
                                        <p:cTn id="20" dur="500" fill="hold"/>
                                        <p:tgtEl>
                                          <p:spTgt spid="456"/>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0"/>
                                        </p:tgtEl>
                                        <p:attrNameLst>
                                          <p:attrName>style.visibility</p:attrName>
                                        </p:attrNameLst>
                                      </p:cBhvr>
                                      <p:to>
                                        <p:strVal val="visible"/>
                                      </p:to>
                                    </p:set>
                                  </p:childTnLst>
                                </p:cTn>
                              </p:par>
                              <p:par>
                                <p:cTn id="25" presetID="6" presetClass="emph" presetSubtype="0" autoRev="1" fill="hold" grpId="0" nodeType="withEffect">
                                  <p:stCondLst>
                                    <p:cond delay="0"/>
                                  </p:stCondLst>
                                  <p:childTnLst>
                                    <p:animScale>
                                      <p:cBhvr>
                                        <p:cTn id="26" dur="500" fill="hold"/>
                                        <p:tgtEl>
                                          <p:spTgt spid="461"/>
                                        </p:tgtEl>
                                      </p:cBhvr>
                                      <p:by x="175000" y="100000"/>
                                    </p:animScale>
                                  </p:childTnLst>
                                </p:cTn>
                              </p:par>
                              <p:par>
                                <p:cTn id="27" presetID="6" presetClass="emph" presetSubtype="0" autoRev="1" fill="hold" grpId="0" nodeType="withEffect">
                                  <p:stCondLst>
                                    <p:cond delay="0"/>
                                  </p:stCondLst>
                                  <p:childTnLst>
                                    <p:animScale>
                                      <p:cBhvr>
                                        <p:cTn id="28" dur="500" fill="hold"/>
                                        <p:tgtEl>
                                          <p:spTgt spid="462"/>
                                        </p:tgtEl>
                                      </p:cBhvr>
                                      <p:by x="175000" y="100000"/>
                                    </p:animScale>
                                  </p:childTnLst>
                                </p:cTn>
                              </p:par>
                              <p:par>
                                <p:cTn id="29" presetID="6" presetClass="emph" presetSubtype="0" autoRev="1" fill="hold" grpId="0" nodeType="withEffect">
                                  <p:stCondLst>
                                    <p:cond delay="0"/>
                                  </p:stCondLst>
                                  <p:childTnLst>
                                    <p:animScale>
                                      <p:cBhvr>
                                        <p:cTn id="30" dur="500" fill="hold"/>
                                        <p:tgtEl>
                                          <p:spTgt spid="463"/>
                                        </p:tgtEl>
                                      </p:cBhvr>
                                      <p:by x="175000" y="100000"/>
                                    </p:animScale>
                                  </p:childTnLst>
                                </p:cTn>
                              </p:par>
                              <p:par>
                                <p:cTn id="31" presetID="6" presetClass="emph" presetSubtype="0" autoRev="1" fill="hold" grpId="0" nodeType="withEffect">
                                  <p:stCondLst>
                                    <p:cond delay="0"/>
                                  </p:stCondLst>
                                  <p:childTnLst>
                                    <p:animScale>
                                      <p:cBhvr>
                                        <p:cTn id="32" dur="500" fill="hold"/>
                                        <p:tgtEl>
                                          <p:spTgt spid="464"/>
                                        </p:tgtEl>
                                      </p:cBhvr>
                                      <p:by x="175000" y="100000"/>
                                    </p:animScale>
                                  </p:childTnLst>
                                </p:cTn>
                              </p:par>
                              <p:par>
                                <p:cTn id="33" presetID="6" presetClass="emph" presetSubtype="0" autoRev="1" fill="hold" grpId="0" nodeType="withEffect">
                                  <p:stCondLst>
                                    <p:cond delay="0"/>
                                  </p:stCondLst>
                                  <p:childTnLst>
                                    <p:animScale>
                                      <p:cBhvr>
                                        <p:cTn id="34" dur="500" fill="hold"/>
                                        <p:tgtEl>
                                          <p:spTgt spid="460"/>
                                        </p:tgtEl>
                                      </p:cBhvr>
                                      <p:by x="175000" y="10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2"/>
                                        </p:tgtEl>
                                        <p:attrNameLst>
                                          <p:attrName>style.visibility</p:attrName>
                                        </p:attrNameLst>
                                      </p:cBhvr>
                                      <p:to>
                                        <p:strVal val="visible"/>
                                      </p:to>
                                    </p:set>
                                  </p:childTnLst>
                                </p:cTn>
                              </p:par>
                              <p:par>
                                <p:cTn id="39" presetID="6" presetClass="emph" presetSubtype="0" autoRev="1" fill="hold" grpId="0" nodeType="withEffect">
                                  <p:stCondLst>
                                    <p:cond delay="0"/>
                                  </p:stCondLst>
                                  <p:childTnLst>
                                    <p:animScale>
                                      <p:cBhvr>
                                        <p:cTn id="40" dur="500" fill="hold"/>
                                        <p:tgtEl>
                                          <p:spTgt spid="466"/>
                                        </p:tgtEl>
                                      </p:cBhvr>
                                      <p:by x="100000" y="150000"/>
                                    </p:animScale>
                                  </p:childTnLst>
                                </p:cTn>
                              </p:par>
                              <p:par>
                                <p:cTn id="41" presetID="6" presetClass="emph" presetSubtype="0" autoRev="1" fill="hold" grpId="0" nodeType="withEffect">
                                  <p:stCondLst>
                                    <p:cond delay="0"/>
                                  </p:stCondLst>
                                  <p:childTnLst>
                                    <p:animScale>
                                      <p:cBhvr>
                                        <p:cTn id="42" dur="500" fill="hold"/>
                                        <p:tgtEl>
                                          <p:spTgt spid="487"/>
                                        </p:tgtEl>
                                      </p:cBhvr>
                                      <p:by x="100000" y="150000"/>
                                    </p:animScale>
                                  </p:childTnLst>
                                </p:cTn>
                              </p:par>
                              <p:par>
                                <p:cTn id="43" presetID="6" presetClass="emph" presetSubtype="0" autoRev="1" fill="hold" grpId="0" nodeType="withEffect">
                                  <p:stCondLst>
                                    <p:cond delay="0"/>
                                  </p:stCondLst>
                                  <p:childTnLst>
                                    <p:animScale>
                                      <p:cBhvr>
                                        <p:cTn id="44" dur="500" fill="hold"/>
                                        <p:tgtEl>
                                          <p:spTgt spid="498"/>
                                        </p:tgtEl>
                                      </p:cBhvr>
                                      <p:by x="100000" y="150000"/>
                                    </p:animScale>
                                  </p:childTnLst>
                                </p:cTn>
                              </p:par>
                              <p:par>
                                <p:cTn id="45" presetID="6" presetClass="emph" presetSubtype="0" autoRev="1" fill="hold" grpId="0" nodeType="withEffect">
                                  <p:stCondLst>
                                    <p:cond delay="0"/>
                                  </p:stCondLst>
                                  <p:childTnLst>
                                    <p:animScale>
                                      <p:cBhvr>
                                        <p:cTn id="46" dur="500" fill="hold"/>
                                        <p:tgtEl>
                                          <p:spTgt spid="515"/>
                                        </p:tgtEl>
                                      </p:cBhvr>
                                      <p:by x="100000" y="15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1"/>
                                        </p:tgtEl>
                                        <p:attrNameLst>
                                          <p:attrName>style.visibility</p:attrName>
                                        </p:attrNameLst>
                                      </p:cBhvr>
                                      <p:to>
                                        <p:strVal val="visible"/>
                                      </p:to>
                                    </p:set>
                                  </p:childTnLst>
                                </p:cTn>
                              </p:par>
                              <p:par>
                                <p:cTn id="51" presetID="6" presetClass="emph" presetSubtype="0" autoRev="1" fill="hold" grpId="0" nodeType="withEffect">
                                  <p:stCondLst>
                                    <p:cond delay="0"/>
                                  </p:stCondLst>
                                  <p:childTnLst>
                                    <p:animScale>
                                      <p:cBhvr>
                                        <p:cTn id="52" dur="500" fill="hold"/>
                                        <p:tgtEl>
                                          <p:spTgt spid="459"/>
                                        </p:tgtEl>
                                      </p:cBhvr>
                                      <p:by x="100000" y="150000"/>
                                    </p:animScale>
                                  </p:childTnLst>
                                </p:cTn>
                              </p:par>
                              <p:par>
                                <p:cTn id="53" presetID="6" presetClass="emph" presetSubtype="0" autoRev="1" fill="hold" grpId="0" nodeType="withEffect">
                                  <p:stCondLst>
                                    <p:cond delay="0"/>
                                  </p:stCondLst>
                                  <p:childTnLst>
                                    <p:animScale>
                                      <p:cBhvr>
                                        <p:cTn id="54" dur="500" fill="hold"/>
                                        <p:tgtEl>
                                          <p:spTgt spid="480"/>
                                        </p:tgtEl>
                                      </p:cBhvr>
                                      <p:by x="100000" y="150000"/>
                                    </p:animScale>
                                  </p:childTnLst>
                                </p:cTn>
                              </p:par>
                              <p:par>
                                <p:cTn id="55" presetID="6" presetClass="emph" presetSubtype="0" autoRev="1" fill="hold" grpId="0" nodeType="withEffect">
                                  <p:stCondLst>
                                    <p:cond delay="0"/>
                                  </p:stCondLst>
                                  <p:childTnLst>
                                    <p:animScale>
                                      <p:cBhvr>
                                        <p:cTn id="56" dur="500" fill="hold"/>
                                        <p:tgtEl>
                                          <p:spTgt spid="506"/>
                                        </p:tgtEl>
                                      </p:cBhvr>
                                      <p:by x="100000" y="150000"/>
                                    </p:animScale>
                                  </p:childTnLst>
                                </p:cTn>
                              </p:par>
                              <p:par>
                                <p:cTn id="57" presetID="6" presetClass="emph" presetSubtype="0" autoRev="1" fill="hold" grpId="0" nodeType="withEffect">
                                  <p:stCondLst>
                                    <p:cond delay="0"/>
                                  </p:stCondLst>
                                  <p:childTnLst>
                                    <p:animScale>
                                      <p:cBhvr>
                                        <p:cTn id="58" dur="500" fill="hold"/>
                                        <p:tgtEl>
                                          <p:spTgt spid="524"/>
                                        </p:tgtEl>
                                      </p:cBhvr>
                                      <p:by x="100000" y="150000"/>
                                    </p:animScale>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3"/>
                                        </p:tgtEl>
                                        <p:attrNameLst>
                                          <p:attrName>style.visibility</p:attrName>
                                        </p:attrNameLst>
                                      </p:cBhvr>
                                      <p:to>
                                        <p:strVal val="visible"/>
                                      </p:to>
                                    </p:set>
                                    <p:animEffect transition="in" filter="fade">
                                      <p:cBhvr>
                                        <p:cTn id="63" dur="250"/>
                                        <p:tgtEl>
                                          <p:spTgt spid="133"/>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459" grpId="0" animBg="1"/>
      <p:bldP spid="460" grpId="0" animBg="1"/>
      <p:bldP spid="461" grpId="0" animBg="1"/>
      <p:bldP spid="462" grpId="0" animBg="1"/>
      <p:bldP spid="463" grpId="0" animBg="1"/>
      <p:bldP spid="464" grpId="0" animBg="1"/>
      <p:bldP spid="466" grpId="0" animBg="1"/>
      <p:bldP spid="480" grpId="0" animBg="1"/>
      <p:bldP spid="487" grpId="0" animBg="1"/>
      <p:bldP spid="506" grpId="0" animBg="1"/>
      <p:bldP spid="498" grpId="0" animBg="1"/>
      <p:bldP spid="524" grpId="0" animBg="1"/>
      <p:bldP spid="515" grpId="0" animBg="1"/>
      <p:bldP spid="539" grpId="0"/>
      <p:bldP spid="540" grpId="0"/>
      <p:bldP spid="541" grpId="0"/>
      <p:bldP spid="542" grpId="0"/>
      <p:bldP spid="456" grpId="0" animBg="1"/>
      <p:bldP spid="133" grpId="0" animBg="1"/>
      <p:bldP spid="134"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Data</a:t>
            </a:r>
          </a:p>
        </p:txBody>
      </p:sp>
      <p:sp>
        <p:nvSpPr>
          <p:cNvPr id="5" name="Content Placeholder 4"/>
          <p:cNvSpPr>
            <a:spLocks noGrp="1"/>
          </p:cNvSpPr>
          <p:nvPr>
            <p:ph idx="1"/>
          </p:nvPr>
        </p:nvSpPr>
        <p:spPr>
          <a:xfrm>
            <a:off x="609600" y="1600202"/>
            <a:ext cx="10972800" cy="4908174"/>
          </a:xfrm>
        </p:spPr>
        <p:txBody>
          <a:bodyPr>
            <a:normAutofit fontScale="85000" lnSpcReduction="20000"/>
          </a:bodyPr>
          <a:lstStyle/>
          <a:p>
            <a:r>
              <a:rPr lang="en-US" sz="3600" dirty="0"/>
              <a:t>Workload </a:t>
            </a:r>
            <a:r>
              <a:rPr lang="en-US" sz="3600" dirty="0" smtClean="0"/>
              <a:t>dependence</a:t>
            </a:r>
            <a:endParaRPr lang="en-US" sz="3600" dirty="0"/>
          </a:p>
          <a:p>
            <a:pPr lvl="1"/>
            <a:r>
              <a:rPr lang="en-US" sz="3600" dirty="0"/>
              <a:t>Operators consume </a:t>
            </a:r>
            <a:r>
              <a:rPr lang="en-US" sz="3600" dirty="0" smtClean="0"/>
              <a:t>common switch resources</a:t>
            </a:r>
            <a:endParaRPr lang="en-US" sz="3600" dirty="0"/>
          </a:p>
          <a:p>
            <a:pPr lvl="1"/>
            <a:r>
              <a:rPr lang="en-US" sz="3600" dirty="0"/>
              <a:t>Determine which operators </a:t>
            </a:r>
            <a:r>
              <a:rPr lang="en-US" sz="3600" dirty="0"/>
              <a:t>reduce </a:t>
            </a:r>
            <a:r>
              <a:rPr lang="en-US" sz="3600" dirty="0" smtClean="0"/>
              <a:t>the tuples the most</a:t>
            </a:r>
            <a:endParaRPr lang="en-US" sz="3600" dirty="0"/>
          </a:p>
          <a:p>
            <a:pPr lvl="1"/>
            <a:endParaRPr lang="en-US" sz="3600" dirty="0"/>
          </a:p>
          <a:p>
            <a:r>
              <a:rPr lang="en-US" sz="3600" dirty="0"/>
              <a:t>Detect and </a:t>
            </a:r>
            <a:r>
              <a:rPr lang="en-US" sz="3600" dirty="0" smtClean="0"/>
              <a:t>adapt </a:t>
            </a:r>
            <a:r>
              <a:rPr lang="en-US" sz="3600" dirty="0"/>
              <a:t>to </a:t>
            </a:r>
            <a:r>
              <a:rPr lang="en-US" sz="3600" dirty="0" smtClean="0"/>
              <a:t>traffic </a:t>
            </a:r>
            <a:r>
              <a:rPr lang="en-US" sz="3600" dirty="0"/>
              <a:t>d</a:t>
            </a:r>
            <a:r>
              <a:rPr lang="en-US" sz="3600" dirty="0" smtClean="0"/>
              <a:t>ynamics</a:t>
            </a:r>
            <a:endParaRPr lang="en-US" sz="3600" dirty="0"/>
          </a:p>
          <a:p>
            <a:pPr lvl="1"/>
            <a:r>
              <a:rPr lang="en-US" sz="3600" dirty="0"/>
              <a:t>Sonata uses </a:t>
            </a:r>
            <a:r>
              <a:rPr lang="en-US" sz="3600" dirty="0">
                <a:solidFill>
                  <a:srgbClr val="C00000"/>
                </a:solidFill>
              </a:rPr>
              <a:t>training data </a:t>
            </a:r>
            <a:r>
              <a:rPr lang="en-US" sz="3600" dirty="0"/>
              <a:t>to size </a:t>
            </a:r>
            <a:r>
              <a:rPr lang="en-US" sz="3600" dirty="0">
                <a:solidFill>
                  <a:srgbClr val="C00000"/>
                </a:solidFill>
              </a:rPr>
              <a:t>hash tables</a:t>
            </a:r>
          </a:p>
          <a:p>
            <a:pPr lvl="1"/>
            <a:r>
              <a:rPr lang="en-US" sz="3600" dirty="0"/>
              <a:t>Report </a:t>
            </a:r>
            <a:r>
              <a:rPr lang="en-US" sz="3600" dirty="0">
                <a:solidFill>
                  <a:srgbClr val="C00000"/>
                </a:solidFill>
              </a:rPr>
              <a:t>collisions</a:t>
            </a:r>
            <a:r>
              <a:rPr lang="en-US" sz="3600" i="1" dirty="0">
                <a:solidFill>
                  <a:srgbClr val="C00000"/>
                </a:solidFill>
              </a:rPr>
              <a:t> </a:t>
            </a:r>
            <a:r>
              <a:rPr lang="en-US" sz="3600" dirty="0"/>
              <a:t>to detect deviation</a:t>
            </a:r>
            <a:r>
              <a:rPr lang="en-US" sz="3600" dirty="0" smtClean="0"/>
              <a:t>!</a:t>
            </a:r>
          </a:p>
          <a:p>
            <a:pPr lvl="1"/>
            <a:endParaRPr lang="en-US" sz="3600" dirty="0"/>
          </a:p>
          <a:p>
            <a:r>
              <a:rPr lang="en-US" sz="3600" dirty="0" smtClean="0">
                <a:solidFill>
                  <a:schemeClr val="tx1">
                    <a:lumMod val="50000"/>
                    <a:lumOff val="50000"/>
                  </a:schemeClr>
                </a:solidFill>
              </a:rPr>
              <a:t>Iterative refinement</a:t>
            </a:r>
          </a:p>
          <a:p>
            <a:pPr lvl="1"/>
            <a:r>
              <a:rPr lang="en-US" sz="3600" dirty="0" smtClean="0">
                <a:solidFill>
                  <a:schemeClr val="tx1">
                    <a:lumMod val="50000"/>
                    <a:lumOff val="50000"/>
                  </a:schemeClr>
                </a:solidFill>
              </a:rPr>
              <a:t>Queries that “drill down” through the data over time</a:t>
            </a:r>
            <a:endParaRPr lang="en-US" sz="3600" dirty="0">
              <a:solidFill>
                <a:schemeClr val="tx1">
                  <a:lumMod val="50000"/>
                  <a:lumOff val="50000"/>
                </a:schemeClr>
              </a:solidFill>
            </a:endParaRPr>
          </a:p>
          <a:p>
            <a:endParaRPr lang="en-US" dirty="0"/>
          </a:p>
        </p:txBody>
      </p:sp>
      <p:sp>
        <p:nvSpPr>
          <p:cNvPr id="3" name="Slide Number Placeholder 2"/>
          <p:cNvSpPr>
            <a:spLocks noGrp="1"/>
          </p:cNvSpPr>
          <p:nvPr>
            <p:ph type="sldNum" sz="quarter" idx="12"/>
          </p:nvPr>
        </p:nvSpPr>
        <p:spPr/>
        <p:txBody>
          <a:bodyPr/>
          <a:lstStyle/>
          <a:p>
            <a:fld id="{4748F3B0-5290-A241-88FF-F03DD1126586}" type="slidenum">
              <a:rPr lang="en-US" smtClean="0"/>
              <a:t>12</a:t>
            </a:fld>
            <a:endParaRPr lang="en-US"/>
          </a:p>
        </p:txBody>
      </p:sp>
    </p:spTree>
    <p:extLst>
      <p:ext uri="{BB962C8B-B14F-4D97-AF65-F5344CB8AC3E}">
        <p14:creationId xmlns:p14="http://schemas.microsoft.com/office/powerpoint/2010/main" val="148160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p:txBody>
          <a:bodyPr/>
          <a:lstStyle/>
          <a:p>
            <a:r>
              <a:rPr lang="en-US" dirty="0" smtClean="0"/>
              <a:t>Wide range of queries</a:t>
            </a:r>
          </a:p>
          <a:p>
            <a:pPr lvl="1"/>
            <a:r>
              <a:rPr lang="en-US" dirty="0" smtClean="0"/>
              <a:t>Performance, security, traffic engineering</a:t>
            </a:r>
          </a:p>
          <a:p>
            <a:r>
              <a:rPr lang="en-US" dirty="0" smtClean="0"/>
              <a:t>Realistic traffic</a:t>
            </a:r>
          </a:p>
          <a:p>
            <a:pPr lvl="1"/>
            <a:r>
              <a:rPr lang="en-US" dirty="0" smtClean="0"/>
              <a:t>CAIDA packet traces</a:t>
            </a:r>
          </a:p>
          <a:p>
            <a:r>
              <a:rPr lang="en-US" dirty="0" smtClean="0"/>
              <a:t>Practical data-plane model</a:t>
            </a:r>
          </a:p>
          <a:p>
            <a:pPr lvl="1"/>
            <a:r>
              <a:rPr lang="en-US" dirty="0"/>
              <a:t>16 stages, 8 </a:t>
            </a:r>
            <a:r>
              <a:rPr lang="en-US" dirty="0" err="1"/>
              <a:t>stateful</a:t>
            </a:r>
            <a:r>
              <a:rPr lang="en-US" dirty="0"/>
              <a:t> operations, 8 Mb </a:t>
            </a:r>
            <a:r>
              <a:rPr lang="en-US" dirty="0" err="1"/>
              <a:t>stateful</a:t>
            </a:r>
            <a:r>
              <a:rPr lang="en-US" dirty="0"/>
              <a:t> </a:t>
            </a:r>
            <a:r>
              <a:rPr lang="en-US" dirty="0" smtClean="0"/>
              <a:t>memory</a:t>
            </a:r>
            <a:endParaRPr lang="en-US" dirty="0"/>
          </a:p>
          <a:p>
            <a:r>
              <a:rPr lang="en-US" dirty="0" smtClean="0"/>
              <a:t>Significant scalability benefits</a:t>
            </a:r>
          </a:p>
          <a:p>
            <a:pPr lvl="1"/>
            <a:r>
              <a:rPr lang="en-US" dirty="0" smtClean="0"/>
              <a:t>Orders of magnitude fewer tuples sent to stream processor</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13</a:t>
            </a:fld>
            <a:endParaRPr lang="en-US"/>
          </a:p>
        </p:txBody>
      </p:sp>
    </p:spTree>
    <p:extLst>
      <p:ext uri="{BB962C8B-B14F-4D97-AF65-F5344CB8AC3E}">
        <p14:creationId xmlns:p14="http://schemas.microsoft.com/office/powerpoint/2010/main" val="1951847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09600" y="1576952"/>
            <a:ext cx="10972800" cy="4961963"/>
          </a:xfrm>
        </p:spPr>
        <p:txBody>
          <a:bodyPr>
            <a:normAutofit/>
          </a:bodyPr>
          <a:lstStyle/>
          <a:p>
            <a:r>
              <a:rPr lang="en-US" dirty="0" smtClean="0"/>
              <a:t>Flexible and scalable telemetry</a:t>
            </a:r>
          </a:p>
          <a:p>
            <a:pPr lvl="1"/>
            <a:r>
              <a:rPr lang="en-US" sz="3200" dirty="0" smtClean="0"/>
              <a:t>Query-driven collection and analysis</a:t>
            </a:r>
          </a:p>
          <a:p>
            <a:pPr lvl="1"/>
            <a:r>
              <a:rPr lang="en-US" sz="3200" dirty="0" smtClean="0"/>
              <a:t>Query partitioning between Spark and P4</a:t>
            </a:r>
          </a:p>
          <a:p>
            <a:pPr lvl="1"/>
            <a:r>
              <a:rPr lang="en-US" sz="3200" dirty="0" smtClean="0"/>
              <a:t>Query planning as an integer linear program</a:t>
            </a:r>
          </a:p>
          <a:p>
            <a:r>
              <a:rPr lang="en-US" dirty="0" smtClean="0"/>
              <a:t>Ongoing work</a:t>
            </a:r>
          </a:p>
          <a:p>
            <a:pPr lvl="1"/>
            <a:r>
              <a:rPr lang="en-US" sz="3200" dirty="0" smtClean="0"/>
              <a:t>Network-wide queries (SOSR’18 heavy-hitters paper)</a:t>
            </a:r>
          </a:p>
          <a:p>
            <a:pPr lvl="1"/>
            <a:r>
              <a:rPr lang="en-US" sz="3200" dirty="0" smtClean="0"/>
              <a:t>Wider range of data-plane targets</a:t>
            </a:r>
          </a:p>
          <a:p>
            <a:pPr lvl="1"/>
            <a:r>
              <a:rPr lang="en-US" sz="3200" dirty="0" smtClean="0"/>
              <a:t>More sophisticated data structures</a:t>
            </a:r>
          </a:p>
        </p:txBody>
      </p:sp>
      <p:sp>
        <p:nvSpPr>
          <p:cNvPr id="4" name="Slide Number Placeholder 3"/>
          <p:cNvSpPr>
            <a:spLocks noGrp="1"/>
          </p:cNvSpPr>
          <p:nvPr>
            <p:ph type="sldNum" sz="quarter" idx="12"/>
          </p:nvPr>
        </p:nvSpPr>
        <p:spPr/>
        <p:txBody>
          <a:bodyPr/>
          <a:lstStyle/>
          <a:p>
            <a:fld id="{1718992C-B9AF-2F49-8B31-EC7F489F3004}" type="slidenum">
              <a:rPr lang="en-US" smtClean="0"/>
              <a:t>14</a:t>
            </a:fld>
            <a:endParaRPr lang="en-US"/>
          </a:p>
        </p:txBody>
      </p:sp>
      <p:sp>
        <p:nvSpPr>
          <p:cNvPr id="5" name="TextBox 4"/>
          <p:cNvSpPr txBox="1"/>
          <p:nvPr/>
        </p:nvSpPr>
        <p:spPr>
          <a:xfrm>
            <a:off x="497541" y="6369800"/>
            <a:ext cx="10580653" cy="461665"/>
          </a:xfrm>
          <a:prstGeom prst="rect">
            <a:avLst/>
          </a:prstGeom>
          <a:noFill/>
        </p:spPr>
        <p:txBody>
          <a:bodyPr wrap="none" rtlCol="0">
            <a:spAutoFit/>
          </a:bodyPr>
          <a:lstStyle/>
          <a:p>
            <a:r>
              <a:rPr lang="en-US" sz="2400" dirty="0" smtClean="0"/>
              <a:t>Open-source software at </a:t>
            </a:r>
            <a:r>
              <a:rPr lang="en-US" sz="2400" dirty="0" err="1" smtClean="0"/>
              <a:t>sonata.cs.princeton.edu</a:t>
            </a:r>
            <a:r>
              <a:rPr lang="en-US" sz="2400" dirty="0" smtClean="0"/>
              <a:t>, paper to appear at SIGCOMM’18</a:t>
            </a:r>
            <a:endParaRPr lang="en-US" sz="2400" dirty="0"/>
          </a:p>
        </p:txBody>
      </p:sp>
    </p:spTree>
    <p:extLst>
      <p:ext uri="{BB962C8B-B14F-4D97-AF65-F5344CB8AC3E}">
        <p14:creationId xmlns:p14="http://schemas.microsoft.com/office/powerpoint/2010/main" val="181303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Flexible Telemetry for Network Management</a:t>
            </a:r>
            <a:endParaRPr lang="en-US" dirty="0"/>
          </a:p>
        </p:txBody>
      </p:sp>
      <p:sp>
        <p:nvSpPr>
          <p:cNvPr id="6" name="Content Placeholder 5"/>
          <p:cNvSpPr>
            <a:spLocks noGrp="1"/>
          </p:cNvSpPr>
          <p:nvPr>
            <p:ph sz="half" idx="1"/>
          </p:nvPr>
        </p:nvSpPr>
        <p:spPr/>
        <p:txBody>
          <a:bodyPr>
            <a:normAutofit/>
          </a:bodyPr>
          <a:lstStyle/>
          <a:p>
            <a:r>
              <a:rPr lang="en-US" sz="3200" dirty="0" smtClean="0"/>
              <a:t>Many analysis questions</a:t>
            </a:r>
          </a:p>
          <a:p>
            <a:pPr lvl="1"/>
            <a:r>
              <a:rPr lang="en-US" sz="2800" dirty="0" smtClean="0"/>
              <a:t>Performance diagnosis</a:t>
            </a:r>
          </a:p>
          <a:p>
            <a:pPr lvl="1"/>
            <a:r>
              <a:rPr lang="en-US" sz="2800" dirty="0" smtClean="0"/>
              <a:t>Cyber attack detection</a:t>
            </a:r>
          </a:p>
          <a:p>
            <a:pPr lvl="1"/>
            <a:r>
              <a:rPr lang="en-US" sz="2800" dirty="0" smtClean="0"/>
              <a:t>Traffic engineering</a:t>
            </a:r>
          </a:p>
          <a:p>
            <a:r>
              <a:rPr lang="en-US" sz="3200" dirty="0" smtClean="0"/>
              <a:t>Familiar query language</a:t>
            </a:r>
          </a:p>
          <a:p>
            <a:pPr lvl="1"/>
            <a:r>
              <a:rPr lang="en-US" sz="2800" dirty="0" smtClean="0"/>
              <a:t>Packet as a tuple</a:t>
            </a:r>
          </a:p>
          <a:p>
            <a:pPr lvl="1"/>
            <a:r>
              <a:rPr lang="en-US" sz="2800" dirty="0" smtClean="0"/>
              <a:t>Dataflow operators</a:t>
            </a:r>
          </a:p>
          <a:p>
            <a:pPr lvl="1"/>
            <a:r>
              <a:rPr lang="en-US" sz="2800" dirty="0" smtClean="0"/>
              <a:t>E.g., Spark-like queries</a:t>
            </a:r>
            <a:endParaRPr lang="en-US" sz="2800" dirty="0"/>
          </a:p>
        </p:txBody>
      </p:sp>
      <p:sp>
        <p:nvSpPr>
          <p:cNvPr id="77" name="Content Placeholder 76"/>
          <p:cNvSpPr>
            <a:spLocks noGrp="1"/>
          </p:cNvSpPr>
          <p:nvPr>
            <p:ph sz="half" idx="2"/>
          </p:nvPr>
        </p:nvSpPr>
        <p:spPr>
          <a:xfrm>
            <a:off x="6197600" y="1600202"/>
            <a:ext cx="5384800" cy="4525963"/>
          </a:xfrm>
        </p:spPr>
        <p:txBody>
          <a:bodyPr/>
          <a:lstStyle/>
          <a:p>
            <a:r>
              <a:rPr lang="en-US" dirty="0" smtClean="0"/>
              <a:t>E.g., DNS reflection attacks</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a:t>
            </a:fld>
            <a:endParaRPr lang="en-US"/>
          </a:p>
        </p:txBody>
      </p:sp>
      <p:sp>
        <p:nvSpPr>
          <p:cNvPr id="35" name="Cloud 34">
            <a:extLst>
              <a:ext uri="{FF2B5EF4-FFF2-40B4-BE49-F238E27FC236}">
                <a16:creationId xmlns="" xmlns:a16="http://schemas.microsoft.com/office/drawing/2014/main" id="{B466617B-ED54-FD47-AC40-6788CDAE2FB7}"/>
              </a:ext>
            </a:extLst>
          </p:cNvPr>
          <p:cNvSpPr/>
          <p:nvPr/>
        </p:nvSpPr>
        <p:spPr>
          <a:xfrm>
            <a:off x="7184354" y="3431049"/>
            <a:ext cx="3060210" cy="1833135"/>
          </a:xfrm>
          <a:prstGeom prst="cloud">
            <a:avLst/>
          </a:prstGeom>
          <a:solidFill>
            <a:schemeClr val="bg1"/>
          </a:solidFill>
          <a:effectLst>
            <a:outerShdw blurRad="101600" dist="50800" dir="2700000" algn="br"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i="1" dirty="0">
              <a:solidFill>
                <a:schemeClr val="tx1"/>
              </a:solidFill>
              <a:latin typeface="Avenir Next Medium" charset="0"/>
              <a:ea typeface="Avenir Next Medium" charset="0"/>
              <a:cs typeface="Avenir Next Medium" charset="0"/>
            </a:endParaRPr>
          </a:p>
        </p:txBody>
      </p:sp>
      <p:grpSp>
        <p:nvGrpSpPr>
          <p:cNvPr id="36" name="Group 35">
            <a:extLst>
              <a:ext uri="{FF2B5EF4-FFF2-40B4-BE49-F238E27FC236}">
                <a16:creationId xmlns="" xmlns:a16="http://schemas.microsoft.com/office/drawing/2014/main" id="{68151764-5F7F-EF4A-A5EA-7911EDEBA44F}"/>
              </a:ext>
            </a:extLst>
          </p:cNvPr>
          <p:cNvGrpSpPr/>
          <p:nvPr/>
        </p:nvGrpSpPr>
        <p:grpSpPr>
          <a:xfrm>
            <a:off x="8330387" y="3141418"/>
            <a:ext cx="768142" cy="625130"/>
            <a:chOff x="4857394" y="2350956"/>
            <a:chExt cx="768142" cy="625130"/>
          </a:xfrm>
        </p:grpSpPr>
        <p:pic>
          <p:nvPicPr>
            <p:cNvPr id="37" name="Picture 36">
              <a:extLst>
                <a:ext uri="{FF2B5EF4-FFF2-40B4-BE49-F238E27FC236}">
                  <a16:creationId xmlns="" xmlns:a16="http://schemas.microsoft.com/office/drawing/2014/main" id="{83D8D25B-3450-7942-A057-BB5C518FA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38" name="Oval 37">
              <a:extLst>
                <a:ext uri="{FF2B5EF4-FFF2-40B4-BE49-F238E27FC236}">
                  <a16:creationId xmlns="" xmlns:a16="http://schemas.microsoft.com/office/drawing/2014/main" id="{AB39D1E7-963F-AA45-BA68-C7C4553D2C6D}"/>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 xmlns:a16="http://schemas.microsoft.com/office/drawing/2014/main" id="{730D0E91-1A33-3B42-BA0F-9ACE65B46440}"/>
              </a:ext>
            </a:extLst>
          </p:cNvPr>
          <p:cNvGrpSpPr/>
          <p:nvPr/>
        </p:nvGrpSpPr>
        <p:grpSpPr>
          <a:xfrm>
            <a:off x="8322781" y="4928685"/>
            <a:ext cx="768142" cy="625130"/>
            <a:chOff x="4857394" y="2350956"/>
            <a:chExt cx="768142" cy="625130"/>
          </a:xfrm>
        </p:grpSpPr>
        <p:pic>
          <p:nvPicPr>
            <p:cNvPr id="40" name="Picture 39">
              <a:extLst>
                <a:ext uri="{FF2B5EF4-FFF2-40B4-BE49-F238E27FC236}">
                  <a16:creationId xmlns="" xmlns:a16="http://schemas.microsoft.com/office/drawing/2014/main" id="{EE50A912-C388-874C-BF51-0B7221BE7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41" name="Oval 40">
              <a:extLst>
                <a:ext uri="{FF2B5EF4-FFF2-40B4-BE49-F238E27FC236}">
                  <a16:creationId xmlns="" xmlns:a16="http://schemas.microsoft.com/office/drawing/2014/main" id="{863E6308-239A-EF41-85CB-2E31DE976CD5}"/>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 xmlns:a16="http://schemas.microsoft.com/office/drawing/2014/main" id="{389DEB22-96F0-C643-8B7E-A1813ED8539A}"/>
              </a:ext>
            </a:extLst>
          </p:cNvPr>
          <p:cNvGrpSpPr/>
          <p:nvPr/>
        </p:nvGrpSpPr>
        <p:grpSpPr>
          <a:xfrm>
            <a:off x="9767528" y="3934584"/>
            <a:ext cx="768142" cy="625130"/>
            <a:chOff x="4857394" y="2350956"/>
            <a:chExt cx="768142" cy="625130"/>
          </a:xfrm>
        </p:grpSpPr>
        <p:pic>
          <p:nvPicPr>
            <p:cNvPr id="43" name="Picture 42">
              <a:extLst>
                <a:ext uri="{FF2B5EF4-FFF2-40B4-BE49-F238E27FC236}">
                  <a16:creationId xmlns="" xmlns:a16="http://schemas.microsoft.com/office/drawing/2014/main" id="{E4A17420-3731-0540-B336-B5A9E6747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44" name="Oval 43">
              <a:extLst>
                <a:ext uri="{FF2B5EF4-FFF2-40B4-BE49-F238E27FC236}">
                  <a16:creationId xmlns="" xmlns:a16="http://schemas.microsoft.com/office/drawing/2014/main" id="{5703C604-DF5A-264D-8917-84D4B81695F0}"/>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 xmlns:a16="http://schemas.microsoft.com/office/drawing/2014/main" id="{BDEF3BD2-86A4-CD49-967C-44F770B2B892}"/>
              </a:ext>
            </a:extLst>
          </p:cNvPr>
          <p:cNvSpPr txBox="1"/>
          <p:nvPr/>
        </p:nvSpPr>
        <p:spPr>
          <a:xfrm>
            <a:off x="5532155" y="3846521"/>
            <a:ext cx="877163" cy="923330"/>
          </a:xfrm>
          <a:prstGeom prst="rect">
            <a:avLst/>
          </a:prstGeom>
          <a:noFill/>
        </p:spPr>
        <p:txBody>
          <a:bodyPr wrap="none" rtlCol="0">
            <a:spAutoFit/>
          </a:bodyPr>
          <a:lstStyle/>
          <a:p>
            <a:r>
              <a:rPr lang="en-US" sz="5400" dirty="0"/>
              <a:t>👺</a:t>
            </a:r>
          </a:p>
        </p:txBody>
      </p:sp>
      <p:pic>
        <p:nvPicPr>
          <p:cNvPr id="46" name="Picture 45">
            <a:extLst>
              <a:ext uri="{FF2B5EF4-FFF2-40B4-BE49-F238E27FC236}">
                <a16:creationId xmlns="" xmlns:a16="http://schemas.microsoft.com/office/drawing/2014/main" id="{A1657614-E661-164D-B631-6BB40D2D6235}"/>
              </a:ext>
            </a:extLst>
          </p:cNvPr>
          <p:cNvPicPr>
            <a:picLocks noChangeAspect="1"/>
          </p:cNvPicPr>
          <p:nvPr/>
        </p:nvPicPr>
        <p:blipFill>
          <a:blip r:embed="rId3"/>
          <a:stretch>
            <a:fillRect/>
          </a:stretch>
        </p:blipFill>
        <p:spPr>
          <a:xfrm>
            <a:off x="8303640" y="2334995"/>
            <a:ext cx="806423" cy="806423"/>
          </a:xfrm>
          <a:prstGeom prst="rect">
            <a:avLst/>
          </a:prstGeom>
        </p:spPr>
      </p:pic>
      <p:pic>
        <p:nvPicPr>
          <p:cNvPr id="47" name="Picture 46">
            <a:extLst>
              <a:ext uri="{FF2B5EF4-FFF2-40B4-BE49-F238E27FC236}">
                <a16:creationId xmlns="" xmlns:a16="http://schemas.microsoft.com/office/drawing/2014/main" id="{2CD1A9C9-4F2C-124E-AD5D-B21432C24F5C}"/>
              </a:ext>
            </a:extLst>
          </p:cNvPr>
          <p:cNvPicPr>
            <a:picLocks noChangeAspect="1"/>
          </p:cNvPicPr>
          <p:nvPr/>
        </p:nvPicPr>
        <p:blipFill>
          <a:blip r:embed="rId4"/>
          <a:stretch>
            <a:fillRect/>
          </a:stretch>
        </p:blipFill>
        <p:spPr>
          <a:xfrm>
            <a:off x="10581149" y="3705165"/>
            <a:ext cx="806423" cy="806423"/>
          </a:xfrm>
          <a:prstGeom prst="rect">
            <a:avLst/>
          </a:prstGeom>
        </p:spPr>
      </p:pic>
      <p:sp>
        <p:nvSpPr>
          <p:cNvPr id="48" name="Rectangle 47">
            <a:extLst>
              <a:ext uri="{FF2B5EF4-FFF2-40B4-BE49-F238E27FC236}">
                <a16:creationId xmlns="" xmlns:a16="http://schemas.microsoft.com/office/drawing/2014/main" id="{49D552AC-6DD0-5D4C-A71C-C95FC6E6529E}"/>
              </a:ext>
            </a:extLst>
          </p:cNvPr>
          <p:cNvSpPr/>
          <p:nvPr/>
        </p:nvSpPr>
        <p:spPr>
          <a:xfrm>
            <a:off x="8195599" y="5718467"/>
            <a:ext cx="1034184" cy="830997"/>
          </a:xfrm>
          <a:prstGeom prst="rect">
            <a:avLst/>
          </a:prstGeom>
        </p:spPr>
        <p:txBody>
          <a:bodyPr wrap="square">
            <a:spAutoFit/>
          </a:bodyPr>
          <a:lstStyle/>
          <a:p>
            <a:pPr algn="ctr"/>
            <a:r>
              <a:rPr lang="en-US" sz="4800" dirty="0"/>
              <a:t>😵</a:t>
            </a:r>
          </a:p>
        </p:txBody>
      </p:sp>
      <p:grpSp>
        <p:nvGrpSpPr>
          <p:cNvPr id="49" name="Group 48">
            <a:extLst>
              <a:ext uri="{FF2B5EF4-FFF2-40B4-BE49-F238E27FC236}">
                <a16:creationId xmlns="" xmlns:a16="http://schemas.microsoft.com/office/drawing/2014/main" id="{B63BDB28-473E-2C4F-A882-EDC1B9CA631B}"/>
              </a:ext>
            </a:extLst>
          </p:cNvPr>
          <p:cNvGrpSpPr/>
          <p:nvPr/>
        </p:nvGrpSpPr>
        <p:grpSpPr>
          <a:xfrm>
            <a:off x="6507177" y="3441927"/>
            <a:ext cx="1200314" cy="695879"/>
            <a:chOff x="2372325" y="2623778"/>
            <a:chExt cx="1200314" cy="695879"/>
          </a:xfrm>
        </p:grpSpPr>
        <p:grpSp>
          <p:nvGrpSpPr>
            <p:cNvPr id="50" name="Group 49">
              <a:extLst>
                <a:ext uri="{FF2B5EF4-FFF2-40B4-BE49-F238E27FC236}">
                  <a16:creationId xmlns="" xmlns:a16="http://schemas.microsoft.com/office/drawing/2014/main" id="{0B5276B0-FA97-6F4E-9256-8F8E860F493E}"/>
                </a:ext>
              </a:extLst>
            </p:cNvPr>
            <p:cNvGrpSpPr/>
            <p:nvPr/>
          </p:nvGrpSpPr>
          <p:grpSpPr>
            <a:xfrm>
              <a:off x="2388945" y="2623778"/>
              <a:ext cx="1080633" cy="695879"/>
              <a:chOff x="695898" y="2897841"/>
              <a:chExt cx="378836" cy="249815"/>
            </a:xfrm>
            <a:solidFill>
              <a:schemeClr val="tx1">
                <a:lumMod val="50000"/>
                <a:lumOff val="50000"/>
              </a:schemeClr>
            </a:solidFill>
          </p:grpSpPr>
          <p:sp>
            <p:nvSpPr>
              <p:cNvPr id="52" name="Rectangle 51">
                <a:extLst>
                  <a:ext uri="{FF2B5EF4-FFF2-40B4-BE49-F238E27FC236}">
                    <a16:creationId xmlns="" xmlns:a16="http://schemas.microsoft.com/office/drawing/2014/main" id="{7659D378-B6DA-6D41-8FBA-863C61FE8770}"/>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sp>
            <p:nvSpPr>
              <p:cNvPr id="53" name="Triangle 52">
                <a:extLst>
                  <a:ext uri="{FF2B5EF4-FFF2-40B4-BE49-F238E27FC236}">
                    <a16:creationId xmlns="" xmlns:a16="http://schemas.microsoft.com/office/drawing/2014/main" id="{D632B2CD-A103-3A42-A7C8-DAB3AD1E17FC}"/>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grpSp>
        <p:sp>
          <p:nvSpPr>
            <p:cNvPr id="51" name="TextBox 50">
              <a:extLst>
                <a:ext uri="{FF2B5EF4-FFF2-40B4-BE49-F238E27FC236}">
                  <a16:creationId xmlns="" xmlns:a16="http://schemas.microsoft.com/office/drawing/2014/main" id="{49B87F3C-D98C-9E4D-AC9A-EA7543C7CD94}"/>
                </a:ext>
              </a:extLst>
            </p:cNvPr>
            <p:cNvSpPr txBox="1"/>
            <p:nvPr/>
          </p:nvSpPr>
          <p:spPr>
            <a:xfrm>
              <a:off x="2372325" y="2625233"/>
              <a:ext cx="1200314" cy="523220"/>
            </a:xfrm>
            <a:prstGeom prst="rect">
              <a:avLst/>
            </a:prstGeom>
            <a:noFill/>
          </p:spPr>
          <p:txBody>
            <a:bodyPr wrap="square" rtlCol="0">
              <a:spAutoFit/>
            </a:bodyPr>
            <a:lstStyle/>
            <a:p>
              <a:r>
                <a:rPr lang="en-US" sz="1400" b="1" dirty="0" err="1">
                  <a:solidFill>
                    <a:schemeClr val="bg1"/>
                  </a:solidFill>
                  <a:latin typeface="Lucida Grande" panose="020B0600040502020204" pitchFamily="34" charset="0"/>
                  <a:cs typeface="Lucida Grande" panose="020B0600040502020204" pitchFamily="34" charset="0"/>
                </a:rPr>
                <a:t>Src</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FF00"/>
                  </a:solidFill>
                  <a:latin typeface="Lucida Grande" panose="020B0600040502020204" pitchFamily="34" charset="0"/>
                  <a:cs typeface="Lucida Grande" panose="020B0600040502020204" pitchFamily="34" charset="0"/>
                </a:rPr>
                <a:t>Victim</a:t>
              </a:r>
            </a:p>
            <a:p>
              <a:r>
                <a:rPr lang="en-US" sz="1400" b="1" dirty="0" err="1">
                  <a:solidFill>
                    <a:schemeClr val="bg1"/>
                  </a:solidFill>
                  <a:latin typeface="Lucida Grande" panose="020B0600040502020204" pitchFamily="34" charset="0"/>
                  <a:cs typeface="Lucida Grande" panose="020B0600040502020204" pitchFamily="34" charset="0"/>
                </a:rPr>
                <a:t>Dst</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9300"/>
                  </a:solidFill>
                  <a:latin typeface="Lucida Grande" panose="020B0600040502020204" pitchFamily="34" charset="0"/>
                  <a:cs typeface="Lucida Grande" panose="020B0600040502020204" pitchFamily="34" charset="0"/>
                </a:rPr>
                <a:t>DNS</a:t>
              </a:r>
              <a:endParaRPr lang="en-US" sz="1400" b="1" baseline="-25000" dirty="0">
                <a:solidFill>
                  <a:srgbClr val="FF9300"/>
                </a:solidFill>
                <a:latin typeface="Lucida Grande" panose="020B0600040502020204" pitchFamily="34" charset="0"/>
                <a:cs typeface="Lucida Grande" panose="020B0600040502020204" pitchFamily="34" charset="0"/>
              </a:endParaRPr>
            </a:p>
          </p:txBody>
        </p:sp>
      </p:grpSp>
      <p:grpSp>
        <p:nvGrpSpPr>
          <p:cNvPr id="54" name="Group 53">
            <a:extLst>
              <a:ext uri="{FF2B5EF4-FFF2-40B4-BE49-F238E27FC236}">
                <a16:creationId xmlns="" xmlns:a16="http://schemas.microsoft.com/office/drawing/2014/main" id="{9E393CF6-12B3-B641-BAC3-BE6875E05F71}"/>
              </a:ext>
            </a:extLst>
          </p:cNvPr>
          <p:cNvGrpSpPr/>
          <p:nvPr/>
        </p:nvGrpSpPr>
        <p:grpSpPr>
          <a:xfrm>
            <a:off x="6510907" y="4280899"/>
            <a:ext cx="1200314" cy="695879"/>
            <a:chOff x="2376055" y="3462750"/>
            <a:chExt cx="1200314" cy="695879"/>
          </a:xfrm>
        </p:grpSpPr>
        <p:grpSp>
          <p:nvGrpSpPr>
            <p:cNvPr id="55" name="Group 54">
              <a:extLst>
                <a:ext uri="{FF2B5EF4-FFF2-40B4-BE49-F238E27FC236}">
                  <a16:creationId xmlns="" xmlns:a16="http://schemas.microsoft.com/office/drawing/2014/main" id="{7A5ECA65-5DAD-FF40-B647-321BE44902D6}"/>
                </a:ext>
              </a:extLst>
            </p:cNvPr>
            <p:cNvGrpSpPr/>
            <p:nvPr/>
          </p:nvGrpSpPr>
          <p:grpSpPr>
            <a:xfrm>
              <a:off x="2392675" y="3462750"/>
              <a:ext cx="1080633" cy="695879"/>
              <a:chOff x="695898" y="2897841"/>
              <a:chExt cx="378836" cy="249815"/>
            </a:xfrm>
            <a:solidFill>
              <a:schemeClr val="tx1">
                <a:lumMod val="50000"/>
                <a:lumOff val="50000"/>
              </a:schemeClr>
            </a:solidFill>
          </p:grpSpPr>
          <p:sp>
            <p:nvSpPr>
              <p:cNvPr id="57" name="Rectangle 56">
                <a:extLst>
                  <a:ext uri="{FF2B5EF4-FFF2-40B4-BE49-F238E27FC236}">
                    <a16:creationId xmlns="" xmlns:a16="http://schemas.microsoft.com/office/drawing/2014/main" id="{755E3AB0-73A6-7149-8F5E-3FA863C613DC}"/>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sp>
            <p:nvSpPr>
              <p:cNvPr id="58" name="Triangle 57">
                <a:extLst>
                  <a:ext uri="{FF2B5EF4-FFF2-40B4-BE49-F238E27FC236}">
                    <a16:creationId xmlns="" xmlns:a16="http://schemas.microsoft.com/office/drawing/2014/main" id="{07F15FA7-9F74-1246-9798-C6E6B8C92B7C}"/>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grpSp>
        <p:sp>
          <p:nvSpPr>
            <p:cNvPr id="56" name="TextBox 55">
              <a:extLst>
                <a:ext uri="{FF2B5EF4-FFF2-40B4-BE49-F238E27FC236}">
                  <a16:creationId xmlns="" xmlns:a16="http://schemas.microsoft.com/office/drawing/2014/main" id="{65ED9264-9D22-E047-99A7-A1EDDAA5B5F1}"/>
                </a:ext>
              </a:extLst>
            </p:cNvPr>
            <p:cNvSpPr txBox="1"/>
            <p:nvPr/>
          </p:nvSpPr>
          <p:spPr>
            <a:xfrm>
              <a:off x="2376055" y="3464205"/>
              <a:ext cx="1200314" cy="523220"/>
            </a:xfrm>
            <a:prstGeom prst="rect">
              <a:avLst/>
            </a:prstGeom>
            <a:noFill/>
          </p:spPr>
          <p:txBody>
            <a:bodyPr wrap="square" rtlCol="0">
              <a:spAutoFit/>
            </a:bodyPr>
            <a:lstStyle/>
            <a:p>
              <a:r>
                <a:rPr lang="en-US" sz="1400" b="1" dirty="0" err="1">
                  <a:solidFill>
                    <a:schemeClr val="bg1"/>
                  </a:solidFill>
                  <a:latin typeface="Lucida Grande" panose="020B0600040502020204" pitchFamily="34" charset="0"/>
                  <a:cs typeface="Lucida Grande" panose="020B0600040502020204" pitchFamily="34" charset="0"/>
                </a:rPr>
                <a:t>Src</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FF00"/>
                  </a:solidFill>
                  <a:latin typeface="Lucida Grande" panose="020B0600040502020204" pitchFamily="34" charset="0"/>
                  <a:cs typeface="Lucida Grande" panose="020B0600040502020204" pitchFamily="34" charset="0"/>
                </a:rPr>
                <a:t>Victim</a:t>
              </a:r>
            </a:p>
            <a:p>
              <a:r>
                <a:rPr lang="en-US" sz="1400" b="1" dirty="0" err="1">
                  <a:solidFill>
                    <a:schemeClr val="bg1"/>
                  </a:solidFill>
                  <a:latin typeface="Lucida Grande" panose="020B0600040502020204" pitchFamily="34" charset="0"/>
                  <a:cs typeface="Lucida Grande" panose="020B0600040502020204" pitchFamily="34" charset="0"/>
                </a:rPr>
                <a:t>Dst</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008000"/>
                  </a:solidFill>
                  <a:latin typeface="Lucida Grande" panose="020B0600040502020204" pitchFamily="34" charset="0"/>
                  <a:cs typeface="Lucida Grande" panose="020B0600040502020204" pitchFamily="34" charset="0"/>
                </a:rPr>
                <a:t>DNS</a:t>
              </a:r>
              <a:endParaRPr lang="en-US" sz="1400" b="1" baseline="-25000" dirty="0">
                <a:solidFill>
                  <a:srgbClr val="008000"/>
                </a:solidFill>
                <a:latin typeface="Lucida Grande" panose="020B0600040502020204" pitchFamily="34" charset="0"/>
                <a:cs typeface="Lucida Grande" panose="020B0600040502020204" pitchFamily="34" charset="0"/>
              </a:endParaRPr>
            </a:p>
          </p:txBody>
        </p:sp>
      </p:grpSp>
      <p:grpSp>
        <p:nvGrpSpPr>
          <p:cNvPr id="59" name="Group 58">
            <a:extLst>
              <a:ext uri="{FF2B5EF4-FFF2-40B4-BE49-F238E27FC236}">
                <a16:creationId xmlns="" xmlns:a16="http://schemas.microsoft.com/office/drawing/2014/main" id="{F3648A48-BA7F-3047-BDA1-4F62DC2DB4C0}"/>
              </a:ext>
            </a:extLst>
          </p:cNvPr>
          <p:cNvGrpSpPr/>
          <p:nvPr/>
        </p:nvGrpSpPr>
        <p:grpSpPr>
          <a:xfrm>
            <a:off x="10486417" y="3896126"/>
            <a:ext cx="1265359" cy="695879"/>
            <a:chOff x="2372324" y="2623778"/>
            <a:chExt cx="1265359" cy="695879"/>
          </a:xfrm>
        </p:grpSpPr>
        <p:grpSp>
          <p:nvGrpSpPr>
            <p:cNvPr id="60" name="Group 59">
              <a:extLst>
                <a:ext uri="{FF2B5EF4-FFF2-40B4-BE49-F238E27FC236}">
                  <a16:creationId xmlns="" xmlns:a16="http://schemas.microsoft.com/office/drawing/2014/main" id="{3D36B6EE-E55F-E242-AD3C-96CBAEF01965}"/>
                </a:ext>
              </a:extLst>
            </p:cNvPr>
            <p:cNvGrpSpPr/>
            <p:nvPr/>
          </p:nvGrpSpPr>
          <p:grpSpPr>
            <a:xfrm>
              <a:off x="2388945" y="2623778"/>
              <a:ext cx="1080633" cy="695879"/>
              <a:chOff x="695898" y="2897841"/>
              <a:chExt cx="378836" cy="249815"/>
            </a:xfrm>
            <a:solidFill>
              <a:schemeClr val="tx1">
                <a:lumMod val="50000"/>
                <a:lumOff val="50000"/>
              </a:schemeClr>
            </a:solidFill>
          </p:grpSpPr>
          <p:sp>
            <p:nvSpPr>
              <p:cNvPr id="62" name="Rectangle 61">
                <a:extLst>
                  <a:ext uri="{FF2B5EF4-FFF2-40B4-BE49-F238E27FC236}">
                    <a16:creationId xmlns="" xmlns:a16="http://schemas.microsoft.com/office/drawing/2014/main" id="{F0AF0FE9-30A7-A54B-84F8-67A7B8985777}"/>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sp>
            <p:nvSpPr>
              <p:cNvPr id="63" name="Triangle 62">
                <a:extLst>
                  <a:ext uri="{FF2B5EF4-FFF2-40B4-BE49-F238E27FC236}">
                    <a16:creationId xmlns="" xmlns:a16="http://schemas.microsoft.com/office/drawing/2014/main" id="{EEAF5660-84CF-0042-90B6-8742ABEF0997}"/>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grpSp>
        <p:sp>
          <p:nvSpPr>
            <p:cNvPr id="61" name="TextBox 60">
              <a:extLst>
                <a:ext uri="{FF2B5EF4-FFF2-40B4-BE49-F238E27FC236}">
                  <a16:creationId xmlns="" xmlns:a16="http://schemas.microsoft.com/office/drawing/2014/main" id="{E26EA645-324D-674B-B716-F5AB58FA73DD}"/>
                </a:ext>
              </a:extLst>
            </p:cNvPr>
            <p:cNvSpPr txBox="1"/>
            <p:nvPr/>
          </p:nvSpPr>
          <p:spPr>
            <a:xfrm>
              <a:off x="2372324" y="2625233"/>
              <a:ext cx="1265359" cy="523220"/>
            </a:xfrm>
            <a:prstGeom prst="rect">
              <a:avLst/>
            </a:prstGeom>
            <a:noFill/>
          </p:spPr>
          <p:txBody>
            <a:bodyPr wrap="square" rtlCol="0">
              <a:spAutoFit/>
            </a:bodyPr>
            <a:lstStyle/>
            <a:p>
              <a:r>
                <a:rPr lang="en-US" sz="1400" b="1" dirty="0" err="1">
                  <a:solidFill>
                    <a:schemeClr val="bg1"/>
                  </a:solidFill>
                  <a:latin typeface="Lucida Grande" panose="020B0600040502020204" pitchFamily="34" charset="0"/>
                  <a:cs typeface="Lucida Grande" panose="020B0600040502020204" pitchFamily="34" charset="0"/>
                </a:rPr>
                <a:t>Src</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008000"/>
                  </a:solidFill>
                  <a:latin typeface="Lucida Grande" panose="020B0600040502020204" pitchFamily="34" charset="0"/>
                  <a:cs typeface="Lucida Grande" panose="020B0600040502020204" pitchFamily="34" charset="0"/>
                </a:rPr>
                <a:t>DNS</a:t>
              </a:r>
            </a:p>
            <a:p>
              <a:r>
                <a:rPr lang="en-US" sz="1400" b="1" dirty="0" err="1">
                  <a:solidFill>
                    <a:schemeClr val="bg1"/>
                  </a:solidFill>
                  <a:latin typeface="Lucida Grande" panose="020B0600040502020204" pitchFamily="34" charset="0"/>
                  <a:cs typeface="Lucida Grande" panose="020B0600040502020204" pitchFamily="34" charset="0"/>
                </a:rPr>
                <a:t>Dst</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FF00"/>
                  </a:solidFill>
                  <a:latin typeface="Lucida Grande" panose="020B0600040502020204" pitchFamily="34" charset="0"/>
                  <a:cs typeface="Lucida Grande" panose="020B0600040502020204" pitchFamily="34" charset="0"/>
                </a:rPr>
                <a:t>Victim</a:t>
              </a:r>
              <a:endParaRPr lang="en-US" sz="1400" b="1" baseline="-25000" dirty="0">
                <a:solidFill>
                  <a:srgbClr val="FFFF00"/>
                </a:solidFill>
                <a:latin typeface="Lucida Grande" panose="020B0600040502020204" pitchFamily="34" charset="0"/>
                <a:cs typeface="Lucida Grande" panose="020B0600040502020204" pitchFamily="34" charset="0"/>
              </a:endParaRPr>
            </a:p>
          </p:txBody>
        </p:sp>
      </p:grpSp>
      <p:grpSp>
        <p:nvGrpSpPr>
          <p:cNvPr id="64" name="Group 63">
            <a:extLst>
              <a:ext uri="{FF2B5EF4-FFF2-40B4-BE49-F238E27FC236}">
                <a16:creationId xmlns="" xmlns:a16="http://schemas.microsoft.com/office/drawing/2014/main" id="{69E2EBDB-69FA-DF42-8A3A-071EC20DD7FE}"/>
              </a:ext>
            </a:extLst>
          </p:cNvPr>
          <p:cNvGrpSpPr/>
          <p:nvPr/>
        </p:nvGrpSpPr>
        <p:grpSpPr>
          <a:xfrm>
            <a:off x="8195599" y="2394729"/>
            <a:ext cx="1261628" cy="695879"/>
            <a:chOff x="2376055" y="3462750"/>
            <a:chExt cx="1261628" cy="695879"/>
          </a:xfrm>
        </p:grpSpPr>
        <p:grpSp>
          <p:nvGrpSpPr>
            <p:cNvPr id="65" name="Group 64">
              <a:extLst>
                <a:ext uri="{FF2B5EF4-FFF2-40B4-BE49-F238E27FC236}">
                  <a16:creationId xmlns="" xmlns:a16="http://schemas.microsoft.com/office/drawing/2014/main" id="{EDC17E48-1204-6E4F-A5B8-4C43539BABF5}"/>
                </a:ext>
              </a:extLst>
            </p:cNvPr>
            <p:cNvGrpSpPr/>
            <p:nvPr/>
          </p:nvGrpSpPr>
          <p:grpSpPr>
            <a:xfrm>
              <a:off x="2392675" y="3462750"/>
              <a:ext cx="1080633" cy="695879"/>
              <a:chOff x="695898" y="2897841"/>
              <a:chExt cx="378836" cy="249815"/>
            </a:xfrm>
            <a:solidFill>
              <a:schemeClr val="tx1">
                <a:lumMod val="50000"/>
                <a:lumOff val="50000"/>
              </a:schemeClr>
            </a:solidFill>
          </p:grpSpPr>
          <p:sp>
            <p:nvSpPr>
              <p:cNvPr id="67" name="Rectangle 66">
                <a:extLst>
                  <a:ext uri="{FF2B5EF4-FFF2-40B4-BE49-F238E27FC236}">
                    <a16:creationId xmlns="" xmlns:a16="http://schemas.microsoft.com/office/drawing/2014/main" id="{81D63680-C13E-524A-9B94-1D1290548838}"/>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sp>
            <p:nvSpPr>
              <p:cNvPr id="68" name="Triangle 67">
                <a:extLst>
                  <a:ext uri="{FF2B5EF4-FFF2-40B4-BE49-F238E27FC236}">
                    <a16:creationId xmlns="" xmlns:a16="http://schemas.microsoft.com/office/drawing/2014/main" id="{4109EDFE-B998-3040-8E85-91F8B2443D69}"/>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grpSp>
        <p:sp>
          <p:nvSpPr>
            <p:cNvPr id="66" name="TextBox 65">
              <a:extLst>
                <a:ext uri="{FF2B5EF4-FFF2-40B4-BE49-F238E27FC236}">
                  <a16:creationId xmlns="" xmlns:a16="http://schemas.microsoft.com/office/drawing/2014/main" id="{C6EDDCB2-830E-B141-BA75-6DEA8D345C54}"/>
                </a:ext>
              </a:extLst>
            </p:cNvPr>
            <p:cNvSpPr txBox="1"/>
            <p:nvPr/>
          </p:nvSpPr>
          <p:spPr>
            <a:xfrm>
              <a:off x="2376055" y="3464205"/>
              <a:ext cx="1261628" cy="523220"/>
            </a:xfrm>
            <a:prstGeom prst="rect">
              <a:avLst/>
            </a:prstGeom>
            <a:noFill/>
          </p:spPr>
          <p:txBody>
            <a:bodyPr wrap="square" rtlCol="0">
              <a:spAutoFit/>
            </a:bodyPr>
            <a:lstStyle/>
            <a:p>
              <a:r>
                <a:rPr lang="en-US" sz="1400" b="1" dirty="0" err="1">
                  <a:solidFill>
                    <a:schemeClr val="bg1"/>
                  </a:solidFill>
                  <a:latin typeface="Lucida Grande" panose="020B0600040502020204" pitchFamily="34" charset="0"/>
                  <a:cs typeface="Lucida Grande" panose="020B0600040502020204" pitchFamily="34" charset="0"/>
                </a:rPr>
                <a:t>Src</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9300"/>
                  </a:solidFill>
                  <a:latin typeface="Lucida Grande" panose="020B0600040502020204" pitchFamily="34" charset="0"/>
                  <a:cs typeface="Lucida Grande" panose="020B0600040502020204" pitchFamily="34" charset="0"/>
                </a:rPr>
                <a:t>DNS</a:t>
              </a:r>
            </a:p>
            <a:p>
              <a:r>
                <a:rPr lang="en-US" sz="1400" b="1" dirty="0" err="1">
                  <a:solidFill>
                    <a:schemeClr val="bg1"/>
                  </a:solidFill>
                  <a:latin typeface="Lucida Grande" panose="020B0600040502020204" pitchFamily="34" charset="0"/>
                  <a:cs typeface="Lucida Grande" panose="020B0600040502020204" pitchFamily="34" charset="0"/>
                </a:rPr>
                <a:t>Dst</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FF00"/>
                  </a:solidFill>
                  <a:latin typeface="Lucida Grande" panose="020B0600040502020204" pitchFamily="34" charset="0"/>
                  <a:cs typeface="Lucida Grande" panose="020B0600040502020204" pitchFamily="34" charset="0"/>
                </a:rPr>
                <a:t>Victim</a:t>
              </a:r>
              <a:endParaRPr lang="en-US" sz="1400" b="1" baseline="-25000" dirty="0">
                <a:solidFill>
                  <a:srgbClr val="FFFF00"/>
                </a:solidFill>
                <a:latin typeface="Lucida Grande" panose="020B0600040502020204" pitchFamily="34" charset="0"/>
                <a:cs typeface="Lucida Grande" panose="020B0600040502020204" pitchFamily="34" charset="0"/>
              </a:endParaRPr>
            </a:p>
          </p:txBody>
        </p:sp>
      </p:grpSp>
      <p:sp>
        <p:nvSpPr>
          <p:cNvPr id="69" name="TextBox 68">
            <a:extLst>
              <a:ext uri="{FF2B5EF4-FFF2-40B4-BE49-F238E27FC236}">
                <a16:creationId xmlns="" xmlns:a16="http://schemas.microsoft.com/office/drawing/2014/main" id="{B3B34662-FDC6-B440-9058-4B809D14BC53}"/>
              </a:ext>
            </a:extLst>
          </p:cNvPr>
          <p:cNvSpPr txBox="1"/>
          <p:nvPr/>
        </p:nvSpPr>
        <p:spPr>
          <a:xfrm>
            <a:off x="8649687" y="2039843"/>
            <a:ext cx="670376" cy="369332"/>
          </a:xfrm>
          <a:prstGeom prst="rect">
            <a:avLst/>
          </a:prstGeom>
          <a:noFill/>
        </p:spPr>
        <p:txBody>
          <a:bodyPr wrap="none" rtlCol="0">
            <a:spAutoFit/>
          </a:bodyPr>
          <a:lstStyle/>
          <a:p>
            <a:r>
              <a:rPr lang="en-US" b="1" dirty="0">
                <a:solidFill>
                  <a:srgbClr val="FF9300"/>
                </a:solidFill>
                <a:latin typeface="Avenir Next Medium" panose="020B0503020202020204" pitchFamily="34" charset="0"/>
              </a:rPr>
              <a:t>DNS</a:t>
            </a:r>
          </a:p>
        </p:txBody>
      </p:sp>
      <p:sp>
        <p:nvSpPr>
          <p:cNvPr id="70" name="TextBox 69">
            <a:extLst>
              <a:ext uri="{FF2B5EF4-FFF2-40B4-BE49-F238E27FC236}">
                <a16:creationId xmlns="" xmlns:a16="http://schemas.microsoft.com/office/drawing/2014/main" id="{CDE026BB-6047-2045-9909-EFF6E9081BC2}"/>
              </a:ext>
            </a:extLst>
          </p:cNvPr>
          <p:cNvSpPr txBox="1"/>
          <p:nvPr/>
        </p:nvSpPr>
        <p:spPr>
          <a:xfrm>
            <a:off x="10747439" y="3394997"/>
            <a:ext cx="670376" cy="369332"/>
          </a:xfrm>
          <a:prstGeom prst="rect">
            <a:avLst/>
          </a:prstGeom>
          <a:noFill/>
        </p:spPr>
        <p:txBody>
          <a:bodyPr wrap="none" rtlCol="0">
            <a:spAutoFit/>
          </a:bodyPr>
          <a:lstStyle/>
          <a:p>
            <a:r>
              <a:rPr lang="en-US" b="1" dirty="0">
                <a:solidFill>
                  <a:srgbClr val="008000"/>
                </a:solidFill>
                <a:latin typeface="Avenir Next Medium" panose="020B0503020202020204" pitchFamily="34" charset="0"/>
              </a:rPr>
              <a:t>DNS</a:t>
            </a:r>
          </a:p>
        </p:txBody>
      </p:sp>
      <p:sp>
        <p:nvSpPr>
          <p:cNvPr id="71" name="TextBox 70">
            <a:extLst>
              <a:ext uri="{FF2B5EF4-FFF2-40B4-BE49-F238E27FC236}">
                <a16:creationId xmlns="" xmlns:a16="http://schemas.microsoft.com/office/drawing/2014/main" id="{51FA7F18-A22F-FC4B-9744-52D8E608A6CA}"/>
              </a:ext>
            </a:extLst>
          </p:cNvPr>
          <p:cNvSpPr txBox="1"/>
          <p:nvPr/>
        </p:nvSpPr>
        <p:spPr>
          <a:xfrm>
            <a:off x="5497134" y="4543075"/>
            <a:ext cx="1068306" cy="369332"/>
          </a:xfrm>
          <a:prstGeom prst="rect">
            <a:avLst/>
          </a:prstGeom>
          <a:noFill/>
        </p:spPr>
        <p:txBody>
          <a:bodyPr wrap="none" rtlCol="0">
            <a:spAutoFit/>
          </a:bodyPr>
          <a:lstStyle/>
          <a:p>
            <a:r>
              <a:rPr lang="en-US" dirty="0">
                <a:solidFill>
                  <a:srgbClr val="FF0000"/>
                </a:solidFill>
                <a:latin typeface="Avenir Next Medium" panose="020B0503020202020204" pitchFamily="34" charset="0"/>
              </a:rPr>
              <a:t>Attacker</a:t>
            </a:r>
          </a:p>
        </p:txBody>
      </p:sp>
      <p:sp>
        <p:nvSpPr>
          <p:cNvPr id="72" name="TextBox 71">
            <a:extLst>
              <a:ext uri="{FF2B5EF4-FFF2-40B4-BE49-F238E27FC236}">
                <a16:creationId xmlns="" xmlns:a16="http://schemas.microsoft.com/office/drawing/2014/main" id="{7DA4B667-FD06-4D4E-BBCF-26254B14D969}"/>
              </a:ext>
            </a:extLst>
          </p:cNvPr>
          <p:cNvSpPr txBox="1"/>
          <p:nvPr/>
        </p:nvSpPr>
        <p:spPr>
          <a:xfrm>
            <a:off x="8314184" y="6323196"/>
            <a:ext cx="840936" cy="369332"/>
          </a:xfrm>
          <a:prstGeom prst="rect">
            <a:avLst/>
          </a:prstGeom>
          <a:noFill/>
        </p:spPr>
        <p:txBody>
          <a:bodyPr wrap="none" rtlCol="0">
            <a:spAutoFit/>
          </a:bodyPr>
          <a:lstStyle/>
          <a:p>
            <a:r>
              <a:rPr lang="en-US" dirty="0">
                <a:latin typeface="Avenir Next Medium" panose="020B0503020202020204" pitchFamily="34" charset="0"/>
              </a:rPr>
              <a:t>Victim</a:t>
            </a:r>
          </a:p>
        </p:txBody>
      </p:sp>
      <p:sp>
        <p:nvSpPr>
          <p:cNvPr id="73" name="Rounded Rectangle 72">
            <a:extLst>
              <a:ext uri="{FF2B5EF4-FFF2-40B4-BE49-F238E27FC236}">
                <a16:creationId xmlns="" xmlns:a16="http://schemas.microsoft.com/office/drawing/2014/main" id="{4A5A392A-EBD9-3648-8D9E-B7F003222351}"/>
              </a:ext>
            </a:extLst>
          </p:cNvPr>
          <p:cNvSpPr/>
          <p:nvPr/>
        </p:nvSpPr>
        <p:spPr>
          <a:xfrm>
            <a:off x="7321430" y="3407680"/>
            <a:ext cx="2832339" cy="40191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latin typeface="Myriad Pro" charset="0"/>
                <a:ea typeface="Myriad Pro" charset="0"/>
                <a:cs typeface="Myriad Pro" charset="0"/>
              </a:rPr>
              <a:t>DNS </a:t>
            </a:r>
            <a:r>
              <a:rPr lang="en-US" b="1" i="1" dirty="0" smtClean="0">
                <a:solidFill>
                  <a:srgbClr val="C00000"/>
                </a:solidFill>
                <a:latin typeface="Myriad Pro" charset="0"/>
                <a:ea typeface="Myriad Pro" charset="0"/>
                <a:cs typeface="Myriad Pro" charset="0"/>
              </a:rPr>
              <a:t>Response </a:t>
            </a:r>
            <a:r>
              <a:rPr lang="en-US" b="1" i="1" dirty="0" smtClean="0">
                <a:solidFill>
                  <a:srgbClr val="C00000"/>
                </a:solidFill>
                <a:latin typeface="Myriad Pro" charset="0"/>
                <a:ea typeface="Myriad Pro" charset="0"/>
                <a:cs typeface="Myriad Pro" charset="0"/>
              </a:rPr>
              <a:t>Traffic</a:t>
            </a:r>
            <a:endParaRPr lang="en-US" dirty="0">
              <a:solidFill>
                <a:schemeClr val="tx1"/>
              </a:solidFill>
              <a:latin typeface="Avenir Next Medium" panose="020B0503020202020204" pitchFamily="34" charset="0"/>
              <a:ea typeface="Myriad Pro" charset="0"/>
              <a:cs typeface="Myriad Pro" charset="0"/>
            </a:endParaRPr>
          </a:p>
        </p:txBody>
      </p:sp>
      <p:sp>
        <p:nvSpPr>
          <p:cNvPr id="74" name="Rounded Rectangle 73">
            <a:extLst>
              <a:ext uri="{FF2B5EF4-FFF2-40B4-BE49-F238E27FC236}">
                <a16:creationId xmlns="" xmlns:a16="http://schemas.microsoft.com/office/drawing/2014/main" id="{B37A51ED-8AEE-8D43-9DEB-0E6D58F5370B}"/>
              </a:ext>
            </a:extLst>
          </p:cNvPr>
          <p:cNvSpPr/>
          <p:nvPr/>
        </p:nvSpPr>
        <p:spPr>
          <a:xfrm>
            <a:off x="7321430" y="3829447"/>
            <a:ext cx="2832339" cy="40191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latin typeface="Myriad Pro" charset="0"/>
                <a:ea typeface="Myriad Pro" charset="0"/>
                <a:cs typeface="Myriad Pro" charset="0"/>
              </a:rPr>
              <a:t>From Unique DNS Servers</a:t>
            </a:r>
            <a:endParaRPr lang="en-US" dirty="0">
              <a:solidFill>
                <a:schemeClr val="tx1"/>
              </a:solidFill>
              <a:latin typeface="Avenir Next Medium" panose="020B0503020202020204" pitchFamily="34" charset="0"/>
              <a:ea typeface="Myriad Pro" charset="0"/>
              <a:cs typeface="Myriad Pro" charset="0"/>
            </a:endParaRPr>
          </a:p>
        </p:txBody>
      </p:sp>
      <p:sp>
        <p:nvSpPr>
          <p:cNvPr id="75" name="Rounded Rectangle 74">
            <a:extLst>
              <a:ext uri="{FF2B5EF4-FFF2-40B4-BE49-F238E27FC236}">
                <a16:creationId xmlns="" xmlns:a16="http://schemas.microsoft.com/office/drawing/2014/main" id="{E66F8458-1CA0-DA43-897A-238FA5BF505A}"/>
              </a:ext>
            </a:extLst>
          </p:cNvPr>
          <p:cNvSpPr/>
          <p:nvPr/>
        </p:nvSpPr>
        <p:spPr>
          <a:xfrm>
            <a:off x="7321430" y="4251571"/>
            <a:ext cx="2832339" cy="40191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latin typeface="Myriad Pro" charset="0"/>
                <a:ea typeface="Myriad Pro" charset="0"/>
                <a:cs typeface="Myriad Pro" charset="0"/>
              </a:rPr>
              <a:t>To </a:t>
            </a:r>
            <a:r>
              <a:rPr lang="en-US" b="1" i="1" dirty="0" smtClean="0">
                <a:solidFill>
                  <a:srgbClr val="C00000"/>
                </a:solidFill>
                <a:latin typeface="Myriad Pro" charset="0"/>
                <a:ea typeface="Myriad Pro" charset="0"/>
                <a:cs typeface="Myriad Pro" charset="0"/>
              </a:rPr>
              <a:t>a </a:t>
            </a:r>
            <a:r>
              <a:rPr lang="en-US" b="1" i="1" dirty="0">
                <a:solidFill>
                  <a:srgbClr val="C00000"/>
                </a:solidFill>
                <a:latin typeface="Myriad Pro" charset="0"/>
                <a:ea typeface="Myriad Pro" charset="0"/>
                <a:cs typeface="Myriad Pro" charset="0"/>
              </a:rPr>
              <a:t>Single Victim</a:t>
            </a:r>
            <a:endParaRPr lang="en-US" dirty="0">
              <a:solidFill>
                <a:schemeClr val="tx1"/>
              </a:solidFill>
              <a:latin typeface="Avenir Next Medium" panose="020B0503020202020204" pitchFamily="34" charset="0"/>
              <a:ea typeface="Myriad Pro" charset="0"/>
              <a:cs typeface="Myriad Pro" charset="0"/>
            </a:endParaRPr>
          </a:p>
        </p:txBody>
      </p:sp>
      <p:sp>
        <p:nvSpPr>
          <p:cNvPr id="76" name="Rounded Rectangle 75">
            <a:extLst>
              <a:ext uri="{FF2B5EF4-FFF2-40B4-BE49-F238E27FC236}">
                <a16:creationId xmlns="" xmlns:a16="http://schemas.microsoft.com/office/drawing/2014/main" id="{E87628BB-FB95-CC49-901B-59D903EB22D4}"/>
              </a:ext>
            </a:extLst>
          </p:cNvPr>
          <p:cNvSpPr/>
          <p:nvPr/>
        </p:nvSpPr>
        <p:spPr>
          <a:xfrm>
            <a:off x="7321430" y="4672605"/>
            <a:ext cx="2832339" cy="40191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latin typeface="Myriad Pro" charset="0"/>
                <a:ea typeface="Myriad Pro" charset="0"/>
                <a:cs typeface="Myriad Pro" charset="0"/>
              </a:rPr>
              <a:t>Exceeds a Threshold</a:t>
            </a:r>
            <a:endParaRPr lang="en-US" dirty="0">
              <a:solidFill>
                <a:schemeClr val="tx1"/>
              </a:solidFill>
              <a:latin typeface="Avenir Next Medium" panose="020B0503020202020204" pitchFamily="34" charset="0"/>
              <a:ea typeface="Myriad Pro" charset="0"/>
              <a:cs typeface="Myriad Pro" charset="0"/>
            </a:endParaRPr>
          </a:p>
        </p:txBody>
      </p:sp>
    </p:spTree>
    <p:extLst>
      <p:ext uri="{BB962C8B-B14F-4D97-AF65-F5344CB8AC3E}">
        <p14:creationId xmlns:p14="http://schemas.microsoft.com/office/powerpoint/2010/main" val="197621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8.33333E-7 4.44444E-6 L 0.42361 -0.05325 " pathEditMode="relative" rAng="0" ptsTypes="AA">
                                      <p:cBhvr>
                                        <p:cTn id="42" dur="2000" fill="hold"/>
                                        <p:tgtEl>
                                          <p:spTgt spid="54"/>
                                        </p:tgtEl>
                                        <p:attrNameLst>
                                          <p:attrName>ppt_x</p:attrName>
                                          <p:attrName>ppt_y</p:attrName>
                                        </p:attrNameLst>
                                      </p:cBhvr>
                                      <p:rCtr x="21181" y="-2662"/>
                                    </p:animMotion>
                                  </p:childTnLst>
                                  <p:subTnLst>
                                    <p:set>
                                      <p:cBhvr override="childStyle">
                                        <p:cTn dur="1" fill="hold" display="0" masterRel="sameClick" afterEffect="1">
                                          <p:stCondLst>
                                            <p:cond evt="end" delay="0">
                                              <p:tn val="41"/>
                                            </p:cond>
                                          </p:stCondLst>
                                        </p:cTn>
                                        <p:tgtEl>
                                          <p:spTgt spid="54"/>
                                        </p:tgtEl>
                                        <p:attrNameLst>
                                          <p:attrName>style.visibility</p:attrName>
                                        </p:attrNameLst>
                                      </p:cBhvr>
                                      <p:to>
                                        <p:strVal val="hidden"/>
                                      </p:to>
                                    </p:set>
                                  </p:subTnLst>
                                </p:cTn>
                              </p:par>
                              <p:par>
                                <p:cTn id="43" presetID="0" presetClass="path" presetSubtype="0" accel="50000" decel="50000" fill="hold" nodeType="withEffect">
                                  <p:stCondLst>
                                    <p:cond delay="0"/>
                                  </p:stCondLst>
                                  <p:childTnLst>
                                    <p:animMotion origin="layout" path="M -0.00243 0.00533 L 0.18472 -0.15254 " pathEditMode="relative" rAng="0" ptsTypes="AA">
                                      <p:cBhvr>
                                        <p:cTn id="44" dur="2000" fill="hold"/>
                                        <p:tgtEl>
                                          <p:spTgt spid="49"/>
                                        </p:tgtEl>
                                        <p:attrNameLst>
                                          <p:attrName>ppt_x</p:attrName>
                                          <p:attrName>ppt_y</p:attrName>
                                        </p:attrNameLst>
                                      </p:cBhvr>
                                      <p:rCtr x="9358" y="-7894"/>
                                    </p:animMotion>
                                  </p:childTnLst>
                                  <p:subTnLst>
                                    <p:set>
                                      <p:cBhvr override="childStyle">
                                        <p:cTn dur="1" fill="hold" display="0" masterRel="sameClick" afterEffect="1">
                                          <p:stCondLst>
                                            <p:cond evt="end" delay="0">
                                              <p:tn val="43"/>
                                            </p:cond>
                                          </p:stCondLst>
                                        </p:cTn>
                                        <p:tgtEl>
                                          <p:spTgt spid="49"/>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01059 0.00416 L -0.01059 0.47615 " pathEditMode="relative" rAng="0" ptsTypes="AA">
                                      <p:cBhvr>
                                        <p:cTn id="54" dur="2000" fill="hold"/>
                                        <p:tgtEl>
                                          <p:spTgt spid="64"/>
                                        </p:tgtEl>
                                        <p:attrNameLst>
                                          <p:attrName>ppt_x</p:attrName>
                                          <p:attrName>ppt_y</p:attrName>
                                        </p:attrNameLst>
                                      </p:cBhvr>
                                      <p:rCtr x="0" y="23588"/>
                                    </p:animMotion>
                                  </p:childTnLst>
                                </p:cTn>
                              </p:par>
                              <p:par>
                                <p:cTn id="55" presetID="0" presetClass="path" presetSubtype="0" accel="50000" decel="50000" fill="hold" nodeType="withEffect">
                                  <p:stCondLst>
                                    <p:cond delay="0"/>
                                  </p:stCondLst>
                                  <p:childTnLst>
                                    <p:animMotion origin="layout" path="M 0.00243 0.00162 L -0.1375 0.00162 L -0.26303 0.14074 C -0.26285 0.18032 -0.26268 0.21967 -0.26233 0.25926 " pathEditMode="relative" rAng="0" ptsTypes="AAAA">
                                      <p:cBhvr>
                                        <p:cTn id="56" dur="2000" fill="hold"/>
                                        <p:tgtEl>
                                          <p:spTgt spid="59"/>
                                        </p:tgtEl>
                                        <p:attrNameLst>
                                          <p:attrName>ppt_x</p:attrName>
                                          <p:attrName>ppt_y</p:attrName>
                                        </p:attrNameLst>
                                      </p:cBhvr>
                                      <p:rCtr x="-13281" y="12870"/>
                                    </p:animMotion>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69" grpId="0"/>
      <p:bldP spid="70" grpId="0"/>
      <p:bldP spid="71" grpId="0"/>
      <p:bldP spid="72" grpId="0"/>
      <p:bldP spid="73" grpId="0" animBg="1"/>
      <p:bldP spid="74" grpId="0" animBg="1"/>
      <p:bldP spid="75" grpId="0" animBg="1"/>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4358BB-D097-454C-A835-9966B1499C97}"/>
              </a:ext>
            </a:extLst>
          </p:cNvPr>
          <p:cNvSpPr>
            <a:spLocks noGrp="1"/>
          </p:cNvSpPr>
          <p:nvPr>
            <p:ph type="title"/>
          </p:nvPr>
        </p:nvSpPr>
        <p:spPr/>
        <p:txBody>
          <a:bodyPr>
            <a:normAutofit/>
          </a:bodyPr>
          <a:lstStyle/>
          <a:p>
            <a:r>
              <a:rPr lang="en-US" sz="4000" dirty="0" smtClean="0"/>
              <a:t>Spark-Like Query Language</a:t>
            </a:r>
            <a:endParaRPr lang="en-US" sz="4000" dirty="0"/>
          </a:p>
        </p:txBody>
      </p:sp>
      <p:sp>
        <p:nvSpPr>
          <p:cNvPr id="3" name="Slide Number Placeholder 2">
            <a:extLst>
              <a:ext uri="{FF2B5EF4-FFF2-40B4-BE49-F238E27FC236}">
                <a16:creationId xmlns="" xmlns:a16="http://schemas.microsoft.com/office/drawing/2014/main" id="{E98AB003-FDB9-BB42-A092-EAE7A37B4264}"/>
              </a:ext>
            </a:extLst>
          </p:cNvPr>
          <p:cNvSpPr>
            <a:spLocks noGrp="1"/>
          </p:cNvSpPr>
          <p:nvPr>
            <p:ph type="sldNum" sz="quarter" idx="12"/>
          </p:nvPr>
        </p:nvSpPr>
        <p:spPr/>
        <p:txBody>
          <a:bodyPr/>
          <a:lstStyle/>
          <a:p>
            <a:fld id="{4748F3B0-5290-A241-88FF-F03DD1126586}" type="slidenum">
              <a:rPr lang="en-US" smtClean="0"/>
              <a:t>2</a:t>
            </a:fld>
            <a:endParaRPr lang="en-US"/>
          </a:p>
        </p:txBody>
      </p:sp>
      <p:sp>
        <p:nvSpPr>
          <p:cNvPr id="6" name="Rounded Rectangle 5">
            <a:extLst>
              <a:ext uri="{FF2B5EF4-FFF2-40B4-BE49-F238E27FC236}">
                <a16:creationId xmlns="" xmlns:a16="http://schemas.microsoft.com/office/drawing/2014/main" id="{FD6186AB-00AC-FE49-ACE5-0013F646DA8A}"/>
              </a:ext>
            </a:extLst>
          </p:cNvPr>
          <p:cNvSpPr/>
          <p:nvPr/>
        </p:nvSpPr>
        <p:spPr>
          <a:xfrm>
            <a:off x="1840258" y="2007556"/>
            <a:ext cx="7707086" cy="3161974"/>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2400" dirty="0" err="1">
                <a:solidFill>
                  <a:schemeClr val="tx1"/>
                </a:solidFill>
                <a:latin typeface="Consolas" charset="0"/>
                <a:ea typeface="Consolas" charset="0"/>
                <a:cs typeface="Consolas" charset="0"/>
              </a:rPr>
              <a:t>victimIPs</a:t>
            </a:r>
            <a:r>
              <a:rPr lang="en-US" sz="2400" dirty="0">
                <a:solidFill>
                  <a:schemeClr val="tx1"/>
                </a:solidFill>
                <a:latin typeface="Consolas" charset="0"/>
                <a:ea typeface="Consolas" charset="0"/>
                <a:cs typeface="Consolas" charset="0"/>
              </a:rPr>
              <a:t> = </a:t>
            </a:r>
            <a:r>
              <a:rPr lang="en-US" sz="2400" dirty="0" err="1">
                <a:solidFill>
                  <a:schemeClr val="tx1"/>
                </a:solidFill>
                <a:latin typeface="Consolas" charset="0"/>
                <a:ea typeface="Consolas" charset="0"/>
                <a:cs typeface="Consolas" charset="0"/>
              </a:rPr>
              <a:t>pktStream</a:t>
            </a:r>
            <a:endParaRPr lang="en-US" sz="2400" dirty="0">
              <a:solidFill>
                <a:schemeClr val="tx1"/>
              </a:solidFill>
              <a:latin typeface="Consolas" charset="0"/>
              <a:ea typeface="Consolas" charset="0"/>
              <a:cs typeface="Consolas" charset="0"/>
            </a:endParaRP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p.udp.sport</a:t>
            </a:r>
            <a:r>
              <a:rPr lang="en-US" sz="2400" dirty="0">
                <a:solidFill>
                  <a:schemeClr val="tx1"/>
                </a:solidFill>
                <a:latin typeface="Consolas" charset="0"/>
                <a:ea typeface="Consolas" charset="0"/>
                <a:cs typeface="Consolas" charset="0"/>
              </a:rPr>
              <a:t> == 53)</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p.dstIP</a:t>
            </a:r>
            <a:r>
              <a:rPr lang="en-US" sz="2400" dirty="0">
                <a:solidFill>
                  <a:schemeClr val="tx1"/>
                </a:solidFill>
                <a:latin typeface="Consolas" charset="0"/>
                <a:ea typeface="Consolas" charset="0"/>
                <a:cs typeface="Consolas" charset="0"/>
              </a:rPr>
              <a:t>, </a:t>
            </a:r>
            <a:r>
              <a:rPr lang="en-US" sz="2400" dirty="0" err="1">
                <a:solidFill>
                  <a:schemeClr val="tx1"/>
                </a:solidFill>
                <a:latin typeface="Consolas" charset="0"/>
                <a:ea typeface="Consolas" charset="0"/>
                <a:cs typeface="Consolas" charset="0"/>
              </a:rPr>
              <a:t>p.srcIP</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distinct</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a:t>
            </a:r>
            <a:r>
              <a:rPr lang="en-US" sz="2400" dirty="0" err="1">
                <a:solidFill>
                  <a:schemeClr val="tx1"/>
                </a:solidFill>
                <a:latin typeface="Consolas" charset="0"/>
                <a:ea typeface="Consolas" charset="0"/>
                <a:cs typeface="Consolas" charset="0"/>
              </a:rPr>
              <a:t>srcIP</a:t>
            </a:r>
            <a:r>
              <a:rPr lang="en-US" sz="2400" dirty="0">
                <a:solidFill>
                  <a:schemeClr val="tx1"/>
                </a:solidFill>
                <a:latin typeface="Consolas" charset="0"/>
                <a:ea typeface="Consolas" charset="0"/>
                <a:cs typeface="Consolas" charset="0"/>
              </a:rPr>
              <a:t>) =&gt; (</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1))</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reduce</a:t>
            </a:r>
            <a:r>
              <a:rPr lang="en-US" sz="2400" dirty="0">
                <a:solidFill>
                  <a:schemeClr val="tx1"/>
                </a:solidFill>
                <a:latin typeface="Consolas" charset="0"/>
                <a:ea typeface="Consolas" charset="0"/>
                <a:cs typeface="Consolas" charset="0"/>
              </a:rPr>
              <a:t>(keys=(</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sum)</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count) =&gt; count &gt; </a:t>
            </a:r>
            <a:r>
              <a:rPr lang="en-US" sz="2400" dirty="0" err="1">
                <a:solidFill>
                  <a:schemeClr val="tx1"/>
                </a:solidFill>
                <a:latin typeface="Consolas" charset="0"/>
                <a:ea typeface="Consolas" charset="0"/>
                <a:cs typeface="Consolas" charset="0"/>
              </a:rPr>
              <a:t>Th</a:t>
            </a:r>
            <a:r>
              <a:rPr lang="en-US" sz="2400" dirty="0">
                <a:solidFill>
                  <a:schemeClr val="tx1"/>
                </a:solidFill>
                <a:latin typeface="Consolas" charset="0"/>
                <a:ea typeface="Consolas" charset="0"/>
                <a:cs typeface="Consolas" charset="0"/>
              </a:rPr>
              <a:t>)</a:t>
            </a:r>
          </a:p>
        </p:txBody>
      </p:sp>
      <p:sp>
        <p:nvSpPr>
          <p:cNvPr id="7" name="Rounded Rectangle 6">
            <a:extLst>
              <a:ext uri="{FF2B5EF4-FFF2-40B4-BE49-F238E27FC236}">
                <a16:creationId xmlns="" xmlns:a16="http://schemas.microsoft.com/office/drawing/2014/main" id="{1DAC2590-BEA9-354E-9A24-F29CDDF6F4B0}"/>
              </a:ext>
            </a:extLst>
          </p:cNvPr>
          <p:cNvSpPr/>
          <p:nvPr/>
        </p:nvSpPr>
        <p:spPr>
          <a:xfrm>
            <a:off x="2797748" y="2542319"/>
            <a:ext cx="7607021" cy="401910"/>
          </a:xfrm>
          <a:prstGeom prst="roundRect">
            <a:avLst/>
          </a:prstGeom>
          <a:solidFill>
            <a:schemeClr val="bg1">
              <a:alpha val="5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rgbClr val="C00000"/>
                </a:solidFill>
                <a:effectLst>
                  <a:glow rad="63500">
                    <a:schemeClr val="bg1">
                      <a:alpha val="40000"/>
                    </a:schemeClr>
                  </a:glow>
                </a:effectLst>
                <a:latin typeface="Myriad Pro" charset="0"/>
                <a:ea typeface="Myriad Pro" charset="0"/>
                <a:cs typeface="Myriad Pro" charset="0"/>
              </a:rPr>
              <a:t>DNS </a:t>
            </a:r>
            <a:r>
              <a:rPr lang="en-US" sz="2000" b="1" i="1" dirty="0" smtClean="0">
                <a:solidFill>
                  <a:srgbClr val="C00000"/>
                </a:solidFill>
                <a:effectLst>
                  <a:glow rad="63500">
                    <a:schemeClr val="bg1">
                      <a:alpha val="40000"/>
                    </a:schemeClr>
                  </a:glow>
                </a:effectLst>
                <a:latin typeface="Myriad Pro" charset="0"/>
                <a:ea typeface="Myriad Pro" charset="0"/>
                <a:cs typeface="Myriad Pro" charset="0"/>
              </a:rPr>
              <a:t>Response Traffic</a:t>
            </a:r>
            <a:endParaRPr lang="en-US" sz="2000"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8" name="Rounded Rectangle 7">
            <a:extLst>
              <a:ext uri="{FF2B5EF4-FFF2-40B4-BE49-F238E27FC236}">
                <a16:creationId xmlns="" xmlns:a16="http://schemas.microsoft.com/office/drawing/2014/main" id="{D27BA4F2-45EE-0245-9D55-37EC1ACF5ADA}"/>
              </a:ext>
            </a:extLst>
          </p:cNvPr>
          <p:cNvSpPr/>
          <p:nvPr/>
        </p:nvSpPr>
        <p:spPr>
          <a:xfrm>
            <a:off x="2797748" y="2998851"/>
            <a:ext cx="7607021" cy="737815"/>
          </a:xfrm>
          <a:prstGeom prst="roundRect">
            <a:avLst>
              <a:gd name="adj" fmla="val 7504"/>
            </a:avLst>
          </a:prstGeom>
          <a:solidFill>
            <a:schemeClr val="bg1">
              <a:alpha val="5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rgbClr val="C00000"/>
                </a:solidFill>
                <a:effectLst>
                  <a:glow rad="63500">
                    <a:schemeClr val="bg1">
                      <a:alpha val="40000"/>
                    </a:schemeClr>
                  </a:glow>
                </a:effectLst>
                <a:latin typeface="Myriad Pro" charset="0"/>
                <a:ea typeface="Myriad Pro" charset="0"/>
                <a:cs typeface="Myriad Pro" charset="0"/>
              </a:rPr>
              <a:t>From Unique DNS Servers</a:t>
            </a:r>
          </a:p>
        </p:txBody>
      </p:sp>
      <p:sp>
        <p:nvSpPr>
          <p:cNvPr id="9" name="Rounded Rectangle 8">
            <a:extLst>
              <a:ext uri="{FF2B5EF4-FFF2-40B4-BE49-F238E27FC236}">
                <a16:creationId xmlns="" xmlns:a16="http://schemas.microsoft.com/office/drawing/2014/main" id="{0E83D83D-5D87-0C44-9C57-8926B1A76AC8}"/>
              </a:ext>
            </a:extLst>
          </p:cNvPr>
          <p:cNvSpPr/>
          <p:nvPr/>
        </p:nvSpPr>
        <p:spPr>
          <a:xfrm>
            <a:off x="2797748" y="3797440"/>
            <a:ext cx="7607021" cy="401910"/>
          </a:xfrm>
          <a:prstGeom prst="roundRect">
            <a:avLst/>
          </a:prstGeom>
          <a:solidFill>
            <a:schemeClr val="bg1">
              <a:alpha val="5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rgbClr val="C00000"/>
                </a:solidFill>
                <a:effectLst>
                  <a:glow rad="63500">
                    <a:schemeClr val="bg1">
                      <a:alpha val="40000"/>
                    </a:schemeClr>
                  </a:glow>
                </a:effectLst>
                <a:latin typeface="Myriad Pro" charset="0"/>
                <a:ea typeface="Myriad Pro" charset="0"/>
                <a:cs typeface="Myriad Pro" charset="0"/>
              </a:rPr>
              <a:t>To a Single Victim</a:t>
            </a:r>
            <a:endParaRPr lang="en-US" sz="2000"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10" name="Rounded Rectangle 9">
            <a:extLst>
              <a:ext uri="{FF2B5EF4-FFF2-40B4-BE49-F238E27FC236}">
                <a16:creationId xmlns="" xmlns:a16="http://schemas.microsoft.com/office/drawing/2014/main" id="{48E7619D-3E69-274E-8D12-96CD6C477F13}"/>
              </a:ext>
            </a:extLst>
          </p:cNvPr>
          <p:cNvSpPr/>
          <p:nvPr/>
        </p:nvSpPr>
        <p:spPr>
          <a:xfrm>
            <a:off x="2797748" y="4251072"/>
            <a:ext cx="7607021" cy="756114"/>
          </a:xfrm>
          <a:prstGeom prst="roundRect">
            <a:avLst>
              <a:gd name="adj" fmla="val 9085"/>
            </a:avLst>
          </a:prstGeom>
          <a:solidFill>
            <a:schemeClr val="bg1">
              <a:alpha val="5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rgbClr val="C00000"/>
                </a:solidFill>
                <a:effectLst>
                  <a:glow rad="63500">
                    <a:schemeClr val="bg1">
                      <a:alpha val="40000"/>
                    </a:schemeClr>
                  </a:glow>
                </a:effectLst>
                <a:latin typeface="Myriad Pro" charset="0"/>
                <a:ea typeface="Myriad Pro" charset="0"/>
                <a:cs typeface="Myriad Pro" charset="0"/>
              </a:rPr>
              <a:t>Exceeds a Threshold</a:t>
            </a:r>
          </a:p>
        </p:txBody>
      </p:sp>
      <p:sp>
        <p:nvSpPr>
          <p:cNvPr id="12" name="TextBox 11">
            <a:extLst>
              <a:ext uri="{FF2B5EF4-FFF2-40B4-BE49-F238E27FC236}">
                <a16:creationId xmlns="" xmlns:a16="http://schemas.microsoft.com/office/drawing/2014/main" id="{01328C19-DA38-584A-88E1-565C2990C0EF}"/>
              </a:ext>
            </a:extLst>
          </p:cNvPr>
          <p:cNvSpPr txBox="1"/>
          <p:nvPr/>
        </p:nvSpPr>
        <p:spPr>
          <a:xfrm>
            <a:off x="1844615" y="2078600"/>
            <a:ext cx="354584" cy="3026534"/>
          </a:xfrm>
          <a:prstGeom prst="rect">
            <a:avLst/>
          </a:prstGeom>
          <a:noFill/>
        </p:spPr>
        <p:txBody>
          <a:bodyPr wrap="none" rtlCol="0">
            <a:spAutoFit/>
          </a:bodyPr>
          <a:lstStyle/>
          <a:p>
            <a:pPr>
              <a:lnSpc>
                <a:spcPct val="114000"/>
              </a:lnSpc>
            </a:pPr>
            <a:r>
              <a:rPr lang="en-US" sz="2400" dirty="0">
                <a:solidFill>
                  <a:schemeClr val="bg1">
                    <a:lumMod val="65000"/>
                  </a:schemeClr>
                </a:solidFill>
                <a:latin typeface="Consolas" charset="0"/>
                <a:ea typeface="Consolas" charset="0"/>
                <a:cs typeface="Consolas" charset="0"/>
              </a:rPr>
              <a:t>1</a:t>
            </a:r>
          </a:p>
          <a:p>
            <a:pPr>
              <a:lnSpc>
                <a:spcPct val="114000"/>
              </a:lnSpc>
            </a:pPr>
            <a:r>
              <a:rPr lang="en-US" sz="2400" dirty="0">
                <a:solidFill>
                  <a:schemeClr val="bg1">
                    <a:lumMod val="65000"/>
                  </a:schemeClr>
                </a:solidFill>
                <a:latin typeface="Consolas" charset="0"/>
                <a:ea typeface="Consolas" charset="0"/>
                <a:cs typeface="Consolas" charset="0"/>
              </a:rPr>
              <a:t>2</a:t>
            </a:r>
          </a:p>
          <a:p>
            <a:pPr>
              <a:lnSpc>
                <a:spcPct val="114000"/>
              </a:lnSpc>
            </a:pPr>
            <a:r>
              <a:rPr lang="en-US" sz="2400" dirty="0">
                <a:solidFill>
                  <a:schemeClr val="bg1">
                    <a:lumMod val="65000"/>
                  </a:schemeClr>
                </a:solidFill>
                <a:latin typeface="Consolas" charset="0"/>
                <a:ea typeface="Consolas" charset="0"/>
                <a:cs typeface="Consolas" charset="0"/>
              </a:rPr>
              <a:t>3</a:t>
            </a:r>
          </a:p>
          <a:p>
            <a:pPr>
              <a:lnSpc>
                <a:spcPct val="114000"/>
              </a:lnSpc>
            </a:pPr>
            <a:r>
              <a:rPr lang="en-US" sz="2400" dirty="0">
                <a:solidFill>
                  <a:schemeClr val="bg1">
                    <a:lumMod val="65000"/>
                  </a:schemeClr>
                </a:solidFill>
                <a:latin typeface="Consolas" charset="0"/>
                <a:ea typeface="Consolas" charset="0"/>
                <a:cs typeface="Consolas" charset="0"/>
              </a:rPr>
              <a:t>4</a:t>
            </a:r>
          </a:p>
          <a:p>
            <a:pPr>
              <a:lnSpc>
                <a:spcPct val="114000"/>
              </a:lnSpc>
            </a:pPr>
            <a:r>
              <a:rPr lang="en-US" sz="2400" dirty="0">
                <a:solidFill>
                  <a:schemeClr val="bg1">
                    <a:lumMod val="65000"/>
                  </a:schemeClr>
                </a:solidFill>
                <a:latin typeface="Consolas" charset="0"/>
                <a:ea typeface="Consolas" charset="0"/>
                <a:cs typeface="Consolas" charset="0"/>
              </a:rPr>
              <a:t>5</a:t>
            </a:r>
          </a:p>
          <a:p>
            <a:pPr>
              <a:lnSpc>
                <a:spcPct val="114000"/>
              </a:lnSpc>
            </a:pPr>
            <a:r>
              <a:rPr lang="en-US" sz="2400" dirty="0">
                <a:solidFill>
                  <a:schemeClr val="bg1">
                    <a:lumMod val="65000"/>
                  </a:schemeClr>
                </a:solidFill>
                <a:latin typeface="Consolas" charset="0"/>
                <a:ea typeface="Consolas" charset="0"/>
                <a:cs typeface="Consolas" charset="0"/>
              </a:rPr>
              <a:t>6</a:t>
            </a:r>
          </a:p>
          <a:p>
            <a:pPr>
              <a:lnSpc>
                <a:spcPct val="114000"/>
              </a:lnSpc>
            </a:pPr>
            <a:r>
              <a:rPr lang="en-US" sz="2400" dirty="0">
                <a:solidFill>
                  <a:schemeClr val="bg1">
                    <a:lumMod val="65000"/>
                  </a:schemeClr>
                </a:solidFill>
                <a:latin typeface="Consolas" charset="0"/>
                <a:ea typeface="Consolas" charset="0"/>
                <a:cs typeface="Consolas" charset="0"/>
              </a:rPr>
              <a:t>7</a:t>
            </a:r>
          </a:p>
        </p:txBody>
      </p:sp>
      <p:pic>
        <p:nvPicPr>
          <p:cNvPr id="11" name="Picture 10">
            <a:extLst>
              <a:ext uri="{FF2B5EF4-FFF2-40B4-BE49-F238E27FC236}">
                <a16:creationId xmlns="" xmlns:a16="http://schemas.microsoft.com/office/drawing/2014/main" id="{7AE05A2E-91A6-9144-9013-8AACBFDE9B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892185" y="186684"/>
            <a:ext cx="2000637" cy="1040957"/>
          </a:xfrm>
          <a:prstGeom prst="rect">
            <a:avLst/>
          </a:prstGeom>
        </p:spPr>
      </p:pic>
    </p:spTree>
    <p:extLst>
      <p:ext uri="{BB962C8B-B14F-4D97-AF65-F5344CB8AC3E}">
        <p14:creationId xmlns:p14="http://schemas.microsoft.com/office/powerpoint/2010/main" val="106877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Query-Driven Collection and Analysis</a:t>
            </a:r>
            <a:endParaRPr lang="en-US" dirty="0"/>
          </a:p>
        </p:txBody>
      </p:sp>
      <p:sp>
        <p:nvSpPr>
          <p:cNvPr id="4" name="Content Placeholder 3"/>
          <p:cNvSpPr>
            <a:spLocks noGrp="1"/>
          </p:cNvSpPr>
          <p:nvPr>
            <p:ph sz="half" idx="1"/>
          </p:nvPr>
        </p:nvSpPr>
        <p:spPr>
          <a:xfrm>
            <a:off x="609600" y="1600202"/>
            <a:ext cx="5818094" cy="4525963"/>
          </a:xfrm>
        </p:spPr>
        <p:txBody>
          <a:bodyPr>
            <a:normAutofit fontScale="92500"/>
          </a:bodyPr>
          <a:lstStyle/>
          <a:p>
            <a:r>
              <a:rPr lang="en-US" sz="3500" dirty="0" smtClean="0"/>
              <a:t>Scalability challenges</a:t>
            </a:r>
            <a:endParaRPr lang="en-US" sz="3500" dirty="0"/>
          </a:p>
          <a:p>
            <a:pPr lvl="1"/>
            <a:r>
              <a:rPr lang="en-US" sz="3000" dirty="0"/>
              <a:t>Many </a:t>
            </a:r>
            <a:r>
              <a:rPr lang="en-US" sz="3000" dirty="0" smtClean="0"/>
              <a:t>packets and flows</a:t>
            </a:r>
          </a:p>
          <a:p>
            <a:pPr lvl="1"/>
            <a:r>
              <a:rPr lang="en-US" sz="3000" dirty="0" smtClean="0"/>
              <a:t>Many queries</a:t>
            </a:r>
            <a:endParaRPr lang="en-US" sz="3000" dirty="0"/>
          </a:p>
          <a:p>
            <a:pPr lvl="1"/>
            <a:r>
              <a:rPr lang="en-US" sz="3000" dirty="0"/>
              <a:t>Many </a:t>
            </a:r>
            <a:r>
              <a:rPr lang="en-US" sz="3000" dirty="0" smtClean="0"/>
              <a:t>switches</a:t>
            </a:r>
          </a:p>
          <a:p>
            <a:r>
              <a:rPr lang="en-US" sz="3500" dirty="0" smtClean="0"/>
              <a:t>Query-driven collection</a:t>
            </a:r>
            <a:endParaRPr lang="en-US" sz="3500" dirty="0"/>
          </a:p>
          <a:p>
            <a:pPr lvl="1"/>
            <a:r>
              <a:rPr lang="en-US" sz="3000" dirty="0"/>
              <a:t>Integrate collection and analysis</a:t>
            </a:r>
          </a:p>
          <a:p>
            <a:pPr lvl="1"/>
            <a:r>
              <a:rPr lang="en-US" sz="3000" dirty="0"/>
              <a:t>Customize </a:t>
            </a:r>
            <a:r>
              <a:rPr lang="en-US" sz="3000" dirty="0" smtClean="0"/>
              <a:t>collection to </a:t>
            </a:r>
            <a:r>
              <a:rPr lang="en-US" sz="3000" dirty="0"/>
              <a:t>the query</a:t>
            </a:r>
            <a:endParaRPr lang="en-US" sz="3000" dirty="0">
              <a:sym typeface="Wingdings"/>
            </a:endParaRPr>
          </a:p>
          <a:p>
            <a:pPr lvl="1"/>
            <a:r>
              <a:rPr lang="en-US" sz="3000" dirty="0"/>
              <a:t>Fine-grained with low </a:t>
            </a:r>
            <a:r>
              <a:rPr lang="en-US" sz="3000" dirty="0" smtClean="0"/>
              <a:t>overhead</a:t>
            </a:r>
            <a:endParaRPr lang="en-US" sz="3500" dirty="0"/>
          </a:p>
          <a:p>
            <a:endParaRPr lang="en-US" dirty="0"/>
          </a:p>
        </p:txBody>
      </p:sp>
      <p:sp>
        <p:nvSpPr>
          <p:cNvPr id="5" name="Content Placeholder 4"/>
          <p:cNvSpPr>
            <a:spLocks noGrp="1"/>
          </p:cNvSpPr>
          <p:nvPr>
            <p:ph sz="half" idx="2"/>
          </p:nvPr>
        </p:nvSpPr>
        <p:spPr>
          <a:xfrm>
            <a:off x="6197600" y="1600202"/>
            <a:ext cx="5384800" cy="699245"/>
          </a:xfrm>
        </p:spPr>
        <p:txBody>
          <a:bodyPr>
            <a:normAutofit fontScale="92500"/>
          </a:bodyPr>
          <a:lstStyle/>
          <a:p>
            <a:r>
              <a:rPr lang="en-US" sz="3200" dirty="0" smtClean="0"/>
              <a:t>Query partitioning</a:t>
            </a:r>
            <a:endParaRPr lang="en-US" sz="3200" dirty="0"/>
          </a:p>
        </p:txBody>
      </p:sp>
      <p:sp>
        <p:nvSpPr>
          <p:cNvPr id="3" name="Slide Number Placeholder 2"/>
          <p:cNvSpPr>
            <a:spLocks noGrp="1"/>
          </p:cNvSpPr>
          <p:nvPr>
            <p:ph type="sldNum" sz="quarter" idx="12"/>
          </p:nvPr>
        </p:nvSpPr>
        <p:spPr/>
        <p:txBody>
          <a:bodyPr/>
          <a:lstStyle/>
          <a:p>
            <a:fld id="{1718992C-B9AF-2F49-8B31-EC7F489F3004}" type="slidenum">
              <a:rPr lang="en-US" smtClean="0"/>
              <a:t>3</a:t>
            </a:fld>
            <a:endParaRPr lang="en-US"/>
          </a:p>
        </p:txBody>
      </p:sp>
      <p:pic>
        <p:nvPicPr>
          <p:cNvPr id="6" name="Picture 5">
            <a:extLst>
              <a:ext uri="{FF2B5EF4-FFF2-40B4-BE49-F238E27FC236}">
                <a16:creationId xmlns="" xmlns:a16="http://schemas.microsoft.com/office/drawing/2014/main" id="{7AE05A2E-91A6-9144-9013-8AACBFDE9BF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45852" y="2380129"/>
            <a:ext cx="1993324" cy="10371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284" y="4666128"/>
            <a:ext cx="1859015" cy="1859015"/>
          </a:xfrm>
          <a:prstGeom prst="rect">
            <a:avLst/>
          </a:prstGeom>
        </p:spPr>
      </p:pic>
      <p:pic>
        <p:nvPicPr>
          <p:cNvPr id="8" name="Picture 7"/>
          <p:cNvPicPr>
            <a:picLocks noChangeAspect="1"/>
          </p:cNvPicPr>
          <p:nvPr/>
        </p:nvPicPr>
        <p:blipFill>
          <a:blip r:embed="rId4"/>
          <a:stretch>
            <a:fillRect/>
          </a:stretch>
        </p:blipFill>
        <p:spPr>
          <a:xfrm>
            <a:off x="9689355" y="5120728"/>
            <a:ext cx="1972233" cy="960619"/>
          </a:xfrm>
          <a:prstGeom prst="rect">
            <a:avLst/>
          </a:prstGeom>
        </p:spPr>
      </p:pic>
      <p:pic>
        <p:nvPicPr>
          <p:cNvPr id="10" name="Picture 9">
            <a:extLst>
              <a:ext uri="{FF2B5EF4-FFF2-40B4-BE49-F238E27FC236}">
                <a16:creationId xmlns="" xmlns:a16="http://schemas.microsoft.com/office/drawing/2014/main" id="{9CAC8370-7A16-2E43-8118-D9876FC20810}"/>
              </a:ext>
            </a:extLst>
          </p:cNvPr>
          <p:cNvPicPr>
            <a:picLocks noChangeAspect="1"/>
          </p:cNvPicPr>
          <p:nvPr/>
        </p:nvPicPr>
        <p:blipFill>
          <a:blip r:embed="rId5"/>
          <a:stretch>
            <a:fillRect/>
          </a:stretch>
        </p:blipFill>
        <p:spPr>
          <a:xfrm>
            <a:off x="7229803" y="2408752"/>
            <a:ext cx="1543938" cy="1482182"/>
          </a:xfrm>
          <a:prstGeom prst="rect">
            <a:avLst/>
          </a:prstGeom>
        </p:spPr>
      </p:pic>
      <p:sp>
        <p:nvSpPr>
          <p:cNvPr id="11" name="Up-Down Arrow 10"/>
          <p:cNvSpPr/>
          <p:nvPr/>
        </p:nvSpPr>
        <p:spPr>
          <a:xfrm>
            <a:off x="8041344" y="4030013"/>
            <a:ext cx="403411" cy="905057"/>
          </a:xfrm>
          <a:prstGeom prst="upDownArrow">
            <a:avLst/>
          </a:pr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8361395" y="4264646"/>
            <a:ext cx="955711" cy="461665"/>
          </a:xfrm>
          <a:prstGeom prst="rect">
            <a:avLst/>
          </a:prstGeom>
          <a:noFill/>
        </p:spPr>
        <p:txBody>
          <a:bodyPr wrap="none" rtlCol="0">
            <a:spAutoFit/>
          </a:bodyPr>
          <a:lstStyle/>
          <a:p>
            <a:r>
              <a:rPr lang="en-US" sz="2400" dirty="0" smtClean="0"/>
              <a:t>tuples</a:t>
            </a:r>
            <a:endParaRPr lang="en-US" sz="2400" dirty="0"/>
          </a:p>
        </p:txBody>
      </p:sp>
    </p:spTree>
    <p:extLst>
      <p:ext uri="{BB962C8B-B14F-4D97-AF65-F5344CB8AC3E}">
        <p14:creationId xmlns:p14="http://schemas.microsoft.com/office/powerpoint/2010/main" val="17939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4</a:t>
            </a:fld>
            <a:endParaRPr lang="en-US"/>
          </a:p>
        </p:txBody>
      </p:sp>
      <p:sp>
        <p:nvSpPr>
          <p:cNvPr id="4" name="Rounded Rectangle 3"/>
          <p:cNvSpPr/>
          <p:nvPr/>
        </p:nvSpPr>
        <p:spPr>
          <a:xfrm>
            <a:off x="5084956" y="2518038"/>
            <a:ext cx="2028349" cy="57064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onaco" charset="0"/>
                <a:ea typeface="Monaco" charset="0"/>
                <a:cs typeface="Monaco" charset="0"/>
              </a:rPr>
              <a:t>filter(p)</a:t>
            </a:r>
            <a:endParaRPr lang="en-US" sz="2400" dirty="0">
              <a:latin typeface="Monaco" charset="0"/>
              <a:ea typeface="Monaco" charset="0"/>
              <a:cs typeface="Monaco" charset="0"/>
            </a:endParaRPr>
          </a:p>
        </p:txBody>
      </p:sp>
      <p:sp>
        <p:nvSpPr>
          <p:cNvPr id="5" name="Oval 4"/>
          <p:cNvSpPr/>
          <p:nvPr/>
        </p:nvSpPr>
        <p:spPr>
          <a:xfrm>
            <a:off x="2665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3161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3657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4168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4679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0" name="TextBox 9"/>
          <p:cNvSpPr txBox="1"/>
          <p:nvPr/>
        </p:nvSpPr>
        <p:spPr>
          <a:xfrm>
            <a:off x="2425451" y="1394789"/>
            <a:ext cx="3081293" cy="523220"/>
          </a:xfrm>
          <a:prstGeom prst="rect">
            <a:avLst/>
          </a:prstGeom>
          <a:noFill/>
        </p:spPr>
        <p:txBody>
          <a:bodyPr wrap="none" rtlCol="0">
            <a:spAutoFit/>
          </a:bodyPr>
          <a:lstStyle/>
          <a:p>
            <a:r>
              <a:rPr lang="en-US" sz="2800" dirty="0">
                <a:solidFill>
                  <a:schemeClr val="bg2">
                    <a:lumMod val="50000"/>
                  </a:schemeClr>
                </a:solidFill>
                <a:latin typeface="Myriad Pro" charset="0"/>
                <a:ea typeface="Myriad Pro" charset="0"/>
                <a:cs typeface="Myriad Pro" charset="0"/>
              </a:rPr>
              <a:t>Stream of Elements</a:t>
            </a:r>
          </a:p>
        </p:txBody>
      </p:sp>
      <p:sp>
        <p:nvSpPr>
          <p:cNvPr id="11" name="Oval 10"/>
          <p:cNvSpPr/>
          <p:nvPr/>
        </p:nvSpPr>
        <p:spPr>
          <a:xfrm>
            <a:off x="7292551"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8284869"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5" name="Oval 14"/>
          <p:cNvSpPr/>
          <p:nvPr/>
        </p:nvSpPr>
        <p:spPr>
          <a:xfrm>
            <a:off x="9306983"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6" name="TextBox 15"/>
          <p:cNvSpPr txBox="1"/>
          <p:nvPr/>
        </p:nvSpPr>
        <p:spPr>
          <a:xfrm>
            <a:off x="7078078" y="1394790"/>
            <a:ext cx="3063659" cy="954107"/>
          </a:xfrm>
          <a:prstGeom prst="rect">
            <a:avLst/>
          </a:prstGeom>
          <a:noFill/>
        </p:spPr>
        <p:txBody>
          <a:bodyPr wrap="none" rtlCol="0">
            <a:spAutoFit/>
          </a:bodyPr>
          <a:lstStyle/>
          <a:p>
            <a:pPr algn="ctr"/>
            <a:r>
              <a:rPr lang="en-US" sz="2800" dirty="0">
                <a:solidFill>
                  <a:srgbClr val="C00000"/>
                </a:solidFill>
                <a:latin typeface="Myriad Pro" charset="0"/>
                <a:ea typeface="Myriad Pro" charset="0"/>
                <a:cs typeface="Myriad Pro" charset="0"/>
              </a:rPr>
              <a:t>Elements </a:t>
            </a:r>
            <a:r>
              <a:rPr lang="en-US" sz="2800" dirty="0" err="1">
                <a:solidFill>
                  <a:srgbClr val="C00000"/>
                </a:solidFill>
                <a:latin typeface="Myriad Pro" charset="0"/>
                <a:ea typeface="Myriad Pro" charset="0"/>
                <a:cs typeface="Myriad Pro" charset="0"/>
              </a:rPr>
              <a:t>Statisfying</a:t>
            </a:r>
            <a:endParaRPr lang="en-US" sz="2800" dirty="0">
              <a:solidFill>
                <a:srgbClr val="C00000"/>
              </a:solidFill>
              <a:latin typeface="Myriad Pro" charset="0"/>
              <a:ea typeface="Myriad Pro" charset="0"/>
              <a:cs typeface="Myriad Pro" charset="0"/>
            </a:endParaRPr>
          </a:p>
          <a:p>
            <a:pPr algn="ctr"/>
            <a:r>
              <a:rPr lang="en-US" sz="2800" dirty="0">
                <a:solidFill>
                  <a:srgbClr val="C00000"/>
                </a:solidFill>
                <a:latin typeface="Myriad Pro" charset="0"/>
                <a:ea typeface="Myriad Pro" charset="0"/>
                <a:cs typeface="Myriad Pro" charset="0"/>
              </a:rPr>
              <a:t>Predicate </a:t>
            </a:r>
            <a:r>
              <a:rPr lang="en-US" sz="2800" i="1" dirty="0">
                <a:solidFill>
                  <a:srgbClr val="C00000"/>
                </a:solidFill>
                <a:latin typeface="Times" charset="0"/>
                <a:ea typeface="Times" charset="0"/>
                <a:cs typeface="Times" charset="0"/>
              </a:rPr>
              <a:t>(p)</a:t>
            </a:r>
          </a:p>
        </p:txBody>
      </p:sp>
      <p:graphicFrame>
        <p:nvGraphicFramePr>
          <p:cNvPr id="18" name="Table 17"/>
          <p:cNvGraphicFramePr>
            <a:graphicFrameLocks noGrp="1"/>
          </p:cNvGraphicFramePr>
          <p:nvPr>
            <p:extLst/>
          </p:nvPr>
        </p:nvGraphicFramePr>
        <p:xfrm>
          <a:off x="6222995" y="3728066"/>
          <a:ext cx="4104763" cy="1880974"/>
        </p:xfrm>
        <a:graphic>
          <a:graphicData uri="http://schemas.openxmlformats.org/drawingml/2006/table">
            <a:tbl>
              <a:tblPr>
                <a:tableStyleId>{5C22544A-7EE6-4342-B048-85BDC9FD1C3A}</a:tableStyleId>
              </a:tblPr>
              <a:tblGrid>
                <a:gridCol w="2604270">
                  <a:extLst>
                    <a:ext uri="{9D8B030D-6E8A-4147-A177-3AD203B41FA5}">
                      <a16:colId xmlns="" xmlns:a16="http://schemas.microsoft.com/office/drawing/2014/main" val="20000"/>
                    </a:ext>
                  </a:extLst>
                </a:gridCol>
                <a:gridCol w="1500493">
                  <a:extLst>
                    <a:ext uri="{9D8B030D-6E8A-4147-A177-3AD203B41FA5}">
                      <a16:colId xmlns="" xmlns:a16="http://schemas.microsoft.com/office/drawing/2014/main" val="20001"/>
                    </a:ext>
                  </a:extLst>
                </a:gridCol>
              </a:tblGrid>
              <a:tr h="432808">
                <a:tc>
                  <a:txBody>
                    <a:bodyPr/>
                    <a:lstStyle/>
                    <a:p>
                      <a:pPr algn="ctr"/>
                      <a:r>
                        <a:rPr lang="en-US" sz="2400" b="1" dirty="0">
                          <a:solidFill>
                            <a:schemeClr val="bg1">
                              <a:lumMod val="95000"/>
                            </a:schemeClr>
                          </a:solidFill>
                          <a:latin typeface="Myriad Pro" charset="0"/>
                          <a:ea typeface="Myriad Pro" charset="0"/>
                          <a:cs typeface="Myriad Pro"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Myriad Pro" charset="0"/>
                          <a:ea typeface="Myriad Pro" charset="0"/>
                          <a:cs typeface="Myriad Pro" charset="0"/>
                        </a:rPr>
                        <a:t>Action</a:t>
                      </a:r>
                    </a:p>
                  </a:txBody>
                  <a:tcPr anchor="ctr">
                    <a:solidFill>
                      <a:schemeClr val="tx1">
                        <a:lumMod val="75000"/>
                        <a:lumOff val="25000"/>
                      </a:schemeClr>
                    </a:solidFill>
                  </a:tcPr>
                </a:tc>
                <a:extLst>
                  <a:ext uri="{0D108BD9-81ED-4DB2-BD59-A6C34878D82A}">
                    <a16:rowId xmlns="" xmlns:a16="http://schemas.microsoft.com/office/drawing/2014/main" val="10000"/>
                  </a:ext>
                </a:extLst>
              </a:tr>
              <a:tr h="726085">
                <a:tc>
                  <a:txBody>
                    <a:bodyPr/>
                    <a:lstStyle/>
                    <a:p>
                      <a:pPr algn="ctr"/>
                      <a:r>
                        <a:rPr lang="en-US" sz="2800" i="1" dirty="0">
                          <a:latin typeface="Times" charset="0"/>
                          <a:ea typeface="Times" charset="0"/>
                          <a:cs typeface="Times" charset="0"/>
                        </a:rPr>
                        <a:t>p</a:t>
                      </a:r>
                    </a:p>
                  </a:txBody>
                  <a:tcPr anchor="ctr"/>
                </a:tc>
                <a:tc>
                  <a:txBody>
                    <a:bodyPr/>
                    <a:lstStyle/>
                    <a:p>
                      <a:endParaRPr lang="en-US" sz="2400" dirty="0"/>
                    </a:p>
                  </a:txBody>
                  <a:tcPr anchor="ctr"/>
                </a:tc>
                <a:extLst>
                  <a:ext uri="{0D108BD9-81ED-4DB2-BD59-A6C34878D82A}">
                    <a16:rowId xmlns="" xmlns:a16="http://schemas.microsoft.com/office/drawing/2014/main" val="10001"/>
                  </a:ext>
                </a:extLst>
              </a:tr>
              <a:tr h="697689">
                <a:tc>
                  <a:txBody>
                    <a:bodyPr/>
                    <a:lstStyle/>
                    <a:p>
                      <a:r>
                        <a:rPr lang="en-US" sz="2000" dirty="0" err="1">
                          <a:latin typeface="Monaco" charset="0"/>
                          <a:ea typeface="Monaco" charset="0"/>
                          <a:cs typeface="Monaco" charset="0"/>
                        </a:rPr>
                        <a:t>udp.sport</a:t>
                      </a:r>
                      <a:r>
                        <a:rPr lang="en-US" sz="2000" dirty="0">
                          <a:latin typeface="Monaco" charset="0"/>
                          <a:ea typeface="Monaco" charset="0"/>
                          <a:cs typeface="Monaco" charset="0"/>
                        </a:rPr>
                        <a:t> == 53</a:t>
                      </a:r>
                    </a:p>
                  </a:txBody>
                  <a:tcPr anchor="ctr"/>
                </a:tc>
                <a:tc>
                  <a:txBody>
                    <a:bodyPr/>
                    <a:lstStyle/>
                    <a:p>
                      <a:endParaRPr lang="en-US" sz="2400" dirty="0"/>
                    </a:p>
                  </a:txBody>
                  <a:tcPr anchor="ctr"/>
                </a:tc>
                <a:extLst>
                  <a:ext uri="{0D108BD9-81ED-4DB2-BD59-A6C34878D82A}">
                    <a16:rowId xmlns="" xmlns:a16="http://schemas.microsoft.com/office/drawing/2014/main" val="10002"/>
                  </a:ext>
                </a:extLst>
              </a:tr>
            </a:tbl>
          </a:graphicData>
        </a:graphic>
      </p:graphicFrame>
      <p:sp>
        <p:nvSpPr>
          <p:cNvPr id="20" name="TextBox 19"/>
          <p:cNvSpPr txBox="1"/>
          <p:nvPr/>
        </p:nvSpPr>
        <p:spPr>
          <a:xfrm>
            <a:off x="3389387" y="3073833"/>
            <a:ext cx="760144" cy="400110"/>
          </a:xfrm>
          <a:prstGeom prst="rect">
            <a:avLst/>
          </a:prstGeom>
          <a:noFill/>
        </p:spPr>
        <p:txBody>
          <a:bodyPr wrap="none" rtlCol="0">
            <a:spAutoFit/>
          </a:bodyPr>
          <a:lstStyle/>
          <a:p>
            <a:r>
              <a:rPr lang="en-US" sz="2000" dirty="0">
                <a:latin typeface="Myriad Pro" charset="0"/>
                <a:ea typeface="Myriad Pro" charset="0"/>
                <a:cs typeface="Myriad Pro" charset="0"/>
              </a:rPr>
              <a:t>Input</a:t>
            </a:r>
          </a:p>
        </p:txBody>
      </p:sp>
      <p:sp>
        <p:nvSpPr>
          <p:cNvPr id="21" name="TextBox 20"/>
          <p:cNvSpPr txBox="1"/>
          <p:nvPr/>
        </p:nvSpPr>
        <p:spPr>
          <a:xfrm>
            <a:off x="7915414" y="3073833"/>
            <a:ext cx="958917" cy="400110"/>
          </a:xfrm>
          <a:prstGeom prst="rect">
            <a:avLst/>
          </a:prstGeom>
          <a:noFill/>
        </p:spPr>
        <p:txBody>
          <a:bodyPr wrap="none" rtlCol="0">
            <a:spAutoFit/>
          </a:bodyPr>
          <a:lstStyle/>
          <a:p>
            <a:r>
              <a:rPr lang="en-US" sz="2000" dirty="0">
                <a:latin typeface="Myriad Pro" charset="0"/>
                <a:ea typeface="Myriad Pro" charset="0"/>
                <a:cs typeface="Myriad Pro" charset="0"/>
              </a:rPr>
              <a:t>Output</a:t>
            </a:r>
          </a:p>
        </p:txBody>
      </p:sp>
      <p:sp>
        <p:nvSpPr>
          <p:cNvPr id="19" name="Rounded Rectangle 18">
            <a:extLst>
              <a:ext uri="{FF2B5EF4-FFF2-40B4-BE49-F238E27FC236}">
                <a16:creationId xmlns="" xmlns:a16="http://schemas.microsoft.com/office/drawing/2014/main" id="{FD6186AB-00AC-FE49-ACE5-0013F646DA8A}"/>
              </a:ext>
            </a:extLst>
          </p:cNvPr>
          <p:cNvSpPr/>
          <p:nvPr/>
        </p:nvSpPr>
        <p:spPr>
          <a:xfrm>
            <a:off x="1580704" y="3700317"/>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endParaRPr lang="en-US" sz="1100" dirty="0">
              <a:solidFill>
                <a:schemeClr val="tx1"/>
              </a:solidFill>
              <a:latin typeface="Consolas" charset="0"/>
              <a:ea typeface="Consolas" charset="0"/>
              <a:cs typeface="Consolas" charset="0"/>
            </a:endParaRPr>
          </a:p>
        </p:txBody>
      </p:sp>
      <p:sp>
        <p:nvSpPr>
          <p:cNvPr id="22" name="Rounded Rectangle 21">
            <a:extLst>
              <a:ext uri="{FF2B5EF4-FFF2-40B4-BE49-F238E27FC236}">
                <a16:creationId xmlns="" xmlns:a16="http://schemas.microsoft.com/office/drawing/2014/main" id="{1DAC2590-BEA9-354E-9A24-F29CDDF6F4B0}"/>
              </a:ext>
            </a:extLst>
          </p:cNvPr>
          <p:cNvSpPr/>
          <p:nvPr/>
        </p:nvSpPr>
        <p:spPr>
          <a:xfrm>
            <a:off x="2333209" y="4097169"/>
            <a:ext cx="3011425" cy="307604"/>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a:extLst>
              <a:ext uri="{FF2B5EF4-FFF2-40B4-BE49-F238E27FC236}">
                <a16:creationId xmlns="" xmlns:a16="http://schemas.microsoft.com/office/drawing/2014/main" id="{01328C19-DA38-584A-88E1-565C2990C0EF}"/>
              </a:ext>
            </a:extLst>
          </p:cNvPr>
          <p:cNvSpPr txBox="1"/>
          <p:nvPr/>
        </p:nvSpPr>
        <p:spPr>
          <a:xfrm>
            <a:off x="1599952" y="3812236"/>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sp>
        <p:nvSpPr>
          <p:cNvPr id="12" name="Rectangle 11">
            <a:extLst>
              <a:ext uri="{FF2B5EF4-FFF2-40B4-BE49-F238E27FC236}">
                <a16:creationId xmlns="" xmlns:a16="http://schemas.microsoft.com/office/drawing/2014/main" id="{7FB07DDF-457D-5948-9F22-276F953E38F9}"/>
              </a:ext>
            </a:extLst>
          </p:cNvPr>
          <p:cNvSpPr/>
          <p:nvPr/>
        </p:nvSpPr>
        <p:spPr>
          <a:xfrm>
            <a:off x="6275754" y="4994031"/>
            <a:ext cx="2493108" cy="554892"/>
          </a:xfrm>
          <a:prstGeom prst="rect">
            <a:avLst/>
          </a:prstGeom>
          <a:solidFill>
            <a:srgbClr val="E7E7E7"/>
          </a:solidFill>
          <a:ln>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0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animBg="1"/>
      <p:bldP spid="13" grpId="0" animBg="1"/>
      <p:bldP spid="15" grpId="0" animBg="1"/>
      <p:bldP spid="16" grpId="0"/>
      <p:bldP spid="20" grpId="0"/>
      <p:bldP spid="21" grpId="0"/>
      <p:bldP spid="19" grpId="0" animBg="1"/>
      <p:bldP spid="22" grpId="0" animBg="1"/>
      <p:bldP spid="23" grpId="0"/>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5</a:t>
            </a:fld>
            <a:endParaRPr lang="en-US"/>
          </a:p>
        </p:txBody>
      </p:sp>
      <p:sp>
        <p:nvSpPr>
          <p:cNvPr id="4" name="Rounded Rectangle 3"/>
          <p:cNvSpPr/>
          <p:nvPr/>
        </p:nvSpPr>
        <p:spPr>
          <a:xfrm>
            <a:off x="5084956" y="2518038"/>
            <a:ext cx="2028349" cy="57064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onaco" charset="0"/>
                <a:ea typeface="Monaco" charset="0"/>
                <a:cs typeface="Monaco" charset="0"/>
              </a:rPr>
              <a:t>filter(p)</a:t>
            </a:r>
            <a:endParaRPr lang="en-US" sz="2400" dirty="0">
              <a:latin typeface="Monaco" charset="0"/>
              <a:ea typeface="Monaco" charset="0"/>
              <a:cs typeface="Monaco" charset="0"/>
            </a:endParaRPr>
          </a:p>
        </p:txBody>
      </p:sp>
      <p:sp>
        <p:nvSpPr>
          <p:cNvPr id="5" name="Oval 4"/>
          <p:cNvSpPr/>
          <p:nvPr/>
        </p:nvSpPr>
        <p:spPr>
          <a:xfrm>
            <a:off x="2665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3161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3657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4168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4679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0" name="TextBox 9"/>
          <p:cNvSpPr txBox="1"/>
          <p:nvPr/>
        </p:nvSpPr>
        <p:spPr>
          <a:xfrm>
            <a:off x="2425451" y="1394789"/>
            <a:ext cx="3081293" cy="523220"/>
          </a:xfrm>
          <a:prstGeom prst="rect">
            <a:avLst/>
          </a:prstGeom>
          <a:noFill/>
        </p:spPr>
        <p:txBody>
          <a:bodyPr wrap="none" rtlCol="0">
            <a:spAutoFit/>
          </a:bodyPr>
          <a:lstStyle/>
          <a:p>
            <a:r>
              <a:rPr lang="en-US" sz="2800" dirty="0">
                <a:solidFill>
                  <a:schemeClr val="bg2">
                    <a:lumMod val="50000"/>
                  </a:schemeClr>
                </a:solidFill>
                <a:latin typeface="Myriad Pro" charset="0"/>
                <a:ea typeface="Myriad Pro" charset="0"/>
                <a:cs typeface="Myriad Pro" charset="0"/>
              </a:rPr>
              <a:t>Stream of Elements</a:t>
            </a:r>
          </a:p>
        </p:txBody>
      </p:sp>
      <p:sp>
        <p:nvSpPr>
          <p:cNvPr id="11" name="Oval 10"/>
          <p:cNvSpPr/>
          <p:nvPr/>
        </p:nvSpPr>
        <p:spPr>
          <a:xfrm>
            <a:off x="7292551"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8284869"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5" name="Oval 14"/>
          <p:cNvSpPr/>
          <p:nvPr/>
        </p:nvSpPr>
        <p:spPr>
          <a:xfrm>
            <a:off x="9306983"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6" name="TextBox 15"/>
          <p:cNvSpPr txBox="1"/>
          <p:nvPr/>
        </p:nvSpPr>
        <p:spPr>
          <a:xfrm>
            <a:off x="7078078" y="1394790"/>
            <a:ext cx="3063659" cy="954107"/>
          </a:xfrm>
          <a:prstGeom prst="rect">
            <a:avLst/>
          </a:prstGeom>
          <a:noFill/>
        </p:spPr>
        <p:txBody>
          <a:bodyPr wrap="none" rtlCol="0">
            <a:spAutoFit/>
          </a:bodyPr>
          <a:lstStyle/>
          <a:p>
            <a:pPr algn="ctr"/>
            <a:r>
              <a:rPr lang="en-US" sz="2800" dirty="0">
                <a:solidFill>
                  <a:srgbClr val="C00000"/>
                </a:solidFill>
                <a:latin typeface="Myriad Pro" charset="0"/>
                <a:ea typeface="Myriad Pro" charset="0"/>
                <a:cs typeface="Myriad Pro" charset="0"/>
              </a:rPr>
              <a:t>Elements </a:t>
            </a:r>
            <a:r>
              <a:rPr lang="en-US" sz="2800" dirty="0" err="1">
                <a:solidFill>
                  <a:srgbClr val="C00000"/>
                </a:solidFill>
                <a:latin typeface="Myriad Pro" charset="0"/>
                <a:ea typeface="Myriad Pro" charset="0"/>
                <a:cs typeface="Myriad Pro" charset="0"/>
              </a:rPr>
              <a:t>Statisfying</a:t>
            </a:r>
            <a:endParaRPr lang="en-US" sz="2800" dirty="0">
              <a:solidFill>
                <a:srgbClr val="C00000"/>
              </a:solidFill>
              <a:latin typeface="Myriad Pro" charset="0"/>
              <a:ea typeface="Myriad Pro" charset="0"/>
              <a:cs typeface="Myriad Pro" charset="0"/>
            </a:endParaRPr>
          </a:p>
          <a:p>
            <a:pPr algn="ctr"/>
            <a:r>
              <a:rPr lang="en-US" sz="2800" dirty="0">
                <a:solidFill>
                  <a:srgbClr val="C00000"/>
                </a:solidFill>
                <a:latin typeface="Myriad Pro" charset="0"/>
                <a:ea typeface="Myriad Pro" charset="0"/>
                <a:cs typeface="Myriad Pro" charset="0"/>
              </a:rPr>
              <a:t>Predicate </a:t>
            </a:r>
            <a:r>
              <a:rPr lang="en-US" sz="2800" i="1" dirty="0">
                <a:solidFill>
                  <a:srgbClr val="C00000"/>
                </a:solidFill>
                <a:latin typeface="Times" charset="0"/>
                <a:ea typeface="Times" charset="0"/>
                <a:cs typeface="Times" charset="0"/>
              </a:rPr>
              <a:t>(p)</a:t>
            </a:r>
          </a:p>
        </p:txBody>
      </p:sp>
      <p:sp>
        <p:nvSpPr>
          <p:cNvPr id="20" name="TextBox 19"/>
          <p:cNvSpPr txBox="1"/>
          <p:nvPr/>
        </p:nvSpPr>
        <p:spPr>
          <a:xfrm>
            <a:off x="3389387" y="3073833"/>
            <a:ext cx="760144" cy="400110"/>
          </a:xfrm>
          <a:prstGeom prst="rect">
            <a:avLst/>
          </a:prstGeom>
          <a:noFill/>
        </p:spPr>
        <p:txBody>
          <a:bodyPr wrap="none" rtlCol="0">
            <a:spAutoFit/>
          </a:bodyPr>
          <a:lstStyle/>
          <a:p>
            <a:r>
              <a:rPr lang="en-US" sz="2000" dirty="0">
                <a:latin typeface="Myriad Pro" charset="0"/>
                <a:ea typeface="Myriad Pro" charset="0"/>
                <a:cs typeface="Myriad Pro" charset="0"/>
              </a:rPr>
              <a:t>Input</a:t>
            </a:r>
          </a:p>
        </p:txBody>
      </p:sp>
      <p:sp>
        <p:nvSpPr>
          <p:cNvPr id="21" name="TextBox 20"/>
          <p:cNvSpPr txBox="1"/>
          <p:nvPr/>
        </p:nvSpPr>
        <p:spPr>
          <a:xfrm>
            <a:off x="7915414" y="3073833"/>
            <a:ext cx="958917" cy="400110"/>
          </a:xfrm>
          <a:prstGeom prst="rect">
            <a:avLst/>
          </a:prstGeom>
          <a:noFill/>
        </p:spPr>
        <p:txBody>
          <a:bodyPr wrap="none" rtlCol="0">
            <a:spAutoFit/>
          </a:bodyPr>
          <a:lstStyle/>
          <a:p>
            <a:r>
              <a:rPr lang="en-US" sz="2000" dirty="0">
                <a:latin typeface="Myriad Pro" charset="0"/>
                <a:ea typeface="Myriad Pro" charset="0"/>
                <a:cs typeface="Myriad Pro" charset="0"/>
              </a:rPr>
              <a:t>Output</a:t>
            </a:r>
          </a:p>
        </p:txBody>
      </p:sp>
      <p:sp>
        <p:nvSpPr>
          <p:cNvPr id="19" name="Rounded Rectangle 18">
            <a:extLst>
              <a:ext uri="{FF2B5EF4-FFF2-40B4-BE49-F238E27FC236}">
                <a16:creationId xmlns="" xmlns:a16="http://schemas.microsoft.com/office/drawing/2014/main" id="{FD6186AB-00AC-FE49-ACE5-0013F646DA8A}"/>
              </a:ext>
            </a:extLst>
          </p:cNvPr>
          <p:cNvSpPr/>
          <p:nvPr/>
        </p:nvSpPr>
        <p:spPr>
          <a:xfrm>
            <a:off x="1580704" y="3700317"/>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endParaRPr lang="en-US" sz="1100" dirty="0">
              <a:solidFill>
                <a:schemeClr val="tx1"/>
              </a:solidFill>
              <a:latin typeface="Consolas" charset="0"/>
              <a:ea typeface="Consolas" charset="0"/>
              <a:cs typeface="Consolas" charset="0"/>
            </a:endParaRPr>
          </a:p>
        </p:txBody>
      </p:sp>
      <p:sp>
        <p:nvSpPr>
          <p:cNvPr id="22" name="Rounded Rectangle 21">
            <a:extLst>
              <a:ext uri="{FF2B5EF4-FFF2-40B4-BE49-F238E27FC236}">
                <a16:creationId xmlns="" xmlns:a16="http://schemas.microsoft.com/office/drawing/2014/main" id="{1DAC2590-BEA9-354E-9A24-F29CDDF6F4B0}"/>
              </a:ext>
            </a:extLst>
          </p:cNvPr>
          <p:cNvSpPr/>
          <p:nvPr/>
        </p:nvSpPr>
        <p:spPr>
          <a:xfrm>
            <a:off x="2296244" y="5301436"/>
            <a:ext cx="3647356" cy="307604"/>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a:extLst>
              <a:ext uri="{FF2B5EF4-FFF2-40B4-BE49-F238E27FC236}">
                <a16:creationId xmlns="" xmlns:a16="http://schemas.microsoft.com/office/drawing/2014/main" id="{01328C19-DA38-584A-88E1-565C2990C0EF}"/>
              </a:ext>
            </a:extLst>
          </p:cNvPr>
          <p:cNvSpPr txBox="1"/>
          <p:nvPr/>
        </p:nvSpPr>
        <p:spPr>
          <a:xfrm>
            <a:off x="1599952" y="3812236"/>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grpSp>
        <p:nvGrpSpPr>
          <p:cNvPr id="12" name="Group 11"/>
          <p:cNvGrpSpPr/>
          <p:nvPr/>
        </p:nvGrpSpPr>
        <p:grpSpPr>
          <a:xfrm>
            <a:off x="6329560" y="3883146"/>
            <a:ext cx="4130623" cy="1807307"/>
            <a:chOff x="4759894" y="4065975"/>
            <a:chExt cx="4130623" cy="1302456"/>
          </a:xfrm>
        </p:grpSpPr>
        <p:sp>
          <p:nvSpPr>
            <p:cNvPr id="25" name="Rounded Rectangle 24">
              <a:extLst>
                <a:ext uri="{FF2B5EF4-FFF2-40B4-BE49-F238E27FC236}">
                  <a16:creationId xmlns="" xmlns:a16="http://schemas.microsoft.com/office/drawing/2014/main" id="{9F6A94C1-9832-A944-993E-F888097C06EA}"/>
                </a:ext>
              </a:extLst>
            </p:cNvPr>
            <p:cNvSpPr/>
            <p:nvPr/>
          </p:nvSpPr>
          <p:spPr>
            <a:xfrm>
              <a:off x="4759894" y="4065975"/>
              <a:ext cx="4130623" cy="1302456"/>
            </a:xfrm>
            <a:prstGeom prst="roundRect">
              <a:avLst>
                <a:gd name="adj" fmla="val 3426"/>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endParaRPr lang="en-US" sz="1100" dirty="0">
                <a:solidFill>
                  <a:schemeClr val="tx1"/>
                </a:solidFill>
                <a:latin typeface="Consolas" charset="0"/>
                <a:ea typeface="Consolas" charset="0"/>
                <a:cs typeface="Consolas" charset="0"/>
              </a:endParaRPr>
            </a:p>
          </p:txBody>
        </p:sp>
        <p:sp>
          <p:nvSpPr>
            <p:cNvPr id="24" name="TextBox 23">
              <a:extLst>
                <a:ext uri="{FF2B5EF4-FFF2-40B4-BE49-F238E27FC236}">
                  <a16:creationId xmlns="" xmlns:a16="http://schemas.microsoft.com/office/drawing/2014/main" id="{6D01F3D2-09BE-144F-88BB-0977C2BAA559}"/>
                </a:ext>
              </a:extLst>
            </p:cNvPr>
            <p:cNvSpPr txBox="1"/>
            <p:nvPr/>
          </p:nvSpPr>
          <p:spPr>
            <a:xfrm>
              <a:off x="4907052" y="4132428"/>
              <a:ext cx="3836307" cy="1153374"/>
            </a:xfrm>
            <a:prstGeom prst="rect">
              <a:avLst/>
            </a:prstGeom>
            <a:noFill/>
          </p:spPr>
          <p:txBody>
            <a:bodyPr wrap="none" rtlCol="0">
              <a:spAutoFit/>
            </a:bodyPr>
            <a:lstStyle/>
            <a:p>
              <a:r>
                <a:rPr lang="en-US" sz="1400" dirty="0">
                  <a:latin typeface="Monaco" pitchFamily="2" charset="77"/>
                </a:rPr>
                <a:t>control ingress {</a:t>
              </a:r>
            </a:p>
            <a:p>
              <a:r>
                <a:rPr lang="en-US" sz="1400" dirty="0">
                  <a:latin typeface="Monaco" pitchFamily="2" charset="77"/>
                </a:rPr>
                <a:t>    </a:t>
              </a:r>
              <a:r>
                <a:rPr lang="en-US" sz="1400" dirty="0">
                  <a:latin typeface="Monaco" pitchFamily="2" charset="77"/>
                </a:rPr>
                <a:t>apply(</a:t>
              </a:r>
              <a:r>
                <a:rPr lang="en-US" sz="1400" dirty="0" err="1">
                  <a:latin typeface="Monaco" pitchFamily="2" charset="77"/>
                </a:rPr>
                <a:t>filter_map_table</a:t>
              </a:r>
              <a:r>
                <a:rPr lang="en-US" sz="1400" dirty="0">
                  <a:latin typeface="Monaco" pitchFamily="2" charset="77"/>
                </a:rPr>
                <a:t>);</a:t>
              </a:r>
            </a:p>
            <a:p>
              <a:r>
                <a:rPr lang="en-US" sz="1400" dirty="0">
                  <a:latin typeface="Monaco" pitchFamily="2" charset="77"/>
                </a:rPr>
                <a:t>    ...</a:t>
              </a:r>
              <a:endParaRPr lang="en-US" sz="1400" dirty="0">
                <a:latin typeface="Monaco" pitchFamily="2" charset="77"/>
              </a:endParaRPr>
            </a:p>
            <a:p>
              <a:r>
                <a:rPr lang="en-US" sz="1400" dirty="0">
                  <a:latin typeface="Monaco" pitchFamily="2" charset="77"/>
                </a:rPr>
                <a:t> </a:t>
              </a:r>
              <a:r>
                <a:rPr lang="en-US" sz="1400" dirty="0">
                  <a:latin typeface="Monaco" pitchFamily="2" charset="77"/>
                </a:rPr>
                <a:t>   apply(</a:t>
              </a:r>
              <a:r>
                <a:rPr lang="en-US" sz="1400" dirty="0" err="1">
                  <a:latin typeface="Monaco" pitchFamily="2" charset="77"/>
                </a:rPr>
                <a:t>reduce_table</a:t>
              </a:r>
              <a:r>
                <a:rPr lang="en-US" sz="1400" dirty="0">
                  <a:latin typeface="Monaco" pitchFamily="2" charset="77"/>
                </a:rPr>
                <a:t>);</a:t>
              </a:r>
            </a:p>
            <a:p>
              <a:r>
                <a:rPr lang="en-US" sz="1400" dirty="0">
                  <a:latin typeface="Monaco" pitchFamily="2" charset="77"/>
                </a:rPr>
                <a:t>    </a:t>
              </a:r>
              <a:r>
                <a:rPr lang="en-US" sz="1400" b="1" dirty="0">
                  <a:solidFill>
                    <a:srgbClr val="C00000"/>
                  </a:solidFill>
                  <a:latin typeface="Monaco" pitchFamily="2" charset="77"/>
                </a:rPr>
                <a:t>if (</a:t>
              </a:r>
              <a:r>
                <a:rPr lang="en-US" sz="1400" b="1" dirty="0" err="1">
                  <a:solidFill>
                    <a:srgbClr val="C00000"/>
                  </a:solidFill>
                  <a:latin typeface="Monaco" pitchFamily="2" charset="77"/>
                </a:rPr>
                <a:t>m.reduce_table_sum</a:t>
              </a:r>
              <a:r>
                <a:rPr lang="en-US" sz="1400" b="1" dirty="0">
                  <a:solidFill>
                    <a:srgbClr val="C00000"/>
                  </a:solidFill>
                  <a:latin typeface="Monaco" pitchFamily="2" charset="77"/>
                </a:rPr>
                <a:t> &gt; </a:t>
              </a:r>
              <a:r>
                <a:rPr lang="en-US" sz="1400" b="1" dirty="0" err="1">
                  <a:solidFill>
                    <a:srgbClr val="C00000"/>
                  </a:solidFill>
                  <a:latin typeface="Monaco" pitchFamily="2" charset="77"/>
                </a:rPr>
                <a:t>Th</a:t>
              </a:r>
              <a:r>
                <a:rPr lang="en-US" sz="1400" b="1" dirty="0">
                  <a:solidFill>
                    <a:srgbClr val="C00000"/>
                  </a:solidFill>
                  <a:latin typeface="Monaco" pitchFamily="2" charset="77"/>
                </a:rPr>
                <a:t>) </a:t>
              </a:r>
              <a:r>
                <a:rPr lang="en-US" sz="1400" dirty="0">
                  <a:latin typeface="Monaco" pitchFamily="2" charset="77"/>
                </a:rPr>
                <a:t>{</a:t>
              </a:r>
            </a:p>
            <a:p>
              <a:r>
                <a:rPr lang="en-US" sz="1400" dirty="0">
                  <a:latin typeface="Monaco" pitchFamily="2" charset="77"/>
                </a:rPr>
                <a:t>        apply(</a:t>
              </a:r>
              <a:r>
                <a:rPr lang="en-US" sz="1400" dirty="0" err="1">
                  <a:latin typeface="Monaco" pitchFamily="2" charset="77"/>
                </a:rPr>
                <a:t>report_table</a:t>
              </a:r>
              <a:r>
                <a:rPr lang="en-US" sz="1400" dirty="0">
                  <a:latin typeface="Monaco" pitchFamily="2" charset="77"/>
                </a:rPr>
                <a:t>)</a:t>
              </a:r>
            </a:p>
            <a:p>
              <a:r>
                <a:rPr lang="en-US" sz="1400" dirty="0">
                  <a:latin typeface="Monaco" pitchFamily="2" charset="77"/>
                </a:rPr>
                <a:t>    }</a:t>
              </a:r>
            </a:p>
          </p:txBody>
        </p:sp>
      </p:grpSp>
    </p:spTree>
    <p:extLst>
      <p:ext uri="{BB962C8B-B14F-4D97-AF65-F5344CB8AC3E}">
        <p14:creationId xmlns:p14="http://schemas.microsoft.com/office/powerpoint/2010/main" val="12606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6</a:t>
            </a:fld>
            <a:endParaRPr lang="en-US"/>
          </a:p>
        </p:txBody>
      </p:sp>
      <p:sp>
        <p:nvSpPr>
          <p:cNvPr id="4" name="Rounded Rectangle 3"/>
          <p:cNvSpPr/>
          <p:nvPr/>
        </p:nvSpPr>
        <p:spPr>
          <a:xfrm>
            <a:off x="5181600" y="2518038"/>
            <a:ext cx="1828800" cy="57064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onaco" charset="0"/>
                <a:ea typeface="Monaco" charset="0"/>
                <a:cs typeface="Monaco" charset="0"/>
              </a:rPr>
              <a:t>map(f)</a:t>
            </a:r>
          </a:p>
        </p:txBody>
      </p:sp>
      <p:sp>
        <p:nvSpPr>
          <p:cNvPr id="5" name="Oval 4"/>
          <p:cNvSpPr/>
          <p:nvPr/>
        </p:nvSpPr>
        <p:spPr>
          <a:xfrm>
            <a:off x="2665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3161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3657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4168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4679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1" name="Oval 10"/>
          <p:cNvSpPr/>
          <p:nvPr/>
        </p:nvSpPr>
        <p:spPr>
          <a:xfrm>
            <a:off x="7292551"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8284869"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5" name="Oval 14"/>
          <p:cNvSpPr/>
          <p:nvPr/>
        </p:nvSpPr>
        <p:spPr>
          <a:xfrm>
            <a:off x="9306983"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graphicFrame>
        <p:nvGraphicFramePr>
          <p:cNvPr id="18" name="Table 17"/>
          <p:cNvGraphicFramePr>
            <a:graphicFrameLocks noGrp="1"/>
          </p:cNvGraphicFramePr>
          <p:nvPr>
            <p:extLst/>
          </p:nvPr>
        </p:nvGraphicFramePr>
        <p:xfrm>
          <a:off x="6222995" y="3685538"/>
          <a:ext cx="4104763" cy="2250085"/>
        </p:xfrm>
        <a:graphic>
          <a:graphicData uri="http://schemas.openxmlformats.org/drawingml/2006/table">
            <a:tbl>
              <a:tblPr>
                <a:tableStyleId>{5C22544A-7EE6-4342-B048-85BDC9FD1C3A}</a:tableStyleId>
              </a:tblPr>
              <a:tblGrid>
                <a:gridCol w="1297769">
                  <a:extLst>
                    <a:ext uri="{9D8B030D-6E8A-4147-A177-3AD203B41FA5}">
                      <a16:colId xmlns="" xmlns:a16="http://schemas.microsoft.com/office/drawing/2014/main" val="20000"/>
                    </a:ext>
                  </a:extLst>
                </a:gridCol>
                <a:gridCol w="2806994">
                  <a:extLst>
                    <a:ext uri="{9D8B030D-6E8A-4147-A177-3AD203B41FA5}">
                      <a16:colId xmlns="" xmlns:a16="http://schemas.microsoft.com/office/drawing/2014/main" val="20001"/>
                    </a:ext>
                  </a:extLst>
                </a:gridCol>
              </a:tblGrid>
              <a:tr h="432808">
                <a:tc>
                  <a:txBody>
                    <a:bodyPr/>
                    <a:lstStyle/>
                    <a:p>
                      <a:pPr algn="ctr"/>
                      <a:r>
                        <a:rPr lang="en-US" sz="2400" b="1" dirty="0">
                          <a:solidFill>
                            <a:schemeClr val="bg1">
                              <a:lumMod val="95000"/>
                            </a:schemeClr>
                          </a:solidFill>
                          <a:latin typeface="Myriad Pro" charset="0"/>
                          <a:ea typeface="Myriad Pro" charset="0"/>
                          <a:cs typeface="Myriad Pro"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Myriad Pro" charset="0"/>
                          <a:ea typeface="Myriad Pro" charset="0"/>
                          <a:cs typeface="Myriad Pro" charset="0"/>
                        </a:rPr>
                        <a:t>Action</a:t>
                      </a:r>
                    </a:p>
                  </a:txBody>
                  <a:tcPr anchor="ctr">
                    <a:solidFill>
                      <a:schemeClr val="tx1">
                        <a:lumMod val="75000"/>
                        <a:lumOff val="25000"/>
                      </a:schemeClr>
                    </a:solidFill>
                  </a:tcPr>
                </a:tc>
                <a:extLst>
                  <a:ext uri="{0D108BD9-81ED-4DB2-BD59-A6C34878D82A}">
                    <a16:rowId xmlns="" xmlns:a16="http://schemas.microsoft.com/office/drawing/2014/main" val="10000"/>
                  </a:ext>
                </a:extLst>
              </a:tr>
              <a:tr h="726085">
                <a:tc>
                  <a:txBody>
                    <a:bodyPr/>
                    <a:lstStyle/>
                    <a:p>
                      <a:pPr algn="ctr"/>
                      <a:endParaRPr lang="en-US" sz="2800" i="1" dirty="0">
                        <a:latin typeface="Times" charset="0"/>
                        <a:ea typeface="Times" charset="0"/>
                        <a:cs typeface="Times" charset="0"/>
                      </a:endParaRPr>
                    </a:p>
                  </a:txBody>
                  <a:tcPr anchor="ctr"/>
                </a:tc>
                <a:tc>
                  <a:txBody>
                    <a:bodyPr/>
                    <a:lstStyle/>
                    <a:p>
                      <a:pPr algn="ctr"/>
                      <a:r>
                        <a:rPr lang="en-US" sz="3200" i="1" dirty="0">
                          <a:latin typeface="Times" charset="0"/>
                          <a:ea typeface="Times" charset="0"/>
                          <a:cs typeface="Times" charset="0"/>
                        </a:rPr>
                        <a:t>f</a:t>
                      </a:r>
                    </a:p>
                  </a:txBody>
                  <a:tcPr anchor="ctr"/>
                </a:tc>
                <a:extLst>
                  <a:ext uri="{0D108BD9-81ED-4DB2-BD59-A6C34878D82A}">
                    <a16:rowId xmlns="" xmlns:a16="http://schemas.microsoft.com/office/drawing/2014/main" val="10001"/>
                  </a:ext>
                </a:extLst>
              </a:tr>
              <a:tr h="697689">
                <a:tc>
                  <a:txBody>
                    <a:bodyPr/>
                    <a:lstStyle/>
                    <a:p>
                      <a:pPr algn="ctr"/>
                      <a:r>
                        <a:rPr lang="en-US" sz="2000" dirty="0">
                          <a:latin typeface="Monaco" charset="0"/>
                          <a:ea typeface="Monaco" charset="0"/>
                          <a:cs typeface="Monaco" charset="0"/>
                        </a:rPr>
                        <a:t>*</a:t>
                      </a:r>
                    </a:p>
                  </a:txBody>
                  <a:tcPr anchor="ctr"/>
                </a:tc>
                <a:tc>
                  <a:txBody>
                    <a:bodyPr/>
                    <a:lstStyle/>
                    <a:p>
                      <a:r>
                        <a:rPr lang="en-US" sz="2000" dirty="0" err="1">
                          <a:latin typeface="Monaco" charset="0"/>
                          <a:ea typeface="Monaco" charset="0"/>
                          <a:cs typeface="Monaco" charset="0"/>
                        </a:rPr>
                        <a:t>m.dstIP</a:t>
                      </a:r>
                      <a:r>
                        <a:rPr lang="en-US" sz="2000" baseline="0" dirty="0">
                          <a:latin typeface="Monaco" charset="0"/>
                          <a:ea typeface="Monaco" charset="0"/>
                          <a:cs typeface="Monaco" charset="0"/>
                        </a:rPr>
                        <a:t> </a:t>
                      </a:r>
                      <a:r>
                        <a:rPr lang="en-US" sz="2000" dirty="0">
                          <a:latin typeface="Monaco" charset="0"/>
                          <a:ea typeface="Monaco" charset="0"/>
                          <a:cs typeface="Monaco" charset="0"/>
                        </a:rPr>
                        <a:t>= </a:t>
                      </a:r>
                      <a:r>
                        <a:rPr lang="en-US" sz="2000" dirty="0" err="1">
                          <a:latin typeface="Monaco" charset="0"/>
                          <a:ea typeface="Monaco" charset="0"/>
                          <a:cs typeface="Monaco" charset="0"/>
                        </a:rPr>
                        <a:t>p.dstIP</a:t>
                      </a:r>
                      <a:endParaRPr lang="en-US" sz="2000" dirty="0">
                        <a:latin typeface="Monaco" charset="0"/>
                        <a:ea typeface="Monaco" charset="0"/>
                        <a:cs typeface="Monaco" charset="0"/>
                      </a:endParaRPr>
                    </a:p>
                    <a:p>
                      <a:r>
                        <a:rPr lang="en-US" sz="2000" dirty="0" err="1">
                          <a:latin typeface="Monaco" charset="0"/>
                          <a:ea typeface="Monaco" charset="0"/>
                          <a:cs typeface="Monaco" charset="0"/>
                        </a:rPr>
                        <a:t>m.srcIP</a:t>
                      </a:r>
                      <a:r>
                        <a:rPr lang="en-US" sz="2000" baseline="0" dirty="0">
                          <a:latin typeface="Monaco" charset="0"/>
                          <a:ea typeface="Monaco" charset="0"/>
                          <a:cs typeface="Monaco" charset="0"/>
                        </a:rPr>
                        <a:t> = </a:t>
                      </a:r>
                      <a:r>
                        <a:rPr lang="en-US" sz="2000" baseline="0" dirty="0" err="1">
                          <a:latin typeface="Monaco" charset="0"/>
                          <a:ea typeface="Monaco" charset="0"/>
                          <a:cs typeface="Monaco" charset="0"/>
                        </a:rPr>
                        <a:t>p.srcIP</a:t>
                      </a:r>
                      <a:endParaRPr lang="en-US" sz="2000" dirty="0">
                        <a:latin typeface="Monaco" charset="0"/>
                        <a:ea typeface="Monaco" charset="0"/>
                        <a:cs typeface="Monaco" charset="0"/>
                      </a:endParaRPr>
                    </a:p>
                    <a:p>
                      <a:endParaRPr lang="en-US" sz="2400" dirty="0"/>
                    </a:p>
                  </a:txBody>
                  <a:tcPr anchor="ctr"/>
                </a:tc>
                <a:extLst>
                  <a:ext uri="{0D108BD9-81ED-4DB2-BD59-A6C34878D82A}">
                    <a16:rowId xmlns="" xmlns:a16="http://schemas.microsoft.com/office/drawing/2014/main" val="10002"/>
                  </a:ext>
                </a:extLst>
              </a:tr>
            </a:tbl>
          </a:graphicData>
        </a:graphic>
      </p:graphicFrame>
      <p:sp>
        <p:nvSpPr>
          <p:cNvPr id="20" name="TextBox 19"/>
          <p:cNvSpPr txBox="1"/>
          <p:nvPr/>
        </p:nvSpPr>
        <p:spPr>
          <a:xfrm>
            <a:off x="3389387" y="3073833"/>
            <a:ext cx="760144" cy="400110"/>
          </a:xfrm>
          <a:prstGeom prst="rect">
            <a:avLst/>
          </a:prstGeom>
          <a:noFill/>
        </p:spPr>
        <p:txBody>
          <a:bodyPr wrap="none" rtlCol="0">
            <a:spAutoFit/>
          </a:bodyPr>
          <a:lstStyle/>
          <a:p>
            <a:r>
              <a:rPr lang="en-US" sz="2000" dirty="0">
                <a:latin typeface="Myriad Pro" charset="0"/>
                <a:ea typeface="Myriad Pro" charset="0"/>
                <a:cs typeface="Myriad Pro" charset="0"/>
              </a:rPr>
              <a:t>Input</a:t>
            </a:r>
          </a:p>
        </p:txBody>
      </p:sp>
      <p:sp>
        <p:nvSpPr>
          <p:cNvPr id="21" name="TextBox 20"/>
          <p:cNvSpPr txBox="1"/>
          <p:nvPr/>
        </p:nvSpPr>
        <p:spPr>
          <a:xfrm>
            <a:off x="7915414" y="3073833"/>
            <a:ext cx="958917" cy="400110"/>
          </a:xfrm>
          <a:prstGeom prst="rect">
            <a:avLst/>
          </a:prstGeom>
          <a:noFill/>
        </p:spPr>
        <p:txBody>
          <a:bodyPr wrap="none" rtlCol="0">
            <a:spAutoFit/>
          </a:bodyPr>
          <a:lstStyle/>
          <a:p>
            <a:r>
              <a:rPr lang="en-US" sz="2000">
                <a:latin typeface="Myriad Pro" charset="0"/>
                <a:ea typeface="Myriad Pro" charset="0"/>
                <a:cs typeface="Myriad Pro" charset="0"/>
              </a:rPr>
              <a:t>Output</a:t>
            </a:r>
            <a:endParaRPr lang="en-US" sz="2000" dirty="0">
              <a:latin typeface="Myriad Pro" charset="0"/>
              <a:ea typeface="Myriad Pro" charset="0"/>
              <a:cs typeface="Myriad Pro" charset="0"/>
            </a:endParaRPr>
          </a:p>
        </p:txBody>
      </p:sp>
      <p:sp>
        <p:nvSpPr>
          <p:cNvPr id="19" name="Rounded Rectangle 18">
            <a:extLst>
              <a:ext uri="{FF2B5EF4-FFF2-40B4-BE49-F238E27FC236}">
                <a16:creationId xmlns="" xmlns:a16="http://schemas.microsoft.com/office/drawing/2014/main" id="{FD6186AB-00AC-FE49-ACE5-0013F646DA8A}"/>
              </a:ext>
            </a:extLst>
          </p:cNvPr>
          <p:cNvSpPr/>
          <p:nvPr/>
        </p:nvSpPr>
        <p:spPr>
          <a:xfrm>
            <a:off x="1580704" y="3700317"/>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22" name="Rounded Rectangle 21">
            <a:extLst>
              <a:ext uri="{FF2B5EF4-FFF2-40B4-BE49-F238E27FC236}">
                <a16:creationId xmlns="" xmlns:a16="http://schemas.microsoft.com/office/drawing/2014/main" id="{1DAC2590-BEA9-354E-9A24-F29CDDF6F4B0}"/>
              </a:ext>
            </a:extLst>
          </p:cNvPr>
          <p:cNvSpPr/>
          <p:nvPr/>
        </p:nvSpPr>
        <p:spPr>
          <a:xfrm>
            <a:off x="2333209" y="4323996"/>
            <a:ext cx="3011425" cy="307604"/>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p:cNvSpPr txBox="1"/>
          <p:nvPr/>
        </p:nvSpPr>
        <p:spPr>
          <a:xfrm>
            <a:off x="2425451" y="1394789"/>
            <a:ext cx="3081293" cy="523220"/>
          </a:xfrm>
          <a:prstGeom prst="rect">
            <a:avLst/>
          </a:prstGeom>
          <a:noFill/>
        </p:spPr>
        <p:txBody>
          <a:bodyPr wrap="none" rtlCol="0">
            <a:spAutoFit/>
          </a:bodyPr>
          <a:lstStyle/>
          <a:p>
            <a:r>
              <a:rPr lang="en-US" sz="2800" dirty="0">
                <a:solidFill>
                  <a:schemeClr val="bg2">
                    <a:lumMod val="50000"/>
                  </a:schemeClr>
                </a:solidFill>
                <a:latin typeface="Myriad Pro" charset="0"/>
                <a:ea typeface="Myriad Pro" charset="0"/>
                <a:cs typeface="Myriad Pro" charset="0"/>
              </a:rPr>
              <a:t>Stream of Elements</a:t>
            </a:r>
          </a:p>
        </p:txBody>
      </p:sp>
      <p:sp>
        <p:nvSpPr>
          <p:cNvPr id="24" name="TextBox 23"/>
          <p:cNvSpPr txBox="1"/>
          <p:nvPr/>
        </p:nvSpPr>
        <p:spPr>
          <a:xfrm>
            <a:off x="6521831" y="1394790"/>
            <a:ext cx="4176143" cy="954107"/>
          </a:xfrm>
          <a:prstGeom prst="rect">
            <a:avLst/>
          </a:prstGeom>
          <a:noFill/>
        </p:spPr>
        <p:txBody>
          <a:bodyPr wrap="none" rtlCol="0">
            <a:spAutoFit/>
          </a:bodyPr>
          <a:lstStyle/>
          <a:p>
            <a:pPr algn="ctr"/>
            <a:r>
              <a:rPr lang="en-US" sz="2800" dirty="0">
                <a:solidFill>
                  <a:srgbClr val="C00000"/>
                </a:solidFill>
                <a:latin typeface="Myriad Pro" charset="0"/>
                <a:ea typeface="Myriad Pro" charset="0"/>
                <a:cs typeface="Myriad Pro" charset="0"/>
              </a:rPr>
              <a:t>Result of Applying</a:t>
            </a:r>
          </a:p>
          <a:p>
            <a:pPr algn="ctr"/>
            <a:r>
              <a:rPr lang="en-US" sz="2800" dirty="0">
                <a:solidFill>
                  <a:srgbClr val="C00000"/>
                </a:solidFill>
                <a:latin typeface="Myriad Pro" charset="0"/>
                <a:ea typeface="Myriad Pro" charset="0"/>
                <a:cs typeface="Myriad Pro" charset="0"/>
              </a:rPr>
              <a:t>Function </a:t>
            </a:r>
            <a:r>
              <a:rPr lang="en-US" sz="2800" i="1" dirty="0">
                <a:solidFill>
                  <a:srgbClr val="C00000"/>
                </a:solidFill>
                <a:latin typeface="Times" charset="0"/>
                <a:ea typeface="Times" charset="0"/>
                <a:cs typeface="Times" charset="0"/>
              </a:rPr>
              <a:t>f</a:t>
            </a:r>
            <a:r>
              <a:rPr lang="en-US" sz="2800" dirty="0">
                <a:solidFill>
                  <a:srgbClr val="C00000"/>
                </a:solidFill>
                <a:latin typeface="Myriad Pro" charset="0"/>
                <a:ea typeface="Myriad Pro" charset="0"/>
                <a:cs typeface="Myriad Pro" charset="0"/>
              </a:rPr>
              <a:t> to Each Element</a:t>
            </a:r>
          </a:p>
        </p:txBody>
      </p:sp>
      <p:sp>
        <p:nvSpPr>
          <p:cNvPr id="25" name="Oval 24"/>
          <p:cNvSpPr/>
          <p:nvPr/>
        </p:nvSpPr>
        <p:spPr>
          <a:xfrm>
            <a:off x="7803338"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6" name="Oval 25"/>
          <p:cNvSpPr/>
          <p:nvPr/>
        </p:nvSpPr>
        <p:spPr>
          <a:xfrm>
            <a:off x="8810554"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7" name="TextBox 26">
            <a:extLst>
              <a:ext uri="{FF2B5EF4-FFF2-40B4-BE49-F238E27FC236}">
                <a16:creationId xmlns="" xmlns:a16="http://schemas.microsoft.com/office/drawing/2014/main" id="{01328C19-DA38-584A-88E1-565C2990C0EF}"/>
              </a:ext>
            </a:extLst>
          </p:cNvPr>
          <p:cNvSpPr txBox="1"/>
          <p:nvPr/>
        </p:nvSpPr>
        <p:spPr>
          <a:xfrm>
            <a:off x="1599952" y="3812236"/>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sp>
        <p:nvSpPr>
          <p:cNvPr id="28" name="Rectangle 27">
            <a:extLst>
              <a:ext uri="{FF2B5EF4-FFF2-40B4-BE49-F238E27FC236}">
                <a16:creationId xmlns="" xmlns:a16="http://schemas.microsoft.com/office/drawing/2014/main" id="{FEB41451-ED8B-404E-A31F-4CF9FFAEB1DD}"/>
              </a:ext>
            </a:extLst>
          </p:cNvPr>
          <p:cNvSpPr/>
          <p:nvPr/>
        </p:nvSpPr>
        <p:spPr>
          <a:xfrm>
            <a:off x="7557753" y="4905923"/>
            <a:ext cx="2688216" cy="710205"/>
          </a:xfrm>
          <a:prstGeom prst="rect">
            <a:avLst/>
          </a:prstGeom>
          <a:solidFill>
            <a:srgbClr val="E7E7E7"/>
          </a:solidFill>
          <a:ln>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606C381F-775F-A546-8FF9-FF5819135360}"/>
              </a:ext>
            </a:extLst>
          </p:cNvPr>
          <p:cNvSpPr/>
          <p:nvPr/>
        </p:nvSpPr>
        <p:spPr>
          <a:xfrm>
            <a:off x="6396736" y="5030063"/>
            <a:ext cx="1041980" cy="710205"/>
          </a:xfrm>
          <a:prstGeom prst="rect">
            <a:avLst/>
          </a:prstGeom>
          <a:solidFill>
            <a:srgbClr val="E7E7E7"/>
          </a:solidFill>
          <a:ln>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24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3" grpId="0" animBg="1"/>
      <p:bldP spid="15" grpId="0" animBg="1"/>
      <p:bldP spid="20" grpId="0"/>
      <p:bldP spid="21" grpId="0"/>
      <p:bldP spid="19" grpId="0" animBg="1"/>
      <p:bldP spid="22" grpId="0" animBg="1"/>
      <p:bldP spid="23" grpId="0"/>
      <p:bldP spid="24" grpId="0"/>
      <p:bldP spid="25" grpId="0" animBg="1"/>
      <p:bldP spid="26" grpId="0" animBg="1"/>
      <p:bldP spid="27" grpId="0"/>
      <p:bldP spid="28" grpId="0" animBg="1"/>
      <p:bldP spid="28" grpId="1" animBg="1"/>
      <p:bldP spid="29" grpId="0" animBg="1"/>
      <p:bldP spid="2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7</a:t>
            </a:fld>
            <a:endParaRPr lang="en-US"/>
          </a:p>
        </p:txBody>
      </p:sp>
      <p:sp>
        <p:nvSpPr>
          <p:cNvPr id="4" name="Rounded Rectangle 3"/>
          <p:cNvSpPr/>
          <p:nvPr/>
        </p:nvSpPr>
        <p:spPr>
          <a:xfrm>
            <a:off x="5129561" y="2518038"/>
            <a:ext cx="1940312" cy="57064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onaco" charset="0"/>
                <a:ea typeface="Monaco" charset="0"/>
                <a:cs typeface="Monaco" charset="0"/>
              </a:rPr>
              <a:t>reduce(f)</a:t>
            </a:r>
          </a:p>
        </p:txBody>
      </p:sp>
      <p:sp>
        <p:nvSpPr>
          <p:cNvPr id="5" name="Oval 4"/>
          <p:cNvSpPr/>
          <p:nvPr/>
        </p:nvSpPr>
        <p:spPr>
          <a:xfrm>
            <a:off x="2665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3161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3657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4168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4679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1" name="Oval 10"/>
          <p:cNvSpPr/>
          <p:nvPr/>
        </p:nvSpPr>
        <p:spPr>
          <a:xfrm>
            <a:off x="8320152"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graphicFrame>
        <p:nvGraphicFramePr>
          <p:cNvPr id="18" name="Table 17"/>
          <p:cNvGraphicFramePr>
            <a:graphicFrameLocks noGrp="1"/>
          </p:cNvGraphicFramePr>
          <p:nvPr>
            <p:extLst/>
          </p:nvPr>
        </p:nvGraphicFramePr>
        <p:xfrm>
          <a:off x="6222995" y="3818394"/>
          <a:ext cx="4104763" cy="1183285"/>
        </p:xfrm>
        <a:graphic>
          <a:graphicData uri="http://schemas.openxmlformats.org/drawingml/2006/table">
            <a:tbl>
              <a:tblPr>
                <a:tableStyleId>{5C22544A-7EE6-4342-B048-85BDC9FD1C3A}</a:tableStyleId>
              </a:tblPr>
              <a:tblGrid>
                <a:gridCol w="1297769">
                  <a:extLst>
                    <a:ext uri="{9D8B030D-6E8A-4147-A177-3AD203B41FA5}">
                      <a16:colId xmlns="" xmlns:a16="http://schemas.microsoft.com/office/drawing/2014/main" val="20000"/>
                    </a:ext>
                  </a:extLst>
                </a:gridCol>
                <a:gridCol w="2806994">
                  <a:extLst>
                    <a:ext uri="{9D8B030D-6E8A-4147-A177-3AD203B41FA5}">
                      <a16:colId xmlns="" xmlns:a16="http://schemas.microsoft.com/office/drawing/2014/main" val="20001"/>
                    </a:ext>
                  </a:extLst>
                </a:gridCol>
              </a:tblGrid>
              <a:tr h="432808">
                <a:tc>
                  <a:txBody>
                    <a:bodyPr/>
                    <a:lstStyle/>
                    <a:p>
                      <a:pPr algn="ctr"/>
                      <a:r>
                        <a:rPr lang="en-US" sz="2400" b="1" dirty="0">
                          <a:solidFill>
                            <a:schemeClr val="bg1">
                              <a:lumMod val="95000"/>
                            </a:schemeClr>
                          </a:solidFill>
                          <a:latin typeface="Myriad Pro" charset="0"/>
                          <a:ea typeface="Myriad Pro" charset="0"/>
                          <a:cs typeface="Myriad Pro"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Myriad Pro" charset="0"/>
                          <a:ea typeface="Myriad Pro" charset="0"/>
                          <a:cs typeface="Myriad Pro" charset="0"/>
                        </a:rPr>
                        <a:t>Action</a:t>
                      </a:r>
                    </a:p>
                  </a:txBody>
                  <a:tcPr anchor="ctr">
                    <a:solidFill>
                      <a:schemeClr val="tx1">
                        <a:lumMod val="75000"/>
                        <a:lumOff val="25000"/>
                      </a:schemeClr>
                    </a:solidFill>
                  </a:tcPr>
                </a:tc>
                <a:extLst>
                  <a:ext uri="{0D108BD9-81ED-4DB2-BD59-A6C34878D82A}">
                    <a16:rowId xmlns="" xmlns:a16="http://schemas.microsoft.com/office/drawing/2014/main" val="10000"/>
                  </a:ext>
                </a:extLst>
              </a:tr>
              <a:tr h="726085">
                <a:tc>
                  <a:txBody>
                    <a:bodyPr/>
                    <a:lstStyle/>
                    <a:p>
                      <a:pPr algn="ctr"/>
                      <a:r>
                        <a:rPr lang="en-US" sz="2800" i="0" dirty="0">
                          <a:latin typeface="Monaco" charset="0"/>
                          <a:ea typeface="Monaco" charset="0"/>
                          <a:cs typeface="Monaco" charset="0"/>
                        </a:rPr>
                        <a:t>*</a:t>
                      </a:r>
                    </a:p>
                  </a:txBody>
                  <a:tcPr anchor="ctr"/>
                </a:tc>
                <a:tc>
                  <a:txBody>
                    <a:bodyPr/>
                    <a:lstStyle/>
                    <a:p>
                      <a:pPr algn="ctr"/>
                      <a:r>
                        <a:rPr lang="en-US" sz="1800" i="0" dirty="0" err="1">
                          <a:latin typeface="Monaco" charset="0"/>
                          <a:ea typeface="Monaco" charset="0"/>
                          <a:cs typeface="Monaco" charset="0"/>
                        </a:rPr>
                        <a:t>idx</a:t>
                      </a:r>
                      <a:r>
                        <a:rPr lang="en-US" sz="1800" i="0" baseline="0" dirty="0">
                          <a:latin typeface="Monaco" charset="0"/>
                          <a:ea typeface="Monaco" charset="0"/>
                          <a:cs typeface="Monaco" charset="0"/>
                        </a:rPr>
                        <a:t> </a:t>
                      </a:r>
                      <a:r>
                        <a:rPr lang="en-US" sz="1800" i="0" dirty="0">
                          <a:latin typeface="Monaco" charset="0"/>
                          <a:ea typeface="Monaco" charset="0"/>
                          <a:cs typeface="Monaco" charset="0"/>
                        </a:rPr>
                        <a:t>=</a:t>
                      </a:r>
                      <a:r>
                        <a:rPr lang="en-US" sz="1800" i="0" baseline="0" dirty="0">
                          <a:latin typeface="Monaco" charset="0"/>
                          <a:ea typeface="Monaco" charset="0"/>
                          <a:cs typeface="Monaco" charset="0"/>
                        </a:rPr>
                        <a:t> hash(</a:t>
                      </a:r>
                      <a:r>
                        <a:rPr lang="en-US" sz="1800" i="0" baseline="0" dirty="0" err="1">
                          <a:latin typeface="Monaco" charset="0"/>
                          <a:ea typeface="Monaco" charset="0"/>
                          <a:cs typeface="Monaco" charset="0"/>
                        </a:rPr>
                        <a:t>m.dstIP</a:t>
                      </a:r>
                      <a:r>
                        <a:rPr lang="en-US" sz="1800" i="0" baseline="0" dirty="0">
                          <a:latin typeface="Monaco" charset="0"/>
                          <a:ea typeface="Monaco" charset="0"/>
                          <a:cs typeface="Monaco" charset="0"/>
                        </a:rPr>
                        <a:t>)</a:t>
                      </a:r>
                      <a:endParaRPr lang="en-US" sz="1800" i="0" dirty="0">
                        <a:latin typeface="Monaco" charset="0"/>
                        <a:ea typeface="Monaco" charset="0"/>
                        <a:cs typeface="Monaco" charset="0"/>
                      </a:endParaRPr>
                    </a:p>
                  </a:txBody>
                  <a:tcPr anchor="ctr"/>
                </a:tc>
                <a:extLst>
                  <a:ext uri="{0D108BD9-81ED-4DB2-BD59-A6C34878D82A}">
                    <a16:rowId xmlns="" xmlns:a16="http://schemas.microsoft.com/office/drawing/2014/main" val="10001"/>
                  </a:ext>
                </a:extLst>
              </a:tr>
            </a:tbl>
          </a:graphicData>
        </a:graphic>
      </p:graphicFrame>
      <p:sp>
        <p:nvSpPr>
          <p:cNvPr id="20" name="TextBox 19"/>
          <p:cNvSpPr txBox="1"/>
          <p:nvPr/>
        </p:nvSpPr>
        <p:spPr>
          <a:xfrm>
            <a:off x="3389387" y="3073833"/>
            <a:ext cx="760144" cy="400110"/>
          </a:xfrm>
          <a:prstGeom prst="rect">
            <a:avLst/>
          </a:prstGeom>
          <a:noFill/>
        </p:spPr>
        <p:txBody>
          <a:bodyPr wrap="none" rtlCol="0">
            <a:spAutoFit/>
          </a:bodyPr>
          <a:lstStyle/>
          <a:p>
            <a:r>
              <a:rPr lang="en-US" sz="2000" dirty="0">
                <a:latin typeface="Myriad Pro" charset="0"/>
                <a:ea typeface="Myriad Pro" charset="0"/>
                <a:cs typeface="Myriad Pro" charset="0"/>
              </a:rPr>
              <a:t>Input</a:t>
            </a:r>
          </a:p>
        </p:txBody>
      </p:sp>
      <p:sp>
        <p:nvSpPr>
          <p:cNvPr id="21" name="TextBox 20"/>
          <p:cNvSpPr txBox="1"/>
          <p:nvPr/>
        </p:nvSpPr>
        <p:spPr>
          <a:xfrm>
            <a:off x="7950698" y="3073833"/>
            <a:ext cx="958917" cy="400110"/>
          </a:xfrm>
          <a:prstGeom prst="rect">
            <a:avLst/>
          </a:prstGeom>
          <a:noFill/>
        </p:spPr>
        <p:txBody>
          <a:bodyPr wrap="none" rtlCol="0">
            <a:spAutoFit/>
          </a:bodyPr>
          <a:lstStyle/>
          <a:p>
            <a:r>
              <a:rPr lang="en-US" sz="2000" dirty="0">
                <a:latin typeface="Myriad Pro" charset="0"/>
                <a:ea typeface="Myriad Pro" charset="0"/>
                <a:cs typeface="Myriad Pro" charset="0"/>
              </a:rPr>
              <a:t>Output</a:t>
            </a:r>
          </a:p>
        </p:txBody>
      </p:sp>
      <p:sp>
        <p:nvSpPr>
          <p:cNvPr id="19" name="Rounded Rectangle 18">
            <a:extLst>
              <a:ext uri="{FF2B5EF4-FFF2-40B4-BE49-F238E27FC236}">
                <a16:creationId xmlns="" xmlns:a16="http://schemas.microsoft.com/office/drawing/2014/main" id="{FD6186AB-00AC-FE49-ACE5-0013F646DA8A}"/>
              </a:ext>
            </a:extLst>
          </p:cNvPr>
          <p:cNvSpPr/>
          <p:nvPr/>
        </p:nvSpPr>
        <p:spPr>
          <a:xfrm>
            <a:off x="1580704" y="3833173"/>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22" name="Rounded Rectangle 21">
            <a:extLst>
              <a:ext uri="{FF2B5EF4-FFF2-40B4-BE49-F238E27FC236}">
                <a16:creationId xmlns="" xmlns:a16="http://schemas.microsoft.com/office/drawing/2014/main" id="{1DAC2590-BEA9-354E-9A24-F29CDDF6F4B0}"/>
              </a:ext>
            </a:extLst>
          </p:cNvPr>
          <p:cNvSpPr/>
          <p:nvPr/>
        </p:nvSpPr>
        <p:spPr>
          <a:xfrm>
            <a:off x="2346961" y="5184265"/>
            <a:ext cx="2664519" cy="311800"/>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p:cNvSpPr txBox="1"/>
          <p:nvPr/>
        </p:nvSpPr>
        <p:spPr>
          <a:xfrm>
            <a:off x="2429257" y="1394789"/>
            <a:ext cx="3081293" cy="523220"/>
          </a:xfrm>
          <a:prstGeom prst="rect">
            <a:avLst/>
          </a:prstGeom>
          <a:noFill/>
        </p:spPr>
        <p:txBody>
          <a:bodyPr wrap="none" rtlCol="0">
            <a:spAutoFit/>
          </a:bodyPr>
          <a:lstStyle/>
          <a:p>
            <a:r>
              <a:rPr lang="en-US" sz="2800" dirty="0">
                <a:solidFill>
                  <a:schemeClr val="bg2">
                    <a:lumMod val="50000"/>
                  </a:schemeClr>
                </a:solidFill>
                <a:latin typeface="Myriad Pro" charset="0"/>
                <a:ea typeface="Myriad Pro" charset="0"/>
                <a:cs typeface="Myriad Pro" charset="0"/>
              </a:rPr>
              <a:t>Stream of Elements</a:t>
            </a:r>
          </a:p>
        </p:txBody>
      </p:sp>
      <p:sp>
        <p:nvSpPr>
          <p:cNvPr id="24" name="TextBox 23"/>
          <p:cNvSpPr txBox="1"/>
          <p:nvPr/>
        </p:nvSpPr>
        <p:spPr>
          <a:xfrm>
            <a:off x="6192204" y="1394790"/>
            <a:ext cx="4475905" cy="954107"/>
          </a:xfrm>
          <a:prstGeom prst="rect">
            <a:avLst/>
          </a:prstGeom>
          <a:noFill/>
        </p:spPr>
        <p:txBody>
          <a:bodyPr wrap="none" rtlCol="0">
            <a:spAutoFit/>
          </a:bodyPr>
          <a:lstStyle/>
          <a:p>
            <a:pPr algn="ctr"/>
            <a:r>
              <a:rPr lang="en-US" sz="2800" dirty="0">
                <a:solidFill>
                  <a:srgbClr val="C00000"/>
                </a:solidFill>
                <a:latin typeface="Myriad Pro" charset="0"/>
                <a:ea typeface="Myriad Pro" charset="0"/>
                <a:cs typeface="Myriad Pro" charset="0"/>
              </a:rPr>
              <a:t>Result of Applying</a:t>
            </a:r>
          </a:p>
          <a:p>
            <a:pPr algn="ctr"/>
            <a:r>
              <a:rPr lang="en-US" sz="2800" dirty="0">
                <a:solidFill>
                  <a:srgbClr val="C00000"/>
                </a:solidFill>
                <a:latin typeface="Myriad Pro" charset="0"/>
                <a:ea typeface="Myriad Pro" charset="0"/>
                <a:cs typeface="Myriad Pro" charset="0"/>
              </a:rPr>
              <a:t>Function </a:t>
            </a:r>
            <a:r>
              <a:rPr lang="en-US" sz="2800" i="1" dirty="0">
                <a:solidFill>
                  <a:srgbClr val="C00000"/>
                </a:solidFill>
                <a:latin typeface="Times" charset="0"/>
                <a:ea typeface="Times" charset="0"/>
                <a:cs typeface="Times" charset="0"/>
              </a:rPr>
              <a:t>f</a:t>
            </a:r>
            <a:r>
              <a:rPr lang="en-US" sz="2800" dirty="0">
                <a:solidFill>
                  <a:srgbClr val="C00000"/>
                </a:solidFill>
                <a:latin typeface="Myriad Pro" charset="0"/>
                <a:ea typeface="Myriad Pro" charset="0"/>
                <a:cs typeface="Myriad Pro" charset="0"/>
              </a:rPr>
              <a:t>  Over All Elements</a:t>
            </a:r>
          </a:p>
        </p:txBody>
      </p:sp>
      <p:sp>
        <p:nvSpPr>
          <p:cNvPr id="25" name="Rounded Rectangle 24"/>
          <p:cNvSpPr/>
          <p:nvPr/>
        </p:nvSpPr>
        <p:spPr>
          <a:xfrm>
            <a:off x="4826059" y="3142608"/>
            <a:ext cx="2539883" cy="496119"/>
          </a:xfrm>
          <a:prstGeom prst="roundRect">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Myriad Pro" charset="0"/>
                <a:ea typeface="Myriad Pro" charset="0"/>
                <a:cs typeface="Myriad Pro" charset="0"/>
              </a:rPr>
              <a:t>Stateful</a:t>
            </a:r>
            <a:r>
              <a:rPr lang="en-US" sz="2400" b="1" dirty="0">
                <a:latin typeface="Myriad Pro" charset="0"/>
                <a:ea typeface="Myriad Pro" charset="0"/>
                <a:cs typeface="Myriad Pro" charset="0"/>
              </a:rPr>
              <a:t> Memory</a:t>
            </a:r>
          </a:p>
        </p:txBody>
      </p:sp>
      <p:graphicFrame>
        <p:nvGraphicFramePr>
          <p:cNvPr id="26" name="Table 25"/>
          <p:cNvGraphicFramePr>
            <a:graphicFrameLocks noGrp="1"/>
          </p:cNvGraphicFramePr>
          <p:nvPr>
            <p:extLst/>
          </p:nvPr>
        </p:nvGraphicFramePr>
        <p:xfrm>
          <a:off x="6222994" y="5048490"/>
          <a:ext cx="4104763" cy="1183285"/>
        </p:xfrm>
        <a:graphic>
          <a:graphicData uri="http://schemas.openxmlformats.org/drawingml/2006/table">
            <a:tbl>
              <a:tblPr>
                <a:tableStyleId>{5C22544A-7EE6-4342-B048-85BDC9FD1C3A}</a:tableStyleId>
              </a:tblPr>
              <a:tblGrid>
                <a:gridCol w="1297769">
                  <a:extLst>
                    <a:ext uri="{9D8B030D-6E8A-4147-A177-3AD203B41FA5}">
                      <a16:colId xmlns="" xmlns:a16="http://schemas.microsoft.com/office/drawing/2014/main" val="20000"/>
                    </a:ext>
                  </a:extLst>
                </a:gridCol>
                <a:gridCol w="2806994">
                  <a:extLst>
                    <a:ext uri="{9D8B030D-6E8A-4147-A177-3AD203B41FA5}">
                      <a16:colId xmlns="" xmlns:a16="http://schemas.microsoft.com/office/drawing/2014/main" val="20001"/>
                    </a:ext>
                  </a:extLst>
                </a:gridCol>
              </a:tblGrid>
              <a:tr h="432808">
                <a:tc>
                  <a:txBody>
                    <a:bodyPr/>
                    <a:lstStyle/>
                    <a:p>
                      <a:pPr algn="ctr"/>
                      <a:r>
                        <a:rPr lang="en-US" sz="2400" b="1" dirty="0">
                          <a:solidFill>
                            <a:schemeClr val="bg1">
                              <a:lumMod val="95000"/>
                            </a:schemeClr>
                          </a:solidFill>
                          <a:latin typeface="Myriad Pro" charset="0"/>
                          <a:ea typeface="Myriad Pro" charset="0"/>
                          <a:cs typeface="Myriad Pro"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Myriad Pro" charset="0"/>
                          <a:ea typeface="Myriad Pro" charset="0"/>
                          <a:cs typeface="Myriad Pro" charset="0"/>
                        </a:rPr>
                        <a:t>Action</a:t>
                      </a:r>
                    </a:p>
                  </a:txBody>
                  <a:tcPr anchor="ctr">
                    <a:solidFill>
                      <a:schemeClr val="tx1">
                        <a:lumMod val="75000"/>
                        <a:lumOff val="25000"/>
                      </a:schemeClr>
                    </a:solidFill>
                  </a:tcPr>
                </a:tc>
                <a:extLst>
                  <a:ext uri="{0D108BD9-81ED-4DB2-BD59-A6C34878D82A}">
                    <a16:rowId xmlns="" xmlns:a16="http://schemas.microsoft.com/office/drawing/2014/main" val="10000"/>
                  </a:ext>
                </a:extLst>
              </a:tr>
              <a:tr h="726085">
                <a:tc>
                  <a:txBody>
                    <a:bodyPr/>
                    <a:lstStyle/>
                    <a:p>
                      <a:pPr algn="ctr"/>
                      <a:r>
                        <a:rPr lang="en-US" sz="2800" i="0" dirty="0">
                          <a:latin typeface="Monaco" charset="0"/>
                          <a:ea typeface="Monaco" charset="0"/>
                          <a:cs typeface="Monaco" charset="0"/>
                        </a:rPr>
                        <a:t>*</a:t>
                      </a:r>
                    </a:p>
                  </a:txBody>
                  <a:tcPr anchor="ctr"/>
                </a:tc>
                <a:tc>
                  <a:txBody>
                    <a:bodyPr/>
                    <a:lstStyle/>
                    <a:p>
                      <a:pPr algn="ctr"/>
                      <a:r>
                        <a:rPr lang="en-US" sz="1800" i="0" kern="1200" dirty="0">
                          <a:solidFill>
                            <a:schemeClr val="dk1"/>
                          </a:solidFill>
                          <a:latin typeface="Monaco" charset="0"/>
                          <a:ea typeface="Monaco" charset="0"/>
                          <a:cs typeface="Monaco" charset="0"/>
                        </a:rPr>
                        <a:t>stateful[</a:t>
                      </a:r>
                      <a:r>
                        <a:rPr lang="en-US" sz="1800" i="0" kern="1200" dirty="0" err="1">
                          <a:solidFill>
                            <a:schemeClr val="dk1"/>
                          </a:solidFill>
                          <a:latin typeface="Monaco" charset="0"/>
                          <a:ea typeface="Monaco" charset="0"/>
                          <a:cs typeface="Monaco" charset="0"/>
                        </a:rPr>
                        <a:t>idx</a:t>
                      </a:r>
                      <a:r>
                        <a:rPr lang="en-US" sz="1800" i="0" kern="1200" dirty="0">
                          <a:solidFill>
                            <a:schemeClr val="dk1"/>
                          </a:solidFill>
                          <a:latin typeface="Monaco" charset="0"/>
                          <a:ea typeface="Monaco" charset="0"/>
                          <a:cs typeface="Monaco" charset="0"/>
                        </a:rPr>
                        <a:t>]</a:t>
                      </a:r>
                      <a:r>
                        <a:rPr lang="en-US" sz="1800" i="0" kern="1200" baseline="0" dirty="0">
                          <a:solidFill>
                            <a:schemeClr val="dk1"/>
                          </a:solidFill>
                          <a:latin typeface="Monaco" charset="0"/>
                          <a:ea typeface="Monaco" charset="0"/>
                          <a:cs typeface="Monaco" charset="0"/>
                        </a:rPr>
                        <a:t> += 1</a:t>
                      </a:r>
                      <a:endParaRPr lang="en-US" sz="1800" i="0" kern="1200" dirty="0">
                        <a:solidFill>
                          <a:schemeClr val="dk1"/>
                        </a:solidFill>
                        <a:latin typeface="Monaco" charset="0"/>
                        <a:ea typeface="Monaco" charset="0"/>
                        <a:cs typeface="Monaco" charset="0"/>
                      </a:endParaRPr>
                    </a:p>
                  </a:txBody>
                  <a:tcPr anchor="ctr"/>
                </a:tc>
                <a:extLst>
                  <a:ext uri="{0D108BD9-81ED-4DB2-BD59-A6C34878D82A}">
                    <a16:rowId xmlns="" xmlns:a16="http://schemas.microsoft.com/office/drawing/2014/main" val="10001"/>
                  </a:ext>
                </a:extLst>
              </a:tr>
            </a:tbl>
          </a:graphicData>
        </a:graphic>
      </p:graphicFrame>
      <p:sp>
        <p:nvSpPr>
          <p:cNvPr id="27" name="TextBox 26">
            <a:extLst>
              <a:ext uri="{FF2B5EF4-FFF2-40B4-BE49-F238E27FC236}">
                <a16:creationId xmlns="" xmlns:a16="http://schemas.microsoft.com/office/drawing/2014/main" id="{01328C19-DA38-584A-88E1-565C2990C0EF}"/>
              </a:ext>
            </a:extLst>
          </p:cNvPr>
          <p:cNvSpPr txBox="1"/>
          <p:nvPr/>
        </p:nvSpPr>
        <p:spPr>
          <a:xfrm>
            <a:off x="1592137" y="3952911"/>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spTree>
    <p:extLst>
      <p:ext uri="{BB962C8B-B14F-4D97-AF65-F5344CB8AC3E}">
        <p14:creationId xmlns:p14="http://schemas.microsoft.com/office/powerpoint/2010/main" val="186816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20" grpId="0"/>
      <p:bldP spid="21" grpId="0"/>
      <p:bldP spid="19" grpId="0" animBg="1"/>
      <p:bldP spid="22" grpId="0" animBg="1"/>
      <p:bldP spid="23" grpId="0"/>
      <p:bldP spid="24" grpId="0"/>
      <p:bldP spid="25"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8678002" y="1737044"/>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Programmable </a:t>
            </a:r>
            <a:r>
              <a:rPr lang="en-US" sz="1400" b="1" dirty="0" err="1">
                <a:latin typeface="Myriad Pro" charset="0"/>
                <a:ea typeface="Myriad Pro" charset="0"/>
                <a:cs typeface="Myriad Pro" charset="0"/>
              </a:rPr>
              <a:t>Deparser</a:t>
            </a:r>
            <a:endParaRPr lang="en-US" sz="14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264" name="Group 263"/>
          <p:cNvGrpSpPr/>
          <p:nvPr/>
        </p:nvGrpSpPr>
        <p:grpSpPr>
          <a:xfrm>
            <a:off x="9022830" y="240035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24" name="TextBox 223"/>
          <p:cNvSpPr txBox="1"/>
          <p:nvPr/>
        </p:nvSpPr>
        <p:spPr>
          <a:xfrm>
            <a:off x="5706178" y="5280498"/>
            <a:ext cx="790601" cy="369332"/>
          </a:xfrm>
          <a:prstGeom prst="rect">
            <a:avLst/>
          </a:prstGeom>
          <a:noFill/>
        </p:spPr>
        <p:txBody>
          <a:bodyPr wrap="none" rtlCol="0">
            <a:spAutoFit/>
          </a:bodyPr>
          <a:lstStyle/>
          <a:p>
            <a:pPr algn="ctr"/>
            <a:r>
              <a:rPr lang="en-US" b="1" dirty="0">
                <a:latin typeface="Myriad Pro" charset="0"/>
                <a:ea typeface="Myriad Pro" charset="0"/>
                <a:cs typeface="Myriad Pro" charset="0"/>
              </a:rPr>
              <a:t>Stages</a:t>
            </a:r>
          </a:p>
        </p:txBody>
      </p:sp>
      <p:sp>
        <p:nvSpPr>
          <p:cNvPr id="2" name="Title 1">
            <a:extLst>
              <a:ext uri="{FF2B5EF4-FFF2-40B4-BE49-F238E27FC236}">
                <a16:creationId xmlns="" xmlns:a16="http://schemas.microsoft.com/office/drawing/2014/main" id="{60031FAC-0404-BD46-8985-7CFC8AB9C6D3}"/>
              </a:ext>
            </a:extLst>
          </p:cNvPr>
          <p:cNvSpPr>
            <a:spLocks noGrp="1"/>
          </p:cNvSpPr>
          <p:nvPr>
            <p:ph type="title"/>
          </p:nvPr>
        </p:nvSpPr>
        <p:spPr/>
        <p:txBody>
          <a:bodyPr/>
          <a:lstStyle/>
          <a:p>
            <a:r>
              <a:rPr lang="en-US" dirty="0"/>
              <a:t>Compiling</a:t>
            </a:r>
            <a:r>
              <a:rPr lang="en-US" dirty="0">
                <a:solidFill>
                  <a:srgbClr val="C00000"/>
                </a:solidFill>
              </a:rPr>
              <a:t> </a:t>
            </a:r>
            <a:r>
              <a:rPr lang="en-US" dirty="0">
                <a:solidFill>
                  <a:schemeClr val="tx1"/>
                </a:solidFill>
              </a:rPr>
              <a:t>a</a:t>
            </a:r>
            <a:r>
              <a:rPr lang="en-US" dirty="0">
                <a:solidFill>
                  <a:srgbClr val="C00000"/>
                </a:solidFill>
              </a:rPr>
              <a:t> </a:t>
            </a:r>
            <a:r>
              <a:rPr lang="en-US" dirty="0"/>
              <a:t>Query</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8</a:t>
            </a:fld>
            <a:endParaRPr lang="en-US"/>
          </a:p>
        </p:txBody>
      </p:sp>
      <p:grpSp>
        <p:nvGrpSpPr>
          <p:cNvPr id="237" name="Group 236"/>
          <p:cNvGrpSpPr/>
          <p:nvPr/>
        </p:nvGrpSpPr>
        <p:grpSpPr>
          <a:xfrm>
            <a:off x="1698682" y="2388204"/>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10160529" y="2388204"/>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2055169" y="1727806"/>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Programmable Parser</a:t>
            </a: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245" name="Group 244"/>
          <p:cNvGrpSpPr/>
          <p:nvPr/>
        </p:nvGrpSpPr>
        <p:grpSpPr>
          <a:xfrm>
            <a:off x="2174622" y="237569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3601061"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5400000">
            <a:off x="3878126"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 name="Rectangle 17"/>
          <p:cNvSpPr/>
          <p:nvPr/>
        </p:nvSpPr>
        <p:spPr>
          <a:xfrm>
            <a:off x="3713161" y="246882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0" name="Rounded Rectangle 19"/>
          <p:cNvSpPr/>
          <p:nvPr/>
        </p:nvSpPr>
        <p:spPr>
          <a:xfrm>
            <a:off x="3601061"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State</a:t>
            </a:r>
          </a:p>
        </p:txBody>
      </p:sp>
      <p:sp>
        <p:nvSpPr>
          <p:cNvPr id="148" name="Trapezoid 147"/>
          <p:cNvSpPr/>
          <p:nvPr/>
        </p:nvSpPr>
        <p:spPr>
          <a:xfrm rot="5400000">
            <a:off x="3893971"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49" name="Trapezoid 148"/>
          <p:cNvSpPr/>
          <p:nvPr/>
        </p:nvSpPr>
        <p:spPr>
          <a:xfrm rot="5400000">
            <a:off x="3896182"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0" name="Trapezoid 149"/>
          <p:cNvSpPr/>
          <p:nvPr/>
        </p:nvSpPr>
        <p:spPr>
          <a:xfrm rot="5400000">
            <a:off x="3900859"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1" name="Trapezoid 150"/>
          <p:cNvSpPr/>
          <p:nvPr/>
        </p:nvSpPr>
        <p:spPr>
          <a:xfrm rot="5400000">
            <a:off x="3893971"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5" name="Rectangle 154"/>
          <p:cNvSpPr/>
          <p:nvPr/>
        </p:nvSpPr>
        <p:spPr>
          <a:xfrm>
            <a:off x="4331660"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5400000">
            <a:off x="4608725"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7" name="Rectangle 156"/>
          <p:cNvSpPr/>
          <p:nvPr/>
        </p:nvSpPr>
        <p:spPr>
          <a:xfrm>
            <a:off x="4443760" y="245631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58" name="Rounded Rectangle 157"/>
          <p:cNvSpPr/>
          <p:nvPr/>
        </p:nvSpPr>
        <p:spPr>
          <a:xfrm>
            <a:off x="4331660"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159" name="Trapezoid 158"/>
          <p:cNvSpPr/>
          <p:nvPr/>
        </p:nvSpPr>
        <p:spPr>
          <a:xfrm rot="5400000">
            <a:off x="4624570"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0" name="Trapezoid 159"/>
          <p:cNvSpPr/>
          <p:nvPr/>
        </p:nvSpPr>
        <p:spPr>
          <a:xfrm rot="5400000">
            <a:off x="4626781"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1" name="Trapezoid 160"/>
          <p:cNvSpPr/>
          <p:nvPr/>
        </p:nvSpPr>
        <p:spPr>
          <a:xfrm rot="5400000">
            <a:off x="4631458"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2" name="Trapezoid 161"/>
          <p:cNvSpPr/>
          <p:nvPr/>
        </p:nvSpPr>
        <p:spPr>
          <a:xfrm rot="5400000">
            <a:off x="4624570"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5" name="Rectangle 164"/>
          <p:cNvSpPr/>
          <p:nvPr/>
        </p:nvSpPr>
        <p:spPr>
          <a:xfrm>
            <a:off x="5059644"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5400000">
            <a:off x="5339324"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7" name="Rectangle 166"/>
          <p:cNvSpPr/>
          <p:nvPr/>
        </p:nvSpPr>
        <p:spPr>
          <a:xfrm>
            <a:off x="5174359" y="245631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69" name="Trapezoid 168"/>
          <p:cNvSpPr/>
          <p:nvPr/>
        </p:nvSpPr>
        <p:spPr>
          <a:xfrm rot="5400000">
            <a:off x="5355169"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0" name="Trapezoid 169"/>
          <p:cNvSpPr/>
          <p:nvPr/>
        </p:nvSpPr>
        <p:spPr>
          <a:xfrm rot="5400000">
            <a:off x="5357380"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2" name="Trapezoid 171"/>
          <p:cNvSpPr/>
          <p:nvPr/>
        </p:nvSpPr>
        <p:spPr>
          <a:xfrm rot="5400000">
            <a:off x="5362057"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3" name="Trapezoid 172"/>
          <p:cNvSpPr/>
          <p:nvPr/>
        </p:nvSpPr>
        <p:spPr>
          <a:xfrm rot="5400000">
            <a:off x="5355169"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5" name="Rectangle 174"/>
          <p:cNvSpPr/>
          <p:nvPr/>
        </p:nvSpPr>
        <p:spPr>
          <a:xfrm>
            <a:off x="5790635"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5400000">
            <a:off x="6069923"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7" name="Rectangle 176"/>
          <p:cNvSpPr/>
          <p:nvPr/>
        </p:nvSpPr>
        <p:spPr>
          <a:xfrm>
            <a:off x="5904958" y="24653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79" name="Trapezoid 178"/>
          <p:cNvSpPr/>
          <p:nvPr/>
        </p:nvSpPr>
        <p:spPr>
          <a:xfrm rot="5400000">
            <a:off x="6085768"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0" name="Trapezoid 179"/>
          <p:cNvSpPr/>
          <p:nvPr/>
        </p:nvSpPr>
        <p:spPr>
          <a:xfrm rot="5400000">
            <a:off x="6087979"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2" name="Trapezoid 181"/>
          <p:cNvSpPr/>
          <p:nvPr/>
        </p:nvSpPr>
        <p:spPr>
          <a:xfrm rot="5400000">
            <a:off x="6092656"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3" name="Trapezoid 182"/>
          <p:cNvSpPr/>
          <p:nvPr/>
        </p:nvSpPr>
        <p:spPr>
          <a:xfrm rot="5400000">
            <a:off x="6085768"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1" name="Rectangle 220"/>
          <p:cNvSpPr/>
          <p:nvPr/>
        </p:nvSpPr>
        <p:spPr>
          <a:xfrm>
            <a:off x="6530392"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rot="5400000">
            <a:off x="6800522"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2" name="Rectangle 231"/>
          <p:cNvSpPr/>
          <p:nvPr/>
        </p:nvSpPr>
        <p:spPr>
          <a:xfrm>
            <a:off x="6635557" y="24653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34" name="Trapezoid 233"/>
          <p:cNvSpPr/>
          <p:nvPr/>
        </p:nvSpPr>
        <p:spPr>
          <a:xfrm rot="5400000">
            <a:off x="6816367"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5" name="Trapezoid 234"/>
          <p:cNvSpPr/>
          <p:nvPr/>
        </p:nvSpPr>
        <p:spPr>
          <a:xfrm rot="5400000">
            <a:off x="6818578"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6" name="Trapezoid 235"/>
          <p:cNvSpPr/>
          <p:nvPr/>
        </p:nvSpPr>
        <p:spPr>
          <a:xfrm rot="5400000">
            <a:off x="6823255"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46" name="Trapezoid 245"/>
          <p:cNvSpPr/>
          <p:nvPr/>
        </p:nvSpPr>
        <p:spPr>
          <a:xfrm rot="5400000">
            <a:off x="6816367"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48" name="Rectangle 247"/>
          <p:cNvSpPr/>
          <p:nvPr/>
        </p:nvSpPr>
        <p:spPr>
          <a:xfrm>
            <a:off x="7255390"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rot="5400000">
            <a:off x="7531121"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3" name="Rectangle 252"/>
          <p:cNvSpPr/>
          <p:nvPr/>
        </p:nvSpPr>
        <p:spPr>
          <a:xfrm>
            <a:off x="7366156" y="246882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55" name="Trapezoid 254"/>
          <p:cNvSpPr/>
          <p:nvPr/>
        </p:nvSpPr>
        <p:spPr>
          <a:xfrm rot="5400000">
            <a:off x="7546966"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6" name="Trapezoid 255"/>
          <p:cNvSpPr/>
          <p:nvPr/>
        </p:nvSpPr>
        <p:spPr>
          <a:xfrm rot="5400000">
            <a:off x="7549177"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7" name="Trapezoid 256"/>
          <p:cNvSpPr/>
          <p:nvPr/>
        </p:nvSpPr>
        <p:spPr>
          <a:xfrm rot="5400000">
            <a:off x="7553854"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8" name="Trapezoid 257"/>
          <p:cNvSpPr/>
          <p:nvPr/>
        </p:nvSpPr>
        <p:spPr>
          <a:xfrm rot="5400000">
            <a:off x="7546966"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60" name="Rectangle 259"/>
          <p:cNvSpPr/>
          <p:nvPr/>
        </p:nvSpPr>
        <p:spPr>
          <a:xfrm>
            <a:off x="7980593"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5400000">
            <a:off x="8261720"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63" name="Rectangle 262"/>
          <p:cNvSpPr/>
          <p:nvPr/>
        </p:nvSpPr>
        <p:spPr>
          <a:xfrm>
            <a:off x="8096755" y="246882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66" name="Trapezoid 265"/>
          <p:cNvSpPr/>
          <p:nvPr/>
        </p:nvSpPr>
        <p:spPr>
          <a:xfrm rot="5400000">
            <a:off x="8277565"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3" name="Trapezoid 272"/>
          <p:cNvSpPr/>
          <p:nvPr/>
        </p:nvSpPr>
        <p:spPr>
          <a:xfrm rot="5400000">
            <a:off x="8279776"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4" name="Trapezoid 273"/>
          <p:cNvSpPr/>
          <p:nvPr/>
        </p:nvSpPr>
        <p:spPr>
          <a:xfrm rot="5400000">
            <a:off x="8284453"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5" name="Trapezoid 274"/>
          <p:cNvSpPr/>
          <p:nvPr/>
        </p:nvSpPr>
        <p:spPr>
          <a:xfrm rot="5400000">
            <a:off x="8277565"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2" name="Rounded Rectangle 221"/>
          <p:cNvSpPr/>
          <p:nvPr/>
        </p:nvSpPr>
        <p:spPr>
          <a:xfrm>
            <a:off x="3610208" y="2418407"/>
            <a:ext cx="620640" cy="532244"/>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Filter  Map</a:t>
            </a:r>
          </a:p>
        </p:txBody>
      </p:sp>
      <p:sp>
        <p:nvSpPr>
          <p:cNvPr id="285" name="Rounded Rectangle 284"/>
          <p:cNvSpPr/>
          <p:nvPr/>
        </p:nvSpPr>
        <p:spPr>
          <a:xfrm>
            <a:off x="7989740"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Filter</a:t>
            </a:r>
          </a:p>
        </p:txBody>
      </p:sp>
      <p:sp>
        <p:nvSpPr>
          <p:cNvPr id="286" name="Rounded Rectangle 285"/>
          <p:cNvSpPr/>
          <p:nvPr/>
        </p:nvSpPr>
        <p:spPr>
          <a:xfrm>
            <a:off x="4340807"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D1</a:t>
            </a:r>
          </a:p>
        </p:txBody>
      </p:sp>
      <p:sp>
        <p:nvSpPr>
          <p:cNvPr id="287" name="Rounded Rectangle 286"/>
          <p:cNvSpPr/>
          <p:nvPr/>
        </p:nvSpPr>
        <p:spPr>
          <a:xfrm>
            <a:off x="5068791"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D2</a:t>
            </a:r>
          </a:p>
        </p:txBody>
      </p:sp>
      <p:sp>
        <p:nvSpPr>
          <p:cNvPr id="288" name="Rounded Rectangle 287"/>
          <p:cNvSpPr/>
          <p:nvPr/>
        </p:nvSpPr>
        <p:spPr>
          <a:xfrm>
            <a:off x="5799782"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Map</a:t>
            </a:r>
          </a:p>
        </p:txBody>
      </p:sp>
      <p:sp>
        <p:nvSpPr>
          <p:cNvPr id="289" name="Rounded Rectangle 288"/>
          <p:cNvSpPr/>
          <p:nvPr/>
        </p:nvSpPr>
        <p:spPr>
          <a:xfrm>
            <a:off x="6539539"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R1</a:t>
            </a:r>
          </a:p>
        </p:txBody>
      </p:sp>
      <p:sp>
        <p:nvSpPr>
          <p:cNvPr id="290" name="Rounded Rectangle 289"/>
          <p:cNvSpPr/>
          <p:nvPr/>
        </p:nvSpPr>
        <p:spPr>
          <a:xfrm>
            <a:off x="7264537"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R2</a:t>
            </a:r>
          </a:p>
        </p:txBody>
      </p:sp>
      <p:sp>
        <p:nvSpPr>
          <p:cNvPr id="293" name="Rectangle 292"/>
          <p:cNvSpPr/>
          <p:nvPr/>
        </p:nvSpPr>
        <p:spPr>
          <a:xfrm>
            <a:off x="4410471"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4571921"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473337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a:off x="5059644"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01" name="Rectangle 300"/>
          <p:cNvSpPr/>
          <p:nvPr/>
        </p:nvSpPr>
        <p:spPr>
          <a:xfrm>
            <a:off x="5135839"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5297289"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5458740"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a:off x="5790635"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06" name="Rectangle 305"/>
          <p:cNvSpPr/>
          <p:nvPr/>
        </p:nvSpPr>
        <p:spPr>
          <a:xfrm>
            <a:off x="586722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602867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6190123"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6530392"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11" name="Rectangle 310"/>
          <p:cNvSpPr/>
          <p:nvPr/>
        </p:nvSpPr>
        <p:spPr>
          <a:xfrm>
            <a:off x="6616137"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6777587"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6939038"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p:cNvSpPr/>
          <p:nvPr/>
        </p:nvSpPr>
        <p:spPr>
          <a:xfrm>
            <a:off x="7255390"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16" name="Rectangle 315"/>
          <p:cNvSpPr/>
          <p:nvPr/>
        </p:nvSpPr>
        <p:spPr>
          <a:xfrm>
            <a:off x="734262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7496984"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7658435"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ed Rectangle 318"/>
          <p:cNvSpPr/>
          <p:nvPr/>
        </p:nvSpPr>
        <p:spPr>
          <a:xfrm>
            <a:off x="7980593"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21" name="Rectangle 320"/>
          <p:cNvSpPr/>
          <p:nvPr/>
        </p:nvSpPr>
        <p:spPr>
          <a:xfrm>
            <a:off x="805534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821679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8378243"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36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86"/>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287"/>
                                        </p:tgtEl>
                                        <p:attrNameLst>
                                          <p:attrName>style.visibility</p:attrName>
                                        </p:attrNameLst>
                                      </p:cBhvr>
                                      <p:to>
                                        <p:strVal val="visible"/>
                                      </p:to>
                                    </p:set>
                                  </p:childTnLst>
                                </p:cTn>
                              </p:par>
                              <p:par>
                                <p:cTn id="11" presetID="1" presetClass="emph" presetSubtype="2" fill="hold" nodeType="withEffect">
                                  <p:stCondLst>
                                    <p:cond delay="1000"/>
                                  </p:stCondLst>
                                  <p:childTnLst>
                                    <p:animClr clrSpc="rgb" dir="cw">
                                      <p:cBhvr>
                                        <p:cTn id="12" dur="500" fill="hold"/>
                                        <p:tgtEl>
                                          <p:spTgt spid="301"/>
                                        </p:tgtEl>
                                        <p:attrNameLst>
                                          <p:attrName>fillcolor</p:attrName>
                                        </p:attrNameLst>
                                      </p:cBhvr>
                                      <p:to>
                                        <a:srgbClr val="C10000"/>
                                      </p:to>
                                    </p:animClr>
                                    <p:set>
                                      <p:cBhvr>
                                        <p:cTn id="13" dur="500" fill="hold"/>
                                        <p:tgtEl>
                                          <p:spTgt spid="301"/>
                                        </p:tgtEl>
                                        <p:attrNameLst>
                                          <p:attrName>fill.type</p:attrName>
                                        </p:attrNameLst>
                                      </p:cBhvr>
                                      <p:to>
                                        <p:strVal val="solid"/>
                                      </p:to>
                                    </p:set>
                                    <p:set>
                                      <p:cBhvr>
                                        <p:cTn id="14" dur="500" fill="hold"/>
                                        <p:tgtEl>
                                          <p:spTgt spid="301"/>
                                        </p:tgtEl>
                                        <p:attrNameLst>
                                          <p:attrName>fill.on</p:attrName>
                                        </p:attrNameLst>
                                      </p:cBhvr>
                                      <p:to>
                                        <p:strVal val="true"/>
                                      </p:to>
                                    </p:set>
                                  </p:childTnLst>
                                </p:cTn>
                              </p:par>
                              <p:par>
                                <p:cTn id="15" presetID="1" presetClass="entr" presetSubtype="0" fill="hold" grpId="0" nodeType="withEffect">
                                  <p:stCondLst>
                                    <p:cond delay="2000"/>
                                  </p:stCondLst>
                                  <p:childTnLst>
                                    <p:set>
                                      <p:cBhvr>
                                        <p:cTn id="16" dur="1" fill="hold">
                                          <p:stCondLst>
                                            <p:cond delay="0"/>
                                          </p:stCondLst>
                                        </p:cTn>
                                        <p:tgtEl>
                                          <p:spTgt spid="288"/>
                                        </p:tgtEl>
                                        <p:attrNameLst>
                                          <p:attrName>style.visibility</p:attrName>
                                        </p:attrNameLst>
                                      </p:cBhvr>
                                      <p:to>
                                        <p:strVal val="visible"/>
                                      </p:to>
                                    </p:set>
                                  </p:childTnLst>
                                </p:cTn>
                              </p:par>
                              <p:par>
                                <p:cTn id="17" presetID="1" presetClass="entr" presetSubtype="0" fill="hold" grpId="0" nodeType="withEffect">
                                  <p:stCondLst>
                                    <p:cond delay="3000"/>
                                  </p:stCondLst>
                                  <p:childTnLst>
                                    <p:set>
                                      <p:cBhvr>
                                        <p:cTn id="18" dur="1" fill="hold">
                                          <p:stCondLst>
                                            <p:cond delay="0"/>
                                          </p:stCondLst>
                                        </p:cTn>
                                        <p:tgtEl>
                                          <p:spTgt spid="289"/>
                                        </p:tgtEl>
                                        <p:attrNameLst>
                                          <p:attrName>style.visibility</p:attrName>
                                        </p:attrNameLst>
                                      </p:cBhvr>
                                      <p:to>
                                        <p:strVal val="visible"/>
                                      </p:to>
                                    </p:set>
                                  </p:childTnLst>
                                </p:cTn>
                              </p:par>
                              <p:par>
                                <p:cTn id="19" presetID="1" presetClass="entr" presetSubtype="0" fill="hold" grpId="0" nodeType="withEffect">
                                  <p:stCondLst>
                                    <p:cond delay="3000"/>
                                  </p:stCondLst>
                                  <p:childTnLst>
                                    <p:set>
                                      <p:cBhvr>
                                        <p:cTn id="20" dur="1" fill="hold">
                                          <p:stCondLst>
                                            <p:cond delay="0"/>
                                          </p:stCondLst>
                                        </p:cTn>
                                        <p:tgtEl>
                                          <p:spTgt spid="290"/>
                                        </p:tgtEl>
                                        <p:attrNameLst>
                                          <p:attrName>style.visibility</p:attrName>
                                        </p:attrNameLst>
                                      </p:cBhvr>
                                      <p:to>
                                        <p:strVal val="visible"/>
                                      </p:to>
                                    </p:set>
                                  </p:childTnLst>
                                </p:cTn>
                              </p:par>
                              <p:par>
                                <p:cTn id="21" presetID="1" presetClass="emph" presetSubtype="2" fill="hold" nodeType="withEffect">
                                  <p:stCondLst>
                                    <p:cond delay="3000"/>
                                  </p:stCondLst>
                                  <p:childTnLst>
                                    <p:animClr clrSpc="rgb" dir="cw">
                                      <p:cBhvr>
                                        <p:cTn id="22" dur="500" fill="hold"/>
                                        <p:tgtEl>
                                          <p:spTgt spid="318"/>
                                        </p:tgtEl>
                                        <p:attrNameLst>
                                          <p:attrName>fillcolor</p:attrName>
                                        </p:attrNameLst>
                                      </p:cBhvr>
                                      <p:to>
                                        <a:srgbClr val="C10000"/>
                                      </p:to>
                                    </p:animClr>
                                    <p:set>
                                      <p:cBhvr>
                                        <p:cTn id="23" dur="500" fill="hold"/>
                                        <p:tgtEl>
                                          <p:spTgt spid="318"/>
                                        </p:tgtEl>
                                        <p:attrNameLst>
                                          <p:attrName>fill.type</p:attrName>
                                        </p:attrNameLst>
                                      </p:cBhvr>
                                      <p:to>
                                        <p:strVal val="solid"/>
                                      </p:to>
                                    </p:set>
                                    <p:set>
                                      <p:cBhvr>
                                        <p:cTn id="24" dur="500" fill="hold"/>
                                        <p:tgtEl>
                                          <p:spTgt spid="318"/>
                                        </p:tgtEl>
                                        <p:attrNameLst>
                                          <p:attrName>fill.on</p:attrName>
                                        </p:attrNameLst>
                                      </p:cBhvr>
                                      <p:to>
                                        <p:strVal val="true"/>
                                      </p:to>
                                    </p:set>
                                  </p:childTnLst>
                                </p:cTn>
                              </p:par>
                              <p:par>
                                <p:cTn id="25" presetID="1" presetClass="entr" presetSubtype="0" fill="hold" grpId="0" nodeType="withEffect">
                                  <p:stCondLst>
                                    <p:cond delay="4000"/>
                                  </p:stCondLst>
                                  <p:childTnLst>
                                    <p:set>
                                      <p:cBhvr>
                                        <p:cTn id="26"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85" grpId="0" animBg="1"/>
      <p:bldP spid="286" grpId="0" animBg="1"/>
      <p:bldP spid="287" grpId="0" animBg="1"/>
      <p:bldP spid="288" grpId="0" animBg="1"/>
      <p:bldP spid="289" grpId="0" animBg="1"/>
      <p:bldP spid="29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13129</TotalTime>
  <Words>2470</Words>
  <Application>Microsoft Macintosh PowerPoint</Application>
  <PresentationFormat>Widescreen</PresentationFormat>
  <Paragraphs>449</Paragraphs>
  <Slides>15</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Avenir Next Medium</vt:lpstr>
      <vt:lpstr>Calibri</vt:lpstr>
      <vt:lpstr>Consolas</vt:lpstr>
      <vt:lpstr>Lucida Grande</vt:lpstr>
      <vt:lpstr>Monaco</vt:lpstr>
      <vt:lpstr>Myriad Pro</vt:lpstr>
      <vt:lpstr>Times</vt:lpstr>
      <vt:lpstr>Wingdings</vt:lpstr>
      <vt:lpstr>Arial</vt:lpstr>
      <vt:lpstr>Office Theme</vt:lpstr>
      <vt:lpstr>Sonata: Query-Driven  Streaming Network Telemetry</vt:lpstr>
      <vt:lpstr>Flexible Telemetry for Network Management</vt:lpstr>
      <vt:lpstr>Spark-Like Query Language</vt:lpstr>
      <vt:lpstr>Query-Driven Collection and Analysis</vt:lpstr>
      <vt:lpstr>Compiling Individual Operators</vt:lpstr>
      <vt:lpstr>Compiling Individual Operators</vt:lpstr>
      <vt:lpstr>Compiling Individual Operators</vt:lpstr>
      <vt:lpstr>Compiling Individual Operators</vt:lpstr>
      <vt:lpstr>Compiling a Query</vt:lpstr>
      <vt:lpstr>Compiling a Query</vt:lpstr>
      <vt:lpstr>Partitioning Decisions</vt:lpstr>
      <vt:lpstr>Query Planning Integer Linear Program</vt:lpstr>
      <vt:lpstr>Training Data</vt:lpstr>
      <vt:lpstr>Experimental Results</vt:lpstr>
      <vt:lpstr>Conclusions</vt:lpstr>
    </vt:vector>
  </TitlesOfParts>
  <Company>Princeton University</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SoftCell: Taking Control of Cellular Core networks</dc:title>
  <dc:creator>Xin Jin</dc:creator>
  <cp:lastModifiedBy>Jen</cp:lastModifiedBy>
  <cp:revision>2292</cp:revision>
  <cp:lastPrinted>2016-04-16T23:03:31Z</cp:lastPrinted>
  <dcterms:created xsi:type="dcterms:W3CDTF">2013-03-27T18:30:57Z</dcterms:created>
  <dcterms:modified xsi:type="dcterms:W3CDTF">2018-06-14T02:09:10Z</dcterms:modified>
</cp:coreProperties>
</file>