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57" r:id="rId4"/>
    <p:sldId id="258" r:id="rId5"/>
    <p:sldId id="260" r:id="rId6"/>
    <p:sldId id="270" r:id="rId7"/>
    <p:sldId id="265" r:id="rId8"/>
    <p:sldId id="267" r:id="rId9"/>
    <p:sldId id="295" r:id="rId10"/>
    <p:sldId id="290" r:id="rId11"/>
    <p:sldId id="296" r:id="rId12"/>
    <p:sldId id="297" r:id="rId13"/>
    <p:sldId id="300" r:id="rId14"/>
    <p:sldId id="307" r:id="rId15"/>
    <p:sldId id="301" r:id="rId16"/>
    <p:sldId id="302" r:id="rId17"/>
    <p:sldId id="303" r:id="rId18"/>
    <p:sldId id="311" r:id="rId19"/>
    <p:sldId id="316" r:id="rId20"/>
    <p:sldId id="271" r:id="rId21"/>
    <p:sldId id="321" r:id="rId22"/>
    <p:sldId id="323" r:id="rId23"/>
    <p:sldId id="324" r:id="rId24"/>
    <p:sldId id="325" r:id="rId25"/>
    <p:sldId id="326" r:id="rId26"/>
    <p:sldId id="332" r:id="rId27"/>
    <p:sldId id="333" r:id="rId28"/>
    <p:sldId id="334" r:id="rId29"/>
    <p:sldId id="308" r:id="rId30"/>
    <p:sldId id="328" r:id="rId31"/>
    <p:sldId id="335" r:id="rId32"/>
    <p:sldId id="319" r:id="rId33"/>
    <p:sldId id="32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5D8"/>
    <a:srgbClr val="FFA2F4"/>
    <a:srgbClr val="FF8E92"/>
    <a:srgbClr val="FFF574"/>
    <a:srgbClr val="A5FEFF"/>
    <a:srgbClr val="FFF9C4"/>
    <a:srgbClr val="9B0000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4"/>
    <p:restoredTop sz="90199" autoAdjust="0"/>
  </p:normalViewPr>
  <p:slideViewPr>
    <p:cSldViewPr snapToGrid="0" snapToObjects="1">
      <p:cViewPr>
        <p:scale>
          <a:sx n="114" d="100"/>
          <a:sy n="114" d="100"/>
        </p:scale>
        <p:origin x="632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3AD49-4EEE-7943-9DA1-D97430236F30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B13D-0290-CF49-AAF4-282F3F0E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CD46-05C9-3646-A718-5B129CF7C931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163F6-5BC4-F945-9DDD-76E74D9D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49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1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Abstraction of </a:t>
            </a:r>
            <a:r>
              <a:rPr lang="en-US" dirty="0" err="1" smtClean="0"/>
              <a:t>OpenFlow</a:t>
            </a:r>
            <a:r>
              <a:rPr lang="en-US" dirty="0" smtClean="0"/>
              <a:t>, </a:t>
            </a:r>
            <a:r>
              <a:rPr lang="en-US" dirty="0" err="1" smtClean="0"/>
              <a:t>boolean</a:t>
            </a:r>
            <a:r>
              <a:rPr lang="en-US" baseline="0" dirty="0" smtClean="0"/>
              <a:t> predicates instead of bit twiddling and rules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PL historically, look to define the meaning of programs using “denotational semantics” (one that is compositional).</a:t>
            </a:r>
          </a:p>
          <a:p>
            <a:r>
              <a:rPr lang="en-US" baseline="0" dirty="0" smtClean="0"/>
              <a:t>Programmer doesn’t have to look at the syntax to understand.</a:t>
            </a:r>
          </a:p>
          <a:p>
            <a:r>
              <a:rPr lang="en-US" baseline="0" dirty="0" smtClean="0"/>
              <a:t>Goes back to Dana Scott in the 1960s.</a:t>
            </a:r>
          </a:p>
          <a:p>
            <a:r>
              <a:rPr lang="en-US" baseline="0" dirty="0" smtClean="0"/>
              <a:t>Meaning of something as a combination of the meanings of the two parts.  Applied those lessons here to networking.</a:t>
            </a:r>
          </a:p>
          <a:p>
            <a:r>
              <a:rPr lang="en-US" baseline="0" dirty="0" smtClean="0"/>
              <a:t>So, functions of located packets is the primitive building block.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50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Load balancer splits traffic sent to public IP address over multiple replicas, based on client IP address, and rewrites the IP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NetKAT</a:t>
            </a:r>
            <a:r>
              <a:rPr lang="en-US" dirty="0" smtClean="0"/>
              <a:t>:</a:t>
            </a:r>
            <a:r>
              <a:rPr lang="en-US" baseline="0" dirty="0" smtClean="0"/>
              <a:t> a good example of new PL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05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00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7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“Pick wisely” – something you like, are good at, and applies to many problems</a:t>
            </a:r>
          </a:p>
          <a:p>
            <a:r>
              <a:rPr lang="en-US" dirty="0" smtClean="0"/>
              <a:t>“Dig deep” – understand operational practices, technology and business trends,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7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r>
              <a:rPr lang="en-US" baseline="0" dirty="0" smtClean="0"/>
              <a:t> tuned to today’s technology.  What theory does is give you something of enduring value that will survive as technology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91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happen without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Measuring, model,</a:t>
            </a:r>
            <a:r>
              <a:rPr lang="en-US" baseline="0" dirty="0" smtClean="0"/>
              <a:t> and control</a:t>
            </a:r>
          </a:p>
          <a:p>
            <a:r>
              <a:rPr lang="en-US" baseline="0" dirty="0" smtClean="0"/>
              <a:t>Taking existing network protocols and mechanisms as a given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I’ll go in chronological</a:t>
            </a:r>
            <a:r>
              <a:rPr lang="en-US" baseline="0" dirty="0" smtClean="0"/>
              <a:t> order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7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Network-wide</a:t>
            </a:r>
            <a:r>
              <a:rPr lang="en-US" baseline="0" dirty="0" smtClean="0"/>
              <a:t> visibility and control</a:t>
            </a:r>
          </a:p>
          <a:p>
            <a:r>
              <a:rPr lang="en-US" baseline="0" dirty="0" smtClean="0"/>
              <a:t>Direct control via an open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7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Defined in terms of a protocol and mechanism</a:t>
            </a:r>
          </a:p>
          <a:p>
            <a:r>
              <a:rPr lang="en-US" dirty="0" smtClean="0"/>
              <a:t>Clarify that each packet matches exactly one rule (the highest</a:t>
            </a:r>
            <a:r>
              <a:rPr lang="en-US" baseline="0" dirty="0" smtClean="0"/>
              <a:t> priority one that matches). Primitive execution engine.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17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81B8-DA4E-304E-8822-4A5DB59D6858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2599-79B2-654A-923E-9DA809409B48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0C18B-E5BB-4D4E-A1E3-B40EB35183E3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1ED9D-A17D-9C46-A4F9-C44472C7AD73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5B6-AC4A-884D-8420-4054C95D6CB0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6977-D718-7447-9428-7807D247A38C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90E89-D40D-A74A-BD33-1BF7F3A89925}" type="datetime1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8B49C-61DA-9944-86B7-8584FC4A1D7B}" type="datetime1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E9EC-AF04-F64D-BB69-643970094AFA}" type="datetime1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817-17FC-7C49-90F4-B5C6B2D51C02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43B1F-4E28-1045-A1CC-900B72095BBA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E891-3767-664B-878B-AE635B3E097C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18992C-B9AF-2F49-8B31-EC7F489F3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hyperlink" Target="http://www.cs.princeton.edu/~jrex/papers/hashpipe17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wmf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Relationship Id="rId3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hyperlink" Target="http://www.cs.princeton.edu/~jrex/papers/frenetic12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4039" y="2130428"/>
            <a:ext cx="7672039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Hitting the Nail on the </a:t>
            </a:r>
            <a:r>
              <a:rPr lang="en-US" dirty="0" smtClean="0"/>
              <a:t>Head</a:t>
            </a:r>
            <a:br>
              <a:rPr lang="en-US" dirty="0" smtClean="0"/>
            </a:br>
            <a:r>
              <a:rPr lang="en-US" sz="2700" dirty="0" smtClean="0"/>
              <a:t>Interdisciplinary Research in Computer Networking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Jennifer Rexford</a:t>
            </a:r>
            <a:br>
              <a:rPr lang="en-US" dirty="0" smtClean="0"/>
            </a:br>
            <a:r>
              <a:rPr lang="en-US" dirty="0" smtClean="0"/>
              <a:t>Princeton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Simple, Open Data-Plane API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11589" y="1737173"/>
            <a:ext cx="8353571" cy="411223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cs typeface="Arial" charset="0"/>
              </a:rPr>
              <a:t>Prioritized list of rules</a:t>
            </a:r>
            <a:endParaRPr lang="en-US" sz="2800" dirty="0">
              <a:latin typeface="Arial" charset="0"/>
              <a:cs typeface="Arial" charset="0"/>
            </a:endParaRP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Pattern: match packet header bits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Actions: drop, forward, modify, send to controller 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Priority: disambiguate overlapping patterns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Counters: #bytes and #packets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1CAEF0-6963-8C48-93E1-E42E9664EAEF}" type="slidenum">
              <a:rPr lang="en-US" sz="1400" b="0">
                <a:latin typeface="Times New Roman" charset="0"/>
              </a:rPr>
              <a:pPr eaLnBrk="1" hangingPunct="1"/>
              <a:t>9</a:t>
            </a:fld>
            <a:endParaRPr lang="en-US" sz="1400" b="0"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6011" y="5342466"/>
            <a:ext cx="717118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l">
              <a:buFontTx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=1.2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.*.*,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=3.4.5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.*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drop                        </a:t>
            </a:r>
          </a:p>
          <a:p>
            <a:pPr marL="457200" indent="-457200" algn="l">
              <a:buFontTx/>
              <a:buAutoNum type="arabicPeriod"/>
            </a:pP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 *.*.*.*,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=3.4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.*.*  forward(2)</a:t>
            </a:r>
          </a:p>
          <a:p>
            <a:pPr marL="457200" indent="-457200" algn="l"/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3. 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=10.1.2.3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=*.*.*.*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send to controller</a:t>
            </a:r>
            <a:endParaRPr lang="en-US" sz="24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048000" y="4637994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73675" y="4637994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42883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Screen shot 2011-02-04 at 12.32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14" y="1417638"/>
            <a:ext cx="2884573" cy="75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7" y="274638"/>
            <a:ext cx="887588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Writing SDN Controller Applications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Application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5534" y="3792260"/>
            <a:ext cx="257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OpenFlow</a:t>
            </a:r>
            <a:r>
              <a:rPr lang="en-US" sz="2400" dirty="0" smtClean="0"/>
              <a:t> protocol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879881" y="3002087"/>
            <a:ext cx="540251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735" y="2566843"/>
            <a:ext cx="1619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Programming abstractions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7832" y="5833132"/>
            <a:ext cx="7938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OpenFlow</a:t>
            </a:r>
            <a:r>
              <a:rPr lang="en-US" sz="2800" dirty="0" smtClean="0"/>
              <a:t> is a mechanism, not a linguistic formalism.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391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Many Networking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 + Monitor + FW + LB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1075972" y="2502929"/>
            <a:ext cx="1054806" cy="2064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4610" y="1671932"/>
            <a:ext cx="1742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Monolithic application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72844" y="5725462"/>
            <a:ext cx="7249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Hard to program, test, debug, reuse, port, …</a:t>
            </a:r>
          </a:p>
        </p:txBody>
      </p:sp>
    </p:spTree>
    <p:extLst>
      <p:ext uri="{BB962C8B-B14F-4D97-AF65-F5344CB8AC3E}">
        <p14:creationId xmlns:p14="http://schemas.microsoft.com/office/powerpoint/2010/main" val="27659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 Controller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2" y="2374973"/>
            <a:ext cx="886893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LB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876314" y="2377349"/>
            <a:ext cx="1128892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20584" y="2377349"/>
            <a:ext cx="146682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Monitor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97172" y="2374973"/>
            <a:ext cx="96378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FW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69442" y="2173111"/>
            <a:ext cx="535521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333" y="1354579"/>
            <a:ext cx="2427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Each module </a:t>
            </a:r>
            <a:r>
              <a:rPr lang="en-US" sz="2400" i="1" dirty="0" smtClean="0"/>
              <a:t>partially</a:t>
            </a:r>
            <a:r>
              <a:rPr lang="en-US" sz="2400" dirty="0" smtClean="0"/>
              <a:t> specifies the handling of the traffic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469442" y="2173111"/>
            <a:ext cx="1879607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2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59" y="274639"/>
            <a:ext cx="85236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Abstract </a:t>
            </a:r>
            <a:r>
              <a:rPr lang="en-US" dirty="0" err="1" smtClean="0"/>
              <a:t>OpenFlow</a:t>
            </a:r>
            <a:r>
              <a:rPr lang="en-US" dirty="0" smtClean="0"/>
              <a:t>: Policy as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93" y="1371195"/>
            <a:ext cx="8229600" cy="498515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Located packet</a:t>
            </a:r>
          </a:p>
          <a:p>
            <a:pPr lvl="1"/>
            <a:r>
              <a:rPr lang="en-US" sz="3200" dirty="0" smtClean="0"/>
              <a:t>Packet header fields</a:t>
            </a:r>
          </a:p>
          <a:p>
            <a:pPr lvl="1"/>
            <a:r>
              <a:rPr lang="en-US" sz="3200" dirty="0" smtClean="0"/>
              <a:t>Packet location (e.g., switch and port)</a:t>
            </a:r>
          </a:p>
          <a:p>
            <a:r>
              <a:rPr lang="en-US" sz="3600" dirty="0" smtClean="0"/>
              <a:t>Function of a located packet</a:t>
            </a:r>
          </a:p>
          <a:p>
            <a:pPr lvl="1"/>
            <a:r>
              <a:rPr lang="en-US" sz="3200" dirty="0" smtClean="0"/>
              <a:t>To a </a:t>
            </a:r>
            <a:r>
              <a:rPr lang="en-US" sz="3200" i="1" dirty="0" smtClean="0"/>
              <a:t>set</a:t>
            </a:r>
            <a:r>
              <a:rPr lang="en-US" sz="3200" dirty="0" smtClean="0"/>
              <a:t> of located packets</a:t>
            </a:r>
          </a:p>
          <a:p>
            <a:pPr lvl="2"/>
            <a:r>
              <a:rPr lang="en-US" sz="2800" dirty="0" smtClean="0"/>
              <a:t>Drop, forward, multicast</a:t>
            </a:r>
          </a:p>
          <a:p>
            <a:pPr lvl="1"/>
            <a:r>
              <a:rPr lang="en-US" sz="3200" dirty="0" smtClean="0"/>
              <a:t>Packet modifications</a:t>
            </a:r>
          </a:p>
          <a:p>
            <a:pPr lvl="2"/>
            <a:r>
              <a:rPr lang="en-US" sz="2800" dirty="0" smtClean="0"/>
              <a:t>Change in header fields and/or location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276281" y="4385377"/>
            <a:ext cx="447277" cy="1713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288981" y="4829909"/>
            <a:ext cx="447277" cy="2751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758608" y="4867293"/>
            <a:ext cx="538362" cy="2556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777749" y="4351345"/>
            <a:ext cx="511846" cy="2361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29679"/>
            <a:ext cx="1449189" cy="9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64593" y="4229679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764593" y="4074130"/>
            <a:ext cx="434213" cy="15554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380463" y="5017150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80463" y="4861601"/>
            <a:ext cx="434213" cy="155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4616" y="6256851"/>
            <a:ext cx="7742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dstip</a:t>
            </a:r>
            <a:r>
              <a:rPr lang="en-US" sz="2400" b="1" dirty="0" smtClean="0">
                <a:solidFill>
                  <a:schemeClr val="accent2"/>
                </a:solidFill>
              </a:rPr>
              <a:t> == 1.2.3.4 &amp; </a:t>
            </a:r>
            <a:r>
              <a:rPr lang="en-US" sz="2400" b="1" dirty="0" err="1" smtClean="0">
                <a:solidFill>
                  <a:schemeClr val="accent2"/>
                </a:solidFill>
              </a:rPr>
              <a:t>srcport</a:t>
            </a:r>
            <a:r>
              <a:rPr lang="en-US" sz="2400" b="1" dirty="0" smtClean="0">
                <a:solidFill>
                  <a:schemeClr val="accent2"/>
                </a:solidFill>
              </a:rPr>
              <a:t> == 80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port = 3, </a:t>
            </a:r>
            <a:r>
              <a:rPr lang="en-US" sz="2400" b="1" dirty="0" err="1" smtClean="0">
                <a:solidFill>
                  <a:schemeClr val="accent2"/>
                </a:solidFill>
                <a:sym typeface="Wingdings"/>
              </a:rPr>
              <a:t>dstip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 = 10.0.0.1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749" y="41286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55749" y="4636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67719" y="41414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67719" y="46489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54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Composition (+)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058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Route on </a:t>
            </a:r>
            <a:r>
              <a:rPr lang="en-US" sz="2600" dirty="0" err="1" smtClean="0">
                <a:solidFill>
                  <a:srgbClr val="FFFFFF"/>
                </a:solidFill>
                <a:latin typeface="+mj-lt"/>
              </a:rPr>
              <a:t>dest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prefix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0942" y="2108423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Monitor on source IP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4320" y="2140510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997703" y="1265534"/>
            <a:ext cx="2987164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</a:rPr>
              <a:t> == 1.2/16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== 3.4.5/24 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412" y="1265534"/>
            <a:ext cx="2720681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</a:rPr>
              <a:t>rcip</a:t>
            </a:r>
            <a:r>
              <a:rPr lang="en-US" sz="2000" dirty="0" smtClean="0">
                <a:solidFill>
                  <a:srgbClr val="FF0000"/>
                </a:solidFill>
              </a:rPr>
              <a:t> == 5.6.7.8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count</a:t>
            </a:r>
          </a:p>
          <a:p>
            <a:r>
              <a:rPr lang="en-US" sz="2000" dirty="0" err="1">
                <a:solidFill>
                  <a:srgbClr val="FF0000"/>
                </a:solidFill>
                <a:sym typeface="Wingdings"/>
              </a:rPr>
              <a:t>s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rcip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== 5.6.7.9  count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2278" y="5456942"/>
            <a:ext cx="5407762" cy="1323439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</a:rPr>
              <a:t>rcip</a:t>
            </a:r>
            <a:r>
              <a:rPr lang="en-US" sz="2000" dirty="0" smtClean="0">
                <a:solidFill>
                  <a:srgbClr val="000000"/>
                </a:solidFill>
              </a:rPr>
              <a:t> == 5.6.7.8, </a:t>
            </a:r>
            <a:r>
              <a:rPr lang="en-US" sz="2000" dirty="0" err="1" smtClean="0">
                <a:solidFill>
                  <a:srgbClr val="000000"/>
                </a:solidFill>
              </a:rPr>
              <a:t>dstip</a:t>
            </a:r>
            <a:r>
              <a:rPr lang="en-US" sz="2000" dirty="0" smtClean="0">
                <a:solidFill>
                  <a:srgbClr val="000000"/>
                </a:solidFill>
              </a:rPr>
              <a:t> == 1.2/16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== 5.6.7.8,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== 3.4.5/24 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), count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srcip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== 5.6.7.9, </a:t>
            </a:r>
            <a:r>
              <a:rPr lang="en-US" sz="2000" dirty="0" err="1">
                <a:solidFill>
                  <a:srgbClr val="000000"/>
                </a:solidFill>
              </a:rPr>
              <a:t>dstip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== </a:t>
            </a:r>
            <a:r>
              <a:rPr lang="en-US" sz="2000" dirty="0">
                <a:solidFill>
                  <a:srgbClr val="000000"/>
                </a:solidFill>
              </a:rPr>
              <a:t>1.2/16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== 5.6.7.9,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==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3.4.5/24 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(2),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count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74377" cy="4954384"/>
          </a:xfrm>
        </p:spPr>
        <p:txBody>
          <a:bodyPr>
            <a:normAutofit/>
          </a:bodyPr>
          <a:lstStyle/>
          <a:p>
            <a:r>
              <a:rPr lang="en-US" dirty="0" smtClean="0"/>
              <a:t>Spread client traffic over server replicas</a:t>
            </a:r>
          </a:p>
          <a:p>
            <a:pPr lvl="1"/>
            <a:r>
              <a:rPr lang="en-US" dirty="0" smtClean="0"/>
              <a:t>Public IP address for the service</a:t>
            </a:r>
          </a:p>
          <a:p>
            <a:pPr lvl="1"/>
            <a:r>
              <a:rPr lang="en-US" dirty="0"/>
              <a:t>Split traffic based on client </a:t>
            </a:r>
            <a:r>
              <a:rPr lang="en-US" dirty="0" smtClean="0"/>
              <a:t>IP</a:t>
            </a:r>
          </a:p>
          <a:p>
            <a:pPr lvl="1"/>
            <a:r>
              <a:rPr lang="en-US" dirty="0" smtClean="0"/>
              <a:t>Rewrite the server IP address</a:t>
            </a:r>
          </a:p>
          <a:p>
            <a:r>
              <a:rPr lang="en-US" dirty="0" smtClean="0"/>
              <a:t>Then, route to the replica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Server Load </a:t>
            </a:r>
            <a:r>
              <a:rPr lang="en-US" dirty="0"/>
              <a:t>Balancer</a:t>
            </a:r>
          </a:p>
        </p:txBody>
      </p:sp>
      <p:cxnSp>
        <p:nvCxnSpPr>
          <p:cNvPr id="13" name="Straight Connector 12"/>
          <p:cNvCxnSpPr>
            <a:endCxn id="29" idx="1"/>
          </p:cNvCxnSpPr>
          <p:nvPr/>
        </p:nvCxnSpPr>
        <p:spPr>
          <a:xfrm>
            <a:off x="2200453" y="5232352"/>
            <a:ext cx="1581405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9" y="3039295"/>
            <a:ext cx="588505" cy="773056"/>
          </a:xfrm>
          <a:prstGeom prst="rect">
            <a:avLst/>
          </a:prstGeom>
        </p:spPr>
      </p:pic>
      <p:pic>
        <p:nvPicPr>
          <p:cNvPr id="17" name="Picture 16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16" y="4291405"/>
            <a:ext cx="588505" cy="773056"/>
          </a:xfrm>
          <a:prstGeom prst="rect">
            <a:avLst/>
          </a:prstGeom>
        </p:spPr>
      </p:pic>
      <p:pic>
        <p:nvPicPr>
          <p:cNvPr id="19" name="Picture 18" descr="1234405093667521867buggi_server_1.svg.hi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16" y="5610263"/>
            <a:ext cx="588505" cy="77305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4978529" y="3768554"/>
            <a:ext cx="1674100" cy="1040582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087135" y="5610264"/>
            <a:ext cx="1565494" cy="382495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116331" y="4765339"/>
            <a:ext cx="1521700" cy="418633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03" y="50323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03" y="48799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03" y="4727521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>
            <a:spLocks noChangeAspect="1"/>
          </p:cNvSpPr>
          <p:nvPr/>
        </p:nvSpPr>
        <p:spPr>
          <a:xfrm>
            <a:off x="3781858" y="4720288"/>
            <a:ext cx="1123648" cy="1024128"/>
          </a:xfrm>
          <a:prstGeom prst="roundRect">
            <a:avLst/>
          </a:prstGeom>
          <a:solidFill>
            <a:srgbClr val="FF0000"/>
          </a:solidFill>
          <a:ln w="127000"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61499" y="5815135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81858" y="5032321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1.2.3.4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0364" y="5815135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oad balancer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966142" y="6414211"/>
            <a:ext cx="218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erver replicas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472672" y="3101413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10.0.0.1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7472672" y="4418256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7472672" y="5832218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10.0.0.3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279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Sequential Composition (&gt;&gt;)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058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Routing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90942" y="2108423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Load Balancer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3210" y="2140510"/>
            <a:ext cx="783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&gt;&gt;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5969481" y="1265534"/>
            <a:ext cx="2902205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</a:rPr>
              <a:t>==10.0.0.1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==10.0.0.2  </a:t>
            </a:r>
            <a:r>
              <a:rPr lang="en-US" sz="2000" dirty="0" err="1" smtClean="0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079" y="1265534"/>
            <a:ext cx="4758419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srcip</a:t>
            </a:r>
            <a:r>
              <a:rPr lang="en-US" sz="2000" dirty="0" smtClean="0">
                <a:solidFill>
                  <a:srgbClr val="FF0000"/>
                </a:solidFill>
              </a:rPr>
              <a:t>==0*, </a:t>
            </a:r>
            <a:r>
              <a:rPr lang="en-US" sz="2000" dirty="0" err="1" smtClean="0">
                <a:solidFill>
                  <a:srgbClr val="FF0000"/>
                </a:solidFill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</a:rPr>
              <a:t>==1.2.3.4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=10.0.0.1</a:t>
            </a:r>
          </a:p>
          <a:p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srcip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==1*,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==1.2.3.4 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=10.0.0.2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6442" y="5495217"/>
            <a:ext cx="5598456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s</a:t>
            </a:r>
            <a:r>
              <a:rPr lang="en-US" sz="2000" dirty="0" err="1" smtClean="0"/>
              <a:t>rcip</a:t>
            </a:r>
            <a:r>
              <a:rPr lang="en-US" sz="2000" dirty="0" smtClean="0"/>
              <a:t>==0*, </a:t>
            </a:r>
            <a:r>
              <a:rPr lang="en-US" sz="2000" dirty="0" err="1" smtClean="0"/>
              <a:t>dstip</a:t>
            </a:r>
            <a:r>
              <a:rPr lang="en-US" sz="2000" dirty="0" smtClean="0"/>
              <a:t>==1.2.3.4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= 10.0.0.1, </a:t>
            </a:r>
            <a:r>
              <a:rPr lang="en-US" sz="2000" dirty="0" err="1" smtClean="0">
                <a:sym typeface="Wingdings"/>
              </a:rPr>
              <a:t>fwd</a:t>
            </a:r>
            <a:r>
              <a:rPr lang="en-US" sz="2000" dirty="0" smtClean="0">
                <a:sym typeface="Wingdings"/>
              </a:rPr>
              <a:t>(1)</a:t>
            </a:r>
          </a:p>
          <a:p>
            <a:r>
              <a:rPr lang="en-US" sz="2000" dirty="0" err="1">
                <a:sym typeface="Wingdings"/>
              </a:rPr>
              <a:t>s</a:t>
            </a:r>
            <a:r>
              <a:rPr lang="en-US" sz="2000" dirty="0" err="1" smtClean="0">
                <a:sym typeface="Wingdings"/>
              </a:rPr>
              <a:t>rcip</a:t>
            </a:r>
            <a:r>
              <a:rPr lang="en-US" sz="2000" dirty="0" smtClean="0">
                <a:sym typeface="Wingdings"/>
              </a:rPr>
              <a:t>==1*,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 smtClean="0">
                <a:sym typeface="Wingdings"/>
              </a:rPr>
              <a:t>==1.2.3.4  </a:t>
            </a:r>
            <a:r>
              <a:rPr lang="en-US" sz="2000" dirty="0" err="1" smtClean="0">
                <a:sym typeface="Wingdings"/>
              </a:rPr>
              <a:t>dstip</a:t>
            </a:r>
            <a:r>
              <a:rPr lang="en-US" sz="2000" dirty="0" smtClean="0">
                <a:sym typeface="Wingdings"/>
              </a:rPr>
              <a:t> = 10.0.0.2, </a:t>
            </a:r>
            <a:r>
              <a:rPr lang="en-US" sz="2000" dirty="0" err="1" smtClean="0">
                <a:sym typeface="Wingdings"/>
              </a:rPr>
              <a:t>fwd</a:t>
            </a:r>
            <a:r>
              <a:rPr lang="en-US" sz="2000" dirty="0" smtClean="0">
                <a:sym typeface="Wingdings"/>
              </a:rPr>
              <a:t>(2</a:t>
            </a:r>
            <a:r>
              <a:rPr lang="en-US" dirty="0" smtClean="0"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44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72051" y="5040697"/>
            <a:ext cx="2180641" cy="174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Lessons: Abstraction and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OpenFlow</a:t>
            </a:r>
            <a:r>
              <a:rPr lang="en-US" dirty="0" smtClean="0"/>
              <a:t> was an important first step</a:t>
            </a:r>
          </a:p>
          <a:p>
            <a:pPr lvl="1"/>
            <a:r>
              <a:rPr lang="en-US" dirty="0" smtClean="0"/>
              <a:t>Generalizes many networking devices</a:t>
            </a:r>
          </a:p>
          <a:p>
            <a:pPr lvl="1"/>
            <a:r>
              <a:rPr lang="en-US" dirty="0" smtClean="0"/>
              <a:t>Easy to explain to non-experts</a:t>
            </a:r>
          </a:p>
          <a:p>
            <a:r>
              <a:rPr lang="en-US" dirty="0" smtClean="0"/>
              <a:t>Thinking compositionally</a:t>
            </a:r>
          </a:p>
          <a:p>
            <a:pPr lvl="1"/>
            <a:r>
              <a:rPr lang="en-US" dirty="0" smtClean="0"/>
              <a:t>Precisely defining the meaning of programs</a:t>
            </a:r>
          </a:p>
          <a:p>
            <a:pPr lvl="1"/>
            <a:r>
              <a:rPr lang="en-US" dirty="0" smtClean="0"/>
              <a:t>Creating simple, reusable building blocks</a:t>
            </a:r>
          </a:p>
          <a:p>
            <a:r>
              <a:rPr lang="en-US" dirty="0" smtClean="0"/>
              <a:t>Abstractions </a:t>
            </a:r>
            <a:r>
              <a:rPr lang="en-US" dirty="0" smtClean="0"/>
              <a:t>for the “control loop”</a:t>
            </a:r>
          </a:p>
          <a:p>
            <a:pPr lvl="1"/>
            <a:r>
              <a:rPr lang="en-US" dirty="0" smtClean="0"/>
              <a:t>Measure, decide, and update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94990" y="6328784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79655" y="4656528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90237" y="6328784"/>
            <a:ext cx="106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Lessons: Embedded People (and 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0012"/>
            <a:ext cx="8229600" cy="5257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Nate Foster’s postdoc at Princeton</a:t>
            </a:r>
          </a:p>
          <a:p>
            <a:pPr lvl="1"/>
            <a:r>
              <a:rPr lang="en-US" dirty="0" smtClean="0"/>
              <a:t>Embedded in the networking group</a:t>
            </a:r>
          </a:p>
          <a:p>
            <a:r>
              <a:rPr lang="en-US" dirty="0" smtClean="0"/>
              <a:t>Learning by doing</a:t>
            </a:r>
          </a:p>
          <a:p>
            <a:pPr lvl="1"/>
            <a:r>
              <a:rPr lang="en-US" dirty="0" smtClean="0"/>
              <a:t>Writing SDN apps </a:t>
            </a:r>
            <a:r>
              <a:rPr lang="en-US" dirty="0" smtClean="0"/>
              <a:t>on early platforms</a:t>
            </a:r>
            <a:endParaRPr lang="en-US" dirty="0" smtClean="0"/>
          </a:p>
          <a:p>
            <a:pPr lvl="1"/>
            <a:r>
              <a:rPr lang="is-IS" dirty="0" smtClean="0"/>
              <a:t>… and then the abstractions followed</a:t>
            </a:r>
          </a:p>
          <a:p>
            <a:r>
              <a:rPr lang="is-IS" dirty="0" smtClean="0"/>
              <a:t>Recruiting others</a:t>
            </a:r>
          </a:p>
          <a:p>
            <a:pPr lvl="1"/>
            <a:r>
              <a:rPr lang="is-IS" dirty="0" smtClean="0"/>
              <a:t>Open-source software and tutorials</a:t>
            </a:r>
          </a:p>
          <a:p>
            <a:pPr lvl="1"/>
            <a:r>
              <a:rPr lang="is-IS" dirty="0"/>
              <a:t>P</a:t>
            </a:r>
            <a:r>
              <a:rPr lang="is-IS" dirty="0" smtClean="0"/>
              <a:t>resentations, summer school, collaborations</a:t>
            </a:r>
          </a:p>
          <a:p>
            <a:pPr lvl="1"/>
            <a:r>
              <a:rPr lang="is-IS" dirty="0" smtClean="0"/>
              <a:t>Publishing in both PL and networking venues</a:t>
            </a:r>
          </a:p>
          <a:p>
            <a:r>
              <a:rPr lang="is-IS" dirty="0" smtClean="0"/>
              <a:t>Thinking ahead: P4 language for new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812" y="1370012"/>
            <a:ext cx="1677988" cy="20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486" y="3363732"/>
            <a:ext cx="4219285" cy="338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Internet: An Exciting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511301"/>
            <a:ext cx="8572500" cy="1879599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most influential inventions of all time</a:t>
            </a:r>
          </a:p>
          <a:p>
            <a:pPr lvl="1"/>
            <a:r>
              <a:rPr lang="en-US" altLang="x-none" dirty="0"/>
              <a:t>A research experiment that escaped from the lab</a:t>
            </a:r>
          </a:p>
          <a:p>
            <a:pPr lvl="1"/>
            <a:r>
              <a:rPr lang="en-US" altLang="x-none" dirty="0"/>
              <a:t>… to </a:t>
            </a:r>
            <a:r>
              <a:rPr lang="en-US" altLang="x-none" dirty="0" smtClean="0"/>
              <a:t>become a </a:t>
            </a:r>
            <a:r>
              <a:rPr lang="en-US" altLang="x-none" dirty="0"/>
              <a:t>global communications </a:t>
            </a:r>
            <a:r>
              <a:rPr lang="en-US" altLang="x-none" dirty="0" smtClean="0"/>
              <a:t>infrastructure</a:t>
            </a:r>
            <a:endParaRPr lang="en-US" alt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362" y="3363732"/>
            <a:ext cx="5168901" cy="317518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743539" y="5123187"/>
            <a:ext cx="889000" cy="1270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5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60400" y="298767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Traffic Monitoring in the Data Plane</a:t>
            </a:r>
            <a:br>
              <a:rPr lang="en-US" dirty="0" smtClean="0"/>
            </a:br>
            <a:r>
              <a:rPr lang="en-US" sz="2400" dirty="0" smtClean="0"/>
              <a:t>(compact data structures)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39277"/>
            <a:ext cx="2032000" cy="203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04513" y="2281067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Muthukrishnan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113" y="5773006"/>
            <a:ext cx="8465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Vibhaalakshmi</a:t>
            </a:r>
            <a:r>
              <a:rPr lang="en-US" dirty="0" smtClean="0"/>
              <a:t> </a:t>
            </a:r>
            <a:r>
              <a:rPr lang="en-US" dirty="0" err="1"/>
              <a:t>Sivaraman</a:t>
            </a:r>
            <a:r>
              <a:rPr lang="en-US" dirty="0"/>
              <a:t>, Srinivas Narayana, Ori </a:t>
            </a:r>
            <a:r>
              <a:rPr lang="en-US" dirty="0" err="1"/>
              <a:t>Rottenstreich</a:t>
            </a:r>
            <a:r>
              <a:rPr lang="en-US" dirty="0"/>
              <a:t>, S. </a:t>
            </a:r>
            <a:r>
              <a:rPr lang="en-US" dirty="0" err="1"/>
              <a:t>Muthukrishnan</a:t>
            </a:r>
            <a:r>
              <a:rPr lang="en-US" dirty="0"/>
              <a:t>, and Jennifer Rexford, </a:t>
            </a:r>
            <a:r>
              <a:rPr lang="en-US" dirty="0">
                <a:hlinkClick r:id="rId4"/>
              </a:rPr>
              <a:t>"Heavy-hitter detection entirely in the data plane,"</a:t>
            </a:r>
            <a:r>
              <a:rPr lang="en-US" dirty="0"/>
              <a:t> in </a:t>
            </a:r>
            <a:r>
              <a:rPr lang="en-US" i="1" dirty="0"/>
              <a:t>ACM Symposium on SDN Research</a:t>
            </a:r>
            <a:r>
              <a:rPr lang="en-US" dirty="0"/>
              <a:t>, April </a:t>
            </a:r>
            <a:r>
              <a:rPr lang="en-US" dirty="0" smtClean="0"/>
              <a:t>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274639"/>
            <a:ext cx="8688691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Programmable Packet Processing Hardware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426" y="3517402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Packet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arser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899956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9956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9956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9956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965129"/>
              </p:ext>
            </p:extLst>
          </p:nvPr>
        </p:nvGraphicFramePr>
        <p:xfrm>
          <a:off x="2445957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716605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84708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090057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94577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577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4577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4577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0846"/>
              </p:ext>
            </p:extLst>
          </p:nvPr>
        </p:nvGraphicFramePr>
        <p:xfrm>
          <a:off x="5840578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11226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579329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484678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56756" y="3932900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01139" y="3932899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51226" y="3905739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845847" y="3932899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77663" y="39611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46666" y="3536407"/>
            <a:ext cx="108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 animBg="1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 Analysis in the Data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507"/>
            <a:ext cx="8229600" cy="5466805"/>
          </a:xfrm>
        </p:spPr>
        <p:txBody>
          <a:bodyPr>
            <a:normAutofit/>
          </a:bodyPr>
          <a:lstStyle/>
          <a:p>
            <a:r>
              <a:rPr lang="en-US" sz="3600" dirty="0"/>
              <a:t>Streaming algorithms</a:t>
            </a:r>
          </a:p>
          <a:p>
            <a:pPr lvl="1"/>
            <a:r>
              <a:rPr lang="en-US" sz="3200" dirty="0" smtClean="0"/>
              <a:t>Analyze traffic </a:t>
            </a:r>
            <a:r>
              <a:rPr lang="en-US" sz="3200" dirty="0"/>
              <a:t>data</a:t>
            </a:r>
          </a:p>
          <a:p>
            <a:pPr lvl="1"/>
            <a:r>
              <a:rPr lang="is-IS" sz="3200" dirty="0"/>
              <a:t>… directly as </a:t>
            </a:r>
            <a:r>
              <a:rPr lang="is-IS" sz="3200" dirty="0" smtClean="0"/>
              <a:t>packets go by</a:t>
            </a:r>
          </a:p>
          <a:p>
            <a:pPr lvl="1"/>
            <a:r>
              <a:rPr lang="is-IS" sz="3200" dirty="0" smtClean="0"/>
              <a:t>A rich theory literature!</a:t>
            </a:r>
            <a:endParaRPr lang="en-US" dirty="0" smtClean="0"/>
          </a:p>
          <a:p>
            <a:r>
              <a:rPr lang="en-US" sz="3600" dirty="0" smtClean="0"/>
              <a:t>A great opportunity</a:t>
            </a:r>
          </a:p>
          <a:p>
            <a:pPr lvl="1"/>
            <a:r>
              <a:rPr lang="en-US" sz="3200" dirty="0" smtClean="0"/>
              <a:t>Heavy-hitter flows</a:t>
            </a:r>
          </a:p>
          <a:p>
            <a:pPr lvl="1"/>
            <a:r>
              <a:rPr lang="en-US" sz="3200" dirty="0" smtClean="0"/>
              <a:t>Denial-of-service attacks</a:t>
            </a:r>
          </a:p>
          <a:p>
            <a:pPr lvl="1"/>
            <a:r>
              <a:rPr lang="en-US" sz="3200" dirty="0" smtClean="0"/>
              <a:t>Performance </a:t>
            </a:r>
            <a:r>
              <a:rPr lang="is-IS" sz="3200" dirty="0" smtClean="0"/>
              <a:t>problems</a:t>
            </a:r>
          </a:p>
          <a:p>
            <a:pPr lvl="1"/>
            <a:r>
              <a:rPr lang="is-IS" sz="3200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484" y="1913710"/>
            <a:ext cx="2697316" cy="19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274639"/>
            <a:ext cx="868869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Constrained Computational Model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426" y="3517402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Packet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arser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899956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9956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9956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9956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445957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716605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84708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090057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94577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577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4577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4577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5840578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11226" y="1852548"/>
            <a:ext cx="1124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579329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484678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56756" y="3932900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01139" y="3932899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51226" y="3905739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845847" y="3932899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77663" y="39611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46666" y="3536407"/>
            <a:ext cx="108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metadata</a:t>
            </a:r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071154" y="5120640"/>
            <a:ext cx="836023" cy="209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flipH="1">
            <a:off x="156755" y="1728034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Small amount of memory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697293" y="2252658"/>
            <a:ext cx="1052279" cy="4566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205490" y="5293797"/>
            <a:ext cx="180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Pipelined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177588" y="4422802"/>
            <a:ext cx="666402" cy="1790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4159374" y="4615742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Limited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Heavy-Hitter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603967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Heavy hitters</a:t>
            </a:r>
          </a:p>
          <a:p>
            <a:pPr lvl="1"/>
            <a:r>
              <a:rPr lang="en-US" sz="3200" dirty="0" smtClean="0"/>
              <a:t>The </a:t>
            </a:r>
            <a:r>
              <a:rPr lang="en-US" sz="3200" i="1" dirty="0"/>
              <a:t>k</a:t>
            </a:r>
            <a:r>
              <a:rPr lang="en-US" sz="3200" dirty="0" smtClean="0"/>
              <a:t> largest </a:t>
            </a:r>
            <a:r>
              <a:rPr lang="en-US" sz="3200" dirty="0" err="1" smtClean="0"/>
              <a:t>trafic</a:t>
            </a:r>
            <a:r>
              <a:rPr lang="en-US" sz="3200" dirty="0" smtClean="0"/>
              <a:t> flows</a:t>
            </a:r>
          </a:p>
          <a:p>
            <a:pPr lvl="1"/>
            <a:r>
              <a:rPr lang="en-US" sz="3200" dirty="0" smtClean="0"/>
              <a:t>Flows exceeding threshold </a:t>
            </a:r>
            <a:r>
              <a:rPr lang="en-US" sz="3200" i="1" dirty="0" smtClean="0"/>
              <a:t>T</a:t>
            </a:r>
          </a:p>
          <a:p>
            <a:r>
              <a:rPr lang="en-US" sz="3600" dirty="0"/>
              <a:t>S</a:t>
            </a:r>
            <a:r>
              <a:rPr lang="en-US" sz="3600" dirty="0" smtClean="0"/>
              <a:t>pace-saving algorithm</a:t>
            </a:r>
            <a:endParaRPr lang="en-US" sz="3600" dirty="0"/>
          </a:p>
          <a:p>
            <a:pPr lvl="1"/>
            <a:r>
              <a:rPr lang="en-US" sz="3200" dirty="0" smtClean="0"/>
              <a:t>Table of (key, value) pairs</a:t>
            </a:r>
          </a:p>
          <a:p>
            <a:pPr lvl="1"/>
            <a:r>
              <a:rPr lang="en-US" sz="3200" dirty="0" smtClean="0"/>
              <a:t>Evict the key with the minimum value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965460"/>
              </p:ext>
            </p:extLst>
          </p:nvPr>
        </p:nvGraphicFramePr>
        <p:xfrm>
          <a:off x="6128126" y="3991975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047669" y="594924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4157" y="4740785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8" name="Right Arrow 7"/>
          <p:cNvSpPr/>
          <p:nvPr/>
        </p:nvSpPr>
        <p:spPr>
          <a:xfrm>
            <a:off x="5034990" y="5448671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69826" y="4897819"/>
            <a:ext cx="120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</a:t>
            </a:r>
            <a:r>
              <a:rPr lang="en-US" sz="2000" b="1" dirty="0" smtClean="0"/>
              <a:t>able scan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5602623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6662058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Evict minimum of </a:t>
            </a:r>
            <a:r>
              <a:rPr lang="en-US" i="1" dirty="0" smtClean="0"/>
              <a:t>d</a:t>
            </a:r>
            <a:r>
              <a:rPr lang="en-US" dirty="0" smtClean="0"/>
              <a:t> entries</a:t>
            </a:r>
          </a:p>
          <a:p>
            <a:pPr lvl="1"/>
            <a:r>
              <a:rPr lang="en-US" dirty="0" smtClean="0"/>
              <a:t>Rather than minimum of all entries</a:t>
            </a:r>
          </a:p>
          <a:p>
            <a:pPr lvl="1"/>
            <a:r>
              <a:rPr lang="en-US" dirty="0" smtClean="0"/>
              <a:t>E.g., with </a:t>
            </a:r>
            <a:r>
              <a:rPr lang="en-US" i="1" dirty="0" smtClean="0"/>
              <a:t>d = 2 </a:t>
            </a:r>
            <a:r>
              <a:rPr lang="en-US" dirty="0" smtClean="0"/>
              <a:t>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822784"/>
              </p:ext>
            </p:extLst>
          </p:nvPr>
        </p:nvGraphicFramePr>
        <p:xfrm>
          <a:off x="2935566" y="3582672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71597" y="4331482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>
            <a:off x="1842430" y="5039368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45225" y="435760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7383" y="4160839"/>
            <a:ext cx="133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Multiple memory accesses</a:t>
            </a:r>
            <a:endParaRPr lang="en-US" sz="20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9" y="5176502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5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590904" cy="1792055"/>
          </a:xfrm>
        </p:spPr>
        <p:txBody>
          <a:bodyPr>
            <a:normAutofit/>
          </a:bodyPr>
          <a:lstStyle/>
          <a:p>
            <a:r>
              <a:rPr lang="en-US" dirty="0" smtClean="0"/>
              <a:t>Divide the table </a:t>
            </a:r>
            <a:r>
              <a:rPr lang="en-US" dirty="0"/>
              <a:t>over </a:t>
            </a:r>
            <a:r>
              <a:rPr lang="en-US" i="1" dirty="0"/>
              <a:t>d</a:t>
            </a:r>
            <a:r>
              <a:rPr lang="en-US" dirty="0"/>
              <a:t> stages</a:t>
            </a:r>
          </a:p>
          <a:p>
            <a:pPr lvl="1"/>
            <a:r>
              <a:rPr lang="en-US" dirty="0"/>
              <a:t>One </a:t>
            </a:r>
            <a:r>
              <a:rPr lang="en-US" dirty="0" smtClean="0"/>
              <a:t>memory access </a:t>
            </a:r>
            <a:r>
              <a:rPr lang="en-US" dirty="0"/>
              <a:t>per </a:t>
            </a:r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Two different 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201406"/>
              </p:ext>
            </p:extLst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046089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753975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48150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2921447" y="4766133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18186" y="5901961"/>
            <a:ext cx="17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Going back to the first table</a:t>
            </a:r>
            <a:endParaRPr lang="en-US" sz="20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91" y="5845664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6" grpId="0" animBg="1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00201"/>
            <a:ext cx="8386355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Rolling min across stages</a:t>
            </a:r>
          </a:p>
          <a:p>
            <a:pPr lvl="1"/>
            <a:r>
              <a:rPr lang="en-US" dirty="0" smtClean="0"/>
              <a:t>Avoid recirculating the packet</a:t>
            </a:r>
          </a:p>
          <a:p>
            <a:pPr lvl="1"/>
            <a:r>
              <a:rPr lang="is-IS" dirty="0" smtClean="0"/>
              <a:t>… b</a:t>
            </a:r>
            <a:r>
              <a:rPr lang="en-US" dirty="0" smtClean="0"/>
              <a:t>y carrying the minimum along the pipeline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883205"/>
              </p:ext>
            </p:extLst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15553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30168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583484"/>
              </p:ext>
            </p:extLst>
          </p:nvPr>
        </p:nvGraphicFramePr>
        <p:xfrm>
          <a:off x="3001904" y="3964309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K7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922850"/>
              </p:ext>
            </p:extLst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4804249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17554" y="446330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99954" y="4753975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648667" y="4437359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9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8" grpId="0" animBg="1"/>
      <p:bldP spid="28" grpId="1" animBg="1"/>
      <p:bldP spid="29" grpId="0"/>
      <p:bldP spid="2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Prototype and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96306"/>
              </p:ext>
            </p:extLst>
          </p:nvPr>
        </p:nvGraphicFramePr>
        <p:xfrm>
          <a:off x="2623079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252743"/>
              </p:ext>
            </p:extLst>
          </p:nvPr>
        </p:nvGraphicFramePr>
        <p:xfrm>
          <a:off x="5445756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7407" y="28753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6" name="Right Arrow 15"/>
          <p:cNvSpPr/>
          <p:nvPr/>
        </p:nvSpPr>
        <p:spPr>
          <a:xfrm>
            <a:off x="968240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425424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38729" y="318314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sp>
        <p:nvSpPr>
          <p:cNvPr id="19" name="Oval Callout 18"/>
          <p:cNvSpPr/>
          <p:nvPr/>
        </p:nvSpPr>
        <p:spPr>
          <a:xfrm>
            <a:off x="718456" y="1760482"/>
            <a:ext cx="2468952" cy="885127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Hash on packet header</a:t>
            </a:r>
            <a:endParaRPr lang="en-US" sz="2000" dirty="0"/>
          </a:p>
        </p:txBody>
      </p:sp>
      <p:sp>
        <p:nvSpPr>
          <p:cNvPr id="20" name="Oval Callout 19"/>
          <p:cNvSpPr/>
          <p:nvPr/>
        </p:nvSpPr>
        <p:spPr>
          <a:xfrm>
            <a:off x="4045983" y="1760483"/>
            <a:ext cx="2219832" cy="702184"/>
          </a:xfrm>
          <a:prstGeom prst="wedgeEllipseCallout">
            <a:avLst>
              <a:gd name="adj1" fmla="val -19777"/>
              <a:gd name="adj2" fmla="val 1342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Packet metadata</a:t>
            </a:r>
            <a:endParaRPr lang="en-US" sz="2000" dirty="0"/>
          </a:p>
        </p:txBody>
      </p:sp>
      <p:sp>
        <p:nvSpPr>
          <p:cNvPr id="21" name="Oval Callout 20"/>
          <p:cNvSpPr/>
          <p:nvPr/>
        </p:nvSpPr>
        <p:spPr>
          <a:xfrm>
            <a:off x="1786528" y="4785869"/>
            <a:ext cx="3601709" cy="868954"/>
          </a:xfrm>
          <a:prstGeom prst="wedgeEllipseCallout">
            <a:avLst>
              <a:gd name="adj1" fmla="val 11420"/>
              <a:gd name="adj2" fmla="val -934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Conditional updates to compute minimum</a:t>
            </a:r>
            <a:endParaRPr lang="en-US" sz="2000" dirty="0"/>
          </a:p>
        </p:txBody>
      </p:sp>
      <p:sp>
        <p:nvSpPr>
          <p:cNvPr id="22" name="Oval Callout 21"/>
          <p:cNvSpPr/>
          <p:nvPr/>
        </p:nvSpPr>
        <p:spPr>
          <a:xfrm>
            <a:off x="6455912" y="1709668"/>
            <a:ext cx="2116182" cy="783771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Register arrays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322371" y="5929501"/>
            <a:ext cx="5010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High accuracy with overhead </a:t>
            </a:r>
          </a:p>
          <a:p>
            <a:pPr algn="ctr"/>
            <a:r>
              <a:rPr lang="en-US" sz="2800" dirty="0" smtClean="0"/>
              <a:t>proportional to # of heavy hitters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77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Lessons: Concrete vs. Abstract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Getting concrete</a:t>
            </a:r>
          </a:p>
          <a:p>
            <a:pPr lvl="1"/>
            <a:r>
              <a:rPr lang="en-US" dirty="0" smtClean="0"/>
              <a:t>Computational model </a:t>
            </a:r>
          </a:p>
          <a:p>
            <a:pPr lvl="1"/>
            <a:r>
              <a:rPr lang="en-US" dirty="0" smtClean="0"/>
              <a:t>Example problem (e.g., heavy hitters)</a:t>
            </a:r>
          </a:p>
          <a:p>
            <a:pPr lvl="1"/>
            <a:r>
              <a:rPr lang="en-US" dirty="0" smtClean="0"/>
              <a:t>Strawman solution (e.g., space saving)</a:t>
            </a:r>
          </a:p>
          <a:p>
            <a:r>
              <a:rPr lang="en-US" dirty="0" smtClean="0"/>
              <a:t>Iteratively designing</a:t>
            </a:r>
          </a:p>
          <a:p>
            <a:pPr lvl="1"/>
            <a:r>
              <a:rPr lang="en-US" dirty="0" smtClean="0"/>
              <a:t>Relaxing the strawman solution</a:t>
            </a:r>
          </a:p>
          <a:p>
            <a:r>
              <a:rPr lang="en-US" dirty="0" smtClean="0"/>
              <a:t>Striving for general understanding</a:t>
            </a:r>
          </a:p>
          <a:p>
            <a:pPr lvl="1"/>
            <a:r>
              <a:rPr lang="en-US" dirty="0" smtClean="0"/>
              <a:t>Provable bounds on accuracy vs. overhead</a:t>
            </a:r>
          </a:p>
          <a:p>
            <a:pPr lvl="1"/>
            <a:r>
              <a:rPr lang="en-US" dirty="0" smtClean="0"/>
              <a:t>Ways to approach other analysis questions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42" y="4819257"/>
            <a:ext cx="2783146" cy="1481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Near-Constant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57200" y="1325318"/>
            <a:ext cx="8661400" cy="2153939"/>
            <a:chOff x="457200" y="1351261"/>
            <a:chExt cx="8661400" cy="21539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989139"/>
              <a:ext cx="1650266" cy="11350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3373" y="1917700"/>
              <a:ext cx="2119394" cy="1587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9292" y="1989139"/>
              <a:ext cx="1543050" cy="13144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3650" y="2208214"/>
              <a:ext cx="2774950" cy="876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24065" y="1351261"/>
              <a:ext cx="1716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Applications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2800" y="5300907"/>
            <a:ext cx="7523144" cy="1517378"/>
            <a:chOff x="322800" y="5300907"/>
            <a:chExt cx="7523144" cy="151737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5640" y="5957096"/>
              <a:ext cx="1219976" cy="7006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63850" y="5758423"/>
              <a:ext cx="1037908" cy="103790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800" y="5736469"/>
              <a:ext cx="1484793" cy="108181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96857" y="5799190"/>
              <a:ext cx="1196945" cy="89310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9161" y="5300907"/>
              <a:ext cx="1495424" cy="149542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64585" y="6277377"/>
              <a:ext cx="981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Media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" name="Picture 5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82" y="3844433"/>
            <a:ext cx="496372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86101" y="4117621"/>
            <a:ext cx="1873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Internet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539" y="3382473"/>
            <a:ext cx="1632734" cy="101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5070" y="3488535"/>
            <a:ext cx="1780030" cy="15065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6560648" y="4265620"/>
            <a:ext cx="803322" cy="5397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43922" y="4091188"/>
            <a:ext cx="701784" cy="22284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79304" y="5129215"/>
            <a:ext cx="878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Hosts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0" y="4340230"/>
            <a:ext cx="1865067" cy="1397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 flipV="1">
            <a:off x="6280150" y="5072860"/>
            <a:ext cx="756164" cy="4456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282334" y="4790878"/>
            <a:ext cx="1031039" cy="22801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“If I Had a Hammer</a:t>
            </a:r>
            <a:r>
              <a:rPr lang="is-IS" dirty="0" smtClean="0"/>
              <a:t>…”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72490" y="3899262"/>
            <a:ext cx="5199019" cy="1752600"/>
          </a:xfrm>
        </p:spPr>
        <p:txBody>
          <a:bodyPr/>
          <a:lstStyle/>
          <a:p>
            <a:r>
              <a:rPr lang="en-US" smtClean="0"/>
              <a:t>Should we all do interdisciplinary research?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9842"/>
            <a:ext cx="8229600" cy="50134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Intellectually exciting</a:t>
            </a:r>
          </a:p>
          <a:p>
            <a:pPr lvl="1"/>
            <a:r>
              <a:rPr lang="en-US" dirty="0" smtClean="0"/>
              <a:t>Learn about other areas</a:t>
            </a:r>
          </a:p>
          <a:p>
            <a:pPr lvl="1"/>
            <a:r>
              <a:rPr lang="en-US" dirty="0" smtClean="0"/>
              <a:t>Learn to think in new ways</a:t>
            </a:r>
          </a:p>
          <a:p>
            <a:pPr lvl="1"/>
            <a:r>
              <a:rPr lang="en-US" dirty="0" smtClean="0"/>
              <a:t>Articulate your own field to others</a:t>
            </a:r>
          </a:p>
          <a:p>
            <a:r>
              <a:rPr lang="en-US" dirty="0" smtClean="0"/>
              <a:t>Striving for big impact</a:t>
            </a:r>
          </a:p>
          <a:p>
            <a:pPr lvl="1"/>
            <a:r>
              <a:rPr lang="en-US" dirty="0" smtClean="0"/>
              <a:t>Create novel </a:t>
            </a:r>
            <a:r>
              <a:rPr lang="en-US" dirty="0"/>
              <a:t>solutions </a:t>
            </a:r>
            <a:r>
              <a:rPr lang="en-US" dirty="0" smtClean="0"/>
              <a:t>in your field</a:t>
            </a:r>
          </a:p>
          <a:p>
            <a:pPr lvl="1"/>
            <a:r>
              <a:rPr lang="en-US" dirty="0" smtClean="0"/>
              <a:t>Bring new problems to another field</a:t>
            </a:r>
          </a:p>
          <a:p>
            <a:pPr lvl="1"/>
            <a:r>
              <a:rPr lang="en-US" dirty="0" smtClean="0"/>
              <a:t>Real problems are often interdisciplinary</a:t>
            </a:r>
          </a:p>
          <a:p>
            <a:r>
              <a:rPr lang="en-US" dirty="0" smtClean="0"/>
              <a:t>Socially fun</a:t>
            </a:r>
          </a:p>
          <a:p>
            <a:pPr lvl="1"/>
            <a:r>
              <a:rPr lang="en-US" dirty="0" smtClean="0"/>
              <a:t>In-depth conversations</a:t>
            </a:r>
          </a:p>
          <a:p>
            <a:pPr lvl="1"/>
            <a:r>
              <a:rPr lang="en-US" dirty="0" smtClean="0"/>
              <a:t>Not always about work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89" y="103136"/>
            <a:ext cx="2246811" cy="224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480"/>
            <a:ext cx="8229600" cy="1800341"/>
          </a:xfrm>
        </p:spPr>
        <p:txBody>
          <a:bodyPr>
            <a:normAutofit/>
          </a:bodyPr>
          <a:lstStyle/>
          <a:p>
            <a:r>
              <a:rPr lang="en-US" dirty="0" smtClean="0"/>
              <a:t>One vs. many hammers</a:t>
            </a:r>
          </a:p>
          <a:p>
            <a:pPr lvl="1"/>
            <a:r>
              <a:rPr lang="en-US" dirty="0" smtClean="0"/>
              <a:t>I’ve been an opportunistic collaborator</a:t>
            </a:r>
          </a:p>
          <a:p>
            <a:pPr lvl="1"/>
            <a:r>
              <a:rPr lang="en-US" dirty="0" smtClean="0"/>
              <a:t>But, mastering </a:t>
            </a:r>
            <a:r>
              <a:rPr lang="en-US" i="1" dirty="0" smtClean="0"/>
              <a:t>one</a:t>
            </a:r>
            <a:r>
              <a:rPr lang="en-US" dirty="0" smtClean="0"/>
              <a:t> hammer is sometimes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3702382"/>
            <a:ext cx="4240924" cy="301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Honing one hammer</a:t>
            </a:r>
          </a:p>
          <a:p>
            <a:pPr lvl="1"/>
            <a:r>
              <a:rPr lang="en-US" dirty="0" smtClean="0"/>
              <a:t>Controlling your fate</a:t>
            </a:r>
          </a:p>
          <a:p>
            <a:pPr lvl="1"/>
            <a:r>
              <a:rPr lang="is-IS" dirty="0" smtClean="0"/>
              <a:t>Great grad school or postdoc adventure</a:t>
            </a:r>
          </a:p>
          <a:p>
            <a:pPr lvl="1"/>
            <a:r>
              <a:rPr lang="is-IS" dirty="0"/>
              <a:t>P</a:t>
            </a:r>
            <a:r>
              <a:rPr lang="is-IS" dirty="0" smtClean="0"/>
              <a:t>ick </a:t>
            </a:r>
            <a:r>
              <a:rPr lang="is-IS" i="1" dirty="0" smtClean="0"/>
              <a:t>hammer</a:t>
            </a:r>
            <a:r>
              <a:rPr lang="is-IS" dirty="0" smtClean="0"/>
              <a:t> wisely!</a:t>
            </a:r>
          </a:p>
          <a:p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4586451" y="3702382"/>
            <a:ext cx="4194942" cy="30190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 smtClean="0"/>
              <a:t>Work by collaboration</a:t>
            </a:r>
          </a:p>
          <a:p>
            <a:pPr lvl="1"/>
            <a:r>
              <a:rPr lang="is-IS" dirty="0" smtClean="0"/>
              <a:t>Riskier for junior folks</a:t>
            </a:r>
          </a:p>
          <a:p>
            <a:pPr lvl="1"/>
            <a:r>
              <a:rPr lang="is-IS" dirty="0" smtClean="0"/>
              <a:t>Okay if you dig deep in your own field</a:t>
            </a:r>
          </a:p>
          <a:p>
            <a:pPr lvl="1"/>
            <a:r>
              <a:rPr lang="is-IS" dirty="0" smtClean="0"/>
              <a:t>Pick </a:t>
            </a:r>
            <a:r>
              <a:rPr lang="is-IS" i="1" dirty="0" smtClean="0"/>
              <a:t>nails</a:t>
            </a:r>
            <a:r>
              <a:rPr lang="is-IS" dirty="0" smtClean="0"/>
              <a:t> wisely!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47166" cy="345512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Computer networking</a:t>
            </a:r>
          </a:p>
          <a:p>
            <a:pPr lvl="1"/>
            <a:r>
              <a:rPr lang="en-US" sz="3200" dirty="0" smtClean="0"/>
              <a:t>Important real-world challenges</a:t>
            </a:r>
          </a:p>
          <a:p>
            <a:pPr lvl="1"/>
            <a:r>
              <a:rPr lang="en-US" sz="3200" dirty="0" smtClean="0"/>
              <a:t>Intellectually rich space of problems</a:t>
            </a:r>
          </a:p>
          <a:p>
            <a:r>
              <a:rPr lang="en-US" sz="3600" dirty="0" smtClean="0"/>
              <a:t>Networks worthy of society’s trust</a:t>
            </a:r>
          </a:p>
          <a:p>
            <a:pPr lvl="1"/>
            <a:r>
              <a:rPr lang="en-US" sz="3200" dirty="0" smtClean="0"/>
              <a:t>Grand challenge across a range of fields</a:t>
            </a:r>
          </a:p>
          <a:p>
            <a:pPr lvl="1"/>
            <a:r>
              <a:rPr lang="is-IS" sz="3200" dirty="0" smtClean="0"/>
              <a:t>… if we can reach across the divide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66" y="81844"/>
            <a:ext cx="2395493" cy="1672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932" y="4895926"/>
            <a:ext cx="3147423" cy="18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Grand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229600" cy="4851399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omputer networks we can depend on</a:t>
            </a:r>
          </a:p>
          <a:p>
            <a:pPr lvl="1"/>
            <a:r>
              <a:rPr lang="en-US" dirty="0" smtClean="0"/>
              <a:t>Performance, reliability, security, privacy, fairness, efficiency, autonomy, cost-effectiveness, 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is-IS" dirty="0" smtClean="0"/>
              <a:t>Build</a:t>
            </a:r>
            <a:r>
              <a:rPr lang="is-IS" dirty="0"/>
              <a:t> </a:t>
            </a:r>
            <a:r>
              <a:rPr lang="is-IS" dirty="0" smtClean="0"/>
              <a:t>strong intellectual foundations</a:t>
            </a:r>
          </a:p>
          <a:p>
            <a:pPr lvl="1"/>
            <a:r>
              <a:rPr lang="is-IS" dirty="0" smtClean="0"/>
              <a:t>Better real-world networks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e</a:t>
            </a:r>
            <a:r>
              <a:rPr lang="is-IS" dirty="0" smtClean="0"/>
              <a:t>ven as technology changes</a:t>
            </a:r>
            <a:endParaRPr lang="is-IS" dirty="0"/>
          </a:p>
          <a:p>
            <a:pPr lvl="1"/>
            <a:endParaRPr lang="is-IS" dirty="0"/>
          </a:p>
          <a:p>
            <a:r>
              <a:rPr lang="is-IS" dirty="0" smtClean="0"/>
              <a:t>We cannot do it alone!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572" y="4278952"/>
            <a:ext cx="2567067" cy="18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Hammers and Nails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11" y="2032620"/>
            <a:ext cx="3418289" cy="2628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32620"/>
            <a:ext cx="3550263" cy="2659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303391"/>
            <a:ext cx="3695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Rich set of hairy research problems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54304" y="5303391"/>
            <a:ext cx="3034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Effective solution techniques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0287" y="3200400"/>
            <a:ext cx="105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meet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99" y="935878"/>
            <a:ext cx="3175000" cy="317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1" y="274638"/>
            <a:ext cx="8229600" cy="1143000"/>
          </a:xfrm>
        </p:spPr>
        <p:txBody>
          <a:bodyPr/>
          <a:lstStyle/>
          <a:p>
            <a:r>
              <a:rPr lang="en-US" dirty="0" smtClean="0"/>
              <a:t>My </a:t>
            </a:r>
            <a:r>
              <a:rPr lang="en-US" smtClean="0"/>
              <a:t>Upbringing 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36" y="350838"/>
            <a:ext cx="1826363" cy="937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0881" y="3109209"/>
            <a:ext cx="1603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networking</a:t>
            </a:r>
          </a:p>
          <a:p>
            <a:pPr algn="ctr"/>
            <a:r>
              <a:rPr lang="en-US" sz="2400" dirty="0" smtClean="0"/>
              <a:t>research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0" y="4357000"/>
            <a:ext cx="1816100" cy="1816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4492" y="6173100"/>
            <a:ext cx="181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Albert Greenberg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429" y="1891708"/>
            <a:ext cx="238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Algorithms, Optimization, Statistics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6780" y="1971977"/>
            <a:ext cx="238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Network operations</a:t>
            </a:r>
            <a:endParaRPr lang="en-US" sz="28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10418" y="4391925"/>
            <a:ext cx="2180641" cy="1746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04320" y="5390945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5693" y="4073385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77218" y="5390945"/>
            <a:ext cx="10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2082" y="6360589"/>
            <a:ext cx="38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Taking existing network as a given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878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Example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half" idx="2"/>
          </p:nvPr>
        </p:nvSpPr>
        <p:spPr>
          <a:xfrm>
            <a:off x="3934416" y="1729872"/>
            <a:ext cx="4849024" cy="5121276"/>
          </a:xfrm>
        </p:spPr>
        <p:txBody>
          <a:bodyPr>
            <a:normAutofit/>
          </a:bodyPr>
          <a:lstStyle/>
          <a:p>
            <a:r>
              <a:rPr lang="en-US" sz="3500" dirty="0" smtClean="0"/>
              <a:t>High-level policies</a:t>
            </a:r>
          </a:p>
          <a:p>
            <a:pPr lvl="1"/>
            <a:r>
              <a:rPr lang="en-US" sz="3000" dirty="0" smtClean="0"/>
              <a:t>Programming languages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500" dirty="0" smtClean="0"/>
          </a:p>
          <a:p>
            <a:r>
              <a:rPr lang="en-US" sz="3500" dirty="0" smtClean="0"/>
              <a:t>Traffic monitoring</a:t>
            </a:r>
          </a:p>
          <a:p>
            <a:pPr lvl="1"/>
            <a:r>
              <a:rPr lang="en-US" sz="3000" dirty="0" smtClean="0"/>
              <a:t>Compact data structures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40" y="5156013"/>
            <a:ext cx="1734346" cy="730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123" y="1729872"/>
            <a:ext cx="1806180" cy="18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305013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Composition of Network Policies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2700" dirty="0" smtClean="0"/>
              <a:t>(programming languages)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77573" y="2199596"/>
            <a:ext cx="141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Walker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0" y="2267898"/>
            <a:ext cx="12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Nate Foster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" y="59650"/>
            <a:ext cx="1346200" cy="202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6083"/>
            <a:ext cx="1790877" cy="2139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773" y="5835471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Nate Foster, Michael J. Freedman, Arjun </a:t>
            </a:r>
            <a:r>
              <a:rPr lang="en-US" dirty="0" err="1"/>
              <a:t>Guha</a:t>
            </a:r>
            <a:r>
              <a:rPr lang="en-US" dirty="0"/>
              <a:t>, Rob Harrison, Naga Praveen </a:t>
            </a:r>
            <a:r>
              <a:rPr lang="en-US" dirty="0" err="1"/>
              <a:t>Katta</a:t>
            </a:r>
            <a:r>
              <a:rPr lang="en-US" dirty="0"/>
              <a:t>, Christopher Monsanto, Joshua Reich, Mark </a:t>
            </a:r>
            <a:r>
              <a:rPr lang="en-US" dirty="0" err="1"/>
              <a:t>Reitblatt</a:t>
            </a:r>
            <a:r>
              <a:rPr lang="en-US" dirty="0"/>
              <a:t>, Jennifer Rexford, Cole Schlesinger, Alec Story, and David Walker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"</a:t>
            </a:r>
            <a:r>
              <a:rPr lang="en-US" dirty="0">
                <a:hlinkClick r:id="rId4"/>
              </a:rPr>
              <a:t>Languages for software-defined networks,"</a:t>
            </a:r>
            <a:r>
              <a:rPr lang="en-US" dirty="0"/>
              <a:t> </a:t>
            </a:r>
            <a:r>
              <a:rPr lang="en-US" i="1" dirty="0"/>
              <a:t>IEEE Communications Magazine</a:t>
            </a:r>
            <a:r>
              <a:rPr lang="en-US" dirty="0"/>
              <a:t>, </a:t>
            </a:r>
            <a:r>
              <a:rPr lang="en-US" dirty="0" smtClean="0"/>
              <a:t>Feb </a:t>
            </a:r>
            <a:r>
              <a:rPr lang="en-US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16020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77" y="274638"/>
            <a:ext cx="8875889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Software-Defined Networking (SDN)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290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Platform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0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FF"/>
                </a:solidFill>
                <a:latin typeface="+mj-lt"/>
              </a:rPr>
              <a:t>Controller Application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68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715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58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4271432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4873974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57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153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996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82889" y="2920401"/>
            <a:ext cx="747889" cy="409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1664" y="2083841"/>
            <a:ext cx="23565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Network-wide visibility and control</a:t>
            </a:r>
            <a:endParaRPr lang="en-US" sz="2400" dirty="0"/>
          </a:p>
        </p:txBody>
      </p:sp>
      <p:cxnSp>
        <p:nvCxnSpPr>
          <p:cNvPr id="25" name="Straight Arrow Connector 24"/>
          <p:cNvCxnSpPr>
            <a:stCxn id="28" idx="1"/>
          </p:cNvCxnSpPr>
          <p:nvPr/>
        </p:nvCxnSpPr>
        <p:spPr>
          <a:xfrm flipH="1" flipV="1">
            <a:off x="5325534" y="4049889"/>
            <a:ext cx="1362430" cy="444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7964" y="3678847"/>
            <a:ext cx="286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Direct control via open interface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9141" y="5894687"/>
            <a:ext cx="838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distributed protocols to (centralized) controller applications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21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25964</TotalTime>
  <Words>1555</Words>
  <Application>Microsoft Macintosh PowerPoint</Application>
  <PresentationFormat>On-screen Show (4:3)</PresentationFormat>
  <Paragraphs>435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Helvetica</vt:lpstr>
      <vt:lpstr>ＭＳ Ｐゴシック</vt:lpstr>
      <vt:lpstr>Times New Roman</vt:lpstr>
      <vt:lpstr>Wingdings</vt:lpstr>
      <vt:lpstr>ヒラギノ角ゴ Pro W3</vt:lpstr>
      <vt:lpstr>Arial</vt:lpstr>
      <vt:lpstr>Office Theme</vt:lpstr>
      <vt:lpstr>Hitting the Nail on the Head Interdisciplinary Research in Computer Networking</vt:lpstr>
      <vt:lpstr>The Internet: An Exciting Time</vt:lpstr>
      <vt:lpstr>Near-Constant Innovation</vt:lpstr>
      <vt:lpstr>A Grand Challenge</vt:lpstr>
      <vt:lpstr>Hammers and Nails</vt:lpstr>
      <vt:lpstr>My Upbringing at</vt:lpstr>
      <vt:lpstr>Two Example Projects</vt:lpstr>
      <vt:lpstr>Composition of Network Policies (programming languages)</vt:lpstr>
      <vt:lpstr>Software-Defined Networking (SDN)</vt:lpstr>
      <vt:lpstr>Simple, Open Data-Plane API</vt:lpstr>
      <vt:lpstr>Writing SDN Controller Applications</vt:lpstr>
      <vt:lpstr>Combining Many Networking Tasks</vt:lpstr>
      <vt:lpstr>Modular Controller Applications</vt:lpstr>
      <vt:lpstr>Abstract OpenFlow: Policy as a Function</vt:lpstr>
      <vt:lpstr>Parallel Composition (+)</vt:lpstr>
      <vt:lpstr>Example: Server Load Balancer</vt:lpstr>
      <vt:lpstr>Sequential Composition (&gt;&gt;)</vt:lpstr>
      <vt:lpstr>Lessons: Abstraction and Composition</vt:lpstr>
      <vt:lpstr>Lessons: Embedded People (and Code)</vt:lpstr>
      <vt:lpstr>Traffic Monitoring in the Data Plane (compact data structures)</vt:lpstr>
      <vt:lpstr>Programmable Packet Processing Hardware</vt:lpstr>
      <vt:lpstr>Traffic Analysis in the Data Plane</vt:lpstr>
      <vt:lpstr>A Constrained Computational Model</vt:lpstr>
      <vt:lpstr>Example: Heavy-Hitter Detection</vt:lpstr>
      <vt:lpstr>Approximating the Approximation</vt:lpstr>
      <vt:lpstr>Approximating the Approximation</vt:lpstr>
      <vt:lpstr>Approximating the Approximation</vt:lpstr>
      <vt:lpstr>P4 Prototype and Evaluation</vt:lpstr>
      <vt:lpstr>Lessons: Concrete vs. Abstract  </vt:lpstr>
      <vt:lpstr>“If I Had a Hammer…”</vt:lpstr>
      <vt:lpstr>Interdisciplinary Fun</vt:lpstr>
      <vt:lpstr>Managing Risks</vt:lpstr>
      <vt:lpstr>Conclusion</vt:lpstr>
    </vt:vector>
  </TitlesOfParts>
  <Company>Princeton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SoftCell: Taking Control of Cellular Core networks</dc:title>
  <dc:creator>Xin Jin</dc:creator>
  <cp:lastModifiedBy>Jen</cp:lastModifiedBy>
  <cp:revision>2223</cp:revision>
  <cp:lastPrinted>2015-09-08T21:29:03Z</cp:lastPrinted>
  <dcterms:created xsi:type="dcterms:W3CDTF">2013-03-27T18:30:57Z</dcterms:created>
  <dcterms:modified xsi:type="dcterms:W3CDTF">2018-03-15T04:57:38Z</dcterms:modified>
</cp:coreProperties>
</file>