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2" r:id="rId3"/>
    <p:sldId id="283" r:id="rId4"/>
    <p:sldId id="258" r:id="rId5"/>
    <p:sldId id="277" r:id="rId6"/>
    <p:sldId id="260" r:id="rId7"/>
    <p:sldId id="268" r:id="rId8"/>
    <p:sldId id="266" r:id="rId9"/>
    <p:sldId id="274" r:id="rId10"/>
    <p:sldId id="284" r:id="rId11"/>
    <p:sldId id="265" r:id="rId12"/>
    <p:sldId id="272" r:id="rId13"/>
    <p:sldId id="270" r:id="rId14"/>
    <p:sldId id="275" r:id="rId15"/>
    <p:sldId id="273" r:id="rId16"/>
    <p:sldId id="267" r:id="rId17"/>
    <p:sldId id="263" r:id="rId18"/>
    <p:sldId id="286" r:id="rId19"/>
    <p:sldId id="285" r:id="rId20"/>
    <p:sldId id="287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2F4"/>
    <a:srgbClr val="2255D8"/>
    <a:srgbClr val="FF8E92"/>
    <a:srgbClr val="FFF574"/>
    <a:srgbClr val="A5FEFF"/>
    <a:srgbClr val="FFF9C4"/>
    <a:srgbClr val="9B0000"/>
    <a:srgbClr val="C1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9"/>
    <p:restoredTop sz="90107" autoAdjust="0"/>
  </p:normalViewPr>
  <p:slideViewPr>
    <p:cSldViewPr snapToGrid="0" snapToObjects="1">
      <p:cViewPr>
        <p:scale>
          <a:sx n="98" d="100"/>
          <a:sy n="98" d="100"/>
        </p:scale>
        <p:origin x="1280" y="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C3AD49-4EEE-7943-9DA1-D97430236F30}" type="datetimeFigureOut">
              <a:rPr lang="en-US" smtClean="0"/>
              <a:t>8/21/17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0B13D-0290-CF49-AAF4-282F3F0E9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869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FCD46-05C9-3646-A718-5B129CF7C931}" type="datetimeFigureOut">
              <a:rPr lang="en-US" smtClean="0"/>
              <a:t>8/21/17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163F6-5BC4-F945-9DDD-76E74D9DD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8601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63F6-5BC4-F945-9DDD-76E74D9DDF3E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49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bubbles for switch mechanisms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63F6-5BC4-F945-9DDD-76E74D9DDF3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289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81B8-DA4E-304E-8822-4A5DB59D6858}" type="datetime1">
              <a:rPr lang="en-US" smtClean="0"/>
              <a:t>8/21/17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43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2599-79B2-654A-923E-9DA809409B48}" type="datetime1">
              <a:rPr lang="en-US" smtClean="0"/>
              <a:t>8/21/17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9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0C18B-E5BB-4D4E-A1E3-B40EB35183E3}" type="datetime1">
              <a:rPr lang="en-US" smtClean="0"/>
              <a:t>8/21/17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40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1ED9D-A17D-9C46-A4F9-C44472C7AD73}" type="datetime1">
              <a:rPr lang="en-US" smtClean="0"/>
              <a:t>8/21/17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742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15B6-AC4A-884D-8420-4054C95D6CB0}" type="datetime1">
              <a:rPr lang="en-US" smtClean="0"/>
              <a:t>8/21/17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921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6977-D718-7447-9428-7807D247A38C}" type="datetime1">
              <a:rPr lang="en-US" smtClean="0"/>
              <a:t>8/21/17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91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90E89-D40D-A74A-BD33-1BF7F3A89925}" type="datetime1">
              <a:rPr lang="en-US" smtClean="0"/>
              <a:t>8/21/17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64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B49C-61DA-9944-86B7-8584FC4A1D7B}" type="datetime1">
              <a:rPr lang="en-US" smtClean="0"/>
              <a:t>8/21/17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36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1E9EC-AF04-F64D-BB69-643970094AFA}" type="datetime1">
              <a:rPr lang="en-US" smtClean="0"/>
              <a:t>8/21/17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03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B817-17FC-7C49-90F4-B5C6B2D51C02}" type="datetime1">
              <a:rPr lang="en-US" smtClean="0"/>
              <a:t>8/21/17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044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43B1F-4E28-1045-A1CC-900B72095BBA}" type="datetime1">
              <a:rPr lang="en-US" smtClean="0"/>
              <a:t>8/21/17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76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3E891-3767-664B-878B-AE635B3E097C}" type="datetime1">
              <a:rPr lang="en-US" smtClean="0"/>
              <a:t>8/21/17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718992C-B9AF-2F49-8B31-EC7F489F30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113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11846"/>
            <a:ext cx="6400800" cy="1752600"/>
          </a:xfrm>
        </p:spPr>
        <p:txBody>
          <a:bodyPr/>
          <a:lstStyle/>
          <a:p>
            <a:r>
              <a:rPr lang="en-US" dirty="0" smtClean="0"/>
              <a:t>Jennifer Rexford</a:t>
            </a:r>
            <a:br>
              <a:rPr lang="en-US" dirty="0" smtClean="0"/>
            </a:br>
            <a:r>
              <a:rPr lang="en-US" dirty="0" smtClean="0"/>
              <a:t>Princeton University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1490" y="1497106"/>
            <a:ext cx="5621020" cy="2682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93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loud 27"/>
          <p:cNvSpPr/>
          <p:nvPr/>
        </p:nvSpPr>
        <p:spPr>
          <a:xfrm>
            <a:off x="635732" y="3487783"/>
            <a:ext cx="6992975" cy="3233694"/>
          </a:xfrm>
          <a:prstGeom prst="cloud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Big Switch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Network-wide traffic analysis</a:t>
            </a:r>
          </a:p>
          <a:p>
            <a:pPr lvl="1"/>
            <a:r>
              <a:rPr lang="en-US" dirty="0" smtClean="0"/>
              <a:t>As if the network were one switch</a:t>
            </a:r>
            <a:endParaRPr lang="en-US" dirty="0"/>
          </a:p>
          <a:p>
            <a:r>
              <a:rPr lang="en-US" dirty="0" smtClean="0"/>
              <a:t>Traffic matrix, heavy hitters, </a:t>
            </a:r>
            <a:r>
              <a:rPr lang="en-US" dirty="0" err="1" smtClean="0"/>
              <a:t>DoS</a:t>
            </a:r>
            <a:r>
              <a:rPr lang="en-US" dirty="0" smtClean="0"/>
              <a:t>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082" y="4411704"/>
            <a:ext cx="1145664" cy="681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351" y="4965904"/>
            <a:ext cx="1145664" cy="681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351" y="4131008"/>
            <a:ext cx="1145664" cy="681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325" y="4411704"/>
            <a:ext cx="1145664" cy="681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9" name="Line 21"/>
          <p:cNvSpPr>
            <a:spLocks noChangeShapeType="1"/>
          </p:cNvSpPr>
          <p:nvPr/>
        </p:nvSpPr>
        <p:spPr bwMode="auto">
          <a:xfrm flipV="1">
            <a:off x="2194557" y="4411600"/>
            <a:ext cx="1419793" cy="153848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0" name="Line 21"/>
          <p:cNvSpPr>
            <a:spLocks noChangeShapeType="1"/>
          </p:cNvSpPr>
          <p:nvPr/>
        </p:nvSpPr>
        <p:spPr bwMode="auto">
          <a:xfrm flipV="1">
            <a:off x="4559717" y="4812621"/>
            <a:ext cx="1479608" cy="365007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1" name="Line 21"/>
          <p:cNvSpPr>
            <a:spLocks noChangeShapeType="1"/>
          </p:cNvSpPr>
          <p:nvPr/>
        </p:nvSpPr>
        <p:spPr bwMode="auto">
          <a:xfrm>
            <a:off x="2063930" y="4812621"/>
            <a:ext cx="1584592" cy="433979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2" name="Line 21"/>
          <p:cNvSpPr>
            <a:spLocks noChangeShapeType="1"/>
          </p:cNvSpPr>
          <p:nvPr/>
        </p:nvSpPr>
        <p:spPr bwMode="auto">
          <a:xfrm>
            <a:off x="4559716" y="4309590"/>
            <a:ext cx="1479609" cy="349852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4" name="Line 21"/>
          <p:cNvSpPr>
            <a:spLocks noChangeShapeType="1"/>
          </p:cNvSpPr>
          <p:nvPr/>
        </p:nvSpPr>
        <p:spPr bwMode="auto">
          <a:xfrm flipV="1">
            <a:off x="2340917" y="5363056"/>
            <a:ext cx="1273433" cy="31676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5" name="Line 21"/>
          <p:cNvSpPr>
            <a:spLocks noChangeShapeType="1"/>
          </p:cNvSpPr>
          <p:nvPr/>
        </p:nvSpPr>
        <p:spPr bwMode="auto">
          <a:xfrm>
            <a:off x="4559716" y="5303811"/>
            <a:ext cx="1200633" cy="217628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pic>
        <p:nvPicPr>
          <p:cNvPr id="16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376" y="5456805"/>
            <a:ext cx="1145664" cy="681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0723" y="5439599"/>
            <a:ext cx="1145664" cy="681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0" name="Line 21"/>
          <p:cNvSpPr>
            <a:spLocks noChangeShapeType="1"/>
          </p:cNvSpPr>
          <p:nvPr/>
        </p:nvSpPr>
        <p:spPr bwMode="auto">
          <a:xfrm>
            <a:off x="483324" y="4411600"/>
            <a:ext cx="766650" cy="170918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 flipV="1">
            <a:off x="496387" y="4812620"/>
            <a:ext cx="766650" cy="153284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>
            <a:off x="622670" y="5468235"/>
            <a:ext cx="766650" cy="170918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 flipV="1">
            <a:off x="635733" y="5869255"/>
            <a:ext cx="766650" cy="153284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 flipH="1">
            <a:off x="6984690" y="4370661"/>
            <a:ext cx="766650" cy="170918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25" name="Line 21"/>
          <p:cNvSpPr>
            <a:spLocks noChangeShapeType="1"/>
          </p:cNvSpPr>
          <p:nvPr/>
        </p:nvSpPr>
        <p:spPr bwMode="auto">
          <a:xfrm flipH="1" flipV="1">
            <a:off x="6997753" y="4771681"/>
            <a:ext cx="766650" cy="153284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26" name="Line 21"/>
          <p:cNvSpPr>
            <a:spLocks noChangeShapeType="1"/>
          </p:cNvSpPr>
          <p:nvPr/>
        </p:nvSpPr>
        <p:spPr bwMode="auto">
          <a:xfrm flipH="1">
            <a:off x="6687994" y="5395257"/>
            <a:ext cx="766650" cy="170918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27" name="Line 21"/>
          <p:cNvSpPr>
            <a:spLocks noChangeShapeType="1"/>
          </p:cNvSpPr>
          <p:nvPr/>
        </p:nvSpPr>
        <p:spPr bwMode="auto">
          <a:xfrm flipH="1" flipV="1">
            <a:off x="6701057" y="5796277"/>
            <a:ext cx="766650" cy="153284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29" name="Oval Callout 28"/>
          <p:cNvSpPr/>
          <p:nvPr/>
        </p:nvSpPr>
        <p:spPr>
          <a:xfrm>
            <a:off x="6768009" y="3056285"/>
            <a:ext cx="2297614" cy="885127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Combining results across locations</a:t>
            </a:r>
            <a:endParaRPr lang="en-US" sz="2000" dirty="0"/>
          </a:p>
        </p:txBody>
      </p:sp>
      <p:sp>
        <p:nvSpPr>
          <p:cNvPr id="30" name="Line 21"/>
          <p:cNvSpPr>
            <a:spLocks noChangeShapeType="1"/>
          </p:cNvSpPr>
          <p:nvPr/>
        </p:nvSpPr>
        <p:spPr bwMode="auto">
          <a:xfrm flipV="1">
            <a:off x="2194557" y="5796275"/>
            <a:ext cx="3565792" cy="71341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93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 Over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2462348"/>
          </a:xfrm>
        </p:spPr>
        <p:txBody>
          <a:bodyPr>
            <a:noAutofit/>
          </a:bodyPr>
          <a:lstStyle/>
          <a:p>
            <a:r>
              <a:rPr lang="en-US" sz="3600" dirty="0" smtClean="0"/>
              <a:t>Predicates over hops in a path</a:t>
            </a:r>
          </a:p>
          <a:p>
            <a:pPr lvl="1"/>
            <a:r>
              <a:rPr lang="en-US" sz="3200" dirty="0" smtClean="0"/>
              <a:t>Separated by “^”</a:t>
            </a:r>
          </a:p>
          <a:p>
            <a:r>
              <a:rPr lang="en-US" sz="3600" dirty="0" smtClean="0"/>
              <a:t>Web responses with switch S1 followed by switch S2</a:t>
            </a:r>
          </a:p>
          <a:p>
            <a:pPr lvl="1"/>
            <a:r>
              <a:rPr lang="en-US" sz="3200" dirty="0" smtClean="0"/>
              <a:t>(switch=S1 &amp;&amp; </a:t>
            </a:r>
            <a:r>
              <a:rPr lang="en-US" sz="3200" dirty="0" err="1" smtClean="0"/>
              <a:t>srcport</a:t>
            </a:r>
            <a:r>
              <a:rPr lang="en-US" sz="3200" dirty="0" smtClean="0"/>
              <a:t>=80) ^ switch=S2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10</a:t>
            </a:fld>
            <a:endParaRPr lang="en-US"/>
          </a:p>
        </p:txBody>
      </p:sp>
      <p:sp>
        <p:nvSpPr>
          <p:cNvPr id="6" name="Line 21"/>
          <p:cNvSpPr>
            <a:spLocks noChangeShapeType="1"/>
          </p:cNvSpPr>
          <p:nvPr/>
        </p:nvSpPr>
        <p:spPr bwMode="auto">
          <a:xfrm>
            <a:off x="4187513" y="5548348"/>
            <a:ext cx="862320" cy="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60004" y="5871901"/>
            <a:ext cx="4812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280647" y="5894687"/>
            <a:ext cx="4812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S2</a:t>
            </a:r>
            <a:endParaRPr lang="en-US" dirty="0"/>
          </a:p>
        </p:txBody>
      </p:sp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657" y="5272804"/>
            <a:ext cx="1145664" cy="681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2531" y="5272803"/>
            <a:ext cx="1145664" cy="681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cxnSp>
        <p:nvCxnSpPr>
          <p:cNvPr id="16" name="Straight Arrow Connector 15"/>
          <p:cNvCxnSpPr/>
          <p:nvPr/>
        </p:nvCxnSpPr>
        <p:spPr>
          <a:xfrm flipV="1">
            <a:off x="3030583" y="5115436"/>
            <a:ext cx="3167612" cy="13063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0" y="6457283"/>
            <a:ext cx="2388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[Path Queries, NSDI’14]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0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 Over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Predicates over hops in a path</a:t>
            </a:r>
          </a:p>
          <a:p>
            <a:pPr lvl="1"/>
            <a:r>
              <a:rPr lang="en-US" sz="3600" dirty="0"/>
              <a:t>Separated by </a:t>
            </a:r>
            <a:r>
              <a:rPr lang="en-US" sz="3600" dirty="0" smtClean="0"/>
              <a:t>“^”</a:t>
            </a:r>
            <a:endParaRPr lang="en-US" sz="3600" dirty="0"/>
          </a:p>
          <a:p>
            <a:r>
              <a:rPr lang="en-US" sz="4000" dirty="0" smtClean="0"/>
              <a:t>Traffic evading the firewall</a:t>
            </a:r>
          </a:p>
          <a:p>
            <a:pPr lvl="1"/>
            <a:r>
              <a:rPr lang="en-US" sz="3600" dirty="0" smtClean="0"/>
              <a:t>(! (switch=FW))*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901" y="5107639"/>
            <a:ext cx="1145664" cy="681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170" y="5661839"/>
            <a:ext cx="1145664" cy="681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170" y="4826943"/>
            <a:ext cx="1145664" cy="681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9144" y="5107639"/>
            <a:ext cx="1145664" cy="681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9" name="Line 21"/>
          <p:cNvSpPr>
            <a:spLocks noChangeShapeType="1"/>
          </p:cNvSpPr>
          <p:nvPr/>
        </p:nvSpPr>
        <p:spPr bwMode="auto">
          <a:xfrm flipV="1">
            <a:off x="2364376" y="5107535"/>
            <a:ext cx="1419793" cy="153848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0" name="Line 21"/>
          <p:cNvSpPr>
            <a:spLocks noChangeShapeType="1"/>
          </p:cNvSpPr>
          <p:nvPr/>
        </p:nvSpPr>
        <p:spPr bwMode="auto">
          <a:xfrm flipV="1">
            <a:off x="4729536" y="5508556"/>
            <a:ext cx="1479608" cy="365007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1" name="Line 21"/>
          <p:cNvSpPr>
            <a:spLocks noChangeShapeType="1"/>
          </p:cNvSpPr>
          <p:nvPr/>
        </p:nvSpPr>
        <p:spPr bwMode="auto">
          <a:xfrm>
            <a:off x="2233749" y="5508556"/>
            <a:ext cx="1584592" cy="433979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2" name="Line 21"/>
          <p:cNvSpPr>
            <a:spLocks noChangeShapeType="1"/>
          </p:cNvSpPr>
          <p:nvPr/>
        </p:nvSpPr>
        <p:spPr bwMode="auto">
          <a:xfrm>
            <a:off x="4729535" y="5005525"/>
            <a:ext cx="1479609" cy="349852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72156" y="4288688"/>
            <a:ext cx="599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FW</a:t>
            </a:r>
            <a:endParaRPr lang="en-US" dirty="0"/>
          </a:p>
        </p:txBody>
      </p:sp>
      <p:sp>
        <p:nvSpPr>
          <p:cNvPr id="14" name="Line 21"/>
          <p:cNvSpPr>
            <a:spLocks noChangeShapeType="1"/>
          </p:cNvSpPr>
          <p:nvPr/>
        </p:nvSpPr>
        <p:spPr bwMode="auto">
          <a:xfrm flipV="1">
            <a:off x="2515394" y="6036529"/>
            <a:ext cx="1273433" cy="31676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5" name="Line 21"/>
          <p:cNvSpPr>
            <a:spLocks noChangeShapeType="1"/>
          </p:cNvSpPr>
          <p:nvPr/>
        </p:nvSpPr>
        <p:spPr bwMode="auto">
          <a:xfrm>
            <a:off x="4729535" y="5999746"/>
            <a:ext cx="1200633" cy="217628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pic>
        <p:nvPicPr>
          <p:cNvPr id="27" name="Picture 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195" y="6152740"/>
            <a:ext cx="1145664" cy="681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28" name="Picture 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542" y="6135534"/>
            <a:ext cx="1145664" cy="681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cxnSp>
        <p:nvCxnSpPr>
          <p:cNvPr id="29" name="Straight Arrow Connector 28"/>
          <p:cNvCxnSpPr/>
          <p:nvPr/>
        </p:nvCxnSpPr>
        <p:spPr>
          <a:xfrm>
            <a:off x="2549565" y="5448498"/>
            <a:ext cx="3380603" cy="608267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2549565" y="5661839"/>
            <a:ext cx="3851235" cy="947969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72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646"/>
            <a:ext cx="8229600" cy="1143000"/>
          </a:xfrm>
        </p:spPr>
        <p:txBody>
          <a:bodyPr/>
          <a:lstStyle/>
          <a:p>
            <a:r>
              <a:rPr lang="en-US" dirty="0"/>
              <a:t>Regular Expressions Over Paths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1192"/>
            <a:ext cx="8229600" cy="498347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Regular expressions as DFAs</a:t>
            </a:r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 smtClean="0"/>
          </a:p>
          <a:p>
            <a:r>
              <a:rPr lang="en-US" sz="3600" dirty="0" smtClean="0"/>
              <a:t>DFA in the data plane</a:t>
            </a:r>
          </a:p>
          <a:p>
            <a:pPr lvl="1"/>
            <a:r>
              <a:rPr lang="en-US" sz="3200" dirty="0"/>
              <a:t>S</a:t>
            </a:r>
            <a:r>
              <a:rPr lang="en-US" sz="3200" dirty="0" smtClean="0"/>
              <a:t>tate: packet metadata </a:t>
            </a:r>
          </a:p>
          <a:p>
            <a:pPr lvl="1"/>
            <a:r>
              <a:rPr lang="en-US" sz="3200" dirty="0" smtClean="0"/>
              <a:t>Transition: match-action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20" y="1989961"/>
            <a:ext cx="6982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Query: (switch=S1 &amp;&amp; </a:t>
            </a:r>
            <a:r>
              <a:rPr lang="en-US" sz="2800" dirty="0" err="1" smtClean="0"/>
              <a:t>srcport</a:t>
            </a:r>
            <a:r>
              <a:rPr lang="en-US" sz="2800" dirty="0" smtClean="0"/>
              <a:t>=80) ^ switch=S2</a:t>
            </a:r>
            <a:endParaRPr lang="en-US" sz="28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1283905" y="2641541"/>
            <a:ext cx="6796910" cy="1112511"/>
            <a:chOff x="1283905" y="2641541"/>
            <a:chExt cx="6796910" cy="1112511"/>
          </a:xfrm>
        </p:grpSpPr>
        <p:sp>
          <p:nvSpPr>
            <p:cNvPr id="7" name="Oval 6"/>
            <p:cNvSpPr/>
            <p:nvPr/>
          </p:nvSpPr>
          <p:spPr>
            <a:xfrm>
              <a:off x="2886892" y="3154782"/>
              <a:ext cx="613954" cy="582092"/>
            </a:xfrm>
            <a:prstGeom prst="ellips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899955" y="3193971"/>
              <a:ext cx="6139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Q0</a:t>
              </a:r>
              <a:endParaRPr lang="en-US" sz="2400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5160385" y="3154782"/>
              <a:ext cx="613954" cy="582092"/>
            </a:xfrm>
            <a:prstGeom prst="ellips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213562" y="3193971"/>
              <a:ext cx="6139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mtClean="0"/>
                <a:t>Q1</a:t>
              </a:r>
              <a:endParaRPr lang="en-US" sz="2400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7447124" y="3171960"/>
              <a:ext cx="613954" cy="582092"/>
            </a:xfrm>
            <a:prstGeom prst="ellips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66861" y="3193969"/>
              <a:ext cx="6139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mtClean="0"/>
                <a:t>Q2</a:t>
              </a:r>
              <a:endParaRPr lang="en-US" sz="2400" dirty="0"/>
            </a:p>
          </p:txBody>
        </p:sp>
        <p:sp>
          <p:nvSpPr>
            <p:cNvPr id="13" name="Right Arrow 12"/>
            <p:cNvSpPr/>
            <p:nvPr/>
          </p:nvSpPr>
          <p:spPr>
            <a:xfrm>
              <a:off x="2433087" y="3294361"/>
              <a:ext cx="398126" cy="302933"/>
            </a:xfrm>
            <a:prstGeom prst="rightArrow">
              <a:avLst/>
            </a:prstGeom>
            <a:solidFill>
              <a:schemeClr val="tx1"/>
            </a:solidFill>
            <a:ln w="34925"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ight Arrow 13"/>
            <p:cNvSpPr/>
            <p:nvPr/>
          </p:nvSpPr>
          <p:spPr>
            <a:xfrm>
              <a:off x="3498587" y="3246837"/>
              <a:ext cx="1663884" cy="397979"/>
            </a:xfrm>
            <a:prstGeom prst="rightArrow">
              <a:avLst/>
            </a:prstGeom>
            <a:ln w="34925"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505301" y="2641541"/>
              <a:ext cx="163769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switch=S1 &amp;&amp;</a:t>
              </a:r>
            </a:p>
            <a:p>
              <a:pPr algn="ctr"/>
              <a:r>
                <a:rPr lang="en-US" sz="2000" dirty="0" err="1" smtClean="0"/>
                <a:t>srcport</a:t>
              </a:r>
              <a:r>
                <a:rPr lang="en-US" sz="2000" dirty="0" smtClean="0"/>
                <a:t>=80</a:t>
              </a:r>
              <a:endParaRPr lang="en-US" sz="2000" dirty="0"/>
            </a:p>
          </p:txBody>
        </p:sp>
        <p:sp>
          <p:nvSpPr>
            <p:cNvPr id="16" name="Right Arrow 15"/>
            <p:cNvSpPr/>
            <p:nvPr/>
          </p:nvSpPr>
          <p:spPr>
            <a:xfrm>
              <a:off x="5774339" y="3225813"/>
              <a:ext cx="1663884" cy="397979"/>
            </a:xfrm>
            <a:prstGeom prst="rightArrow">
              <a:avLst/>
            </a:prstGeom>
            <a:ln w="34925"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23864" y="2851494"/>
              <a:ext cx="12305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smtClean="0"/>
                <a:t>switch=S2</a:t>
              </a:r>
              <a:endParaRPr lang="en-US" sz="2000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7495020" y="3245982"/>
              <a:ext cx="501028" cy="451701"/>
            </a:xfrm>
            <a:prstGeom prst="ellips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 flipH="1">
              <a:off x="1283905" y="3131503"/>
              <a:ext cx="10164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DFA:</a:t>
              </a:r>
              <a:endParaRPr lang="en-US" sz="2800" dirty="0"/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551728"/>
              </p:ext>
            </p:extLst>
          </p:nvPr>
        </p:nvGraphicFramePr>
        <p:xfrm>
          <a:off x="3071023" y="5850861"/>
          <a:ext cx="4288973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7559"/>
                <a:gridCol w="145141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Match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Action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state=Q0,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srcport</a:t>
                      </a:r>
                      <a:r>
                        <a:rPr lang="en-US" sz="2400" baseline="0" dirty="0" smtClean="0"/>
                        <a:t>=80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state=Q1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 flipH="1">
            <a:off x="936647" y="6046451"/>
            <a:ext cx="2085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At switch S1: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60721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 Over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02873"/>
          </a:xfrm>
        </p:spPr>
        <p:txBody>
          <a:bodyPr/>
          <a:lstStyle/>
          <a:p>
            <a:r>
              <a:rPr lang="en-US" dirty="0">
                <a:sym typeface="Wingdings"/>
              </a:rPr>
              <a:t>Reduce across hops in the </a:t>
            </a:r>
            <a:r>
              <a:rPr lang="en-US" dirty="0" smtClean="0">
                <a:sym typeface="Wingdings"/>
              </a:rPr>
              <a:t>path</a:t>
            </a:r>
          </a:p>
          <a:p>
            <a:pPr lvl="1"/>
            <a:r>
              <a:rPr lang="en-US" dirty="0" smtClean="0">
                <a:sym typeface="Wingdings"/>
              </a:rPr>
              <a:t>Collect statistics at each hop</a:t>
            </a:r>
          </a:p>
          <a:p>
            <a:pPr lvl="1"/>
            <a:r>
              <a:rPr lang="en-US" dirty="0" smtClean="0">
                <a:sym typeface="Wingdings"/>
              </a:rPr>
              <a:t>Accumulate across hops in the path</a:t>
            </a:r>
          </a:p>
          <a:p>
            <a:pPr lvl="1"/>
            <a:endParaRPr lang="en-US" dirty="0">
              <a:sym typeface="Wingdings"/>
            </a:endParaRPr>
          </a:p>
          <a:p>
            <a:r>
              <a:rPr lang="en-US" dirty="0" smtClean="0">
                <a:sym typeface="Wingdings"/>
              </a:rPr>
              <a:t>Minimum available bandwidth</a:t>
            </a:r>
          </a:p>
          <a:p>
            <a:r>
              <a:rPr lang="en-US" dirty="0" smtClean="0">
                <a:sym typeface="Wingdings"/>
              </a:rPr>
              <a:t>Total queueing delay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403026"/>
            <a:ext cx="2893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[Minions, SIGCOMM’14; INT]</a:t>
            </a:r>
            <a:endParaRPr lang="en-US" dirty="0"/>
          </a:p>
        </p:txBody>
      </p:sp>
      <p:sp>
        <p:nvSpPr>
          <p:cNvPr id="6" name="Line 21"/>
          <p:cNvSpPr>
            <a:spLocks noChangeShapeType="1"/>
          </p:cNvSpPr>
          <p:nvPr/>
        </p:nvSpPr>
        <p:spPr bwMode="auto">
          <a:xfrm>
            <a:off x="2293399" y="5907639"/>
            <a:ext cx="862320" cy="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543" y="5632095"/>
            <a:ext cx="1145664" cy="681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8417" y="5632094"/>
            <a:ext cx="1145664" cy="681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9" name="Line 21"/>
          <p:cNvSpPr>
            <a:spLocks noChangeShapeType="1"/>
          </p:cNvSpPr>
          <p:nvPr/>
        </p:nvSpPr>
        <p:spPr bwMode="auto">
          <a:xfrm>
            <a:off x="5995147" y="5884303"/>
            <a:ext cx="862320" cy="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291" y="5608759"/>
            <a:ext cx="1145664" cy="681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0165" y="5608758"/>
            <a:ext cx="1145664" cy="681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2" name="Line 21"/>
          <p:cNvSpPr>
            <a:spLocks noChangeShapeType="1"/>
          </p:cNvSpPr>
          <p:nvPr/>
        </p:nvSpPr>
        <p:spPr bwMode="auto">
          <a:xfrm>
            <a:off x="4146971" y="5907639"/>
            <a:ext cx="862320" cy="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2527724" y="5247351"/>
            <a:ext cx="365227" cy="522515"/>
            <a:chOff x="6932022" y="4153988"/>
            <a:chExt cx="365227" cy="522515"/>
          </a:xfrm>
        </p:grpSpPr>
        <p:sp>
          <p:nvSpPr>
            <p:cNvPr id="13" name="Rectangle 12"/>
            <p:cNvSpPr/>
            <p:nvPr/>
          </p:nvSpPr>
          <p:spPr>
            <a:xfrm>
              <a:off x="6944552" y="4284617"/>
              <a:ext cx="352697" cy="39188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 flipV="1">
              <a:off x="6932022" y="4153988"/>
              <a:ext cx="352697" cy="13062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304614" y="5203245"/>
            <a:ext cx="365227" cy="522515"/>
            <a:chOff x="6932022" y="4153988"/>
            <a:chExt cx="365227" cy="522515"/>
          </a:xfrm>
        </p:grpSpPr>
        <p:sp>
          <p:nvSpPr>
            <p:cNvPr id="17" name="Rectangle 16"/>
            <p:cNvSpPr/>
            <p:nvPr/>
          </p:nvSpPr>
          <p:spPr>
            <a:xfrm>
              <a:off x="6944552" y="4284617"/>
              <a:ext cx="352697" cy="39188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 flipV="1">
              <a:off x="6932022" y="4153988"/>
              <a:ext cx="352697" cy="13062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245589" y="5180534"/>
            <a:ext cx="353230" cy="522515"/>
            <a:chOff x="6944552" y="4153988"/>
            <a:chExt cx="353230" cy="522515"/>
          </a:xfrm>
        </p:grpSpPr>
        <p:sp>
          <p:nvSpPr>
            <p:cNvPr id="20" name="Rectangle 19"/>
            <p:cNvSpPr/>
            <p:nvPr/>
          </p:nvSpPr>
          <p:spPr>
            <a:xfrm>
              <a:off x="6944552" y="4284617"/>
              <a:ext cx="352697" cy="39188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 flipV="1">
              <a:off x="6945085" y="4153988"/>
              <a:ext cx="352697" cy="13062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32183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 Over Packets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1"/>
            <a:ext cx="8425543" cy="475615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Regular expression over stream of packets</a:t>
            </a:r>
          </a:p>
          <a:p>
            <a:endParaRPr lang="en-US" dirty="0"/>
          </a:p>
          <a:p>
            <a:r>
              <a:rPr lang="en-US" dirty="0" smtClean="0"/>
              <a:t>TCP connection</a:t>
            </a:r>
          </a:p>
          <a:p>
            <a:pPr lvl="1"/>
            <a:r>
              <a:rPr lang="en-US" dirty="0" smtClean="0"/>
              <a:t>SYN followed by 0 or more non-SYN</a:t>
            </a:r>
          </a:p>
          <a:p>
            <a:r>
              <a:rPr lang="en-US" dirty="0" smtClean="0"/>
              <a:t>SYN flood attack</a:t>
            </a:r>
          </a:p>
          <a:p>
            <a:pPr lvl="1"/>
            <a:r>
              <a:rPr lang="en-US" dirty="0" smtClean="0"/>
              <a:t>Incomplete handshake (SYN, SYN-ACK, but no ACK)</a:t>
            </a:r>
          </a:p>
          <a:p>
            <a:pPr lvl="1"/>
            <a:r>
              <a:rPr lang="en-US" dirty="0" smtClean="0"/>
              <a:t>Sum the number of incomplete handshakes</a:t>
            </a:r>
          </a:p>
          <a:p>
            <a:pPr lvl="1"/>
            <a:endParaRPr lang="en-US" dirty="0"/>
          </a:p>
          <a:p>
            <a:r>
              <a:rPr lang="en-US" dirty="0" smtClean="0"/>
              <a:t>Also, split and iterate on streams</a:t>
            </a:r>
            <a:r>
              <a:rPr lang="is-IS" dirty="0" smtClean="0"/>
              <a:t>…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457283"/>
            <a:ext cx="2438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NetQRE</a:t>
            </a:r>
            <a:r>
              <a:rPr lang="en-US" dirty="0" smtClean="0"/>
              <a:t>, SIGCOMM’17]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30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Higher-level names</a:t>
            </a:r>
          </a:p>
          <a:p>
            <a:pPr lvl="1"/>
            <a:r>
              <a:rPr lang="en-US" dirty="0" smtClean="0"/>
              <a:t>Domain names (</a:t>
            </a:r>
            <a:r>
              <a:rPr lang="en-US" dirty="0" err="1" smtClean="0"/>
              <a:t>www.netflix.com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Customers (Pepsi)</a:t>
            </a:r>
          </a:p>
          <a:p>
            <a:r>
              <a:rPr lang="en-US" dirty="0" smtClean="0"/>
              <a:t>Application identification</a:t>
            </a:r>
          </a:p>
          <a:p>
            <a:pPr lvl="1"/>
            <a:r>
              <a:rPr lang="en-US" dirty="0" smtClean="0"/>
              <a:t>Specific applications (Skype)</a:t>
            </a:r>
          </a:p>
          <a:p>
            <a:pPr lvl="1"/>
            <a:r>
              <a:rPr lang="en-US" dirty="0" smtClean="0"/>
              <a:t>Application types (video)</a:t>
            </a:r>
          </a:p>
          <a:p>
            <a:r>
              <a:rPr lang="en-US" dirty="0" smtClean="0"/>
              <a:t>Grouping related flows</a:t>
            </a:r>
          </a:p>
          <a:p>
            <a:pPr lvl="1"/>
            <a:r>
              <a:rPr lang="en-US" dirty="0" smtClean="0"/>
              <a:t>Multiple TCP connections in a Web download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15</a:t>
            </a:fld>
            <a:endParaRPr lang="en-US"/>
          </a:p>
        </p:txBody>
      </p:sp>
      <p:sp>
        <p:nvSpPr>
          <p:cNvPr id="5" name="Oval Callout 4"/>
          <p:cNvSpPr/>
          <p:nvPr/>
        </p:nvSpPr>
        <p:spPr>
          <a:xfrm>
            <a:off x="5281749" y="1183763"/>
            <a:ext cx="2133600" cy="885127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DNS, known IP addresses</a:t>
            </a:r>
            <a:endParaRPr lang="en-US" sz="2000" dirty="0"/>
          </a:p>
        </p:txBody>
      </p:sp>
      <p:sp>
        <p:nvSpPr>
          <p:cNvPr id="6" name="Oval Callout 5"/>
          <p:cNvSpPr/>
          <p:nvPr/>
        </p:nvSpPr>
        <p:spPr>
          <a:xfrm>
            <a:off x="5281749" y="3134958"/>
            <a:ext cx="2133600" cy="885127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DNS, packet size/timing</a:t>
            </a:r>
            <a:endParaRPr lang="en-US" sz="2000" dirty="0"/>
          </a:p>
        </p:txBody>
      </p:sp>
      <p:sp>
        <p:nvSpPr>
          <p:cNvPr id="7" name="Oval Callout 6"/>
          <p:cNvSpPr/>
          <p:nvPr/>
        </p:nvSpPr>
        <p:spPr>
          <a:xfrm>
            <a:off x="5281749" y="4436440"/>
            <a:ext cx="2133600" cy="885127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IP address pairs</a:t>
            </a:r>
            <a:r>
              <a:rPr lang="en-US" sz="2000" smtClean="0"/>
              <a:t>, timing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4626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Blocks: Data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30611"/>
          </a:xfrm>
        </p:spPr>
        <p:txBody>
          <a:bodyPr>
            <a:normAutofit/>
          </a:bodyPr>
          <a:lstStyle/>
          <a:p>
            <a:r>
              <a:rPr lang="en-US" dirty="0" smtClean="0"/>
              <a:t>Data-reduction techniques</a:t>
            </a:r>
          </a:p>
          <a:p>
            <a:pPr lvl="1"/>
            <a:r>
              <a:rPr lang="en-US" dirty="0" smtClean="0"/>
              <a:t>Filtering (e.g., only DNS responses)</a:t>
            </a:r>
          </a:p>
          <a:p>
            <a:pPr lvl="1"/>
            <a:r>
              <a:rPr lang="en-US" dirty="0" smtClean="0"/>
              <a:t>Aggregation (e.g., by </a:t>
            </a:r>
            <a:r>
              <a:rPr lang="en-US" dirty="0" err="1" smtClean="0"/>
              <a:t>srcip</a:t>
            </a:r>
            <a:r>
              <a:rPr lang="en-US" dirty="0" smtClean="0"/>
              <a:t> prefix)</a:t>
            </a:r>
          </a:p>
          <a:p>
            <a:pPr lvl="1"/>
            <a:r>
              <a:rPr lang="en-US" dirty="0" smtClean="0"/>
              <a:t>Sampling (e.g., by hash on header fields)</a:t>
            </a:r>
          </a:p>
          <a:p>
            <a:pPr lvl="1"/>
            <a:r>
              <a:rPr lang="en-US" dirty="0" smtClean="0"/>
              <a:t>Sketching (e.g., count-min or count-distinct)</a:t>
            </a:r>
          </a:p>
          <a:p>
            <a:pPr lvl="1"/>
            <a:r>
              <a:rPr lang="en-US" dirty="0" smtClean="0"/>
              <a:t>Iterative refinement (e.g., drill down over time)</a:t>
            </a:r>
          </a:p>
          <a:p>
            <a:endParaRPr lang="en-US" dirty="0"/>
          </a:p>
          <a:p>
            <a:r>
              <a:rPr lang="en-US" dirty="0" smtClean="0"/>
              <a:t>Customized to the specific query</a:t>
            </a:r>
          </a:p>
          <a:p>
            <a:r>
              <a:rPr lang="is-IS" dirty="0" smtClean="0"/>
              <a:t>… balancing overhead and accuracy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22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Many Challenges: Better Compilation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Data reduction</a:t>
            </a:r>
          </a:p>
          <a:p>
            <a:pPr lvl="1"/>
            <a:r>
              <a:rPr lang="en-US" dirty="0" smtClean="0"/>
              <a:t>Picking the best data-reduction techniques</a:t>
            </a:r>
          </a:p>
          <a:p>
            <a:pPr lvl="1"/>
            <a:r>
              <a:rPr lang="en-US" dirty="0" smtClean="0"/>
              <a:t>Dividing resources across multiple queries</a:t>
            </a:r>
          </a:p>
          <a:p>
            <a:pPr lvl="1"/>
            <a:r>
              <a:rPr lang="en-US" dirty="0" smtClean="0"/>
              <a:t>Optimizing across overlapping queries</a:t>
            </a:r>
          </a:p>
          <a:p>
            <a:r>
              <a:rPr lang="en-US" dirty="0" smtClean="0"/>
              <a:t>Distributed execution</a:t>
            </a:r>
          </a:p>
          <a:p>
            <a:pPr lvl="1"/>
            <a:r>
              <a:rPr lang="en-US" dirty="0" smtClean="0"/>
              <a:t>Spreading queries across multiple switches</a:t>
            </a:r>
          </a:p>
          <a:p>
            <a:r>
              <a:rPr lang="en-US" dirty="0" smtClean="0"/>
              <a:t>Tolerating error</a:t>
            </a:r>
          </a:p>
          <a:p>
            <a:pPr lvl="1"/>
            <a:r>
              <a:rPr lang="en-US" dirty="0" smtClean="0"/>
              <a:t>Formalizing overhead vs. accuracy trade-offs</a:t>
            </a:r>
          </a:p>
          <a:p>
            <a:r>
              <a:rPr lang="en-US" dirty="0" smtClean="0"/>
              <a:t>Compiling to heterogeneous targets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585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Many Challenges: Better Abstractions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632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Accuracy tolerance</a:t>
            </a:r>
          </a:p>
          <a:p>
            <a:r>
              <a:rPr lang="en-US" dirty="0" smtClean="0"/>
              <a:t>Statistical service-level agreements</a:t>
            </a:r>
          </a:p>
          <a:p>
            <a:r>
              <a:rPr lang="en-US" dirty="0" smtClean="0"/>
              <a:t>Bidirectional traffic</a:t>
            </a:r>
          </a:p>
          <a:p>
            <a:r>
              <a:rPr lang="en-US" dirty="0" smtClean="0"/>
              <a:t>Higher-level names/applications</a:t>
            </a:r>
          </a:p>
          <a:p>
            <a:r>
              <a:rPr lang="en-US" dirty="0" smtClean="0"/>
              <a:t>Integrated measurement and control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41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 is Here to Stay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Traffic engineering</a:t>
            </a:r>
          </a:p>
          <a:p>
            <a:pPr lvl="1"/>
            <a:r>
              <a:rPr lang="en-US" dirty="0" smtClean="0"/>
              <a:t>Traffic matrix</a:t>
            </a:r>
          </a:p>
          <a:p>
            <a:pPr lvl="1"/>
            <a:r>
              <a:rPr lang="en-US" dirty="0" smtClean="0"/>
              <a:t>Available bandwidth on each path</a:t>
            </a:r>
          </a:p>
          <a:p>
            <a:pPr lvl="1"/>
            <a:r>
              <a:rPr lang="en-US" dirty="0" smtClean="0"/>
              <a:t>Distribution of queue lengths</a:t>
            </a:r>
          </a:p>
          <a:p>
            <a:r>
              <a:rPr lang="en-US" dirty="0" smtClean="0"/>
              <a:t>Service-level agreements</a:t>
            </a:r>
          </a:p>
          <a:p>
            <a:pPr lvl="1"/>
            <a:r>
              <a:rPr lang="en-US" dirty="0"/>
              <a:t>At most 0.5% lost or out-of-order </a:t>
            </a:r>
            <a:r>
              <a:rPr lang="en-US" dirty="0" smtClean="0"/>
              <a:t>packets</a:t>
            </a:r>
            <a:endParaRPr lang="en-US" dirty="0"/>
          </a:p>
          <a:p>
            <a:pPr lvl="1"/>
            <a:r>
              <a:rPr lang="en-US" dirty="0"/>
              <a:t>Jitter below 10 </a:t>
            </a:r>
            <a:r>
              <a:rPr lang="en-US" dirty="0" err="1"/>
              <a:t>msec</a:t>
            </a:r>
            <a:r>
              <a:rPr lang="en-US" dirty="0"/>
              <a:t> for 99.5% of </a:t>
            </a:r>
            <a:r>
              <a:rPr lang="en-US" dirty="0" smtClean="0"/>
              <a:t>packets</a:t>
            </a:r>
          </a:p>
          <a:p>
            <a:pPr lvl="1"/>
            <a:r>
              <a:rPr lang="en-US" dirty="0" smtClean="0"/>
              <a:t>Skype mean opinion score of 4.0+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70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21276"/>
          </a:xfrm>
        </p:spPr>
        <p:txBody>
          <a:bodyPr>
            <a:normAutofit/>
          </a:bodyPr>
          <a:lstStyle/>
          <a:p>
            <a:r>
              <a:rPr lang="en-US" dirty="0" smtClean="0"/>
              <a:t>Here to stay</a:t>
            </a:r>
          </a:p>
          <a:p>
            <a:pPr lvl="1"/>
            <a:r>
              <a:rPr lang="en-US" dirty="0" smtClean="0"/>
              <a:t>Programmable forwarding planes</a:t>
            </a:r>
          </a:p>
          <a:p>
            <a:pPr lvl="1"/>
            <a:r>
              <a:rPr lang="en-US" dirty="0" smtClean="0"/>
              <a:t>Measurement</a:t>
            </a:r>
          </a:p>
          <a:p>
            <a:r>
              <a:rPr lang="en-US" dirty="0" smtClean="0"/>
              <a:t>Let’s get them to work together</a:t>
            </a:r>
          </a:p>
          <a:p>
            <a:pPr lvl="1"/>
            <a:r>
              <a:rPr lang="en-US" dirty="0" smtClean="0"/>
              <a:t>Expressive abstractions</a:t>
            </a:r>
          </a:p>
          <a:p>
            <a:pPr lvl="1"/>
            <a:r>
              <a:rPr lang="en-US" dirty="0" smtClean="0"/>
              <a:t>Smart compilers and run-time systems</a:t>
            </a:r>
          </a:p>
          <a:p>
            <a:pPr lvl="1"/>
            <a:r>
              <a:rPr lang="en-US" dirty="0" smtClean="0"/>
              <a:t>Efficient data structures in the data plane</a:t>
            </a:r>
          </a:p>
          <a:p>
            <a:r>
              <a:rPr lang="en-US" dirty="0" smtClean="0"/>
              <a:t>Then, integrate measurement with control</a:t>
            </a:r>
          </a:p>
          <a:p>
            <a:pPr lvl="1"/>
            <a:r>
              <a:rPr lang="en-US" dirty="0" smtClean="0"/>
              <a:t>And future networks can manage themselves!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34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 is Here to Stay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3122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Troubleshooting</a:t>
            </a:r>
          </a:p>
          <a:p>
            <a:pPr lvl="1"/>
            <a:r>
              <a:rPr lang="en-US" dirty="0" smtClean="0"/>
              <a:t>TCP bottleneck at sender, network, or receiver</a:t>
            </a:r>
          </a:p>
          <a:p>
            <a:pPr lvl="1"/>
            <a:r>
              <a:rPr lang="en-US" dirty="0" smtClean="0"/>
              <a:t>Flows sharing the queue with a poor performer</a:t>
            </a:r>
          </a:p>
          <a:p>
            <a:pPr lvl="1"/>
            <a:r>
              <a:rPr lang="en-US" dirty="0" smtClean="0"/>
              <a:t>Identifying the bottleneck link(s) for a flow</a:t>
            </a:r>
          </a:p>
          <a:p>
            <a:r>
              <a:rPr lang="en-US" dirty="0" smtClean="0"/>
              <a:t>Security</a:t>
            </a:r>
          </a:p>
          <a:p>
            <a:pPr lvl="1"/>
            <a:r>
              <a:rPr lang="en-US" dirty="0"/>
              <a:t>Receiver of unsolicited DNS responses</a:t>
            </a:r>
          </a:p>
          <a:p>
            <a:pPr lvl="1"/>
            <a:r>
              <a:rPr lang="en-US" dirty="0"/>
              <a:t>Heavy-hitter traffic flows</a:t>
            </a:r>
          </a:p>
          <a:p>
            <a:pPr lvl="1"/>
            <a:r>
              <a:rPr lang="en-US" dirty="0"/>
              <a:t>Super-spreader host contacting many destinations</a:t>
            </a:r>
          </a:p>
          <a:p>
            <a:pPr lvl="1"/>
            <a:r>
              <a:rPr lang="en-US" dirty="0"/>
              <a:t>SYN floods (incomplete TCP handshakes)</a:t>
            </a:r>
          </a:p>
          <a:p>
            <a:pPr lvl="1"/>
            <a:r>
              <a:rPr lang="en-US" dirty="0"/>
              <a:t>Traffic circumventing a </a:t>
            </a:r>
            <a:r>
              <a:rPr lang="en-US" dirty="0" smtClean="0"/>
              <a:t>firewall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88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State of the Art (Still) Stinks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09605"/>
          </a:xfrm>
        </p:spPr>
        <p:txBody>
          <a:bodyPr>
            <a:normAutofit/>
          </a:bodyPr>
          <a:lstStyle/>
          <a:p>
            <a:r>
              <a:rPr lang="en-US" dirty="0" smtClean="0"/>
              <a:t>Traffic (</a:t>
            </a:r>
            <a:r>
              <a:rPr lang="en-US" dirty="0" err="1" smtClean="0"/>
              <a:t>Netflow</a:t>
            </a:r>
            <a:r>
              <a:rPr lang="en-US" dirty="0" smtClean="0"/>
              <a:t>/</a:t>
            </a:r>
            <a:r>
              <a:rPr lang="en-US" dirty="0" err="1" smtClean="0"/>
              <a:t>sFlow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Coarse-grained (heavy sampling)</a:t>
            </a:r>
          </a:p>
          <a:p>
            <a:pPr lvl="1"/>
            <a:r>
              <a:rPr lang="en-US" dirty="0" smtClean="0"/>
              <a:t>Inflexible (limited configurability)</a:t>
            </a:r>
          </a:p>
          <a:p>
            <a:r>
              <a:rPr lang="en-US" dirty="0" smtClean="0"/>
              <a:t>Reachability/reliability (ping, traceroute)</a:t>
            </a:r>
          </a:p>
          <a:p>
            <a:pPr lvl="1"/>
            <a:r>
              <a:rPr lang="en-US" dirty="0" smtClean="0"/>
              <a:t>Extra overhead from active probing</a:t>
            </a:r>
          </a:p>
          <a:p>
            <a:pPr lvl="1"/>
            <a:r>
              <a:rPr lang="en-US" dirty="0" smtClean="0"/>
              <a:t>Reactive, after the problem has happened</a:t>
            </a:r>
          </a:p>
          <a:p>
            <a:pPr lvl="1"/>
            <a:endParaRPr lang="en-US" dirty="0"/>
          </a:p>
          <a:p>
            <a:r>
              <a:rPr lang="en-US" dirty="0" smtClean="0"/>
              <a:t>Hard to collect </a:t>
            </a:r>
            <a:r>
              <a:rPr lang="en-US" i="1" dirty="0" smtClean="0"/>
              <a:t>performance</a:t>
            </a:r>
            <a:r>
              <a:rPr lang="en-US" dirty="0" smtClean="0"/>
              <a:t> data, </a:t>
            </a:r>
            <a:br>
              <a:rPr lang="en-US" dirty="0" smtClean="0"/>
            </a:br>
            <a:r>
              <a:rPr lang="en-US" dirty="0" smtClean="0"/>
              <a:t>or any other </a:t>
            </a:r>
            <a:r>
              <a:rPr lang="en-US" i="1" dirty="0" smtClean="0"/>
              <a:t>fine-grained</a:t>
            </a:r>
            <a:r>
              <a:rPr lang="en-US" dirty="0" smtClean="0"/>
              <a:t> information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950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131" y="274639"/>
            <a:ext cx="8699863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Programmable Data Planes to </a:t>
            </a:r>
            <a:r>
              <a:rPr lang="en-US" smtClean="0"/>
              <a:t>the Rescue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26" y="5757638"/>
            <a:ext cx="8229600" cy="120831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Customize data collection to the query</a:t>
            </a:r>
          </a:p>
          <a:p>
            <a:r>
              <a:rPr lang="is-IS" sz="2800" dirty="0" smtClean="0"/>
              <a:t>… but, with limited memory and computation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08426" y="3021012"/>
            <a:ext cx="998735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Packet</a:t>
            </a:r>
          </a:p>
          <a:p>
            <a:pPr algn="ctr"/>
            <a:r>
              <a:rPr lang="en-US" sz="2400" dirty="0"/>
              <a:t>p</a:t>
            </a:r>
            <a:r>
              <a:rPr lang="en-US" sz="2400" dirty="0" smtClean="0"/>
              <a:t>arser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899956" y="1763487"/>
            <a:ext cx="757646" cy="274320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99956" y="2037807"/>
            <a:ext cx="757646" cy="274320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99956" y="2312127"/>
            <a:ext cx="757646" cy="274320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99956" y="2586447"/>
            <a:ext cx="757646" cy="274320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780243"/>
              </p:ext>
            </p:extLst>
          </p:nvPr>
        </p:nvGraphicFramePr>
        <p:xfrm>
          <a:off x="2445957" y="3219675"/>
          <a:ext cx="1665644" cy="1771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9621"/>
                <a:gridCol w="836023"/>
              </a:tblGrid>
              <a:tr h="442894">
                <a:tc>
                  <a:txBody>
                    <a:bodyPr/>
                    <a:lstStyle/>
                    <a:p>
                      <a:r>
                        <a:rPr lang="en-US" dirty="0" smtClean="0"/>
                        <a:t>Match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</a:tr>
              <a:tr h="44289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a1</a:t>
                      </a:r>
                      <a:endParaRPr lang="en-US" dirty="0"/>
                    </a:p>
                  </a:txBody>
                  <a:tcPr/>
                </a:tc>
              </a:tr>
              <a:tr h="4428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428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716605" y="1356158"/>
            <a:ext cx="11243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Registers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184708" y="5123978"/>
            <a:ext cx="22665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/>
              <a:t>Match-action tables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2090057" y="1348939"/>
            <a:ext cx="2361169" cy="4281152"/>
          </a:xfrm>
          <a:prstGeom prst="round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294577" y="1763487"/>
            <a:ext cx="757646" cy="274320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294577" y="2037807"/>
            <a:ext cx="757646" cy="274320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294577" y="2312127"/>
            <a:ext cx="757646" cy="274320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294577" y="2586447"/>
            <a:ext cx="757646" cy="274320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245105"/>
              </p:ext>
            </p:extLst>
          </p:nvPr>
        </p:nvGraphicFramePr>
        <p:xfrm>
          <a:off x="5840578" y="3219675"/>
          <a:ext cx="1665644" cy="1771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9621"/>
                <a:gridCol w="836023"/>
              </a:tblGrid>
              <a:tr h="442894">
                <a:tc>
                  <a:txBody>
                    <a:bodyPr/>
                    <a:lstStyle/>
                    <a:p>
                      <a:r>
                        <a:rPr lang="en-US" dirty="0" smtClean="0"/>
                        <a:t>Match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</a:tr>
              <a:tr h="44289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a1</a:t>
                      </a:r>
                      <a:endParaRPr lang="en-US" dirty="0"/>
                    </a:p>
                  </a:txBody>
                  <a:tcPr/>
                </a:tc>
              </a:tr>
              <a:tr h="4428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428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6111226" y="1356158"/>
            <a:ext cx="11243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Registers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579329" y="5123978"/>
            <a:ext cx="22665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/>
              <a:t>Match-action tables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5484678" y="1348939"/>
            <a:ext cx="2361169" cy="4281152"/>
          </a:xfrm>
          <a:prstGeom prst="round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endCxn id="8" idx="1"/>
          </p:cNvCxnSpPr>
          <p:nvPr/>
        </p:nvCxnSpPr>
        <p:spPr>
          <a:xfrm>
            <a:off x="156756" y="3436510"/>
            <a:ext cx="351670" cy="1"/>
          </a:xfrm>
          <a:prstGeom prst="straightConnector1">
            <a:avLst/>
          </a:prstGeom>
          <a:ln w="381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501139" y="3436509"/>
            <a:ext cx="588918" cy="1"/>
          </a:xfrm>
          <a:prstGeom prst="straightConnector1">
            <a:avLst/>
          </a:prstGeom>
          <a:ln w="381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4451226" y="3409349"/>
            <a:ext cx="1033452" cy="2761"/>
          </a:xfrm>
          <a:prstGeom prst="straightConnector1">
            <a:avLst/>
          </a:prstGeom>
          <a:ln w="381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7845847" y="3436509"/>
            <a:ext cx="840953" cy="16138"/>
          </a:xfrm>
          <a:prstGeom prst="straightConnector1">
            <a:avLst/>
          </a:prstGeom>
          <a:ln w="381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277663" y="3464747"/>
            <a:ext cx="567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. . .</a:t>
            </a:r>
            <a:endParaRPr lang="en-US" sz="2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4446666" y="3040017"/>
            <a:ext cx="1083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metadata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76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7" grpId="0" animBg="1"/>
      <p:bldP spid="8" grpId="0" animBg="1"/>
      <p:bldP spid="9" grpId="0" animBg="1"/>
      <p:bldP spid="11" grpId="0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9" grpId="0"/>
      <p:bldP spid="20" grpId="0"/>
      <p:bldP spid="21" grpId="0" animBg="1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Looking for a Few Good Abstractions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996542"/>
          </a:xfrm>
        </p:spPr>
        <p:txBody>
          <a:bodyPr>
            <a:normAutofit/>
          </a:bodyPr>
          <a:lstStyle/>
          <a:p>
            <a:r>
              <a:rPr lang="en-US" dirty="0" smtClean="0"/>
              <a:t>Expressive</a:t>
            </a:r>
          </a:p>
          <a:p>
            <a:pPr lvl="1"/>
            <a:r>
              <a:rPr lang="en-US" dirty="0" smtClean="0"/>
              <a:t>Support a wide range of measurement tasks</a:t>
            </a:r>
          </a:p>
          <a:p>
            <a:r>
              <a:rPr lang="en-US" dirty="0" smtClean="0"/>
              <a:t>Hardware-efficient</a:t>
            </a:r>
          </a:p>
          <a:p>
            <a:pPr lvl="1"/>
            <a:r>
              <a:rPr lang="en-US" dirty="0" smtClean="0"/>
              <a:t>Amenable to line-rate processing in switches</a:t>
            </a:r>
          </a:p>
          <a:p>
            <a:endParaRPr lang="en-US" dirty="0"/>
          </a:p>
          <a:p>
            <a:r>
              <a:rPr lang="en-US" dirty="0" smtClean="0"/>
              <a:t>Software stack</a:t>
            </a:r>
          </a:p>
          <a:p>
            <a:pPr lvl="1"/>
            <a:r>
              <a:rPr lang="en-US" dirty="0" smtClean="0"/>
              <a:t>Programming languages</a:t>
            </a:r>
          </a:p>
          <a:p>
            <a:pPr lvl="1"/>
            <a:r>
              <a:rPr lang="en-US" dirty="0" smtClean="0"/>
              <a:t>Compilers and run-time systems</a:t>
            </a:r>
          </a:p>
          <a:p>
            <a:pPr lvl="1"/>
            <a:r>
              <a:rPr lang="en-US" dirty="0" smtClean="0"/>
              <a:t>Switch-level data structures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13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Extensible Streams of Packet Tuples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6</a:t>
            </a:fld>
            <a:endParaRPr lang="en-US"/>
          </a:p>
        </p:txBody>
      </p:sp>
      <p:sp>
        <p:nvSpPr>
          <p:cNvPr id="5" name="Triangle 4"/>
          <p:cNvSpPr/>
          <p:nvPr/>
        </p:nvSpPr>
        <p:spPr>
          <a:xfrm>
            <a:off x="3180805" y="2979128"/>
            <a:ext cx="2782389" cy="2286000"/>
          </a:xfrm>
          <a:prstGeom prst="triangle">
            <a:avLst/>
          </a:prstGeom>
          <a:solidFill>
            <a:srgbClr val="2255D8"/>
          </a:solidFill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546718" y="1655689"/>
            <a:ext cx="205056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2255D8"/>
                </a:solidFill>
              </a:rPr>
              <a:t>What</a:t>
            </a:r>
          </a:p>
          <a:p>
            <a:pPr algn="ctr"/>
            <a:r>
              <a:rPr lang="en-US" sz="2400" dirty="0" smtClean="0"/>
              <a:t>(header fields, </a:t>
            </a:r>
          </a:p>
          <a:p>
            <a:pPr algn="ctr"/>
            <a:r>
              <a:rPr lang="en-US" sz="2400" dirty="0" smtClean="0"/>
              <a:t>packet size)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938330" y="4824465"/>
            <a:ext cx="27562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2255D8"/>
                </a:solidFill>
              </a:rPr>
              <a:t>Where</a:t>
            </a:r>
          </a:p>
          <a:p>
            <a:pPr algn="ctr"/>
            <a:r>
              <a:rPr lang="en-US" sz="2400" dirty="0" smtClean="0"/>
              <a:t>(switch, port, queue, switch statistics)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5623361" y="4824465"/>
            <a:ext cx="21446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2255D8"/>
                </a:solidFill>
              </a:rPr>
              <a:t>When</a:t>
            </a:r>
          </a:p>
          <a:p>
            <a:pPr algn="ctr"/>
            <a:r>
              <a:rPr lang="en-US" sz="2400" dirty="0" smtClean="0"/>
              <a:t>(time)</a:t>
            </a:r>
            <a:endParaRPr lang="en-US" sz="1400" dirty="0"/>
          </a:p>
        </p:txBody>
      </p:sp>
      <p:sp>
        <p:nvSpPr>
          <p:cNvPr id="9" name="Oval Callout 8"/>
          <p:cNvSpPr/>
          <p:nvPr/>
        </p:nvSpPr>
        <p:spPr>
          <a:xfrm>
            <a:off x="5597279" y="1655689"/>
            <a:ext cx="1445695" cy="885127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Flexible parsing</a:t>
            </a:r>
            <a:endParaRPr lang="en-US" sz="2000" dirty="0"/>
          </a:p>
        </p:txBody>
      </p:sp>
      <p:sp>
        <p:nvSpPr>
          <p:cNvPr id="10" name="Oval Callout 9"/>
          <p:cNvSpPr/>
          <p:nvPr/>
        </p:nvSpPr>
        <p:spPr>
          <a:xfrm>
            <a:off x="6039355" y="3685315"/>
            <a:ext cx="1728687" cy="885127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Switch metadata</a:t>
            </a:r>
            <a:endParaRPr lang="en-US" sz="2000" dirty="0"/>
          </a:p>
        </p:txBody>
      </p:sp>
      <p:sp>
        <p:nvSpPr>
          <p:cNvPr id="11" name="Oval Callout 10"/>
          <p:cNvSpPr/>
          <p:nvPr/>
        </p:nvSpPr>
        <p:spPr>
          <a:xfrm>
            <a:off x="1452118" y="3685315"/>
            <a:ext cx="1728687" cy="885127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Switch metadata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6468786"/>
            <a:ext cx="2899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[Frenetic; Sonata; </a:t>
            </a:r>
            <a:r>
              <a:rPr lang="en-US" dirty="0" err="1" smtClean="0"/>
              <a:t>Marple</a:t>
            </a:r>
            <a:r>
              <a:rPr lang="en-US" dirty="0"/>
              <a:t>;</a:t>
            </a:r>
            <a:r>
              <a:rPr lang="en-US" dirty="0" smtClean="0"/>
              <a:t> </a:t>
            </a:r>
            <a:r>
              <a:rPr lang="is-IS" dirty="0" smtClean="0"/>
              <a:t>…]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17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Predicates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137" y="1382674"/>
            <a:ext cx="8229600" cy="132587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Predicates over tuple values</a:t>
            </a:r>
          </a:p>
          <a:p>
            <a:pPr lvl="1"/>
            <a:r>
              <a:rPr lang="en-US" sz="3200" dirty="0" smtClean="0"/>
              <a:t>Converted to prioritized list of rules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 flipH="1">
            <a:off x="888274" y="2818914"/>
            <a:ext cx="734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2255D8"/>
                </a:solidFill>
              </a:rPr>
              <a:t>(</a:t>
            </a:r>
            <a:r>
              <a:rPr lang="en-US" sz="2800" dirty="0" err="1">
                <a:solidFill>
                  <a:srgbClr val="2255D8"/>
                </a:solidFill>
              </a:rPr>
              <a:t>dstip</a:t>
            </a:r>
            <a:r>
              <a:rPr lang="en-US" sz="2800" dirty="0">
                <a:solidFill>
                  <a:srgbClr val="2255D8"/>
                </a:solidFill>
              </a:rPr>
              <a:t>=1.2.3.4 &amp;&amp; </a:t>
            </a:r>
            <a:r>
              <a:rPr lang="en-US" sz="2800" dirty="0" err="1" smtClean="0">
                <a:solidFill>
                  <a:srgbClr val="2255D8"/>
                </a:solidFill>
              </a:rPr>
              <a:t>dstport</a:t>
            </a:r>
            <a:r>
              <a:rPr lang="en-US" sz="2800" dirty="0" smtClean="0">
                <a:solidFill>
                  <a:srgbClr val="2255D8"/>
                </a:solidFill>
              </a:rPr>
              <a:t>=80) || </a:t>
            </a:r>
            <a:r>
              <a:rPr lang="en-US" sz="2800" dirty="0" err="1" smtClean="0">
                <a:solidFill>
                  <a:srgbClr val="2255D8"/>
                </a:solidFill>
              </a:rPr>
              <a:t>srcip</a:t>
            </a:r>
            <a:r>
              <a:rPr lang="en-US" sz="2800" dirty="0" smtClean="0">
                <a:solidFill>
                  <a:srgbClr val="2255D8"/>
                </a:solidFill>
              </a:rPr>
              <a:t>=5.6.7.8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flipH="1">
            <a:off x="1254034" y="5617855"/>
            <a:ext cx="2481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2255D8"/>
                </a:solidFill>
              </a:rPr>
              <a:t>!(</a:t>
            </a:r>
            <a:r>
              <a:rPr lang="en-US" sz="2800" dirty="0" err="1" smtClean="0">
                <a:solidFill>
                  <a:srgbClr val="2255D8"/>
                </a:solidFill>
              </a:rPr>
              <a:t>dstip</a:t>
            </a:r>
            <a:r>
              <a:rPr lang="en-US" sz="2800" dirty="0" smtClean="0">
                <a:solidFill>
                  <a:srgbClr val="2255D8"/>
                </a:solidFill>
              </a:rPr>
              <a:t>=1.2.3.4)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107922"/>
              </p:ext>
            </p:extLst>
          </p:nvPr>
        </p:nvGraphicFramePr>
        <p:xfrm>
          <a:off x="1928949" y="3452496"/>
          <a:ext cx="4654732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5510"/>
                <a:gridCol w="1162594"/>
                <a:gridCol w="1293223"/>
                <a:gridCol w="112340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dstip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dstport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srcip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action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1.2.3.4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*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--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*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*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5.6.7.8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--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710025"/>
              </p:ext>
            </p:extLst>
          </p:nvPr>
        </p:nvGraphicFramePr>
        <p:xfrm>
          <a:off x="3851365" y="5220017"/>
          <a:ext cx="1902823" cy="1318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72"/>
                <a:gridCol w="966651"/>
              </a:tblGrid>
              <a:tr h="52641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dstip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action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1.2.3.4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--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*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--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0" y="6468786"/>
            <a:ext cx="1087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[Frenetic]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69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5615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Traffic “buckets”</a:t>
            </a:r>
          </a:p>
          <a:p>
            <a:pPr lvl="1"/>
            <a:r>
              <a:rPr lang="en-US" dirty="0" smtClean="0"/>
              <a:t>Individual packets</a:t>
            </a:r>
          </a:p>
          <a:p>
            <a:pPr lvl="1"/>
            <a:r>
              <a:rPr lang="en-US" dirty="0" smtClean="0"/>
              <a:t>Traffic counts (bytes, packets, tuples)</a:t>
            </a:r>
          </a:p>
          <a:p>
            <a:pPr lvl="1"/>
            <a:r>
              <a:rPr lang="en-US" dirty="0" smtClean="0"/>
              <a:t>Count distinct (number of </a:t>
            </a:r>
            <a:r>
              <a:rPr lang="en-US" i="1" dirty="0" smtClean="0"/>
              <a:t>unique</a:t>
            </a:r>
            <a:r>
              <a:rPr lang="en-US" dirty="0" smtClean="0"/>
              <a:t> items)</a:t>
            </a:r>
          </a:p>
          <a:p>
            <a:r>
              <a:rPr lang="en-US" dirty="0" smtClean="0"/>
              <a:t>Aggregation</a:t>
            </a:r>
          </a:p>
          <a:p>
            <a:pPr lvl="1"/>
            <a:r>
              <a:rPr lang="en-US" dirty="0" err="1" smtClean="0"/>
              <a:t>GroupBy</a:t>
            </a:r>
            <a:r>
              <a:rPr lang="en-US" dirty="0" smtClean="0"/>
              <a:t> header fields (e.g., by </a:t>
            </a:r>
            <a:r>
              <a:rPr lang="en-US" dirty="0" err="1" smtClean="0"/>
              <a:t>srcip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Periodic or sliding time windows (e.g., 60 seconds)</a:t>
            </a:r>
          </a:p>
          <a:p>
            <a:pPr lvl="1"/>
            <a:r>
              <a:rPr lang="en-US" dirty="0" err="1" smtClean="0"/>
              <a:t>SplitWhen</a:t>
            </a:r>
            <a:r>
              <a:rPr lang="en-US" dirty="0" smtClean="0"/>
              <a:t> some condition applies</a:t>
            </a:r>
          </a:p>
          <a:p>
            <a:r>
              <a:rPr lang="en-US" dirty="0" smtClean="0"/>
              <a:t>Reporting outliers</a:t>
            </a:r>
          </a:p>
          <a:p>
            <a:pPr lvl="1"/>
            <a:r>
              <a:rPr lang="en-US" dirty="0" smtClean="0"/>
              <a:t>Counts above a threshold </a:t>
            </a:r>
            <a:r>
              <a:rPr lang="en-US" i="1" dirty="0" smtClean="0"/>
              <a:t>T</a:t>
            </a:r>
          </a:p>
          <a:p>
            <a:pPr lvl="1"/>
            <a:r>
              <a:rPr lang="en-US" dirty="0" smtClean="0"/>
              <a:t>Top </a:t>
            </a:r>
            <a:r>
              <a:rPr lang="en-US" i="1" dirty="0" smtClean="0"/>
              <a:t>k</a:t>
            </a:r>
            <a:r>
              <a:rPr lang="en-US" dirty="0" smtClean="0"/>
              <a:t> counts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488668"/>
            <a:ext cx="5252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[Frenetic; Path Queries; Sonata; </a:t>
            </a:r>
            <a:r>
              <a:rPr lang="en-US" dirty="0" err="1" smtClean="0"/>
              <a:t>NetQRE</a:t>
            </a:r>
            <a:r>
              <a:rPr lang="en-US" dirty="0" smtClean="0"/>
              <a:t>; </a:t>
            </a:r>
            <a:r>
              <a:rPr lang="en-US" smtClean="0"/>
              <a:t>OpenSketch]</a:t>
            </a:r>
            <a:endParaRPr lang="en-US" dirty="0"/>
          </a:p>
        </p:txBody>
      </p:sp>
      <p:sp>
        <p:nvSpPr>
          <p:cNvPr id="6" name="Oval Callout 5"/>
          <p:cNvSpPr/>
          <p:nvPr/>
        </p:nvSpPr>
        <p:spPr>
          <a:xfrm>
            <a:off x="4572000" y="1467885"/>
            <a:ext cx="1750423" cy="885127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smtClean="0"/>
              <a:t>Counters in rule tables</a:t>
            </a:r>
            <a:endParaRPr lang="en-US" sz="2000" dirty="0"/>
          </a:p>
        </p:txBody>
      </p:sp>
      <p:sp>
        <p:nvSpPr>
          <p:cNvPr id="7" name="Oval Callout 6"/>
          <p:cNvSpPr/>
          <p:nvPr/>
        </p:nvSpPr>
        <p:spPr>
          <a:xfrm>
            <a:off x="6322423" y="2116673"/>
            <a:ext cx="2821577" cy="885127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Two stages of tables</a:t>
            </a:r>
            <a:r>
              <a:rPr lang="en-US" sz="2000" smtClean="0"/>
              <a:t>; sketches</a:t>
            </a:r>
            <a:endParaRPr lang="en-US" sz="2000" dirty="0"/>
          </a:p>
        </p:txBody>
      </p:sp>
      <p:sp>
        <p:nvSpPr>
          <p:cNvPr id="8" name="Oval Callout 7"/>
          <p:cNvSpPr/>
          <p:nvPr/>
        </p:nvSpPr>
        <p:spPr>
          <a:xfrm>
            <a:off x="5212080" y="2815707"/>
            <a:ext cx="2926080" cy="885127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smtClean="0"/>
              <a:t>Iteratively adding new rules</a:t>
            </a:r>
            <a:endParaRPr lang="en-US" sz="2000" dirty="0"/>
          </a:p>
        </p:txBody>
      </p:sp>
      <p:sp>
        <p:nvSpPr>
          <p:cNvPr id="10" name="Oval Callout 9"/>
          <p:cNvSpPr/>
          <p:nvPr/>
        </p:nvSpPr>
        <p:spPr>
          <a:xfrm>
            <a:off x="5024845" y="4823538"/>
            <a:ext cx="2238103" cy="885127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smtClean="0"/>
              <a:t>Comparison operations, sketches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8327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24770</TotalTime>
  <Words>851</Words>
  <Application>Microsoft Macintosh PowerPoint</Application>
  <PresentationFormat>On-screen Show (4:3)</PresentationFormat>
  <Paragraphs>242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</vt:lpstr>
      <vt:lpstr>Office Theme</vt:lpstr>
      <vt:lpstr>PowerPoint Presentation</vt:lpstr>
      <vt:lpstr>Measurement is Here to Stay</vt:lpstr>
      <vt:lpstr>Measurement is Here to Stay</vt:lpstr>
      <vt:lpstr>The State of the Art (Still) Stinks</vt:lpstr>
      <vt:lpstr>Programmable Data Planes to the Rescue</vt:lpstr>
      <vt:lpstr>Looking for a Few Good Abstractions</vt:lpstr>
      <vt:lpstr>Extensible Streams of Packet Tuples</vt:lpstr>
      <vt:lpstr>Boolean Predicates</vt:lpstr>
      <vt:lpstr>Data Reduction</vt:lpstr>
      <vt:lpstr>One Big Switch</vt:lpstr>
      <vt:lpstr>Regular Expressions Over Paths</vt:lpstr>
      <vt:lpstr>Regular Expressions Over Paths</vt:lpstr>
      <vt:lpstr>Regular Expressions Over Paths</vt:lpstr>
      <vt:lpstr>Reduce Over Paths</vt:lpstr>
      <vt:lpstr>Regular Expressions Over Packets</vt:lpstr>
      <vt:lpstr>Application Sessions</vt:lpstr>
      <vt:lpstr>Building Blocks: Data Reduction</vt:lpstr>
      <vt:lpstr>Many Challenges: Better Compilation</vt:lpstr>
      <vt:lpstr>Many Challenges: Better Abstractions</vt:lpstr>
      <vt:lpstr>Conclusions</vt:lpstr>
    </vt:vector>
  </TitlesOfParts>
  <Company>Princeton University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SoftCell: Taking Control of Cellular Core networks</dc:title>
  <dc:creator>Xin Jin</dc:creator>
  <cp:lastModifiedBy>Jen</cp:lastModifiedBy>
  <cp:revision>2360</cp:revision>
  <cp:lastPrinted>2015-09-08T21:29:03Z</cp:lastPrinted>
  <dcterms:created xsi:type="dcterms:W3CDTF">2013-03-27T18:30:57Z</dcterms:created>
  <dcterms:modified xsi:type="dcterms:W3CDTF">2017-08-21T17:50:23Z</dcterms:modified>
</cp:coreProperties>
</file>