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9" r:id="rId3"/>
    <p:sldId id="257" r:id="rId4"/>
    <p:sldId id="258" r:id="rId5"/>
    <p:sldId id="260" r:id="rId6"/>
    <p:sldId id="270" r:id="rId7"/>
    <p:sldId id="265" r:id="rId8"/>
    <p:sldId id="269" r:id="rId9"/>
    <p:sldId id="279" r:id="rId10"/>
    <p:sldId id="281" r:id="rId11"/>
    <p:sldId id="330" r:id="rId12"/>
    <p:sldId id="282" r:id="rId13"/>
    <p:sldId id="283" r:id="rId14"/>
    <p:sldId id="284" r:id="rId15"/>
    <p:sldId id="285" r:id="rId16"/>
    <p:sldId id="287" r:id="rId17"/>
    <p:sldId id="310" r:id="rId18"/>
    <p:sldId id="331" r:id="rId19"/>
    <p:sldId id="314" r:id="rId20"/>
    <p:sldId id="267" r:id="rId21"/>
    <p:sldId id="295" r:id="rId22"/>
    <p:sldId id="290" r:id="rId23"/>
    <p:sldId id="296" r:id="rId24"/>
    <p:sldId id="297" r:id="rId25"/>
    <p:sldId id="300" r:id="rId26"/>
    <p:sldId id="307" r:id="rId27"/>
    <p:sldId id="301" r:id="rId28"/>
    <p:sldId id="302" r:id="rId29"/>
    <p:sldId id="303" r:id="rId30"/>
    <p:sldId id="311" r:id="rId31"/>
    <p:sldId id="316" r:id="rId32"/>
    <p:sldId id="271" r:id="rId33"/>
    <p:sldId id="321" r:id="rId34"/>
    <p:sldId id="323" r:id="rId35"/>
    <p:sldId id="324" r:id="rId36"/>
    <p:sldId id="325" r:id="rId37"/>
    <p:sldId id="326" r:id="rId38"/>
    <p:sldId id="332" r:id="rId39"/>
    <p:sldId id="333" r:id="rId40"/>
    <p:sldId id="334" r:id="rId41"/>
    <p:sldId id="308" r:id="rId42"/>
    <p:sldId id="328" r:id="rId43"/>
    <p:sldId id="335" r:id="rId44"/>
    <p:sldId id="319" r:id="rId45"/>
    <p:sldId id="336" r:id="rId46"/>
    <p:sldId id="339" r:id="rId47"/>
    <p:sldId id="338" r:id="rId48"/>
    <p:sldId id="329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5D8"/>
    <a:srgbClr val="FFA2F4"/>
    <a:srgbClr val="FF8E92"/>
    <a:srgbClr val="FFF574"/>
    <a:srgbClr val="A5FEFF"/>
    <a:srgbClr val="FFF9C4"/>
    <a:srgbClr val="9B0000"/>
    <a:srgbClr val="C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39"/>
    <p:restoredTop sz="90166" autoAdjust="0"/>
  </p:normalViewPr>
  <p:slideViewPr>
    <p:cSldViewPr snapToGrid="0" snapToObjects="1">
      <p:cViewPr>
        <p:scale>
          <a:sx n="162" d="100"/>
          <a:sy n="162" d="100"/>
        </p:scale>
        <p:origin x="144" y="-2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3AD49-4EEE-7943-9DA1-D97430236F30}" type="datetimeFigureOut">
              <a:rPr lang="en-US" smtClean="0"/>
              <a:t>8/22/17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0B13D-0290-CF49-AAF4-282F3F0E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69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CD46-05C9-3646-A718-5B129CF7C931}" type="datetimeFigureOut">
              <a:rPr lang="en-US" smtClean="0"/>
              <a:t>8/22/17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163F6-5BC4-F945-9DDD-76E74D9D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601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49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the bandwidth</a:t>
            </a:r>
            <a:r>
              <a:rPr lang="en-US" baseline="0" dirty="0" smtClean="0"/>
              <a:t> shares between the two optimization problems.</a:t>
            </a:r>
          </a:p>
          <a:p>
            <a:r>
              <a:rPr lang="en-US" baseline="0" dirty="0" smtClean="0"/>
              <a:t>Connect to primal and dual decomposition?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21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76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 is not novel optimization theory.  Quite the contrary.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70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63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the two “exception” examples</a:t>
            </a:r>
            <a:r>
              <a:rPr lang="en-US" baseline="0" dirty="0" smtClean="0"/>
              <a:t> in the dialogue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69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Network-wide</a:t>
            </a:r>
            <a:r>
              <a:rPr lang="en-US" baseline="0" dirty="0" smtClean="0"/>
              <a:t> visibility and control</a:t>
            </a:r>
          </a:p>
          <a:p>
            <a:r>
              <a:rPr lang="en-US" baseline="0" dirty="0" smtClean="0"/>
              <a:t>Direct control via an open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76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Defined in terms of a protocol and mechanism</a:t>
            </a:r>
          </a:p>
          <a:p>
            <a:r>
              <a:rPr lang="en-US" dirty="0" smtClean="0"/>
              <a:t>Clarify that each packet matches exactly one rule (the highest</a:t>
            </a:r>
            <a:r>
              <a:rPr lang="en-US" baseline="0" dirty="0" smtClean="0"/>
              <a:t> priority one that matches). Primitive execution engine.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17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86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21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Networking</a:t>
            </a:r>
            <a:r>
              <a:rPr lang="en-US" baseline="0" dirty="0" smtClean="0"/>
              <a:t> tuned to today’s technology.  What theory does is give you something of enduring value that will survive as technology changes.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91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Abstraction of </a:t>
            </a:r>
            <a:r>
              <a:rPr lang="en-US" dirty="0" err="1" smtClean="0"/>
              <a:t>OpenFlow</a:t>
            </a:r>
            <a:r>
              <a:rPr lang="en-US" dirty="0" smtClean="0"/>
              <a:t>, </a:t>
            </a:r>
            <a:r>
              <a:rPr lang="en-US" dirty="0" err="1" smtClean="0"/>
              <a:t>boolean</a:t>
            </a:r>
            <a:r>
              <a:rPr lang="en-US" baseline="0" dirty="0" smtClean="0"/>
              <a:t> predicates instead of bit twiddling and rules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PL historically, look to define the meaning of programs using “denotational semantics” (one that is compositional).</a:t>
            </a:r>
          </a:p>
          <a:p>
            <a:r>
              <a:rPr lang="en-US" baseline="0" dirty="0" smtClean="0"/>
              <a:t>Programmer doesn’t have to look at the syntax to understand.</a:t>
            </a:r>
          </a:p>
          <a:p>
            <a:r>
              <a:rPr lang="en-US" baseline="0" dirty="0" smtClean="0"/>
              <a:t>Goes back to Dana Scott in the 1960s.</a:t>
            </a:r>
          </a:p>
          <a:p>
            <a:r>
              <a:rPr lang="en-US" baseline="0" dirty="0" smtClean="0"/>
              <a:t>Meaning of something as a combination of the meanings of the two parts.  Applied those lessons here to networking.</a:t>
            </a:r>
          </a:p>
          <a:p>
            <a:r>
              <a:rPr lang="en-US" baseline="0" dirty="0" smtClean="0"/>
              <a:t>So, functions of located packets is the primitive building block.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3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50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Load balancer splits traffic sent to public IP address over multiple replicas, based on client IP address, and rewrites the IP address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2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NetKAT</a:t>
            </a:r>
            <a:r>
              <a:rPr lang="en-US" dirty="0" smtClean="0"/>
              <a:t>:</a:t>
            </a:r>
            <a:r>
              <a:rPr lang="en-US" baseline="0" dirty="0" smtClean="0"/>
              <a:t> a good example of new PL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05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00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77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“Pick wisely” – something you like, are good at, and applies to many problems</a:t>
            </a:r>
          </a:p>
          <a:p>
            <a:r>
              <a:rPr lang="en-US" dirty="0" smtClean="0"/>
              <a:t>“Dig deep” – understand operational practices, technology and business trends,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73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Doesn’t happen without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29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Measuring, model,</a:t>
            </a:r>
            <a:r>
              <a:rPr lang="en-US" baseline="0" dirty="0" smtClean="0"/>
              <a:t> and control</a:t>
            </a:r>
          </a:p>
          <a:p>
            <a:r>
              <a:rPr lang="en-US" baseline="0" dirty="0" smtClean="0"/>
              <a:t>Taking existing network protocols and mechanisms as a given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79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I’ll go in chronological</a:t>
            </a:r>
            <a:r>
              <a:rPr lang="en-US" baseline="0" dirty="0" smtClean="0"/>
              <a:t> order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71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the title to be broader?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03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Mechanisms,</a:t>
            </a:r>
            <a:r>
              <a:rPr lang="en-US" baseline="0" dirty="0" smtClean="0"/>
              <a:t> designed independently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33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23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9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81B8-DA4E-304E-8822-4A5DB59D6858}" type="datetime1">
              <a:rPr lang="en-US" smtClean="0"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4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2599-79B2-654A-923E-9DA809409B48}" type="datetime1">
              <a:rPr lang="en-US" smtClean="0"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C18B-E5BB-4D4E-A1E3-B40EB35183E3}" type="datetime1">
              <a:rPr lang="en-US" smtClean="0"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4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ED9D-A17D-9C46-A4F9-C44472C7AD73}" type="datetime1">
              <a:rPr lang="en-US" smtClean="0"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4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15B6-AC4A-884D-8420-4054C95D6CB0}" type="datetime1">
              <a:rPr lang="en-US" smtClean="0"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21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36977-D718-7447-9428-7807D247A38C}" type="datetime1">
              <a:rPr lang="en-US" smtClean="0"/>
              <a:t>8/22/17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91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90E89-D40D-A74A-BD33-1BF7F3A89925}" type="datetime1">
              <a:rPr lang="en-US" smtClean="0"/>
              <a:t>8/22/17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6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8B49C-61DA-9944-86B7-8584FC4A1D7B}" type="datetime1">
              <a:rPr lang="en-US" smtClean="0"/>
              <a:t>8/22/17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3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E9EC-AF04-F64D-BB69-643970094AFA}" type="datetime1">
              <a:rPr lang="en-US" smtClean="0"/>
              <a:t>8/22/17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0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B817-17FC-7C49-90F4-B5C6B2D51C02}" type="datetime1">
              <a:rPr lang="en-US" smtClean="0"/>
              <a:t>8/22/17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4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3B1F-4E28-1045-A1CC-900B72095BBA}" type="datetime1">
              <a:rPr lang="en-US" smtClean="0"/>
              <a:t>8/22/17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6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3E891-3767-664B-878B-AE635B3E097C}" type="datetime1">
              <a:rPr lang="en-US" smtClean="0"/>
              <a:t>8/22/17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718992C-B9AF-2F49-8B31-EC7F489F30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1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6.tiff"/><Relationship Id="rId5" Type="http://schemas.openxmlformats.org/officeDocument/2006/relationships/image" Target="../media/image29.jpg"/><Relationship Id="rId6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hyperlink" Target="http://www.cs.princeton.edu/~jrex/papers/frenetic12.pdf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tiff"/><Relationship Id="rId12" Type="http://schemas.openxmlformats.org/officeDocument/2006/relationships/image" Target="../media/image13.wmf"/><Relationship Id="rId13" Type="http://schemas.openxmlformats.org/officeDocument/2006/relationships/image" Target="../media/image14.tiff"/><Relationship Id="rId14" Type="http://schemas.openxmlformats.org/officeDocument/2006/relationships/image" Target="../media/image15.tiff"/><Relationship Id="rId1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0.tiff"/><Relationship Id="rId10" Type="http://schemas.openxmlformats.org/officeDocument/2006/relationships/image" Target="../media/image1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hyperlink" Target="http://www.cs.princeton.edu/~jrex/papers/hashpipe17.pdf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4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hyperlink" Target="http://www.cs.princeton.edu/~jrex/papers/davinci.pdf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4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130428"/>
            <a:ext cx="6731000" cy="1470025"/>
          </a:xfrm>
        </p:spPr>
        <p:txBody>
          <a:bodyPr>
            <a:normAutofit/>
          </a:bodyPr>
          <a:lstStyle/>
          <a:p>
            <a:r>
              <a:rPr lang="en-US" smtClean="0"/>
              <a:t>Hitting the Nail on the Head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Jennifer Rexford</a:t>
            </a:r>
            <a:br>
              <a:rPr lang="en-US" dirty="0" smtClean="0"/>
            </a:br>
            <a:r>
              <a:rPr lang="en-US" dirty="0" smtClean="0"/>
              <a:t>Princeton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93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121276"/>
          </a:xfrm>
        </p:spPr>
        <p:txBody>
          <a:bodyPr>
            <a:normAutofit/>
          </a:bodyPr>
          <a:lstStyle/>
          <a:p>
            <a:r>
              <a:rPr lang="en-US" dirty="0" smtClean="0"/>
              <a:t>Protocol interactions</a:t>
            </a:r>
          </a:p>
          <a:p>
            <a:endParaRPr lang="en-US" altLang="x-none" dirty="0" smtClean="0"/>
          </a:p>
          <a:p>
            <a:endParaRPr lang="en-US" altLang="x-none" dirty="0"/>
          </a:p>
          <a:p>
            <a:endParaRPr lang="en-US" altLang="x-none" dirty="0" smtClean="0"/>
          </a:p>
          <a:p>
            <a:r>
              <a:rPr lang="en-US" altLang="x-none" dirty="0" smtClean="0"/>
              <a:t>Slow adaptation</a:t>
            </a:r>
          </a:p>
          <a:p>
            <a:pPr lvl="1"/>
            <a:r>
              <a:rPr lang="en-US" altLang="x-none" dirty="0" smtClean="0"/>
              <a:t>Traffic engineering on longer timescale</a:t>
            </a:r>
          </a:p>
          <a:p>
            <a:r>
              <a:rPr lang="en-US" altLang="x-none" dirty="0" smtClean="0"/>
              <a:t>One-size-fits-all performance metrics</a:t>
            </a:r>
          </a:p>
          <a:p>
            <a:pPr lvl="1"/>
            <a:r>
              <a:rPr lang="en-US" altLang="x-none" dirty="0" smtClean="0"/>
              <a:t>Throughput vs. delay-sensitive traffic</a:t>
            </a:r>
          </a:p>
          <a:p>
            <a:endParaRPr lang="en-US" alt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09896" y="2506809"/>
            <a:ext cx="1650388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Congestion </a:t>
            </a:r>
          </a:p>
          <a:p>
            <a:pPr algn="ctr"/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522950" y="2506809"/>
            <a:ext cx="168592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Traffic engineering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60284" y="2675080"/>
            <a:ext cx="2062666" cy="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460284" y="3206712"/>
            <a:ext cx="2062666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flipH="1">
            <a:off x="3691308" y="2328417"/>
            <a:ext cx="1673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Change traffic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 flipH="1">
            <a:off x="3692166" y="2821837"/>
            <a:ext cx="1671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Change routes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966306" y="3343828"/>
            <a:ext cx="1280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ax utility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522950" y="3343828"/>
            <a:ext cx="1777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m</a:t>
            </a:r>
            <a:r>
              <a:rPr lang="en-US" sz="2000" smtClean="0"/>
              <a:t>in congestion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000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TCP as Network Utility Maximization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303" y="1415147"/>
            <a:ext cx="5389585" cy="3492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Reverse engineering the problem TCP solves</a:t>
            </a:r>
          </a:p>
          <a:p>
            <a:pPr lvl="1"/>
            <a:r>
              <a:rPr lang="en-US" sz="3200" dirty="0"/>
              <a:t>Utility </a:t>
            </a:r>
            <a:r>
              <a:rPr lang="en-US" sz="3200" i="1" dirty="0">
                <a:latin typeface="Book Antiqua" charset="0"/>
                <a:ea typeface="Book Antiqua" charset="0"/>
                <a:cs typeface="Book Antiqua" charset="0"/>
              </a:rPr>
              <a:t>U(x</a:t>
            </a:r>
            <a:r>
              <a:rPr lang="en-US" sz="3200" i="1" baseline="-25000" dirty="0"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sz="3200" i="1" dirty="0">
                <a:latin typeface="Book Antiqua" charset="0"/>
                <a:ea typeface="Book Antiqua" charset="0"/>
                <a:cs typeface="Book Antiqua" charset="0"/>
              </a:rPr>
              <a:t>)</a:t>
            </a:r>
            <a:r>
              <a:rPr lang="en-US" sz="3200" dirty="0"/>
              <a:t> as </a:t>
            </a:r>
            <a:r>
              <a:rPr lang="en-US" sz="3200" dirty="0" smtClean="0"/>
              <a:t>function </a:t>
            </a:r>
            <a:br>
              <a:rPr lang="en-US" sz="3200" dirty="0" smtClean="0"/>
            </a:br>
            <a:r>
              <a:rPr lang="en-US" sz="3200" dirty="0" smtClean="0"/>
              <a:t>of </a:t>
            </a:r>
            <a:r>
              <a:rPr lang="en-US" sz="3200" dirty="0"/>
              <a:t>s</a:t>
            </a:r>
            <a:r>
              <a:rPr lang="en-US" sz="3200" dirty="0" smtClean="0"/>
              <a:t>ending </a:t>
            </a:r>
            <a:r>
              <a:rPr lang="en-US" sz="3200" dirty="0"/>
              <a:t>rate </a:t>
            </a:r>
            <a:r>
              <a:rPr lang="en-US" sz="3200" i="1" dirty="0" smtClean="0">
                <a:latin typeface="Book Antiqua" charset="0"/>
                <a:ea typeface="Book Antiqua" charset="0"/>
                <a:cs typeface="Book Antiqua" charset="0"/>
              </a:rPr>
              <a:t>x</a:t>
            </a:r>
            <a:r>
              <a:rPr lang="en-US" sz="3200" i="1" baseline="-25000" dirty="0" smtClean="0">
                <a:latin typeface="Book Antiqua" charset="0"/>
                <a:ea typeface="Book Antiqua" charset="0"/>
                <a:cs typeface="Book Antiqua" charset="0"/>
              </a:rPr>
              <a:t>i</a:t>
            </a:r>
          </a:p>
          <a:p>
            <a:pPr lvl="1"/>
            <a:r>
              <a:rPr lang="en-US" altLang="zh-CN" sz="3200" dirty="0" smtClean="0"/>
              <a:t>Objective</a:t>
            </a:r>
            <a:r>
              <a:rPr lang="en-US" altLang="zh-CN" sz="3200" i="1" dirty="0" smtClean="0">
                <a:solidFill>
                  <a:schemeClr val="hlink"/>
                </a:solidFill>
              </a:rPr>
              <a:t> </a:t>
            </a:r>
            <a:r>
              <a:rPr lang="en-US" altLang="zh-CN" sz="3200" i="1" dirty="0" smtClean="0">
                <a:latin typeface="Book Antiqua" charset="0"/>
              </a:rPr>
              <a:t>max </a:t>
            </a:r>
            <a:r>
              <a:rPr lang="en-US" altLang="zh-CN" sz="3200" i="1" dirty="0">
                <a:latin typeface="Book Antiqua" charset="0"/>
              </a:rPr>
              <a:t>∑</a:t>
            </a:r>
            <a:r>
              <a:rPr lang="en-US" altLang="zh-CN" sz="3200" i="1" baseline="-25000" dirty="0" err="1">
                <a:latin typeface="Book Antiqua" charset="0"/>
              </a:rPr>
              <a:t>i</a:t>
            </a:r>
            <a:r>
              <a:rPr lang="en-US" altLang="zh-CN" sz="3200" i="1" dirty="0" err="1">
                <a:latin typeface="Book Antiqua" charset="0"/>
              </a:rPr>
              <a:t>U</a:t>
            </a:r>
            <a:r>
              <a:rPr lang="en-US" altLang="zh-CN" sz="3200" i="1" dirty="0">
                <a:latin typeface="Book Antiqua" charset="0"/>
              </a:rPr>
              <a:t>(x</a:t>
            </a:r>
            <a:r>
              <a:rPr lang="en-US" altLang="zh-CN" sz="3200" i="1" baseline="-25000" dirty="0">
                <a:latin typeface="Book Antiqua" charset="0"/>
              </a:rPr>
              <a:t>i</a:t>
            </a:r>
            <a:r>
              <a:rPr lang="en-US" altLang="zh-CN" sz="3200" i="1" dirty="0" smtClean="0">
                <a:latin typeface="Book Antiqua" charset="0"/>
              </a:rPr>
              <a:t>)</a:t>
            </a:r>
            <a:br>
              <a:rPr lang="en-US" altLang="zh-CN" sz="3200" i="1" dirty="0" smtClean="0">
                <a:latin typeface="Book Antiqua" charset="0"/>
              </a:rPr>
            </a:br>
            <a:r>
              <a:rPr lang="en-US" altLang="zh-CN" sz="3200" dirty="0" smtClean="0">
                <a:latin typeface="+mj-lt"/>
              </a:rPr>
              <a:t>subject </a:t>
            </a:r>
            <a:r>
              <a:rPr lang="en-US" altLang="zh-CN" sz="3200" dirty="0">
                <a:latin typeface="+mj-lt"/>
              </a:rPr>
              <a:t>to </a:t>
            </a:r>
            <a:r>
              <a:rPr lang="en-US" altLang="zh-CN" sz="3200" dirty="0" smtClean="0">
                <a:latin typeface="+mj-lt"/>
              </a:rPr>
              <a:t>link capacities </a:t>
            </a:r>
            <a:r>
              <a:rPr lang="en-US" altLang="zh-CN" sz="3200" i="1" dirty="0" smtClean="0">
                <a:latin typeface="Book Antiqua" charset="0"/>
              </a:rPr>
              <a:t>c</a:t>
            </a:r>
            <a:r>
              <a:rPr lang="en-US" altLang="zh-CN" sz="3200" i="1" baseline="-25000" dirty="0" smtClean="0">
                <a:latin typeface="Book Antiqua" charset="0"/>
              </a:rPr>
              <a:t>l</a:t>
            </a:r>
            <a:endParaRPr lang="en-US" altLang="zh-CN" dirty="0">
              <a:latin typeface="Book Antiqua" charset="0"/>
            </a:endParaRPr>
          </a:p>
          <a:p>
            <a:pPr lvl="1"/>
            <a:endParaRPr lang="en-US" i="1" baseline="-25000" dirty="0" smtClean="0">
              <a:latin typeface="Book Antiqua" charset="0"/>
              <a:ea typeface="Book Antiqua" charset="0"/>
              <a:cs typeface="Book Antiqua" charset="0"/>
            </a:endParaRPr>
          </a:p>
          <a:p>
            <a:pPr lvl="1"/>
            <a:endParaRPr lang="en-US" i="1" baseline="-250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10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138527" y="1830932"/>
            <a:ext cx="31898" cy="192449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170425" y="3751660"/>
            <a:ext cx="2829886" cy="75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6181058" y="2224337"/>
            <a:ext cx="2615609" cy="1531088"/>
          </a:xfrm>
          <a:custGeom>
            <a:avLst/>
            <a:gdLst>
              <a:gd name="connsiteX0" fmla="*/ 0 w 2615609"/>
              <a:gd name="connsiteY0" fmla="*/ 1531088 h 1531088"/>
              <a:gd name="connsiteX1" fmla="*/ 627320 w 2615609"/>
              <a:gd name="connsiteY1" fmla="*/ 542260 h 1531088"/>
              <a:gd name="connsiteX2" fmla="*/ 2615609 w 2615609"/>
              <a:gd name="connsiteY2" fmla="*/ 0 h 153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5609" h="1531088">
                <a:moveTo>
                  <a:pt x="0" y="1531088"/>
                </a:moveTo>
                <a:cubicBezTo>
                  <a:pt x="95692" y="1164264"/>
                  <a:pt x="191385" y="797441"/>
                  <a:pt x="627320" y="542260"/>
                </a:cubicBezTo>
                <a:cubicBezTo>
                  <a:pt x="1063255" y="287079"/>
                  <a:pt x="1839432" y="143539"/>
                  <a:pt x="2615609" y="0"/>
                </a:cubicBezTo>
              </a:path>
            </a:pathLst>
          </a:custGeom>
          <a:noFill/>
          <a:ln w="50800">
            <a:solidFill>
              <a:srgbClr val="2255D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97217" y="2389857"/>
            <a:ext cx="1144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Utility </a:t>
            </a:r>
          </a:p>
          <a:p>
            <a:pPr algn="ctr"/>
            <a:r>
              <a:rPr lang="en-US" sz="2800" i="1" dirty="0" smtClean="0">
                <a:latin typeface="Book Antiqua" charset="0"/>
                <a:ea typeface="Book Antiqua" charset="0"/>
                <a:cs typeface="Book Antiqua" charset="0"/>
              </a:rPr>
              <a:t>U(x</a:t>
            </a:r>
            <a:r>
              <a:rPr lang="en-US" sz="2800" i="1" baseline="-25000" dirty="0" smtClean="0"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sz="2800" i="1" dirty="0" smtClean="0">
                <a:latin typeface="Book Antiqua" charset="0"/>
                <a:ea typeface="Book Antiqua" charset="0"/>
                <a:cs typeface="Book Antiqua" charset="0"/>
              </a:rPr>
              <a:t>)</a:t>
            </a:r>
            <a:endParaRPr lang="en-US" sz="2800" i="1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17998" y="3825586"/>
            <a:ext cx="2334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Sending rate</a:t>
            </a:r>
            <a:r>
              <a:rPr lang="en-US" sz="2800" i="1" dirty="0" smtClean="0"/>
              <a:t> </a:t>
            </a:r>
            <a:r>
              <a:rPr lang="en-US" sz="2800" i="1" dirty="0" smtClean="0">
                <a:latin typeface="Book Antiqua" charset="0"/>
                <a:ea typeface="Book Antiqua" charset="0"/>
                <a:cs typeface="Book Antiqua" charset="0"/>
              </a:rPr>
              <a:t>x</a:t>
            </a:r>
            <a:r>
              <a:rPr lang="en-US" sz="2800" i="1" baseline="-25000" dirty="0" smtClean="0">
                <a:latin typeface="Book Antiqua" charset="0"/>
                <a:ea typeface="Book Antiqua" charset="0"/>
                <a:cs typeface="Book Antiqua" charset="0"/>
              </a:rPr>
              <a:t>i</a:t>
            </a:r>
            <a:endParaRPr lang="en-US" sz="2800" i="1" baseline="-250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grpSp>
        <p:nvGrpSpPr>
          <p:cNvPr id="11" name="Group 156"/>
          <p:cNvGrpSpPr>
            <a:grpSpLocks/>
          </p:cNvGrpSpPr>
          <p:nvPr/>
        </p:nvGrpSpPr>
        <p:grpSpPr bwMode="auto">
          <a:xfrm>
            <a:off x="1909510" y="5561336"/>
            <a:ext cx="590550" cy="430212"/>
            <a:chOff x="3120" y="2880"/>
            <a:chExt cx="144" cy="96"/>
          </a:xfrm>
        </p:grpSpPr>
        <p:sp>
          <p:nvSpPr>
            <p:cNvPr id="12" name="Oval 157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5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5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60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61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9" name="Group 162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29" name="Freeform 16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Freeform 16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Freeform 16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Freeform 16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Freeform 16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16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16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17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171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21" name="Freeform 17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Freeform 17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Freeform 17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17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Freeform 17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17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Freeform 17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Freeform 17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7" name="Line 180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81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156"/>
          <p:cNvGrpSpPr>
            <a:grpSpLocks/>
          </p:cNvGrpSpPr>
          <p:nvPr/>
        </p:nvGrpSpPr>
        <p:grpSpPr bwMode="auto">
          <a:xfrm>
            <a:off x="3401684" y="5561336"/>
            <a:ext cx="590550" cy="430212"/>
            <a:chOff x="3120" y="2880"/>
            <a:chExt cx="144" cy="96"/>
          </a:xfrm>
        </p:grpSpPr>
        <p:sp>
          <p:nvSpPr>
            <p:cNvPr id="38" name="Oval 157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15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15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Oval 160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" name="Group 161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45" name="Group 162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55" name="Freeform 16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Freeform 16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16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Freeform 16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Freeform 16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Freeform 16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16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17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171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47" name="Freeform 17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17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17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17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17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17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17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17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3" name="Line 180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81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156"/>
          <p:cNvGrpSpPr>
            <a:grpSpLocks/>
          </p:cNvGrpSpPr>
          <p:nvPr/>
        </p:nvGrpSpPr>
        <p:grpSpPr bwMode="auto">
          <a:xfrm>
            <a:off x="4893858" y="5561336"/>
            <a:ext cx="590550" cy="430212"/>
            <a:chOff x="3120" y="2880"/>
            <a:chExt cx="144" cy="96"/>
          </a:xfrm>
        </p:grpSpPr>
        <p:sp>
          <p:nvSpPr>
            <p:cNvPr id="64" name="Oval 157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Rectangle 15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15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Oval 160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8" name="Group 161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71" name="Group 162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81" name="Freeform 16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16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16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16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Freeform 16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Freeform 16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Freeform 16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Freeform 17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" name="Group 171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73" name="Freeform 17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Freeform 17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Freeform 17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17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17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17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17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17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9" name="Line 180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81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9" name="Group 156"/>
          <p:cNvGrpSpPr>
            <a:grpSpLocks/>
          </p:cNvGrpSpPr>
          <p:nvPr/>
        </p:nvGrpSpPr>
        <p:grpSpPr bwMode="auto">
          <a:xfrm>
            <a:off x="6386033" y="5561336"/>
            <a:ext cx="590550" cy="430212"/>
            <a:chOff x="3120" y="2880"/>
            <a:chExt cx="144" cy="96"/>
          </a:xfrm>
        </p:grpSpPr>
        <p:sp>
          <p:nvSpPr>
            <p:cNvPr id="90" name="Oval 157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Rectangle 15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Rectangle 15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Oval 160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4" name="Group 161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97" name="Group 162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07" name="Freeform 16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Freeform 16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Freeform 16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Freeform 16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Freeform 16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Freeform 16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16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Freeform 17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" name="Group 171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99" name="Freeform 17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17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17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17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17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17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17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17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95" name="Line 180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181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5" name="Line 18"/>
          <p:cNvSpPr>
            <a:spLocks noChangeShapeType="1"/>
          </p:cNvSpPr>
          <p:nvPr/>
        </p:nvSpPr>
        <p:spPr bwMode="auto">
          <a:xfrm>
            <a:off x="2490235" y="5780355"/>
            <a:ext cx="926037" cy="60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Line 18"/>
          <p:cNvSpPr>
            <a:spLocks noChangeShapeType="1"/>
          </p:cNvSpPr>
          <p:nvPr/>
        </p:nvSpPr>
        <p:spPr bwMode="auto">
          <a:xfrm>
            <a:off x="3980027" y="5780355"/>
            <a:ext cx="926037" cy="60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Line 18"/>
          <p:cNvSpPr>
            <a:spLocks noChangeShapeType="1"/>
          </p:cNvSpPr>
          <p:nvPr/>
        </p:nvSpPr>
        <p:spPr bwMode="auto">
          <a:xfrm>
            <a:off x="5479636" y="5780355"/>
            <a:ext cx="926037" cy="60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Line 18"/>
          <p:cNvSpPr>
            <a:spLocks noChangeShapeType="1"/>
          </p:cNvSpPr>
          <p:nvPr/>
        </p:nvSpPr>
        <p:spPr bwMode="auto">
          <a:xfrm>
            <a:off x="1299869" y="5780354"/>
            <a:ext cx="621847" cy="1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Line 18"/>
          <p:cNvSpPr>
            <a:spLocks noChangeShapeType="1"/>
          </p:cNvSpPr>
          <p:nvPr/>
        </p:nvSpPr>
        <p:spPr bwMode="auto">
          <a:xfrm>
            <a:off x="6976583" y="5777346"/>
            <a:ext cx="621847" cy="1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Line 236"/>
          <p:cNvSpPr>
            <a:spLocks noChangeShapeType="1"/>
          </p:cNvSpPr>
          <p:nvPr/>
        </p:nvSpPr>
        <p:spPr bwMode="auto">
          <a:xfrm flipV="1">
            <a:off x="1476102" y="5275878"/>
            <a:ext cx="6122327" cy="59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" name="Freeform 122"/>
          <p:cNvSpPr/>
          <p:nvPr/>
        </p:nvSpPr>
        <p:spPr>
          <a:xfrm>
            <a:off x="3657600" y="5975035"/>
            <a:ext cx="1658983" cy="713149"/>
          </a:xfrm>
          <a:custGeom>
            <a:avLst/>
            <a:gdLst>
              <a:gd name="connsiteX0" fmla="*/ 0 w 1658983"/>
              <a:gd name="connsiteY0" fmla="*/ 713149 h 713149"/>
              <a:gd name="connsiteX1" fmla="*/ 391886 w 1658983"/>
              <a:gd name="connsiteY1" fmla="*/ 99195 h 713149"/>
              <a:gd name="connsiteX2" fmla="*/ 1201783 w 1658983"/>
              <a:gd name="connsiteY2" fmla="*/ 60006 h 713149"/>
              <a:gd name="connsiteX3" fmla="*/ 1658983 w 1658983"/>
              <a:gd name="connsiteY3" fmla="*/ 687023 h 71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8983" h="713149">
                <a:moveTo>
                  <a:pt x="0" y="713149"/>
                </a:moveTo>
                <a:cubicBezTo>
                  <a:pt x="95794" y="460600"/>
                  <a:pt x="191589" y="208052"/>
                  <a:pt x="391886" y="99195"/>
                </a:cubicBezTo>
                <a:cubicBezTo>
                  <a:pt x="592183" y="-9662"/>
                  <a:pt x="990600" y="-37965"/>
                  <a:pt x="1201783" y="60006"/>
                </a:cubicBezTo>
                <a:cubicBezTo>
                  <a:pt x="1412966" y="157977"/>
                  <a:pt x="1658983" y="687023"/>
                  <a:pt x="1658983" y="687023"/>
                </a:cubicBezTo>
              </a:path>
            </a:pathLst>
          </a:custGeom>
          <a:noFill/>
          <a:ln w="38100">
            <a:solidFill>
              <a:srgbClr val="00B05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965471" y="4922496"/>
            <a:ext cx="5261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3200" i="1" dirty="0" smtClean="0">
                <a:solidFill>
                  <a:srgbClr val="2255D8"/>
                </a:solidFill>
                <a:latin typeface="Book Antiqua" charset="0"/>
                <a:ea typeface="Book Antiqua" charset="0"/>
                <a:cs typeface="Book Antiqua" charset="0"/>
              </a:rPr>
              <a:t>x</a:t>
            </a:r>
            <a:r>
              <a:rPr lang="en-US" sz="3200" i="1" baseline="-25000" dirty="0" smtClean="0">
                <a:solidFill>
                  <a:srgbClr val="2255D8"/>
                </a:solidFill>
                <a:latin typeface="Book Antiqua" charset="0"/>
                <a:ea typeface="Book Antiqua" charset="0"/>
                <a:cs typeface="Book Antiqua" charset="0"/>
              </a:rPr>
              <a:t>1</a:t>
            </a:r>
            <a:endParaRPr lang="en-US" sz="3200" i="1" baseline="-25000" dirty="0">
              <a:solidFill>
                <a:srgbClr val="2255D8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3130785" y="6257297"/>
            <a:ext cx="5261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3200" i="1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x</a:t>
            </a:r>
            <a:r>
              <a:rPr lang="en-US" sz="3200" i="1" baseline="-25000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</a:t>
            </a:r>
            <a:endParaRPr lang="en-US" sz="3200" i="1" baseline="-25000" dirty="0">
              <a:solidFill>
                <a:srgbClr val="00B050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4257986" y="5199508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CN" sz="3200" i="1" dirty="0" smtClean="0">
                <a:latin typeface="Book Antiqua" charset="0"/>
              </a:rPr>
              <a:t>c</a:t>
            </a:r>
            <a:r>
              <a:rPr lang="en-US" altLang="zh-CN" sz="3200" i="1" baseline="-25000" dirty="0" smtClean="0">
                <a:latin typeface="Book Antiqua" charset="0"/>
              </a:rPr>
              <a:t>l</a:t>
            </a:r>
            <a:endParaRPr lang="en-US" altLang="zh-CN" sz="3200" baseline="-25000" dirty="0">
              <a:latin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45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3" grpId="0" animBg="1"/>
      <p:bldP spid="125" grpId="0"/>
      <p:bldP spid="1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Designing Traffic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195" y="1637964"/>
            <a:ext cx="8660674" cy="2020755"/>
          </a:xfrm>
        </p:spPr>
        <p:txBody>
          <a:bodyPr>
            <a:noAutofit/>
          </a:bodyPr>
          <a:lstStyle/>
          <a:p>
            <a:r>
              <a:rPr lang="en-US" sz="3600" dirty="0" smtClean="0"/>
              <a:t>Forward engineering of traffic management</a:t>
            </a:r>
          </a:p>
          <a:p>
            <a:pPr lvl="1"/>
            <a:r>
              <a:rPr lang="en-US" altLang="zh-CN" sz="3200" dirty="0" smtClean="0">
                <a:latin typeface="+mj-lt"/>
              </a:rPr>
              <a:t>Maximize total utility: </a:t>
            </a:r>
            <a:r>
              <a:rPr lang="en-US" altLang="zh-CN" sz="3200" i="1" dirty="0" smtClean="0">
                <a:latin typeface="Book Antiqua" charset="0"/>
              </a:rPr>
              <a:t>max </a:t>
            </a:r>
            <a:r>
              <a:rPr lang="en-US" altLang="zh-CN" sz="3200" i="1" dirty="0">
                <a:latin typeface="Book Antiqua" charset="0"/>
              </a:rPr>
              <a:t>∑</a:t>
            </a:r>
            <a:r>
              <a:rPr lang="en-US" altLang="zh-CN" sz="3200" i="1" baseline="-25000" dirty="0" err="1" smtClean="0">
                <a:latin typeface="Book Antiqua" charset="0"/>
              </a:rPr>
              <a:t>i</a:t>
            </a:r>
            <a:r>
              <a:rPr lang="en-US" altLang="zh-CN" sz="3200" i="1" dirty="0" err="1" smtClean="0">
                <a:latin typeface="Book Antiqua" charset="0"/>
              </a:rPr>
              <a:t>U</a:t>
            </a:r>
            <a:r>
              <a:rPr lang="en-US" altLang="zh-CN" sz="3200" i="1" dirty="0" smtClean="0">
                <a:latin typeface="Book Antiqua" charset="0"/>
              </a:rPr>
              <a:t>(x</a:t>
            </a:r>
            <a:r>
              <a:rPr lang="en-US" altLang="zh-CN" sz="3200" i="1" baseline="-25000" dirty="0" smtClean="0">
                <a:latin typeface="Book Antiqua" charset="0"/>
              </a:rPr>
              <a:t>i</a:t>
            </a:r>
            <a:r>
              <a:rPr lang="en-US" altLang="zh-CN" sz="3200" i="1" dirty="0" smtClean="0">
                <a:latin typeface="Book Antiqua" charset="0"/>
              </a:rPr>
              <a:t>)</a:t>
            </a:r>
            <a:endParaRPr lang="en-US" altLang="zh-CN" sz="3200" i="1" dirty="0">
              <a:latin typeface="Book Antiqua" charset="0"/>
            </a:endParaRPr>
          </a:p>
          <a:p>
            <a:pPr lvl="1"/>
            <a:r>
              <a:rPr lang="en-US" altLang="zh-CN" sz="3200" dirty="0" smtClean="0"/>
              <a:t>Routing as a variable: traffic </a:t>
            </a:r>
            <a:r>
              <a:rPr lang="en-US" altLang="zh-CN" sz="3200" i="1" dirty="0" err="1" smtClean="0">
                <a:latin typeface="Book Antiqua" charset="0"/>
                <a:ea typeface="Book Antiqua" charset="0"/>
                <a:cs typeface="Book Antiqua" charset="0"/>
              </a:rPr>
              <a:t>z</a:t>
            </a:r>
            <a:r>
              <a:rPr lang="en-US" altLang="zh-CN" sz="3200" i="1" baseline="-25000" dirty="0" err="1" smtClean="0">
                <a:latin typeface="Book Antiqua" charset="0"/>
                <a:ea typeface="Book Antiqua" charset="0"/>
                <a:cs typeface="Book Antiqua" charset="0"/>
              </a:rPr>
              <a:t>ij</a:t>
            </a:r>
            <a:r>
              <a:rPr lang="en-US" altLang="zh-CN" sz="3200" dirty="0" smtClean="0"/>
              <a:t> on path </a:t>
            </a:r>
            <a:r>
              <a:rPr lang="en-US" altLang="zh-CN" sz="3200" i="1" dirty="0" smtClean="0">
                <a:latin typeface="Book Antiqua" charset="0"/>
                <a:ea typeface="Book Antiqua" charset="0"/>
                <a:cs typeface="Book Antiqua" charset="0"/>
              </a:rPr>
              <a:t>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11</a:t>
            </a:fld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066958" y="4799378"/>
            <a:ext cx="284163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3922621" y="5462953"/>
            <a:ext cx="284162" cy="2540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4014696" y="4213591"/>
            <a:ext cx="287337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4775108" y="4881928"/>
            <a:ext cx="287338" cy="249238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5630771" y="5462953"/>
            <a:ext cx="284162" cy="2540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5630771" y="4213591"/>
            <a:ext cx="284162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4870358" y="5964603"/>
            <a:ext cx="284163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6581683" y="4799378"/>
            <a:ext cx="284163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 flipV="1">
            <a:off x="3351121" y="4381866"/>
            <a:ext cx="663575" cy="500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4252821" y="4397741"/>
            <a:ext cx="571500" cy="525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4157571" y="5631228"/>
            <a:ext cx="712787" cy="417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V="1">
            <a:off x="5108483" y="5674091"/>
            <a:ext cx="585788" cy="331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 flipV="1">
            <a:off x="5062446" y="4923203"/>
            <a:ext cx="1519237" cy="96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>
            <a:off x="4268696" y="4324716"/>
            <a:ext cx="1362075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0"/>
          <p:cNvSpPr>
            <a:spLocks noChangeShapeType="1"/>
          </p:cNvSpPr>
          <p:nvPr/>
        </p:nvSpPr>
        <p:spPr bwMode="auto">
          <a:xfrm>
            <a:off x="5900646" y="4424728"/>
            <a:ext cx="758825" cy="414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2846296" y="3908791"/>
            <a:ext cx="4395787" cy="2362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32" name="Line 25"/>
          <p:cNvSpPr>
            <a:spLocks noChangeShapeType="1"/>
          </p:cNvSpPr>
          <p:nvPr/>
        </p:nvSpPr>
        <p:spPr bwMode="auto">
          <a:xfrm>
            <a:off x="6884896" y="4975591"/>
            <a:ext cx="776287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26"/>
          <p:cNvSpPr>
            <a:spLocks noChangeShapeType="1"/>
          </p:cNvSpPr>
          <p:nvPr/>
        </p:nvSpPr>
        <p:spPr bwMode="auto">
          <a:xfrm flipH="1">
            <a:off x="1904908" y="4975591"/>
            <a:ext cx="1163638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37"/>
          <p:cNvSpPr>
            <a:spLocks noChangeShapeType="1"/>
          </p:cNvSpPr>
          <p:nvPr/>
        </p:nvSpPr>
        <p:spPr bwMode="auto">
          <a:xfrm>
            <a:off x="3303496" y="5051791"/>
            <a:ext cx="657225" cy="465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8"/>
          <p:cNvSpPr>
            <a:spLocks noChangeShapeType="1"/>
          </p:cNvSpPr>
          <p:nvPr/>
        </p:nvSpPr>
        <p:spPr bwMode="auto">
          <a:xfrm flipV="1">
            <a:off x="4152808" y="5072428"/>
            <a:ext cx="677863" cy="433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9"/>
          <p:cNvSpPr>
            <a:spLocks noChangeShapeType="1"/>
          </p:cNvSpPr>
          <p:nvPr/>
        </p:nvSpPr>
        <p:spPr bwMode="auto">
          <a:xfrm>
            <a:off x="5024346" y="5072428"/>
            <a:ext cx="677862" cy="433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7" name="Group 26"/>
          <p:cNvGrpSpPr>
            <a:grpSpLocks/>
          </p:cNvGrpSpPr>
          <p:nvPr/>
        </p:nvGrpSpPr>
        <p:grpSpPr bwMode="auto">
          <a:xfrm>
            <a:off x="6503896" y="4670791"/>
            <a:ext cx="590550" cy="430212"/>
            <a:chOff x="3120" y="2880"/>
            <a:chExt cx="144" cy="96"/>
          </a:xfrm>
        </p:grpSpPr>
        <p:sp>
          <p:nvSpPr>
            <p:cNvPr id="38" name="Oval 27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2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2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Oval 30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" name="Group 31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45" name="Group 32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55" name="Freeform 3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Freeform 3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3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Freeform 3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Freeform 3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Freeform 3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3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4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41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47" name="Freeform 4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4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4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4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4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4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4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3" name="Line 50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51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52"/>
          <p:cNvGrpSpPr>
            <a:grpSpLocks/>
          </p:cNvGrpSpPr>
          <p:nvPr/>
        </p:nvGrpSpPr>
        <p:grpSpPr bwMode="auto">
          <a:xfrm>
            <a:off x="5513296" y="5356591"/>
            <a:ext cx="590550" cy="430212"/>
            <a:chOff x="3120" y="2880"/>
            <a:chExt cx="144" cy="96"/>
          </a:xfrm>
        </p:grpSpPr>
        <p:sp>
          <p:nvSpPr>
            <p:cNvPr id="64" name="Oval 53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Rectangle 54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55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Oval 56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8" name="Group 57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71" name="Group 58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81" name="Freeform 59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60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61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62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Freeform 63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Freeform 64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Freeform 65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Freeform 66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" name="Group 67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73" name="Freeform 68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Freeform 69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Freeform 70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71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72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73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74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75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9" name="Line 76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77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9" name="Group 78"/>
          <p:cNvGrpSpPr>
            <a:grpSpLocks/>
          </p:cNvGrpSpPr>
          <p:nvPr/>
        </p:nvGrpSpPr>
        <p:grpSpPr bwMode="auto">
          <a:xfrm>
            <a:off x="4675096" y="4823191"/>
            <a:ext cx="590550" cy="430212"/>
            <a:chOff x="3120" y="2880"/>
            <a:chExt cx="144" cy="96"/>
          </a:xfrm>
        </p:grpSpPr>
        <p:sp>
          <p:nvSpPr>
            <p:cNvPr id="90" name="Oval 79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Rectangle 80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Rectangle 81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Oval 82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4" name="Group 83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97" name="Group 84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07" name="Freeform 85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Freeform 86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Freeform 87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Freeform 88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Freeform 89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Freeform 90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91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Freeform 92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" name="Group 93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99" name="Freeform 94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95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96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97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98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99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100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101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95" name="Line 102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103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5" name="Group 104"/>
          <p:cNvGrpSpPr>
            <a:grpSpLocks/>
          </p:cNvGrpSpPr>
          <p:nvPr/>
        </p:nvGrpSpPr>
        <p:grpSpPr bwMode="auto">
          <a:xfrm>
            <a:off x="3836896" y="5356591"/>
            <a:ext cx="590550" cy="430212"/>
            <a:chOff x="3120" y="2880"/>
            <a:chExt cx="144" cy="96"/>
          </a:xfrm>
        </p:grpSpPr>
        <p:sp>
          <p:nvSpPr>
            <p:cNvPr id="116" name="Oval 105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Rectangle 106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Rectangle 107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Oval 108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0" name="Group 109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23" name="Group 110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33" name="Freeform 111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Freeform 112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113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114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115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116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117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18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4" name="Group 119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25" name="Freeform 120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121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122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123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124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Freeform 125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126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Freeform 127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21" name="Line 128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129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" name="Group 130"/>
          <p:cNvGrpSpPr>
            <a:grpSpLocks/>
          </p:cNvGrpSpPr>
          <p:nvPr/>
        </p:nvGrpSpPr>
        <p:grpSpPr bwMode="auto">
          <a:xfrm>
            <a:off x="4751296" y="5889991"/>
            <a:ext cx="590550" cy="430212"/>
            <a:chOff x="3120" y="2880"/>
            <a:chExt cx="144" cy="96"/>
          </a:xfrm>
        </p:grpSpPr>
        <p:sp>
          <p:nvSpPr>
            <p:cNvPr id="142" name="Oval 131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Rectangle 132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Rectangle 133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Oval 134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6" name="Group 135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49" name="Group 136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59" name="Freeform 137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Freeform 138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" name="Freeform 139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Freeform 140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" name="Freeform 141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Freeform 142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" name="Freeform 143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" name="Freeform 144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0" name="Group 145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51" name="Freeform 146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Freeform 147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Freeform 148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Freeform 149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150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151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Freeform 152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Freeform 153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7" name="Line 154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55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7" name="Group 156"/>
          <p:cNvGrpSpPr>
            <a:grpSpLocks/>
          </p:cNvGrpSpPr>
          <p:nvPr/>
        </p:nvGrpSpPr>
        <p:grpSpPr bwMode="auto">
          <a:xfrm>
            <a:off x="2922496" y="4746991"/>
            <a:ext cx="590550" cy="430212"/>
            <a:chOff x="3120" y="2880"/>
            <a:chExt cx="144" cy="96"/>
          </a:xfrm>
        </p:grpSpPr>
        <p:sp>
          <p:nvSpPr>
            <p:cNvPr id="168" name="Oval 157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Rectangle 15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Rectangle 15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Oval 160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2" name="Group 161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75" name="Group 162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85" name="Freeform 16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6" name="Freeform 16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7" name="Freeform 16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" name="Freeform 16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9" name="Freeform 16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" name="Freeform 16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1" name="Freeform 16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" name="Freeform 17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6" name="Group 171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77" name="Freeform 17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Freeform 17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" name="Freeform 17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" name="Freeform 17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1" name="Freeform 17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2" name="Freeform 17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" name="Freeform 17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" name="Freeform 17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73" name="Line 180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Line 181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3" name="Group 182"/>
          <p:cNvGrpSpPr>
            <a:grpSpLocks/>
          </p:cNvGrpSpPr>
          <p:nvPr/>
        </p:nvGrpSpPr>
        <p:grpSpPr bwMode="auto">
          <a:xfrm>
            <a:off x="5513296" y="4137391"/>
            <a:ext cx="590550" cy="430212"/>
            <a:chOff x="3120" y="2880"/>
            <a:chExt cx="144" cy="96"/>
          </a:xfrm>
        </p:grpSpPr>
        <p:sp>
          <p:nvSpPr>
            <p:cNvPr id="194" name="Oval 183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Rectangle 184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Rectangle 185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Oval 186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8" name="Group 187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201" name="Group 188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211" name="Freeform 189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" name="Freeform 190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3" name="Freeform 191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" name="Freeform 192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" name="Freeform 193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Freeform 194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Freeform 195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" name="Freeform 196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2" name="Group 197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203" name="Freeform 198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" name="Freeform 199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" name="Freeform 200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" name="Freeform 201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" name="Freeform 202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" name="Freeform 203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" name="Freeform 204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" name="Freeform 205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99" name="Line 206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Line 207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9" name="Group 208"/>
          <p:cNvGrpSpPr>
            <a:grpSpLocks/>
          </p:cNvGrpSpPr>
          <p:nvPr/>
        </p:nvGrpSpPr>
        <p:grpSpPr bwMode="auto">
          <a:xfrm>
            <a:off x="3913096" y="4061191"/>
            <a:ext cx="590550" cy="430212"/>
            <a:chOff x="3120" y="2880"/>
            <a:chExt cx="144" cy="96"/>
          </a:xfrm>
        </p:grpSpPr>
        <p:sp>
          <p:nvSpPr>
            <p:cNvPr id="220" name="Oval 209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210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211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Oval 212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4" name="Group 213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227" name="Group 214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237" name="Freeform 215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8" name="Freeform 216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" name="Freeform 217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" name="Freeform 218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1" name="Freeform 219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2" name="Freeform 220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" name="Freeform 221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" name="Freeform 222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223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229" name="Freeform 224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" name="Freeform 225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Freeform 226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" name="Freeform 227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Freeform 228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Freeform 229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Freeform 230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" name="Freeform 231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25" name="Line 232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Line 233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6"/>
          <p:cNvSpPr/>
          <p:nvPr/>
        </p:nvSpPr>
        <p:spPr>
          <a:xfrm>
            <a:off x="2535418" y="4025300"/>
            <a:ext cx="5238206" cy="1062595"/>
          </a:xfrm>
          <a:custGeom>
            <a:avLst/>
            <a:gdLst>
              <a:gd name="connsiteX0" fmla="*/ 0 w 5238206"/>
              <a:gd name="connsiteY0" fmla="*/ 757796 h 790559"/>
              <a:gd name="connsiteX1" fmla="*/ 1031966 w 5238206"/>
              <a:gd name="connsiteY1" fmla="*/ 326722 h 790559"/>
              <a:gd name="connsiteX2" fmla="*/ 2233749 w 5238206"/>
              <a:gd name="connsiteY2" fmla="*/ 151 h 790559"/>
              <a:gd name="connsiteX3" fmla="*/ 4127863 w 5238206"/>
              <a:gd name="connsiteY3" fmla="*/ 365911 h 790559"/>
              <a:gd name="connsiteX4" fmla="*/ 4924697 w 5238206"/>
              <a:gd name="connsiteY4" fmla="*/ 744734 h 790559"/>
              <a:gd name="connsiteX5" fmla="*/ 5238206 w 5238206"/>
              <a:gd name="connsiteY5" fmla="*/ 783922 h 79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8206" h="790559">
                <a:moveTo>
                  <a:pt x="0" y="757796"/>
                </a:moveTo>
                <a:cubicBezTo>
                  <a:pt x="329837" y="605396"/>
                  <a:pt x="659675" y="452996"/>
                  <a:pt x="1031966" y="326722"/>
                </a:cubicBezTo>
                <a:cubicBezTo>
                  <a:pt x="1404257" y="200448"/>
                  <a:pt x="1717766" y="-6380"/>
                  <a:pt x="2233749" y="151"/>
                </a:cubicBezTo>
                <a:cubicBezTo>
                  <a:pt x="2749732" y="6682"/>
                  <a:pt x="3679372" y="241814"/>
                  <a:pt x="4127863" y="365911"/>
                </a:cubicBezTo>
                <a:cubicBezTo>
                  <a:pt x="4576354" y="490008"/>
                  <a:pt x="4739640" y="675066"/>
                  <a:pt x="4924697" y="744734"/>
                </a:cubicBezTo>
                <a:cubicBezTo>
                  <a:pt x="5109754" y="814402"/>
                  <a:pt x="5238206" y="783922"/>
                  <a:pt x="5238206" y="783922"/>
                </a:cubicBezTo>
              </a:path>
            </a:pathLst>
          </a:custGeom>
          <a:noFill/>
          <a:ln w="38100">
            <a:solidFill>
              <a:srgbClr val="2255D8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612570" y="5242832"/>
            <a:ext cx="5172891" cy="492605"/>
          </a:xfrm>
          <a:custGeom>
            <a:avLst/>
            <a:gdLst>
              <a:gd name="connsiteX0" fmla="*/ 0 w 5172891"/>
              <a:gd name="connsiteY0" fmla="*/ 230507 h 492605"/>
              <a:gd name="connsiteX1" fmla="*/ 522514 w 5172891"/>
              <a:gd name="connsiteY1" fmla="*/ 139067 h 492605"/>
              <a:gd name="connsiteX2" fmla="*/ 1267097 w 5172891"/>
              <a:gd name="connsiteY2" fmla="*/ 491764 h 492605"/>
              <a:gd name="connsiteX3" fmla="*/ 2508068 w 5172891"/>
              <a:gd name="connsiteY3" fmla="*/ 21502 h 492605"/>
              <a:gd name="connsiteX4" fmla="*/ 4976948 w 5172891"/>
              <a:gd name="connsiteY4" fmla="*/ 73753 h 492605"/>
              <a:gd name="connsiteX5" fmla="*/ 4976948 w 5172891"/>
              <a:gd name="connsiteY5" fmla="*/ 73753 h 492605"/>
              <a:gd name="connsiteX6" fmla="*/ 5172891 w 5172891"/>
              <a:gd name="connsiteY6" fmla="*/ 73753 h 49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2891" h="492605">
                <a:moveTo>
                  <a:pt x="0" y="230507"/>
                </a:moveTo>
                <a:cubicBezTo>
                  <a:pt x="155665" y="163015"/>
                  <a:pt x="311331" y="95524"/>
                  <a:pt x="522514" y="139067"/>
                </a:cubicBezTo>
                <a:cubicBezTo>
                  <a:pt x="733697" y="182610"/>
                  <a:pt x="936171" y="511358"/>
                  <a:pt x="1267097" y="491764"/>
                </a:cubicBezTo>
                <a:cubicBezTo>
                  <a:pt x="1598023" y="472170"/>
                  <a:pt x="1889760" y="91170"/>
                  <a:pt x="2508068" y="21502"/>
                </a:cubicBezTo>
                <a:cubicBezTo>
                  <a:pt x="3126377" y="-48167"/>
                  <a:pt x="4976948" y="73753"/>
                  <a:pt x="4976948" y="73753"/>
                </a:cubicBezTo>
                <a:lnTo>
                  <a:pt x="4976948" y="73753"/>
                </a:lnTo>
                <a:lnTo>
                  <a:pt x="5172891" y="73753"/>
                </a:lnTo>
              </a:path>
            </a:pathLst>
          </a:custGeom>
          <a:noFill/>
          <a:ln w="38100">
            <a:solidFill>
              <a:srgbClr val="2255D8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TextBox 250"/>
          <p:cNvSpPr txBox="1"/>
          <p:nvPr/>
        </p:nvSpPr>
        <p:spPr>
          <a:xfrm>
            <a:off x="612907" y="4695252"/>
            <a:ext cx="1364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Source </a:t>
            </a:r>
            <a:r>
              <a:rPr lang="en-US" sz="2800" i="1" dirty="0" err="1" smtClean="0">
                <a:latin typeface="Book Antiqua" charset="0"/>
                <a:ea typeface="Book Antiqua" charset="0"/>
                <a:cs typeface="Book Antiqua" charset="0"/>
              </a:rPr>
              <a:t>i</a:t>
            </a:r>
            <a:endParaRPr lang="en-US" sz="2800" i="1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2356749" y="4102244"/>
            <a:ext cx="62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i="1" dirty="0" smtClean="0">
                <a:solidFill>
                  <a:srgbClr val="2255D8"/>
                </a:solidFill>
                <a:latin typeface="Book Antiqua" charset="0"/>
                <a:ea typeface="Book Antiqua" charset="0"/>
                <a:cs typeface="Book Antiqua" charset="0"/>
              </a:rPr>
              <a:t>z</a:t>
            </a:r>
            <a:r>
              <a:rPr lang="en-US" altLang="zh-CN" sz="3600" i="1" baseline="-25000" dirty="0" smtClean="0">
                <a:solidFill>
                  <a:srgbClr val="2255D8"/>
                </a:solidFill>
                <a:latin typeface="Book Antiqua" charset="0"/>
                <a:ea typeface="Book Antiqua" charset="0"/>
                <a:cs typeface="Book Antiqua" charset="0"/>
              </a:rPr>
              <a:t>i1</a:t>
            </a:r>
            <a:endParaRPr lang="en-US" sz="3600" dirty="0">
              <a:solidFill>
                <a:srgbClr val="2255D8"/>
              </a:solidFill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2356749" y="5469691"/>
            <a:ext cx="62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i="1" dirty="0" smtClean="0">
                <a:solidFill>
                  <a:srgbClr val="2255D8"/>
                </a:solidFill>
                <a:latin typeface="Book Antiqua" charset="0"/>
                <a:ea typeface="Book Antiqua" charset="0"/>
                <a:cs typeface="Book Antiqua" charset="0"/>
              </a:rPr>
              <a:t>z</a:t>
            </a:r>
            <a:r>
              <a:rPr lang="en-US" altLang="zh-CN" sz="3600" i="1" baseline="-25000" dirty="0" smtClean="0">
                <a:solidFill>
                  <a:srgbClr val="2255D8"/>
                </a:solidFill>
                <a:latin typeface="Book Antiqua" charset="0"/>
                <a:ea typeface="Book Antiqua" charset="0"/>
                <a:cs typeface="Book Antiqua" charset="0"/>
              </a:rPr>
              <a:t>i2</a:t>
            </a:r>
            <a:endParaRPr lang="en-US" sz="3600" dirty="0">
              <a:solidFill>
                <a:srgbClr val="2255D8"/>
              </a:solidFill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180000" y="5200364"/>
            <a:ext cx="2230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i="1" dirty="0" smtClean="0">
                <a:latin typeface="Book Antiqua" charset="0"/>
              </a:rPr>
              <a:t>x</a:t>
            </a:r>
            <a:r>
              <a:rPr lang="en-US" altLang="zh-CN" sz="3200" i="1" baseline="-25000" dirty="0" smtClean="0">
                <a:latin typeface="Book Antiqua" charset="0"/>
              </a:rPr>
              <a:t>i </a:t>
            </a:r>
            <a:r>
              <a:rPr lang="en-US" altLang="zh-CN" sz="3200" i="1" dirty="0" smtClean="0">
                <a:latin typeface="Book Antiqua" charset="0"/>
              </a:rPr>
              <a:t>= </a:t>
            </a:r>
            <a:r>
              <a:rPr lang="en-US" altLang="zh-CN" sz="3200" i="1" dirty="0" smtClean="0">
                <a:latin typeface="Book Antiqua" charset="0"/>
                <a:ea typeface="Book Antiqua" charset="0"/>
                <a:cs typeface="Book Antiqua" charset="0"/>
              </a:rPr>
              <a:t>z</a:t>
            </a:r>
            <a:r>
              <a:rPr lang="en-US" altLang="zh-CN" sz="3200" i="1" baseline="-25000" dirty="0" smtClean="0">
                <a:latin typeface="Book Antiqua" charset="0"/>
                <a:ea typeface="Book Antiqua" charset="0"/>
                <a:cs typeface="Book Antiqua" charset="0"/>
              </a:rPr>
              <a:t>i1</a:t>
            </a:r>
            <a:r>
              <a:rPr lang="en-US" altLang="zh-CN" sz="3200" i="1" dirty="0" smtClean="0">
                <a:latin typeface="Book Antiqua" charset="0"/>
                <a:ea typeface="Book Antiqua" charset="0"/>
                <a:cs typeface="Book Antiqua" charset="0"/>
              </a:rPr>
              <a:t> + z</a:t>
            </a:r>
            <a:r>
              <a:rPr lang="en-US" altLang="zh-CN" sz="3200" i="1" baseline="-25000" dirty="0" smtClean="0">
                <a:latin typeface="Book Antiqua" charset="0"/>
                <a:ea typeface="Book Antiqua" charset="0"/>
                <a:cs typeface="Book Antiqua" charset="0"/>
              </a:rPr>
              <a:t>i2</a:t>
            </a:r>
            <a:r>
              <a:rPr lang="en-US" altLang="zh-CN" sz="3200" i="1" dirty="0" smtClean="0">
                <a:latin typeface="Book Antiqua" charset="0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60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53" grpId="0"/>
      <p:bldP spid="254" grpId="0"/>
      <p:bldP spid="2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 Box 237"/>
          <p:cNvSpPr txBox="1">
            <a:spLocks noChangeArrowheads="1"/>
          </p:cNvSpPr>
          <p:nvPr/>
        </p:nvSpPr>
        <p:spPr bwMode="auto">
          <a:xfrm>
            <a:off x="2519411" y="4176667"/>
            <a:ext cx="304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x-none" sz="2400" i="1" dirty="0">
                <a:solidFill>
                  <a:srgbClr val="0000FF"/>
                </a:solidFill>
                <a:latin typeface="Book Antiqua" charset="0"/>
              </a:rPr>
              <a:t>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Protocol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01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Decompose to generate a distributed solution</a:t>
            </a:r>
          </a:p>
          <a:p>
            <a:pPr lvl="1"/>
            <a:r>
              <a:rPr lang="en-US" dirty="0" smtClean="0"/>
              <a:t>Each link computes congestion “price” </a:t>
            </a:r>
            <a:r>
              <a:rPr lang="en-US" i="1" dirty="0" err="1">
                <a:latin typeface="Book Antiqua" charset="0"/>
                <a:ea typeface="Book Antiqua" charset="0"/>
                <a:cs typeface="Book Antiqua" charset="0"/>
              </a:rPr>
              <a:t>p</a:t>
            </a:r>
            <a:r>
              <a:rPr lang="en-US" i="1" baseline="-25000" dirty="0" err="1" smtClean="0">
                <a:latin typeface="Book Antiqua" charset="0"/>
                <a:ea typeface="Book Antiqua" charset="0"/>
                <a:cs typeface="Book Antiqua" charset="0"/>
              </a:rPr>
              <a:t>l</a:t>
            </a:r>
            <a:endParaRPr lang="en-US" i="1" baseline="-25000" dirty="0" smtClean="0">
              <a:latin typeface="Book Antiqua" charset="0"/>
              <a:ea typeface="Book Antiqua" charset="0"/>
              <a:cs typeface="Book Antiqua" charset="0"/>
            </a:endParaRPr>
          </a:p>
          <a:p>
            <a:pPr lvl="1"/>
            <a:r>
              <a:rPr lang="en-US" dirty="0" smtClean="0"/>
              <a:t>Each source computes path rates </a:t>
            </a:r>
            <a:r>
              <a:rPr lang="en-US" i="1" dirty="0" err="1" smtClean="0">
                <a:latin typeface="Book Antiqua" charset="0"/>
                <a:ea typeface="Book Antiqua" charset="0"/>
                <a:cs typeface="Book Antiqua" charset="0"/>
              </a:rPr>
              <a:t>z</a:t>
            </a:r>
            <a:r>
              <a:rPr lang="en-US" i="1" baseline="-25000" dirty="0" err="1" smtClean="0">
                <a:latin typeface="Book Antiqua" charset="0"/>
                <a:ea typeface="Book Antiqua" charset="0"/>
                <a:cs typeface="Book Antiqua" charset="0"/>
              </a:rPr>
              <a:t>ij</a:t>
            </a:r>
            <a:r>
              <a:rPr lang="en-US" i="1" dirty="0" smtClean="0"/>
              <a:t> </a:t>
            </a:r>
            <a:r>
              <a:rPr lang="en-US" dirty="0" smtClean="0"/>
              <a:t>to maximize utility (</a:t>
            </a:r>
            <a:r>
              <a:rPr lang="en-US" i="1" dirty="0" smtClean="0">
                <a:latin typeface="Book Antiqua" charset="0"/>
                <a:ea typeface="Book Antiqua" charset="0"/>
                <a:cs typeface="Book Antiqua" charset="0"/>
              </a:rPr>
              <a:t>U(</a:t>
            </a:r>
            <a:r>
              <a:rPr lang="en-US" altLang="zh-CN" i="1" dirty="0" smtClean="0">
                <a:latin typeface="Book Antiqua" charset="0"/>
                <a:ea typeface="Book Antiqua" charset="0"/>
                <a:cs typeface="Book Antiqua" charset="0"/>
              </a:rPr>
              <a:t>∑</a:t>
            </a:r>
            <a:r>
              <a:rPr lang="en-US" altLang="zh-CN" i="1" baseline="-25000" dirty="0" smtClean="0">
                <a:latin typeface="Book Antiqua" charset="0"/>
                <a:ea typeface="Book Antiqua" charset="0"/>
                <a:cs typeface="Book Antiqua" charset="0"/>
              </a:rPr>
              <a:t>j</a:t>
            </a:r>
            <a:r>
              <a:rPr lang="en-US" altLang="zh-CN" i="1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i="1" dirty="0" err="1" smtClean="0">
                <a:latin typeface="Book Antiqua" charset="0"/>
                <a:ea typeface="Book Antiqua" charset="0"/>
                <a:cs typeface="Book Antiqua" charset="0"/>
              </a:rPr>
              <a:t>z</a:t>
            </a:r>
            <a:r>
              <a:rPr lang="en-US" i="1" baseline="-25000" dirty="0" err="1" smtClean="0">
                <a:latin typeface="Book Antiqua" charset="0"/>
                <a:ea typeface="Book Antiqua" charset="0"/>
                <a:cs typeface="Book Antiqua" charset="0"/>
              </a:rPr>
              <a:t>ij</a:t>
            </a:r>
            <a:r>
              <a:rPr lang="en-US" i="1" dirty="0" smtClean="0">
                <a:latin typeface="Book Antiqua" charset="0"/>
                <a:ea typeface="Book Antiqua" charset="0"/>
                <a:cs typeface="Book Antiqua" charset="0"/>
              </a:rPr>
              <a:t>)</a:t>
            </a:r>
            <a:r>
              <a:rPr lang="en-US" dirty="0" smtClean="0"/>
              <a:t>) subject to path cost (sum over </a:t>
            </a:r>
            <a:r>
              <a:rPr lang="en-US" i="1" dirty="0" err="1">
                <a:latin typeface="Book Antiqua" charset="0"/>
                <a:ea typeface="Book Antiqua" charset="0"/>
                <a:cs typeface="Book Antiqua" charset="0"/>
              </a:rPr>
              <a:t>p</a:t>
            </a:r>
            <a:r>
              <a:rPr lang="en-US" i="1" baseline="-25000" dirty="0" err="1" smtClean="0">
                <a:latin typeface="Book Antiqua" charset="0"/>
                <a:ea typeface="Book Antiqua" charset="0"/>
                <a:cs typeface="Book Antiqua" charset="0"/>
              </a:rPr>
              <a:t>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12</a:t>
            </a:fld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70125" y="4786314"/>
            <a:ext cx="284163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125788" y="5449889"/>
            <a:ext cx="284162" cy="2540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17863" y="4200527"/>
            <a:ext cx="287337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978275" y="4868864"/>
            <a:ext cx="287338" cy="249238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833938" y="5449889"/>
            <a:ext cx="284162" cy="2540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833938" y="4200527"/>
            <a:ext cx="284162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073525" y="5951539"/>
            <a:ext cx="284163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784850" y="4786314"/>
            <a:ext cx="284163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2554288" y="4368802"/>
            <a:ext cx="663575" cy="500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3455988" y="4384677"/>
            <a:ext cx="571500" cy="525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3360738" y="5618164"/>
            <a:ext cx="712787" cy="417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4311650" y="5661027"/>
            <a:ext cx="585788" cy="331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V="1">
            <a:off x="4265613" y="4910139"/>
            <a:ext cx="1519237" cy="96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3471863" y="4311652"/>
            <a:ext cx="1362075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5103813" y="4411664"/>
            <a:ext cx="758825" cy="414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049463" y="3895727"/>
            <a:ext cx="4395787" cy="2362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>
            <a:off x="6088063" y="4962527"/>
            <a:ext cx="776287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 flipH="1">
            <a:off x="1211263" y="4962527"/>
            <a:ext cx="106045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37"/>
          <p:cNvSpPr>
            <a:spLocks noChangeShapeType="1"/>
          </p:cNvSpPr>
          <p:nvPr/>
        </p:nvSpPr>
        <p:spPr bwMode="auto">
          <a:xfrm>
            <a:off x="2506663" y="5038727"/>
            <a:ext cx="657225" cy="465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38"/>
          <p:cNvSpPr>
            <a:spLocks noChangeShapeType="1"/>
          </p:cNvSpPr>
          <p:nvPr/>
        </p:nvSpPr>
        <p:spPr bwMode="auto">
          <a:xfrm flipV="1">
            <a:off x="3355975" y="5059364"/>
            <a:ext cx="677863" cy="433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39"/>
          <p:cNvSpPr>
            <a:spLocks noChangeShapeType="1"/>
          </p:cNvSpPr>
          <p:nvPr/>
        </p:nvSpPr>
        <p:spPr bwMode="auto">
          <a:xfrm>
            <a:off x="4227513" y="5059364"/>
            <a:ext cx="677862" cy="433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8" name="Group 26"/>
          <p:cNvGrpSpPr>
            <a:grpSpLocks/>
          </p:cNvGrpSpPr>
          <p:nvPr/>
        </p:nvGrpSpPr>
        <p:grpSpPr bwMode="auto">
          <a:xfrm>
            <a:off x="5707063" y="4657727"/>
            <a:ext cx="590550" cy="430212"/>
            <a:chOff x="3120" y="2880"/>
            <a:chExt cx="144" cy="96"/>
          </a:xfrm>
        </p:grpSpPr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" name="Group 31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36" name="Group 32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46" name="Freeform 3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Freeform 3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3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3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3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3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3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4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7" name="Group 41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38" name="Freeform 4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4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Freeform 4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Freeform 4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Freeform 4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Freeform 4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Freeform 4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4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4" name="Line 50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51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52"/>
          <p:cNvGrpSpPr>
            <a:grpSpLocks/>
          </p:cNvGrpSpPr>
          <p:nvPr/>
        </p:nvGrpSpPr>
        <p:grpSpPr bwMode="auto">
          <a:xfrm>
            <a:off x="4716463" y="5343527"/>
            <a:ext cx="590550" cy="430212"/>
            <a:chOff x="3120" y="2880"/>
            <a:chExt cx="144" cy="96"/>
          </a:xfrm>
        </p:grpSpPr>
        <p:sp>
          <p:nvSpPr>
            <p:cNvPr id="55" name="Oval 53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7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62" name="Group 58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72" name="Freeform 59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Freeform 60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Freeform 61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Freeform 62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63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64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65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66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3" name="Group 67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64" name="Freeform 68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69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70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71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72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Freeform 73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Freeform 74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75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0" name="Line 76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77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0" name="Group 78"/>
          <p:cNvGrpSpPr>
            <a:grpSpLocks/>
          </p:cNvGrpSpPr>
          <p:nvPr/>
        </p:nvGrpSpPr>
        <p:grpSpPr bwMode="auto">
          <a:xfrm>
            <a:off x="3878263" y="4810127"/>
            <a:ext cx="590550" cy="430212"/>
            <a:chOff x="3120" y="2880"/>
            <a:chExt cx="144" cy="96"/>
          </a:xfrm>
        </p:grpSpPr>
        <p:sp>
          <p:nvSpPr>
            <p:cNvPr id="81" name="Oval 79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Rectangle 80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Rectangle 81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5" name="Group 83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88" name="Group 84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98" name="Freeform 85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Freeform 86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87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88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89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90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91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92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9" name="Group 93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90" name="Freeform 94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Freeform 95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Freeform 96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Freeform 97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Freeform 98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Freeform 99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Freeform 100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Freeform 101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6" name="Line 102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103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6" name="Group 104"/>
          <p:cNvGrpSpPr>
            <a:grpSpLocks/>
          </p:cNvGrpSpPr>
          <p:nvPr/>
        </p:nvGrpSpPr>
        <p:grpSpPr bwMode="auto">
          <a:xfrm>
            <a:off x="3040063" y="5343527"/>
            <a:ext cx="590550" cy="430212"/>
            <a:chOff x="3120" y="2880"/>
            <a:chExt cx="144" cy="96"/>
          </a:xfrm>
        </p:grpSpPr>
        <p:sp>
          <p:nvSpPr>
            <p:cNvPr id="107" name="Oval 105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Rectangle 106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Rectangle 107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1" name="Group 109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14" name="Group 110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24" name="Freeform 111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Freeform 112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113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114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115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116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Freeform 117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118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5" name="Group 119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16" name="Freeform 120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" name="Freeform 121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122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Freeform 123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Freeform 124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125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126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Freeform 127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12" name="Line 128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129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2" name="Group 130"/>
          <p:cNvGrpSpPr>
            <a:grpSpLocks/>
          </p:cNvGrpSpPr>
          <p:nvPr/>
        </p:nvGrpSpPr>
        <p:grpSpPr bwMode="auto">
          <a:xfrm>
            <a:off x="3954463" y="5876927"/>
            <a:ext cx="590550" cy="430212"/>
            <a:chOff x="3120" y="2880"/>
            <a:chExt cx="144" cy="96"/>
          </a:xfrm>
        </p:grpSpPr>
        <p:sp>
          <p:nvSpPr>
            <p:cNvPr id="133" name="Oval 131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Rectangle 132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Rectangle 133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7" name="Group 135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40" name="Group 136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50" name="Freeform 137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" name="Freeform 138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Freeform 139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Freeform 140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Freeform 141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142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143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Freeform 144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45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42" name="Freeform 146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Freeform 147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Freeform 148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" name="Freeform 149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150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Freeform 151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Freeform 152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Freeform 153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38" name="Line 154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155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8" name="Group 156"/>
          <p:cNvGrpSpPr>
            <a:grpSpLocks/>
          </p:cNvGrpSpPr>
          <p:nvPr/>
        </p:nvGrpSpPr>
        <p:grpSpPr bwMode="auto">
          <a:xfrm>
            <a:off x="2125663" y="4733927"/>
            <a:ext cx="590550" cy="430212"/>
            <a:chOff x="3120" y="2880"/>
            <a:chExt cx="144" cy="96"/>
          </a:xfrm>
        </p:grpSpPr>
        <p:sp>
          <p:nvSpPr>
            <p:cNvPr id="159" name="Oval 157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Rectangle 15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Rectangle 15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3" name="Group 161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66" name="Group 162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76" name="Freeform 16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7" name="Freeform 16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Freeform 16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" name="Freeform 16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" name="Freeform 16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1" name="Freeform 16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2" name="Freeform 16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" name="Freeform 17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7" name="Group 171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68" name="Freeform 17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" name="Freeform 17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Freeform 17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Freeform 17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" name="Freeform 17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Freeform 17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" name="Freeform 17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" name="Freeform 17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64" name="Line 180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181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" name="Group 182"/>
          <p:cNvGrpSpPr>
            <a:grpSpLocks/>
          </p:cNvGrpSpPr>
          <p:nvPr/>
        </p:nvGrpSpPr>
        <p:grpSpPr bwMode="auto">
          <a:xfrm>
            <a:off x="4716463" y="4124327"/>
            <a:ext cx="590550" cy="430212"/>
            <a:chOff x="3120" y="2880"/>
            <a:chExt cx="144" cy="96"/>
          </a:xfrm>
        </p:grpSpPr>
        <p:sp>
          <p:nvSpPr>
            <p:cNvPr id="185" name="Oval 183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Rectangle 184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Rectangle 185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9" name="Group 187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92" name="Group 188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202" name="Freeform 189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3" name="Freeform 190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" name="Freeform 191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" name="Freeform 192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" name="Freeform 193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" name="Freeform 194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" name="Freeform 195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" name="Freeform 196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3" name="Group 197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94" name="Freeform 198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Freeform 199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Freeform 200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Freeform 201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Freeform 202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9" name="Freeform 203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" name="Freeform 204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1" name="Freeform 205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90" name="Line 206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Line 207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0" name="Group 208"/>
          <p:cNvGrpSpPr>
            <a:grpSpLocks/>
          </p:cNvGrpSpPr>
          <p:nvPr/>
        </p:nvGrpSpPr>
        <p:grpSpPr bwMode="auto">
          <a:xfrm>
            <a:off x="3116263" y="4048127"/>
            <a:ext cx="590550" cy="430212"/>
            <a:chOff x="3120" y="2880"/>
            <a:chExt cx="144" cy="96"/>
          </a:xfrm>
        </p:grpSpPr>
        <p:sp>
          <p:nvSpPr>
            <p:cNvPr id="211" name="Oval 209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Rectangle 210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Rectangle 211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5" name="Group 213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218" name="Group 214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228" name="Freeform 215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9" name="Freeform 216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" name="Freeform 217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Freeform 218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" name="Freeform 219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Freeform 220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Freeform 221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Freeform 222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9" name="Group 223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220" name="Freeform 224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Freeform 225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" name="Freeform 226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3" name="Freeform 227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4" name="Freeform 228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" name="Freeform 229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" name="Freeform 230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7" name="Freeform 231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16" name="Line 232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Line 233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" name="Text Box 234"/>
          <p:cNvSpPr txBox="1">
            <a:spLocks noChangeArrowheads="1"/>
          </p:cNvSpPr>
          <p:nvPr/>
        </p:nvSpPr>
        <p:spPr bwMode="auto">
          <a:xfrm>
            <a:off x="159248" y="5466558"/>
            <a:ext cx="411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x-none" b="0" u="sng" dirty="0" smtClean="0">
                <a:solidFill>
                  <a:schemeClr val="accent2"/>
                </a:solidFill>
                <a:latin typeface="Book Antiqua" charset="0"/>
              </a:rPr>
              <a:t>Sources: </a:t>
            </a:r>
            <a:endParaRPr lang="en-US" altLang="x-none" b="0" u="sng" dirty="0">
              <a:solidFill>
                <a:schemeClr val="accent2"/>
              </a:solidFill>
              <a:latin typeface="Book Antiqua" charset="0"/>
            </a:endParaRPr>
          </a:p>
          <a:p>
            <a:pPr algn="l" eaLnBrk="0" hangingPunct="0"/>
            <a:r>
              <a:rPr lang="en-US" altLang="x-none" b="0" dirty="0">
                <a:latin typeface="Book Antiqua" charset="0"/>
              </a:rPr>
              <a:t>Update </a:t>
            </a:r>
            <a:r>
              <a:rPr lang="en-US" altLang="x-none" b="0" dirty="0">
                <a:solidFill>
                  <a:srgbClr val="0000FF"/>
                </a:solidFill>
                <a:latin typeface="Book Antiqua" charset="0"/>
              </a:rPr>
              <a:t>path rates</a:t>
            </a:r>
            <a:r>
              <a:rPr lang="en-US" altLang="x-none" b="0" dirty="0">
                <a:latin typeface="Book Antiqua" charset="0"/>
              </a:rPr>
              <a:t> </a:t>
            </a:r>
            <a:r>
              <a:rPr lang="en-US" altLang="x-none" i="1" dirty="0">
                <a:solidFill>
                  <a:srgbClr val="0000FF"/>
                </a:solidFill>
                <a:latin typeface="Book Antiqua" charset="0"/>
              </a:rPr>
              <a:t>z</a:t>
            </a:r>
          </a:p>
          <a:p>
            <a:pPr algn="l" eaLnBrk="0" hangingPunct="0"/>
            <a:r>
              <a:rPr lang="en-US" altLang="x-none" b="0" dirty="0">
                <a:latin typeface="Book Antiqua" charset="0"/>
              </a:rPr>
              <a:t>Rate limit incoming traffic</a:t>
            </a:r>
          </a:p>
        </p:txBody>
      </p:sp>
      <p:sp>
        <p:nvSpPr>
          <p:cNvPr id="237" name="Line 235"/>
          <p:cNvSpPr>
            <a:spLocks noChangeShapeType="1"/>
          </p:cNvSpPr>
          <p:nvPr/>
        </p:nvSpPr>
        <p:spPr bwMode="auto">
          <a:xfrm flipH="1">
            <a:off x="2659063" y="4352927"/>
            <a:ext cx="20574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" name="Line 236"/>
          <p:cNvSpPr>
            <a:spLocks noChangeShapeType="1"/>
          </p:cNvSpPr>
          <p:nvPr/>
        </p:nvSpPr>
        <p:spPr bwMode="auto">
          <a:xfrm flipH="1">
            <a:off x="2735263" y="4810127"/>
            <a:ext cx="2971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" name="Text Box 238"/>
          <p:cNvSpPr txBox="1">
            <a:spLocks noChangeArrowheads="1"/>
          </p:cNvSpPr>
          <p:nvPr/>
        </p:nvSpPr>
        <p:spPr bwMode="auto">
          <a:xfrm>
            <a:off x="3038561" y="4314959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x-none" sz="2400" i="1" dirty="0">
                <a:solidFill>
                  <a:srgbClr val="0000FF"/>
                </a:solidFill>
                <a:latin typeface="Book Antiqua" charset="0"/>
              </a:rPr>
              <a:t>p</a:t>
            </a:r>
          </a:p>
        </p:txBody>
      </p:sp>
      <p:sp>
        <p:nvSpPr>
          <p:cNvPr id="241" name="Text Box 239"/>
          <p:cNvSpPr txBox="1">
            <a:spLocks noChangeArrowheads="1"/>
          </p:cNvSpPr>
          <p:nvPr/>
        </p:nvSpPr>
        <p:spPr bwMode="auto">
          <a:xfrm>
            <a:off x="3268663" y="4810127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x-none" sz="2400" i="1" dirty="0">
                <a:solidFill>
                  <a:srgbClr val="0000FF"/>
                </a:solidFill>
                <a:latin typeface="Book Antiqua" charset="0"/>
              </a:rPr>
              <a:t>p</a:t>
            </a:r>
          </a:p>
        </p:txBody>
      </p:sp>
      <p:sp>
        <p:nvSpPr>
          <p:cNvPr id="242" name="Line 240"/>
          <p:cNvSpPr>
            <a:spLocks noChangeShapeType="1"/>
          </p:cNvSpPr>
          <p:nvPr/>
        </p:nvSpPr>
        <p:spPr bwMode="auto">
          <a:xfrm flipH="1">
            <a:off x="2506663" y="4276727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3" name="Rectangle 241"/>
          <p:cNvSpPr>
            <a:spLocks noChangeArrowheads="1"/>
          </p:cNvSpPr>
          <p:nvPr/>
        </p:nvSpPr>
        <p:spPr bwMode="auto">
          <a:xfrm>
            <a:off x="8401050" y="6116639"/>
            <a:ext cx="422275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4" name="Text Box 242"/>
          <p:cNvSpPr txBox="1">
            <a:spLocks noChangeArrowheads="1"/>
          </p:cNvSpPr>
          <p:nvPr/>
        </p:nvSpPr>
        <p:spPr bwMode="auto">
          <a:xfrm>
            <a:off x="6356350" y="5229227"/>
            <a:ext cx="26590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x-none" b="0" u="sng" dirty="0">
                <a:solidFill>
                  <a:schemeClr val="accent2"/>
                </a:solidFill>
                <a:latin typeface="Book Antiqua" charset="0"/>
              </a:rPr>
              <a:t>Routers:</a:t>
            </a:r>
            <a:r>
              <a:rPr lang="en-US" altLang="x-none" b="0" u="sng" dirty="0">
                <a:latin typeface="Book Antiqua" charset="0"/>
              </a:rPr>
              <a:t> </a:t>
            </a:r>
          </a:p>
          <a:p>
            <a:pPr algn="l" eaLnBrk="0" hangingPunct="0"/>
            <a:r>
              <a:rPr lang="en-US" altLang="x-none" b="0" dirty="0">
                <a:latin typeface="Book Antiqua" charset="0"/>
              </a:rPr>
              <a:t>Set up multiple paths</a:t>
            </a:r>
          </a:p>
          <a:p>
            <a:pPr algn="l" eaLnBrk="0" hangingPunct="0"/>
            <a:r>
              <a:rPr lang="en-US" altLang="x-none" b="0" dirty="0">
                <a:latin typeface="Book Antiqua" charset="0"/>
              </a:rPr>
              <a:t>Measure link load</a:t>
            </a:r>
          </a:p>
          <a:p>
            <a:pPr algn="l" eaLnBrk="0" hangingPunct="0"/>
            <a:r>
              <a:rPr lang="en-US" altLang="x-none" b="0" dirty="0">
                <a:latin typeface="Book Antiqua" charset="0"/>
              </a:rPr>
              <a:t>Update </a:t>
            </a:r>
            <a:r>
              <a:rPr lang="en-US" altLang="x-none" b="0" dirty="0">
                <a:solidFill>
                  <a:srgbClr val="0000FF"/>
                </a:solidFill>
                <a:latin typeface="Book Antiqua" charset="0"/>
              </a:rPr>
              <a:t>link prices </a:t>
            </a:r>
            <a:r>
              <a:rPr lang="en-US" altLang="x-none" i="1" dirty="0">
                <a:solidFill>
                  <a:srgbClr val="0000FF"/>
                </a:solidFill>
                <a:latin typeface="Book Antiqua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64555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nimBg="1"/>
      <p:bldP spid="236" grpId="0"/>
      <p:bldP spid="237" grpId="0" animBg="1"/>
      <p:bldP spid="238" grpId="0" animBg="1"/>
      <p:bldP spid="240" grpId="0"/>
      <p:bldP spid="241" grpId="0"/>
      <p:bldP spid="242" grpId="0" animBg="1"/>
      <p:bldP spid="2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Traffic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1"/>
            <a:ext cx="4343400" cy="452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Utility functions</a:t>
            </a:r>
          </a:p>
          <a:p>
            <a:pPr lvl="1"/>
            <a:r>
              <a:rPr lang="en-US" sz="2800" dirty="0" smtClean="0"/>
              <a:t>Max throughput (</a:t>
            </a:r>
            <a:r>
              <a:rPr lang="en-US" sz="2800" i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U</a:t>
            </a:r>
            <a:r>
              <a:rPr lang="en-US" sz="2800" i="1" baseline="-25000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</a:t>
            </a:r>
            <a:r>
              <a:rPr lang="en-US" sz="2800" i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()</a:t>
            </a:r>
            <a:r>
              <a:rPr lang="en-US" sz="2800" dirty="0" smtClean="0"/>
              <a:t>) </a:t>
            </a:r>
          </a:p>
          <a:p>
            <a:pPr lvl="1"/>
            <a:r>
              <a:rPr lang="en-US" sz="2800" dirty="0" smtClean="0"/>
              <a:t>Min latency (</a:t>
            </a:r>
            <a:r>
              <a:rPr lang="en-US" sz="2800" i="1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U</a:t>
            </a:r>
            <a:r>
              <a:rPr lang="en-US" sz="2800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</a:t>
            </a:r>
            <a:r>
              <a:rPr lang="en-US" sz="2800" i="1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()</a:t>
            </a:r>
            <a:r>
              <a:rPr lang="en-US" sz="2800" i="1" dirty="0" smtClean="0">
                <a:latin typeface="Book Antiqua" charset="0"/>
                <a:ea typeface="Book Antiqua" charset="0"/>
                <a:cs typeface="Book Antiqua" charset="0"/>
              </a:rPr>
              <a:t>)</a:t>
            </a:r>
            <a:endParaRPr lang="en-US" sz="28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84700" y="1600201"/>
            <a:ext cx="4495800" cy="452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Bandwidth shares</a:t>
            </a:r>
            <a:endParaRPr lang="en-US" sz="3200" dirty="0"/>
          </a:p>
          <a:p>
            <a:pPr lvl="1"/>
            <a:r>
              <a:rPr lang="en-US" sz="2800" dirty="0"/>
              <a:t>Share </a:t>
            </a:r>
            <a:r>
              <a:rPr lang="en-US" sz="28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y</a:t>
            </a:r>
            <a:r>
              <a:rPr lang="en-US" sz="2800" i="1" baseline="-25000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1l</a:t>
            </a:r>
            <a:r>
              <a:rPr lang="en-US" sz="2800" dirty="0"/>
              <a:t> and </a:t>
            </a:r>
            <a:r>
              <a:rPr lang="en-US" sz="28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y</a:t>
            </a:r>
            <a:r>
              <a:rPr lang="en-US" sz="2800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2l</a:t>
            </a:r>
            <a:r>
              <a:rPr lang="en-US" sz="2800" dirty="0"/>
              <a:t> on link </a:t>
            </a:r>
            <a:r>
              <a:rPr lang="en-US" sz="2800" i="1" dirty="0">
                <a:latin typeface="Book Antiqua" charset="0"/>
                <a:ea typeface="Book Antiqua" charset="0"/>
                <a:cs typeface="Book Antiqua" charset="0"/>
              </a:rPr>
              <a:t>l</a:t>
            </a:r>
            <a:r>
              <a:rPr lang="en-US" sz="2800" dirty="0"/>
              <a:t> </a:t>
            </a:r>
          </a:p>
          <a:p>
            <a:pPr lvl="1"/>
            <a:r>
              <a:rPr lang="en-US" sz="2800" dirty="0"/>
              <a:t>Where </a:t>
            </a:r>
            <a:r>
              <a:rPr lang="en-US" sz="28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y</a:t>
            </a:r>
            <a:r>
              <a:rPr lang="en-US" sz="2800" i="1" baseline="-25000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1l</a:t>
            </a:r>
            <a:r>
              <a:rPr lang="en-US" sz="2800" i="1" dirty="0">
                <a:latin typeface="Book Antiqua" charset="0"/>
                <a:ea typeface="Book Antiqua" charset="0"/>
                <a:cs typeface="Book Antiqua" charset="0"/>
              </a:rPr>
              <a:t> + </a:t>
            </a:r>
            <a:r>
              <a:rPr lang="en-US" sz="28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y</a:t>
            </a:r>
            <a:r>
              <a:rPr lang="en-US" sz="2800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2l</a:t>
            </a:r>
            <a:r>
              <a:rPr lang="en-US" sz="2800" i="1" dirty="0">
                <a:latin typeface="Book Antiqua" charset="0"/>
                <a:ea typeface="Book Antiqua" charset="0"/>
                <a:cs typeface="Book Antiqua" charset="0"/>
              </a:rPr>
              <a:t> = c</a:t>
            </a:r>
            <a:r>
              <a:rPr lang="en-US" sz="2800" i="1" baseline="-25000" dirty="0">
                <a:latin typeface="Book Antiqua" charset="0"/>
                <a:ea typeface="Book Antiqua" charset="0"/>
                <a:cs typeface="Book Antiqua" charset="0"/>
              </a:rPr>
              <a:t>l</a:t>
            </a:r>
            <a:endParaRPr lang="en-US" sz="2800" dirty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65665" y="3609182"/>
            <a:ext cx="56316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3200" i="1" dirty="0" smtClean="0">
                <a:latin typeface="Book Antiqua" charset="0"/>
                <a:ea typeface="Book Antiqua" charset="0"/>
                <a:cs typeface="Book Antiqua" charset="0"/>
              </a:rPr>
              <a:t>max </a:t>
            </a:r>
            <a:r>
              <a:rPr lang="en-US" sz="3200" i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w</a:t>
            </a:r>
            <a:r>
              <a:rPr lang="en-US" sz="3200" i="1" baseline="-25000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</a:t>
            </a:r>
            <a:r>
              <a:rPr lang="en-US" sz="3200" i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∑</a:t>
            </a:r>
            <a:r>
              <a:rPr lang="en-US" altLang="zh-CN" sz="3200" i="1" baseline="-25000" dirty="0" err="1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altLang="zh-CN" sz="32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altLang="zh-CN" sz="3200" i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U</a:t>
            </a:r>
            <a:r>
              <a:rPr lang="en-US" altLang="zh-CN" sz="3200" i="1" baseline="-25000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</a:t>
            </a:r>
            <a:r>
              <a:rPr lang="en-US" altLang="zh-CN" sz="3200" i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() </a:t>
            </a:r>
            <a:r>
              <a:rPr lang="en-US" altLang="zh-CN" sz="3200" i="1" dirty="0">
                <a:latin typeface="Book Antiqua" charset="0"/>
                <a:ea typeface="Book Antiqua" charset="0"/>
                <a:cs typeface="Book Antiqua" charset="0"/>
              </a:rPr>
              <a:t>+ </a:t>
            </a:r>
            <a:r>
              <a:rPr lang="en-US" altLang="zh-CN" sz="32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w</a:t>
            </a:r>
            <a:r>
              <a:rPr lang="en-US" altLang="zh-CN" sz="3200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</a:t>
            </a:r>
            <a:r>
              <a:rPr lang="en-US" altLang="zh-CN" sz="32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 ∑</a:t>
            </a:r>
            <a:r>
              <a:rPr lang="en-US" altLang="zh-CN" sz="3200" i="1" baseline="-25000" dirty="0" err="1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altLang="zh-CN" sz="32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altLang="zh-CN" sz="3200" i="1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U</a:t>
            </a:r>
            <a:r>
              <a:rPr lang="en-US" altLang="zh-CN" sz="3200" i="1" baseline="-25000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</a:t>
            </a:r>
            <a:r>
              <a:rPr lang="en-US" altLang="zh-CN" sz="3200" i="1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() </a:t>
            </a:r>
            <a:endParaRPr lang="en-US" sz="3200" i="1" dirty="0">
              <a:solidFill>
                <a:srgbClr val="00B050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endParaRPr lang="en-US" dirty="0"/>
          </a:p>
        </p:txBody>
      </p:sp>
      <p:cxnSp>
        <p:nvCxnSpPr>
          <p:cNvPr id="7" name="Straight Connector 11"/>
          <p:cNvCxnSpPr>
            <a:cxnSpLocks noChangeShapeType="1"/>
          </p:cNvCxnSpPr>
          <p:nvPr/>
        </p:nvCxnSpPr>
        <p:spPr bwMode="auto">
          <a:xfrm>
            <a:off x="2278856" y="6009244"/>
            <a:ext cx="2900363" cy="15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8" name="Straight Connector 13"/>
          <p:cNvCxnSpPr>
            <a:cxnSpLocks noChangeShapeType="1"/>
            <a:stCxn id="13" idx="7"/>
            <a:endCxn id="15" idx="2"/>
          </p:cNvCxnSpPr>
          <p:nvPr/>
        </p:nvCxnSpPr>
        <p:spPr bwMode="auto">
          <a:xfrm rot="5400000" flipH="1" flipV="1">
            <a:off x="2908300" y="4387613"/>
            <a:ext cx="725488" cy="213995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9" name="Straight Connector 16"/>
          <p:cNvCxnSpPr>
            <a:cxnSpLocks noChangeShapeType="1"/>
            <a:stCxn id="12" idx="0"/>
            <a:endCxn id="15" idx="6"/>
          </p:cNvCxnSpPr>
          <p:nvPr/>
        </p:nvCxnSpPr>
        <p:spPr bwMode="auto">
          <a:xfrm rot="16200000" flipV="1">
            <a:off x="4833144" y="5131356"/>
            <a:ext cx="647700" cy="574675"/>
          </a:xfrm>
          <a:prstGeom prst="line">
            <a:avLst/>
          </a:prstGeom>
          <a:noFill/>
          <a:ln w="1016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10" name="Straight Connector 21"/>
          <p:cNvCxnSpPr>
            <a:cxnSpLocks noChangeShapeType="1"/>
          </p:cNvCxnSpPr>
          <p:nvPr/>
        </p:nvCxnSpPr>
        <p:spPr bwMode="auto">
          <a:xfrm>
            <a:off x="4810919" y="5115482"/>
            <a:ext cx="573087" cy="6477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1" name="Straight Connector 24"/>
          <p:cNvCxnSpPr>
            <a:cxnSpLocks noChangeShapeType="1"/>
          </p:cNvCxnSpPr>
          <p:nvPr/>
        </p:nvCxnSpPr>
        <p:spPr bwMode="auto">
          <a:xfrm>
            <a:off x="2283619" y="6072744"/>
            <a:ext cx="2900362" cy="15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2" name="Straight Connector 25"/>
          <p:cNvCxnSpPr>
            <a:cxnSpLocks noChangeShapeType="1"/>
          </p:cNvCxnSpPr>
          <p:nvPr/>
        </p:nvCxnSpPr>
        <p:spPr bwMode="auto">
          <a:xfrm rot="5400000" flipH="1" flipV="1">
            <a:off x="2914650" y="4454288"/>
            <a:ext cx="725488" cy="21399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sp>
        <p:nvSpPr>
          <p:cNvPr id="13" name="Oval 12"/>
          <p:cNvSpPr/>
          <p:nvPr/>
        </p:nvSpPr>
        <p:spPr>
          <a:xfrm>
            <a:off x="1750219" y="5742544"/>
            <a:ext cx="528637" cy="533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ook Antiqu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9pPr>
          </a:lstStyle>
          <a:p>
            <a:pPr algn="ctr" eaLnBrk="1" hangingPunct="1"/>
            <a:r>
              <a:rPr lang="en-US" altLang="x-none" sz="24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4341019" y="4828144"/>
            <a:ext cx="528637" cy="533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ook Antiqu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9pPr>
          </a:lstStyle>
          <a:p>
            <a:pPr algn="ctr" eaLnBrk="1" hangingPunct="1"/>
            <a:r>
              <a:rPr lang="en-US" altLang="x-none" sz="24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5179219" y="5742544"/>
            <a:ext cx="528637" cy="533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ook Antiqu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9pPr>
          </a:lstStyle>
          <a:p>
            <a:pPr algn="ctr" eaLnBrk="1" hangingPunct="1"/>
            <a:r>
              <a:rPr lang="en-US" altLang="x-none" sz="24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5699918" y="4884490"/>
            <a:ext cx="2066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wo virtual networks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558466" y="527092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y</a:t>
            </a:r>
            <a:r>
              <a:rPr lang="en-US" sz="2800" i="1" baseline="-25000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1l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558466" y="467168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y</a:t>
            </a:r>
            <a:r>
              <a:rPr lang="en-US" sz="2800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08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694215" y="3598056"/>
            <a:ext cx="2675551" cy="12551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0115" y="3572805"/>
            <a:ext cx="2675551" cy="12551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99548" y="1701800"/>
            <a:ext cx="6715863" cy="1107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Two-Stage Decomposition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28589" y="1850913"/>
            <a:ext cx="6886822" cy="98488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lvl="1"/>
            <a:r>
              <a:rPr lang="en-US" sz="4000" i="1" dirty="0" smtClean="0">
                <a:latin typeface="Book Antiqua" charset="0"/>
                <a:ea typeface="Book Antiqua" charset="0"/>
                <a:cs typeface="Book Antiqua" charset="0"/>
              </a:rPr>
              <a:t>max </a:t>
            </a:r>
            <a:r>
              <a:rPr lang="en-US" sz="4000" i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w</a:t>
            </a:r>
            <a:r>
              <a:rPr lang="en-US" sz="4000" i="1" baseline="-25000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</a:t>
            </a:r>
            <a:r>
              <a:rPr lang="en-US" sz="4000" i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altLang="zh-CN" sz="40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∑</a:t>
            </a:r>
            <a:r>
              <a:rPr lang="en-US" altLang="zh-CN" sz="4000" i="1" baseline="-25000" dirty="0" err="1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altLang="zh-CN" sz="40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altLang="zh-CN" sz="4000" i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U</a:t>
            </a:r>
            <a:r>
              <a:rPr lang="en-US" altLang="zh-CN" sz="4000" i="1" baseline="-25000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</a:t>
            </a:r>
            <a:r>
              <a:rPr lang="en-US" altLang="zh-CN" sz="4000" i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() </a:t>
            </a:r>
            <a:r>
              <a:rPr lang="en-US" altLang="zh-CN" sz="4000" i="1" dirty="0">
                <a:latin typeface="Book Antiqua" charset="0"/>
                <a:ea typeface="Book Antiqua" charset="0"/>
                <a:cs typeface="Book Antiqua" charset="0"/>
              </a:rPr>
              <a:t>+ </a:t>
            </a:r>
            <a:r>
              <a:rPr lang="en-US" altLang="zh-CN" sz="40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w</a:t>
            </a:r>
            <a:r>
              <a:rPr lang="en-US" altLang="zh-CN" sz="4000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</a:t>
            </a:r>
            <a:r>
              <a:rPr lang="en-US" altLang="zh-CN" sz="40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 ∑</a:t>
            </a:r>
            <a:r>
              <a:rPr lang="en-US" altLang="zh-CN" sz="4000" i="1" baseline="-25000" dirty="0" err="1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altLang="zh-CN" sz="40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altLang="zh-CN" sz="4000" i="1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U</a:t>
            </a:r>
            <a:r>
              <a:rPr lang="en-US" altLang="zh-CN" sz="4000" i="1" baseline="-25000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</a:t>
            </a:r>
            <a:r>
              <a:rPr lang="en-US" altLang="zh-CN" sz="4000" i="1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() </a:t>
            </a:r>
            <a:endParaRPr lang="en-US" sz="4000" i="1" dirty="0">
              <a:solidFill>
                <a:srgbClr val="00B050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6988" y="3662421"/>
            <a:ext cx="30099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i="1" dirty="0" smtClean="0">
                <a:latin typeface="Book Antiqua" charset="0"/>
                <a:ea typeface="Book Antiqua" charset="0"/>
                <a:cs typeface="Book Antiqua" charset="0"/>
              </a:rPr>
              <a:t>max </a:t>
            </a:r>
            <a:r>
              <a:rPr lang="en-US" altLang="zh-CN" sz="3600" i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∑</a:t>
            </a:r>
            <a:r>
              <a:rPr lang="en-US" altLang="zh-CN" sz="3600" i="1" baseline="-25000" dirty="0" err="1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altLang="zh-CN" sz="3600" i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 U</a:t>
            </a:r>
            <a:r>
              <a:rPr lang="en-US" altLang="zh-CN" sz="3600" i="1" baseline="-25000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</a:t>
            </a:r>
            <a:r>
              <a:rPr lang="en-US" altLang="zh-CN" sz="3600" i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()</a:t>
            </a:r>
          </a:p>
          <a:p>
            <a:pPr lvl="1" algn="ctr"/>
            <a:r>
              <a:rPr lang="en-US" sz="2800" i="1" dirty="0" smtClean="0">
                <a:latin typeface="Book Antiqua" charset="0"/>
                <a:ea typeface="Book Antiqua" charset="0"/>
                <a:cs typeface="Book Antiqua" charset="0"/>
              </a:rPr>
              <a:t>subject to </a:t>
            </a:r>
            <a:r>
              <a:rPr lang="en-US" sz="2800" i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y</a:t>
            </a:r>
            <a:r>
              <a:rPr lang="en-US" sz="2800" i="1" baseline="-25000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1l</a:t>
            </a:r>
            <a:endParaRPr lang="en-US" sz="2800" i="1" baseline="-25000" dirty="0" smtClean="0">
              <a:solidFill>
                <a:srgbClr val="00B050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48610" y="3662421"/>
            <a:ext cx="2991525" cy="13542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lvl="1" algn="ctr"/>
            <a:r>
              <a:rPr lang="en-US" sz="3600" i="1" dirty="0" smtClean="0">
                <a:latin typeface="Book Antiqua" charset="0"/>
                <a:ea typeface="Book Antiqua" charset="0"/>
                <a:cs typeface="Book Antiqua" charset="0"/>
              </a:rPr>
              <a:t>max </a:t>
            </a:r>
            <a:r>
              <a:rPr lang="en-US" altLang="zh-CN" sz="3600" i="1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∑</a:t>
            </a:r>
            <a:r>
              <a:rPr lang="en-US" altLang="zh-CN" sz="3600" i="1" baseline="-25000" dirty="0" err="1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altLang="zh-CN" sz="36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altLang="zh-CN" sz="3600" i="1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U</a:t>
            </a:r>
            <a:r>
              <a:rPr lang="en-US" altLang="zh-CN" sz="3600" i="1" baseline="-25000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</a:t>
            </a:r>
            <a:r>
              <a:rPr lang="en-US" altLang="zh-CN" sz="3600" i="1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()</a:t>
            </a:r>
          </a:p>
          <a:p>
            <a:pPr lvl="1" algn="ctr"/>
            <a:r>
              <a:rPr lang="en-US" altLang="zh-CN" sz="2800" i="1" dirty="0">
                <a:latin typeface="Book Antiqua" charset="0"/>
                <a:ea typeface="Book Antiqua" charset="0"/>
                <a:cs typeface="Book Antiqua" charset="0"/>
              </a:rPr>
              <a:t>s</a:t>
            </a:r>
            <a:r>
              <a:rPr lang="en-US" altLang="zh-CN" sz="2800" i="1" dirty="0" smtClean="0">
                <a:latin typeface="Book Antiqua" charset="0"/>
                <a:ea typeface="Book Antiqua" charset="0"/>
                <a:cs typeface="Book Antiqua" charset="0"/>
              </a:rPr>
              <a:t>ubject to </a:t>
            </a:r>
            <a:r>
              <a:rPr lang="en-US" altLang="zh-CN" sz="2800" i="1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y</a:t>
            </a:r>
            <a:r>
              <a:rPr lang="en-US" altLang="zh-CN" sz="2800" i="1" baseline="-25000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2l</a:t>
            </a:r>
            <a:r>
              <a:rPr lang="en-US" altLang="zh-CN" sz="2800" i="1" dirty="0" smtClean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endParaRPr lang="en-US" sz="2800" i="1" dirty="0">
              <a:solidFill>
                <a:srgbClr val="00B050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endParaRPr lang="en-US" dirty="0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253862" y="5423297"/>
            <a:ext cx="6915676" cy="94179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2400" dirty="0" smtClean="0">
                <a:latin typeface="Book Antiqua" pitchFamily="18" charset="0"/>
              </a:rPr>
              <a:t>Link b</a:t>
            </a:r>
            <a:r>
              <a:rPr lang="en-US" sz="2400" dirty="0" smtClean="0">
                <a:latin typeface="Book Antiqua" pitchFamily="18" charset="0"/>
                <a:ea typeface="+mn-ea"/>
                <a:cs typeface="+mn-cs"/>
              </a:rPr>
              <a:t>andwidth </a:t>
            </a:r>
            <a:r>
              <a:rPr lang="en-US" sz="2400" i="1" dirty="0" smtClean="0">
                <a:solidFill>
                  <a:srgbClr val="0000FF"/>
                </a:solidFill>
                <a:latin typeface="Book Antiqua"/>
              </a:rPr>
              <a:t>c</a:t>
            </a:r>
            <a:r>
              <a:rPr lang="en-US" sz="2400" i="1" baseline="-25000" dirty="0" smtClean="0">
                <a:solidFill>
                  <a:srgbClr val="0000FF"/>
                </a:solidFill>
                <a:latin typeface="Book Antiqua"/>
              </a:rPr>
              <a:t>l</a:t>
            </a:r>
            <a:r>
              <a:rPr lang="en-US" sz="2400" dirty="0" smtClean="0"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2400" dirty="0">
                <a:latin typeface="Book Antiqua" pitchFamily="18" charset="0"/>
                <a:ea typeface="+mn-ea"/>
                <a:cs typeface="+mn-cs"/>
              </a:rPr>
              <a:t>reallocated between </a:t>
            </a:r>
            <a:r>
              <a:rPr lang="en-US" sz="2400" i="1" dirty="0" smtClean="0">
                <a:solidFill>
                  <a:srgbClr val="FF0000"/>
                </a:solidFill>
                <a:latin typeface="Book Antiqua" pitchFamily="18" charset="0"/>
                <a:ea typeface="+mn-ea"/>
                <a:cs typeface="+mn-cs"/>
              </a:rPr>
              <a:t>y</a:t>
            </a:r>
            <a:r>
              <a:rPr lang="en-US" sz="2400" i="1" baseline="-25000" dirty="0">
                <a:solidFill>
                  <a:srgbClr val="FF0000"/>
                </a:solidFill>
                <a:latin typeface="Book Antiqua" pitchFamily="18" charset="0"/>
              </a:rPr>
              <a:t>1</a:t>
            </a:r>
            <a:r>
              <a:rPr lang="en-US" sz="2400" i="1" baseline="-25000" dirty="0" smtClean="0">
                <a:solidFill>
                  <a:srgbClr val="FF0000"/>
                </a:solidFill>
                <a:latin typeface="Book Antiqua" pitchFamily="18" charset="0"/>
              </a:rPr>
              <a:t>l</a:t>
            </a:r>
            <a:r>
              <a:rPr lang="en-US" sz="2400" dirty="0" smtClean="0">
                <a:solidFill>
                  <a:srgbClr val="0000FF"/>
                </a:solidFill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2400" dirty="0">
                <a:latin typeface="Book Antiqua" pitchFamily="18" charset="0"/>
                <a:ea typeface="+mn-ea"/>
                <a:cs typeface="+mn-cs"/>
              </a:rPr>
              <a:t>and</a:t>
            </a:r>
            <a:r>
              <a:rPr lang="en-US" sz="2400" dirty="0">
                <a:solidFill>
                  <a:srgbClr val="0000FF"/>
                </a:solidFill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2400" i="1" dirty="0" smtClean="0">
                <a:solidFill>
                  <a:srgbClr val="00B050"/>
                </a:solidFill>
                <a:latin typeface="Book Antiqua" pitchFamily="18" charset="0"/>
                <a:ea typeface="+mn-ea"/>
                <a:cs typeface="+mn-cs"/>
              </a:rPr>
              <a:t>y</a:t>
            </a:r>
            <a:r>
              <a:rPr lang="en-US" sz="2400" i="1" baseline="-25000" dirty="0" smtClean="0">
                <a:solidFill>
                  <a:srgbClr val="00B050"/>
                </a:solidFill>
                <a:latin typeface="Book Antiqua" pitchFamily="18" charset="0"/>
                <a:ea typeface="+mn-ea"/>
                <a:cs typeface="+mn-cs"/>
              </a:rPr>
              <a:t>2l</a:t>
            </a:r>
            <a:r>
              <a:rPr lang="en-US" sz="2400" dirty="0" smtClean="0">
                <a:latin typeface="Book Antiqua" pitchFamily="18" charset="0"/>
                <a:ea typeface="+mn-ea"/>
                <a:cs typeface="+mn-cs"/>
              </a:rPr>
              <a:t> </a:t>
            </a:r>
            <a:endParaRPr lang="en-US" sz="2400" dirty="0">
              <a:latin typeface="Book Antiqua" pitchFamily="18" charset="0"/>
              <a:ea typeface="+mn-ea"/>
              <a:cs typeface="+mn-cs"/>
            </a:endParaRPr>
          </a:p>
          <a:p>
            <a:pPr algn="ctr" eaLnBrk="0" hangingPunct="0">
              <a:spcBef>
                <a:spcPct val="30000"/>
              </a:spcBef>
              <a:defRPr/>
            </a:pPr>
            <a:r>
              <a:rPr lang="en-US" sz="2400" dirty="0">
                <a:latin typeface="Book Antiqua" pitchFamily="18" charset="0"/>
                <a:ea typeface="+mn-ea"/>
                <a:cs typeface="+mn-cs"/>
              </a:rPr>
              <a:t>periodically based on </a:t>
            </a:r>
            <a:r>
              <a:rPr lang="en-US" sz="2400" dirty="0">
                <a:solidFill>
                  <a:srgbClr val="0000FF"/>
                </a:solidFill>
                <a:latin typeface="Book Antiqua" pitchFamily="18" charset="0"/>
                <a:ea typeface="+mn-ea"/>
                <a:cs typeface="+mn-cs"/>
              </a:rPr>
              <a:t>congestion prices </a:t>
            </a:r>
            <a:r>
              <a:rPr lang="en-US" sz="2400" dirty="0">
                <a:latin typeface="Book Antiqua" pitchFamily="18" charset="0"/>
                <a:ea typeface="+mn-ea"/>
                <a:cs typeface="+mn-cs"/>
              </a:rPr>
              <a:t>of VNs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362200" y="2809008"/>
            <a:ext cx="1409700" cy="73647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994400" y="2834259"/>
            <a:ext cx="1361666" cy="71122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711700" y="2809008"/>
            <a:ext cx="32042" cy="260631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88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9" grpId="0"/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Lesson: Protocols as Optimizers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0" y="1624014"/>
            <a:ext cx="84201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Start with a well-stated (optimization) problem</a:t>
            </a:r>
          </a:p>
          <a:p>
            <a:pPr lvl="1"/>
            <a:r>
              <a:rPr lang="en-US" dirty="0" smtClean="0"/>
              <a:t>Then decompose into a distributed solution</a:t>
            </a:r>
          </a:p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/>
              <a:t>Deeper understanding of how protocols work</a:t>
            </a:r>
          </a:p>
          <a:p>
            <a:pPr lvl="1"/>
            <a:r>
              <a:rPr lang="en-US" dirty="0" smtClean="0"/>
              <a:t>Guarantees on optimality, convergence, etc.</a:t>
            </a:r>
          </a:p>
          <a:p>
            <a:r>
              <a:rPr lang="en-US" dirty="0" smtClean="0"/>
              <a:t>In reality, the process is iterative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2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Lesson: Research as Decomposition </a:t>
            </a:r>
            <a:r>
              <a:rPr lang="en-US" dirty="0" smtClean="0">
                <a:sym typeface="Wingdings"/>
              </a:rPr>
              <a:t>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457200" y="3752651"/>
            <a:ext cx="8229600" cy="1759875"/>
          </a:xfrm>
        </p:spPr>
        <p:txBody>
          <a:bodyPr>
            <a:normAutofit/>
          </a:bodyPr>
          <a:lstStyle/>
          <a:p>
            <a:r>
              <a:rPr lang="en-US" dirty="0" smtClean="0"/>
              <a:t>Make per-class convergence faster</a:t>
            </a:r>
          </a:p>
          <a:p>
            <a:pPr lvl="1"/>
            <a:r>
              <a:rPr lang="en-US" dirty="0" smtClean="0"/>
              <a:t>Change objective to include link utilization </a:t>
            </a:r>
            <a:r>
              <a:rPr lang="en-US" i="1" dirty="0" err="1" smtClean="0">
                <a:latin typeface="Book Antiqua" charset="0"/>
                <a:ea typeface="Book Antiqua" charset="0"/>
                <a:cs typeface="Book Antiqua" charset="0"/>
              </a:rPr>
              <a:t>u</a:t>
            </a:r>
            <a:r>
              <a:rPr lang="en-US" i="1" baseline="-25000" dirty="0" err="1" smtClean="0">
                <a:latin typeface="Book Antiqua" charset="0"/>
                <a:ea typeface="Book Antiqua" charset="0"/>
                <a:cs typeface="Book Antiqua" charset="0"/>
              </a:rPr>
              <a:t>l</a:t>
            </a:r>
            <a:endParaRPr lang="en-US" i="1" baseline="-25000" dirty="0">
              <a:latin typeface="Book Antiqua" charset="0"/>
              <a:ea typeface="Book Antiqua" charset="0"/>
              <a:cs typeface="Book Antiqua" charset="0"/>
            </a:endParaRPr>
          </a:p>
          <a:p>
            <a:pPr lvl="1"/>
            <a:r>
              <a:rPr lang="is-IS" dirty="0" smtClean="0"/>
              <a:t>… include both TCP utility and TE congestion!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811" y="1600726"/>
            <a:ext cx="1315600" cy="1845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50" y="1600726"/>
            <a:ext cx="1320143" cy="184567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139193" y="1906974"/>
            <a:ext cx="4949618" cy="13920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05476" y="1496572"/>
            <a:ext cx="4498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network needs to solve this problem.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524548" y="2097254"/>
            <a:ext cx="4094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Too hard</a:t>
            </a:r>
            <a:r>
              <a:rPr lang="en-US" sz="2000" smtClean="0"/>
              <a:t>, please change </a:t>
            </a:r>
            <a:r>
              <a:rPr lang="en-US" sz="2000" dirty="0" smtClean="0"/>
              <a:t>the network.</a:t>
            </a:r>
            <a:endParaRPr lang="en-US" sz="20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139193" y="2498398"/>
            <a:ext cx="4949618" cy="0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138152" y="3041565"/>
            <a:ext cx="4949618" cy="13920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176363" y="2675793"/>
            <a:ext cx="2485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Okay, how </a:t>
            </a:r>
            <a:r>
              <a:rPr lang="en-US" sz="2000" smtClean="0"/>
              <a:t>about this?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143483" y="5580496"/>
            <a:ext cx="62167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sz="4000" i="1" dirty="0">
                <a:latin typeface="Book Antiqua" charset="0"/>
              </a:rPr>
              <a:t>max </a:t>
            </a:r>
            <a:r>
              <a:rPr lang="en-US" altLang="zh-CN" sz="4000" i="1" dirty="0" smtClean="0">
                <a:latin typeface="Book Antiqua" charset="0"/>
              </a:rPr>
              <a:t>(∑</a:t>
            </a:r>
            <a:r>
              <a:rPr lang="en-US" altLang="zh-CN" sz="4000" i="1" baseline="-25000" dirty="0" err="1" smtClean="0">
                <a:latin typeface="Book Antiqua" charset="0"/>
              </a:rPr>
              <a:t>i</a:t>
            </a:r>
            <a:r>
              <a:rPr lang="en-US" altLang="zh-CN" sz="4000" i="1" baseline="-25000" dirty="0" smtClean="0">
                <a:latin typeface="Book Antiqua" charset="0"/>
              </a:rPr>
              <a:t> </a:t>
            </a:r>
            <a:r>
              <a:rPr lang="en-US" altLang="zh-CN" sz="4000" i="1" dirty="0" smtClean="0">
                <a:latin typeface="Book Antiqua" charset="0"/>
              </a:rPr>
              <a:t>U(x</a:t>
            </a:r>
            <a:r>
              <a:rPr lang="en-US" altLang="zh-CN" sz="4000" i="1" baseline="-25000" dirty="0" smtClean="0">
                <a:latin typeface="Book Antiqua" charset="0"/>
              </a:rPr>
              <a:t>i</a:t>
            </a:r>
            <a:r>
              <a:rPr lang="en-US" altLang="zh-CN" sz="4000" i="1" dirty="0" smtClean="0">
                <a:latin typeface="Book Antiqua" charset="0"/>
              </a:rPr>
              <a:t>) </a:t>
            </a:r>
            <a:r>
              <a:rPr lang="en-US" altLang="zh-CN" sz="4000" b="1" i="1" dirty="0" smtClean="0">
                <a:latin typeface="Book Antiqua" charset="0"/>
              </a:rPr>
              <a:t>- </a:t>
            </a:r>
            <a:r>
              <a:rPr lang="en-US" altLang="zh-CN" sz="4000" i="1" dirty="0" smtClean="0">
                <a:latin typeface="Book Antiqua" charset="0"/>
              </a:rPr>
              <a:t>∑</a:t>
            </a:r>
            <a:r>
              <a:rPr lang="en-US" altLang="zh-CN" sz="4000" i="1" baseline="-25000" dirty="0">
                <a:latin typeface="Book Antiqua" charset="0"/>
              </a:rPr>
              <a:t>l</a:t>
            </a:r>
            <a:r>
              <a:rPr lang="en-US" altLang="zh-CN" sz="4000" i="1" baseline="-25000" dirty="0" smtClean="0">
                <a:latin typeface="Book Antiqua" charset="0"/>
              </a:rPr>
              <a:t>  </a:t>
            </a:r>
            <a:r>
              <a:rPr lang="en-US" altLang="zh-CN" sz="4000" i="1" dirty="0" smtClean="0">
                <a:latin typeface="Book Antiqua" charset="0"/>
              </a:rPr>
              <a:t>f(</a:t>
            </a:r>
            <a:r>
              <a:rPr lang="en-US" altLang="zh-CN" sz="4000" i="1" dirty="0" err="1" smtClean="0">
                <a:latin typeface="Book Antiqua" charset="0"/>
              </a:rPr>
              <a:t>u</a:t>
            </a:r>
            <a:r>
              <a:rPr lang="en-US" altLang="zh-CN" sz="4000" i="1" baseline="-25000" dirty="0" err="1" smtClean="0">
                <a:latin typeface="Book Antiqua" charset="0"/>
              </a:rPr>
              <a:t>l</a:t>
            </a:r>
            <a:r>
              <a:rPr lang="en-US" altLang="zh-CN" sz="4000" i="1" baseline="-25000" dirty="0" smtClean="0">
                <a:latin typeface="Book Antiqua" charset="0"/>
              </a:rPr>
              <a:t> </a:t>
            </a:r>
            <a:r>
              <a:rPr lang="en-US" altLang="zh-CN" sz="4000" i="1" dirty="0" smtClean="0">
                <a:latin typeface="Book Antiqua" charset="0"/>
              </a:rPr>
              <a:t>/c</a:t>
            </a:r>
            <a:r>
              <a:rPr lang="en-US" altLang="zh-CN" sz="4000" i="1" baseline="-25000" dirty="0" smtClean="0">
                <a:latin typeface="Book Antiqua" charset="0"/>
              </a:rPr>
              <a:t>l</a:t>
            </a:r>
            <a:r>
              <a:rPr lang="en-US" altLang="zh-CN" sz="4000" i="1" dirty="0" smtClean="0">
                <a:latin typeface="Book Antiqua" charset="0"/>
              </a:rPr>
              <a:t>))</a:t>
            </a:r>
            <a:endParaRPr lang="en-US" altLang="zh-CN" sz="4000" i="1" dirty="0">
              <a:latin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9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11" grpId="0"/>
      <p:bldP spid="12" grpId="0"/>
      <p:bldP spid="2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Lesson: Research as Decomposition </a:t>
            </a:r>
            <a:r>
              <a:rPr lang="en-US" dirty="0" smtClean="0">
                <a:sym typeface="Wingdings"/>
              </a:rPr>
              <a:t>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457200" y="3752652"/>
            <a:ext cx="8229600" cy="1746812"/>
          </a:xfrm>
        </p:spPr>
        <p:txBody>
          <a:bodyPr>
            <a:normAutofit/>
          </a:bodyPr>
          <a:lstStyle/>
          <a:p>
            <a:r>
              <a:rPr lang="is-IS" smtClean="0"/>
              <a:t>Make </a:t>
            </a:r>
            <a:r>
              <a:rPr lang="is-IS" dirty="0" smtClean="0"/>
              <a:t>the multi-class problem tractable</a:t>
            </a:r>
          </a:p>
          <a:p>
            <a:pPr lvl="1"/>
            <a:r>
              <a:rPr lang="is-IS" dirty="0" smtClean="0"/>
              <a:t>Separate queue for each traffic class per link</a:t>
            </a:r>
          </a:p>
          <a:p>
            <a:pPr lvl="1"/>
            <a:r>
              <a:rPr lang="is-IS" dirty="0" smtClean="0"/>
              <a:t>... </a:t>
            </a:r>
            <a:r>
              <a:rPr lang="en-US" dirty="0"/>
              <a:t>t</a:t>
            </a:r>
            <a:r>
              <a:rPr lang="is-IS" dirty="0" smtClean="0"/>
              <a:t>o decouple the per-class utility functions!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811" y="1600726"/>
            <a:ext cx="1315600" cy="1845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50" y="1600726"/>
            <a:ext cx="1320143" cy="184567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139193" y="1906974"/>
            <a:ext cx="4949618" cy="13920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05476" y="1496572"/>
            <a:ext cx="4498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network needs to solve this problem.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524548" y="2097254"/>
            <a:ext cx="4094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Too hard</a:t>
            </a:r>
            <a:r>
              <a:rPr lang="en-US" sz="2000" smtClean="0"/>
              <a:t>, please change </a:t>
            </a:r>
            <a:r>
              <a:rPr lang="en-US" sz="2000" dirty="0" smtClean="0"/>
              <a:t>the network.</a:t>
            </a:r>
            <a:endParaRPr lang="en-US" sz="20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139193" y="2498398"/>
            <a:ext cx="4949618" cy="0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138152" y="3041565"/>
            <a:ext cx="4949618" cy="13920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176363" y="2675793"/>
            <a:ext cx="2485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Okay, how </a:t>
            </a:r>
            <a:r>
              <a:rPr lang="en-US" sz="2000" smtClean="0"/>
              <a:t>about this?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761268" y="5769059"/>
            <a:ext cx="3316062" cy="584775"/>
            <a:chOff x="457200" y="5805712"/>
            <a:chExt cx="3316062" cy="584775"/>
          </a:xfrm>
        </p:grpSpPr>
        <p:sp>
          <p:nvSpPr>
            <p:cNvPr id="7" name="Rectangle 6"/>
            <p:cNvSpPr/>
            <p:nvPr/>
          </p:nvSpPr>
          <p:spPr>
            <a:xfrm>
              <a:off x="1115926" y="5930537"/>
              <a:ext cx="505101" cy="42581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81839" y="5930537"/>
              <a:ext cx="365760" cy="42581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56310" y="5930537"/>
              <a:ext cx="365760" cy="42581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313366" y="5930537"/>
              <a:ext cx="370112" cy="42581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687833" y="5930537"/>
              <a:ext cx="596530" cy="42581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4558" y="5805712"/>
              <a:ext cx="4187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 smtClean="0"/>
                <a:t>c</a:t>
              </a:r>
              <a:r>
                <a:rPr lang="en-US" sz="3200" i="1" baseline="-25000" dirty="0" smtClean="0"/>
                <a:t>l</a:t>
              </a:r>
              <a:endParaRPr lang="en-US" sz="3200" i="1" baseline="-250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57200" y="6143444"/>
              <a:ext cx="52251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3065659" y="5514109"/>
            <a:ext cx="2755197" cy="1185363"/>
            <a:chOff x="5139722" y="5515277"/>
            <a:chExt cx="2755197" cy="1185363"/>
          </a:xfrm>
        </p:grpSpPr>
        <p:sp>
          <p:nvSpPr>
            <p:cNvPr id="24" name="Rectangle 23"/>
            <p:cNvSpPr/>
            <p:nvPr/>
          </p:nvSpPr>
          <p:spPr>
            <a:xfrm>
              <a:off x="5791930" y="5640102"/>
              <a:ext cx="505101" cy="42581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91444" y="5640102"/>
              <a:ext cx="365760" cy="42581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657204" y="5640102"/>
              <a:ext cx="596530" cy="42581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323929" y="5515277"/>
              <a:ext cx="5709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 smtClean="0">
                  <a:solidFill>
                    <a:srgbClr val="FF0000"/>
                  </a:solidFill>
                </a:rPr>
                <a:t>y</a:t>
              </a:r>
              <a:r>
                <a:rPr lang="en-US" sz="3200" i="1" baseline="-25000" dirty="0" smtClean="0">
                  <a:solidFill>
                    <a:srgbClr val="FF0000"/>
                  </a:solidFill>
                </a:rPr>
                <a:t>1l</a:t>
              </a:r>
              <a:endParaRPr lang="en-US" sz="3200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530516" y="6240690"/>
              <a:ext cx="365760" cy="42581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898621" y="6240690"/>
              <a:ext cx="370112" cy="42581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23929" y="6115865"/>
              <a:ext cx="5709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 smtClean="0">
                  <a:solidFill>
                    <a:srgbClr val="00B050"/>
                  </a:solidFill>
                </a:rPr>
                <a:t>y</a:t>
              </a:r>
              <a:r>
                <a:rPr lang="en-US" sz="3200" i="1" baseline="-25000" dirty="0" smtClean="0">
                  <a:solidFill>
                    <a:srgbClr val="00B050"/>
                  </a:solidFill>
                </a:rPr>
                <a:t>2l</a:t>
              </a:r>
              <a:endParaRPr lang="en-US" sz="3200" i="1" baseline="-25000" dirty="0">
                <a:solidFill>
                  <a:srgbClr val="00B050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5139722" y="5853009"/>
              <a:ext cx="52251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863265" y="6450092"/>
              <a:ext cx="52251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437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Lesson: People and Timing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0238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right graduate students</a:t>
            </a:r>
          </a:p>
          <a:p>
            <a:pPr lvl="1"/>
            <a:r>
              <a:rPr lang="en-US" dirty="0" smtClean="0"/>
              <a:t>Comfortable with both topics</a:t>
            </a:r>
          </a:p>
          <a:p>
            <a:pPr lvl="1"/>
            <a:r>
              <a:rPr lang="en-US" dirty="0" smtClean="0"/>
              <a:t>Able to wrangle two busy advisors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right timing (eventually?)</a:t>
            </a:r>
          </a:p>
          <a:p>
            <a:pPr lvl="1"/>
            <a:r>
              <a:rPr lang="en-US" dirty="0" smtClean="0"/>
              <a:t>Programmable switch hardware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18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354" y="5542622"/>
            <a:ext cx="12795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708" y="3287633"/>
            <a:ext cx="1315600" cy="1845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47" y="3287633"/>
            <a:ext cx="1320143" cy="184567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2171090" y="3593881"/>
            <a:ext cx="4949618" cy="13920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171090" y="4185305"/>
            <a:ext cx="4949618" cy="0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170049" y="4728472"/>
            <a:ext cx="4949618" cy="13920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4507" y="3179601"/>
            <a:ext cx="2061742" cy="20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4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486" y="3363732"/>
            <a:ext cx="4219285" cy="3388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Internet: An Exciting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511301"/>
            <a:ext cx="8572500" cy="1879599"/>
          </a:xfrm>
        </p:spPr>
        <p:txBody>
          <a:bodyPr>
            <a:normAutofit/>
          </a:bodyPr>
          <a:lstStyle/>
          <a:p>
            <a:r>
              <a:rPr lang="en-US" dirty="0" smtClean="0"/>
              <a:t>One of the most influential inventions of all time</a:t>
            </a:r>
          </a:p>
          <a:p>
            <a:pPr lvl="1"/>
            <a:r>
              <a:rPr lang="en-US" altLang="x-none" dirty="0"/>
              <a:t>A research experiment that escaped from the lab</a:t>
            </a:r>
          </a:p>
          <a:p>
            <a:pPr lvl="1"/>
            <a:r>
              <a:rPr lang="en-US" altLang="x-none" dirty="0"/>
              <a:t>… to </a:t>
            </a:r>
            <a:r>
              <a:rPr lang="en-US" altLang="x-none" dirty="0" smtClean="0"/>
              <a:t>become a </a:t>
            </a:r>
            <a:r>
              <a:rPr lang="en-US" altLang="x-none" dirty="0"/>
              <a:t>global communications </a:t>
            </a:r>
            <a:r>
              <a:rPr lang="en-US" altLang="x-none" dirty="0" smtClean="0"/>
              <a:t>infrastructure</a:t>
            </a:r>
            <a:endParaRPr lang="en-US" alt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362" y="3363732"/>
            <a:ext cx="5168901" cy="317518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743539" y="5123187"/>
            <a:ext cx="889000" cy="12700"/>
          </a:xfrm>
          <a:prstGeom prst="straightConnector1">
            <a:avLst/>
          </a:prstGeom>
          <a:ln w="762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54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305013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Composition of Network Policies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2700" dirty="0" smtClean="0"/>
              <a:t>(programming languages)</a:t>
            </a:r>
            <a:endParaRPr lang="en-US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77573" y="2199596"/>
            <a:ext cx="141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David Walker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0" y="2267898"/>
            <a:ext cx="126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Nate Foster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" y="59650"/>
            <a:ext cx="1346200" cy="202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46083"/>
            <a:ext cx="1790877" cy="21399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773" y="5835471"/>
            <a:ext cx="929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Nate Foster, Michael J. Freedman, Arjun </a:t>
            </a:r>
            <a:r>
              <a:rPr lang="en-US" dirty="0" err="1"/>
              <a:t>Guha</a:t>
            </a:r>
            <a:r>
              <a:rPr lang="en-US" dirty="0"/>
              <a:t>, Rob Harrison, Naga Praveen </a:t>
            </a:r>
            <a:r>
              <a:rPr lang="en-US" dirty="0" err="1"/>
              <a:t>Katta</a:t>
            </a:r>
            <a:r>
              <a:rPr lang="en-US" dirty="0"/>
              <a:t>, Christopher Monsanto, Joshua Reich, Mark </a:t>
            </a:r>
            <a:r>
              <a:rPr lang="en-US" dirty="0" err="1"/>
              <a:t>Reitblatt</a:t>
            </a:r>
            <a:r>
              <a:rPr lang="en-US" dirty="0"/>
              <a:t>, Jennifer Rexford, Cole Schlesinger, Alec Story, and David Walker</a:t>
            </a:r>
            <a:r>
              <a:rPr lang="en-US" dirty="0" smtClean="0"/>
              <a:t>, </a:t>
            </a:r>
            <a:r>
              <a:rPr lang="en-US" dirty="0" smtClean="0">
                <a:hlinkClick r:id="rId4"/>
              </a:rPr>
              <a:t>"</a:t>
            </a:r>
            <a:r>
              <a:rPr lang="en-US" dirty="0">
                <a:hlinkClick r:id="rId4"/>
              </a:rPr>
              <a:t>Languages for software-defined networks,"</a:t>
            </a:r>
            <a:r>
              <a:rPr lang="en-US" dirty="0"/>
              <a:t> </a:t>
            </a:r>
            <a:r>
              <a:rPr lang="en-US" i="1" dirty="0"/>
              <a:t>IEEE Communications Magazine</a:t>
            </a:r>
            <a:r>
              <a:rPr lang="en-US" dirty="0"/>
              <a:t>, </a:t>
            </a:r>
            <a:r>
              <a:rPr lang="en-US" dirty="0" smtClean="0"/>
              <a:t>Feb </a:t>
            </a:r>
            <a:r>
              <a:rPr lang="en-US" dirty="0"/>
              <a:t>2013.</a:t>
            </a:r>
          </a:p>
        </p:txBody>
      </p:sp>
    </p:spTree>
    <p:extLst>
      <p:ext uri="{BB962C8B-B14F-4D97-AF65-F5344CB8AC3E}">
        <p14:creationId xmlns:p14="http://schemas.microsoft.com/office/powerpoint/2010/main" val="16020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77" y="274638"/>
            <a:ext cx="8875889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Software-Defined Networking (SDN)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90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Controller Platform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90942" y="2366061"/>
            <a:ext cx="4724400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Controller Application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68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715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558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4271432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4873974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357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153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996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382889" y="2920401"/>
            <a:ext cx="747889" cy="4098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1664" y="2083841"/>
            <a:ext cx="235655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Network-wide visibility and control</a:t>
            </a:r>
            <a:endParaRPr lang="en-US" sz="2400" dirty="0"/>
          </a:p>
        </p:txBody>
      </p:sp>
      <p:cxnSp>
        <p:nvCxnSpPr>
          <p:cNvPr id="25" name="Straight Arrow Connector 24"/>
          <p:cNvCxnSpPr>
            <a:stCxn id="28" idx="1"/>
          </p:cNvCxnSpPr>
          <p:nvPr/>
        </p:nvCxnSpPr>
        <p:spPr>
          <a:xfrm flipH="1" flipV="1">
            <a:off x="5325534" y="4049889"/>
            <a:ext cx="1362430" cy="444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87964" y="3678847"/>
            <a:ext cx="2865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Direct control via open interface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9141" y="5894687"/>
            <a:ext cx="8388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From distributed protocols to (centralized) controller applications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213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Simple, Open Data-Plane API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211589" y="1737173"/>
            <a:ext cx="8353571" cy="4112236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cs typeface="Arial" charset="0"/>
              </a:rPr>
              <a:t>Prioritized list of rules</a:t>
            </a:r>
            <a:endParaRPr lang="en-US" sz="2800" dirty="0">
              <a:latin typeface="Arial" charset="0"/>
              <a:cs typeface="Arial" charset="0"/>
            </a:endParaRP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Pattern: match packet header bits</a:t>
            </a: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Actions: drop, forward, modify, send to controller </a:t>
            </a: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Priority: disambiguate overlapping patterns</a:t>
            </a: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Counters: #bytes and #packets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B1CAEF0-6963-8C48-93E1-E42E9664EAEF}" type="slidenum">
              <a:rPr lang="en-US" sz="1400" b="0">
                <a:latin typeface="Times New Roman" charset="0"/>
              </a:rPr>
              <a:pPr eaLnBrk="1" hangingPunct="1"/>
              <a:t>21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6011" y="5342466"/>
            <a:ext cx="7171189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l">
              <a:buFontTx/>
              <a:buAutoNum type="arabicPeriod"/>
            </a:pPr>
            <a:r>
              <a:rPr lang="en-US" sz="2400" dirty="0" err="1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srcip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=1.2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.*.*, </a:t>
            </a:r>
            <a:r>
              <a:rPr lang="en-US" sz="2400" dirty="0" err="1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dstip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=3.4.5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.* 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 drop                        </a:t>
            </a:r>
          </a:p>
          <a:p>
            <a:pPr marL="457200" indent="-457200" algn="l">
              <a:buFontTx/>
              <a:buAutoNum type="arabicPeriod"/>
            </a:pPr>
            <a:r>
              <a:rPr lang="en-US" sz="2400" dirty="0" err="1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srcip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= *.*.*.*, </a:t>
            </a:r>
            <a:r>
              <a:rPr lang="en-US" sz="2400" dirty="0" err="1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dstip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=3.4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.*.*  forward(2)</a:t>
            </a:r>
          </a:p>
          <a:p>
            <a:pPr marL="457200" indent="-457200" algn="l"/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3.  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srcip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=10.1.2.3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dstip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=*.*.*.* 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 send to controller</a:t>
            </a:r>
            <a:endParaRPr lang="en-US" sz="2400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048000" y="4637994"/>
            <a:ext cx="1127125" cy="19050"/>
          </a:xfrm>
          <a:prstGeom prst="line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73675" y="4637994"/>
            <a:ext cx="1127125" cy="19050"/>
          </a:xfrm>
          <a:prstGeom prst="line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242883"/>
            <a:ext cx="12795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242883"/>
            <a:ext cx="12795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42883"/>
            <a:ext cx="12795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Screen shot 2011-02-04 at 12.32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14" y="1417638"/>
            <a:ext cx="2884573" cy="75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69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77" y="274638"/>
            <a:ext cx="8875889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Writing SDN Controller Applications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90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Controller Platform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90942" y="2366061"/>
            <a:ext cx="4724400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Controller Application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68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715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558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4271432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4873974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357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153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996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25534" y="3792260"/>
            <a:ext cx="2574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OpenFlow</a:t>
            </a:r>
            <a:r>
              <a:rPr lang="en-US" sz="2400" dirty="0" smtClean="0"/>
              <a:t> protocol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879881" y="3002087"/>
            <a:ext cx="540251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5735" y="2566843"/>
            <a:ext cx="1619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Programming abstractions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7832" y="5833132"/>
            <a:ext cx="7938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OpenFlow</a:t>
            </a:r>
            <a:r>
              <a:rPr lang="en-US" sz="2800" dirty="0" smtClean="0"/>
              <a:t> is a mechanism, not a linguistic formalism.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391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Combining Many Networking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90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Controller Platform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90942" y="2366061"/>
            <a:ext cx="4724400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Route + Monitor + FW + LB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68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715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558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4271432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4873974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357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153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996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8" idx="2"/>
          </p:cNvCxnSpPr>
          <p:nvPr/>
        </p:nvCxnSpPr>
        <p:spPr>
          <a:xfrm>
            <a:off x="1075972" y="2502929"/>
            <a:ext cx="1054806" cy="2064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4610" y="1671932"/>
            <a:ext cx="1742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Monolithic application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172844" y="5725462"/>
            <a:ext cx="7249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Hard to program, test, debug, reuse, port, …</a:t>
            </a:r>
          </a:p>
        </p:txBody>
      </p:sp>
    </p:spTree>
    <p:extLst>
      <p:ext uri="{BB962C8B-B14F-4D97-AF65-F5344CB8AC3E}">
        <p14:creationId xmlns:p14="http://schemas.microsoft.com/office/powerpoint/2010/main" val="27659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Modular Controller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90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Controller Platform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72202" y="2374973"/>
            <a:ext cx="886893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LB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68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715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558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4271432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4873974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357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153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996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3876314" y="2377349"/>
            <a:ext cx="1128892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Route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320584" y="2377349"/>
            <a:ext cx="1466829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Monitor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097172" y="2374973"/>
            <a:ext cx="963789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FW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469442" y="2173111"/>
            <a:ext cx="535521" cy="1619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333" y="1354579"/>
            <a:ext cx="2427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Each module </a:t>
            </a:r>
            <a:r>
              <a:rPr lang="en-US" sz="2400" i="1" dirty="0" smtClean="0"/>
              <a:t>partially</a:t>
            </a:r>
            <a:r>
              <a:rPr lang="en-US" sz="2400" dirty="0" smtClean="0"/>
              <a:t> specifies the handling of the traffic</a:t>
            </a:r>
            <a:endParaRPr lang="en-US" sz="24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469442" y="2173111"/>
            <a:ext cx="1879607" cy="1619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27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59" y="274639"/>
            <a:ext cx="852366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Abstract </a:t>
            </a:r>
            <a:r>
              <a:rPr lang="en-US" dirty="0" err="1" smtClean="0"/>
              <a:t>OpenFlow</a:t>
            </a:r>
            <a:r>
              <a:rPr lang="en-US" dirty="0" smtClean="0"/>
              <a:t>: Policy as a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493" y="1371195"/>
            <a:ext cx="8229600" cy="498515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Located packet</a:t>
            </a:r>
          </a:p>
          <a:p>
            <a:pPr lvl="1"/>
            <a:r>
              <a:rPr lang="en-US" sz="3200" dirty="0" smtClean="0"/>
              <a:t>Packet header fields</a:t>
            </a:r>
          </a:p>
          <a:p>
            <a:pPr lvl="1"/>
            <a:r>
              <a:rPr lang="en-US" sz="3200" dirty="0" smtClean="0"/>
              <a:t>Packet location (e.g., switch and port)</a:t>
            </a:r>
          </a:p>
          <a:p>
            <a:r>
              <a:rPr lang="en-US" sz="3600" dirty="0" smtClean="0"/>
              <a:t>Function of a located packet</a:t>
            </a:r>
          </a:p>
          <a:p>
            <a:pPr lvl="1"/>
            <a:r>
              <a:rPr lang="en-US" sz="3200" dirty="0" smtClean="0"/>
              <a:t>To a </a:t>
            </a:r>
            <a:r>
              <a:rPr lang="en-US" sz="3200" i="1" dirty="0" smtClean="0"/>
              <a:t>set</a:t>
            </a:r>
            <a:r>
              <a:rPr lang="en-US" sz="3200" dirty="0" smtClean="0"/>
              <a:t> of located packets</a:t>
            </a:r>
          </a:p>
          <a:p>
            <a:pPr lvl="2"/>
            <a:r>
              <a:rPr lang="en-US" sz="2800" dirty="0" smtClean="0"/>
              <a:t>Drop, forward, multicast</a:t>
            </a:r>
          </a:p>
          <a:p>
            <a:pPr lvl="1"/>
            <a:r>
              <a:rPr lang="en-US" sz="3200" dirty="0" smtClean="0"/>
              <a:t>Packet modifications</a:t>
            </a:r>
          </a:p>
          <a:p>
            <a:pPr lvl="2"/>
            <a:r>
              <a:rPr lang="en-US" sz="2800" dirty="0" smtClean="0"/>
              <a:t>Change in header fields and/or location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276281" y="4385377"/>
            <a:ext cx="447277" cy="1713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288981" y="4829909"/>
            <a:ext cx="447277" cy="27516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58608" y="4867293"/>
            <a:ext cx="538362" cy="2556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777749" y="4351345"/>
            <a:ext cx="511846" cy="23613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229679"/>
            <a:ext cx="1449189" cy="90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5764593" y="4229679"/>
            <a:ext cx="434213" cy="444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764593" y="4074130"/>
            <a:ext cx="434213" cy="15554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380463" y="5017150"/>
            <a:ext cx="434213" cy="444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380463" y="4861601"/>
            <a:ext cx="434213" cy="15554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4616" y="6256851"/>
            <a:ext cx="7742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</a:rPr>
              <a:t>dstip</a:t>
            </a:r>
            <a:r>
              <a:rPr lang="en-US" sz="2400" b="1" dirty="0" smtClean="0">
                <a:solidFill>
                  <a:schemeClr val="accent2"/>
                </a:solidFill>
              </a:rPr>
              <a:t> == 1.2.3.4 &amp; </a:t>
            </a:r>
            <a:r>
              <a:rPr lang="en-US" sz="2400" b="1" dirty="0" err="1" smtClean="0">
                <a:solidFill>
                  <a:schemeClr val="accent2"/>
                </a:solidFill>
              </a:rPr>
              <a:t>srcport</a:t>
            </a:r>
            <a:r>
              <a:rPr lang="en-US" sz="2400" b="1" dirty="0" smtClean="0">
                <a:solidFill>
                  <a:schemeClr val="accent2"/>
                </a:solidFill>
              </a:rPr>
              <a:t> == 80 </a:t>
            </a:r>
            <a:r>
              <a:rPr lang="en-US" sz="2400" b="1" dirty="0" smtClean="0">
                <a:solidFill>
                  <a:schemeClr val="accent2"/>
                </a:solidFill>
                <a:sym typeface="Wingdings"/>
              </a:rPr>
              <a:t>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sym typeface="Wingdings"/>
              </a:rPr>
              <a:t>port = 3, </a:t>
            </a:r>
            <a:r>
              <a:rPr lang="en-US" sz="2400" b="1" dirty="0" err="1" smtClean="0">
                <a:solidFill>
                  <a:schemeClr val="accent2"/>
                </a:solidFill>
                <a:sym typeface="Wingdings"/>
              </a:rPr>
              <a:t>dstip</a:t>
            </a:r>
            <a:r>
              <a:rPr lang="en-US" sz="2400" b="1" dirty="0" smtClean="0">
                <a:solidFill>
                  <a:schemeClr val="accent2"/>
                </a:solidFill>
                <a:sym typeface="Wingdings"/>
              </a:rPr>
              <a:t> = 10.0.0.1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5749" y="41286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0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355749" y="46361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67719" y="41414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67719" y="46489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0543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Parallel Composition (+)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90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Controller Platform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68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715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558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4271432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4873974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357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153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996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058842" y="2088444"/>
            <a:ext cx="1956500" cy="857356"/>
          </a:xfrm>
          <a:prstGeom prst="round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Route on </a:t>
            </a:r>
            <a:r>
              <a:rPr lang="en-US" sz="2600" dirty="0" err="1" smtClean="0">
                <a:solidFill>
                  <a:srgbClr val="FFFFFF"/>
                </a:solidFill>
                <a:latin typeface="+mj-lt"/>
              </a:rPr>
              <a:t>dest</a:t>
            </a:r>
            <a:r>
              <a:rPr lang="en-US" sz="26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prefix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290942" y="2108423"/>
            <a:ext cx="1886657" cy="847551"/>
          </a:xfrm>
          <a:prstGeom prst="round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Monitor on source IP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4320" y="2140510"/>
            <a:ext cx="484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5997703" y="1265534"/>
            <a:ext cx="2987164" cy="707886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8000"/>
                </a:solidFill>
              </a:rPr>
              <a:t>dstip</a:t>
            </a:r>
            <a:r>
              <a:rPr lang="en-US" sz="2000" dirty="0" smtClean="0">
                <a:solidFill>
                  <a:srgbClr val="008000"/>
                </a:solidFill>
              </a:rPr>
              <a:t> == 1.2/16 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 </a:t>
            </a:r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fwd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(1)</a:t>
            </a:r>
          </a:p>
          <a:p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dstip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 == 3.4.5/24  </a:t>
            </a:r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fwd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(2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4412" y="1265534"/>
            <a:ext cx="2720681" cy="707886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s</a:t>
            </a:r>
            <a:r>
              <a:rPr lang="en-US" sz="2000" dirty="0" err="1" smtClean="0">
                <a:solidFill>
                  <a:srgbClr val="FF0000"/>
                </a:solidFill>
              </a:rPr>
              <a:t>rcip</a:t>
            </a:r>
            <a:r>
              <a:rPr lang="en-US" sz="2000" dirty="0" smtClean="0">
                <a:solidFill>
                  <a:srgbClr val="FF0000"/>
                </a:solidFill>
              </a:rPr>
              <a:t> == 5.6.7.8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 count</a:t>
            </a:r>
          </a:p>
          <a:p>
            <a:r>
              <a:rPr lang="en-US" sz="2000" dirty="0" err="1">
                <a:solidFill>
                  <a:srgbClr val="FF0000"/>
                </a:solidFill>
                <a:sym typeface="Wingdings"/>
              </a:rPr>
              <a:t>s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rcip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 == 5.6.7.9  count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2278" y="5456942"/>
            <a:ext cx="5407762" cy="1323439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s</a:t>
            </a:r>
            <a:r>
              <a:rPr lang="en-US" sz="2000" dirty="0" err="1" smtClean="0">
                <a:solidFill>
                  <a:srgbClr val="000000"/>
                </a:solidFill>
              </a:rPr>
              <a:t>rcip</a:t>
            </a:r>
            <a:r>
              <a:rPr lang="en-US" sz="2000" dirty="0" smtClean="0">
                <a:solidFill>
                  <a:srgbClr val="000000"/>
                </a:solidFill>
              </a:rPr>
              <a:t> == 5.6.7.8, </a:t>
            </a:r>
            <a:r>
              <a:rPr lang="en-US" sz="2000" dirty="0" err="1" smtClean="0">
                <a:solidFill>
                  <a:srgbClr val="000000"/>
                </a:solidFill>
              </a:rPr>
              <a:t>dstip</a:t>
            </a:r>
            <a:r>
              <a:rPr lang="en-US" sz="2000" dirty="0" smtClean="0">
                <a:solidFill>
                  <a:srgbClr val="000000"/>
                </a:solidFill>
              </a:rPr>
              <a:t> == 1.2/16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000" dirty="0" err="1" smtClean="0">
                <a:solidFill>
                  <a:srgbClr val="000000"/>
                </a:solidFill>
                <a:sym typeface="Wingdings"/>
              </a:rPr>
              <a:t>fwd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(1), count</a:t>
            </a:r>
          </a:p>
          <a:p>
            <a:r>
              <a:rPr lang="en-US" sz="2000" dirty="0" err="1" smtClean="0">
                <a:solidFill>
                  <a:srgbClr val="000000"/>
                </a:solidFill>
                <a:sym typeface="Wingdings"/>
              </a:rPr>
              <a:t>srcip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 == 5.6.7.8, </a:t>
            </a:r>
            <a:r>
              <a:rPr lang="en-US" sz="2000" dirty="0" err="1" smtClean="0">
                <a:solidFill>
                  <a:srgbClr val="000000"/>
                </a:solidFill>
                <a:sym typeface="Wingdings"/>
              </a:rPr>
              <a:t>dstip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 == 3.4.5/24  </a:t>
            </a:r>
            <a:r>
              <a:rPr lang="en-US" sz="2000" dirty="0" err="1" smtClean="0">
                <a:solidFill>
                  <a:srgbClr val="000000"/>
                </a:solidFill>
                <a:sym typeface="Wingdings"/>
              </a:rPr>
              <a:t>fwd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(2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), count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srcip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== 5.6.7.9, </a:t>
            </a:r>
            <a:r>
              <a:rPr lang="en-US" sz="2000" dirty="0" err="1">
                <a:solidFill>
                  <a:srgbClr val="000000"/>
                </a:solidFill>
              </a:rPr>
              <a:t>dstip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== </a:t>
            </a:r>
            <a:r>
              <a:rPr lang="en-US" sz="2000" dirty="0">
                <a:solidFill>
                  <a:srgbClr val="000000"/>
                </a:solidFill>
              </a:rPr>
              <a:t>1.2/16 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fwd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(1), count</a:t>
            </a:r>
          </a:p>
          <a:p>
            <a:r>
              <a:rPr lang="en-US" sz="2000" dirty="0" err="1">
                <a:solidFill>
                  <a:srgbClr val="000000"/>
                </a:solidFill>
                <a:sym typeface="Wingdings"/>
              </a:rPr>
              <a:t>srcip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== 5.6.7.9, 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dstip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== 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3.4.5/24  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fwd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(2),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count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074377" cy="4954384"/>
          </a:xfrm>
        </p:spPr>
        <p:txBody>
          <a:bodyPr>
            <a:normAutofit/>
          </a:bodyPr>
          <a:lstStyle/>
          <a:p>
            <a:r>
              <a:rPr lang="en-US" dirty="0" smtClean="0"/>
              <a:t>Spread client traffic over server replicas</a:t>
            </a:r>
          </a:p>
          <a:p>
            <a:pPr lvl="1"/>
            <a:r>
              <a:rPr lang="en-US" dirty="0" smtClean="0"/>
              <a:t>Public IP address for the service</a:t>
            </a:r>
          </a:p>
          <a:p>
            <a:pPr lvl="1"/>
            <a:r>
              <a:rPr lang="en-US" dirty="0"/>
              <a:t>Split traffic based on client </a:t>
            </a:r>
            <a:r>
              <a:rPr lang="en-US" dirty="0" smtClean="0"/>
              <a:t>IP</a:t>
            </a:r>
          </a:p>
          <a:p>
            <a:pPr lvl="1"/>
            <a:r>
              <a:rPr lang="en-US" dirty="0" smtClean="0"/>
              <a:t>Rewrite the server IP address</a:t>
            </a:r>
          </a:p>
          <a:p>
            <a:r>
              <a:rPr lang="en-US" dirty="0" smtClean="0"/>
              <a:t>Then, route to the replica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Server Load </a:t>
            </a:r>
            <a:r>
              <a:rPr lang="en-US" dirty="0"/>
              <a:t>Balancer</a:t>
            </a:r>
          </a:p>
        </p:txBody>
      </p:sp>
      <p:cxnSp>
        <p:nvCxnSpPr>
          <p:cNvPr id="13" name="Straight Connector 12"/>
          <p:cNvCxnSpPr>
            <a:endCxn id="29" idx="1"/>
          </p:cNvCxnSpPr>
          <p:nvPr/>
        </p:nvCxnSpPr>
        <p:spPr>
          <a:xfrm>
            <a:off x="2200453" y="5232352"/>
            <a:ext cx="1581405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1234405093667521867buggi_server_1.svg.hi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69" y="3039295"/>
            <a:ext cx="588505" cy="773056"/>
          </a:xfrm>
          <a:prstGeom prst="rect">
            <a:avLst/>
          </a:prstGeom>
        </p:spPr>
      </p:pic>
      <p:pic>
        <p:nvPicPr>
          <p:cNvPr id="17" name="Picture 16" descr="1234405093667521867buggi_server_1.svg.hi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16" y="4291405"/>
            <a:ext cx="588505" cy="773056"/>
          </a:xfrm>
          <a:prstGeom prst="rect">
            <a:avLst/>
          </a:prstGeom>
        </p:spPr>
      </p:pic>
      <p:pic>
        <p:nvPicPr>
          <p:cNvPr id="19" name="Picture 18" descr="1234405093667521867buggi_server_1.svg.hi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16" y="5610263"/>
            <a:ext cx="588505" cy="773056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H="1">
            <a:off x="4978529" y="3768554"/>
            <a:ext cx="1674100" cy="1040582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5087135" y="5610264"/>
            <a:ext cx="1565494" cy="382495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116331" y="4765339"/>
            <a:ext cx="1521700" cy="418633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03" y="5032321"/>
            <a:ext cx="606050" cy="78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03" y="4879921"/>
            <a:ext cx="606050" cy="78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03" y="4727521"/>
            <a:ext cx="606050" cy="78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28"/>
          <p:cNvSpPr>
            <a:spLocks noChangeAspect="1"/>
          </p:cNvSpPr>
          <p:nvPr/>
        </p:nvSpPr>
        <p:spPr>
          <a:xfrm>
            <a:off x="3781858" y="4720288"/>
            <a:ext cx="1123648" cy="1024128"/>
          </a:xfrm>
          <a:prstGeom prst="roundRect">
            <a:avLst/>
          </a:prstGeom>
          <a:solidFill>
            <a:srgbClr val="FF0000"/>
          </a:solidFill>
          <a:ln w="127000"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61499" y="5815135"/>
            <a:ext cx="105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clients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81858" y="5032321"/>
            <a:ext cx="112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1.2.3.4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10364" y="5815135"/>
            <a:ext cx="2032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</a:t>
            </a:r>
            <a:r>
              <a:rPr lang="en-US" sz="2400" dirty="0" smtClean="0"/>
              <a:t>oad balancer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5966142" y="6414211"/>
            <a:ext cx="218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erver replicas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7472672" y="3101413"/>
            <a:ext cx="129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10.0.0.1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7472672" y="4418256"/>
            <a:ext cx="129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10.0.0.2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7472672" y="5832218"/>
            <a:ext cx="129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10.0.0.3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279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Sequential Composition (&gt;&gt;)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90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Controller Platform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68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715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558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4271432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4873974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357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153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996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058842" y="2088444"/>
            <a:ext cx="1956500" cy="857356"/>
          </a:xfrm>
          <a:prstGeom prst="round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Routing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290942" y="2108423"/>
            <a:ext cx="1886657" cy="847551"/>
          </a:xfrm>
          <a:prstGeom prst="round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Load Balancer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3210" y="2140510"/>
            <a:ext cx="783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&gt;&gt;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5969481" y="1265534"/>
            <a:ext cx="2902205" cy="707886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8000"/>
                </a:solidFill>
              </a:rPr>
              <a:t>dstip</a:t>
            </a:r>
            <a:r>
              <a:rPr lang="en-US" sz="2000" dirty="0" smtClean="0">
                <a:solidFill>
                  <a:srgbClr val="008000"/>
                </a:solidFill>
              </a:rPr>
              <a:t>==10.0.0.1 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 </a:t>
            </a:r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fwd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(1)</a:t>
            </a:r>
          </a:p>
          <a:p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dstip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==10.0.0.2  </a:t>
            </a:r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fwd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(2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2079" y="1265534"/>
            <a:ext cx="4758419" cy="707886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srcip</a:t>
            </a:r>
            <a:r>
              <a:rPr lang="en-US" sz="2000" dirty="0" smtClean="0">
                <a:solidFill>
                  <a:srgbClr val="FF0000"/>
                </a:solidFill>
              </a:rPr>
              <a:t>==0*, </a:t>
            </a:r>
            <a:r>
              <a:rPr lang="en-US" sz="2000" dirty="0" err="1" smtClean="0">
                <a:solidFill>
                  <a:srgbClr val="FF0000"/>
                </a:solidFill>
              </a:rPr>
              <a:t>dstip</a:t>
            </a:r>
            <a:r>
              <a:rPr lang="en-US" sz="2000" dirty="0" smtClean="0">
                <a:solidFill>
                  <a:srgbClr val="FF0000"/>
                </a:solidFill>
              </a:rPr>
              <a:t>==1.2.3.4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dstip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=10.0.0.1</a:t>
            </a:r>
          </a:p>
          <a:p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srcip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==1*, 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dstip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==1.2.3.4  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dstip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=10.0.0.2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16442" y="5495217"/>
            <a:ext cx="5598456" cy="707886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/>
              <a:t>s</a:t>
            </a:r>
            <a:r>
              <a:rPr lang="en-US" sz="2000" dirty="0" err="1" smtClean="0"/>
              <a:t>rcip</a:t>
            </a:r>
            <a:r>
              <a:rPr lang="en-US" sz="2000" dirty="0" smtClean="0"/>
              <a:t>==0*, </a:t>
            </a:r>
            <a:r>
              <a:rPr lang="en-US" sz="2000" dirty="0" err="1" smtClean="0"/>
              <a:t>dstip</a:t>
            </a:r>
            <a:r>
              <a:rPr lang="en-US" sz="2000" dirty="0" smtClean="0"/>
              <a:t>==1.2.3.4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err="1" smtClean="0">
                <a:sym typeface="Wingdings"/>
              </a:rPr>
              <a:t>dstip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= 10.0.0.1, </a:t>
            </a:r>
            <a:r>
              <a:rPr lang="en-US" sz="2000" dirty="0" err="1" smtClean="0">
                <a:sym typeface="Wingdings"/>
              </a:rPr>
              <a:t>fwd</a:t>
            </a:r>
            <a:r>
              <a:rPr lang="en-US" sz="2000" dirty="0" smtClean="0">
                <a:sym typeface="Wingdings"/>
              </a:rPr>
              <a:t>(1)</a:t>
            </a:r>
          </a:p>
          <a:p>
            <a:r>
              <a:rPr lang="en-US" sz="2000" dirty="0" err="1">
                <a:sym typeface="Wingdings"/>
              </a:rPr>
              <a:t>s</a:t>
            </a:r>
            <a:r>
              <a:rPr lang="en-US" sz="2000" dirty="0" err="1" smtClean="0">
                <a:sym typeface="Wingdings"/>
              </a:rPr>
              <a:t>rcip</a:t>
            </a:r>
            <a:r>
              <a:rPr lang="en-US" sz="2000" dirty="0" smtClean="0">
                <a:sym typeface="Wingdings"/>
              </a:rPr>
              <a:t>==1*, </a:t>
            </a:r>
            <a:r>
              <a:rPr lang="en-US" sz="2000" dirty="0" err="1" smtClean="0">
                <a:sym typeface="Wingdings"/>
              </a:rPr>
              <a:t>dstip</a:t>
            </a:r>
            <a:r>
              <a:rPr lang="en-US" sz="2000" dirty="0" smtClean="0">
                <a:sym typeface="Wingdings"/>
              </a:rPr>
              <a:t>==1.2.3.4  </a:t>
            </a:r>
            <a:r>
              <a:rPr lang="en-US" sz="2000" dirty="0" err="1" smtClean="0">
                <a:sym typeface="Wingdings"/>
              </a:rPr>
              <a:t>dstip</a:t>
            </a:r>
            <a:r>
              <a:rPr lang="en-US" sz="2000" dirty="0" smtClean="0">
                <a:sym typeface="Wingdings"/>
              </a:rPr>
              <a:t> = 10.0.0.2, </a:t>
            </a:r>
            <a:r>
              <a:rPr lang="en-US" sz="2000" dirty="0" err="1" smtClean="0">
                <a:sym typeface="Wingdings"/>
              </a:rPr>
              <a:t>fwd</a:t>
            </a:r>
            <a:r>
              <a:rPr lang="en-US" sz="2000" dirty="0" smtClean="0">
                <a:sym typeface="Wingdings"/>
              </a:rPr>
              <a:t>(2</a:t>
            </a:r>
            <a:r>
              <a:rPr lang="en-US" dirty="0" smtClean="0">
                <a:sym typeface="Wingding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449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342" y="4819257"/>
            <a:ext cx="2783146" cy="1481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Near-Constant Innovation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</a:t>
            </a:fld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457200" y="1325318"/>
            <a:ext cx="8661400" cy="2153939"/>
            <a:chOff x="457200" y="1351261"/>
            <a:chExt cx="8661400" cy="21539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989139"/>
              <a:ext cx="1650266" cy="113506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3373" y="1917700"/>
              <a:ext cx="2119394" cy="15875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9292" y="1989139"/>
              <a:ext cx="1543050" cy="13144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3650" y="2208214"/>
              <a:ext cx="2774950" cy="8763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624065" y="1351261"/>
              <a:ext cx="1716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Applications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22800" y="5300907"/>
            <a:ext cx="7523144" cy="1517378"/>
            <a:chOff x="322800" y="5300907"/>
            <a:chExt cx="7523144" cy="151737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45640" y="5957096"/>
              <a:ext cx="1219976" cy="70066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63850" y="5758423"/>
              <a:ext cx="1037908" cy="103790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2800" y="5736469"/>
              <a:ext cx="1484793" cy="108181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96857" y="5799190"/>
              <a:ext cx="1196945" cy="89310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69161" y="5300907"/>
              <a:ext cx="1495424" cy="149542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864585" y="6277377"/>
              <a:ext cx="9813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Media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" name="Picture 5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582" y="3844433"/>
            <a:ext cx="4963727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586101" y="4117621"/>
            <a:ext cx="1873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Internet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539" y="3382473"/>
            <a:ext cx="1632734" cy="1017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5070" y="3488535"/>
            <a:ext cx="1780030" cy="150653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>
            <a:off x="6560648" y="4265620"/>
            <a:ext cx="803322" cy="5397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843922" y="4091188"/>
            <a:ext cx="701784" cy="22284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879304" y="5129215"/>
            <a:ext cx="878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Hosts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0" y="4340230"/>
            <a:ext cx="1865067" cy="13970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H="1" flipV="1">
            <a:off x="6280150" y="5072860"/>
            <a:ext cx="756164" cy="44569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282334" y="4790878"/>
            <a:ext cx="1031039" cy="22801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06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72051" y="5040697"/>
            <a:ext cx="2180641" cy="1746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Lessons: Abstraction and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OpenFlow</a:t>
            </a:r>
            <a:r>
              <a:rPr lang="en-US" dirty="0" smtClean="0"/>
              <a:t> was an important first step</a:t>
            </a:r>
          </a:p>
          <a:p>
            <a:pPr lvl="1"/>
            <a:r>
              <a:rPr lang="en-US" dirty="0" smtClean="0"/>
              <a:t>Generalizes many networking devices</a:t>
            </a:r>
          </a:p>
          <a:p>
            <a:pPr lvl="1"/>
            <a:r>
              <a:rPr lang="en-US" dirty="0" smtClean="0"/>
              <a:t>Easy to explain to non-experts</a:t>
            </a:r>
          </a:p>
          <a:p>
            <a:r>
              <a:rPr lang="en-US" dirty="0" smtClean="0"/>
              <a:t>Thinking compositionally</a:t>
            </a:r>
          </a:p>
          <a:p>
            <a:pPr lvl="1"/>
            <a:r>
              <a:rPr lang="en-US" dirty="0" smtClean="0"/>
              <a:t>Precisely defining the meaning of programs</a:t>
            </a:r>
          </a:p>
          <a:p>
            <a:pPr lvl="1"/>
            <a:r>
              <a:rPr lang="en-US" dirty="0" smtClean="0"/>
              <a:t>Creating simple, reusable building blocks</a:t>
            </a:r>
          </a:p>
          <a:p>
            <a:pPr lvl="1"/>
            <a:r>
              <a:rPr lang="en-US" dirty="0" err="1" smtClean="0"/>
              <a:t>NetKAT</a:t>
            </a:r>
            <a:r>
              <a:rPr lang="en-US" dirty="0"/>
              <a:t>: Network Kleene Algebra with </a:t>
            </a:r>
            <a:r>
              <a:rPr lang="en-US" dirty="0" smtClean="0"/>
              <a:t>Test</a:t>
            </a:r>
          </a:p>
          <a:p>
            <a:r>
              <a:rPr lang="en-US" dirty="0" smtClean="0"/>
              <a:t>Abstractions for the “control loop”</a:t>
            </a:r>
          </a:p>
          <a:p>
            <a:pPr lvl="1"/>
            <a:r>
              <a:rPr lang="en-US" dirty="0" smtClean="0"/>
              <a:t>Measure, decide, and update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94990" y="6328784"/>
            <a:ext cx="127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measure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79655" y="4656528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decide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90237" y="6328784"/>
            <a:ext cx="1068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4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Lessons: Embedded People (and Code)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0012"/>
            <a:ext cx="8229600" cy="52577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Nate Foster’s postdoc at Princeton</a:t>
            </a:r>
          </a:p>
          <a:p>
            <a:pPr lvl="1"/>
            <a:r>
              <a:rPr lang="en-US" dirty="0" smtClean="0"/>
              <a:t>Embedded in the networking group</a:t>
            </a:r>
          </a:p>
          <a:p>
            <a:r>
              <a:rPr lang="en-US" dirty="0" smtClean="0"/>
              <a:t>Learning by doing</a:t>
            </a:r>
          </a:p>
          <a:p>
            <a:pPr lvl="1"/>
            <a:r>
              <a:rPr lang="en-US" dirty="0" smtClean="0"/>
              <a:t>Writing SDN apps in NOX</a:t>
            </a:r>
          </a:p>
          <a:p>
            <a:pPr lvl="1"/>
            <a:r>
              <a:rPr lang="is-IS" dirty="0" smtClean="0"/>
              <a:t>… and then the abstractions followed</a:t>
            </a:r>
          </a:p>
          <a:p>
            <a:r>
              <a:rPr lang="is-IS" dirty="0" smtClean="0"/>
              <a:t>Recruiting others</a:t>
            </a:r>
          </a:p>
          <a:p>
            <a:pPr lvl="1"/>
            <a:r>
              <a:rPr lang="is-IS" dirty="0" smtClean="0"/>
              <a:t>Open-source software and tutorials</a:t>
            </a:r>
          </a:p>
          <a:p>
            <a:pPr lvl="1"/>
            <a:r>
              <a:rPr lang="is-IS" dirty="0"/>
              <a:t>P</a:t>
            </a:r>
            <a:r>
              <a:rPr lang="is-IS" dirty="0" smtClean="0"/>
              <a:t>resentations, summer school, collaborations</a:t>
            </a:r>
          </a:p>
          <a:p>
            <a:pPr lvl="1"/>
            <a:r>
              <a:rPr lang="is-IS" dirty="0" smtClean="0"/>
              <a:t>Publishing in both PL and networking venues</a:t>
            </a:r>
          </a:p>
          <a:p>
            <a:r>
              <a:rPr lang="is-IS" dirty="0" smtClean="0"/>
              <a:t>Thinking ahead: P4 language for new hardware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30</a:t>
            </a:fld>
            <a:endParaRPr lang="en-US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812" y="1370012"/>
            <a:ext cx="1677988" cy="200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60400" y="298767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Traffic Monitoring in the Data Plane</a:t>
            </a:r>
            <a:br>
              <a:rPr lang="en-US" dirty="0" smtClean="0"/>
            </a:br>
            <a:r>
              <a:rPr lang="en-US" sz="2400" dirty="0" smtClean="0"/>
              <a:t>(compact data structures)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39277"/>
            <a:ext cx="2032000" cy="203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04513" y="2281067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Muthukrishnan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1113" y="5773006"/>
            <a:ext cx="8465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Vibhaalakshmi</a:t>
            </a:r>
            <a:r>
              <a:rPr lang="en-US" dirty="0" smtClean="0"/>
              <a:t> </a:t>
            </a:r>
            <a:r>
              <a:rPr lang="en-US" dirty="0" err="1"/>
              <a:t>Sivaraman</a:t>
            </a:r>
            <a:r>
              <a:rPr lang="en-US" dirty="0"/>
              <a:t>, Srinivas Narayana, Ori </a:t>
            </a:r>
            <a:r>
              <a:rPr lang="en-US" dirty="0" err="1"/>
              <a:t>Rottenstreich</a:t>
            </a:r>
            <a:r>
              <a:rPr lang="en-US" dirty="0"/>
              <a:t>, S. </a:t>
            </a:r>
            <a:r>
              <a:rPr lang="en-US" dirty="0" err="1"/>
              <a:t>Muthukrishnan</a:t>
            </a:r>
            <a:r>
              <a:rPr lang="en-US" dirty="0"/>
              <a:t>, and Jennifer Rexford, </a:t>
            </a:r>
            <a:r>
              <a:rPr lang="en-US" dirty="0">
                <a:hlinkClick r:id="rId4"/>
              </a:rPr>
              <a:t>"Heavy-hitter detection entirely in the data plane,"</a:t>
            </a:r>
            <a:r>
              <a:rPr lang="en-US" dirty="0"/>
              <a:t> in </a:t>
            </a:r>
            <a:r>
              <a:rPr lang="en-US" i="1" dirty="0"/>
              <a:t>ACM Symposium on SDN Research</a:t>
            </a:r>
            <a:r>
              <a:rPr lang="en-US" dirty="0"/>
              <a:t>, April </a:t>
            </a:r>
            <a:r>
              <a:rPr lang="en-US" dirty="0" smtClean="0"/>
              <a:t>2017.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91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55" y="274639"/>
            <a:ext cx="8688691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Programmable Packet Processing Hardware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8426" y="3517402"/>
            <a:ext cx="99873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Packet</a:t>
            </a:r>
          </a:p>
          <a:p>
            <a:pPr algn="ctr"/>
            <a:r>
              <a:rPr lang="en-US" sz="2400" dirty="0"/>
              <a:t>p</a:t>
            </a:r>
            <a:r>
              <a:rPr lang="en-US" sz="2400" dirty="0" smtClean="0"/>
              <a:t>arser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899956" y="225987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9956" y="253419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99956" y="280851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99956" y="308283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965129"/>
              </p:ext>
            </p:extLst>
          </p:nvPr>
        </p:nvGraphicFramePr>
        <p:xfrm>
          <a:off x="2445957" y="3716065"/>
          <a:ext cx="1665644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21"/>
                <a:gridCol w="836023"/>
              </a:tblGrid>
              <a:tr h="442894">
                <a:tc>
                  <a:txBody>
                    <a:bodyPr/>
                    <a:lstStyle/>
                    <a:p>
                      <a:r>
                        <a:rPr lang="en-US" dirty="0" smtClean="0"/>
                        <a:t>Match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716605" y="1852548"/>
            <a:ext cx="1124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Registers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84708" y="5620368"/>
            <a:ext cx="226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Match-action tables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2090057" y="1731151"/>
            <a:ext cx="2361169" cy="4604338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294577" y="225987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294577" y="253419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94577" y="280851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294577" y="308283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00846"/>
              </p:ext>
            </p:extLst>
          </p:nvPr>
        </p:nvGraphicFramePr>
        <p:xfrm>
          <a:off x="5840578" y="3716065"/>
          <a:ext cx="1665644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21"/>
                <a:gridCol w="836023"/>
              </a:tblGrid>
              <a:tr h="442894">
                <a:tc>
                  <a:txBody>
                    <a:bodyPr/>
                    <a:lstStyle/>
                    <a:p>
                      <a:r>
                        <a:rPr lang="en-US" dirty="0" smtClean="0"/>
                        <a:t>Match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111226" y="1852548"/>
            <a:ext cx="1124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Registers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579329" y="5620368"/>
            <a:ext cx="226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Match-action tables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5484678" y="1731151"/>
            <a:ext cx="2361169" cy="4604338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endCxn id="5" idx="1"/>
          </p:cNvCxnSpPr>
          <p:nvPr/>
        </p:nvCxnSpPr>
        <p:spPr>
          <a:xfrm>
            <a:off x="156756" y="3932900"/>
            <a:ext cx="351670" cy="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01139" y="3932899"/>
            <a:ext cx="588918" cy="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451226" y="3905739"/>
            <a:ext cx="1033452" cy="276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845847" y="3932899"/>
            <a:ext cx="840953" cy="16138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277663" y="3961137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. . .</a:t>
            </a:r>
            <a:endParaRPr lang="en-US" sz="2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446666" y="3536407"/>
            <a:ext cx="1083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3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9" grpId="0"/>
      <p:bldP spid="30" grpId="0"/>
      <p:bldP spid="31" grpId="0" animBg="1"/>
      <p:bldP spid="43" grpId="0"/>
      <p:bldP spid="4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Traffic Analysis in the Data Plane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6507"/>
            <a:ext cx="8229600" cy="5466805"/>
          </a:xfrm>
        </p:spPr>
        <p:txBody>
          <a:bodyPr>
            <a:normAutofit/>
          </a:bodyPr>
          <a:lstStyle/>
          <a:p>
            <a:r>
              <a:rPr lang="en-US" sz="3600" dirty="0"/>
              <a:t>Streaming algorithms</a:t>
            </a:r>
          </a:p>
          <a:p>
            <a:pPr lvl="1"/>
            <a:r>
              <a:rPr lang="en-US" sz="3200" dirty="0" smtClean="0"/>
              <a:t>Analyze traffic </a:t>
            </a:r>
            <a:r>
              <a:rPr lang="en-US" sz="3200" dirty="0"/>
              <a:t>data</a:t>
            </a:r>
          </a:p>
          <a:p>
            <a:pPr lvl="1"/>
            <a:r>
              <a:rPr lang="is-IS" sz="3200" dirty="0"/>
              <a:t>… directly as </a:t>
            </a:r>
            <a:r>
              <a:rPr lang="is-IS" sz="3200" dirty="0" smtClean="0"/>
              <a:t>packets go by</a:t>
            </a:r>
          </a:p>
          <a:p>
            <a:pPr lvl="1"/>
            <a:r>
              <a:rPr lang="is-IS" sz="3200" dirty="0" smtClean="0"/>
              <a:t>A rich theory literature!</a:t>
            </a:r>
            <a:endParaRPr lang="en-US" dirty="0" smtClean="0"/>
          </a:p>
          <a:p>
            <a:r>
              <a:rPr lang="en-US" sz="3600" dirty="0" smtClean="0"/>
              <a:t>A great opportunity</a:t>
            </a:r>
          </a:p>
          <a:p>
            <a:pPr lvl="1"/>
            <a:r>
              <a:rPr lang="en-US" sz="3200" dirty="0" smtClean="0"/>
              <a:t>Heavy-hitter flows</a:t>
            </a:r>
          </a:p>
          <a:p>
            <a:pPr lvl="1"/>
            <a:r>
              <a:rPr lang="en-US" sz="3200" dirty="0" smtClean="0"/>
              <a:t>Denial-of-service attacks</a:t>
            </a:r>
          </a:p>
          <a:p>
            <a:pPr lvl="1"/>
            <a:r>
              <a:rPr lang="en-US" sz="3200" dirty="0" smtClean="0"/>
              <a:t>Performance </a:t>
            </a:r>
            <a:r>
              <a:rPr lang="is-IS" sz="3200" dirty="0" smtClean="0"/>
              <a:t>problems</a:t>
            </a:r>
          </a:p>
          <a:p>
            <a:pPr lvl="1"/>
            <a:r>
              <a:rPr lang="is-IS" sz="3200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484" y="1913710"/>
            <a:ext cx="2697316" cy="19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55" y="274639"/>
            <a:ext cx="8688691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 Constrained Computational Model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8426" y="3517402"/>
            <a:ext cx="99873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Packet</a:t>
            </a:r>
          </a:p>
          <a:p>
            <a:pPr algn="ctr"/>
            <a:r>
              <a:rPr lang="en-US" sz="2400" dirty="0"/>
              <a:t>p</a:t>
            </a:r>
            <a:r>
              <a:rPr lang="en-US" sz="2400" dirty="0" smtClean="0"/>
              <a:t>arser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899956" y="225987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9956" y="253419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99956" y="280851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99956" y="308283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445957" y="3716065"/>
          <a:ext cx="1665644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21"/>
                <a:gridCol w="836023"/>
              </a:tblGrid>
              <a:tr h="442894">
                <a:tc>
                  <a:txBody>
                    <a:bodyPr/>
                    <a:lstStyle/>
                    <a:p>
                      <a:r>
                        <a:rPr lang="en-US" dirty="0" smtClean="0"/>
                        <a:t>Match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716605" y="1852548"/>
            <a:ext cx="1124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Registers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84708" y="5620368"/>
            <a:ext cx="226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Match-action tables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2090057" y="1731151"/>
            <a:ext cx="2361169" cy="4604338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294577" y="225987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294577" y="253419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94577" y="280851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294577" y="308283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5840578" y="3716065"/>
          <a:ext cx="1665644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21"/>
                <a:gridCol w="836023"/>
              </a:tblGrid>
              <a:tr h="442894">
                <a:tc>
                  <a:txBody>
                    <a:bodyPr/>
                    <a:lstStyle/>
                    <a:p>
                      <a:r>
                        <a:rPr lang="en-US" dirty="0" smtClean="0"/>
                        <a:t>Match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111226" y="1852548"/>
            <a:ext cx="1124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Registers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579329" y="5620368"/>
            <a:ext cx="226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Match-action tables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5484678" y="1731151"/>
            <a:ext cx="2361169" cy="4604338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endCxn id="5" idx="1"/>
          </p:cNvCxnSpPr>
          <p:nvPr/>
        </p:nvCxnSpPr>
        <p:spPr>
          <a:xfrm>
            <a:off x="156756" y="3932900"/>
            <a:ext cx="351670" cy="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01139" y="3932899"/>
            <a:ext cx="588918" cy="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451226" y="3905739"/>
            <a:ext cx="1033452" cy="276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845847" y="3932899"/>
            <a:ext cx="840953" cy="16138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277663" y="3961137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. . .</a:t>
            </a:r>
            <a:endParaRPr lang="en-US" sz="2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446666" y="3536407"/>
            <a:ext cx="1083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metadata</a:t>
            </a:r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1071154" y="5120640"/>
            <a:ext cx="836023" cy="20900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flipH="1">
            <a:off x="156755" y="1728034"/>
            <a:ext cx="200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Small amount of memory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697293" y="2252658"/>
            <a:ext cx="1052279" cy="45662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flipH="1">
            <a:off x="205490" y="5293797"/>
            <a:ext cx="180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Pipelined computation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4177588" y="4422802"/>
            <a:ext cx="666402" cy="17905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flipH="1">
            <a:off x="4159374" y="4615742"/>
            <a:ext cx="200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Limited computation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6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Heavy-Hitter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603967" cy="5257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Heavy hitters</a:t>
            </a:r>
          </a:p>
          <a:p>
            <a:pPr lvl="1"/>
            <a:r>
              <a:rPr lang="en-US" sz="3200" dirty="0" smtClean="0"/>
              <a:t>The </a:t>
            </a:r>
            <a:r>
              <a:rPr lang="en-US" sz="3200" i="1" dirty="0"/>
              <a:t>k</a:t>
            </a:r>
            <a:r>
              <a:rPr lang="en-US" sz="3200" dirty="0" smtClean="0"/>
              <a:t> largest </a:t>
            </a:r>
            <a:r>
              <a:rPr lang="en-US" sz="3200" dirty="0" err="1" smtClean="0"/>
              <a:t>trafic</a:t>
            </a:r>
            <a:r>
              <a:rPr lang="en-US" sz="3200" dirty="0" smtClean="0"/>
              <a:t> flows</a:t>
            </a:r>
          </a:p>
          <a:p>
            <a:pPr lvl="1"/>
            <a:r>
              <a:rPr lang="en-US" sz="3200" dirty="0" smtClean="0"/>
              <a:t>Flows exceeding threshold </a:t>
            </a:r>
            <a:r>
              <a:rPr lang="en-US" sz="3200" i="1" dirty="0" smtClean="0"/>
              <a:t>T</a:t>
            </a:r>
          </a:p>
          <a:p>
            <a:r>
              <a:rPr lang="en-US" sz="3600" dirty="0"/>
              <a:t>S</a:t>
            </a:r>
            <a:r>
              <a:rPr lang="en-US" sz="3600" dirty="0" smtClean="0"/>
              <a:t>pace-saving algorithm</a:t>
            </a:r>
            <a:endParaRPr lang="en-US" sz="3600" dirty="0"/>
          </a:p>
          <a:p>
            <a:pPr lvl="1"/>
            <a:r>
              <a:rPr lang="en-US" sz="3200" dirty="0" smtClean="0"/>
              <a:t>Table of (key, value) pairs</a:t>
            </a:r>
          </a:p>
          <a:p>
            <a:pPr lvl="1"/>
            <a:r>
              <a:rPr lang="en-US" sz="3200" dirty="0" smtClean="0"/>
              <a:t>Evict the key with the minimum value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965460"/>
              </p:ext>
            </p:extLst>
          </p:nvPr>
        </p:nvGraphicFramePr>
        <p:xfrm>
          <a:off x="6128126" y="3991975"/>
          <a:ext cx="1688836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2341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K6</a:t>
                      </a:r>
                      <a:endParaRPr lang="en-US" sz="20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5</a:t>
                      </a:r>
                      <a:endParaRPr lang="en-US" sz="2000" b="0" i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6047669" y="5949248"/>
            <a:ext cx="1849750" cy="3975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64157" y="4740785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Key K7</a:t>
            </a:r>
            <a:endParaRPr lang="en-US" sz="2000" dirty="0"/>
          </a:p>
        </p:txBody>
      </p:sp>
      <p:sp>
        <p:nvSpPr>
          <p:cNvPr id="8" name="Right Arrow 7"/>
          <p:cNvSpPr/>
          <p:nvPr/>
        </p:nvSpPr>
        <p:spPr>
          <a:xfrm>
            <a:off x="5034990" y="5448671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69826" y="4897819"/>
            <a:ext cx="1207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</a:t>
            </a:r>
            <a:r>
              <a:rPr lang="en-US" sz="2000" b="1" dirty="0" smtClean="0"/>
              <a:t>able scan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5602623"/>
            <a:ext cx="787784" cy="6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3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Approximating the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6662058" cy="5121276"/>
          </a:xfrm>
        </p:spPr>
        <p:txBody>
          <a:bodyPr>
            <a:normAutofit/>
          </a:bodyPr>
          <a:lstStyle/>
          <a:p>
            <a:r>
              <a:rPr lang="en-US" dirty="0" smtClean="0"/>
              <a:t>Evict minimum of </a:t>
            </a:r>
            <a:r>
              <a:rPr lang="en-US" i="1" dirty="0" smtClean="0"/>
              <a:t>d</a:t>
            </a:r>
            <a:r>
              <a:rPr lang="en-US" dirty="0" smtClean="0"/>
              <a:t> entries</a:t>
            </a:r>
          </a:p>
          <a:p>
            <a:pPr lvl="1"/>
            <a:r>
              <a:rPr lang="en-US" dirty="0" smtClean="0"/>
              <a:t>Rather than minimum of all entries</a:t>
            </a:r>
          </a:p>
          <a:p>
            <a:pPr lvl="1"/>
            <a:r>
              <a:rPr lang="en-US" dirty="0" smtClean="0"/>
              <a:t>E.g., with </a:t>
            </a:r>
            <a:r>
              <a:rPr lang="en-US" i="1" dirty="0" smtClean="0"/>
              <a:t>d = 2 </a:t>
            </a:r>
            <a:r>
              <a:rPr lang="en-US" dirty="0" smtClean="0"/>
              <a:t>hash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822784"/>
              </p:ext>
            </p:extLst>
          </p:nvPr>
        </p:nvGraphicFramePr>
        <p:xfrm>
          <a:off x="2935566" y="3582672"/>
          <a:ext cx="1688836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2341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K6</a:t>
                      </a:r>
                      <a:endParaRPr lang="en-US" sz="20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5</a:t>
                      </a:r>
                      <a:endParaRPr lang="en-US" sz="2000" b="0" i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771597" y="4331482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Key K7</a:t>
            </a:r>
            <a:endParaRPr lang="en-US" sz="2000" dirty="0"/>
          </a:p>
        </p:txBody>
      </p:sp>
      <p:sp>
        <p:nvSpPr>
          <p:cNvPr id="22" name="Right Arrow 21"/>
          <p:cNvSpPr/>
          <p:nvPr/>
        </p:nvSpPr>
        <p:spPr>
          <a:xfrm>
            <a:off x="1842430" y="5039368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845225" y="4357608"/>
            <a:ext cx="1849750" cy="3975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97383" y="4160839"/>
            <a:ext cx="1330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Multiple memory accesses</a:t>
            </a:r>
            <a:endParaRPr lang="en-US" sz="20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39" y="5176502"/>
            <a:ext cx="787784" cy="6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3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5" grpId="0" animBg="1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Approximating the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590904" cy="1792055"/>
          </a:xfrm>
        </p:spPr>
        <p:txBody>
          <a:bodyPr>
            <a:normAutofit/>
          </a:bodyPr>
          <a:lstStyle/>
          <a:p>
            <a:r>
              <a:rPr lang="en-US" dirty="0" smtClean="0"/>
              <a:t>Divide the table </a:t>
            </a:r>
            <a:r>
              <a:rPr lang="en-US" dirty="0"/>
              <a:t>over </a:t>
            </a:r>
            <a:r>
              <a:rPr lang="en-US" i="1" dirty="0"/>
              <a:t>d</a:t>
            </a:r>
            <a:r>
              <a:rPr lang="en-US" dirty="0"/>
              <a:t> stages</a:t>
            </a:r>
          </a:p>
          <a:p>
            <a:pPr lvl="1"/>
            <a:r>
              <a:rPr lang="en-US" dirty="0"/>
              <a:t>One </a:t>
            </a:r>
            <a:r>
              <a:rPr lang="en-US" dirty="0" smtClean="0"/>
              <a:t>memory access </a:t>
            </a:r>
            <a:r>
              <a:rPr lang="en-US" dirty="0"/>
              <a:t>per </a:t>
            </a:r>
            <a:r>
              <a:rPr lang="en-US" dirty="0" smtClean="0"/>
              <a:t>stage</a:t>
            </a:r>
          </a:p>
          <a:p>
            <a:pPr lvl="1"/>
            <a:r>
              <a:rPr lang="en-US" dirty="0" smtClean="0"/>
              <a:t>Two different hash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201406"/>
              </p:ext>
            </p:extLst>
          </p:nvPr>
        </p:nvGraphicFramePr>
        <p:xfrm>
          <a:off x="3001904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276232" y="4046089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Key K7</a:t>
            </a:r>
            <a:endParaRPr lang="en-US" sz="2000" dirty="0"/>
          </a:p>
        </p:txBody>
      </p:sp>
      <p:sp>
        <p:nvSpPr>
          <p:cNvPr id="18" name="Right Arrow 17"/>
          <p:cNvSpPr/>
          <p:nvPr/>
        </p:nvSpPr>
        <p:spPr>
          <a:xfrm>
            <a:off x="1347065" y="4753975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848150"/>
              </p:ext>
            </p:extLst>
          </p:nvPr>
        </p:nvGraphicFramePr>
        <p:xfrm>
          <a:off x="5824581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Oval 25"/>
          <p:cNvSpPr/>
          <p:nvPr/>
        </p:nvSpPr>
        <p:spPr>
          <a:xfrm>
            <a:off x="2921447" y="4766133"/>
            <a:ext cx="1849750" cy="3975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618186" y="5901961"/>
            <a:ext cx="1737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/>
              <a:t>Going back to the first table</a:t>
            </a:r>
            <a:endParaRPr lang="en-US" sz="2000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91" y="5845664"/>
            <a:ext cx="787784" cy="6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4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26" grpId="0" animBg="1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Approximating the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600201"/>
            <a:ext cx="8386355" cy="5121276"/>
          </a:xfrm>
        </p:spPr>
        <p:txBody>
          <a:bodyPr>
            <a:normAutofit/>
          </a:bodyPr>
          <a:lstStyle/>
          <a:p>
            <a:r>
              <a:rPr lang="en-US" dirty="0" smtClean="0"/>
              <a:t>Rolling min across stages</a:t>
            </a:r>
          </a:p>
          <a:p>
            <a:pPr lvl="1"/>
            <a:r>
              <a:rPr lang="en-US" dirty="0" smtClean="0"/>
              <a:t>Avoid recirculating the packet</a:t>
            </a:r>
          </a:p>
          <a:p>
            <a:pPr lvl="1"/>
            <a:r>
              <a:rPr lang="is-IS" dirty="0" smtClean="0"/>
              <a:t>… b</a:t>
            </a:r>
            <a:r>
              <a:rPr lang="en-US" dirty="0" smtClean="0"/>
              <a:t>y carrying the minimum along the pipeline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883205"/>
              </p:ext>
            </p:extLst>
          </p:nvPr>
        </p:nvGraphicFramePr>
        <p:xfrm>
          <a:off x="3001904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276232" y="4155533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Key K7</a:t>
            </a:r>
            <a:endParaRPr lang="en-US" sz="2000" dirty="0"/>
          </a:p>
        </p:txBody>
      </p:sp>
      <p:sp>
        <p:nvSpPr>
          <p:cNvPr id="18" name="Right Arrow 17"/>
          <p:cNvSpPr/>
          <p:nvPr/>
        </p:nvSpPr>
        <p:spPr>
          <a:xfrm>
            <a:off x="1347065" y="486171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830168"/>
              </p:ext>
            </p:extLst>
          </p:nvPr>
        </p:nvGraphicFramePr>
        <p:xfrm>
          <a:off x="5824581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583484"/>
              </p:ext>
            </p:extLst>
          </p:nvPr>
        </p:nvGraphicFramePr>
        <p:xfrm>
          <a:off x="3001904" y="3964309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K7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922850"/>
              </p:ext>
            </p:extLst>
          </p:nvPr>
        </p:nvGraphicFramePr>
        <p:xfrm>
          <a:off x="5824581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Right Arrow 27"/>
          <p:cNvSpPr/>
          <p:nvPr/>
        </p:nvSpPr>
        <p:spPr>
          <a:xfrm>
            <a:off x="4804249" y="486171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717554" y="4463309"/>
            <a:ext cx="978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(K2, 10)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899954" y="4753975"/>
            <a:ext cx="946368" cy="334108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648667" y="4437359"/>
            <a:ext cx="946368" cy="334108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99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28" grpId="0" animBg="1"/>
      <p:bldP spid="28" grpId="1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Grand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1"/>
            <a:ext cx="8229600" cy="4851399"/>
          </a:xfrm>
        </p:spPr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omputer networks we can depend on</a:t>
            </a:r>
          </a:p>
          <a:p>
            <a:pPr lvl="1"/>
            <a:r>
              <a:rPr lang="en-US" dirty="0" smtClean="0"/>
              <a:t>Performance, reliability, security, privacy, fairness, efficiency, autonomy, cost-effectiveness, </a:t>
            </a:r>
            <a:r>
              <a:rPr lang="is-IS" dirty="0" smtClean="0"/>
              <a:t>…</a:t>
            </a:r>
          </a:p>
          <a:p>
            <a:pPr lvl="1"/>
            <a:endParaRPr lang="is-IS" dirty="0"/>
          </a:p>
          <a:p>
            <a:r>
              <a:rPr lang="is-IS" dirty="0" smtClean="0"/>
              <a:t>Build</a:t>
            </a:r>
            <a:r>
              <a:rPr lang="is-IS" dirty="0"/>
              <a:t> </a:t>
            </a:r>
            <a:r>
              <a:rPr lang="is-IS" dirty="0" smtClean="0"/>
              <a:t>strong intellectual foundations</a:t>
            </a:r>
          </a:p>
          <a:p>
            <a:pPr lvl="1"/>
            <a:r>
              <a:rPr lang="is-IS" dirty="0" smtClean="0"/>
              <a:t>Better real-world networks</a:t>
            </a:r>
          </a:p>
          <a:p>
            <a:pPr lvl="1"/>
            <a:r>
              <a:rPr lang="is-IS" dirty="0" smtClean="0"/>
              <a:t>... </a:t>
            </a:r>
            <a:r>
              <a:rPr lang="en-US" dirty="0"/>
              <a:t>e</a:t>
            </a:r>
            <a:r>
              <a:rPr lang="is-IS" dirty="0" smtClean="0"/>
              <a:t>ven as technology changes</a:t>
            </a:r>
            <a:endParaRPr lang="is-IS" dirty="0"/>
          </a:p>
          <a:p>
            <a:pPr lvl="1"/>
            <a:endParaRPr lang="is-IS" dirty="0"/>
          </a:p>
          <a:p>
            <a:r>
              <a:rPr lang="is-IS" dirty="0" smtClean="0"/>
              <a:t>We cannot do it alone!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572" y="4278952"/>
            <a:ext cx="2567067" cy="18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5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 Prototype and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296306"/>
              </p:ext>
            </p:extLst>
          </p:nvPr>
        </p:nvGraphicFramePr>
        <p:xfrm>
          <a:off x="2623079" y="268133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252743"/>
              </p:ext>
            </p:extLst>
          </p:nvPr>
        </p:nvGraphicFramePr>
        <p:xfrm>
          <a:off x="5445756" y="268133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97407" y="2875373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Key K7</a:t>
            </a:r>
            <a:endParaRPr lang="en-US" sz="2000" dirty="0"/>
          </a:p>
        </p:txBody>
      </p:sp>
      <p:sp>
        <p:nvSpPr>
          <p:cNvPr id="16" name="Right Arrow 15"/>
          <p:cNvSpPr/>
          <p:nvPr/>
        </p:nvSpPr>
        <p:spPr>
          <a:xfrm>
            <a:off x="968240" y="358155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425424" y="358155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38729" y="3183149"/>
            <a:ext cx="978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(K2, 10)</a:t>
            </a:r>
            <a:endParaRPr lang="en-US" sz="2000" dirty="0"/>
          </a:p>
        </p:txBody>
      </p:sp>
      <p:sp>
        <p:nvSpPr>
          <p:cNvPr id="19" name="Oval Callout 18"/>
          <p:cNvSpPr/>
          <p:nvPr/>
        </p:nvSpPr>
        <p:spPr>
          <a:xfrm>
            <a:off x="718456" y="1760482"/>
            <a:ext cx="2468952" cy="885127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Hash on packet header</a:t>
            </a:r>
            <a:endParaRPr lang="en-US" sz="2000" dirty="0"/>
          </a:p>
        </p:txBody>
      </p:sp>
      <p:sp>
        <p:nvSpPr>
          <p:cNvPr id="20" name="Oval Callout 19"/>
          <p:cNvSpPr/>
          <p:nvPr/>
        </p:nvSpPr>
        <p:spPr>
          <a:xfrm>
            <a:off x="4045983" y="1760483"/>
            <a:ext cx="2219832" cy="702184"/>
          </a:xfrm>
          <a:prstGeom prst="wedgeEllipseCallout">
            <a:avLst>
              <a:gd name="adj1" fmla="val -19777"/>
              <a:gd name="adj2" fmla="val 1342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Packet metadata</a:t>
            </a:r>
            <a:endParaRPr lang="en-US" sz="2000" dirty="0"/>
          </a:p>
        </p:txBody>
      </p:sp>
      <p:sp>
        <p:nvSpPr>
          <p:cNvPr id="21" name="Oval Callout 20"/>
          <p:cNvSpPr/>
          <p:nvPr/>
        </p:nvSpPr>
        <p:spPr>
          <a:xfrm>
            <a:off x="1786528" y="4785869"/>
            <a:ext cx="3601709" cy="868954"/>
          </a:xfrm>
          <a:prstGeom prst="wedgeEllipseCallout">
            <a:avLst>
              <a:gd name="adj1" fmla="val 11420"/>
              <a:gd name="adj2" fmla="val -9348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Conditional updates to compute minimum</a:t>
            </a:r>
            <a:endParaRPr lang="en-US" sz="2000" dirty="0"/>
          </a:p>
        </p:txBody>
      </p:sp>
      <p:sp>
        <p:nvSpPr>
          <p:cNvPr id="22" name="Oval Callout 21"/>
          <p:cNvSpPr/>
          <p:nvPr/>
        </p:nvSpPr>
        <p:spPr>
          <a:xfrm>
            <a:off x="6455912" y="1709668"/>
            <a:ext cx="2116182" cy="783771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Register arrays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322371" y="5929501"/>
            <a:ext cx="50109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High accuracy with overhead </a:t>
            </a:r>
          </a:p>
          <a:p>
            <a:pPr algn="ctr"/>
            <a:r>
              <a:rPr lang="en-US" sz="2800" dirty="0" smtClean="0"/>
              <a:t>proportional to # of heavy hitters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8779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Lessons: Concrete vs. Abstract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Getting concrete</a:t>
            </a:r>
          </a:p>
          <a:p>
            <a:pPr lvl="1"/>
            <a:r>
              <a:rPr lang="en-US" dirty="0" smtClean="0"/>
              <a:t>Computational model </a:t>
            </a:r>
          </a:p>
          <a:p>
            <a:pPr lvl="1"/>
            <a:r>
              <a:rPr lang="en-US" dirty="0" smtClean="0"/>
              <a:t>Example problem (e.g., heavy hitters)</a:t>
            </a:r>
          </a:p>
          <a:p>
            <a:pPr lvl="1"/>
            <a:r>
              <a:rPr lang="en-US" dirty="0" smtClean="0"/>
              <a:t>Strawman solution (e.g., space saving)</a:t>
            </a:r>
          </a:p>
          <a:p>
            <a:r>
              <a:rPr lang="en-US" dirty="0" smtClean="0"/>
              <a:t>Iteratively designing</a:t>
            </a:r>
          </a:p>
          <a:p>
            <a:pPr lvl="1"/>
            <a:r>
              <a:rPr lang="en-US" dirty="0" smtClean="0"/>
              <a:t>Relaxing the strawman solution</a:t>
            </a:r>
          </a:p>
          <a:p>
            <a:r>
              <a:rPr lang="en-US" dirty="0" smtClean="0"/>
              <a:t>Striving for general understanding</a:t>
            </a:r>
          </a:p>
          <a:p>
            <a:pPr lvl="1"/>
            <a:r>
              <a:rPr lang="en-US" dirty="0" smtClean="0"/>
              <a:t>Provable bounds on accuracy vs. overhead</a:t>
            </a:r>
          </a:p>
          <a:p>
            <a:pPr lvl="1"/>
            <a:r>
              <a:rPr lang="en-US" dirty="0" smtClean="0"/>
              <a:t>Ways to approach other analysis questions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9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“If I Had a Hammer</a:t>
            </a:r>
            <a:r>
              <a:rPr lang="is-IS" dirty="0" smtClean="0"/>
              <a:t>…”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72490" y="3899262"/>
            <a:ext cx="5199019" cy="1752600"/>
          </a:xfrm>
        </p:spPr>
        <p:txBody>
          <a:bodyPr/>
          <a:lstStyle/>
          <a:p>
            <a:r>
              <a:rPr lang="en-US" smtClean="0"/>
              <a:t>Should we all do interdisciplinary research?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Interdisciplinary Fun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9842"/>
            <a:ext cx="8229600" cy="501343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Intellectually exciting</a:t>
            </a:r>
          </a:p>
          <a:p>
            <a:pPr lvl="1"/>
            <a:r>
              <a:rPr lang="en-US" dirty="0" smtClean="0"/>
              <a:t>Learn about other areas</a:t>
            </a:r>
          </a:p>
          <a:p>
            <a:pPr lvl="1"/>
            <a:r>
              <a:rPr lang="en-US" dirty="0" smtClean="0"/>
              <a:t>Learn to think in new ways</a:t>
            </a:r>
          </a:p>
          <a:p>
            <a:pPr lvl="1"/>
            <a:r>
              <a:rPr lang="en-US" dirty="0" smtClean="0"/>
              <a:t>Articulate your own field to others</a:t>
            </a:r>
          </a:p>
          <a:p>
            <a:r>
              <a:rPr lang="en-US" dirty="0" smtClean="0"/>
              <a:t>Striving for big impact</a:t>
            </a:r>
          </a:p>
          <a:p>
            <a:pPr lvl="1"/>
            <a:r>
              <a:rPr lang="en-US" dirty="0" smtClean="0"/>
              <a:t>Create novel </a:t>
            </a:r>
            <a:r>
              <a:rPr lang="en-US" dirty="0"/>
              <a:t>solutions </a:t>
            </a:r>
            <a:r>
              <a:rPr lang="en-US" dirty="0" smtClean="0"/>
              <a:t>in your field</a:t>
            </a:r>
          </a:p>
          <a:p>
            <a:pPr lvl="1"/>
            <a:r>
              <a:rPr lang="en-US" dirty="0" smtClean="0"/>
              <a:t>Bring new problems to another field</a:t>
            </a:r>
          </a:p>
          <a:p>
            <a:pPr lvl="1"/>
            <a:r>
              <a:rPr lang="en-US" dirty="0" smtClean="0"/>
              <a:t>Real problems are often interdisciplinary</a:t>
            </a:r>
          </a:p>
          <a:p>
            <a:r>
              <a:rPr lang="en-US" dirty="0" smtClean="0"/>
              <a:t>Socially fun</a:t>
            </a:r>
          </a:p>
          <a:p>
            <a:pPr lvl="1"/>
            <a:r>
              <a:rPr lang="en-US" dirty="0" smtClean="0"/>
              <a:t>In-depth conversations</a:t>
            </a:r>
          </a:p>
          <a:p>
            <a:pPr lvl="1"/>
            <a:r>
              <a:rPr lang="en-US" dirty="0" smtClean="0"/>
              <a:t>Not always about work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9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189" y="103136"/>
            <a:ext cx="2246811" cy="2246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3480"/>
            <a:ext cx="8229600" cy="1800341"/>
          </a:xfrm>
        </p:spPr>
        <p:txBody>
          <a:bodyPr>
            <a:normAutofit/>
          </a:bodyPr>
          <a:lstStyle/>
          <a:p>
            <a:r>
              <a:rPr lang="en-US" dirty="0" smtClean="0"/>
              <a:t>One vs. many hammers</a:t>
            </a:r>
          </a:p>
          <a:p>
            <a:pPr lvl="1"/>
            <a:r>
              <a:rPr lang="en-US" dirty="0" smtClean="0"/>
              <a:t>I’ve been an opportunistic collaborator</a:t>
            </a:r>
          </a:p>
          <a:p>
            <a:pPr lvl="1"/>
            <a:r>
              <a:rPr lang="en-US" dirty="0" smtClean="0"/>
              <a:t>But, mastering </a:t>
            </a:r>
            <a:r>
              <a:rPr lang="en-US" i="1" dirty="0" smtClean="0"/>
              <a:t>one</a:t>
            </a:r>
            <a:r>
              <a:rPr lang="en-US" dirty="0" smtClean="0"/>
              <a:t> hammer is sometimes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43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3702382"/>
            <a:ext cx="4240924" cy="3019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Honing one hammer</a:t>
            </a:r>
          </a:p>
          <a:p>
            <a:pPr lvl="1"/>
            <a:r>
              <a:rPr lang="en-US" dirty="0" smtClean="0"/>
              <a:t>Controlling your fate</a:t>
            </a:r>
          </a:p>
          <a:p>
            <a:pPr lvl="1"/>
            <a:r>
              <a:rPr lang="is-IS" dirty="0" smtClean="0"/>
              <a:t>Great grad school or postdoc adventure</a:t>
            </a:r>
          </a:p>
          <a:p>
            <a:pPr lvl="1"/>
            <a:r>
              <a:rPr lang="is-IS" dirty="0"/>
              <a:t>P</a:t>
            </a:r>
            <a:r>
              <a:rPr lang="is-IS" dirty="0" smtClean="0"/>
              <a:t>ick </a:t>
            </a:r>
            <a:r>
              <a:rPr lang="is-IS" i="1" dirty="0" smtClean="0"/>
              <a:t>hammer</a:t>
            </a:r>
            <a:r>
              <a:rPr lang="is-IS" dirty="0" smtClean="0"/>
              <a:t> wisely!</a:t>
            </a:r>
          </a:p>
          <a:p>
            <a:endParaRPr lang="en-US" dirty="0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4586451" y="3702382"/>
            <a:ext cx="4194942" cy="30190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dirty="0" smtClean="0"/>
              <a:t>Work by collaboration</a:t>
            </a:r>
          </a:p>
          <a:p>
            <a:pPr lvl="1"/>
            <a:r>
              <a:rPr lang="is-IS" dirty="0" smtClean="0"/>
              <a:t>Riskier for junior folks</a:t>
            </a:r>
          </a:p>
          <a:p>
            <a:pPr lvl="1"/>
            <a:r>
              <a:rPr lang="is-IS" dirty="0" smtClean="0"/>
              <a:t>Okay if you dig deep in your own field</a:t>
            </a:r>
          </a:p>
          <a:p>
            <a:pPr lvl="1"/>
            <a:r>
              <a:rPr lang="is-IS" dirty="0" smtClean="0"/>
              <a:t>Pick </a:t>
            </a:r>
            <a:r>
              <a:rPr lang="is-IS" i="1" dirty="0" smtClean="0"/>
              <a:t>nails</a:t>
            </a:r>
            <a:r>
              <a:rPr lang="is-IS" dirty="0" smtClean="0"/>
              <a:t> wisely!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26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189" y="103136"/>
            <a:ext cx="2246811" cy="2246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3480"/>
            <a:ext cx="8229600" cy="514799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Steep learning curve</a:t>
            </a:r>
          </a:p>
          <a:p>
            <a:pPr lvl="1"/>
            <a:r>
              <a:rPr lang="en-US" dirty="0" smtClean="0"/>
              <a:t>Learning both the hammer and the nail</a:t>
            </a:r>
          </a:p>
          <a:p>
            <a:pPr lvl="1"/>
            <a:r>
              <a:rPr lang="en-US" dirty="0" smtClean="0"/>
              <a:t>Learning the culture of both research fields</a:t>
            </a:r>
          </a:p>
          <a:p>
            <a:pPr lvl="1"/>
            <a:endParaRPr lang="en-US" dirty="0"/>
          </a:p>
          <a:p>
            <a:r>
              <a:rPr lang="en-US"/>
              <a:t>S</a:t>
            </a:r>
            <a:r>
              <a:rPr lang="en-US" smtClean="0"/>
              <a:t>tart </a:t>
            </a:r>
            <a:r>
              <a:rPr lang="en-US" dirty="0" smtClean="0"/>
              <a:t>with the hammer</a:t>
            </a:r>
          </a:p>
          <a:p>
            <a:pPr lvl="1"/>
            <a:r>
              <a:rPr lang="en-US" dirty="0" smtClean="0"/>
              <a:t>Easier for a PL person to learn (part of) networking</a:t>
            </a:r>
          </a:p>
          <a:p>
            <a:pPr lvl="1"/>
            <a:r>
              <a:rPr lang="is-IS" dirty="0" smtClean="0"/>
              <a:t>… t</a:t>
            </a:r>
            <a:r>
              <a:rPr lang="en-US" dirty="0" err="1" smtClean="0"/>
              <a:t>han</a:t>
            </a:r>
            <a:r>
              <a:rPr lang="en-US" dirty="0" smtClean="0"/>
              <a:t> for a networking person to learn PL</a:t>
            </a:r>
          </a:p>
          <a:p>
            <a:r>
              <a:rPr lang="en-US" dirty="0"/>
              <a:t>J</a:t>
            </a:r>
            <a:r>
              <a:rPr lang="en-US" dirty="0" smtClean="0"/>
              <a:t>oin an emerging community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echnical foundations and collaborators</a:t>
            </a:r>
          </a:p>
          <a:p>
            <a:pPr lvl="1"/>
            <a:r>
              <a:rPr lang="en-US" dirty="0" smtClean="0"/>
              <a:t>Example projects and publications</a:t>
            </a:r>
          </a:p>
          <a:p>
            <a:pPr lvl="1"/>
            <a:r>
              <a:rPr lang="en-US" dirty="0" smtClean="0"/>
              <a:t>But, don’t join </a:t>
            </a:r>
            <a:r>
              <a:rPr lang="en-US" i="1" dirty="0" smtClean="0"/>
              <a:t>too late </a:t>
            </a:r>
            <a:r>
              <a:rPr lang="en-US" dirty="0" smtClean="0"/>
              <a:t>in the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2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Credit for the work</a:t>
            </a:r>
          </a:p>
          <a:p>
            <a:pPr lvl="1"/>
            <a:r>
              <a:rPr lang="en-US" dirty="0" smtClean="0"/>
              <a:t>Publications in different field’s venues</a:t>
            </a:r>
          </a:p>
          <a:p>
            <a:pPr lvl="1"/>
            <a:r>
              <a:rPr lang="en-US" dirty="0" smtClean="0"/>
              <a:t>Multiple authors</a:t>
            </a:r>
          </a:p>
          <a:p>
            <a:pPr lvl="1"/>
            <a:endParaRPr lang="en-US" dirty="0"/>
          </a:p>
          <a:p>
            <a:r>
              <a:rPr lang="en-US" dirty="0" smtClean="0"/>
              <a:t>Favoring publication venues for junior author</a:t>
            </a:r>
          </a:p>
          <a:p>
            <a:r>
              <a:rPr lang="en-US" dirty="0" smtClean="0"/>
              <a:t>Understanding institution’s evaluation process</a:t>
            </a:r>
          </a:p>
          <a:p>
            <a:r>
              <a:rPr lang="en-US" dirty="0"/>
              <a:t>Can be </a:t>
            </a:r>
            <a:r>
              <a:rPr lang="en-US" i="1" dirty="0"/>
              <a:t>easier</a:t>
            </a:r>
            <a:r>
              <a:rPr lang="en-US" dirty="0"/>
              <a:t> to tell who’s “fingerprints” are on which parts of the </a:t>
            </a:r>
            <a:r>
              <a:rPr lang="en-US" dirty="0" smtClean="0"/>
              <a:t>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9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Healthy interdisciplinary collaborations</a:t>
            </a:r>
          </a:p>
          <a:p>
            <a:pPr lvl="1"/>
            <a:r>
              <a:rPr lang="en-US" dirty="0" smtClean="0"/>
              <a:t>Collaborators who stay engaged</a:t>
            </a:r>
          </a:p>
          <a:p>
            <a:pPr lvl="1"/>
            <a:r>
              <a:rPr lang="is-IS" dirty="0" smtClean="0"/>
              <a:t>… and truly “dig in” to the work</a:t>
            </a:r>
            <a:endParaRPr lang="is-IS" dirty="0"/>
          </a:p>
          <a:p>
            <a:pPr lvl="1"/>
            <a:endParaRPr lang="is-IS" dirty="0" smtClean="0"/>
          </a:p>
          <a:p>
            <a:r>
              <a:rPr lang="is-IS" dirty="0" smtClean="0"/>
              <a:t>Work that is exciting in both fields</a:t>
            </a:r>
          </a:p>
          <a:p>
            <a:r>
              <a:rPr lang="is-IS" dirty="0" smtClean="0"/>
              <a:t>Similar value structures (e.g., proofs, code)</a:t>
            </a:r>
          </a:p>
          <a:p>
            <a:r>
              <a:rPr lang="is-IS" dirty="0" smtClean="0"/>
              <a:t>Engaging students and postdocs</a:t>
            </a:r>
          </a:p>
          <a:p>
            <a:r>
              <a:rPr lang="is-IS" dirty="0" smtClean="0"/>
              <a:t>Physical proximity</a:t>
            </a:r>
          </a:p>
          <a:p>
            <a:endParaRPr lang="is-I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7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47166" cy="3455125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Computer networking</a:t>
            </a:r>
          </a:p>
          <a:p>
            <a:pPr lvl="1"/>
            <a:r>
              <a:rPr lang="en-US" sz="3200" dirty="0" smtClean="0"/>
              <a:t>Important real-world challenges</a:t>
            </a:r>
          </a:p>
          <a:p>
            <a:pPr lvl="1"/>
            <a:r>
              <a:rPr lang="en-US" sz="3200" dirty="0" smtClean="0"/>
              <a:t>Intellectually rich space of problems</a:t>
            </a:r>
          </a:p>
          <a:p>
            <a:r>
              <a:rPr lang="en-US" sz="3600" dirty="0" smtClean="0"/>
              <a:t>Networks worthy of society’s trust</a:t>
            </a:r>
          </a:p>
          <a:p>
            <a:pPr lvl="1"/>
            <a:r>
              <a:rPr lang="en-US" sz="3200" dirty="0" smtClean="0"/>
              <a:t>Grand challenge across a range of fields</a:t>
            </a:r>
          </a:p>
          <a:p>
            <a:pPr lvl="1"/>
            <a:r>
              <a:rPr lang="is-IS" sz="3200" dirty="0" smtClean="0"/>
              <a:t>… if we can reach across the divide</a:t>
            </a:r>
            <a:endParaRPr lang="en-US" sz="3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066" y="81844"/>
            <a:ext cx="2395493" cy="1672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932" y="4895926"/>
            <a:ext cx="3147423" cy="186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1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Hammers and Nails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011" y="2032620"/>
            <a:ext cx="3418289" cy="2628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32620"/>
            <a:ext cx="3550263" cy="26599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5303391"/>
            <a:ext cx="3695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Rich set of hairy research problems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754304" y="5303391"/>
            <a:ext cx="3034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Effective solution techniques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4260287" y="3200400"/>
            <a:ext cx="1056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meet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0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099" y="935878"/>
            <a:ext cx="3175000" cy="317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1" y="274638"/>
            <a:ext cx="8229600" cy="1143000"/>
          </a:xfrm>
        </p:spPr>
        <p:txBody>
          <a:bodyPr/>
          <a:lstStyle/>
          <a:p>
            <a:r>
              <a:rPr lang="en-US" dirty="0" smtClean="0"/>
              <a:t>My </a:t>
            </a:r>
            <a:r>
              <a:rPr lang="en-US" smtClean="0"/>
              <a:t>Upbringing 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36" y="350838"/>
            <a:ext cx="1826363" cy="937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0881" y="3109209"/>
            <a:ext cx="1603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networking</a:t>
            </a:r>
          </a:p>
          <a:p>
            <a:pPr algn="ctr"/>
            <a:r>
              <a:rPr lang="en-US" sz="2400" dirty="0" smtClean="0"/>
              <a:t>research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300" y="4357000"/>
            <a:ext cx="1816100" cy="1816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64492" y="6173100"/>
            <a:ext cx="1816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Albert Greenberg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429" y="1891708"/>
            <a:ext cx="2381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Algorithms, Optimization, Statistics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76780" y="1971977"/>
            <a:ext cx="238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Network operations</a:t>
            </a:r>
            <a:endParaRPr lang="en-US" sz="28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10418" y="4391925"/>
            <a:ext cx="2180641" cy="17462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04320" y="5390945"/>
            <a:ext cx="127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measure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55693" y="4073385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model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277218" y="5390945"/>
            <a:ext cx="10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22082" y="6360589"/>
            <a:ext cx="3875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Taking existing network as a given</a:t>
            </a:r>
            <a:r>
              <a:rPr lang="is-IS" sz="2000" dirty="0" smtClean="0"/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878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  <p:bldP spid="1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Example Projects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half" idx="2"/>
          </p:nvPr>
        </p:nvSpPr>
        <p:spPr>
          <a:xfrm>
            <a:off x="3934416" y="1471413"/>
            <a:ext cx="4849024" cy="5121276"/>
          </a:xfrm>
        </p:spPr>
        <p:txBody>
          <a:bodyPr>
            <a:normAutofit lnSpcReduction="10000"/>
          </a:bodyPr>
          <a:lstStyle/>
          <a:p>
            <a:r>
              <a:rPr lang="en-US" sz="3500" dirty="0" smtClean="0"/>
              <a:t>High-level policies</a:t>
            </a:r>
          </a:p>
          <a:p>
            <a:pPr lvl="1"/>
            <a:r>
              <a:rPr lang="en-US" sz="3000" dirty="0" smtClean="0"/>
              <a:t>Programming languages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3000" dirty="0" smtClean="0"/>
          </a:p>
          <a:p>
            <a:r>
              <a:rPr lang="en-US" sz="3500" dirty="0" smtClean="0"/>
              <a:t>Distributed protocols</a:t>
            </a:r>
          </a:p>
          <a:p>
            <a:pPr lvl="1"/>
            <a:r>
              <a:rPr lang="en-US" sz="3000" dirty="0" smtClean="0"/>
              <a:t>Optimization theory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3500" dirty="0" smtClean="0"/>
          </a:p>
          <a:p>
            <a:r>
              <a:rPr lang="en-US" sz="3500" dirty="0" smtClean="0"/>
              <a:t>Traffic monitoring</a:t>
            </a:r>
          </a:p>
          <a:p>
            <a:pPr lvl="1"/>
            <a:r>
              <a:rPr lang="en-US" sz="3000" dirty="0" smtClean="0"/>
              <a:t>Compact data structures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54" y="5778501"/>
            <a:ext cx="1734346" cy="730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4462860"/>
            <a:ext cx="588174" cy="247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350" y="4017169"/>
            <a:ext cx="588174" cy="247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326" y="4462860"/>
            <a:ext cx="588174" cy="247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350" y="4870452"/>
            <a:ext cx="588174" cy="24765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1271987" y="4158063"/>
            <a:ext cx="766363" cy="34726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360213" y="4115595"/>
            <a:ext cx="789387" cy="46355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360213" y="4596608"/>
            <a:ext cx="766363" cy="34726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1271987" y="4613276"/>
            <a:ext cx="789387" cy="46355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123" y="1471413"/>
            <a:ext cx="1806180" cy="18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8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7266" y="319629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mtClean="0"/>
              <a:t>Protocols as Distributed Optimizers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(optimization theory)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341" y="88900"/>
            <a:ext cx="1619250" cy="2482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8797" y="2596630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Mung Chiang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4500" y="5934670"/>
            <a:ext cx="8558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Jiayue</a:t>
            </a:r>
            <a:r>
              <a:rPr lang="en-US" dirty="0"/>
              <a:t> He, </a:t>
            </a:r>
            <a:r>
              <a:rPr lang="en-US" dirty="0" err="1"/>
              <a:t>Rui</a:t>
            </a:r>
            <a:r>
              <a:rPr lang="en-US" dirty="0"/>
              <a:t> Zhang-Shen, Ying Li, Cheng-Yen Lee, Jennifer Rexford, and Mung Chiang,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"</a:t>
            </a:r>
            <a:r>
              <a:rPr lang="en-US" dirty="0">
                <a:hlinkClick r:id="rId4"/>
              </a:rPr>
              <a:t>DaVinci: Dynamically Adaptive Virtual Networks for a Customized Internet</a:t>
            </a:r>
            <a:r>
              <a:rPr lang="en-US" dirty="0" smtClean="0">
                <a:hlinkClick r:id="rId4"/>
              </a:rPr>
              <a:t>,”</a:t>
            </a:r>
            <a:r>
              <a:rPr lang="en-US" dirty="0" smtClean="0"/>
              <a:t> in </a:t>
            </a:r>
            <a:r>
              <a:rPr lang="en-US" i="1" dirty="0" smtClean="0"/>
              <a:t>ACM SIGCOMM </a:t>
            </a:r>
            <a:r>
              <a:rPr lang="en-US" i="1" dirty="0" err="1" smtClean="0"/>
              <a:t>CoNext</a:t>
            </a:r>
            <a:r>
              <a:rPr lang="en-US" i="1" dirty="0" smtClean="0"/>
              <a:t> Conference</a:t>
            </a:r>
            <a:r>
              <a:rPr lang="en-US" dirty="0" smtClean="0"/>
              <a:t>, </a:t>
            </a:r>
            <a:r>
              <a:rPr lang="en-US" dirty="0"/>
              <a:t>December </a:t>
            </a:r>
            <a:r>
              <a:rPr lang="en-US" dirty="0" smtClean="0"/>
              <a:t>2008.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2736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 Box 237"/>
          <p:cNvSpPr txBox="1">
            <a:spLocks noChangeArrowheads="1"/>
          </p:cNvSpPr>
          <p:nvPr/>
        </p:nvSpPr>
        <p:spPr bwMode="auto">
          <a:xfrm>
            <a:off x="5967992" y="5506829"/>
            <a:ext cx="3188409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x-none" sz="2400" b="0" dirty="0">
                <a:solidFill>
                  <a:schemeClr val="accent2"/>
                </a:solidFill>
                <a:latin typeface="Book Antiqua" charset="0"/>
              </a:rPr>
              <a:t>Routers:</a:t>
            </a:r>
          </a:p>
          <a:p>
            <a:pPr algn="l" eaLnBrk="0" hangingPunct="0"/>
            <a:r>
              <a:rPr lang="en-US" altLang="x-none" sz="2400" b="0" dirty="0">
                <a:latin typeface="Book Antiqua" charset="0"/>
              </a:rPr>
              <a:t>Routing </a:t>
            </a:r>
            <a:r>
              <a:rPr lang="en-US" altLang="x-none" sz="2400" b="0" dirty="0" smtClean="0">
                <a:latin typeface="Book Antiqua" charset="0"/>
              </a:rPr>
              <a:t>Protocol</a:t>
            </a:r>
          </a:p>
          <a:p>
            <a:pPr algn="l" eaLnBrk="0" hangingPunct="0"/>
            <a:r>
              <a:rPr lang="en-US" altLang="x-none" sz="2400" dirty="0" smtClean="0">
                <a:latin typeface="Book Antiqua" charset="0"/>
              </a:rPr>
              <a:t>(compute short paths)</a:t>
            </a:r>
            <a:r>
              <a:rPr lang="en-US" altLang="x-none" sz="2400" b="0" dirty="0" smtClean="0">
                <a:latin typeface="Book Antiqua" charset="0"/>
              </a:rPr>
              <a:t> </a:t>
            </a:r>
            <a:endParaRPr lang="en-US" altLang="x-none" sz="2400" b="0" dirty="0">
              <a:latin typeface="Book Antiqua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Traditional Traffic Management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72986"/>
            <a:ext cx="8229600" cy="4525963"/>
          </a:xfrm>
        </p:spPr>
        <p:txBody>
          <a:bodyPr/>
          <a:lstStyle/>
          <a:p>
            <a:r>
              <a:rPr lang="en-US" altLang="x-none" dirty="0"/>
              <a:t>How much traffic should traverse each path</a:t>
            </a:r>
            <a:r>
              <a:rPr lang="en-US" altLang="x-none" dirty="0" smtClean="0"/>
              <a:t>?</a:t>
            </a:r>
            <a:endParaRPr lang="en-US" altLang="x-none" dirty="0"/>
          </a:p>
        </p:txBody>
      </p:sp>
      <p:pic>
        <p:nvPicPr>
          <p:cNvPr id="7" name="Picture 4" descr="MCj0435714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1" y="3844841"/>
            <a:ext cx="841375" cy="14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2398564" y="4722729"/>
            <a:ext cx="284162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254226" y="5386304"/>
            <a:ext cx="284163" cy="2540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3346301" y="4136941"/>
            <a:ext cx="287338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4106714" y="4805279"/>
            <a:ext cx="287337" cy="249237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962376" y="5386304"/>
            <a:ext cx="284163" cy="2540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962376" y="4136941"/>
            <a:ext cx="284163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201964" y="5887954"/>
            <a:ext cx="284162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913289" y="4722729"/>
            <a:ext cx="284162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2682726" y="4305216"/>
            <a:ext cx="663575" cy="500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3584426" y="4321091"/>
            <a:ext cx="571500" cy="525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3489176" y="5554579"/>
            <a:ext cx="712788" cy="4175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4440089" y="5597441"/>
            <a:ext cx="585787" cy="331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4394051" y="4846554"/>
            <a:ext cx="1519238" cy="96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3600301" y="4248066"/>
            <a:ext cx="1362075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5232251" y="4348079"/>
            <a:ext cx="758825" cy="414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2177901" y="3832141"/>
            <a:ext cx="3982986" cy="2362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 b="0">
              <a:latin typeface="Arial" charset="0"/>
            </a:endParaRPr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 flipV="1">
            <a:off x="6197221" y="4605140"/>
            <a:ext cx="687849" cy="1794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flipH="1">
            <a:off x="968359" y="4898942"/>
            <a:ext cx="1431792" cy="541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37"/>
          <p:cNvSpPr>
            <a:spLocks noChangeShapeType="1"/>
          </p:cNvSpPr>
          <p:nvPr/>
        </p:nvSpPr>
        <p:spPr bwMode="auto">
          <a:xfrm>
            <a:off x="2635101" y="4975141"/>
            <a:ext cx="657225" cy="465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38"/>
          <p:cNvSpPr>
            <a:spLocks noChangeShapeType="1"/>
          </p:cNvSpPr>
          <p:nvPr/>
        </p:nvSpPr>
        <p:spPr bwMode="auto">
          <a:xfrm flipV="1">
            <a:off x="3484414" y="4995779"/>
            <a:ext cx="677862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39"/>
          <p:cNvSpPr>
            <a:spLocks noChangeShapeType="1"/>
          </p:cNvSpPr>
          <p:nvPr/>
        </p:nvSpPr>
        <p:spPr bwMode="auto">
          <a:xfrm>
            <a:off x="4355951" y="4995779"/>
            <a:ext cx="6778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" name="Group 27"/>
          <p:cNvGrpSpPr>
            <a:grpSpLocks/>
          </p:cNvGrpSpPr>
          <p:nvPr/>
        </p:nvGrpSpPr>
        <p:grpSpPr bwMode="auto">
          <a:xfrm>
            <a:off x="5676008" y="4594141"/>
            <a:ext cx="590550" cy="430213"/>
            <a:chOff x="3120" y="2880"/>
            <a:chExt cx="144" cy="96"/>
          </a:xfrm>
        </p:grpSpPr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1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" name="Group 32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37" name="Group 33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47" name="Freeform 3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35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3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37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3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39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4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41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8" name="Group 42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39" name="Freeform 4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Freeform 44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Freeform 4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Freeform 46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Freeform 4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Freeform 48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4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Freeform 50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5" name="Line 51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52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" name="Group 53"/>
          <p:cNvGrpSpPr>
            <a:grpSpLocks/>
          </p:cNvGrpSpPr>
          <p:nvPr/>
        </p:nvGrpSpPr>
        <p:grpSpPr bwMode="auto">
          <a:xfrm>
            <a:off x="4844901" y="5279941"/>
            <a:ext cx="590550" cy="430213"/>
            <a:chOff x="3120" y="2880"/>
            <a:chExt cx="144" cy="96"/>
          </a:xfrm>
        </p:grpSpPr>
        <p:sp>
          <p:nvSpPr>
            <p:cNvPr id="56" name="Oval 54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0" name="Group 58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63" name="Group 59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73" name="Freeform 60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Freeform 61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Freeform 62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63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64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65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66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67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4" name="Group 68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65" name="Freeform 69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70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71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72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Freeform 73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Freeform 74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75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Freeform 76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1" name="Line 77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78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" name="Group 79"/>
          <p:cNvGrpSpPr>
            <a:grpSpLocks/>
          </p:cNvGrpSpPr>
          <p:nvPr/>
        </p:nvGrpSpPr>
        <p:grpSpPr bwMode="auto">
          <a:xfrm>
            <a:off x="4006701" y="4746541"/>
            <a:ext cx="590550" cy="430213"/>
            <a:chOff x="3120" y="2880"/>
            <a:chExt cx="144" cy="96"/>
          </a:xfrm>
        </p:grpSpPr>
        <p:sp>
          <p:nvSpPr>
            <p:cNvPr id="82" name="Oval 80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Rectangle 81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Rectangle 82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6" name="Group 84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89" name="Group 85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99" name="Freeform 86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87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88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89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90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91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92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93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0" name="Group 94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91" name="Freeform 95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Freeform 96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Freeform 97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Freeform 98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Freeform 99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Freeform 100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Freeform 101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102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" name="Line 103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104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7" name="Group 105"/>
          <p:cNvGrpSpPr>
            <a:grpSpLocks/>
          </p:cNvGrpSpPr>
          <p:nvPr/>
        </p:nvGrpSpPr>
        <p:grpSpPr bwMode="auto">
          <a:xfrm>
            <a:off x="3168501" y="5279941"/>
            <a:ext cx="590550" cy="430213"/>
            <a:chOff x="3120" y="2880"/>
            <a:chExt cx="144" cy="96"/>
          </a:xfrm>
        </p:grpSpPr>
        <p:sp>
          <p:nvSpPr>
            <p:cNvPr id="108" name="Oval 106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Rectangle 107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Rectangle 10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2" name="Group 110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15" name="Group 111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25" name="Freeform 112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11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114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11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116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Freeform 11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118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Freeform 11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6" name="Group 120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17" name="Freeform 121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12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Freeform 123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Freeform 12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125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12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Freeform 127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Freeform 12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13" name="Line 129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30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1"/>
          <p:cNvGrpSpPr>
            <a:grpSpLocks/>
          </p:cNvGrpSpPr>
          <p:nvPr/>
        </p:nvGrpSpPr>
        <p:grpSpPr bwMode="auto">
          <a:xfrm>
            <a:off x="4082901" y="5813341"/>
            <a:ext cx="590550" cy="430213"/>
            <a:chOff x="3120" y="2880"/>
            <a:chExt cx="144" cy="96"/>
          </a:xfrm>
        </p:grpSpPr>
        <p:sp>
          <p:nvSpPr>
            <p:cNvPr id="134" name="Oval 132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Rectangle 133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Rectangle 134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8" name="Group 136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41" name="Group 137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51" name="Freeform 138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Freeform 139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Freeform 140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Freeform 141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142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143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Freeform 144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Freeform 145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46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43" name="Freeform 147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Freeform 148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" name="Freeform 149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150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Freeform 151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Freeform 152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Freeform 153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Freeform 154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39" name="Line 155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Line 156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" name="Group 157"/>
          <p:cNvGrpSpPr>
            <a:grpSpLocks/>
          </p:cNvGrpSpPr>
          <p:nvPr/>
        </p:nvGrpSpPr>
        <p:grpSpPr bwMode="auto">
          <a:xfrm>
            <a:off x="2254101" y="4670341"/>
            <a:ext cx="590550" cy="430213"/>
            <a:chOff x="3120" y="2880"/>
            <a:chExt cx="144" cy="96"/>
          </a:xfrm>
        </p:grpSpPr>
        <p:sp>
          <p:nvSpPr>
            <p:cNvPr id="160" name="Oval 158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Rectangle 15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Rectangle 160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4" name="Group 162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67" name="Group 163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77" name="Freeform 16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Freeform 165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" name="Freeform 16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" name="Freeform 167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1" name="Freeform 16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2" name="Freeform 169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" name="Freeform 17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" name="Freeform 171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8" name="Group 172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69" name="Freeform 17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Freeform 174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Freeform 17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" name="Freeform 176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Freeform 17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" name="Freeform 178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" name="Freeform 17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" name="Freeform 180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65" name="Line 181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Line 182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5" name="Group 183"/>
          <p:cNvGrpSpPr>
            <a:grpSpLocks/>
          </p:cNvGrpSpPr>
          <p:nvPr/>
        </p:nvGrpSpPr>
        <p:grpSpPr bwMode="auto">
          <a:xfrm>
            <a:off x="4844901" y="4060741"/>
            <a:ext cx="590550" cy="430213"/>
            <a:chOff x="3120" y="2880"/>
            <a:chExt cx="144" cy="96"/>
          </a:xfrm>
        </p:grpSpPr>
        <p:sp>
          <p:nvSpPr>
            <p:cNvPr id="186" name="Oval 184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Rectangle 185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Rectangle 186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0" name="Group 188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93" name="Group 189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203" name="Freeform 190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" name="Freeform 191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" name="Freeform 192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" name="Freeform 193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" name="Freeform 194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" name="Freeform 195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" name="Freeform 196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" name="Freeform 197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4" name="Group 198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95" name="Freeform 199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Freeform 200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Freeform 201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Freeform 202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9" name="Freeform 203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" name="Freeform 204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1" name="Freeform 205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2" name="Freeform 206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91" name="Line 207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Line 208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1" name="Group 209"/>
          <p:cNvGrpSpPr>
            <a:grpSpLocks/>
          </p:cNvGrpSpPr>
          <p:nvPr/>
        </p:nvGrpSpPr>
        <p:grpSpPr bwMode="auto">
          <a:xfrm>
            <a:off x="3244701" y="3984541"/>
            <a:ext cx="590550" cy="430213"/>
            <a:chOff x="3120" y="2880"/>
            <a:chExt cx="144" cy="96"/>
          </a:xfrm>
        </p:grpSpPr>
        <p:sp>
          <p:nvSpPr>
            <p:cNvPr id="212" name="Oval 210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Rectangle 211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Rectangle 212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6" name="Group 214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219" name="Group 215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229" name="Freeform 216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" name="Freeform 217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Freeform 218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" name="Freeform 219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Freeform 220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Freeform 221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Freeform 222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" name="Freeform 223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0" name="Group 224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221" name="Freeform 225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" name="Freeform 226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3" name="Freeform 227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4" name="Freeform 228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" name="Freeform 229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" name="Freeform 230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7" name="Freeform 231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" name="Freeform 232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17" name="Line 233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Line 234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7" name="Text Box 235"/>
          <p:cNvSpPr txBox="1">
            <a:spLocks noChangeArrowheads="1"/>
          </p:cNvSpPr>
          <p:nvPr/>
        </p:nvSpPr>
        <p:spPr bwMode="auto">
          <a:xfrm>
            <a:off x="120501" y="5519472"/>
            <a:ext cx="53149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x-none" sz="2400" b="0" dirty="0">
                <a:solidFill>
                  <a:schemeClr val="accent2"/>
                </a:solidFill>
                <a:latin typeface="Book Antiqua" charset="0"/>
              </a:rPr>
              <a:t>End hosts:</a:t>
            </a:r>
          </a:p>
          <a:p>
            <a:pPr algn="l" eaLnBrk="0" hangingPunct="0"/>
            <a:r>
              <a:rPr lang="en-US" altLang="x-none" sz="2400" b="0" dirty="0">
                <a:latin typeface="Book Antiqua" charset="0"/>
              </a:rPr>
              <a:t>Congestion </a:t>
            </a:r>
            <a:r>
              <a:rPr lang="en-US" altLang="x-none" sz="2400" b="0" dirty="0" smtClean="0">
                <a:latin typeface="Book Antiqua" charset="0"/>
              </a:rPr>
              <a:t>Control</a:t>
            </a:r>
          </a:p>
          <a:p>
            <a:pPr algn="l" eaLnBrk="0" hangingPunct="0"/>
            <a:r>
              <a:rPr lang="en-US" altLang="x-none" sz="2400" dirty="0" smtClean="0">
                <a:latin typeface="Book Antiqua" charset="0"/>
              </a:rPr>
              <a:t>(maximize utility, ensure fairness)</a:t>
            </a:r>
            <a:endParaRPr lang="en-US" altLang="x-none" sz="2400" b="0" dirty="0">
              <a:latin typeface="Book Antiqua" charset="0"/>
            </a:endParaRPr>
          </a:p>
        </p:txBody>
      </p:sp>
      <p:sp>
        <p:nvSpPr>
          <p:cNvPr id="238" name="Text Box 236"/>
          <p:cNvSpPr txBox="1">
            <a:spLocks noChangeArrowheads="1"/>
          </p:cNvSpPr>
          <p:nvPr/>
        </p:nvSpPr>
        <p:spPr bwMode="auto">
          <a:xfrm>
            <a:off x="4540101" y="2515475"/>
            <a:ext cx="3657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x-none" sz="2400" b="0" dirty="0">
                <a:solidFill>
                  <a:schemeClr val="accent2"/>
                </a:solidFill>
                <a:latin typeface="Book Antiqua" charset="0"/>
              </a:rPr>
              <a:t>Operator: </a:t>
            </a:r>
          </a:p>
          <a:p>
            <a:pPr algn="l" eaLnBrk="0" hangingPunct="0"/>
            <a:r>
              <a:rPr lang="en-US" altLang="x-none" sz="2400" b="0" dirty="0">
                <a:latin typeface="Book Antiqua" charset="0"/>
              </a:rPr>
              <a:t>Traffic </a:t>
            </a:r>
            <a:r>
              <a:rPr lang="en-US" altLang="x-none" sz="2400" b="0" dirty="0" smtClean="0">
                <a:latin typeface="Book Antiqua" charset="0"/>
              </a:rPr>
              <a:t>Engineering</a:t>
            </a:r>
          </a:p>
          <a:p>
            <a:pPr algn="l" eaLnBrk="0" hangingPunct="0"/>
            <a:r>
              <a:rPr lang="en-US" altLang="x-none" sz="2400" dirty="0" smtClean="0">
                <a:latin typeface="Book Antiqua" charset="0"/>
              </a:rPr>
              <a:t>(minimize congestion)</a:t>
            </a:r>
            <a:endParaRPr lang="en-US" altLang="x-none" sz="2400" b="0" dirty="0">
              <a:latin typeface="Book Antiqua" charset="0"/>
            </a:endParaRPr>
          </a:p>
        </p:txBody>
      </p:sp>
      <p:pic>
        <p:nvPicPr>
          <p:cNvPr id="240" name="Picture 239" descr="j029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876" y="1994775"/>
            <a:ext cx="1868488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19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24250</TotalTime>
  <Words>2281</Words>
  <Application>Microsoft Macintosh PowerPoint</Application>
  <PresentationFormat>On-screen Show (4:3)</PresentationFormat>
  <Paragraphs>616</Paragraphs>
  <Slides>48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Book Antiqua</vt:lpstr>
      <vt:lpstr>Calibri</vt:lpstr>
      <vt:lpstr>Helvetica</vt:lpstr>
      <vt:lpstr>ＭＳ Ｐゴシック</vt:lpstr>
      <vt:lpstr>Times New Roman</vt:lpstr>
      <vt:lpstr>Wingdings</vt:lpstr>
      <vt:lpstr>ヒラギノ角ゴ Pro W3</vt:lpstr>
      <vt:lpstr>宋体</vt:lpstr>
      <vt:lpstr>Office Theme</vt:lpstr>
      <vt:lpstr>Hitting the Nail on the Head</vt:lpstr>
      <vt:lpstr>The Internet: An Exciting Time</vt:lpstr>
      <vt:lpstr>Near-Constant Innovation</vt:lpstr>
      <vt:lpstr>A Grand Challenge</vt:lpstr>
      <vt:lpstr>Hammers and Nails</vt:lpstr>
      <vt:lpstr>My Upbringing at</vt:lpstr>
      <vt:lpstr>Three Example Projects</vt:lpstr>
      <vt:lpstr>Protocols as Distributed Optimizers (optimization theory)</vt:lpstr>
      <vt:lpstr>Traditional Traffic Management</vt:lpstr>
      <vt:lpstr>Architectural Limitations</vt:lpstr>
      <vt:lpstr>TCP as Network Utility Maximization</vt:lpstr>
      <vt:lpstr>Designing Traffic Management</vt:lpstr>
      <vt:lpstr>Distributed Protocol</vt:lpstr>
      <vt:lpstr>Multiple Traffic Classes</vt:lpstr>
      <vt:lpstr>Two-Stage Decomposition</vt:lpstr>
      <vt:lpstr>Lesson: Protocols as Optimizers</vt:lpstr>
      <vt:lpstr>Lesson: Research as Decomposition  </vt:lpstr>
      <vt:lpstr>Lesson: Research as Decomposition  </vt:lpstr>
      <vt:lpstr>Lesson: People and Timing</vt:lpstr>
      <vt:lpstr>Composition of Network Policies (programming languages)</vt:lpstr>
      <vt:lpstr>Software-Defined Networking (SDN)</vt:lpstr>
      <vt:lpstr>Simple, Open Data-Plane API</vt:lpstr>
      <vt:lpstr>Writing SDN Controller Applications</vt:lpstr>
      <vt:lpstr>Combining Many Networking Tasks</vt:lpstr>
      <vt:lpstr>Modular Controller Applications</vt:lpstr>
      <vt:lpstr>Abstract OpenFlow: Policy as a Function</vt:lpstr>
      <vt:lpstr>Parallel Composition (+)</vt:lpstr>
      <vt:lpstr>Example: Server Load Balancer</vt:lpstr>
      <vt:lpstr>Sequential Composition (&gt;&gt;)</vt:lpstr>
      <vt:lpstr>Lessons: Abstraction and Composition</vt:lpstr>
      <vt:lpstr>Lessons: Embedded People (and Code)</vt:lpstr>
      <vt:lpstr>Traffic Monitoring in the Data Plane (compact data structures)</vt:lpstr>
      <vt:lpstr>Programmable Packet Processing Hardware</vt:lpstr>
      <vt:lpstr>Traffic Analysis in the Data Plane</vt:lpstr>
      <vt:lpstr>A Constrained Computational Model</vt:lpstr>
      <vt:lpstr>Example: Heavy-Hitter Detection</vt:lpstr>
      <vt:lpstr>Approximating the Approximation</vt:lpstr>
      <vt:lpstr>Approximating the Approximation</vt:lpstr>
      <vt:lpstr>Approximating the Approximation</vt:lpstr>
      <vt:lpstr>P4 Prototype and Evaluation</vt:lpstr>
      <vt:lpstr>Lessons: Concrete vs. Abstract  </vt:lpstr>
      <vt:lpstr>“If I Had a Hammer…”</vt:lpstr>
      <vt:lpstr>Interdisciplinary Fun</vt:lpstr>
      <vt:lpstr>Managing Risks</vt:lpstr>
      <vt:lpstr>Managing Risks</vt:lpstr>
      <vt:lpstr>Managing Risk</vt:lpstr>
      <vt:lpstr>Managing Risks</vt:lpstr>
      <vt:lpstr>Conclusion</vt:lpstr>
    </vt:vector>
  </TitlesOfParts>
  <Company>Princeton University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SoftCell: Taking Control of Cellular Core networks</dc:title>
  <dc:creator>Xin Jin</dc:creator>
  <cp:lastModifiedBy>Jen</cp:lastModifiedBy>
  <cp:revision>2210</cp:revision>
  <cp:lastPrinted>2015-09-08T21:29:03Z</cp:lastPrinted>
  <dcterms:created xsi:type="dcterms:W3CDTF">2013-03-27T18:30:57Z</dcterms:created>
  <dcterms:modified xsi:type="dcterms:W3CDTF">2017-08-22T17:42:05Z</dcterms:modified>
</cp:coreProperties>
</file>