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22" r:id="rId2"/>
    <p:sldId id="1311" r:id="rId3"/>
    <p:sldId id="1312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0" r:id="rId12"/>
    <p:sldId id="1321" r:id="rId13"/>
    <p:sldId id="1322" r:id="rId14"/>
    <p:sldId id="1323" r:id="rId15"/>
    <p:sldId id="1324" r:id="rId16"/>
    <p:sldId id="1325" r:id="rId17"/>
    <p:sldId id="1326" r:id="rId18"/>
    <p:sldId id="1327" r:id="rId19"/>
    <p:sldId id="1308" r:id="rId20"/>
    <p:sldId id="1292" r:id="rId21"/>
    <p:sldId id="1293" r:id="rId22"/>
    <p:sldId id="1310" r:id="rId23"/>
    <p:sldId id="1295" r:id="rId24"/>
    <p:sldId id="1363" r:id="rId25"/>
    <p:sldId id="1333" r:id="rId26"/>
    <p:sldId id="1334" r:id="rId27"/>
    <p:sldId id="1335" r:id="rId28"/>
    <p:sldId id="1336" r:id="rId29"/>
    <p:sldId id="1338" r:id="rId30"/>
    <p:sldId id="1337" r:id="rId31"/>
    <p:sldId id="1355" r:id="rId32"/>
    <p:sldId id="1356" r:id="rId33"/>
    <p:sldId id="1357" r:id="rId34"/>
    <p:sldId id="1358" r:id="rId35"/>
    <p:sldId id="1359" r:id="rId36"/>
    <p:sldId id="1360" r:id="rId37"/>
    <p:sldId id="1361" r:id="rId38"/>
    <p:sldId id="1362" r:id="rId39"/>
    <p:sldId id="1309" r:id="rId40"/>
    <p:sldId id="1277" r:id="rId41"/>
    <p:sldId id="1280" r:id="rId42"/>
    <p:sldId id="1281" r:id="rId43"/>
    <p:sldId id="1282" r:id="rId44"/>
    <p:sldId id="1283" r:id="rId45"/>
    <p:sldId id="1284" r:id="rId46"/>
    <p:sldId id="1364" r:id="rId47"/>
    <p:sldId id="1285" r:id="rId48"/>
    <p:sldId id="1353" r:id="rId49"/>
    <p:sldId id="135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0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440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renetic-lang.org" TargetMode="Externa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etworking.org/" TargetMode="External"/><Relationship Id="rId4" Type="http://schemas.openxmlformats.org/officeDocument/2006/relationships/hyperlink" Target="http://p4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/>
              <a:t>Programming the Networks </a:t>
            </a:r>
            <a:r>
              <a:rPr lang="en-US" sz="4000" dirty="0" smtClean="0"/>
              <a:t>of </a:t>
            </a:r>
            <a:r>
              <a:rPr lang="en-US" sz="4000" dirty="0"/>
              <a:t>the Future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07911"/>
          </a:xfrm>
        </p:spPr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</a:t>
            </a:r>
            <a:r>
              <a:rPr lang="en-US" dirty="0" smtClean="0">
                <a:latin typeface="Arial" charset="0"/>
                <a:cs typeface="Arial" charset="0"/>
              </a:rPr>
              <a:t>networking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Blocking denial-of-service attacks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Network virtualization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Steering traffic through </a:t>
            </a:r>
            <a:r>
              <a:rPr lang="en-US" dirty="0" err="1" smtClean="0">
                <a:latin typeface="Arial" charset="0"/>
                <a:cs typeface="Arial" charset="0"/>
              </a:rPr>
              <a:t>middleboxes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&lt;Your app here!&gt;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461227"/>
            <a:ext cx="8946444" cy="2185105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hlinkClick r:id="rId2"/>
              </a:rPr>
              <a:t>http://frenetic-</a:t>
            </a:r>
            <a:r>
              <a:rPr lang="en-US" sz="3600" dirty="0" smtClean="0">
                <a:hlinkClick r:id="rId2"/>
              </a:rPr>
              <a:t>lang.org</a:t>
            </a:r>
            <a:endParaRPr lang="en-US" sz="3600" dirty="0" smtClean="0"/>
          </a:p>
          <a:p>
            <a:endParaRPr lang="en-US" sz="5800" dirty="0"/>
          </a:p>
          <a:p>
            <a:endParaRPr lang="en-US" sz="3800" dirty="0" smtClean="0"/>
          </a:p>
          <a:p>
            <a:r>
              <a:rPr lang="en-US" sz="3800" dirty="0" smtClean="0"/>
              <a:t>Joint work with the research groups of Nate Foster (Cornell), </a:t>
            </a:r>
            <a:r>
              <a:rPr lang="en-US" sz="3800" dirty="0" err="1" smtClean="0"/>
              <a:t>Arjun</a:t>
            </a:r>
            <a:r>
              <a:rPr lang="en-US" sz="3800" dirty="0" smtClean="0"/>
              <a:t> </a:t>
            </a:r>
            <a:r>
              <a:rPr lang="en-US" sz="3800" dirty="0" err="1" smtClean="0"/>
              <a:t>Guha</a:t>
            </a:r>
            <a:r>
              <a:rPr lang="en-US" sz="3800" dirty="0" smtClean="0"/>
              <a:t> (UMass-Amherst), and David Walker (Princeton)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1" y="2971800"/>
            <a:ext cx="1371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17602" y="2130425"/>
            <a:ext cx="6953954" cy="1470025"/>
          </a:xfrm>
        </p:spPr>
        <p:txBody>
          <a:bodyPr/>
          <a:lstStyle/>
          <a:p>
            <a:r>
              <a:rPr lang="en-US" dirty="0" smtClean="0"/>
              <a:t>Computing (and Composing)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Composition Operators</a:t>
            </a:r>
          </a:p>
          <a:p>
            <a:r>
              <a:rPr lang="en-US" dirty="0" smtClean="0"/>
              <a:t>Topology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as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Input: a located packet</a:t>
            </a:r>
          </a:p>
          <a:p>
            <a:pPr lvl="1"/>
            <a:r>
              <a:rPr lang="en-US" dirty="0" smtClean="0"/>
              <a:t>Packet header fields (e.g., </a:t>
            </a:r>
            <a:r>
              <a:rPr lang="en-US" dirty="0" err="1" smtClean="0"/>
              <a:t>src</a:t>
            </a:r>
            <a:r>
              <a:rPr lang="en-US" dirty="0" smtClean="0"/>
              <a:t> and </a:t>
            </a:r>
            <a:r>
              <a:rPr lang="en-US" dirty="0" err="1" smtClean="0"/>
              <a:t>dst</a:t>
            </a:r>
            <a:r>
              <a:rPr lang="en-US" dirty="0" smtClean="0"/>
              <a:t> IP)</a:t>
            </a:r>
          </a:p>
          <a:p>
            <a:pPr lvl="1"/>
            <a:r>
              <a:rPr lang="en-US" dirty="0" smtClean="0"/>
              <a:t>Packet’s location (e.g., switch and port)</a:t>
            </a:r>
          </a:p>
          <a:p>
            <a:r>
              <a:rPr lang="en-US" dirty="0" smtClean="0"/>
              <a:t>Output: a set of located packets</a:t>
            </a:r>
          </a:p>
          <a:p>
            <a:pPr lvl="1"/>
            <a:r>
              <a:rPr lang="en-US" dirty="0" smtClean="0"/>
              <a:t>Empty set: drop (or count)</a:t>
            </a:r>
          </a:p>
          <a:p>
            <a:pPr lvl="1"/>
            <a:r>
              <a:rPr lang="en-US" dirty="0" smtClean="0"/>
              <a:t>Single element at new location: forwarding</a:t>
            </a:r>
          </a:p>
          <a:p>
            <a:pPr lvl="1"/>
            <a:r>
              <a:rPr lang="en-US" dirty="0" smtClean="0"/>
              <a:t>Multiple elements: multicast</a:t>
            </a:r>
          </a:p>
          <a:p>
            <a:r>
              <a:rPr lang="en-US" dirty="0" smtClean="0"/>
              <a:t>See recent work on </a:t>
            </a:r>
            <a:r>
              <a:rPr lang="en-US" dirty="0" err="1" smtClean="0"/>
              <a:t>NetKAT</a:t>
            </a:r>
            <a:endParaRPr lang="en-US" dirty="0" smtClean="0"/>
          </a:p>
          <a:p>
            <a:pPr lvl="1"/>
            <a:r>
              <a:rPr lang="en-US" dirty="0" smtClean="0"/>
              <a:t>Boolean algebra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1399" y="1774216"/>
            <a:ext cx="3640667" cy="558800"/>
          </a:xfrm>
          <a:prstGeom prst="roundRect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91667"/>
            <a:ext cx="8229600" cy="147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Left: </a:t>
            </a:r>
            <a:r>
              <a:rPr lang="en-US" dirty="0" smtClean="0"/>
              <a:t>learning switch on MAC addresses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Middle: </a:t>
            </a:r>
            <a:r>
              <a:rPr lang="en-US" dirty="0" smtClean="0"/>
              <a:t>ARP on gateway, plus simple repeater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Right: </a:t>
            </a:r>
            <a:r>
              <a:rPr lang="en-US" dirty="0" smtClean="0"/>
              <a:t>shortest-path forwarding on IP prefixes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3630298" y="1243826"/>
            <a:ext cx="2139499" cy="1524134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1733" y="2053616"/>
            <a:ext cx="93916" cy="2071906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3651" y="2303072"/>
            <a:ext cx="1074467" cy="182245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5133" y="2303072"/>
            <a:ext cx="1016918" cy="189230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  <a:endCxn id="47" idx="0"/>
          </p:cNvCxnSpPr>
          <p:nvPr/>
        </p:nvCxnSpPr>
        <p:spPr>
          <a:xfrm>
            <a:off x="1985353" y="1909516"/>
            <a:ext cx="374662" cy="1369969"/>
          </a:xfrm>
          <a:prstGeom prst="line">
            <a:avLst/>
          </a:prstGeom>
          <a:ln w="25400"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7204" y="2072354"/>
            <a:ext cx="630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reen_switch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1" y="1868329"/>
            <a:ext cx="749325" cy="498297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81097" y="1823380"/>
            <a:ext cx="0" cy="1892314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39884" y="2051671"/>
            <a:ext cx="15045" cy="227304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2"/>
          </p:cNvCxnSpPr>
          <p:nvPr/>
        </p:nvCxnSpPr>
        <p:spPr>
          <a:xfrm>
            <a:off x="6633721" y="2748679"/>
            <a:ext cx="23689" cy="228320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27327" y="2622700"/>
            <a:ext cx="0" cy="224669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42" idx="0"/>
          </p:cNvCxnSpPr>
          <p:nvPr/>
        </p:nvCxnSpPr>
        <p:spPr>
          <a:xfrm>
            <a:off x="1175552" y="2499531"/>
            <a:ext cx="0" cy="1445549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49496" y="1243825"/>
            <a:ext cx="3738345" cy="1524133"/>
            <a:chOff x="5249496" y="1243825"/>
            <a:chExt cx="3738345" cy="1524133"/>
          </a:xfrm>
        </p:grpSpPr>
        <p:sp>
          <p:nvSpPr>
            <p:cNvPr id="10" name="Parallelogram 9"/>
            <p:cNvSpPr/>
            <p:nvPr/>
          </p:nvSpPr>
          <p:spPr>
            <a:xfrm>
              <a:off x="5249496" y="1243825"/>
              <a:ext cx="3738345" cy="1524133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08383" y="2364268"/>
              <a:ext cx="786582" cy="13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06986" y="1688693"/>
              <a:ext cx="338279" cy="208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8" idx="0"/>
            </p:cNvCxnSpPr>
            <p:nvPr/>
          </p:nvCxnSpPr>
          <p:spPr>
            <a:xfrm flipH="1">
              <a:off x="6633721" y="1833936"/>
              <a:ext cx="374662" cy="4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6" idx="1"/>
            </p:cNvCxnSpPr>
            <p:nvPr/>
          </p:nvCxnSpPr>
          <p:spPr>
            <a:xfrm>
              <a:off x="6333311" y="2163459"/>
              <a:ext cx="1343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766" y="1914310"/>
              <a:ext cx="749325" cy="498297"/>
            </a:xfrm>
            <a:prstGeom prst="rect">
              <a:avLst/>
            </a:prstGeom>
          </p:spPr>
        </p:pic>
        <p:pic>
          <p:nvPicPr>
            <p:cNvPr id="27" name="Picture 26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20" y="1335639"/>
              <a:ext cx="749325" cy="498297"/>
            </a:xfrm>
            <a:prstGeom prst="rect">
              <a:avLst/>
            </a:prstGeom>
          </p:spPr>
        </p:pic>
        <p:pic>
          <p:nvPicPr>
            <p:cNvPr id="28" name="Picture 27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58" y="2250382"/>
              <a:ext cx="749325" cy="498297"/>
            </a:xfrm>
            <a:prstGeom prst="rect">
              <a:avLst/>
            </a:prstGeom>
          </p:spPr>
        </p:pic>
        <p:pic>
          <p:nvPicPr>
            <p:cNvPr id="32" name="Picture 31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3" y="1883268"/>
              <a:ext cx="749325" cy="49829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45339" y="1243826"/>
              <a:ext cx="1408985" cy="892552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IP Core</a:t>
              </a:r>
            </a:p>
            <a:p>
              <a:endParaRPr lang="en-US" sz="2600" b="1" dirty="0" smtClean="0">
                <a:latin typeface="American Typewriter"/>
                <a:cs typeface="American Typewriter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10369" y="1293084"/>
            <a:ext cx="1659429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Gateway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3601" y="1243825"/>
            <a:ext cx="3676058" cy="1524134"/>
            <a:chOff x="463601" y="1243825"/>
            <a:chExt cx="3676058" cy="1524134"/>
          </a:xfrm>
        </p:grpSpPr>
        <p:sp>
          <p:nvSpPr>
            <p:cNvPr id="11" name="Parallelogram 10"/>
            <p:cNvSpPr/>
            <p:nvPr/>
          </p:nvSpPr>
          <p:spPr>
            <a:xfrm>
              <a:off x="463601" y="1243825"/>
              <a:ext cx="3589010" cy="1524134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60015" y="1833936"/>
              <a:ext cx="508339" cy="100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65933" y="2352027"/>
              <a:ext cx="307189" cy="944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9" idx="1"/>
            </p:cNvCxnSpPr>
            <p:nvPr/>
          </p:nvCxnSpPr>
          <p:spPr>
            <a:xfrm>
              <a:off x="1502689" y="2363572"/>
              <a:ext cx="413919" cy="49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89" y="2001234"/>
              <a:ext cx="749325" cy="498297"/>
            </a:xfrm>
            <a:prstGeom prst="rect">
              <a:avLst/>
            </a:prstGeom>
          </p:spPr>
        </p:pic>
        <p:pic>
          <p:nvPicPr>
            <p:cNvPr id="29" name="Picture 28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08" y="2163459"/>
              <a:ext cx="749325" cy="498297"/>
            </a:xfrm>
            <a:prstGeom prst="rect">
              <a:avLst/>
            </a:prstGeom>
          </p:spPr>
        </p:pic>
        <p:pic>
          <p:nvPicPr>
            <p:cNvPr id="30" name="Picture 29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690" y="1411219"/>
              <a:ext cx="749325" cy="498297"/>
            </a:xfrm>
            <a:prstGeom prst="rect">
              <a:avLst/>
            </a:prstGeom>
          </p:spPr>
        </p:pic>
        <p:pic>
          <p:nvPicPr>
            <p:cNvPr id="34" name="Picture 33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356" y="1853730"/>
              <a:ext cx="749325" cy="49829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93264" y="1269291"/>
              <a:ext cx="1708066" cy="492443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Ethernet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630299" y="2063124"/>
              <a:ext cx="509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</a:t>
            </a:r>
            <a:r>
              <a:rPr lang="en-US" smtClean="0"/>
              <a:t>Query Language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1991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932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870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SQL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23388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questions span multiple switches</a:t>
            </a:r>
          </a:p>
          <a:p>
            <a:pPr lvl="1"/>
            <a:r>
              <a:rPr lang="en-US" dirty="0" smtClean="0"/>
              <a:t>Troubleshooting performance problems</a:t>
            </a:r>
          </a:p>
          <a:p>
            <a:pPr lvl="1"/>
            <a:r>
              <a:rPr lang="en-US" dirty="0" smtClean="0"/>
              <a:t>Diagnosing a denial-of-service attack</a:t>
            </a:r>
          </a:p>
          <a:p>
            <a:pPr lvl="1"/>
            <a:r>
              <a:rPr lang="en-US" dirty="0" smtClean="0"/>
              <a:t>Collecting the “traffic matrix”</a:t>
            </a:r>
          </a:p>
          <a:p>
            <a:r>
              <a:rPr lang="en-US" dirty="0" smtClean="0"/>
              <a:t>Path queries as regular expressions</a:t>
            </a:r>
          </a:p>
          <a:p>
            <a:pPr lvl="1"/>
            <a:r>
              <a:rPr lang="en-US" dirty="0" smtClean="0"/>
              <a:t>E.g., all packets that go from switch 1 to 2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sw</a:t>
            </a:r>
            <a:r>
              <a:rPr lang="en-US" dirty="0" smtClean="0"/>
              <a:t>=1) ^ (</a:t>
            </a:r>
            <a:r>
              <a:rPr lang="en-US" dirty="0" err="1" smtClean="0"/>
              <a:t>sw</a:t>
            </a:r>
            <a:r>
              <a:rPr lang="en-US" dirty="0" smtClean="0"/>
              <a:t>=2)</a:t>
            </a:r>
          </a:p>
          <a:p>
            <a:pPr lvl="1"/>
            <a:r>
              <a:rPr lang="en-US" dirty="0" smtClean="0"/>
              <a:t>E.g., all packets that avoid firewall FW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sw</a:t>
            </a:r>
            <a:r>
              <a:rPr lang="en-US" dirty="0" smtClean="0"/>
              <a:t>=1) ^ (</a:t>
            </a:r>
            <a:r>
              <a:rPr lang="en-US" dirty="0" err="1" smtClean="0"/>
              <a:t>sw</a:t>
            </a:r>
            <a:r>
              <a:rPr lang="en-US" dirty="0" smtClean="0"/>
              <a:t> != FW)* ^ (</a:t>
            </a:r>
            <a:r>
              <a:rPr lang="en-US" dirty="0" err="1" smtClean="0"/>
              <a:t>sw</a:t>
            </a:r>
            <a:r>
              <a:rPr lang="en-US" dirty="0" smtClean="0"/>
              <a:t>=2)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Installing a Path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a 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delivery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Update Abstraction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-Phase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Update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invariants</a:t>
            </a:r>
          </a:p>
          <a:p>
            <a:pPr lvl="1"/>
            <a:r>
              <a:rPr lang="en-US" dirty="0" smtClean="0"/>
              <a:t>Beyond packet properties</a:t>
            </a:r>
          </a:p>
          <a:p>
            <a:pPr lvl="1"/>
            <a:r>
              <a:rPr lang="en-US" dirty="0" smtClean="0"/>
              <a:t>E.g., avoiding congestion during an update</a:t>
            </a:r>
          </a:p>
          <a:p>
            <a:r>
              <a:rPr lang="en-US" dirty="0" smtClean="0"/>
              <a:t>Many different algorithms</a:t>
            </a:r>
          </a:p>
          <a:p>
            <a:pPr lvl="1"/>
            <a:r>
              <a:rPr lang="en-US" dirty="0" smtClean="0"/>
              <a:t>General solutions </a:t>
            </a:r>
          </a:p>
          <a:p>
            <a:pPr lvl="1"/>
            <a:r>
              <a:rPr lang="en-US" dirty="0" smtClean="0"/>
              <a:t>Specialized to the invariants</a:t>
            </a:r>
          </a:p>
          <a:p>
            <a:pPr lvl="1"/>
            <a:r>
              <a:rPr lang="en-US" dirty="0" smtClean="0"/>
              <a:t>Specialized to a setting (e.g., optical nets)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8535"/>
            <a:ext cx="84328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POX, Floodlight, Nettle,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Testing: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Mininet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NICE,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OFLOPS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Standardizing the switch API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hlinkClick r:id="rId4"/>
              </a:rPr>
              <a:t>http://p4.org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02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Practice: APIs and industry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traction, cool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Principles: higher-level abstractions</a:t>
            </a:r>
          </a:p>
          <a:p>
            <a:r>
              <a:rPr lang="en-US" dirty="0">
                <a:latin typeface="Arial" charset="0"/>
                <a:cs typeface="Arial" charset="0"/>
              </a:rPr>
              <a:t>Great </a:t>
            </a:r>
            <a:r>
              <a:rPr lang="en-US" dirty="0" smtClean="0">
                <a:latin typeface="Arial" charset="0"/>
                <a:cs typeface="Arial" charset="0"/>
              </a:rPr>
              <a:t>opportunity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0138" y="5342466"/>
            <a:ext cx="697706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.*.*,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 *.*.*.*,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29956</TotalTime>
  <Words>1638</Words>
  <Application>Microsoft Macintosh PowerPoint</Application>
  <PresentationFormat>On-screen Show (4:3)</PresentationFormat>
  <Paragraphs>475</Paragraphs>
  <Slides>49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American Typewriter</vt:lpstr>
      <vt:lpstr>Calibri</vt:lpstr>
      <vt:lpstr>Helvetica</vt:lpstr>
      <vt:lpstr>ＭＳ Ｐゴシック</vt:lpstr>
      <vt:lpstr>Myriad Pro Light</vt:lpstr>
      <vt:lpstr>Myriad Pro Semibold</vt:lpstr>
      <vt:lpstr>Times New Roman</vt:lpstr>
      <vt:lpstr>Wingdings</vt:lpstr>
      <vt:lpstr>ヒラギノ角ゴ Pro W3</vt:lpstr>
      <vt:lpstr>小塚ゴシック Pro L</vt:lpstr>
      <vt:lpstr>Arial</vt:lpstr>
      <vt:lpstr>Office Theme</vt:lpstr>
      <vt:lpstr>Programming the Networks of the Future</vt:lpstr>
      <vt:lpstr>The Internet: A Remarkable Story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Network Control Loop</vt:lpstr>
      <vt:lpstr>Language-Based Abstractions</vt:lpstr>
      <vt:lpstr>Computing (and Composing) Policy</vt:lpstr>
      <vt:lpstr>Combining Many Networking Tasks</vt:lpstr>
      <vt:lpstr>Modular Controller Applications</vt:lpstr>
      <vt:lpstr>Beyond Multi-Tenancy</vt:lpstr>
      <vt:lpstr>Modules Affect the Same Traffic</vt:lpstr>
      <vt:lpstr>Policy as a Function</vt:lpstr>
      <vt:lpstr>Parallel Composition</vt:lpstr>
      <vt:lpstr>Sequential Composition</vt:lpstr>
      <vt:lpstr>Dividing the Traffic Over Modules</vt:lpstr>
      <vt:lpstr>Abstract Topology: Load Balancer</vt:lpstr>
      <vt:lpstr>Abstract Topology: Gateway</vt:lpstr>
      <vt:lpstr>High-Level Architecture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Path Queries</vt:lpstr>
      <vt:lpstr>Writing State</vt:lpstr>
      <vt:lpstr>Avoiding Transient Disruption</vt:lpstr>
      <vt:lpstr>Installing a Path for a New Flow</vt:lpstr>
      <vt:lpstr>Update Consistency Semantics</vt:lpstr>
      <vt:lpstr>Policy Update Abstraction</vt:lpstr>
      <vt:lpstr>Two-Phase Update Algorithm</vt:lpstr>
      <vt:lpstr>Update Optimizations</vt:lpstr>
      <vt:lpstr>Consistent Update Abstractions</vt:lpstr>
      <vt:lpstr>Frenetic Abstractions</vt:lpstr>
      <vt:lpstr>Related Work</vt:lpstr>
      <vt:lpstr>Conclusion</vt:lpstr>
    </vt:vector>
  </TitlesOfParts>
  <Company>Columbia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Microsoft Office User</cp:lastModifiedBy>
  <cp:revision>938</cp:revision>
  <cp:lastPrinted>2012-10-23T16:46:37Z</cp:lastPrinted>
  <dcterms:created xsi:type="dcterms:W3CDTF">2011-07-06T20:32:25Z</dcterms:created>
  <dcterms:modified xsi:type="dcterms:W3CDTF">2017-01-24T11:49:54Z</dcterms:modified>
</cp:coreProperties>
</file>