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22" r:id="rId2"/>
    <p:sldId id="1368" r:id="rId3"/>
    <p:sldId id="1365" r:id="rId4"/>
    <p:sldId id="1366" r:id="rId5"/>
    <p:sldId id="1367" r:id="rId6"/>
    <p:sldId id="1369" r:id="rId7"/>
    <p:sldId id="1370" r:id="rId8"/>
    <p:sldId id="1371" r:id="rId9"/>
    <p:sldId id="1374" r:id="rId10"/>
    <p:sldId id="1372" r:id="rId11"/>
    <p:sldId id="1406" r:id="rId12"/>
    <p:sldId id="1373" r:id="rId13"/>
    <p:sldId id="1375" r:id="rId14"/>
    <p:sldId id="1376" r:id="rId15"/>
    <p:sldId id="1377" r:id="rId16"/>
    <p:sldId id="1378" r:id="rId17"/>
    <p:sldId id="1379" r:id="rId18"/>
    <p:sldId id="1380" r:id="rId19"/>
    <p:sldId id="1381" r:id="rId20"/>
    <p:sldId id="1382" r:id="rId21"/>
    <p:sldId id="1383" r:id="rId22"/>
    <p:sldId id="1386" r:id="rId23"/>
    <p:sldId id="1387" r:id="rId24"/>
    <p:sldId id="1391" r:id="rId25"/>
    <p:sldId id="1392" r:id="rId26"/>
    <p:sldId id="1393" r:id="rId27"/>
    <p:sldId id="1394" r:id="rId28"/>
    <p:sldId id="1395" r:id="rId29"/>
    <p:sldId id="1396" r:id="rId30"/>
    <p:sldId id="1397" r:id="rId31"/>
    <p:sldId id="1398" r:id="rId32"/>
    <p:sldId id="1322" r:id="rId33"/>
    <p:sldId id="1323" r:id="rId34"/>
    <p:sldId id="1325" r:id="rId35"/>
    <p:sldId id="1326" r:id="rId36"/>
    <p:sldId id="1327" r:id="rId37"/>
    <p:sldId id="1401" r:id="rId38"/>
    <p:sldId id="1402" r:id="rId39"/>
    <p:sldId id="1403" r:id="rId40"/>
    <p:sldId id="1404" r:id="rId41"/>
    <p:sldId id="1405" r:id="rId42"/>
    <p:sldId id="1399" r:id="rId43"/>
    <p:sldId id="1400" r:id="rId44"/>
    <p:sldId id="1407" r:id="rId45"/>
    <p:sldId id="140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9" autoAdjust="0"/>
    <p:restoredTop sz="82250" autoAdjust="0"/>
  </p:normalViewPr>
  <p:slideViewPr>
    <p:cSldViewPr snapToGrid="0" snapToObjects="1">
      <p:cViewPr>
        <p:scale>
          <a:sx n="90" d="100"/>
          <a:sy n="90" d="100"/>
        </p:scale>
        <p:origin x="1656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2/1/17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your</a:t>
            </a:r>
            <a:r>
              <a:rPr lang="en-US" baseline="0" dirty="0" smtClean="0"/>
              <a:t> research taste, that elusive essence that makes you and your research distinctive.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66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6CFB5-9360-AE4C-B6B7-8F14E0146611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18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8025"/>
            <a:ext cx="4818062" cy="3613150"/>
          </a:xfrm>
          <a:ln/>
        </p:spPr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4180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D9B6D-100A-8F4E-897E-3D1E943B5E13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18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8025"/>
            <a:ext cx="4818062" cy="3613150"/>
          </a:xfrm>
          <a:ln/>
        </p:spPr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12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49683-CE6B-4A4E-A14F-FCFEA1D04CCA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18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2828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93AD9-585E-A84F-A46D-B5169D2498BF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184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28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BED9B-7F57-F64A-AF6F-FA83251B1044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19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5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B5028-E37C-4742-88B2-F8B9EFFF95E2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190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9973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1DDFF-200E-EC44-95F5-0F68F96C7F06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190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1629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frustrated at AT&amp;T that networks</a:t>
            </a:r>
            <a:r>
              <a:rPr lang="en-US" baseline="0" dirty="0" smtClean="0"/>
              <a:t> were so difficult to configure.  Thinking at the level of individual devices, and low-level commands, rather than network-wide and higher-level policies.  We made configuration tools that tried to bridge the gap, but sometimes the limitations of the underlying protocols and mechanisms got in the way.  When I came to Princeton, I became interested in more “clean slate” approaches, though hopefully still with the chance of seeing the light of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4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tools: I worked on this a lot at AT&amp;T, and it was useful, but still somewhat limited and often required “unnatural acts” to coax</a:t>
            </a:r>
            <a:r>
              <a:rPr lang="en-US" baseline="0" dirty="0" smtClean="0"/>
              <a:t> the existing protocols and mechanisms into doing the network operators’ bidding.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84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4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is a bit weird. </a:t>
            </a:r>
          </a:p>
          <a:p>
            <a:r>
              <a:rPr lang="en-US" dirty="0" smtClean="0"/>
              <a:t>Drawn to different kinds of</a:t>
            </a:r>
            <a:r>
              <a:rPr lang="en-US" baseline="0" dirty="0" smtClean="0"/>
              <a:t> research problems.</a:t>
            </a:r>
          </a:p>
          <a:p>
            <a:r>
              <a:rPr lang="en-US" baseline="0" dirty="0" smtClean="0"/>
              <a:t>And different ways of solving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5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9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62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12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7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03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 love most about the last year of graduate school.</a:t>
            </a:r>
          </a:p>
          <a:p>
            <a:r>
              <a:rPr lang="en-US" baseline="0" dirty="0" smtClean="0"/>
              <a:t>Piecing the parts of the thesis together.</a:t>
            </a:r>
          </a:p>
          <a:p>
            <a:r>
              <a:rPr lang="en-US" baseline="0" dirty="0" smtClean="0"/>
              <a:t>Preparing the job talk.</a:t>
            </a:r>
          </a:p>
          <a:p>
            <a:r>
              <a:rPr lang="en-US" baseline="0" dirty="0" smtClean="0"/>
              <a:t>An opportunity for the student (and me!) to reflect and synthesize.</a:t>
            </a:r>
          </a:p>
          <a:p>
            <a:r>
              <a:rPr lang="en-US" baseline="0" dirty="0" smtClean="0"/>
              <a:t>And realize what they bring to the problem that is uniquely them.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5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 ideally there is time to focus on honing that shtick.</a:t>
            </a:r>
          </a:p>
          <a:p>
            <a:r>
              <a:rPr lang="en-US" baseline="0" dirty="0" smtClean="0"/>
              <a:t>Develop skills (deep dive) in a particular direction.</a:t>
            </a:r>
          </a:p>
          <a:p>
            <a:r>
              <a:rPr lang="en-US" baseline="0" dirty="0" smtClean="0"/>
              <a:t>Applying programming languages to networking? </a:t>
            </a:r>
          </a:p>
          <a:p>
            <a:r>
              <a:rPr lang="en-US" baseline="0" dirty="0" smtClean="0"/>
              <a:t>And resist temptation to work in all different directions.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2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</a:t>
            </a:r>
            <a:r>
              <a:rPr lang="en-US" baseline="0" dirty="0" smtClean="0"/>
              <a:t> interested in configurability/programmability.  Instruction sets.  Programmable communication inside parallel machines.  Building real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real applications that leverage parallelism</a:t>
            </a:r>
            <a:r>
              <a:rPr lang="en-US" baseline="0" dirty="0" smtClean="0"/>
              <a:t> was harder than people expected.</a:t>
            </a:r>
          </a:p>
          <a:p>
            <a:r>
              <a:rPr lang="en-US" baseline="0" dirty="0" smtClean="0"/>
              <a:t>And individual processors continued getting faster and better, often outstripping the gains from parallelism.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9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AT&amp;T, got to see real network operators and their struggles. </a:t>
            </a:r>
            <a:r>
              <a:rPr lang="en-US" baseline="0" dirty="0" smtClean="0"/>
              <a:t>Working the night shift in the operations center. Learning lots of domain details, </a:t>
            </a:r>
            <a:endParaRPr lang="en-US" dirty="0" smtClean="0"/>
          </a:p>
          <a:p>
            <a:r>
              <a:rPr lang="en-US" dirty="0" smtClean="0"/>
              <a:t>And collaborating</a:t>
            </a:r>
            <a:r>
              <a:rPr lang="en-US" baseline="0" dirty="0" smtClean="0"/>
              <a:t> with world experts in so many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5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picture.  This seems like a laundry</a:t>
            </a:r>
            <a:r>
              <a:rPr lang="en-US" baseline="0" dirty="0" smtClean="0"/>
              <a:t>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4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0F808-9B9E-BA40-B367-D45BBFE33636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183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572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Discovering Your Research Taste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07911"/>
          </a:xfrm>
        </p:spPr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450" y="4249103"/>
            <a:ext cx="4535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Researcher at AT&amp;T</a:t>
            </a:r>
          </a:p>
          <a:p>
            <a:pPr algn="ctr"/>
            <a:r>
              <a:rPr lang="en-US" sz="2000" dirty="0" smtClean="0"/>
              <a:t>Making the Internet run better</a:t>
            </a:r>
          </a:p>
          <a:p>
            <a:pPr algn="ctr"/>
            <a:r>
              <a:rPr lang="en-US" sz="2000" dirty="0" smtClean="0"/>
              <a:t>(giving more control to network operators)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14899" y="4249103"/>
            <a:ext cx="392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Professor at Princeton</a:t>
            </a:r>
          </a:p>
          <a:p>
            <a:pPr algn="ctr"/>
            <a:r>
              <a:rPr lang="en-US" sz="2000" dirty="0" smtClean="0"/>
              <a:t>Designing a better Internet</a:t>
            </a:r>
          </a:p>
          <a:p>
            <a:pPr algn="ctr"/>
            <a:r>
              <a:rPr lang="en-US" sz="2000" dirty="0" smtClean="0"/>
              <a:t>(making the network programmable)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99" y="2264370"/>
            <a:ext cx="2840401" cy="201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712" y="2363193"/>
            <a:ext cx="3452741" cy="195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Network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Management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56101" y="522467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Network Devices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43469" y="2033796"/>
            <a:ext cx="641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How to better manage the underlying network?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1965" y="5809461"/>
            <a:ext cx="695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How to design networks that are easier to manage?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 Taste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Making the </a:t>
            </a:r>
            <a:r>
              <a:rPr lang="en-US" dirty="0" smtClean="0"/>
              <a:t>Internet infrastructure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More flexible, performant, reliable, secure, etc</a:t>
            </a:r>
            <a:r>
              <a:rPr lang="en-US" dirty="0" smtClean="0"/>
              <a:t>.</a:t>
            </a:r>
          </a:p>
          <a:p>
            <a:r>
              <a:rPr lang="en-US" dirty="0"/>
              <a:t>Empowering the network administrator</a:t>
            </a:r>
          </a:p>
          <a:p>
            <a:pPr lvl="1"/>
            <a:r>
              <a:rPr lang="en-US" dirty="0"/>
              <a:t>Better abstractions, tools, protocols, and </a:t>
            </a:r>
            <a:r>
              <a:rPr lang="en-US" dirty="0" smtClean="0"/>
              <a:t>language</a:t>
            </a:r>
            <a:endParaRPr lang="en-US" dirty="0" smtClean="0"/>
          </a:p>
          <a:p>
            <a:r>
              <a:rPr lang="en-US" dirty="0" smtClean="0"/>
              <a:t>Learning and synthesizing domain details</a:t>
            </a:r>
          </a:p>
          <a:p>
            <a:pPr lvl="1"/>
            <a:r>
              <a:rPr lang="en-US" dirty="0" smtClean="0"/>
              <a:t>Protocols, operational practices, measurements,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Interdisciplinary </a:t>
            </a:r>
            <a:r>
              <a:rPr lang="en-US" dirty="0" smtClean="0"/>
              <a:t>collaborations</a:t>
            </a:r>
          </a:p>
          <a:p>
            <a:pPr lvl="1"/>
            <a:r>
              <a:rPr lang="en-US" dirty="0" smtClean="0"/>
              <a:t>Programming languages, game theory, optimization theory, streaming algorithms, distributed systems,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677" y="6456362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8115297" y="1909768"/>
            <a:ext cx="414337" cy="185737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115297" y="3997329"/>
            <a:ext cx="414337" cy="214153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8315329" y="2259312"/>
            <a:ext cx="82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8336749" y="4152903"/>
            <a:ext cx="90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ow/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dirty="0"/>
              <a:t>Stable Internet Routing Without Global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143378"/>
            <a:ext cx="669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33788" y="406876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3200">
                <a:latin typeface="Times New Roman" charset="0"/>
              </a:rPr>
              <a:t>+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70350" y="4017965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3600">
                <a:solidFill>
                  <a:srgbClr val="008000"/>
                </a:solidFill>
                <a:latin typeface="Times New Roman" charset="0"/>
              </a:rPr>
              <a:t>$$$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41875" y="4059240"/>
            <a:ext cx="1330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3200">
                <a:latin typeface="Times New Roman" charset="0"/>
              </a:rPr>
              <a:t> =  </a:t>
            </a:r>
            <a:r>
              <a:rPr lang="en-US" altLang="x-none" sz="3200">
                <a:solidFill>
                  <a:srgbClr val="FF0000"/>
                </a:solidFill>
                <a:latin typeface="Times New Roman" charset="0"/>
              </a:rPr>
              <a:t>???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3678" y="6125517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Joint work with </a:t>
            </a:r>
            <a:r>
              <a:rPr lang="en-US" sz="2400" dirty="0" err="1" smtClean="0"/>
              <a:t>Lixin</a:t>
            </a:r>
            <a:r>
              <a:rPr lang="en-US" sz="2400" dirty="0" smtClean="0"/>
              <a:t> Gao (UMass-Amherst)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2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What is an Internet?</a:t>
            </a:r>
          </a:p>
        </p:txBody>
      </p:sp>
      <p:sp>
        <p:nvSpPr>
          <p:cNvPr id="1835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57750"/>
          </a:xfrm>
        </p:spPr>
        <p:txBody>
          <a:bodyPr>
            <a:normAutofit fontScale="92500"/>
          </a:bodyPr>
          <a:lstStyle/>
          <a:p>
            <a:r>
              <a:rPr lang="en-US" altLang="x-none" dirty="0"/>
              <a:t>A “network of networks”</a:t>
            </a:r>
          </a:p>
          <a:p>
            <a:pPr lvl="1"/>
            <a:r>
              <a:rPr lang="en-US" altLang="x-none" dirty="0"/>
              <a:t>Networks run by different institutions</a:t>
            </a:r>
          </a:p>
          <a:p>
            <a:r>
              <a:rPr lang="en-US" altLang="x-none" dirty="0"/>
              <a:t>Autonomous System (AS)</a:t>
            </a:r>
          </a:p>
          <a:p>
            <a:pPr lvl="1"/>
            <a:r>
              <a:rPr lang="en-US" altLang="x-none" dirty="0"/>
              <a:t>Collection of routers run by a single institution</a:t>
            </a:r>
          </a:p>
          <a:p>
            <a:pPr lvl="1"/>
            <a:r>
              <a:rPr lang="en-US" altLang="x-none" dirty="0"/>
              <a:t>With a clearly defined routing policy</a:t>
            </a:r>
          </a:p>
          <a:p>
            <a:endParaRPr lang="en-US" altLang="x-none" dirty="0"/>
          </a:p>
          <a:p>
            <a:pPr>
              <a:lnSpc>
                <a:spcPct val="30000"/>
              </a:lnSpc>
            </a:pPr>
            <a:r>
              <a:rPr lang="en-US" altLang="x-none" dirty="0" err="1"/>
              <a:t>ASes</a:t>
            </a:r>
            <a:r>
              <a:rPr lang="en-US" altLang="x-none" dirty="0"/>
              <a:t> have different goals</a:t>
            </a:r>
          </a:p>
          <a:p>
            <a:pPr lvl="1"/>
            <a:r>
              <a:rPr lang="en-US" altLang="x-none" dirty="0"/>
              <a:t>Different views of which paths are good</a:t>
            </a:r>
          </a:p>
          <a:p>
            <a:r>
              <a:rPr lang="en-US" altLang="x-none" dirty="0" err="1"/>
              <a:t>Interdomain</a:t>
            </a:r>
            <a:r>
              <a:rPr lang="en-US" altLang="x-none" dirty="0"/>
              <a:t> routing is what reconciles those views</a:t>
            </a:r>
          </a:p>
          <a:p>
            <a:pPr lvl="1"/>
            <a:r>
              <a:rPr lang="en-US" altLang="x-none" dirty="0"/>
              <a:t>To compute end-to-end paths through the Internet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09E-3166-EE48-AB36-3FDC01E15F94}" type="slidenum">
              <a:rPr lang="en-US" altLang="x-none"/>
              <a:pPr/>
              <a:t>14</a:t>
            </a:fld>
            <a:endParaRPr lang="en-US" altLang="x-none" dirty="0"/>
          </a:p>
        </p:txBody>
      </p:sp>
      <p:pic>
        <p:nvPicPr>
          <p:cNvPr id="1835014" name="Picture 6" descr="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8" y="1155700"/>
            <a:ext cx="2024063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Autonomous Systems (ASes)</a:t>
            </a:r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08E-3084-6747-9FE7-191B090FF0C3}" type="slidenum">
              <a:rPr lang="en-US" altLang="x-none"/>
              <a:pPr/>
              <a:t>15</a:t>
            </a:fld>
            <a:endParaRPr lang="en-US" altLang="x-none"/>
          </a:p>
        </p:txBody>
      </p:sp>
      <p:graphicFrame>
        <p:nvGraphicFramePr>
          <p:cNvPr id="1832963" name="Object 3"/>
          <p:cNvGraphicFramePr>
            <a:graphicFrameLocks noChangeAspect="1"/>
          </p:cNvGraphicFramePr>
          <p:nvPr/>
        </p:nvGraphicFramePr>
        <p:xfrm>
          <a:off x="849313" y="2047875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047875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64" name="Object 4"/>
          <p:cNvGraphicFramePr>
            <a:graphicFrameLocks noChangeAspect="1"/>
          </p:cNvGraphicFramePr>
          <p:nvPr/>
        </p:nvGraphicFramePr>
        <p:xfrm>
          <a:off x="4421188" y="1423988"/>
          <a:ext cx="2652712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423988"/>
                        <a:ext cx="2652712" cy="216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65" name="Object 5"/>
          <p:cNvGraphicFramePr>
            <a:graphicFrameLocks noChangeAspect="1"/>
          </p:cNvGraphicFramePr>
          <p:nvPr/>
        </p:nvGraphicFramePr>
        <p:xfrm>
          <a:off x="3859213" y="3919538"/>
          <a:ext cx="2652712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3919538"/>
                        <a:ext cx="2652712" cy="216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2966" name="Text Box 6"/>
          <p:cNvSpPr txBox="1">
            <a:spLocks noChangeArrowheads="1"/>
          </p:cNvSpPr>
          <p:nvPr/>
        </p:nvSpPr>
        <p:spPr bwMode="auto">
          <a:xfrm>
            <a:off x="4337050" y="47625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x-none" altLang="x-none" sz="1600" b="0">
              <a:latin typeface="Times New Roman" charset="0"/>
            </a:endParaRPr>
          </a:p>
        </p:txBody>
      </p:sp>
      <p:graphicFrame>
        <p:nvGraphicFramePr>
          <p:cNvPr id="1832967" name="Object 7"/>
          <p:cNvGraphicFramePr>
            <a:graphicFrameLocks noChangeAspect="1"/>
          </p:cNvGraphicFramePr>
          <p:nvPr/>
        </p:nvGraphicFramePr>
        <p:xfrm>
          <a:off x="915988" y="4125913"/>
          <a:ext cx="12906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" name="Photo Editor Photo" r:id="rId9" imgW="1905266" imgH="1390844" progId="MSPhotoEd.3">
                  <p:embed/>
                </p:oleObj>
              </mc:Choice>
              <mc:Fallback>
                <p:oleObj name="Photo Editor Photo" r:id="rId9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125913"/>
                        <a:ext cx="129063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68" name="Object 8"/>
          <p:cNvGraphicFramePr>
            <a:graphicFrameLocks noChangeAspect="1"/>
          </p:cNvGraphicFramePr>
          <p:nvPr/>
        </p:nvGraphicFramePr>
        <p:xfrm>
          <a:off x="625475" y="5481638"/>
          <a:ext cx="8334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" name="Photo Editor Photo" r:id="rId10" imgW="1905266" imgH="1390844" progId="MSPhotoEd.3">
                  <p:embed/>
                </p:oleObj>
              </mc:Choice>
              <mc:Fallback>
                <p:oleObj name="Photo Editor Photo" r:id="rId10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5481638"/>
                        <a:ext cx="8334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69" name="Object 9"/>
          <p:cNvGraphicFramePr>
            <a:graphicFrameLocks noChangeAspect="1"/>
          </p:cNvGraphicFramePr>
          <p:nvPr/>
        </p:nvGraphicFramePr>
        <p:xfrm>
          <a:off x="6797675" y="3235325"/>
          <a:ext cx="12906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" name="Photo Editor Photo" r:id="rId11" imgW="1905266" imgH="1390844" progId="MSPhotoEd.3">
                  <p:embed/>
                </p:oleObj>
              </mc:Choice>
              <mc:Fallback>
                <p:oleObj name="Photo Editor Photo" r:id="rId11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3235325"/>
                        <a:ext cx="129063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70" name="Object 10"/>
          <p:cNvGraphicFramePr>
            <a:graphicFrameLocks noChangeAspect="1"/>
          </p:cNvGraphicFramePr>
          <p:nvPr/>
        </p:nvGraphicFramePr>
        <p:xfrm>
          <a:off x="7735888" y="4562475"/>
          <a:ext cx="8334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" name="Photo Editor Photo" r:id="rId12" imgW="1905266" imgH="1390844" progId="MSPhotoEd.3">
                  <p:embed/>
                </p:oleObj>
              </mc:Choice>
              <mc:Fallback>
                <p:oleObj name="Photo Editor Photo" r:id="rId12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4562475"/>
                        <a:ext cx="8334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2971" name="Line 11"/>
          <p:cNvSpPr>
            <a:spLocks noChangeShapeType="1"/>
          </p:cNvSpPr>
          <p:nvPr/>
        </p:nvSpPr>
        <p:spPr bwMode="auto">
          <a:xfrm flipV="1">
            <a:off x="1135063" y="5067300"/>
            <a:ext cx="185737" cy="47148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2" name="Line 12"/>
          <p:cNvSpPr>
            <a:spLocks noChangeShapeType="1"/>
          </p:cNvSpPr>
          <p:nvPr/>
        </p:nvSpPr>
        <p:spPr bwMode="auto">
          <a:xfrm flipV="1">
            <a:off x="1449388" y="3795713"/>
            <a:ext cx="128587" cy="442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3" name="Line 13"/>
          <p:cNvSpPr>
            <a:spLocks noChangeShapeType="1"/>
          </p:cNvSpPr>
          <p:nvPr/>
        </p:nvSpPr>
        <p:spPr bwMode="auto">
          <a:xfrm flipV="1">
            <a:off x="2035175" y="3910013"/>
            <a:ext cx="271463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4" name="Line 14"/>
          <p:cNvSpPr>
            <a:spLocks noChangeShapeType="1"/>
          </p:cNvSpPr>
          <p:nvPr/>
        </p:nvSpPr>
        <p:spPr bwMode="auto">
          <a:xfrm flipV="1">
            <a:off x="2921000" y="1952625"/>
            <a:ext cx="1928813" cy="24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5" name="Line 15"/>
          <p:cNvSpPr>
            <a:spLocks noChangeShapeType="1"/>
          </p:cNvSpPr>
          <p:nvPr/>
        </p:nvSpPr>
        <p:spPr bwMode="auto">
          <a:xfrm flipV="1">
            <a:off x="3278188" y="2409825"/>
            <a:ext cx="1328737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6" name="Line 16"/>
          <p:cNvSpPr>
            <a:spLocks noChangeShapeType="1"/>
          </p:cNvSpPr>
          <p:nvPr/>
        </p:nvSpPr>
        <p:spPr bwMode="auto">
          <a:xfrm flipV="1">
            <a:off x="3349625" y="2938463"/>
            <a:ext cx="1128713" cy="18573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7" name="Line 17"/>
          <p:cNvSpPr>
            <a:spLocks noChangeShapeType="1"/>
          </p:cNvSpPr>
          <p:nvPr/>
        </p:nvSpPr>
        <p:spPr bwMode="auto">
          <a:xfrm>
            <a:off x="3235325" y="3309938"/>
            <a:ext cx="171450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8" name="Line 18"/>
          <p:cNvSpPr>
            <a:spLocks noChangeShapeType="1"/>
          </p:cNvSpPr>
          <p:nvPr/>
        </p:nvSpPr>
        <p:spPr bwMode="auto">
          <a:xfrm>
            <a:off x="2906713" y="3681413"/>
            <a:ext cx="1414462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79" name="Line 19"/>
          <p:cNvSpPr>
            <a:spLocks noChangeShapeType="1"/>
          </p:cNvSpPr>
          <p:nvPr/>
        </p:nvSpPr>
        <p:spPr bwMode="auto">
          <a:xfrm>
            <a:off x="2506663" y="3795713"/>
            <a:ext cx="1557337" cy="105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0" name="Line 20"/>
          <p:cNvSpPr>
            <a:spLocks noChangeShapeType="1"/>
          </p:cNvSpPr>
          <p:nvPr/>
        </p:nvSpPr>
        <p:spPr bwMode="auto">
          <a:xfrm>
            <a:off x="6907213" y="2681288"/>
            <a:ext cx="628650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1" name="Line 21"/>
          <p:cNvSpPr>
            <a:spLocks noChangeShapeType="1"/>
          </p:cNvSpPr>
          <p:nvPr/>
        </p:nvSpPr>
        <p:spPr bwMode="auto">
          <a:xfrm>
            <a:off x="6407150" y="3209925"/>
            <a:ext cx="542925" cy="457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2" name="Line 22"/>
          <p:cNvSpPr>
            <a:spLocks noChangeShapeType="1"/>
          </p:cNvSpPr>
          <p:nvPr/>
        </p:nvSpPr>
        <p:spPr bwMode="auto">
          <a:xfrm flipH="1">
            <a:off x="6092825" y="3981450"/>
            <a:ext cx="728663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3" name="Line 23"/>
          <p:cNvSpPr>
            <a:spLocks noChangeShapeType="1"/>
          </p:cNvSpPr>
          <p:nvPr/>
        </p:nvSpPr>
        <p:spPr bwMode="auto">
          <a:xfrm flipH="1">
            <a:off x="6292850" y="4195763"/>
            <a:ext cx="8572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4" name="Line 24"/>
          <p:cNvSpPr>
            <a:spLocks noChangeShapeType="1"/>
          </p:cNvSpPr>
          <p:nvPr/>
        </p:nvSpPr>
        <p:spPr bwMode="auto">
          <a:xfrm>
            <a:off x="7950200" y="3924300"/>
            <a:ext cx="328613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5" name="Line 25"/>
          <p:cNvSpPr>
            <a:spLocks noChangeShapeType="1"/>
          </p:cNvSpPr>
          <p:nvPr/>
        </p:nvSpPr>
        <p:spPr bwMode="auto">
          <a:xfrm>
            <a:off x="7535863" y="4238625"/>
            <a:ext cx="357187" cy="457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6" name="Line 26"/>
          <p:cNvSpPr>
            <a:spLocks noChangeShapeType="1"/>
          </p:cNvSpPr>
          <p:nvPr/>
        </p:nvSpPr>
        <p:spPr bwMode="auto">
          <a:xfrm>
            <a:off x="8150225" y="5210175"/>
            <a:ext cx="0" cy="35718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7" name="Line 27"/>
          <p:cNvSpPr>
            <a:spLocks noChangeShapeType="1"/>
          </p:cNvSpPr>
          <p:nvPr/>
        </p:nvSpPr>
        <p:spPr bwMode="auto">
          <a:xfrm>
            <a:off x="1035050" y="6153150"/>
            <a:ext cx="0" cy="3429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8" name="Line 28"/>
          <p:cNvSpPr>
            <a:spLocks noChangeShapeType="1"/>
          </p:cNvSpPr>
          <p:nvPr/>
        </p:nvSpPr>
        <p:spPr bwMode="auto">
          <a:xfrm flipH="1">
            <a:off x="5121275" y="3324225"/>
            <a:ext cx="28575" cy="814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89" name="Line 29"/>
          <p:cNvSpPr>
            <a:spLocks noChangeShapeType="1"/>
          </p:cNvSpPr>
          <p:nvPr/>
        </p:nvSpPr>
        <p:spPr bwMode="auto">
          <a:xfrm>
            <a:off x="5849938" y="3467100"/>
            <a:ext cx="0" cy="60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90" name="Text Box 30"/>
          <p:cNvSpPr txBox="1">
            <a:spLocks noChangeArrowheads="1"/>
          </p:cNvSpPr>
          <p:nvPr/>
        </p:nvSpPr>
        <p:spPr bwMode="auto">
          <a:xfrm>
            <a:off x="942975" y="55768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1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2991" name="Text Box 31"/>
          <p:cNvSpPr txBox="1">
            <a:spLocks noChangeArrowheads="1"/>
          </p:cNvSpPr>
          <p:nvPr/>
        </p:nvSpPr>
        <p:spPr bwMode="auto">
          <a:xfrm>
            <a:off x="1314450" y="44053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2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2992" name="Text Box 32"/>
          <p:cNvSpPr txBox="1">
            <a:spLocks noChangeArrowheads="1"/>
          </p:cNvSpPr>
          <p:nvPr/>
        </p:nvSpPr>
        <p:spPr bwMode="auto">
          <a:xfrm>
            <a:off x="1928813" y="27765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3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2993" name="Text Box 33"/>
          <p:cNvSpPr txBox="1">
            <a:spLocks noChangeArrowheads="1"/>
          </p:cNvSpPr>
          <p:nvPr/>
        </p:nvSpPr>
        <p:spPr bwMode="auto">
          <a:xfrm>
            <a:off x="5557838" y="22336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4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2994" name="Text Box 34"/>
          <p:cNvSpPr txBox="1">
            <a:spLocks noChangeArrowheads="1"/>
          </p:cNvSpPr>
          <p:nvPr/>
        </p:nvSpPr>
        <p:spPr bwMode="auto">
          <a:xfrm>
            <a:off x="7272338" y="35337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5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2995" name="Text Box 35"/>
          <p:cNvSpPr txBox="1">
            <a:spLocks noChangeArrowheads="1"/>
          </p:cNvSpPr>
          <p:nvPr/>
        </p:nvSpPr>
        <p:spPr bwMode="auto">
          <a:xfrm>
            <a:off x="7972425" y="46624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6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2996" name="Text Box 36"/>
          <p:cNvSpPr txBox="1">
            <a:spLocks noChangeArrowheads="1"/>
          </p:cNvSpPr>
          <p:nvPr/>
        </p:nvSpPr>
        <p:spPr bwMode="auto">
          <a:xfrm>
            <a:off x="4972050" y="46767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7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2997" name="Text Box 37"/>
          <p:cNvSpPr txBox="1">
            <a:spLocks noChangeArrowheads="1"/>
          </p:cNvSpPr>
          <p:nvPr/>
        </p:nvSpPr>
        <p:spPr bwMode="auto">
          <a:xfrm>
            <a:off x="1114425" y="6083300"/>
            <a:ext cx="105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800" b="0">
                <a:latin typeface="Times New Roman" charset="0"/>
              </a:rPr>
              <a:t>Client</a:t>
            </a:r>
            <a:endParaRPr lang="en-US" altLang="x-none" sz="2800" b="0">
              <a:solidFill>
                <a:srgbClr val="3333FF"/>
              </a:solidFill>
              <a:latin typeface="Times" charset="0"/>
            </a:endParaRPr>
          </a:p>
        </p:txBody>
      </p:sp>
      <p:sp>
        <p:nvSpPr>
          <p:cNvPr id="1832998" name="Text Box 38"/>
          <p:cNvSpPr txBox="1">
            <a:spLocks noChangeArrowheads="1"/>
          </p:cNvSpPr>
          <p:nvPr/>
        </p:nvSpPr>
        <p:spPr bwMode="auto">
          <a:xfrm>
            <a:off x="7138988" y="5614988"/>
            <a:ext cx="181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800" b="0">
                <a:latin typeface="Times New Roman" charset="0"/>
              </a:rPr>
              <a:t>Web server</a:t>
            </a:r>
          </a:p>
        </p:txBody>
      </p:sp>
      <p:sp>
        <p:nvSpPr>
          <p:cNvPr id="1832999" name="Text Box 39"/>
          <p:cNvSpPr txBox="1">
            <a:spLocks noChangeArrowheads="1"/>
          </p:cNvSpPr>
          <p:nvPr/>
        </p:nvSpPr>
        <p:spPr bwMode="auto">
          <a:xfrm>
            <a:off x="384175" y="1239838"/>
            <a:ext cx="3355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3200" b="0">
                <a:solidFill>
                  <a:srgbClr val="3333FF"/>
                </a:solidFill>
                <a:latin typeface="Times New Roman" charset="0"/>
              </a:rPr>
              <a:t>Path: 6, 5, 4, 3, 2, 1</a:t>
            </a:r>
          </a:p>
        </p:txBody>
      </p:sp>
      <p:sp>
        <p:nvSpPr>
          <p:cNvPr id="1833000" name="Text Box 40"/>
          <p:cNvSpPr txBox="1">
            <a:spLocks noChangeArrowheads="1"/>
          </p:cNvSpPr>
          <p:nvPr/>
        </p:nvSpPr>
        <p:spPr bwMode="auto">
          <a:xfrm>
            <a:off x="2878138" y="6156325"/>
            <a:ext cx="29163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>
                <a:solidFill>
                  <a:schemeClr val="hlink"/>
                </a:solidFill>
              </a:rPr>
              <a:t>Around </a:t>
            </a:r>
            <a:r>
              <a:rPr lang="en-US" altLang="x-none" dirty="0" smtClean="0">
                <a:solidFill>
                  <a:schemeClr val="hlink"/>
                </a:solidFill>
              </a:rPr>
              <a:t>50,000 </a:t>
            </a:r>
            <a:r>
              <a:rPr lang="en-US" altLang="x-none" dirty="0" err="1">
                <a:solidFill>
                  <a:schemeClr val="hlink"/>
                </a:solidFill>
              </a:rPr>
              <a:t>ASes</a:t>
            </a:r>
            <a:r>
              <a:rPr lang="en-US" altLang="x-none" dirty="0">
                <a:solidFill>
                  <a:schemeClr val="hlink"/>
                </a:solidFill>
              </a:rPr>
              <a:t> today…</a:t>
            </a:r>
          </a:p>
        </p:txBody>
      </p:sp>
    </p:spTree>
    <p:extLst>
      <p:ext uri="{BB962C8B-B14F-4D97-AF65-F5344CB8AC3E}">
        <p14:creationId xmlns:p14="http://schemas.microsoft.com/office/powerpoint/2010/main" val="18303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Border Gateway Protocol (BGP)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C53B-F8EC-CC41-A68A-DA218CFFB406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1837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68" y="15573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3200" dirty="0" err="1"/>
              <a:t>ASes</a:t>
            </a:r>
            <a:r>
              <a:rPr lang="en-US" altLang="x-none" sz="3200" dirty="0"/>
              <a:t> exchange reachability information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Destination: block of IP addresses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AS path: sequence of </a:t>
            </a:r>
            <a:r>
              <a:rPr lang="en-US" altLang="x-none" sz="2800" dirty="0" err="1"/>
              <a:t>ASes</a:t>
            </a:r>
            <a:r>
              <a:rPr lang="en-US" altLang="x-none" sz="2800" dirty="0"/>
              <a:t> along the path</a:t>
            </a:r>
          </a:p>
          <a:p>
            <a:pPr>
              <a:lnSpc>
                <a:spcPct val="90000"/>
              </a:lnSpc>
            </a:pPr>
            <a:r>
              <a:rPr lang="en-US" altLang="x-none" sz="3200" dirty="0"/>
              <a:t>Policies “programmed” by network operators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Path selection: which path to use?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Path export: which neighbors to tell?</a:t>
            </a:r>
          </a:p>
        </p:txBody>
      </p:sp>
      <p:graphicFrame>
        <p:nvGraphicFramePr>
          <p:cNvPr id="1837060" name="Object 4"/>
          <p:cNvGraphicFramePr>
            <a:graphicFrameLocks noChangeAspect="1"/>
          </p:cNvGraphicFramePr>
          <p:nvPr/>
        </p:nvGraphicFramePr>
        <p:xfrm>
          <a:off x="6315075" y="4800600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4800600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7061" name="Object 5"/>
          <p:cNvGraphicFramePr>
            <a:graphicFrameLocks noChangeAspect="1"/>
          </p:cNvGraphicFramePr>
          <p:nvPr/>
        </p:nvGraphicFramePr>
        <p:xfrm>
          <a:off x="3481388" y="5278438"/>
          <a:ext cx="12906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5278438"/>
                        <a:ext cx="129063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7062" name="Object 6"/>
          <p:cNvGraphicFramePr>
            <a:graphicFrameLocks noChangeAspect="1"/>
          </p:cNvGraphicFramePr>
          <p:nvPr/>
        </p:nvGraphicFramePr>
        <p:xfrm>
          <a:off x="690563" y="5434013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5434013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7063" name="Line 7"/>
          <p:cNvSpPr>
            <a:spLocks noChangeShapeType="1"/>
          </p:cNvSpPr>
          <p:nvPr/>
        </p:nvSpPr>
        <p:spPr bwMode="auto">
          <a:xfrm flipH="1" flipV="1">
            <a:off x="1085850" y="6043613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64" name="Line 8"/>
          <p:cNvSpPr>
            <a:spLocks noChangeShapeType="1"/>
          </p:cNvSpPr>
          <p:nvPr/>
        </p:nvSpPr>
        <p:spPr bwMode="auto">
          <a:xfrm flipV="1">
            <a:off x="4700588" y="5791200"/>
            <a:ext cx="18145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65" name="Text Box 9"/>
          <p:cNvSpPr txBox="1">
            <a:spLocks noChangeArrowheads="1"/>
          </p:cNvSpPr>
          <p:nvPr/>
        </p:nvSpPr>
        <p:spPr bwMode="auto">
          <a:xfrm>
            <a:off x="965200" y="55610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1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7066" name="Text Box 10"/>
          <p:cNvSpPr txBox="1">
            <a:spLocks noChangeArrowheads="1"/>
          </p:cNvSpPr>
          <p:nvPr/>
        </p:nvSpPr>
        <p:spPr bwMode="auto">
          <a:xfrm>
            <a:off x="3979863" y="55578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2</a:t>
            </a:r>
          </a:p>
        </p:txBody>
      </p:sp>
      <p:sp>
        <p:nvSpPr>
          <p:cNvPr id="1837067" name="Text Box 11"/>
          <p:cNvSpPr txBox="1">
            <a:spLocks noChangeArrowheads="1"/>
          </p:cNvSpPr>
          <p:nvPr/>
        </p:nvSpPr>
        <p:spPr bwMode="auto">
          <a:xfrm>
            <a:off x="7451725" y="55578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latin typeface="Times New Roman" charset="0"/>
              </a:rPr>
              <a:t>3</a:t>
            </a:r>
            <a:endParaRPr lang="en-US" altLang="x-none" sz="1600" b="0">
              <a:latin typeface="Times New Roman" charset="0"/>
            </a:endParaRPr>
          </a:p>
        </p:txBody>
      </p:sp>
      <p:sp>
        <p:nvSpPr>
          <p:cNvPr id="1837068" name="Line 12"/>
          <p:cNvSpPr>
            <a:spLocks noChangeShapeType="1"/>
          </p:cNvSpPr>
          <p:nvPr/>
        </p:nvSpPr>
        <p:spPr bwMode="auto">
          <a:xfrm>
            <a:off x="1452563" y="5800725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69" name="Text Box 13"/>
          <p:cNvSpPr txBox="1">
            <a:spLocks noChangeArrowheads="1"/>
          </p:cNvSpPr>
          <p:nvPr/>
        </p:nvSpPr>
        <p:spPr bwMode="auto">
          <a:xfrm>
            <a:off x="923925" y="63357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b="0">
                <a:latin typeface="Times New Roman" charset="0"/>
              </a:rPr>
              <a:t>d</a:t>
            </a:r>
          </a:p>
        </p:txBody>
      </p:sp>
      <p:sp>
        <p:nvSpPr>
          <p:cNvPr id="1837070" name="Text Box 14"/>
          <p:cNvSpPr txBox="1">
            <a:spLocks noChangeArrowheads="1"/>
          </p:cNvSpPr>
          <p:nvPr/>
        </p:nvSpPr>
        <p:spPr bwMode="auto">
          <a:xfrm>
            <a:off x="1500188" y="4965700"/>
            <a:ext cx="1855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>
                <a:solidFill>
                  <a:srgbClr val="FF0000"/>
                </a:solidFill>
                <a:latin typeface="Times New Roman" charset="0"/>
              </a:rPr>
              <a:t>“I can reach d”</a:t>
            </a:r>
            <a:endParaRPr lang="en-US" altLang="x-none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837071" name="Line 15"/>
          <p:cNvSpPr>
            <a:spLocks noChangeShapeType="1"/>
          </p:cNvSpPr>
          <p:nvPr/>
        </p:nvSpPr>
        <p:spPr bwMode="auto">
          <a:xfrm>
            <a:off x="1514475" y="5462588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72" name="Text Box 16"/>
          <p:cNvSpPr txBox="1">
            <a:spLocks noChangeArrowheads="1"/>
          </p:cNvSpPr>
          <p:nvPr/>
        </p:nvSpPr>
        <p:spPr bwMode="auto">
          <a:xfrm>
            <a:off x="4149725" y="4735513"/>
            <a:ext cx="282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>
                <a:solidFill>
                  <a:srgbClr val="FF0000"/>
                </a:solidFill>
                <a:latin typeface="Times New Roman" charset="0"/>
              </a:rPr>
              <a:t>“I can reach d via AS 1”</a:t>
            </a:r>
          </a:p>
        </p:txBody>
      </p:sp>
      <p:sp>
        <p:nvSpPr>
          <p:cNvPr id="1837073" name="Line 17"/>
          <p:cNvSpPr>
            <a:spLocks noChangeShapeType="1"/>
          </p:cNvSpPr>
          <p:nvPr/>
        </p:nvSpPr>
        <p:spPr bwMode="auto">
          <a:xfrm>
            <a:off x="4610100" y="5286375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74" name="Text Box 18"/>
          <p:cNvSpPr txBox="1">
            <a:spLocks noChangeArrowheads="1"/>
          </p:cNvSpPr>
          <p:nvPr/>
        </p:nvSpPr>
        <p:spPr bwMode="auto">
          <a:xfrm>
            <a:off x="1954213" y="5895975"/>
            <a:ext cx="128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b="0">
                <a:solidFill>
                  <a:srgbClr val="3333FF"/>
                </a:solidFill>
                <a:latin typeface="Times New Roman" charset="0"/>
              </a:rPr>
              <a:t>data traffic</a:t>
            </a:r>
          </a:p>
        </p:txBody>
      </p:sp>
      <p:sp>
        <p:nvSpPr>
          <p:cNvPr id="1837075" name="Text Box 19"/>
          <p:cNvSpPr txBox="1">
            <a:spLocks noChangeArrowheads="1"/>
          </p:cNvSpPr>
          <p:nvPr/>
        </p:nvSpPr>
        <p:spPr bwMode="auto">
          <a:xfrm>
            <a:off x="5010150" y="5897563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b="0">
                <a:solidFill>
                  <a:srgbClr val="3333FF"/>
                </a:solidFill>
                <a:latin typeface="Times New Roman" charset="0"/>
              </a:rPr>
              <a:t>data traffic</a:t>
            </a:r>
          </a:p>
        </p:txBody>
      </p:sp>
    </p:spTree>
    <p:extLst>
      <p:ext uri="{BB962C8B-B14F-4D97-AF65-F5344CB8AC3E}">
        <p14:creationId xmlns:p14="http://schemas.microsoft.com/office/powerpoint/2010/main" val="7704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39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Stable Paths Problem (SPP) Model</a:t>
            </a:r>
          </a:p>
        </p:txBody>
      </p:sp>
      <p:sp>
        <p:nvSpPr>
          <p:cNvPr id="1839140" name="Rectangle 36"/>
          <p:cNvSpPr>
            <a:spLocks noGrp="1" noChangeArrowheads="1"/>
          </p:cNvSpPr>
          <p:nvPr>
            <p:ph idx="1"/>
          </p:nvPr>
        </p:nvSpPr>
        <p:spPr>
          <a:xfrm>
            <a:off x="257175" y="1417638"/>
            <a:ext cx="8686800" cy="5440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x-none" dirty="0" smtClean="0"/>
              <a:t>Routing policy and path selection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Each AS has a ranking of the permissible paths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Pick highest-ranked </a:t>
            </a:r>
            <a:r>
              <a:rPr lang="en-US" altLang="x-none" dirty="0"/>
              <a:t>path consistent with neighbors</a:t>
            </a:r>
          </a:p>
          <a:p>
            <a:pPr lvl="1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60000"/>
              </a:lnSpc>
            </a:pPr>
            <a:r>
              <a:rPr lang="en-US" altLang="x-none" dirty="0" smtClean="0"/>
              <a:t>Flexibility </a:t>
            </a:r>
            <a:r>
              <a:rPr lang="en-US" altLang="x-none" dirty="0"/>
              <a:t>is not free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Global system may not converge to </a:t>
            </a:r>
            <a:r>
              <a:rPr lang="en-US" altLang="x-none" dirty="0" smtClean="0"/>
              <a:t>stable </a:t>
            </a:r>
            <a:r>
              <a:rPr lang="en-US" altLang="x-none" dirty="0"/>
              <a:t>assignment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Depending on the way the </a:t>
            </a:r>
            <a:r>
              <a:rPr lang="en-US" altLang="x-none" dirty="0" err="1"/>
              <a:t>ASes</a:t>
            </a:r>
            <a:r>
              <a:rPr lang="en-US" altLang="x-none" dirty="0"/>
              <a:t> rank their paths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0E86-86A7-184D-BDEE-5F96BC921C96}" type="slidenum">
              <a:rPr lang="en-US" altLang="x-none"/>
              <a:pPr/>
              <a:t>17</a:t>
            </a:fld>
            <a:endParaRPr lang="en-US" altLang="x-none"/>
          </a:p>
        </p:txBody>
      </p:sp>
      <p:grpSp>
        <p:nvGrpSpPr>
          <p:cNvPr id="1839141" name="Group 37"/>
          <p:cNvGrpSpPr>
            <a:grpSpLocks/>
          </p:cNvGrpSpPr>
          <p:nvPr/>
        </p:nvGrpSpPr>
        <p:grpSpPr bwMode="auto">
          <a:xfrm>
            <a:off x="3575052" y="2974975"/>
            <a:ext cx="4283074" cy="2154238"/>
            <a:chOff x="1141" y="2934"/>
            <a:chExt cx="2510" cy="1230"/>
          </a:xfrm>
        </p:grpSpPr>
        <p:sp>
          <p:nvSpPr>
            <p:cNvPr id="1839121" name="Text Box 17"/>
            <p:cNvSpPr txBox="1">
              <a:spLocks noChangeArrowheads="1"/>
            </p:cNvSpPr>
            <p:nvPr/>
          </p:nvSpPr>
          <p:spPr bwMode="auto">
            <a:xfrm>
              <a:off x="1141" y="3486"/>
              <a:ext cx="43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/>
                <a:t>1 2 d</a:t>
              </a:r>
            </a:p>
            <a:p>
              <a:r>
                <a:rPr lang="en-US" altLang="x-none"/>
                <a:t>1 d</a:t>
              </a:r>
            </a:p>
          </p:txBody>
        </p:sp>
        <p:sp>
          <p:nvSpPr>
            <p:cNvPr id="1839122" name="Text Box 18"/>
            <p:cNvSpPr txBox="1">
              <a:spLocks noChangeArrowheads="1"/>
            </p:cNvSpPr>
            <p:nvPr/>
          </p:nvSpPr>
          <p:spPr bwMode="auto">
            <a:xfrm>
              <a:off x="3219" y="2934"/>
              <a:ext cx="43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/>
                <a:t>2 3 d</a:t>
              </a:r>
            </a:p>
            <a:p>
              <a:r>
                <a:rPr lang="en-US" altLang="x-none"/>
                <a:t>2 d</a:t>
              </a:r>
            </a:p>
          </p:txBody>
        </p:sp>
        <p:sp>
          <p:nvSpPr>
            <p:cNvPr id="1839123" name="Text Box 19"/>
            <p:cNvSpPr txBox="1">
              <a:spLocks noChangeArrowheads="1"/>
            </p:cNvSpPr>
            <p:nvPr/>
          </p:nvSpPr>
          <p:spPr bwMode="auto">
            <a:xfrm>
              <a:off x="3194" y="3774"/>
              <a:ext cx="43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/>
                <a:t>3 1 d</a:t>
              </a:r>
            </a:p>
            <a:p>
              <a:r>
                <a:rPr lang="en-US" altLang="x-none"/>
                <a:t>3 d</a:t>
              </a:r>
            </a:p>
          </p:txBody>
        </p:sp>
        <p:sp>
          <p:nvSpPr>
            <p:cNvPr id="1839124" name="Oval 20"/>
            <p:cNvSpPr>
              <a:spLocks noChangeArrowheads="1"/>
            </p:cNvSpPr>
            <p:nvPr/>
          </p:nvSpPr>
          <p:spPr bwMode="auto">
            <a:xfrm>
              <a:off x="2817" y="3877"/>
              <a:ext cx="360" cy="287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9125" name="Line 21"/>
            <p:cNvSpPr>
              <a:spLocks noChangeShapeType="1"/>
            </p:cNvSpPr>
            <p:nvPr/>
          </p:nvSpPr>
          <p:spPr bwMode="auto">
            <a:xfrm>
              <a:off x="2986" y="3248"/>
              <a:ext cx="0" cy="6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126" name="Line 22"/>
            <p:cNvSpPr>
              <a:spLocks noChangeShapeType="1"/>
            </p:cNvSpPr>
            <p:nvPr/>
          </p:nvSpPr>
          <p:spPr bwMode="auto">
            <a:xfrm>
              <a:off x="1886" y="3853"/>
              <a:ext cx="955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127" name="Line 23"/>
            <p:cNvSpPr>
              <a:spLocks noChangeShapeType="1"/>
            </p:cNvSpPr>
            <p:nvPr/>
          </p:nvSpPr>
          <p:spPr bwMode="auto">
            <a:xfrm flipH="1">
              <a:off x="2623" y="3224"/>
              <a:ext cx="288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128" name="Oval 24"/>
            <p:cNvSpPr>
              <a:spLocks noChangeArrowheads="1"/>
            </p:cNvSpPr>
            <p:nvPr/>
          </p:nvSpPr>
          <p:spPr bwMode="auto">
            <a:xfrm>
              <a:off x="2817" y="2958"/>
              <a:ext cx="360" cy="287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9129" name="Oval 25"/>
            <p:cNvSpPr>
              <a:spLocks noChangeArrowheads="1"/>
            </p:cNvSpPr>
            <p:nvPr/>
          </p:nvSpPr>
          <p:spPr bwMode="auto">
            <a:xfrm>
              <a:off x="1646" y="3566"/>
              <a:ext cx="360" cy="287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9130" name="Oval 26"/>
            <p:cNvSpPr>
              <a:spLocks noChangeArrowheads="1"/>
            </p:cNvSpPr>
            <p:nvPr/>
          </p:nvSpPr>
          <p:spPr bwMode="auto">
            <a:xfrm>
              <a:off x="2336" y="3514"/>
              <a:ext cx="360" cy="287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9132" name="Line 28"/>
            <p:cNvSpPr>
              <a:spLocks noChangeShapeType="1"/>
            </p:cNvSpPr>
            <p:nvPr/>
          </p:nvSpPr>
          <p:spPr bwMode="auto">
            <a:xfrm flipH="1">
              <a:off x="1934" y="3127"/>
              <a:ext cx="883" cy="4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133" name="Text Box 29"/>
            <p:cNvSpPr txBox="1">
              <a:spLocks noChangeArrowheads="1"/>
            </p:cNvSpPr>
            <p:nvPr/>
          </p:nvSpPr>
          <p:spPr bwMode="auto">
            <a:xfrm>
              <a:off x="1724" y="3575"/>
              <a:ext cx="19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x-none" sz="2400" b="0">
                  <a:latin typeface="Times New Roman" charset="0"/>
                </a:rPr>
                <a:t>1</a:t>
              </a:r>
            </a:p>
          </p:txBody>
        </p:sp>
        <p:sp>
          <p:nvSpPr>
            <p:cNvPr id="1839134" name="Text Box 30"/>
            <p:cNvSpPr txBox="1">
              <a:spLocks noChangeArrowheads="1"/>
            </p:cNvSpPr>
            <p:nvPr/>
          </p:nvSpPr>
          <p:spPr bwMode="auto">
            <a:xfrm>
              <a:off x="2891" y="3877"/>
              <a:ext cx="21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x-none" sz="2400" b="0">
                  <a:latin typeface="Times New Roman" charset="0"/>
                </a:rPr>
                <a:t>3</a:t>
              </a:r>
            </a:p>
          </p:txBody>
        </p:sp>
        <p:sp>
          <p:nvSpPr>
            <p:cNvPr id="1839135" name="Text Box 31"/>
            <p:cNvSpPr txBox="1">
              <a:spLocks noChangeArrowheads="1"/>
            </p:cNvSpPr>
            <p:nvPr/>
          </p:nvSpPr>
          <p:spPr bwMode="auto">
            <a:xfrm>
              <a:off x="2890" y="2958"/>
              <a:ext cx="19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x-none" sz="2400" b="0">
                  <a:latin typeface="Times New Roman" charset="0"/>
                </a:rPr>
                <a:t>2</a:t>
              </a:r>
            </a:p>
          </p:txBody>
        </p:sp>
        <p:sp>
          <p:nvSpPr>
            <p:cNvPr id="1839136" name="Text Box 32"/>
            <p:cNvSpPr txBox="1">
              <a:spLocks noChangeArrowheads="1"/>
            </p:cNvSpPr>
            <p:nvPr/>
          </p:nvSpPr>
          <p:spPr bwMode="auto">
            <a:xfrm>
              <a:off x="2413" y="3517"/>
              <a:ext cx="19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x-none" sz="2400" b="0">
                  <a:latin typeface="Times New Roman" charset="0"/>
                </a:rPr>
                <a:t>d</a:t>
              </a:r>
            </a:p>
          </p:txBody>
        </p:sp>
        <p:sp>
          <p:nvSpPr>
            <p:cNvPr id="1839137" name="Line 33"/>
            <p:cNvSpPr>
              <a:spLocks noChangeShapeType="1"/>
            </p:cNvSpPr>
            <p:nvPr/>
          </p:nvSpPr>
          <p:spPr bwMode="auto">
            <a:xfrm flipH="1">
              <a:off x="1994" y="3684"/>
              <a:ext cx="339" cy="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138" name="Line 34"/>
            <p:cNvSpPr>
              <a:spLocks noChangeShapeType="1"/>
            </p:cNvSpPr>
            <p:nvPr/>
          </p:nvSpPr>
          <p:spPr bwMode="auto">
            <a:xfrm flipH="1" flipV="1">
              <a:off x="2648" y="3756"/>
              <a:ext cx="242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37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Ways to Achieve Global Stability</a:t>
            </a:r>
          </a:p>
        </p:txBody>
      </p:sp>
      <p:sp>
        <p:nvSpPr>
          <p:cNvPr id="184115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14913"/>
          </a:xfrm>
        </p:spPr>
        <p:txBody>
          <a:bodyPr>
            <a:normAutofit fontScale="92500" lnSpcReduction="10000"/>
          </a:bodyPr>
          <a:lstStyle/>
          <a:p>
            <a:r>
              <a:rPr lang="en-US" altLang="x-none" dirty="0"/>
              <a:t>Detect conflicting rankings of paths?</a:t>
            </a:r>
          </a:p>
          <a:p>
            <a:pPr lvl="1"/>
            <a:r>
              <a:rPr lang="en-US" altLang="x-none" dirty="0"/>
              <a:t>Computationally intractable (NP-hard)</a:t>
            </a:r>
          </a:p>
          <a:p>
            <a:pPr lvl="1"/>
            <a:r>
              <a:rPr lang="en-US" altLang="x-none" dirty="0"/>
              <a:t>Requires global coordination</a:t>
            </a:r>
          </a:p>
          <a:p>
            <a:r>
              <a:rPr lang="en-US" altLang="x-none" dirty="0"/>
              <a:t>Restrict the policy programming languages?</a:t>
            </a:r>
          </a:p>
          <a:p>
            <a:pPr lvl="1"/>
            <a:r>
              <a:rPr lang="en-US" altLang="x-none" dirty="0"/>
              <a:t>In what way?  </a:t>
            </a:r>
            <a:endParaRPr lang="en-US" altLang="x-none" dirty="0" smtClean="0"/>
          </a:p>
          <a:p>
            <a:pPr lvl="1"/>
            <a:r>
              <a:rPr lang="en-US" altLang="x-none" dirty="0" smtClean="0"/>
              <a:t>How </a:t>
            </a:r>
            <a:r>
              <a:rPr lang="en-US" altLang="x-none" dirty="0"/>
              <a:t>to require this globally?</a:t>
            </a:r>
          </a:p>
          <a:p>
            <a:endParaRPr lang="en-US" altLang="x-none" dirty="0"/>
          </a:p>
          <a:p>
            <a:r>
              <a:rPr lang="en-US" altLang="x-none" dirty="0"/>
              <a:t>Rely on economic incentives?</a:t>
            </a:r>
          </a:p>
          <a:p>
            <a:pPr lvl="1"/>
            <a:r>
              <a:rPr lang="en-US" altLang="x-none" dirty="0"/>
              <a:t>Policies </a:t>
            </a:r>
            <a:r>
              <a:rPr lang="en-US" altLang="x-none" dirty="0" smtClean="0"/>
              <a:t>driven </a:t>
            </a:r>
            <a:r>
              <a:rPr lang="en-US" altLang="x-none" dirty="0"/>
              <a:t>by business relationships</a:t>
            </a:r>
          </a:p>
          <a:p>
            <a:pPr lvl="1"/>
            <a:r>
              <a:rPr lang="en-US" altLang="x-none" dirty="0" smtClean="0"/>
              <a:t>Identify sufficient local conditions for global stability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4056-A95A-0E4E-A4A1-D393FCAB178B}" type="slidenum">
              <a:rPr lang="en-US" altLang="x-none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54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Bilateral Business Relationships</a:t>
            </a:r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1872-1E91-6A44-92B2-673FF4AE938C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438" y="1219200"/>
            <a:ext cx="8818562" cy="5359400"/>
          </a:xfrm>
        </p:spPr>
        <p:txBody>
          <a:bodyPr/>
          <a:lstStyle/>
          <a:p>
            <a:r>
              <a:rPr lang="en-US" altLang="x-none" dirty="0"/>
              <a:t>Provider-Customer</a:t>
            </a:r>
          </a:p>
          <a:p>
            <a:pPr lvl="1"/>
            <a:r>
              <a:rPr lang="en-US" altLang="x-none" dirty="0"/>
              <a:t>Customer pays provider for access to the Internet</a:t>
            </a:r>
          </a:p>
          <a:p>
            <a:r>
              <a:rPr lang="en-US" altLang="x-none" dirty="0"/>
              <a:t>Peer-Peer</a:t>
            </a:r>
          </a:p>
          <a:p>
            <a:pPr lvl="1"/>
            <a:r>
              <a:rPr lang="en-US" altLang="x-none" dirty="0"/>
              <a:t>Peers carry traffic between their respective customers</a:t>
            </a:r>
          </a:p>
          <a:p>
            <a:pPr lvl="1"/>
            <a:endParaRPr lang="en-US" altLang="x-none" dirty="0"/>
          </a:p>
        </p:txBody>
      </p:sp>
      <p:sp>
        <p:nvSpPr>
          <p:cNvPr id="1897512" name="Oval 40"/>
          <p:cNvSpPr>
            <a:spLocks noChangeArrowheads="1"/>
          </p:cNvSpPr>
          <p:nvPr/>
        </p:nvSpPr>
        <p:spPr bwMode="auto">
          <a:xfrm>
            <a:off x="5788025" y="4445005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3" name="Oval 41"/>
          <p:cNvSpPr>
            <a:spLocks noChangeArrowheads="1"/>
          </p:cNvSpPr>
          <p:nvPr/>
        </p:nvSpPr>
        <p:spPr bwMode="auto">
          <a:xfrm>
            <a:off x="6702425" y="5357817"/>
            <a:ext cx="571500" cy="44926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4" name="Line 42"/>
          <p:cNvSpPr>
            <a:spLocks noChangeShapeType="1"/>
          </p:cNvSpPr>
          <p:nvPr/>
        </p:nvSpPr>
        <p:spPr bwMode="auto">
          <a:xfrm flipH="1">
            <a:off x="6351588" y="4673605"/>
            <a:ext cx="1265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15" name="Line 43"/>
          <p:cNvSpPr>
            <a:spLocks noChangeShapeType="1"/>
          </p:cNvSpPr>
          <p:nvPr/>
        </p:nvSpPr>
        <p:spPr bwMode="auto">
          <a:xfrm>
            <a:off x="5330825" y="3817942"/>
            <a:ext cx="609600" cy="684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16" name="Line 44"/>
          <p:cNvSpPr>
            <a:spLocks noChangeShapeType="1"/>
          </p:cNvSpPr>
          <p:nvPr/>
        </p:nvSpPr>
        <p:spPr bwMode="auto">
          <a:xfrm>
            <a:off x="4264025" y="4900617"/>
            <a:ext cx="68580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17" name="Line 45"/>
          <p:cNvSpPr>
            <a:spLocks noChangeShapeType="1"/>
          </p:cNvSpPr>
          <p:nvPr/>
        </p:nvSpPr>
        <p:spPr bwMode="auto">
          <a:xfrm flipH="1">
            <a:off x="5330825" y="4843467"/>
            <a:ext cx="6096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18" name="Line 46"/>
          <p:cNvSpPr>
            <a:spLocks noChangeShapeType="1"/>
          </p:cNvSpPr>
          <p:nvPr/>
        </p:nvSpPr>
        <p:spPr bwMode="auto">
          <a:xfrm flipH="1">
            <a:off x="7159625" y="4857755"/>
            <a:ext cx="581025" cy="557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19" name="Line 47"/>
          <p:cNvSpPr>
            <a:spLocks noChangeShapeType="1"/>
          </p:cNvSpPr>
          <p:nvPr/>
        </p:nvSpPr>
        <p:spPr bwMode="auto">
          <a:xfrm>
            <a:off x="5330825" y="5756280"/>
            <a:ext cx="4572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20" name="Line 48"/>
          <p:cNvSpPr>
            <a:spLocks noChangeShapeType="1"/>
          </p:cNvSpPr>
          <p:nvPr/>
        </p:nvSpPr>
        <p:spPr bwMode="auto">
          <a:xfrm flipH="1">
            <a:off x="4492625" y="5756280"/>
            <a:ext cx="4572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21" name="Oval 49"/>
          <p:cNvSpPr>
            <a:spLocks noChangeArrowheads="1"/>
          </p:cNvSpPr>
          <p:nvPr/>
        </p:nvSpPr>
        <p:spPr bwMode="auto">
          <a:xfrm>
            <a:off x="4873625" y="3417892"/>
            <a:ext cx="571500" cy="45561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22" name="Line 50"/>
          <p:cNvSpPr>
            <a:spLocks noChangeShapeType="1"/>
          </p:cNvSpPr>
          <p:nvPr/>
        </p:nvSpPr>
        <p:spPr bwMode="auto">
          <a:xfrm>
            <a:off x="5421313" y="3675067"/>
            <a:ext cx="2271712" cy="827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23" name="Oval 51"/>
          <p:cNvSpPr>
            <a:spLocks noChangeArrowheads="1"/>
          </p:cNvSpPr>
          <p:nvPr/>
        </p:nvSpPr>
        <p:spPr bwMode="auto">
          <a:xfrm>
            <a:off x="3883025" y="4445005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24" name="Oval 52"/>
          <p:cNvSpPr>
            <a:spLocks noChangeArrowheads="1"/>
          </p:cNvSpPr>
          <p:nvPr/>
        </p:nvSpPr>
        <p:spPr bwMode="auto">
          <a:xfrm>
            <a:off x="4873625" y="5357817"/>
            <a:ext cx="571500" cy="45561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25" name="Oval 53"/>
          <p:cNvSpPr>
            <a:spLocks noChangeArrowheads="1"/>
          </p:cNvSpPr>
          <p:nvPr/>
        </p:nvSpPr>
        <p:spPr bwMode="auto">
          <a:xfrm>
            <a:off x="7616825" y="4445005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26" name="Line 54"/>
          <p:cNvSpPr>
            <a:spLocks noChangeShapeType="1"/>
          </p:cNvSpPr>
          <p:nvPr/>
        </p:nvSpPr>
        <p:spPr bwMode="auto">
          <a:xfrm flipH="1">
            <a:off x="5449888" y="5584830"/>
            <a:ext cx="1252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27" name="Line 55"/>
          <p:cNvSpPr>
            <a:spLocks noChangeShapeType="1"/>
          </p:cNvSpPr>
          <p:nvPr/>
        </p:nvSpPr>
        <p:spPr bwMode="auto">
          <a:xfrm flipH="1">
            <a:off x="4346575" y="3817942"/>
            <a:ext cx="609600" cy="684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28" name="Oval 56"/>
          <p:cNvSpPr>
            <a:spLocks noChangeArrowheads="1"/>
          </p:cNvSpPr>
          <p:nvPr/>
        </p:nvSpPr>
        <p:spPr bwMode="auto">
          <a:xfrm>
            <a:off x="4111625" y="6270630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29" name="Oval 57"/>
          <p:cNvSpPr>
            <a:spLocks noChangeArrowheads="1"/>
          </p:cNvSpPr>
          <p:nvPr/>
        </p:nvSpPr>
        <p:spPr bwMode="auto">
          <a:xfrm>
            <a:off x="5559425" y="6327780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30" name="Line 58"/>
          <p:cNvSpPr>
            <a:spLocks noChangeShapeType="1"/>
          </p:cNvSpPr>
          <p:nvPr/>
        </p:nvSpPr>
        <p:spPr bwMode="auto">
          <a:xfrm flipH="1">
            <a:off x="6016625" y="5756280"/>
            <a:ext cx="83820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31" name="Line 59"/>
          <p:cNvSpPr>
            <a:spLocks noChangeShapeType="1"/>
          </p:cNvSpPr>
          <p:nvPr/>
        </p:nvSpPr>
        <p:spPr bwMode="auto">
          <a:xfrm>
            <a:off x="8074025" y="4843467"/>
            <a:ext cx="485775" cy="585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32" name="Oval 60"/>
          <p:cNvSpPr>
            <a:spLocks noChangeArrowheads="1"/>
          </p:cNvSpPr>
          <p:nvPr/>
        </p:nvSpPr>
        <p:spPr bwMode="auto">
          <a:xfrm>
            <a:off x="8378825" y="5414967"/>
            <a:ext cx="571500" cy="44926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34" name="Text Box 62"/>
          <p:cNvSpPr txBox="1">
            <a:spLocks noChangeArrowheads="1"/>
          </p:cNvSpPr>
          <p:nvPr/>
        </p:nvSpPr>
        <p:spPr bwMode="auto">
          <a:xfrm>
            <a:off x="4006850" y="44592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2</a:t>
            </a:r>
          </a:p>
        </p:txBody>
      </p:sp>
      <p:sp>
        <p:nvSpPr>
          <p:cNvPr id="1897535" name="Text Box 63"/>
          <p:cNvSpPr txBox="1">
            <a:spLocks noChangeArrowheads="1"/>
          </p:cNvSpPr>
          <p:nvPr/>
        </p:nvSpPr>
        <p:spPr bwMode="auto">
          <a:xfrm>
            <a:off x="5926138" y="444500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3</a:t>
            </a:r>
          </a:p>
        </p:txBody>
      </p:sp>
      <p:sp>
        <p:nvSpPr>
          <p:cNvPr id="1897536" name="Text Box 64"/>
          <p:cNvSpPr txBox="1">
            <a:spLocks noChangeArrowheads="1"/>
          </p:cNvSpPr>
          <p:nvPr/>
        </p:nvSpPr>
        <p:spPr bwMode="auto">
          <a:xfrm>
            <a:off x="5011738" y="340360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1</a:t>
            </a:r>
          </a:p>
        </p:txBody>
      </p:sp>
      <p:sp>
        <p:nvSpPr>
          <p:cNvPr id="1897538" name="Text Box 66"/>
          <p:cNvSpPr txBox="1">
            <a:spLocks noChangeArrowheads="1"/>
          </p:cNvSpPr>
          <p:nvPr/>
        </p:nvSpPr>
        <p:spPr bwMode="auto">
          <a:xfrm>
            <a:off x="4995863" y="53625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d</a:t>
            </a:r>
          </a:p>
        </p:txBody>
      </p:sp>
      <p:sp>
        <p:nvSpPr>
          <p:cNvPr id="1897539" name="Text Box 67"/>
          <p:cNvSpPr txBox="1">
            <a:spLocks noChangeArrowheads="1"/>
          </p:cNvSpPr>
          <p:nvPr/>
        </p:nvSpPr>
        <p:spPr bwMode="auto">
          <a:xfrm>
            <a:off x="7761288" y="444024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4</a:t>
            </a:r>
          </a:p>
        </p:txBody>
      </p:sp>
      <p:sp>
        <p:nvSpPr>
          <p:cNvPr id="1897541" name="Text Box 69"/>
          <p:cNvSpPr txBox="1">
            <a:spLocks noChangeArrowheads="1"/>
          </p:cNvSpPr>
          <p:nvPr/>
        </p:nvSpPr>
        <p:spPr bwMode="auto">
          <a:xfrm>
            <a:off x="6838950" y="53625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5</a:t>
            </a:r>
          </a:p>
        </p:txBody>
      </p:sp>
      <p:sp>
        <p:nvSpPr>
          <p:cNvPr id="1897542" name="Text Box 70"/>
          <p:cNvSpPr txBox="1">
            <a:spLocks noChangeArrowheads="1"/>
          </p:cNvSpPr>
          <p:nvPr/>
        </p:nvSpPr>
        <p:spPr bwMode="auto">
          <a:xfrm>
            <a:off x="8491538" y="54006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6</a:t>
            </a:r>
          </a:p>
        </p:txBody>
      </p:sp>
      <p:sp>
        <p:nvSpPr>
          <p:cNvPr id="1897543" name="Text Box 71"/>
          <p:cNvSpPr txBox="1">
            <a:spLocks noChangeArrowheads="1"/>
          </p:cNvSpPr>
          <p:nvPr/>
        </p:nvSpPr>
        <p:spPr bwMode="auto">
          <a:xfrm>
            <a:off x="4227513" y="628491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7</a:t>
            </a:r>
          </a:p>
        </p:txBody>
      </p:sp>
      <p:sp>
        <p:nvSpPr>
          <p:cNvPr id="1897544" name="Text Box 72"/>
          <p:cNvSpPr txBox="1">
            <a:spLocks noChangeArrowheads="1"/>
          </p:cNvSpPr>
          <p:nvPr/>
        </p:nvSpPr>
        <p:spPr bwMode="auto">
          <a:xfrm>
            <a:off x="5688013" y="632301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8</a:t>
            </a:r>
          </a:p>
        </p:txBody>
      </p:sp>
      <p:sp>
        <p:nvSpPr>
          <p:cNvPr id="1897545" name="Line 73"/>
          <p:cNvSpPr>
            <a:spLocks noChangeShapeType="1"/>
          </p:cNvSpPr>
          <p:nvPr/>
        </p:nvSpPr>
        <p:spPr bwMode="auto">
          <a:xfrm>
            <a:off x="617538" y="5886450"/>
            <a:ext cx="65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46" name="Line 74"/>
          <p:cNvSpPr>
            <a:spLocks noChangeShapeType="1"/>
          </p:cNvSpPr>
          <p:nvPr/>
        </p:nvSpPr>
        <p:spPr bwMode="auto">
          <a:xfrm>
            <a:off x="617538" y="6346825"/>
            <a:ext cx="65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47" name="Text Box 75"/>
          <p:cNvSpPr txBox="1">
            <a:spLocks noChangeArrowheads="1"/>
          </p:cNvSpPr>
          <p:nvPr/>
        </p:nvSpPr>
        <p:spPr bwMode="auto">
          <a:xfrm>
            <a:off x="1346200" y="5732463"/>
            <a:ext cx="1792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/>
              <a:t>Provider-Customer</a:t>
            </a:r>
          </a:p>
        </p:txBody>
      </p:sp>
      <p:sp>
        <p:nvSpPr>
          <p:cNvPr id="1897548" name="Text Box 76"/>
          <p:cNvSpPr txBox="1">
            <a:spLocks noChangeArrowheads="1"/>
          </p:cNvSpPr>
          <p:nvPr/>
        </p:nvSpPr>
        <p:spPr bwMode="auto">
          <a:xfrm>
            <a:off x="1346200" y="6194425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/>
              <a:t>Peer-Peer</a:t>
            </a:r>
          </a:p>
        </p:txBody>
      </p:sp>
      <p:sp>
        <p:nvSpPr>
          <p:cNvPr id="1897549" name="Rectangle 77"/>
          <p:cNvSpPr>
            <a:spLocks noChangeArrowheads="1"/>
          </p:cNvSpPr>
          <p:nvPr/>
        </p:nvSpPr>
        <p:spPr bwMode="auto">
          <a:xfrm>
            <a:off x="501650" y="5618163"/>
            <a:ext cx="2649538" cy="92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50" name="Text Box 78"/>
          <p:cNvSpPr txBox="1">
            <a:spLocks noChangeArrowheads="1"/>
          </p:cNvSpPr>
          <p:nvPr/>
        </p:nvSpPr>
        <p:spPr bwMode="auto">
          <a:xfrm>
            <a:off x="436563" y="3390900"/>
            <a:ext cx="3736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x-none"/>
              <a:t>Valid paths: “1 2 d” and “7 d”</a:t>
            </a:r>
          </a:p>
          <a:p>
            <a:pPr algn="l"/>
            <a:r>
              <a:rPr lang="en-US" altLang="x-none"/>
              <a:t>Invalid path: “5 8 d”</a:t>
            </a:r>
          </a:p>
        </p:txBody>
      </p:sp>
      <p:sp>
        <p:nvSpPr>
          <p:cNvPr id="1897551" name="Freeform 79"/>
          <p:cNvSpPr>
            <a:spLocks/>
          </p:cNvSpPr>
          <p:nvPr/>
        </p:nvSpPr>
        <p:spPr bwMode="auto">
          <a:xfrm>
            <a:off x="4525963" y="4017967"/>
            <a:ext cx="582612" cy="1228725"/>
          </a:xfrm>
          <a:custGeom>
            <a:avLst/>
            <a:gdLst>
              <a:gd name="T0" fmla="*/ 367 w 367"/>
              <a:gd name="T1" fmla="*/ 0 h 774"/>
              <a:gd name="T2" fmla="*/ 4 w 367"/>
              <a:gd name="T3" fmla="*/ 436 h 774"/>
              <a:gd name="T4" fmla="*/ 343 w 367"/>
              <a:gd name="T5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" h="774">
                <a:moveTo>
                  <a:pt x="367" y="0"/>
                </a:moveTo>
                <a:cubicBezTo>
                  <a:pt x="187" y="153"/>
                  <a:pt x="8" y="307"/>
                  <a:pt x="4" y="436"/>
                </a:cubicBezTo>
                <a:cubicBezTo>
                  <a:pt x="0" y="565"/>
                  <a:pt x="171" y="669"/>
                  <a:pt x="343" y="77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52" name="Line 80"/>
          <p:cNvSpPr>
            <a:spLocks noChangeShapeType="1"/>
          </p:cNvSpPr>
          <p:nvPr/>
        </p:nvSpPr>
        <p:spPr bwMode="auto">
          <a:xfrm flipV="1">
            <a:off x="4071938" y="5516567"/>
            <a:ext cx="614362" cy="7286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54" name="Freeform 82"/>
          <p:cNvSpPr>
            <a:spLocks/>
          </p:cNvSpPr>
          <p:nvPr/>
        </p:nvSpPr>
        <p:spPr bwMode="auto">
          <a:xfrm>
            <a:off x="5530850" y="5695955"/>
            <a:ext cx="1114425" cy="511175"/>
          </a:xfrm>
          <a:custGeom>
            <a:avLst/>
            <a:gdLst>
              <a:gd name="T0" fmla="*/ 702 w 702"/>
              <a:gd name="T1" fmla="*/ 0 h 322"/>
              <a:gd name="T2" fmla="*/ 291 w 702"/>
              <a:gd name="T3" fmla="*/ 314 h 322"/>
              <a:gd name="T4" fmla="*/ 0 w 702"/>
              <a:gd name="T5" fmla="*/ 48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322">
                <a:moveTo>
                  <a:pt x="702" y="0"/>
                </a:moveTo>
                <a:cubicBezTo>
                  <a:pt x="555" y="153"/>
                  <a:pt x="408" y="306"/>
                  <a:pt x="291" y="314"/>
                </a:cubicBezTo>
                <a:cubicBezTo>
                  <a:pt x="174" y="322"/>
                  <a:pt x="87" y="185"/>
                  <a:pt x="0" y="4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55" name="Text Box 83"/>
          <p:cNvSpPr txBox="1">
            <a:spLocks noChangeArrowheads="1"/>
          </p:cNvSpPr>
          <p:nvPr/>
        </p:nvSpPr>
        <p:spPr bwMode="auto">
          <a:xfrm>
            <a:off x="325438" y="3390900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Valid paths: “6 4 3 d” and “8 5 d”</a:t>
            </a:r>
          </a:p>
          <a:p>
            <a:r>
              <a:rPr lang="en-US" altLang="x-none"/>
              <a:t>Invalid paths: “6 5 d” and “1 4 3 d”</a:t>
            </a:r>
          </a:p>
        </p:txBody>
      </p:sp>
      <p:sp>
        <p:nvSpPr>
          <p:cNvPr id="1897556" name="Line 84"/>
          <p:cNvSpPr>
            <a:spLocks noChangeShapeType="1"/>
          </p:cNvSpPr>
          <p:nvPr/>
        </p:nvSpPr>
        <p:spPr bwMode="auto">
          <a:xfrm flipH="1">
            <a:off x="7259638" y="5592767"/>
            <a:ext cx="1114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57" name="Freeform 85"/>
          <p:cNvSpPr>
            <a:spLocks/>
          </p:cNvSpPr>
          <p:nvPr/>
        </p:nvSpPr>
        <p:spPr bwMode="auto">
          <a:xfrm>
            <a:off x="5608638" y="4714880"/>
            <a:ext cx="2765425" cy="723900"/>
          </a:xfrm>
          <a:custGeom>
            <a:avLst/>
            <a:gdLst>
              <a:gd name="T0" fmla="*/ 1718 w 1718"/>
              <a:gd name="T1" fmla="*/ 481 h 481"/>
              <a:gd name="T2" fmla="*/ 1161 w 1718"/>
              <a:gd name="T3" fmla="*/ 69 h 481"/>
              <a:gd name="T4" fmla="*/ 532 w 1718"/>
              <a:gd name="T5" fmla="*/ 69 h 481"/>
              <a:gd name="T6" fmla="*/ 0 w 1718"/>
              <a:gd name="T7" fmla="*/ 45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8" h="481">
                <a:moveTo>
                  <a:pt x="1718" y="481"/>
                </a:moveTo>
                <a:cubicBezTo>
                  <a:pt x="1538" y="309"/>
                  <a:pt x="1359" y="138"/>
                  <a:pt x="1161" y="69"/>
                </a:cubicBezTo>
                <a:cubicBezTo>
                  <a:pt x="963" y="0"/>
                  <a:pt x="725" y="5"/>
                  <a:pt x="532" y="69"/>
                </a:cubicBezTo>
                <a:cubicBezTo>
                  <a:pt x="339" y="133"/>
                  <a:pt x="169" y="294"/>
                  <a:pt x="0" y="4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58" name="Freeform 86"/>
          <p:cNvSpPr>
            <a:spLocks/>
          </p:cNvSpPr>
          <p:nvPr/>
        </p:nvSpPr>
        <p:spPr bwMode="auto">
          <a:xfrm>
            <a:off x="5530850" y="5664205"/>
            <a:ext cx="1114425" cy="542925"/>
          </a:xfrm>
          <a:custGeom>
            <a:avLst/>
            <a:gdLst>
              <a:gd name="T0" fmla="*/ 291 w 702"/>
              <a:gd name="T1" fmla="*/ 342 h 342"/>
              <a:gd name="T2" fmla="*/ 654 w 702"/>
              <a:gd name="T3" fmla="*/ 52 h 342"/>
              <a:gd name="T4" fmla="*/ 0 w 702"/>
              <a:gd name="T5" fmla="*/ 28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342">
                <a:moveTo>
                  <a:pt x="291" y="342"/>
                </a:moveTo>
                <a:cubicBezTo>
                  <a:pt x="496" y="223"/>
                  <a:pt x="702" y="104"/>
                  <a:pt x="654" y="52"/>
                </a:cubicBezTo>
                <a:cubicBezTo>
                  <a:pt x="606" y="0"/>
                  <a:pt x="303" y="14"/>
                  <a:pt x="0" y="2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61" name="Freeform 89"/>
          <p:cNvSpPr>
            <a:spLocks/>
          </p:cNvSpPr>
          <p:nvPr/>
        </p:nvSpPr>
        <p:spPr bwMode="auto">
          <a:xfrm>
            <a:off x="5262563" y="3865567"/>
            <a:ext cx="2060575" cy="1343025"/>
          </a:xfrm>
          <a:custGeom>
            <a:avLst/>
            <a:gdLst>
              <a:gd name="T0" fmla="*/ 169 w 1298"/>
              <a:gd name="T1" fmla="*/ 0 h 846"/>
              <a:gd name="T2" fmla="*/ 1258 w 1298"/>
              <a:gd name="T3" fmla="*/ 411 h 846"/>
              <a:gd name="T4" fmla="*/ 411 w 1298"/>
              <a:gd name="T5" fmla="*/ 435 h 846"/>
              <a:gd name="T6" fmla="*/ 0 w 1298"/>
              <a:gd name="T7" fmla="*/ 846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8" h="846">
                <a:moveTo>
                  <a:pt x="169" y="0"/>
                </a:moveTo>
                <a:cubicBezTo>
                  <a:pt x="693" y="169"/>
                  <a:pt x="1218" y="339"/>
                  <a:pt x="1258" y="411"/>
                </a:cubicBezTo>
                <a:cubicBezTo>
                  <a:pt x="1298" y="483"/>
                  <a:pt x="621" y="363"/>
                  <a:pt x="411" y="435"/>
                </a:cubicBezTo>
                <a:cubicBezTo>
                  <a:pt x="201" y="507"/>
                  <a:pt x="100" y="676"/>
                  <a:pt x="0" y="846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64" name="Line 92"/>
          <p:cNvSpPr>
            <a:spLocks noChangeShapeType="1"/>
          </p:cNvSpPr>
          <p:nvPr/>
        </p:nvSpPr>
        <p:spPr bwMode="auto">
          <a:xfrm flipH="1">
            <a:off x="5838825" y="5478467"/>
            <a:ext cx="2381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7550" grpId="0"/>
      <p:bldP spid="1897550" grpId="1"/>
      <p:bldP spid="1897551" grpId="0" animBg="1"/>
      <p:bldP spid="1897551" grpId="1" animBg="1"/>
      <p:bldP spid="1897552" grpId="0" animBg="1"/>
      <p:bldP spid="1897552" grpId="1" animBg="1"/>
      <p:bldP spid="1897554" grpId="0" animBg="1"/>
      <p:bldP spid="1897554" grpId="1" animBg="1"/>
      <p:bldP spid="1897555" grpId="0"/>
      <p:bldP spid="1897557" grpId="0" animBg="1"/>
      <p:bldP spid="1897558" grpId="0" animBg="1"/>
      <p:bldP spid="1897561" grpId="0" animBg="1"/>
      <p:bldP spid="18975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 Exciting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get to pick </a:t>
            </a:r>
          </a:p>
          <a:p>
            <a:pPr lvl="1"/>
            <a:r>
              <a:rPr lang="en-US" dirty="0" smtClean="0"/>
              <a:t>What problems we work on</a:t>
            </a:r>
          </a:p>
          <a:p>
            <a:pPr lvl="1"/>
            <a:r>
              <a:rPr lang="en-US" dirty="0" smtClean="0"/>
              <a:t>How we work on them</a:t>
            </a:r>
          </a:p>
          <a:p>
            <a:pPr lvl="1"/>
            <a:r>
              <a:rPr lang="en-US" dirty="0" smtClean="0"/>
              <a:t>Who we work with</a:t>
            </a:r>
          </a:p>
          <a:p>
            <a:r>
              <a:rPr lang="en-US" dirty="0" smtClean="0"/>
              <a:t>And everything keeps changing</a:t>
            </a:r>
          </a:p>
          <a:p>
            <a:pPr lvl="1"/>
            <a:r>
              <a:rPr lang="en-US" dirty="0" smtClean="0"/>
              <a:t>Fast research progress in the field</a:t>
            </a:r>
          </a:p>
          <a:p>
            <a:pPr lvl="1"/>
            <a:r>
              <a:rPr lang="en-US" dirty="0" smtClean="0"/>
              <a:t>New technology enablers and business drivers</a:t>
            </a:r>
          </a:p>
          <a:p>
            <a:r>
              <a:rPr lang="en-US" dirty="0" smtClean="0"/>
              <a:t>But, how do we decide what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Act Locally, Prove Globally</a:t>
            </a:r>
          </a:p>
        </p:txBody>
      </p:sp>
      <p:sp>
        <p:nvSpPr>
          <p:cNvPr id="18995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>
            <a:normAutofit fontScale="92500" lnSpcReduction="10000"/>
          </a:bodyPr>
          <a:lstStyle/>
          <a:p>
            <a:r>
              <a:rPr lang="en-US" altLang="x-none"/>
              <a:t>Global topology</a:t>
            </a:r>
          </a:p>
          <a:p>
            <a:pPr lvl="1"/>
            <a:r>
              <a:rPr lang="en-US" altLang="x-none" dirty="0"/>
              <a:t>Provider-customer relationship graph is acyclic</a:t>
            </a:r>
          </a:p>
          <a:p>
            <a:pPr lvl="1"/>
            <a:r>
              <a:rPr lang="en-US" altLang="x-none" dirty="0"/>
              <a:t>Peer-peer relationships between any pairs of </a:t>
            </a:r>
            <a:r>
              <a:rPr lang="en-US" altLang="x-none" dirty="0" err="1"/>
              <a:t>ASes</a:t>
            </a:r>
            <a:endParaRPr lang="en-US" altLang="x-none" dirty="0"/>
          </a:p>
          <a:p>
            <a:r>
              <a:rPr lang="en-US" altLang="x-none" dirty="0"/>
              <a:t>Route export</a:t>
            </a:r>
          </a:p>
          <a:p>
            <a:pPr lvl="1"/>
            <a:r>
              <a:rPr lang="en-US" altLang="x-none" dirty="0"/>
              <a:t>Do not export routes learned from a peer or provider</a:t>
            </a:r>
          </a:p>
          <a:p>
            <a:pPr lvl="1"/>
            <a:r>
              <a:rPr lang="en-US" altLang="x-none" dirty="0"/>
              <a:t>… to another peer or provider</a:t>
            </a:r>
          </a:p>
          <a:p>
            <a:r>
              <a:rPr lang="en-US" altLang="x-none" dirty="0"/>
              <a:t>Route selection</a:t>
            </a:r>
          </a:p>
          <a:p>
            <a:pPr lvl="1"/>
            <a:r>
              <a:rPr lang="en-US" altLang="x-none" dirty="0"/>
              <a:t>Prefer routes through customers</a:t>
            </a:r>
          </a:p>
          <a:p>
            <a:pPr lvl="1"/>
            <a:r>
              <a:rPr lang="en-US" altLang="x-none" dirty="0"/>
              <a:t>… over routes through peers and providers</a:t>
            </a:r>
          </a:p>
          <a:p>
            <a:pPr lvl="1"/>
            <a:endParaRPr lang="en-US" altLang="x-none" dirty="0"/>
          </a:p>
          <a:p>
            <a:pPr>
              <a:lnSpc>
                <a:spcPct val="40000"/>
              </a:lnSpc>
            </a:pPr>
            <a:r>
              <a:rPr lang="en-US" altLang="x-none" dirty="0"/>
              <a:t>Guaranteed to converge to unique, stable solution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D9F8-3D3B-344C-8BE5-6780B5F1EBEE}" type="slidenum">
              <a:rPr lang="en-US" altLang="x-none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18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Rough Sketch of the Proof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4488"/>
            <a:ext cx="8229600" cy="4525963"/>
          </a:xfrm>
        </p:spPr>
        <p:txBody>
          <a:bodyPr/>
          <a:lstStyle/>
          <a:p>
            <a:r>
              <a:rPr lang="en-US" altLang="x-none" dirty="0"/>
              <a:t>Two phases</a:t>
            </a:r>
          </a:p>
          <a:p>
            <a:pPr lvl="1"/>
            <a:r>
              <a:rPr lang="en-US" altLang="x-none" dirty="0"/>
              <a:t>Walking up the customer-provider hierarchy</a:t>
            </a:r>
          </a:p>
          <a:p>
            <a:pPr lvl="1"/>
            <a:r>
              <a:rPr lang="en-US" altLang="x-none" dirty="0"/>
              <a:t>Walking down the provider-customer hierarchy</a:t>
            </a:r>
          </a:p>
          <a:p>
            <a:pPr lvl="1"/>
            <a:endParaRPr lang="en-US" altLang="x-none" dirty="0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07F-A7A9-EE4B-80D7-ED36EDDD729A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1901572" name="Oval 4"/>
          <p:cNvSpPr>
            <a:spLocks noChangeArrowheads="1"/>
          </p:cNvSpPr>
          <p:nvPr/>
        </p:nvSpPr>
        <p:spPr bwMode="auto">
          <a:xfrm>
            <a:off x="5519738" y="4316413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73" name="Oval 5"/>
          <p:cNvSpPr>
            <a:spLocks noChangeArrowheads="1"/>
          </p:cNvSpPr>
          <p:nvPr/>
        </p:nvSpPr>
        <p:spPr bwMode="auto">
          <a:xfrm>
            <a:off x="6434138" y="5229225"/>
            <a:ext cx="571500" cy="44926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74" name="Line 6"/>
          <p:cNvSpPr>
            <a:spLocks noChangeShapeType="1"/>
          </p:cNvSpPr>
          <p:nvPr/>
        </p:nvSpPr>
        <p:spPr bwMode="auto">
          <a:xfrm flipH="1">
            <a:off x="6083300" y="4545013"/>
            <a:ext cx="1265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75" name="Line 7"/>
          <p:cNvSpPr>
            <a:spLocks noChangeShapeType="1"/>
          </p:cNvSpPr>
          <p:nvPr/>
        </p:nvSpPr>
        <p:spPr bwMode="auto">
          <a:xfrm>
            <a:off x="5062538" y="3689350"/>
            <a:ext cx="609600" cy="684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76" name="Line 8"/>
          <p:cNvSpPr>
            <a:spLocks noChangeShapeType="1"/>
          </p:cNvSpPr>
          <p:nvPr/>
        </p:nvSpPr>
        <p:spPr bwMode="auto">
          <a:xfrm>
            <a:off x="3995738" y="4772025"/>
            <a:ext cx="68580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77" name="Line 9"/>
          <p:cNvSpPr>
            <a:spLocks noChangeShapeType="1"/>
          </p:cNvSpPr>
          <p:nvPr/>
        </p:nvSpPr>
        <p:spPr bwMode="auto">
          <a:xfrm flipH="1">
            <a:off x="5062538" y="4714875"/>
            <a:ext cx="6096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78" name="Line 10"/>
          <p:cNvSpPr>
            <a:spLocks noChangeShapeType="1"/>
          </p:cNvSpPr>
          <p:nvPr/>
        </p:nvSpPr>
        <p:spPr bwMode="auto">
          <a:xfrm flipH="1">
            <a:off x="6891338" y="4729163"/>
            <a:ext cx="581025" cy="557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79" name="Line 11"/>
          <p:cNvSpPr>
            <a:spLocks noChangeShapeType="1"/>
          </p:cNvSpPr>
          <p:nvPr/>
        </p:nvSpPr>
        <p:spPr bwMode="auto">
          <a:xfrm>
            <a:off x="5062538" y="5627688"/>
            <a:ext cx="4572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80" name="Line 12"/>
          <p:cNvSpPr>
            <a:spLocks noChangeShapeType="1"/>
          </p:cNvSpPr>
          <p:nvPr/>
        </p:nvSpPr>
        <p:spPr bwMode="auto">
          <a:xfrm flipH="1">
            <a:off x="4224338" y="5627688"/>
            <a:ext cx="4572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81" name="Oval 13"/>
          <p:cNvSpPr>
            <a:spLocks noChangeArrowheads="1"/>
          </p:cNvSpPr>
          <p:nvPr/>
        </p:nvSpPr>
        <p:spPr bwMode="auto">
          <a:xfrm>
            <a:off x="4605338" y="3289300"/>
            <a:ext cx="571500" cy="45561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82" name="Line 14"/>
          <p:cNvSpPr>
            <a:spLocks noChangeShapeType="1"/>
          </p:cNvSpPr>
          <p:nvPr/>
        </p:nvSpPr>
        <p:spPr bwMode="auto">
          <a:xfrm>
            <a:off x="5153025" y="3546475"/>
            <a:ext cx="2271713" cy="827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83" name="Oval 15"/>
          <p:cNvSpPr>
            <a:spLocks noChangeArrowheads="1"/>
          </p:cNvSpPr>
          <p:nvPr/>
        </p:nvSpPr>
        <p:spPr bwMode="auto">
          <a:xfrm>
            <a:off x="3614738" y="4316413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84" name="Oval 16"/>
          <p:cNvSpPr>
            <a:spLocks noChangeArrowheads="1"/>
          </p:cNvSpPr>
          <p:nvPr/>
        </p:nvSpPr>
        <p:spPr bwMode="auto">
          <a:xfrm>
            <a:off x="4605338" y="5229225"/>
            <a:ext cx="571500" cy="45561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85" name="Oval 17"/>
          <p:cNvSpPr>
            <a:spLocks noChangeArrowheads="1"/>
          </p:cNvSpPr>
          <p:nvPr/>
        </p:nvSpPr>
        <p:spPr bwMode="auto">
          <a:xfrm>
            <a:off x="7348538" y="4316413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86" name="Line 18"/>
          <p:cNvSpPr>
            <a:spLocks noChangeShapeType="1"/>
          </p:cNvSpPr>
          <p:nvPr/>
        </p:nvSpPr>
        <p:spPr bwMode="auto">
          <a:xfrm flipH="1">
            <a:off x="5181600" y="5456238"/>
            <a:ext cx="1252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87" name="Line 19"/>
          <p:cNvSpPr>
            <a:spLocks noChangeShapeType="1"/>
          </p:cNvSpPr>
          <p:nvPr/>
        </p:nvSpPr>
        <p:spPr bwMode="auto">
          <a:xfrm flipH="1">
            <a:off x="4078288" y="3689350"/>
            <a:ext cx="609600" cy="684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88" name="Oval 20"/>
          <p:cNvSpPr>
            <a:spLocks noChangeArrowheads="1"/>
          </p:cNvSpPr>
          <p:nvPr/>
        </p:nvSpPr>
        <p:spPr bwMode="auto">
          <a:xfrm>
            <a:off x="3843338" y="6142038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89" name="Oval 21"/>
          <p:cNvSpPr>
            <a:spLocks noChangeArrowheads="1"/>
          </p:cNvSpPr>
          <p:nvPr/>
        </p:nvSpPr>
        <p:spPr bwMode="auto">
          <a:xfrm>
            <a:off x="5291138" y="6199188"/>
            <a:ext cx="571500" cy="455612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90" name="Line 22"/>
          <p:cNvSpPr>
            <a:spLocks noChangeShapeType="1"/>
          </p:cNvSpPr>
          <p:nvPr/>
        </p:nvSpPr>
        <p:spPr bwMode="auto">
          <a:xfrm flipH="1">
            <a:off x="5748338" y="5627688"/>
            <a:ext cx="83820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91" name="Line 23"/>
          <p:cNvSpPr>
            <a:spLocks noChangeShapeType="1"/>
          </p:cNvSpPr>
          <p:nvPr/>
        </p:nvSpPr>
        <p:spPr bwMode="auto">
          <a:xfrm>
            <a:off x="7805738" y="4714875"/>
            <a:ext cx="485775" cy="585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92" name="Oval 24"/>
          <p:cNvSpPr>
            <a:spLocks noChangeArrowheads="1"/>
          </p:cNvSpPr>
          <p:nvPr/>
        </p:nvSpPr>
        <p:spPr bwMode="auto">
          <a:xfrm>
            <a:off x="8110538" y="5286375"/>
            <a:ext cx="571500" cy="44926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93" name="Text Box 25"/>
          <p:cNvSpPr txBox="1">
            <a:spLocks noChangeArrowheads="1"/>
          </p:cNvSpPr>
          <p:nvPr/>
        </p:nvSpPr>
        <p:spPr bwMode="auto">
          <a:xfrm>
            <a:off x="3738563" y="4330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2</a:t>
            </a:r>
          </a:p>
        </p:txBody>
      </p:sp>
      <p:sp>
        <p:nvSpPr>
          <p:cNvPr id="1901594" name="Text Box 26"/>
          <p:cNvSpPr txBox="1">
            <a:spLocks noChangeArrowheads="1"/>
          </p:cNvSpPr>
          <p:nvPr/>
        </p:nvSpPr>
        <p:spPr bwMode="auto">
          <a:xfrm>
            <a:off x="5657850" y="43164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3</a:t>
            </a:r>
          </a:p>
        </p:txBody>
      </p:sp>
      <p:sp>
        <p:nvSpPr>
          <p:cNvPr id="1901595" name="Text Box 27"/>
          <p:cNvSpPr txBox="1">
            <a:spLocks noChangeArrowheads="1"/>
          </p:cNvSpPr>
          <p:nvPr/>
        </p:nvSpPr>
        <p:spPr bwMode="auto">
          <a:xfrm>
            <a:off x="4743450" y="32750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1</a:t>
            </a:r>
          </a:p>
        </p:txBody>
      </p:sp>
      <p:sp>
        <p:nvSpPr>
          <p:cNvPr id="1901596" name="Text Box 28"/>
          <p:cNvSpPr txBox="1">
            <a:spLocks noChangeArrowheads="1"/>
          </p:cNvSpPr>
          <p:nvPr/>
        </p:nvSpPr>
        <p:spPr bwMode="auto">
          <a:xfrm>
            <a:off x="4727575" y="52339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d</a:t>
            </a:r>
          </a:p>
        </p:txBody>
      </p:sp>
      <p:sp>
        <p:nvSpPr>
          <p:cNvPr id="1901597" name="Text Box 29"/>
          <p:cNvSpPr txBox="1">
            <a:spLocks noChangeArrowheads="1"/>
          </p:cNvSpPr>
          <p:nvPr/>
        </p:nvSpPr>
        <p:spPr bwMode="auto">
          <a:xfrm>
            <a:off x="7493000" y="43116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4</a:t>
            </a:r>
          </a:p>
        </p:txBody>
      </p:sp>
      <p:sp>
        <p:nvSpPr>
          <p:cNvPr id="1901598" name="Text Box 30"/>
          <p:cNvSpPr txBox="1">
            <a:spLocks noChangeArrowheads="1"/>
          </p:cNvSpPr>
          <p:nvPr/>
        </p:nvSpPr>
        <p:spPr bwMode="auto">
          <a:xfrm>
            <a:off x="6570663" y="52339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5</a:t>
            </a:r>
          </a:p>
        </p:txBody>
      </p:sp>
      <p:sp>
        <p:nvSpPr>
          <p:cNvPr id="1901599" name="Text Box 31"/>
          <p:cNvSpPr txBox="1">
            <a:spLocks noChangeArrowheads="1"/>
          </p:cNvSpPr>
          <p:nvPr/>
        </p:nvSpPr>
        <p:spPr bwMode="auto">
          <a:xfrm>
            <a:off x="8223250" y="52720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6</a:t>
            </a:r>
          </a:p>
        </p:txBody>
      </p:sp>
      <p:sp>
        <p:nvSpPr>
          <p:cNvPr id="1901600" name="Text Box 32"/>
          <p:cNvSpPr txBox="1">
            <a:spLocks noChangeArrowheads="1"/>
          </p:cNvSpPr>
          <p:nvPr/>
        </p:nvSpPr>
        <p:spPr bwMode="auto">
          <a:xfrm>
            <a:off x="3959225" y="6156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7</a:t>
            </a:r>
          </a:p>
        </p:txBody>
      </p:sp>
      <p:sp>
        <p:nvSpPr>
          <p:cNvPr id="1901601" name="Text Box 33"/>
          <p:cNvSpPr txBox="1">
            <a:spLocks noChangeArrowheads="1"/>
          </p:cNvSpPr>
          <p:nvPr/>
        </p:nvSpPr>
        <p:spPr bwMode="auto">
          <a:xfrm>
            <a:off x="5419725" y="6194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x-none" sz="2400" b="0">
                <a:latin typeface="Times New Roman" charset="0"/>
              </a:rPr>
              <a:t>8</a:t>
            </a:r>
          </a:p>
        </p:txBody>
      </p:sp>
      <p:sp>
        <p:nvSpPr>
          <p:cNvPr id="1901602" name="Line 34"/>
          <p:cNvSpPr>
            <a:spLocks noChangeShapeType="1"/>
          </p:cNvSpPr>
          <p:nvPr/>
        </p:nvSpPr>
        <p:spPr bwMode="auto">
          <a:xfrm>
            <a:off x="617538" y="5886450"/>
            <a:ext cx="65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03" name="Line 35"/>
          <p:cNvSpPr>
            <a:spLocks noChangeShapeType="1"/>
          </p:cNvSpPr>
          <p:nvPr/>
        </p:nvSpPr>
        <p:spPr bwMode="auto">
          <a:xfrm>
            <a:off x="617538" y="6346825"/>
            <a:ext cx="65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04" name="Text Box 36"/>
          <p:cNvSpPr txBox="1">
            <a:spLocks noChangeArrowheads="1"/>
          </p:cNvSpPr>
          <p:nvPr/>
        </p:nvSpPr>
        <p:spPr bwMode="auto">
          <a:xfrm>
            <a:off x="1346200" y="5732463"/>
            <a:ext cx="1792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/>
              <a:t>Provider-Customer</a:t>
            </a:r>
          </a:p>
        </p:txBody>
      </p:sp>
      <p:sp>
        <p:nvSpPr>
          <p:cNvPr id="1901605" name="Text Box 37"/>
          <p:cNvSpPr txBox="1">
            <a:spLocks noChangeArrowheads="1"/>
          </p:cNvSpPr>
          <p:nvPr/>
        </p:nvSpPr>
        <p:spPr bwMode="auto">
          <a:xfrm>
            <a:off x="1346200" y="6194425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/>
              <a:t>Peer-Peer</a:t>
            </a:r>
          </a:p>
        </p:txBody>
      </p:sp>
      <p:sp>
        <p:nvSpPr>
          <p:cNvPr id="1901606" name="Rectangle 38"/>
          <p:cNvSpPr>
            <a:spLocks noChangeArrowheads="1"/>
          </p:cNvSpPr>
          <p:nvPr/>
        </p:nvSpPr>
        <p:spPr bwMode="auto">
          <a:xfrm>
            <a:off x="501650" y="5618163"/>
            <a:ext cx="2649538" cy="92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12" name="Line 44"/>
          <p:cNvSpPr>
            <a:spLocks noChangeShapeType="1"/>
          </p:cNvSpPr>
          <p:nvPr/>
        </p:nvSpPr>
        <p:spPr bwMode="auto">
          <a:xfrm flipH="1">
            <a:off x="6991350" y="5464175"/>
            <a:ext cx="1114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19" name="Freeform 51"/>
          <p:cNvSpPr>
            <a:spLocks/>
          </p:cNvSpPr>
          <p:nvPr/>
        </p:nvSpPr>
        <p:spPr bwMode="auto">
          <a:xfrm>
            <a:off x="4994275" y="4581525"/>
            <a:ext cx="461963" cy="536575"/>
          </a:xfrm>
          <a:custGeom>
            <a:avLst/>
            <a:gdLst>
              <a:gd name="T0" fmla="*/ 242 w 242"/>
              <a:gd name="T1" fmla="*/ 0 h 338"/>
              <a:gd name="T2" fmla="*/ 0 w 242"/>
              <a:gd name="T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2" h="338">
                <a:moveTo>
                  <a:pt x="242" y="0"/>
                </a:moveTo>
                <a:cubicBezTo>
                  <a:pt x="242" y="0"/>
                  <a:pt x="121" y="169"/>
                  <a:pt x="0" y="33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20" name="Freeform 52"/>
          <p:cNvSpPr>
            <a:spLocks/>
          </p:cNvSpPr>
          <p:nvPr/>
        </p:nvSpPr>
        <p:spPr bwMode="auto">
          <a:xfrm flipH="1">
            <a:off x="4264025" y="4695825"/>
            <a:ext cx="461963" cy="384175"/>
          </a:xfrm>
          <a:custGeom>
            <a:avLst/>
            <a:gdLst>
              <a:gd name="T0" fmla="*/ 242 w 242"/>
              <a:gd name="T1" fmla="*/ 0 h 338"/>
              <a:gd name="T2" fmla="*/ 0 w 242"/>
              <a:gd name="T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2" h="338">
                <a:moveTo>
                  <a:pt x="242" y="0"/>
                </a:moveTo>
                <a:cubicBezTo>
                  <a:pt x="242" y="0"/>
                  <a:pt x="121" y="169"/>
                  <a:pt x="0" y="33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21" name="Freeform 53"/>
          <p:cNvSpPr>
            <a:spLocks/>
          </p:cNvSpPr>
          <p:nvPr/>
        </p:nvSpPr>
        <p:spPr bwMode="auto">
          <a:xfrm>
            <a:off x="3721100" y="3544888"/>
            <a:ext cx="774700" cy="1843087"/>
          </a:xfrm>
          <a:custGeom>
            <a:avLst/>
            <a:gdLst>
              <a:gd name="T0" fmla="*/ 488 w 488"/>
              <a:gd name="T1" fmla="*/ 0 h 1161"/>
              <a:gd name="T2" fmla="*/ 4 w 488"/>
              <a:gd name="T3" fmla="*/ 629 h 1161"/>
              <a:gd name="T4" fmla="*/ 463 w 488"/>
              <a:gd name="T5" fmla="*/ 1161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8" h="1161">
                <a:moveTo>
                  <a:pt x="488" y="0"/>
                </a:moveTo>
                <a:cubicBezTo>
                  <a:pt x="248" y="218"/>
                  <a:pt x="8" y="436"/>
                  <a:pt x="4" y="629"/>
                </a:cubicBezTo>
                <a:cubicBezTo>
                  <a:pt x="0" y="822"/>
                  <a:pt x="231" y="991"/>
                  <a:pt x="463" y="116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22" name="Freeform 54"/>
          <p:cNvSpPr>
            <a:spLocks/>
          </p:cNvSpPr>
          <p:nvPr/>
        </p:nvSpPr>
        <p:spPr bwMode="auto">
          <a:xfrm>
            <a:off x="5378450" y="4657725"/>
            <a:ext cx="1920875" cy="614363"/>
          </a:xfrm>
          <a:custGeom>
            <a:avLst/>
            <a:gdLst>
              <a:gd name="T0" fmla="*/ 1210 w 1210"/>
              <a:gd name="T1" fmla="*/ 0 h 387"/>
              <a:gd name="T2" fmla="*/ 436 w 1210"/>
              <a:gd name="T3" fmla="*/ 73 h 387"/>
              <a:gd name="T4" fmla="*/ 0 w 1210"/>
              <a:gd name="T5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0" h="387">
                <a:moveTo>
                  <a:pt x="1210" y="0"/>
                </a:moveTo>
                <a:cubicBezTo>
                  <a:pt x="924" y="4"/>
                  <a:pt x="638" y="8"/>
                  <a:pt x="436" y="73"/>
                </a:cubicBezTo>
                <a:cubicBezTo>
                  <a:pt x="234" y="138"/>
                  <a:pt x="117" y="262"/>
                  <a:pt x="0" y="387"/>
                </a:cubicBezTo>
              </a:path>
            </a:pathLst>
          </a:custGeom>
          <a:noFill/>
          <a:ln w="38100" cap="flat" cmpd="sng">
            <a:solidFill>
              <a:srgbClr val="80008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23" name="Freeform 55"/>
          <p:cNvSpPr>
            <a:spLocks/>
          </p:cNvSpPr>
          <p:nvPr/>
        </p:nvSpPr>
        <p:spPr bwMode="auto">
          <a:xfrm>
            <a:off x="5224463" y="5541963"/>
            <a:ext cx="1114425" cy="1587"/>
          </a:xfrm>
          <a:custGeom>
            <a:avLst/>
            <a:gdLst>
              <a:gd name="T0" fmla="*/ 702 w 702"/>
              <a:gd name="T1" fmla="*/ 0 h 1"/>
              <a:gd name="T2" fmla="*/ 0 w 70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2" h="1">
                <a:moveTo>
                  <a:pt x="702" y="0"/>
                </a:moveTo>
                <a:cubicBezTo>
                  <a:pt x="407" y="0"/>
                  <a:pt x="113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80008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24" name="Freeform 56"/>
          <p:cNvSpPr>
            <a:spLocks/>
          </p:cNvSpPr>
          <p:nvPr/>
        </p:nvSpPr>
        <p:spPr bwMode="auto">
          <a:xfrm>
            <a:off x="5532438" y="4779963"/>
            <a:ext cx="2535237" cy="569912"/>
          </a:xfrm>
          <a:custGeom>
            <a:avLst/>
            <a:gdLst>
              <a:gd name="T0" fmla="*/ 1597 w 1597"/>
              <a:gd name="T1" fmla="*/ 359 h 359"/>
              <a:gd name="T2" fmla="*/ 1016 w 1597"/>
              <a:gd name="T3" fmla="*/ 44 h 359"/>
              <a:gd name="T4" fmla="*/ 387 w 1597"/>
              <a:gd name="T5" fmla="*/ 93 h 359"/>
              <a:gd name="T6" fmla="*/ 0 w 1597"/>
              <a:gd name="T7" fmla="*/ 334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7" h="359">
                <a:moveTo>
                  <a:pt x="1597" y="359"/>
                </a:moveTo>
                <a:cubicBezTo>
                  <a:pt x="1407" y="223"/>
                  <a:pt x="1218" y="88"/>
                  <a:pt x="1016" y="44"/>
                </a:cubicBezTo>
                <a:cubicBezTo>
                  <a:pt x="814" y="0"/>
                  <a:pt x="556" y="45"/>
                  <a:pt x="387" y="93"/>
                </a:cubicBezTo>
                <a:cubicBezTo>
                  <a:pt x="218" y="141"/>
                  <a:pt x="109" y="237"/>
                  <a:pt x="0" y="334"/>
                </a:cubicBezTo>
              </a:path>
            </a:pathLst>
          </a:custGeom>
          <a:noFill/>
          <a:ln w="38100" cap="flat" cmpd="sng">
            <a:solidFill>
              <a:srgbClr val="80008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27" name="Line 59"/>
          <p:cNvSpPr>
            <a:spLocks noChangeShapeType="1"/>
          </p:cNvSpPr>
          <p:nvPr/>
        </p:nvSpPr>
        <p:spPr bwMode="auto">
          <a:xfrm flipH="1" flipV="1">
            <a:off x="4994275" y="5772150"/>
            <a:ext cx="346075" cy="4603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28" name="Line 60"/>
          <p:cNvSpPr>
            <a:spLocks noChangeShapeType="1"/>
          </p:cNvSpPr>
          <p:nvPr/>
        </p:nvSpPr>
        <p:spPr bwMode="auto">
          <a:xfrm flipV="1">
            <a:off x="4111625" y="5541963"/>
            <a:ext cx="422275" cy="4984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1619" grpId="0" animBg="1"/>
      <p:bldP spid="1901620" grpId="0" animBg="1"/>
      <p:bldP spid="1901621" grpId="0" animBg="1"/>
      <p:bldP spid="1901622" grpId="0" animBg="1"/>
      <p:bldP spid="1901623" grpId="0" animBg="1"/>
      <p:bldP spid="1901624" grpId="0" animBg="1"/>
      <p:bldP spid="1901627" grpId="0" animBg="1"/>
      <p:bldP spid="19016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Back to Research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the </a:t>
            </a:r>
            <a:r>
              <a:rPr lang="en-US" dirty="0" smtClean="0"/>
              <a:t>Internet infrastructure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Think of the Internet as a </a:t>
            </a:r>
            <a:r>
              <a:rPr lang="en-US" i="1" dirty="0" smtClean="0"/>
              <a:t>single,</a:t>
            </a:r>
            <a:r>
              <a:rPr lang="en-US" dirty="0" smtClean="0"/>
              <a:t> stable </a:t>
            </a:r>
            <a:r>
              <a:rPr lang="en-US" dirty="0" smtClean="0"/>
              <a:t>network</a:t>
            </a:r>
          </a:p>
          <a:p>
            <a:r>
              <a:rPr lang="en-US" dirty="0"/>
              <a:t>Empowering the network administrator</a:t>
            </a:r>
          </a:p>
          <a:p>
            <a:pPr lvl="1"/>
            <a:r>
              <a:rPr lang="en-US" dirty="0"/>
              <a:t>Design patterns and reasoning about </a:t>
            </a:r>
            <a:r>
              <a:rPr lang="en-US" dirty="0" smtClean="0"/>
              <a:t>stability</a:t>
            </a:r>
            <a:endParaRPr lang="en-US" dirty="0" smtClean="0"/>
          </a:p>
          <a:p>
            <a:r>
              <a:rPr lang="en-US" dirty="0" smtClean="0"/>
              <a:t>Learning and synthesizing domain details</a:t>
            </a:r>
          </a:p>
          <a:p>
            <a:pPr lvl="1"/>
            <a:r>
              <a:rPr lang="en-US" dirty="0" smtClean="0"/>
              <a:t>Routing protocol, operational practices, incentives</a:t>
            </a:r>
          </a:p>
          <a:p>
            <a:r>
              <a:rPr lang="en-US" dirty="0" smtClean="0"/>
              <a:t>Interdisciplinary </a:t>
            </a:r>
            <a:r>
              <a:rPr lang="en-US" dirty="0" smtClean="0"/>
              <a:t>collaboration</a:t>
            </a:r>
            <a:endParaRPr lang="en-US" dirty="0"/>
          </a:p>
          <a:p>
            <a:pPr lvl="1"/>
            <a:r>
              <a:rPr lang="en-US" dirty="0" smtClean="0"/>
              <a:t>Game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Languages for Programmable Networks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637" y="6125517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Joint with David Walker (Princeton) and Nate Foster (Cornell)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are Too Hard to Manage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Traditional networks are complex</a:t>
            </a:r>
          </a:p>
          <a:p>
            <a:pPr lvl="1"/>
            <a:r>
              <a:rPr lang="en-US" dirty="0" smtClean="0"/>
              <a:t>Configure individual devices</a:t>
            </a:r>
          </a:p>
          <a:p>
            <a:pPr lvl="1"/>
            <a:r>
              <a:rPr lang="is-IS" dirty="0" smtClean="0"/>
              <a:t>… using low-level configuration interfaces</a:t>
            </a:r>
          </a:p>
          <a:p>
            <a:r>
              <a:rPr lang="is-IS" dirty="0" smtClean="0"/>
              <a:t>Better tools can help</a:t>
            </a:r>
          </a:p>
          <a:p>
            <a:pPr lvl="1"/>
            <a:r>
              <a:rPr lang="en-US" dirty="0" smtClean="0"/>
              <a:t>Network-wide visibility and analysis</a:t>
            </a:r>
          </a:p>
          <a:p>
            <a:pPr lvl="1"/>
            <a:r>
              <a:rPr lang="en-US" dirty="0" smtClean="0"/>
              <a:t>Automation of low-level configuration</a:t>
            </a:r>
          </a:p>
          <a:p>
            <a:r>
              <a:rPr lang="en-US" dirty="0" smtClean="0"/>
              <a:t>Protocols and mechanisms get in the way</a:t>
            </a:r>
          </a:p>
          <a:p>
            <a:pPr lvl="1"/>
            <a:r>
              <a:rPr lang="en-US" dirty="0" smtClean="0"/>
              <a:t>Limited visibility</a:t>
            </a:r>
          </a:p>
          <a:p>
            <a:pPr lvl="1"/>
            <a:r>
              <a:rPr lang="en-US" dirty="0" smtClean="0"/>
              <a:t>Infeasible policies</a:t>
            </a:r>
          </a:p>
          <a:p>
            <a:pPr lvl="1"/>
            <a:r>
              <a:rPr lang="en-US" dirty="0" smtClean="0"/>
              <a:t>Transient disruptions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50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5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28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0138" y="5342466"/>
            <a:ext cx="697706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.*.*,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83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 researcher is a bit weird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4286250"/>
            <a:ext cx="8001000" cy="1752600"/>
          </a:xfrm>
        </p:spPr>
        <p:txBody>
          <a:bodyPr/>
          <a:lstStyle/>
          <a:p>
            <a:r>
              <a:rPr lang="en-US" dirty="0" smtClean="0"/>
              <a:t>Drawn to different kinds of research problems,</a:t>
            </a:r>
          </a:p>
          <a:p>
            <a:r>
              <a:rPr lang="en-US" dirty="0"/>
              <a:t>a</a:t>
            </a:r>
            <a:r>
              <a:rPr lang="en-US" dirty="0" smtClean="0"/>
              <a:t>nd different ways of solving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2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987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>
          <a:xfrm>
            <a:off x="402431" y="147478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149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40767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402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642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736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4450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51117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5974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3497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50546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78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21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3721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4578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3530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32385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481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4958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32766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7498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6341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30618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50922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96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</a:t>
            </a:r>
            <a:r>
              <a:rPr lang="en-US" dirty="0" smtClean="0">
                <a:latin typeface="Arial" charset="0"/>
                <a:cs typeface="Arial" charset="0"/>
              </a:rPr>
              <a:t>networking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Blocking denial-of-service attacks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Network virtualization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Steering traffic through </a:t>
            </a:r>
            <a:r>
              <a:rPr lang="en-US" dirty="0" err="1" smtClean="0">
                <a:latin typeface="Arial" charset="0"/>
                <a:cs typeface="Arial" charset="0"/>
              </a:rPr>
              <a:t>middleboxes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&lt;Your app here!&gt;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01063" y="6437313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1" y="2971800"/>
            <a:ext cx="1371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6483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as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Input: a located packet</a:t>
            </a:r>
          </a:p>
          <a:p>
            <a:pPr lvl="1"/>
            <a:r>
              <a:rPr lang="en-US" dirty="0" smtClean="0"/>
              <a:t>Packet header fields (e.g., </a:t>
            </a:r>
            <a:r>
              <a:rPr lang="en-US" dirty="0" err="1" smtClean="0"/>
              <a:t>src</a:t>
            </a:r>
            <a:r>
              <a:rPr lang="en-US" dirty="0" smtClean="0"/>
              <a:t> and </a:t>
            </a:r>
            <a:r>
              <a:rPr lang="en-US" dirty="0" err="1" smtClean="0"/>
              <a:t>dst</a:t>
            </a:r>
            <a:r>
              <a:rPr lang="en-US" dirty="0" smtClean="0"/>
              <a:t> IP)</a:t>
            </a:r>
          </a:p>
          <a:p>
            <a:pPr lvl="1"/>
            <a:r>
              <a:rPr lang="en-US" dirty="0" smtClean="0"/>
              <a:t>Packet’s location (e.g., switch and port)</a:t>
            </a:r>
          </a:p>
          <a:p>
            <a:r>
              <a:rPr lang="en-US" dirty="0" smtClean="0"/>
              <a:t>Output: a set of located packets</a:t>
            </a:r>
          </a:p>
          <a:p>
            <a:pPr lvl="1"/>
            <a:r>
              <a:rPr lang="en-US" dirty="0" smtClean="0"/>
              <a:t>Empty set: drop (or count)</a:t>
            </a:r>
          </a:p>
          <a:p>
            <a:pPr lvl="1"/>
            <a:r>
              <a:rPr lang="en-US" dirty="0" smtClean="0"/>
              <a:t>Single element at new location: forwarding</a:t>
            </a:r>
          </a:p>
          <a:p>
            <a:pPr lvl="1"/>
            <a:r>
              <a:rPr lang="en-US" dirty="0" smtClean="0"/>
              <a:t>Multiple elements: multicast</a:t>
            </a:r>
          </a:p>
          <a:p>
            <a:r>
              <a:rPr lang="en-US" dirty="0" smtClean="0"/>
              <a:t>Enables reasoning about composition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308725"/>
            <a:ext cx="7665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recent work on </a:t>
            </a:r>
            <a:r>
              <a:rPr lang="en-US" sz="2000" dirty="0" err="1" smtClean="0"/>
              <a:t>NetKat</a:t>
            </a:r>
            <a:r>
              <a:rPr lang="en-US" sz="2000" dirty="0" smtClean="0"/>
              <a:t> (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algebra plus regular expressions)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92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5813" y="2401888"/>
            <a:ext cx="7772400" cy="1470025"/>
          </a:xfrm>
        </p:spPr>
        <p:txBody>
          <a:bodyPr/>
          <a:lstStyle/>
          <a:p>
            <a:r>
              <a:rPr lang="en-US" dirty="0" smtClean="0"/>
              <a:t>Grad school and postdocs </a:t>
            </a:r>
            <a:br>
              <a:rPr lang="en-US" dirty="0" smtClean="0"/>
            </a:br>
            <a:r>
              <a:rPr lang="en-US" dirty="0" smtClean="0"/>
              <a:t>are a great time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57263" y="4157663"/>
            <a:ext cx="7258050" cy="1752600"/>
          </a:xfrm>
        </p:spPr>
        <p:txBody>
          <a:bodyPr/>
          <a:lstStyle/>
          <a:p>
            <a:r>
              <a:rPr lang="is-IS" dirty="0" smtClean="0"/>
              <a:t>… to discover your weirdness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9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Reading State: Query Language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Applications read state</a:t>
            </a:r>
            <a:endParaRPr lang="en-US" sz="28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Traffic counters in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switches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Packets sent to the controller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Limit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amount of data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Controller platform</a:t>
            </a:r>
            <a:endParaRPr lang="en-US" sz="28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Installs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Reads counters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Handles packets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7825" y="4782789"/>
            <a:ext cx="2121607" cy="12003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Select(bytes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Where(inport:2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dstmac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7827" y="2421022"/>
            <a:ext cx="2121382" cy="12003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66256" y="1831612"/>
            <a:ext cx="3048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66343" y="4291398"/>
            <a:ext cx="2350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5634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Writing Policies: Consistent Updates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Transition from policy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 to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2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Security: new access control lists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Routing: new shortest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paths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Transient </a:t>
            </a:r>
            <a:r>
              <a:rPr lang="en-US" dirty="0">
                <a:latin typeface="Arial" charset="0"/>
                <a:cs typeface="Arial" charset="0"/>
              </a:rPr>
              <a:t>policy violations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in flight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during the change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Loops,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unauthorized traffic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Consistent update semantics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experience either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never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 mixture of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07" y="1509264"/>
            <a:ext cx="1228658" cy="119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29" y="3443085"/>
            <a:ext cx="1500085" cy="13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5364" y="5471259"/>
            <a:ext cx="2046839" cy="80021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Helvetica" pitchFamily="1" charset="0"/>
                <a:ea typeface="+mn-ea"/>
                <a:cs typeface="+mn-cs"/>
              </a:rPr>
              <a:t>CHANGE</a:t>
            </a:r>
          </a:p>
          <a:p>
            <a:pPr>
              <a:defRPr/>
            </a:pPr>
            <a:r>
              <a:rPr lang="en-US" sz="1400" dirty="0" smtClean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   We </a:t>
            </a:r>
            <a:r>
              <a:rPr lang="en-US" sz="1400" dirty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Can Believe In</a:t>
            </a:r>
          </a:p>
        </p:txBody>
      </p:sp>
    </p:spTree>
    <p:extLst>
      <p:ext uri="{BB962C8B-B14F-4D97-AF65-F5344CB8AC3E}">
        <p14:creationId xmlns:p14="http://schemas.microsoft.com/office/powerpoint/2010/main" val="1650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Back to Research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the </a:t>
            </a:r>
            <a:r>
              <a:rPr lang="en-US" dirty="0" smtClean="0"/>
              <a:t>Internet infrastructure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More programmable, </a:t>
            </a:r>
            <a:r>
              <a:rPr lang="en-US" dirty="0" smtClean="0"/>
              <a:t>with an </a:t>
            </a:r>
            <a:r>
              <a:rPr lang="en-US" dirty="0" smtClean="0"/>
              <a:t>“app” </a:t>
            </a:r>
            <a:r>
              <a:rPr lang="en-US" dirty="0" smtClean="0"/>
              <a:t>ecosystem</a:t>
            </a:r>
          </a:p>
          <a:p>
            <a:r>
              <a:rPr lang="en-US" dirty="0"/>
              <a:t>Empowering the network administrator</a:t>
            </a:r>
          </a:p>
          <a:p>
            <a:pPr lvl="1"/>
            <a:r>
              <a:rPr lang="en-US" dirty="0"/>
              <a:t>Higher-level programming and </a:t>
            </a:r>
            <a:r>
              <a:rPr lang="en-US" dirty="0" smtClean="0"/>
              <a:t>composition</a:t>
            </a:r>
            <a:endParaRPr lang="en-US" dirty="0" smtClean="0"/>
          </a:p>
          <a:p>
            <a:r>
              <a:rPr lang="en-US" dirty="0" smtClean="0"/>
              <a:t>Learning and synthesizing domain details</a:t>
            </a:r>
          </a:p>
          <a:p>
            <a:pPr lvl="1"/>
            <a:r>
              <a:rPr lang="en-US" dirty="0" smtClean="0"/>
              <a:t>Switch hardware, </a:t>
            </a:r>
            <a:r>
              <a:rPr lang="en-US" dirty="0" err="1" smtClean="0"/>
              <a:t>OpenFlow</a:t>
            </a:r>
            <a:r>
              <a:rPr lang="en-US" dirty="0" smtClean="0"/>
              <a:t>, important “apps”</a:t>
            </a:r>
          </a:p>
          <a:p>
            <a:r>
              <a:rPr lang="en-US" smtClean="0"/>
              <a:t>Interdisciplinary </a:t>
            </a:r>
            <a:r>
              <a:rPr lang="en-US" dirty="0" smtClean="0"/>
              <a:t>collaboration</a:t>
            </a:r>
            <a:endParaRPr lang="en-US" dirty="0"/>
          </a:p>
          <a:p>
            <a:pPr lvl="1"/>
            <a:r>
              <a:rPr lang="en-US" dirty="0" smtClean="0"/>
              <a:t>Programming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/>
          <a:lstStyle/>
          <a:p>
            <a:r>
              <a:rPr lang="en-US" dirty="0" smtClean="0"/>
              <a:t>Picking the right research problem</a:t>
            </a:r>
          </a:p>
          <a:p>
            <a:pPr lvl="1"/>
            <a:r>
              <a:rPr lang="en-US" dirty="0" smtClean="0"/>
              <a:t>Important topics</a:t>
            </a:r>
          </a:p>
          <a:p>
            <a:pPr lvl="1"/>
            <a:r>
              <a:rPr lang="en-US" dirty="0" smtClean="0"/>
              <a:t>Up your alley</a:t>
            </a:r>
          </a:p>
          <a:p>
            <a:pPr lvl="1"/>
            <a:r>
              <a:rPr lang="en-US" dirty="0" smtClean="0"/>
              <a:t>Let’s you collaborate with great people</a:t>
            </a:r>
          </a:p>
          <a:p>
            <a:r>
              <a:rPr lang="en-US" dirty="0" smtClean="0"/>
              <a:t>Discovering your taste</a:t>
            </a:r>
          </a:p>
          <a:p>
            <a:pPr lvl="1"/>
            <a:r>
              <a:rPr lang="en-US" dirty="0" smtClean="0"/>
              <a:t>Introspecting about what most excites you</a:t>
            </a:r>
          </a:p>
          <a:p>
            <a:pPr lvl="1"/>
            <a:r>
              <a:rPr lang="is-IS" dirty="0" smtClean="0"/>
              <a:t>… and what you find lacking in other works</a:t>
            </a:r>
          </a:p>
          <a:p>
            <a:pPr lvl="1"/>
            <a:r>
              <a:rPr lang="is-IS" dirty="0" smtClean="0"/>
              <a:t>Creating opportunities to hone your craft</a:t>
            </a:r>
          </a:p>
          <a:p>
            <a:pPr lvl="1"/>
            <a:r>
              <a:rPr lang="is-IS" dirty="0" smtClean="0"/>
              <a:t>... </a:t>
            </a:r>
            <a:r>
              <a:rPr lang="en-US" dirty="0"/>
              <a:t>a</a:t>
            </a:r>
            <a:r>
              <a:rPr lang="is-IS" dirty="0" smtClean="0"/>
              <a:t>nd work with people who help you grow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to hone your weirdness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929062"/>
            <a:ext cx="7543800" cy="1752600"/>
          </a:xfrm>
        </p:spPr>
        <p:txBody>
          <a:bodyPr/>
          <a:lstStyle/>
          <a:p>
            <a:r>
              <a:rPr lang="is-IS" dirty="0" smtClean="0"/>
              <a:t>And resist distractions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7" y="1995077"/>
            <a:ext cx="3508375" cy="297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5252559" y="3895693"/>
            <a:ext cx="2963449" cy="137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But who creates the computer?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586288" y="1913601"/>
            <a:ext cx="432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Programmability enables innovation, and changes </a:t>
            </a:r>
            <a:r>
              <a:rPr lang="en-US" sz="3200" i="1" dirty="0" smtClean="0"/>
              <a:t>who</a:t>
            </a:r>
            <a:r>
              <a:rPr lang="en-US" sz="3200" dirty="0" smtClean="0"/>
              <a:t> gets to innovate!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17545" y="5133385"/>
            <a:ext cx="323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High school in Virginia</a:t>
            </a:r>
          </a:p>
          <a:p>
            <a:pPr algn="ctr"/>
            <a:r>
              <a:rPr lang="en-US" sz="2400" dirty="0" smtClean="0"/>
              <a:t>Programming computers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27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4332692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College at Princeton</a:t>
            </a:r>
          </a:p>
          <a:p>
            <a:pPr algn="ctr"/>
            <a:r>
              <a:rPr lang="en-US" sz="2400" dirty="0" smtClean="0"/>
              <a:t>How computers work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5600" y="4423993"/>
            <a:ext cx="485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Graduate school at U. Michigan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ultiple computers working together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08200"/>
            <a:ext cx="3173270" cy="2120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912" y="2108200"/>
            <a:ext cx="3814988" cy="223907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Computers Work (Together)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the End of Grad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4963"/>
          </a:xfrm>
        </p:spPr>
        <p:txBody>
          <a:bodyPr/>
          <a:lstStyle/>
          <a:p>
            <a:r>
              <a:rPr lang="en-US" dirty="0" smtClean="0"/>
              <a:t>Parallel computing</a:t>
            </a:r>
          </a:p>
          <a:p>
            <a:pPr lvl="1"/>
            <a:r>
              <a:rPr lang="en-US" dirty="0" smtClean="0"/>
              <a:t>Running synthetic applications</a:t>
            </a:r>
          </a:p>
          <a:p>
            <a:pPr lvl="1"/>
            <a:r>
              <a:rPr lang="en-US" dirty="0" smtClean="0"/>
              <a:t>Most commercial efforts were failing</a:t>
            </a:r>
          </a:p>
          <a:p>
            <a:pPr lvl="1"/>
            <a:r>
              <a:rPr lang="en-US" dirty="0" smtClean="0"/>
              <a:t>(Perhaps I should have been more patient!)</a:t>
            </a:r>
          </a:p>
          <a:p>
            <a:r>
              <a:rPr lang="en-US" dirty="0" smtClean="0"/>
              <a:t>Internet was just starting to take off</a:t>
            </a:r>
          </a:p>
          <a:p>
            <a:pPr lvl="1"/>
            <a:r>
              <a:rPr lang="en-US" dirty="0" smtClean="0"/>
              <a:t>Tremendous innovation and excitement</a:t>
            </a:r>
          </a:p>
          <a:p>
            <a:pPr lvl="1"/>
            <a:r>
              <a:rPr lang="en-US" dirty="0" smtClean="0"/>
              <a:t>A global network of interconnected computers</a:t>
            </a:r>
          </a:p>
          <a:p>
            <a:pPr lvl="1"/>
            <a:r>
              <a:rPr lang="en-US" dirty="0" smtClean="0"/>
              <a:t>Opportunities for the real data I so wanted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30112</TotalTime>
  <Words>2087</Words>
  <Application>Microsoft Macintosh PowerPoint</Application>
  <PresentationFormat>On-screen Show (4:3)</PresentationFormat>
  <Paragraphs>474</Paragraphs>
  <Slides>45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Calibri</vt:lpstr>
      <vt:lpstr>Helvetica</vt:lpstr>
      <vt:lpstr>ＭＳ Ｐゴシック</vt:lpstr>
      <vt:lpstr>Myriad Pro Light</vt:lpstr>
      <vt:lpstr>Myriad Pro Semibold</vt:lpstr>
      <vt:lpstr>Times</vt:lpstr>
      <vt:lpstr>Times New Roman</vt:lpstr>
      <vt:lpstr>Wingdings</vt:lpstr>
      <vt:lpstr>ヒラギノ角ゴ Pro W3</vt:lpstr>
      <vt:lpstr>小塚ゴシック Pro L</vt:lpstr>
      <vt:lpstr>Arial</vt:lpstr>
      <vt:lpstr>Office Theme</vt:lpstr>
      <vt:lpstr>Photo Editor Photo</vt:lpstr>
      <vt:lpstr>Discovering Your Research Taste</vt:lpstr>
      <vt:lpstr>Research is Exciting</vt:lpstr>
      <vt:lpstr>Every researcher is a bit weird</vt:lpstr>
      <vt:lpstr>Grad school and postdocs  are a great time…</vt:lpstr>
      <vt:lpstr>And to hone your weirdness</vt:lpstr>
      <vt:lpstr>My Journey</vt:lpstr>
      <vt:lpstr>Programming Computers</vt:lpstr>
      <vt:lpstr>Making Computers Work (Together)</vt:lpstr>
      <vt:lpstr>Toward the End of Grad School</vt:lpstr>
      <vt:lpstr>Internet Research</vt:lpstr>
      <vt:lpstr>Rethinking Network Management</vt:lpstr>
      <vt:lpstr>My Research Taste</vt:lpstr>
      <vt:lpstr>Stable Internet Routing Without Global Coordination</vt:lpstr>
      <vt:lpstr>What is an Internet?</vt:lpstr>
      <vt:lpstr>Autonomous Systems (ASes)</vt:lpstr>
      <vt:lpstr>Border Gateway Protocol (BGP)</vt:lpstr>
      <vt:lpstr>Stable Paths Problem (SPP) Model</vt:lpstr>
      <vt:lpstr>Ways to Achieve Global Stability</vt:lpstr>
      <vt:lpstr>Bilateral Business Relationships</vt:lpstr>
      <vt:lpstr>Act Locally, Prove Globally</vt:lpstr>
      <vt:lpstr>Rough Sketch of the Proof</vt:lpstr>
      <vt:lpstr>Tying Back to Research Taste</vt:lpstr>
      <vt:lpstr>Programming Languages for Programmable Networks</vt:lpstr>
      <vt:lpstr>Networks are Too Hard to Manage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Server Load Balancing</vt:lpstr>
      <vt:lpstr>Example SDN Applications</vt:lpstr>
      <vt:lpstr>A Major Trend in Networking</vt:lpstr>
      <vt:lpstr>Programming SDNs</vt:lpstr>
      <vt:lpstr>Network Control Loop</vt:lpstr>
      <vt:lpstr>Language-Based Abstractions</vt:lpstr>
      <vt:lpstr>Combining Many Networking Tasks</vt:lpstr>
      <vt:lpstr>Modules Affect the Same Traffic</vt:lpstr>
      <vt:lpstr>Policy as a Function</vt:lpstr>
      <vt:lpstr>Parallel Composition</vt:lpstr>
      <vt:lpstr>Sequential Composition</vt:lpstr>
      <vt:lpstr>Reading State: Query Language</vt:lpstr>
      <vt:lpstr>Writing Policies: Consistent Updates</vt:lpstr>
      <vt:lpstr>Tying Back to Research Taste</vt:lpstr>
      <vt:lpstr>Stepping Back</vt:lpstr>
    </vt:vector>
  </TitlesOfParts>
  <Company>Columbia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</cp:lastModifiedBy>
  <cp:revision>1095</cp:revision>
  <cp:lastPrinted>2012-10-23T16:46:37Z</cp:lastPrinted>
  <dcterms:created xsi:type="dcterms:W3CDTF">2011-07-06T20:32:25Z</dcterms:created>
  <dcterms:modified xsi:type="dcterms:W3CDTF">2017-02-01T15:28:15Z</dcterms:modified>
</cp:coreProperties>
</file>