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72" r:id="rId4"/>
    <p:sldId id="265" r:id="rId5"/>
    <p:sldId id="269" r:id="rId6"/>
    <p:sldId id="267" r:id="rId7"/>
    <p:sldId id="271" r:id="rId8"/>
    <p:sldId id="258" r:id="rId9"/>
    <p:sldId id="259" r:id="rId10"/>
    <p:sldId id="260" r:id="rId11"/>
    <p:sldId id="273" r:id="rId12"/>
    <p:sldId id="274" r:id="rId13"/>
    <p:sldId id="275" r:id="rId14"/>
    <p:sldId id="276" r:id="rId15"/>
    <p:sldId id="277" r:id="rId16"/>
    <p:sldId id="279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0" clrIdx="0">
    <p:extLst/>
  </p:cmAuthor>
  <p:cmAuthor id="2" name="Microsoft Office User" initials="Office [2]" lastIdx="1" clrIdx="1">
    <p:extLst/>
  </p:cmAuthor>
  <p:cmAuthor id="3" name="Microsoft Office User" initials="Office [3]" lastIdx="1" clrIdx="2">
    <p:extLst/>
  </p:cmAuthor>
  <p:cmAuthor id="4" name="Microsoft Office User" initials="Office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2A1A"/>
    <a:srgbClr val="AC1601"/>
    <a:srgbClr val="9B0000"/>
    <a:srgbClr val="D01D05"/>
    <a:srgbClr val="B81802"/>
    <a:srgbClr val="FFF9C4"/>
    <a:srgbClr val="FFF574"/>
    <a:srgbClr val="FFA2F4"/>
    <a:srgbClr val="FF8E92"/>
    <a:srgbClr val="A5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/>
    <p:restoredTop sz="91508" autoAdjust="0"/>
  </p:normalViewPr>
  <p:slideViewPr>
    <p:cSldViewPr snapToGrid="0" snapToObjects="1">
      <p:cViewPr>
        <p:scale>
          <a:sx n="120" d="100"/>
          <a:sy n="120" d="100"/>
        </p:scale>
        <p:origin x="76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AD49-4EEE-7943-9DA1-D97430236F30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B13D-0290-CF49-AAF4-282F3F0E9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CD46-05C9-3646-A718-5B129CF7C931}" type="datetimeFigureOut">
              <a:rPr lang="en-US" smtClean="0"/>
              <a:t>11/29/16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63F6-5BC4-F945-9DDD-76E74D9D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BD7BD-A130-AF4B-9FD3-D49EA1C1175A}" type="slidenum">
              <a:rPr lang="en-US" altLang="x-none"/>
              <a:pPr/>
              <a:t>8</a:t>
            </a:fld>
            <a:endParaRPr lang="en-US" altLang="x-none"/>
          </a:p>
        </p:txBody>
      </p:sp>
      <p:sp>
        <p:nvSpPr>
          <p:cNvPr id="68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055498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252AB-414A-6748-8FC2-698D1BBE47A5}" type="slidenum">
              <a:rPr lang="en-US" altLang="x-none"/>
              <a:pPr/>
              <a:t>9</a:t>
            </a:fld>
            <a:endParaRPr lang="en-US" altLang="x-none"/>
          </a:p>
        </p:txBody>
      </p:sp>
      <p:sp>
        <p:nvSpPr>
          <p:cNvPr id="69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58902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693D-A9B0-4C49-90CA-E6B21035DCF3}" type="datetime1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BF1-55FA-3B4E-9CD7-8DCBA3FAB69C}" type="datetime1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028B-2869-FB4B-802B-0468CE8B1E1B}" type="datetime1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0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32888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990600"/>
            <a:ext cx="43815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990600"/>
            <a:ext cx="43815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962400"/>
            <a:ext cx="43815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777E17A-AF98-444D-8208-F8B6A9705ADB}" type="datetime1">
              <a:rPr lang="en-US" altLang="x-none"/>
              <a:pPr/>
              <a:t>11/29/16</a:t>
            </a:fld>
            <a:endParaRPr lang="en-US" altLang="x-non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627D6A-6B1D-5D4A-9032-D978AC71FFF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378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29C9-0F64-A24A-9F0E-575912715288}" type="datetime1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577E-059A-B348-9DF2-42DD67974880}" type="datetime1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6355-3D33-194C-850B-1551B3BE3B42}" type="datetime1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F62F-66EE-984A-BE23-FAAD1E9DEB6D}" type="datetime1">
              <a:rPr lang="en-US" smtClean="0"/>
              <a:t>11/29/16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818F-6231-4346-9394-2368177A5131}" type="datetime1">
              <a:rPr lang="en-US" smtClean="0"/>
              <a:t>11/29/16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BF38-C8B2-A447-80A5-E5DA3B84EFAC}" type="datetime1">
              <a:rPr lang="en-US" smtClean="0"/>
              <a:t>11/29/16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C8B6-3EEE-EE4E-8619-CBBF7D2DEED0}" type="datetime1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5A15-ECBC-8F43-919A-209860764957}" type="datetime1">
              <a:rPr lang="en-US" smtClean="0"/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1D60-9BE6-4942-A6C5-4076B57A16E7}" type="datetime1">
              <a:rPr lang="en-US" smtClean="0"/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718992C-B9AF-2F49-8B31-EC7F489F30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1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8.png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2.png"/><Relationship Id="rId9" Type="http://schemas.openxmlformats.org/officeDocument/2006/relationships/oleObject" Target="../embeddings/oleObject12.bin"/><Relationship Id="rId10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images.google.com/imgres?imgurl=http://www.baypath.org/old_phone.jpg&amp;imgrefurl=http://www.baypath.org/home.htm&amp;h=565&amp;w=849&amp;sz=193&amp;hl=en&amp;start=5&amp;tbnid=0t0ET1LPXTDabM:&amp;tbnh=96&amp;tbnw=145&amp;prev=/images%3Fq%3Dphone%2Bold%26gbv%3D2%26svnum%3D10%26hl%3Den" TargetMode="External"/><Relationship Id="rId5" Type="http://schemas.openxmlformats.org/officeDocument/2006/relationships/image" Target="../media/image3.jpeg"/><Relationship Id="rId6" Type="http://schemas.openxmlformats.org/officeDocument/2006/relationships/hyperlink" Target="http://www.etsu.edu/math/gardner/5310/einstein.gif" TargetMode="External"/><Relationship Id="rId7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files.turbosquid.com/Preview/Content_on_1_10_2002_09_40_32/phoneOldHi_brazil.jpgCBB6A52D-DA5C-45EC-94024D51A729B2AC.jpgLarge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hyperlink" Target="http://217.10.147.234/dell-cms/images2/dimen_e520_open.jpg" TargetMode="External"/><Relationship Id="rId5" Type="http://schemas.openxmlformats.org/officeDocument/2006/relationships/image" Target="../media/image6.jpeg"/><Relationship Id="rId6" Type="http://schemas.openxmlformats.org/officeDocument/2006/relationships/hyperlink" Target="http://www.realbeer.com/edu/images/homer.jpg" TargetMode="External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mg.alibaba.com/photo/10653946/OEM_Notebook_Computer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8.png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image" Target="../media/image12.png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869" y="5280891"/>
            <a:ext cx="3029110" cy="85015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35665" y="2087897"/>
            <a:ext cx="7581014" cy="1470025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chemeClr val="accent6">
                    <a:lumMod val="75000"/>
                  </a:schemeClr>
                </a:solidFill>
              </a:rPr>
              <a:t>Internet Resilience: </a:t>
            </a:r>
            <a:r>
              <a:rPr lang="en-US" sz="53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53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5300" dirty="0" smtClean="0">
                <a:solidFill>
                  <a:schemeClr val="accent6">
                    <a:lumMod val="75000"/>
                  </a:schemeClr>
                </a:solidFill>
              </a:rPr>
              <a:t>Global </a:t>
            </a:r>
            <a:r>
              <a:rPr lang="en-US" sz="5300" dirty="0">
                <a:solidFill>
                  <a:schemeClr val="accent6">
                    <a:lumMod val="75000"/>
                  </a:schemeClr>
                </a:solidFill>
              </a:rPr>
              <a:t>Network, Global Risks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Rexford and Nick </a:t>
            </a:r>
            <a:r>
              <a:rPr lang="en-US" dirty="0" err="1" smtClean="0"/>
              <a:t>Feamster</a:t>
            </a:r>
            <a:endParaRPr lang="en-US" dirty="0" smtClean="0"/>
          </a:p>
          <a:p>
            <a:r>
              <a:rPr lang="en-US" dirty="0" smtClean="0"/>
              <a:t>Computer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50"/>
    </mc:Choice>
    <mc:Fallback xmlns="">
      <p:transition xmlns:p14="http://schemas.microsoft.com/office/powerpoint/2010/main" spd="slow" advTm="1625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Cooperation and Competition</a:t>
            </a:r>
          </a:p>
        </p:txBody>
      </p:sp>
      <p:graphicFrame>
        <p:nvGraphicFramePr>
          <p:cNvPr id="694275" name="Object 3"/>
          <p:cNvGraphicFramePr>
            <a:graphicFrameLocks noChangeAspect="1"/>
          </p:cNvGraphicFramePr>
          <p:nvPr/>
        </p:nvGraphicFramePr>
        <p:xfrm>
          <a:off x="733425" y="2093913"/>
          <a:ext cx="2647950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" name="Photo Editor Photo" r:id="rId4" imgW="1905266" imgH="1390844" progId="MSPhotoEd.3">
                  <p:embed/>
                </p:oleObj>
              </mc:Choice>
              <mc:Fallback>
                <p:oleObj name="Photo Editor Photo" r:id="rId4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2093913"/>
                        <a:ext cx="2647950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76" name="Object 4"/>
          <p:cNvGraphicFramePr>
            <a:graphicFrameLocks noChangeAspect="1"/>
          </p:cNvGraphicFramePr>
          <p:nvPr/>
        </p:nvGraphicFramePr>
        <p:xfrm>
          <a:off x="4305300" y="1470025"/>
          <a:ext cx="265271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" name="Photo Editor Photo" r:id="rId6" imgW="1905266" imgH="1390844" progId="MSPhotoEd.3">
                  <p:embed/>
                </p:oleObj>
              </mc:Choice>
              <mc:Fallback>
                <p:oleObj name="Photo Editor Photo" r:id="rId6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470025"/>
                        <a:ext cx="2652713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77" name="Object 5"/>
          <p:cNvGraphicFramePr>
            <a:graphicFrameLocks noChangeAspect="1"/>
          </p:cNvGraphicFramePr>
          <p:nvPr/>
        </p:nvGraphicFramePr>
        <p:xfrm>
          <a:off x="3743325" y="3965575"/>
          <a:ext cx="265271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3" name="Photo Editor Photo" r:id="rId7" imgW="1905266" imgH="1390844" progId="MSPhotoEd.3">
                  <p:embed/>
                </p:oleObj>
              </mc:Choice>
              <mc:Fallback>
                <p:oleObj name="Photo Editor Photo" r:id="rId7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5" y="3965575"/>
                        <a:ext cx="2652713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4278" name="Text Box 6"/>
          <p:cNvSpPr txBox="1">
            <a:spLocks noChangeArrowheads="1"/>
          </p:cNvSpPr>
          <p:nvPr/>
        </p:nvSpPr>
        <p:spPr bwMode="auto">
          <a:xfrm>
            <a:off x="4221163" y="4808538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fr-FR" altLang="x-none" sz="1600">
              <a:latin typeface="Times New Roman" charset="0"/>
            </a:endParaRPr>
          </a:p>
        </p:txBody>
      </p:sp>
      <p:graphicFrame>
        <p:nvGraphicFramePr>
          <p:cNvPr id="694279" name="Object 7"/>
          <p:cNvGraphicFramePr>
            <a:graphicFrameLocks noChangeAspect="1"/>
          </p:cNvGraphicFramePr>
          <p:nvPr/>
        </p:nvGraphicFramePr>
        <p:xfrm>
          <a:off x="800100" y="4171950"/>
          <a:ext cx="129063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" name="Photo Editor Photo" r:id="rId9" imgW="1905266" imgH="1390844" progId="MSPhotoEd.3">
                  <p:embed/>
                </p:oleObj>
              </mc:Choice>
              <mc:Fallback>
                <p:oleObj name="Photo Editor Photo" r:id="rId9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4171950"/>
                        <a:ext cx="1290638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80" name="Object 8"/>
          <p:cNvGraphicFramePr>
            <a:graphicFrameLocks noChangeAspect="1"/>
          </p:cNvGraphicFramePr>
          <p:nvPr/>
        </p:nvGraphicFramePr>
        <p:xfrm>
          <a:off x="509588" y="5527675"/>
          <a:ext cx="8334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" name="Photo Editor Photo" r:id="rId10" imgW="1905266" imgH="1390844" progId="MSPhotoEd.3">
                  <p:embed/>
                </p:oleObj>
              </mc:Choice>
              <mc:Fallback>
                <p:oleObj name="Photo Editor Photo" r:id="rId10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5527675"/>
                        <a:ext cx="83343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81" name="Object 9"/>
          <p:cNvGraphicFramePr>
            <a:graphicFrameLocks noChangeAspect="1"/>
          </p:cNvGraphicFramePr>
          <p:nvPr/>
        </p:nvGraphicFramePr>
        <p:xfrm>
          <a:off x="6681788" y="3281363"/>
          <a:ext cx="1290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6" name="Photo Editor Photo" r:id="rId11" imgW="1905266" imgH="1390844" progId="MSPhotoEd.3">
                  <p:embed/>
                </p:oleObj>
              </mc:Choice>
              <mc:Fallback>
                <p:oleObj name="Photo Editor Photo" r:id="rId11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1788" y="3281363"/>
                        <a:ext cx="1290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82" name="Object 10"/>
          <p:cNvGraphicFramePr>
            <a:graphicFrameLocks noChangeAspect="1"/>
          </p:cNvGraphicFramePr>
          <p:nvPr/>
        </p:nvGraphicFramePr>
        <p:xfrm>
          <a:off x="7620000" y="4608513"/>
          <a:ext cx="8334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7" name="Photo Editor Photo" r:id="rId12" imgW="1905266" imgH="1390844" progId="MSPhotoEd.3">
                  <p:embed/>
                </p:oleObj>
              </mc:Choice>
              <mc:Fallback>
                <p:oleObj name="Photo Editor Photo" r:id="rId12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608513"/>
                        <a:ext cx="8334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4283" name="Line 11"/>
          <p:cNvSpPr>
            <a:spLocks noChangeShapeType="1"/>
          </p:cNvSpPr>
          <p:nvPr/>
        </p:nvSpPr>
        <p:spPr bwMode="auto">
          <a:xfrm flipV="1">
            <a:off x="1019175" y="5113338"/>
            <a:ext cx="185738" cy="471487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84" name="Line 12"/>
          <p:cNvSpPr>
            <a:spLocks noChangeShapeType="1"/>
          </p:cNvSpPr>
          <p:nvPr/>
        </p:nvSpPr>
        <p:spPr bwMode="auto">
          <a:xfrm flipV="1">
            <a:off x="1333500" y="3841750"/>
            <a:ext cx="128588" cy="442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85" name="Line 13"/>
          <p:cNvSpPr>
            <a:spLocks noChangeShapeType="1"/>
          </p:cNvSpPr>
          <p:nvPr/>
        </p:nvSpPr>
        <p:spPr bwMode="auto">
          <a:xfrm flipV="1">
            <a:off x="1919288" y="3956050"/>
            <a:ext cx="271462" cy="4000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86" name="Line 14"/>
          <p:cNvSpPr>
            <a:spLocks noChangeShapeType="1"/>
          </p:cNvSpPr>
          <p:nvPr/>
        </p:nvSpPr>
        <p:spPr bwMode="auto">
          <a:xfrm flipV="1">
            <a:off x="2805113" y="1998663"/>
            <a:ext cx="1928812" cy="242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87" name="Line 15"/>
          <p:cNvSpPr>
            <a:spLocks noChangeShapeType="1"/>
          </p:cNvSpPr>
          <p:nvPr/>
        </p:nvSpPr>
        <p:spPr bwMode="auto">
          <a:xfrm flipV="1">
            <a:off x="3162300" y="2455863"/>
            <a:ext cx="1328738" cy="214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88" name="Line 16"/>
          <p:cNvSpPr>
            <a:spLocks noChangeShapeType="1"/>
          </p:cNvSpPr>
          <p:nvPr/>
        </p:nvSpPr>
        <p:spPr bwMode="auto">
          <a:xfrm flipV="1">
            <a:off x="3233738" y="2984500"/>
            <a:ext cx="1128712" cy="18573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89" name="Line 17"/>
          <p:cNvSpPr>
            <a:spLocks noChangeShapeType="1"/>
          </p:cNvSpPr>
          <p:nvPr/>
        </p:nvSpPr>
        <p:spPr bwMode="auto">
          <a:xfrm>
            <a:off x="3119438" y="3355975"/>
            <a:ext cx="1714500" cy="828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0" name="Line 18"/>
          <p:cNvSpPr>
            <a:spLocks noChangeShapeType="1"/>
          </p:cNvSpPr>
          <p:nvPr/>
        </p:nvSpPr>
        <p:spPr bwMode="auto">
          <a:xfrm>
            <a:off x="2790825" y="3727450"/>
            <a:ext cx="1414463" cy="742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1" name="Line 19"/>
          <p:cNvSpPr>
            <a:spLocks noChangeShapeType="1"/>
          </p:cNvSpPr>
          <p:nvPr/>
        </p:nvSpPr>
        <p:spPr bwMode="auto">
          <a:xfrm>
            <a:off x="2390775" y="3841750"/>
            <a:ext cx="1557338" cy="1057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2" name="Line 20"/>
          <p:cNvSpPr>
            <a:spLocks noChangeShapeType="1"/>
          </p:cNvSpPr>
          <p:nvPr/>
        </p:nvSpPr>
        <p:spPr bwMode="auto">
          <a:xfrm>
            <a:off x="6791325" y="2727325"/>
            <a:ext cx="628650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3" name="Line 21"/>
          <p:cNvSpPr>
            <a:spLocks noChangeShapeType="1"/>
          </p:cNvSpPr>
          <p:nvPr/>
        </p:nvSpPr>
        <p:spPr bwMode="auto">
          <a:xfrm>
            <a:off x="6291263" y="3255963"/>
            <a:ext cx="542925" cy="4572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4" name="Line 22"/>
          <p:cNvSpPr>
            <a:spLocks noChangeShapeType="1"/>
          </p:cNvSpPr>
          <p:nvPr/>
        </p:nvSpPr>
        <p:spPr bwMode="auto">
          <a:xfrm flipH="1">
            <a:off x="5976938" y="4027488"/>
            <a:ext cx="728662" cy="271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5" name="Line 23"/>
          <p:cNvSpPr>
            <a:spLocks noChangeShapeType="1"/>
          </p:cNvSpPr>
          <p:nvPr/>
        </p:nvSpPr>
        <p:spPr bwMode="auto">
          <a:xfrm flipH="1">
            <a:off x="6176963" y="4241800"/>
            <a:ext cx="8572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6" name="Line 24"/>
          <p:cNvSpPr>
            <a:spLocks noChangeShapeType="1"/>
          </p:cNvSpPr>
          <p:nvPr/>
        </p:nvSpPr>
        <p:spPr bwMode="auto">
          <a:xfrm>
            <a:off x="7834313" y="3970338"/>
            <a:ext cx="328612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7" name="Line 25"/>
          <p:cNvSpPr>
            <a:spLocks noChangeShapeType="1"/>
          </p:cNvSpPr>
          <p:nvPr/>
        </p:nvSpPr>
        <p:spPr bwMode="auto">
          <a:xfrm>
            <a:off x="7419975" y="4284663"/>
            <a:ext cx="357188" cy="4572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8" name="Line 26"/>
          <p:cNvSpPr>
            <a:spLocks noChangeShapeType="1"/>
          </p:cNvSpPr>
          <p:nvPr/>
        </p:nvSpPr>
        <p:spPr bwMode="auto">
          <a:xfrm>
            <a:off x="8034338" y="5256213"/>
            <a:ext cx="0" cy="357187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299" name="Line 27"/>
          <p:cNvSpPr>
            <a:spLocks noChangeShapeType="1"/>
          </p:cNvSpPr>
          <p:nvPr/>
        </p:nvSpPr>
        <p:spPr bwMode="auto">
          <a:xfrm>
            <a:off x="919163" y="6199188"/>
            <a:ext cx="0" cy="3429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00" name="Line 28"/>
          <p:cNvSpPr>
            <a:spLocks noChangeShapeType="1"/>
          </p:cNvSpPr>
          <p:nvPr/>
        </p:nvSpPr>
        <p:spPr bwMode="auto">
          <a:xfrm flipH="1">
            <a:off x="5005388" y="3370263"/>
            <a:ext cx="28575" cy="814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01" name="Line 29"/>
          <p:cNvSpPr>
            <a:spLocks noChangeShapeType="1"/>
          </p:cNvSpPr>
          <p:nvPr/>
        </p:nvSpPr>
        <p:spPr bwMode="auto">
          <a:xfrm>
            <a:off x="5734050" y="3513138"/>
            <a:ext cx="0" cy="600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02" name="Text Box 30"/>
          <p:cNvSpPr txBox="1">
            <a:spLocks noChangeArrowheads="1"/>
          </p:cNvSpPr>
          <p:nvPr/>
        </p:nvSpPr>
        <p:spPr bwMode="auto">
          <a:xfrm>
            <a:off x="827088" y="56229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1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3" name="Text Box 31"/>
          <p:cNvSpPr txBox="1">
            <a:spLocks noChangeArrowheads="1"/>
          </p:cNvSpPr>
          <p:nvPr/>
        </p:nvSpPr>
        <p:spPr bwMode="auto">
          <a:xfrm>
            <a:off x="1198563" y="44513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2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4" name="Text Box 32"/>
          <p:cNvSpPr txBox="1">
            <a:spLocks noChangeArrowheads="1"/>
          </p:cNvSpPr>
          <p:nvPr/>
        </p:nvSpPr>
        <p:spPr bwMode="auto">
          <a:xfrm>
            <a:off x="1812925" y="28225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3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5" name="Text Box 33"/>
          <p:cNvSpPr txBox="1">
            <a:spLocks noChangeArrowheads="1"/>
          </p:cNvSpPr>
          <p:nvPr/>
        </p:nvSpPr>
        <p:spPr bwMode="auto">
          <a:xfrm>
            <a:off x="5441950" y="2279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4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6" name="Text Box 34"/>
          <p:cNvSpPr txBox="1">
            <a:spLocks noChangeArrowheads="1"/>
          </p:cNvSpPr>
          <p:nvPr/>
        </p:nvSpPr>
        <p:spPr bwMode="auto">
          <a:xfrm>
            <a:off x="7156450" y="3579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5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7" name="Text Box 35"/>
          <p:cNvSpPr txBox="1">
            <a:spLocks noChangeArrowheads="1"/>
          </p:cNvSpPr>
          <p:nvPr/>
        </p:nvSpPr>
        <p:spPr bwMode="auto">
          <a:xfrm>
            <a:off x="7856538" y="47085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6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8" name="Text Box 36"/>
          <p:cNvSpPr txBox="1">
            <a:spLocks noChangeArrowheads="1"/>
          </p:cNvSpPr>
          <p:nvPr/>
        </p:nvSpPr>
        <p:spPr bwMode="auto">
          <a:xfrm>
            <a:off x="4856163" y="4722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7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94309" name="Text Box 37"/>
          <p:cNvSpPr txBox="1">
            <a:spLocks noChangeArrowheads="1"/>
          </p:cNvSpPr>
          <p:nvPr/>
        </p:nvSpPr>
        <p:spPr bwMode="auto">
          <a:xfrm>
            <a:off x="998538" y="6129338"/>
            <a:ext cx="1050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>
                <a:latin typeface="Times New Roman" charset="0"/>
              </a:rPr>
              <a:t>Client</a:t>
            </a:r>
            <a:endParaRPr lang="en-US" altLang="x-none">
              <a:solidFill>
                <a:srgbClr val="3333FF"/>
              </a:solidFill>
              <a:latin typeface="Times" charset="0"/>
            </a:endParaRPr>
          </a:p>
        </p:txBody>
      </p:sp>
      <p:sp>
        <p:nvSpPr>
          <p:cNvPr id="694310" name="Text Box 38"/>
          <p:cNvSpPr txBox="1">
            <a:spLocks noChangeArrowheads="1"/>
          </p:cNvSpPr>
          <p:nvPr/>
        </p:nvSpPr>
        <p:spPr bwMode="auto">
          <a:xfrm>
            <a:off x="7023100" y="5661025"/>
            <a:ext cx="1811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>
                <a:latin typeface="Times New Roman" charset="0"/>
              </a:rPr>
              <a:t>Web server</a:t>
            </a:r>
          </a:p>
        </p:txBody>
      </p:sp>
    </p:spTree>
    <p:extLst>
      <p:ext uri="{BB962C8B-B14F-4D97-AF65-F5344CB8AC3E}">
        <p14:creationId xmlns:p14="http://schemas.microsoft.com/office/powerpoint/2010/main" val="3155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Federated Systems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</a:p>
          <a:p>
            <a:pPr lvl="1"/>
            <a:r>
              <a:rPr lang="en-US" dirty="0" smtClean="0"/>
              <a:t>Getting from here to there</a:t>
            </a:r>
          </a:p>
          <a:p>
            <a:pPr lvl="1"/>
            <a:r>
              <a:rPr lang="en-US" dirty="0" smtClean="0"/>
              <a:t>Border Gateway Protocol (BGP)</a:t>
            </a:r>
          </a:p>
          <a:p>
            <a:r>
              <a:rPr lang="en-US" dirty="0" smtClean="0"/>
              <a:t>Naming</a:t>
            </a:r>
          </a:p>
          <a:p>
            <a:pPr lvl="1"/>
            <a:r>
              <a:rPr lang="en-US" dirty="0" smtClean="0"/>
              <a:t>Mapping human-readable names to addresses</a:t>
            </a:r>
          </a:p>
          <a:p>
            <a:pPr lvl="1"/>
            <a:r>
              <a:rPr lang="en-US" dirty="0" smtClean="0"/>
              <a:t>Domain Name System (DNS)</a:t>
            </a:r>
          </a:p>
          <a:p>
            <a:pPr lvl="1"/>
            <a:endParaRPr lang="en-US" dirty="0"/>
          </a:p>
          <a:p>
            <a:r>
              <a:rPr lang="en-US" dirty="0" smtClean="0"/>
              <a:t>Many dependencies on different organizations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Heart is an Open Door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Open standards</a:t>
            </a:r>
          </a:p>
          <a:p>
            <a:pPr lvl="1"/>
            <a:r>
              <a:rPr lang="en-US" sz="3200" dirty="0" smtClean="0"/>
              <a:t>Easy to join the Internet</a:t>
            </a:r>
          </a:p>
          <a:p>
            <a:r>
              <a:rPr lang="en-US" sz="3600" dirty="0" smtClean="0"/>
              <a:t>Open-source software</a:t>
            </a:r>
          </a:p>
          <a:p>
            <a:pPr lvl="1"/>
            <a:r>
              <a:rPr lang="en-US" sz="3200" dirty="0" smtClean="0"/>
              <a:t>Easy to use and </a:t>
            </a:r>
            <a:r>
              <a:rPr lang="en-US" sz="3200" smtClean="0"/>
              <a:t>extend building </a:t>
            </a:r>
            <a:r>
              <a:rPr lang="en-US" sz="3200" dirty="0" smtClean="0"/>
              <a:t>blocks</a:t>
            </a:r>
          </a:p>
          <a:p>
            <a:r>
              <a:rPr lang="en-US" sz="3600" dirty="0" smtClean="0"/>
              <a:t>Trust (but not verify)</a:t>
            </a:r>
          </a:p>
          <a:p>
            <a:pPr lvl="1"/>
            <a:r>
              <a:rPr lang="en-US" sz="3200" dirty="0" smtClean="0"/>
              <a:t>Presumption of honest participation</a:t>
            </a:r>
          </a:p>
        </p:txBody>
      </p:sp>
    </p:spTree>
    <p:extLst>
      <p:ext uri="{BB962C8B-B14F-4D97-AF65-F5344CB8AC3E}">
        <p14:creationId xmlns:p14="http://schemas.microsoft.com/office/powerpoint/2010/main" val="672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09355" y="3005470"/>
            <a:ext cx="8054163" cy="1470025"/>
          </a:xfrm>
        </p:spPr>
        <p:txBody>
          <a:bodyPr/>
          <a:lstStyle/>
          <a:p>
            <a:r>
              <a:rPr lang="en-US" dirty="0" smtClean="0"/>
              <a:t>The Internet Under </a:t>
            </a:r>
            <a:br>
              <a:rPr lang="en-US" dirty="0" smtClean="0"/>
            </a:br>
            <a:r>
              <a:rPr lang="en-US" dirty="0" smtClean="0"/>
              <a:t>Crisis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748" y="4703068"/>
            <a:ext cx="6400800" cy="1752600"/>
          </a:xfrm>
        </p:spPr>
        <p:txBody>
          <a:bodyPr/>
          <a:lstStyle/>
          <a:p>
            <a:r>
              <a:rPr lang="en-US" dirty="0" smtClean="0"/>
              <a:t>Learning from September 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758" y="0"/>
            <a:ext cx="2626242" cy="416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Anecdotes from 9/11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569843" cy="4949455"/>
          </a:xfrm>
        </p:spPr>
        <p:txBody>
          <a:bodyPr>
            <a:normAutofit/>
          </a:bodyPr>
          <a:lstStyle/>
          <a:p>
            <a:r>
              <a:rPr lang="en-US" dirty="0" smtClean="0"/>
              <a:t>Increase in demand</a:t>
            </a:r>
          </a:p>
          <a:p>
            <a:pPr lvl="1"/>
            <a:r>
              <a:rPr lang="en-US" dirty="0" smtClean="0"/>
              <a:t>2500% growth in demand for CNN site</a:t>
            </a:r>
          </a:p>
          <a:p>
            <a:pPr lvl="1"/>
            <a:r>
              <a:rPr lang="en-US" dirty="0" smtClean="0"/>
              <a:t>1300% growth in cell phone demand</a:t>
            </a:r>
          </a:p>
          <a:p>
            <a:pPr lvl="1"/>
            <a:r>
              <a:rPr lang="en-US" dirty="0" smtClean="0"/>
              <a:t>Getting out the “I’m okay” word</a:t>
            </a:r>
          </a:p>
          <a:p>
            <a:r>
              <a:rPr lang="en-US" dirty="0" smtClean="0"/>
              <a:t>Scaling the CNN web site</a:t>
            </a:r>
          </a:p>
          <a:p>
            <a:pPr lvl="1"/>
            <a:r>
              <a:rPr lang="en-US" dirty="0" smtClean="0"/>
              <a:t>A web page in a packet</a:t>
            </a:r>
          </a:p>
          <a:p>
            <a:pPr lvl="1"/>
            <a:r>
              <a:rPr lang="en-US" dirty="0" smtClean="0"/>
              <a:t>Repurposing other Turner servers</a:t>
            </a:r>
          </a:p>
          <a:p>
            <a:pPr lvl="1"/>
            <a:r>
              <a:rPr lang="en-US" dirty="0"/>
              <a:t>Enlisting content distribution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Better than average routing stability!</a:t>
            </a:r>
          </a:p>
        </p:txBody>
      </p:sp>
    </p:spTree>
    <p:extLst>
      <p:ext uri="{BB962C8B-B14F-4D97-AF65-F5344CB8AC3E}">
        <p14:creationId xmlns:p14="http://schemas.microsoft.com/office/powerpoint/2010/main" val="193499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Anecdotes from 9/11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Hidden dependencies</a:t>
            </a:r>
          </a:p>
          <a:p>
            <a:pPr lvl="1"/>
            <a:r>
              <a:rPr lang="en-US" dirty="0" smtClean="0"/>
              <a:t>DNS server for South Africa</a:t>
            </a:r>
          </a:p>
          <a:p>
            <a:pPr lvl="1"/>
            <a:r>
              <a:rPr lang="en-US" dirty="0" smtClean="0"/>
              <a:t>Authentication server for Florida ISP</a:t>
            </a:r>
          </a:p>
          <a:p>
            <a:r>
              <a:rPr lang="en-US" dirty="0" smtClean="0"/>
              <a:t>Poor disaster planning</a:t>
            </a:r>
          </a:p>
          <a:p>
            <a:pPr lvl="1"/>
            <a:r>
              <a:rPr lang="en-US" dirty="0" smtClean="0"/>
              <a:t>Correlated failures in co-location sites</a:t>
            </a:r>
          </a:p>
          <a:p>
            <a:pPr lvl="1"/>
            <a:r>
              <a:rPr lang="en-US" dirty="0" smtClean="0"/>
              <a:t>Network operators relying on 1-800 numbers</a:t>
            </a:r>
          </a:p>
          <a:p>
            <a:pPr lvl="1"/>
            <a:r>
              <a:rPr lang="en-US" dirty="0" smtClean="0"/>
              <a:t>Holland Tunnel access for fuel for generators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7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But the </a:t>
            </a:r>
            <a:r>
              <a:rPr lang="en-US" i="1" dirty="0" smtClean="0"/>
              <a:t>Internet</a:t>
            </a:r>
            <a:r>
              <a:rPr lang="en-US" dirty="0" smtClean="0"/>
              <a:t> Wasn’t Under Attack That Day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Rise of the Stupid Network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3888" y="3886200"/>
            <a:ext cx="7006856" cy="1752600"/>
          </a:xfrm>
        </p:spPr>
        <p:txBody>
          <a:bodyPr/>
          <a:lstStyle/>
          <a:p>
            <a:r>
              <a:rPr lang="en-US" dirty="0" smtClean="0"/>
              <a:t>Power (and Programmability) at the Edge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Telephone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</a:t>
            </a:fld>
            <a:endParaRPr lang="en-US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1690688" y="1816100"/>
            <a:ext cx="5737225" cy="38449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endParaRPr lang="x-none" altLang="x-none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1346200" y="4937125"/>
            <a:ext cx="1214438" cy="682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669088" y="4492625"/>
            <a:ext cx="1296987" cy="1028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06763" y="4414838"/>
            <a:ext cx="2535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/>
              <a:t>Smart Network</a:t>
            </a:r>
          </a:p>
        </p:txBody>
      </p:sp>
      <p:pic>
        <p:nvPicPr>
          <p:cNvPr id="10" name="Picture 14" descr="phoneOldHi_brazi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4792663"/>
            <a:ext cx="1709738" cy="170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5" descr="old_phon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5011738"/>
            <a:ext cx="2279650" cy="150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1878013" y="5453063"/>
            <a:ext cx="715962" cy="449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V="1">
            <a:off x="1646238" y="4987925"/>
            <a:ext cx="996950" cy="7318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366838" y="6211888"/>
            <a:ext cx="2759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/>
              <a:t>Dumb Terminals</a:t>
            </a:r>
          </a:p>
        </p:txBody>
      </p:sp>
      <p:pic>
        <p:nvPicPr>
          <p:cNvPr id="15" name="Picture 21" descr="einstein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738" y="2219325"/>
            <a:ext cx="1643062" cy="214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18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952316"/>
            <a:ext cx="2133600" cy="365125"/>
          </a:xfrm>
        </p:spPr>
        <p:txBody>
          <a:bodyPr/>
          <a:lstStyle/>
          <a:p>
            <a:fld id="{1718992C-B9AF-2F49-8B31-EC7F489F3004}" type="slidenum">
              <a:rPr lang="en-US" smtClean="0"/>
              <a:t>3</a:t>
            </a:fld>
            <a:endParaRPr lang="en-US"/>
          </a:p>
        </p:txBody>
      </p:sp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>
            <a:off x="1690688" y="1412064"/>
            <a:ext cx="5737225" cy="38449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endParaRPr lang="x-none" altLang="x-none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1679575" y="4533089"/>
            <a:ext cx="881063" cy="5508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305175" y="4010802"/>
            <a:ext cx="2538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/>
              <a:t>Dumb Network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716088" y="5674502"/>
            <a:ext cx="2755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/>
              <a:t>Smart Terminals</a:t>
            </a:r>
          </a:p>
        </p:txBody>
      </p:sp>
      <p:pic>
        <p:nvPicPr>
          <p:cNvPr id="9" name="Picture 13" descr="OEM_Notebook_Compu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4695014"/>
            <a:ext cx="1698625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4" descr="dimen_e520_ope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4521977"/>
            <a:ext cx="1900237" cy="190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6669088" y="4088589"/>
            <a:ext cx="1030287" cy="13112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16" descr="homer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5" y="2250264"/>
            <a:ext cx="2282825" cy="17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4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Best-Effort Packet Delivery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9659"/>
          </a:xfrm>
        </p:spPr>
        <p:txBody>
          <a:bodyPr/>
          <a:lstStyle/>
          <a:p>
            <a:r>
              <a:rPr lang="en-US" altLang="x-none" sz="3600" dirty="0"/>
              <a:t>Best-effort delivery</a:t>
            </a:r>
          </a:p>
          <a:p>
            <a:pPr lvl="1"/>
            <a:r>
              <a:rPr lang="en-US" altLang="x-none" sz="3200" dirty="0"/>
              <a:t>Packets may be lost</a:t>
            </a:r>
          </a:p>
          <a:p>
            <a:pPr lvl="1"/>
            <a:r>
              <a:rPr lang="en-US" altLang="x-none" sz="3200" dirty="0"/>
              <a:t>Packets may be corrupted</a:t>
            </a:r>
          </a:p>
          <a:p>
            <a:pPr lvl="1"/>
            <a:r>
              <a:rPr lang="en-US" altLang="x-none" sz="3200" dirty="0"/>
              <a:t>Packets may be delivered out of </a:t>
            </a:r>
            <a:r>
              <a:rPr lang="en-US" altLang="x-none" sz="3200" dirty="0" smtClean="0"/>
              <a:t>order</a:t>
            </a:r>
            <a:endParaRPr lang="en-US" altLang="x-none" sz="3200" dirty="0"/>
          </a:p>
        </p:txBody>
      </p:sp>
      <p:pic>
        <p:nvPicPr>
          <p:cNvPr id="5" name="Picture 20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598" y="5114925"/>
            <a:ext cx="1828800" cy="1130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" name="Picture 22" descr="MCj0295728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98" y="4919663"/>
            <a:ext cx="1928813" cy="16303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455551"/>
              </p:ext>
            </p:extLst>
          </p:nvPr>
        </p:nvGraphicFramePr>
        <p:xfrm>
          <a:off x="2787948" y="4630738"/>
          <a:ext cx="3608388" cy="206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Photo Editor Photo" r:id="rId5" imgW="1905266" imgH="1390844" progId="MSPhotoEd.3">
                  <p:embed/>
                </p:oleObj>
              </mc:Choice>
              <mc:Fallback>
                <p:oleObj name="Photo Editor Photo" r:id="rId5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948" y="4630738"/>
                        <a:ext cx="3608388" cy="206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1778298" y="5794375"/>
            <a:ext cx="1344613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6186786" y="5646738"/>
            <a:ext cx="1095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63798" y="4487863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x-none" sz="2400">
                <a:latin typeface="Times New Roman" charset="0"/>
              </a:rPr>
              <a:t>source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7288511" y="4570413"/>
            <a:ext cx="1519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x-none" sz="2400">
                <a:latin typeface="Times New Roman" charset="0"/>
              </a:rPr>
              <a:t>destination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824734" y="5342137"/>
            <a:ext cx="13095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sz="2000" dirty="0"/>
              <a:t>IP network</a:t>
            </a:r>
          </a:p>
        </p:txBody>
      </p:sp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2152948" y="5256213"/>
            <a:ext cx="327025" cy="457200"/>
            <a:chOff x="4505" y="1615"/>
            <a:chExt cx="206" cy="288"/>
          </a:xfrm>
        </p:grpSpPr>
        <p:sp>
          <p:nvSpPr>
            <p:cNvPr id="14" name="Rectangle 25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28"/>
          <p:cNvGrpSpPr>
            <a:grpSpLocks/>
          </p:cNvGrpSpPr>
          <p:nvPr/>
        </p:nvGrpSpPr>
        <p:grpSpPr bwMode="auto">
          <a:xfrm>
            <a:off x="2648248" y="5260975"/>
            <a:ext cx="327025" cy="457200"/>
            <a:chOff x="4505" y="1615"/>
            <a:chExt cx="206" cy="288"/>
          </a:xfrm>
        </p:grpSpPr>
        <p:sp>
          <p:nvSpPr>
            <p:cNvPr id="17" name="Rectangle 29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30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6502698" y="5114925"/>
            <a:ext cx="327025" cy="457200"/>
            <a:chOff x="4505" y="1615"/>
            <a:chExt cx="206" cy="288"/>
          </a:xfrm>
        </p:grpSpPr>
        <p:sp>
          <p:nvSpPr>
            <p:cNvPr id="20" name="Rectangle 32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48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at the Edge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84188" y="1417639"/>
            <a:ext cx="793591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x-none" sz="3200" u="sng" dirty="0">
                <a:solidFill>
                  <a:srgbClr val="A50021"/>
                </a:solidFill>
              </a:rPr>
              <a:t>End-to-End Principle</a:t>
            </a:r>
          </a:p>
          <a:p>
            <a:pPr algn="ctr"/>
            <a:r>
              <a:rPr lang="en-US" altLang="x-none" sz="3200" dirty="0"/>
              <a:t>Whenever possible, communications protocol operations should be defined to occur at the </a:t>
            </a:r>
            <a:r>
              <a:rPr lang="en-US" altLang="x-none" sz="3200" dirty="0">
                <a:solidFill>
                  <a:schemeClr val="accent2"/>
                </a:solidFill>
              </a:rPr>
              <a:t>end-points</a:t>
            </a:r>
            <a:r>
              <a:rPr lang="en-US" altLang="x-none" sz="3200" dirty="0"/>
              <a:t> of a communications system.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4188" y="4125913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x-none" sz="3200" u="sng" dirty="0">
                <a:solidFill>
                  <a:srgbClr val="A50021"/>
                </a:solidFill>
              </a:rPr>
              <a:t>Programmability</a:t>
            </a:r>
          </a:p>
          <a:p>
            <a:pPr algn="ctr"/>
            <a:r>
              <a:rPr lang="en-US" altLang="x-none" sz="3200" dirty="0"/>
              <a:t>With programmable end hosts, new network services can be added at </a:t>
            </a:r>
            <a:r>
              <a:rPr lang="en-US" altLang="x-none" sz="3200" dirty="0">
                <a:solidFill>
                  <a:schemeClr val="accent2"/>
                </a:solidFill>
              </a:rPr>
              <a:t>any time, by anyone</a:t>
            </a:r>
            <a:r>
              <a:rPr lang="en-US" altLang="x-none" sz="3200" dirty="0"/>
              <a:t>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8750" y="6192838"/>
            <a:ext cx="7102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sz="2400" dirty="0">
                <a:solidFill>
                  <a:srgbClr val="A50021"/>
                </a:solidFill>
              </a:rPr>
              <a:t>And then end hosts became powerful and ubiquitous….</a:t>
            </a:r>
          </a:p>
        </p:txBody>
      </p:sp>
    </p:spTree>
    <p:extLst>
      <p:ext uri="{BB962C8B-B14F-4D97-AF65-F5344CB8AC3E}">
        <p14:creationId xmlns:p14="http://schemas.microsoft.com/office/powerpoint/2010/main" val="33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8786" y="211355"/>
            <a:ext cx="8537944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End-Host Control: Double-Edged </a:t>
            </a:r>
            <a:r>
              <a:rPr lang="en-US" dirty="0" smtClean="0"/>
              <a:t>Sword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218" y="2215240"/>
            <a:ext cx="3265081" cy="2445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77" y="1503215"/>
            <a:ext cx="7719237" cy="44722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1435395" y="3249429"/>
            <a:ext cx="226473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Democratizes Innovation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445732" y="3249428"/>
            <a:ext cx="2050221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Creates Vulnerabilities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03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 Locally, Impact Globally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Network of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4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50,000+ Separate Networks</a:t>
            </a:r>
            <a:endParaRPr lang="en-US" altLang="x-none" dirty="0"/>
          </a:p>
        </p:txBody>
      </p:sp>
      <p:graphicFrame>
        <p:nvGraphicFramePr>
          <p:cNvPr id="688131" name="Object 3"/>
          <p:cNvGraphicFramePr>
            <a:graphicFrameLocks noChangeAspect="1"/>
          </p:cNvGraphicFramePr>
          <p:nvPr/>
        </p:nvGraphicFramePr>
        <p:xfrm>
          <a:off x="733425" y="2093913"/>
          <a:ext cx="2647950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Photo Editor Photo" r:id="rId4" imgW="1905266" imgH="1390844" progId="MSPhotoEd.3">
                  <p:embed/>
                </p:oleObj>
              </mc:Choice>
              <mc:Fallback>
                <p:oleObj name="Photo Editor Photo" r:id="rId4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2093913"/>
                        <a:ext cx="2647950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2" name="Object 4"/>
          <p:cNvGraphicFramePr>
            <a:graphicFrameLocks noChangeAspect="1"/>
          </p:cNvGraphicFramePr>
          <p:nvPr/>
        </p:nvGraphicFramePr>
        <p:xfrm>
          <a:off x="4305300" y="1470025"/>
          <a:ext cx="265271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1" name="Photo Editor Photo" r:id="rId6" imgW="1905266" imgH="1390844" progId="MSPhotoEd.3">
                  <p:embed/>
                </p:oleObj>
              </mc:Choice>
              <mc:Fallback>
                <p:oleObj name="Photo Editor Photo" r:id="rId6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470025"/>
                        <a:ext cx="2652713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3" name="Object 5"/>
          <p:cNvGraphicFramePr>
            <a:graphicFrameLocks noChangeAspect="1"/>
          </p:cNvGraphicFramePr>
          <p:nvPr/>
        </p:nvGraphicFramePr>
        <p:xfrm>
          <a:off x="3743325" y="3965575"/>
          <a:ext cx="265271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Photo Editor Photo" r:id="rId7" imgW="1905266" imgH="1390844" progId="MSPhotoEd.3">
                  <p:embed/>
                </p:oleObj>
              </mc:Choice>
              <mc:Fallback>
                <p:oleObj name="Photo Editor Photo" r:id="rId7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5" y="3965575"/>
                        <a:ext cx="2652713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8134" name="Text Box 6"/>
          <p:cNvSpPr txBox="1">
            <a:spLocks noChangeArrowheads="1"/>
          </p:cNvSpPr>
          <p:nvPr/>
        </p:nvSpPr>
        <p:spPr bwMode="auto">
          <a:xfrm>
            <a:off x="4221163" y="4808538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fr-FR" altLang="x-none" sz="1600">
              <a:latin typeface="Times New Roman" charset="0"/>
            </a:endParaRPr>
          </a:p>
        </p:txBody>
      </p:sp>
      <p:graphicFrame>
        <p:nvGraphicFramePr>
          <p:cNvPr id="688135" name="Object 7"/>
          <p:cNvGraphicFramePr>
            <a:graphicFrameLocks noChangeAspect="1"/>
          </p:cNvGraphicFramePr>
          <p:nvPr/>
        </p:nvGraphicFramePr>
        <p:xfrm>
          <a:off x="800100" y="4171950"/>
          <a:ext cx="129063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Photo Editor Photo" r:id="rId9" imgW="1905266" imgH="1390844" progId="MSPhotoEd.3">
                  <p:embed/>
                </p:oleObj>
              </mc:Choice>
              <mc:Fallback>
                <p:oleObj name="Photo Editor Photo" r:id="rId9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4171950"/>
                        <a:ext cx="1290638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6" name="Object 8"/>
          <p:cNvGraphicFramePr>
            <a:graphicFrameLocks noChangeAspect="1"/>
          </p:cNvGraphicFramePr>
          <p:nvPr/>
        </p:nvGraphicFramePr>
        <p:xfrm>
          <a:off x="509588" y="5527675"/>
          <a:ext cx="8334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Photo Editor Photo" r:id="rId10" imgW="1905266" imgH="1390844" progId="MSPhotoEd.3">
                  <p:embed/>
                </p:oleObj>
              </mc:Choice>
              <mc:Fallback>
                <p:oleObj name="Photo Editor Photo" r:id="rId10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5527675"/>
                        <a:ext cx="83343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7" name="Object 9"/>
          <p:cNvGraphicFramePr>
            <a:graphicFrameLocks noChangeAspect="1"/>
          </p:cNvGraphicFramePr>
          <p:nvPr/>
        </p:nvGraphicFramePr>
        <p:xfrm>
          <a:off x="6681788" y="3281363"/>
          <a:ext cx="1290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Photo Editor Photo" r:id="rId11" imgW="1905266" imgH="1390844" progId="MSPhotoEd.3">
                  <p:embed/>
                </p:oleObj>
              </mc:Choice>
              <mc:Fallback>
                <p:oleObj name="Photo Editor Photo" r:id="rId11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1788" y="3281363"/>
                        <a:ext cx="1290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8" name="Object 10"/>
          <p:cNvGraphicFramePr>
            <a:graphicFrameLocks noChangeAspect="1"/>
          </p:cNvGraphicFramePr>
          <p:nvPr/>
        </p:nvGraphicFramePr>
        <p:xfrm>
          <a:off x="7620000" y="4608513"/>
          <a:ext cx="8334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Photo Editor Photo" r:id="rId12" imgW="1905266" imgH="1390844" progId="MSPhotoEd.3">
                  <p:embed/>
                </p:oleObj>
              </mc:Choice>
              <mc:Fallback>
                <p:oleObj name="Photo Editor Photo" r:id="rId12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608513"/>
                        <a:ext cx="8334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8139" name="Line 11"/>
          <p:cNvSpPr>
            <a:spLocks noChangeShapeType="1"/>
          </p:cNvSpPr>
          <p:nvPr/>
        </p:nvSpPr>
        <p:spPr bwMode="auto">
          <a:xfrm flipV="1">
            <a:off x="1019175" y="5113338"/>
            <a:ext cx="185738" cy="471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 flipV="1">
            <a:off x="1333500" y="3841750"/>
            <a:ext cx="128588" cy="442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1" name="Line 13"/>
          <p:cNvSpPr>
            <a:spLocks noChangeShapeType="1"/>
          </p:cNvSpPr>
          <p:nvPr/>
        </p:nvSpPr>
        <p:spPr bwMode="auto">
          <a:xfrm flipV="1">
            <a:off x="1919288" y="3956050"/>
            <a:ext cx="271462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2" name="Line 14"/>
          <p:cNvSpPr>
            <a:spLocks noChangeShapeType="1"/>
          </p:cNvSpPr>
          <p:nvPr/>
        </p:nvSpPr>
        <p:spPr bwMode="auto">
          <a:xfrm flipV="1">
            <a:off x="2805113" y="1998663"/>
            <a:ext cx="1928812" cy="242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 flipV="1">
            <a:off x="3162300" y="2455863"/>
            <a:ext cx="1328738" cy="214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4" name="Line 16"/>
          <p:cNvSpPr>
            <a:spLocks noChangeShapeType="1"/>
          </p:cNvSpPr>
          <p:nvPr/>
        </p:nvSpPr>
        <p:spPr bwMode="auto">
          <a:xfrm flipV="1">
            <a:off x="3233738" y="2984500"/>
            <a:ext cx="1128712" cy="185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5" name="Line 17"/>
          <p:cNvSpPr>
            <a:spLocks noChangeShapeType="1"/>
          </p:cNvSpPr>
          <p:nvPr/>
        </p:nvSpPr>
        <p:spPr bwMode="auto">
          <a:xfrm>
            <a:off x="3119438" y="3355975"/>
            <a:ext cx="1714500" cy="828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6" name="Line 18"/>
          <p:cNvSpPr>
            <a:spLocks noChangeShapeType="1"/>
          </p:cNvSpPr>
          <p:nvPr/>
        </p:nvSpPr>
        <p:spPr bwMode="auto">
          <a:xfrm>
            <a:off x="2790825" y="3727450"/>
            <a:ext cx="1414463" cy="742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7" name="Line 19"/>
          <p:cNvSpPr>
            <a:spLocks noChangeShapeType="1"/>
          </p:cNvSpPr>
          <p:nvPr/>
        </p:nvSpPr>
        <p:spPr bwMode="auto">
          <a:xfrm>
            <a:off x="2390775" y="3841750"/>
            <a:ext cx="1557338" cy="1057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8" name="Line 20"/>
          <p:cNvSpPr>
            <a:spLocks noChangeShapeType="1"/>
          </p:cNvSpPr>
          <p:nvPr/>
        </p:nvSpPr>
        <p:spPr bwMode="auto">
          <a:xfrm>
            <a:off x="6791325" y="2727325"/>
            <a:ext cx="628650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49" name="Line 21"/>
          <p:cNvSpPr>
            <a:spLocks noChangeShapeType="1"/>
          </p:cNvSpPr>
          <p:nvPr/>
        </p:nvSpPr>
        <p:spPr bwMode="auto">
          <a:xfrm>
            <a:off x="6291263" y="3255963"/>
            <a:ext cx="542925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0" name="Line 22"/>
          <p:cNvSpPr>
            <a:spLocks noChangeShapeType="1"/>
          </p:cNvSpPr>
          <p:nvPr/>
        </p:nvSpPr>
        <p:spPr bwMode="auto">
          <a:xfrm flipH="1">
            <a:off x="5976938" y="4027488"/>
            <a:ext cx="728662" cy="271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 flipH="1">
            <a:off x="6176963" y="4241800"/>
            <a:ext cx="8572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2" name="Line 24"/>
          <p:cNvSpPr>
            <a:spLocks noChangeShapeType="1"/>
          </p:cNvSpPr>
          <p:nvPr/>
        </p:nvSpPr>
        <p:spPr bwMode="auto">
          <a:xfrm>
            <a:off x="7834313" y="3970338"/>
            <a:ext cx="328612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3" name="Line 25"/>
          <p:cNvSpPr>
            <a:spLocks noChangeShapeType="1"/>
          </p:cNvSpPr>
          <p:nvPr/>
        </p:nvSpPr>
        <p:spPr bwMode="auto">
          <a:xfrm>
            <a:off x="7419975" y="4284663"/>
            <a:ext cx="3571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6" name="Line 28"/>
          <p:cNvSpPr>
            <a:spLocks noChangeShapeType="1"/>
          </p:cNvSpPr>
          <p:nvPr/>
        </p:nvSpPr>
        <p:spPr bwMode="auto">
          <a:xfrm flipH="1">
            <a:off x="5005388" y="3370263"/>
            <a:ext cx="28575" cy="814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7" name="Line 29"/>
          <p:cNvSpPr>
            <a:spLocks noChangeShapeType="1"/>
          </p:cNvSpPr>
          <p:nvPr/>
        </p:nvSpPr>
        <p:spPr bwMode="auto">
          <a:xfrm>
            <a:off x="5734050" y="3513138"/>
            <a:ext cx="0" cy="600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158" name="Text Box 30"/>
          <p:cNvSpPr txBox="1">
            <a:spLocks noChangeArrowheads="1"/>
          </p:cNvSpPr>
          <p:nvPr/>
        </p:nvSpPr>
        <p:spPr bwMode="auto">
          <a:xfrm>
            <a:off x="827088" y="56229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1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88159" name="Text Box 31"/>
          <p:cNvSpPr txBox="1">
            <a:spLocks noChangeArrowheads="1"/>
          </p:cNvSpPr>
          <p:nvPr/>
        </p:nvSpPr>
        <p:spPr bwMode="auto">
          <a:xfrm>
            <a:off x="1198563" y="44513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2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88160" name="Text Box 32"/>
          <p:cNvSpPr txBox="1">
            <a:spLocks noChangeArrowheads="1"/>
          </p:cNvSpPr>
          <p:nvPr/>
        </p:nvSpPr>
        <p:spPr bwMode="auto">
          <a:xfrm>
            <a:off x="1812925" y="28225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3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88161" name="Text Box 33"/>
          <p:cNvSpPr txBox="1">
            <a:spLocks noChangeArrowheads="1"/>
          </p:cNvSpPr>
          <p:nvPr/>
        </p:nvSpPr>
        <p:spPr bwMode="auto">
          <a:xfrm>
            <a:off x="5441950" y="22796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4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88162" name="Text Box 34"/>
          <p:cNvSpPr txBox="1">
            <a:spLocks noChangeArrowheads="1"/>
          </p:cNvSpPr>
          <p:nvPr/>
        </p:nvSpPr>
        <p:spPr bwMode="auto">
          <a:xfrm>
            <a:off x="7156450" y="3579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5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88163" name="Text Box 35"/>
          <p:cNvSpPr txBox="1">
            <a:spLocks noChangeArrowheads="1"/>
          </p:cNvSpPr>
          <p:nvPr/>
        </p:nvSpPr>
        <p:spPr bwMode="auto">
          <a:xfrm>
            <a:off x="7856538" y="47085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6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688164" name="Text Box 36"/>
          <p:cNvSpPr txBox="1">
            <a:spLocks noChangeArrowheads="1"/>
          </p:cNvSpPr>
          <p:nvPr/>
        </p:nvSpPr>
        <p:spPr bwMode="auto">
          <a:xfrm>
            <a:off x="4856163" y="4722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x-none" sz="2000" b="1">
                <a:latin typeface="Times New Roman" charset="0"/>
              </a:rPr>
              <a:t>7</a:t>
            </a:r>
            <a:endParaRPr lang="en-US" altLang="x-none" sz="16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11362</TotalTime>
  <Words>335</Words>
  <Application>Microsoft Macintosh PowerPoint</Application>
  <PresentationFormat>On-screen Show (4:3)</PresentationFormat>
  <Paragraphs>95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Arial</vt:lpstr>
      <vt:lpstr>Times</vt:lpstr>
      <vt:lpstr>Times New Roman</vt:lpstr>
      <vt:lpstr>Office Theme</vt:lpstr>
      <vt:lpstr>Microsoft Photo Editor 3.0 Photo</vt:lpstr>
      <vt:lpstr>Internet Resilience:  Global Network, Global Risks </vt:lpstr>
      <vt:lpstr>The Rise of the Stupid Network</vt:lpstr>
      <vt:lpstr>Telephone Network</vt:lpstr>
      <vt:lpstr>Internet</vt:lpstr>
      <vt:lpstr>Best-Effort Packet Delivery Service</vt:lpstr>
      <vt:lpstr>Power at the Edge</vt:lpstr>
      <vt:lpstr>End-Host Control: Double-Edged Sword</vt:lpstr>
      <vt:lpstr>Act Locally, Impact Globally</vt:lpstr>
      <vt:lpstr>50,000+ Separate Networks</vt:lpstr>
      <vt:lpstr>Cooperation and Competition</vt:lpstr>
      <vt:lpstr>Federated Systems</vt:lpstr>
      <vt:lpstr>The Heart is an Open Door</vt:lpstr>
      <vt:lpstr>Open Everything</vt:lpstr>
      <vt:lpstr>The Internet Under  Crisis Conditions</vt:lpstr>
      <vt:lpstr>Anecdotes from 9/11</vt:lpstr>
      <vt:lpstr>Anecdotes from 9/11</vt:lpstr>
      <vt:lpstr>But the Internet Wasn’t Under Attack That Day…</vt:lpstr>
    </vt:vector>
  </TitlesOfParts>
  <Company>Princeton University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SoftCell: Taking Control of Cellular Core networks</dc:title>
  <dc:creator>Xin Jin</dc:creator>
  <cp:lastModifiedBy>Microsoft Office User</cp:lastModifiedBy>
  <cp:revision>1909</cp:revision>
  <cp:lastPrinted>2016-11-15T12:27:02Z</cp:lastPrinted>
  <dcterms:created xsi:type="dcterms:W3CDTF">2013-03-27T18:30:57Z</dcterms:created>
  <dcterms:modified xsi:type="dcterms:W3CDTF">2016-11-30T04:24:12Z</dcterms:modified>
</cp:coreProperties>
</file>