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bin" ContentType="application/vnd.openxmlformats-officedocument.oleObjec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85" r:id="rId3"/>
    <p:sldId id="382" r:id="rId4"/>
    <p:sldId id="328" r:id="rId5"/>
    <p:sldId id="384" r:id="rId6"/>
    <p:sldId id="330" r:id="rId7"/>
    <p:sldId id="386" r:id="rId8"/>
    <p:sldId id="387" r:id="rId9"/>
    <p:sldId id="392" r:id="rId10"/>
    <p:sldId id="388" r:id="rId11"/>
    <p:sldId id="389" r:id="rId12"/>
    <p:sldId id="390" r:id="rId13"/>
    <p:sldId id="391" r:id="rId14"/>
    <p:sldId id="393" r:id="rId15"/>
    <p:sldId id="39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0" clrIdx="0">
    <p:extLst/>
  </p:cmAuthor>
  <p:cmAuthor id="2" name="Microsoft Office User" initials="Office [2]" lastIdx="1" clrIdx="1">
    <p:extLst/>
  </p:cmAuthor>
  <p:cmAuthor id="3" name="Microsoft Office User" initials="Office [3]" lastIdx="1" clrIdx="2">
    <p:extLst/>
  </p:cmAuthor>
  <p:cmAuthor id="4" name="Microsoft Office User" initials="Office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2A1A"/>
    <a:srgbClr val="AC1601"/>
    <a:srgbClr val="9B0000"/>
    <a:srgbClr val="D01D05"/>
    <a:srgbClr val="B81802"/>
    <a:srgbClr val="FFF9C4"/>
    <a:srgbClr val="FFF574"/>
    <a:srgbClr val="FFA2F4"/>
    <a:srgbClr val="FF8E92"/>
    <a:srgbClr val="A5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55"/>
    <p:restoredTop sz="95994" autoAdjust="0"/>
  </p:normalViewPr>
  <p:slideViewPr>
    <p:cSldViewPr snapToGrid="0" snapToObjects="1">
      <p:cViewPr>
        <p:scale>
          <a:sx n="120" d="100"/>
          <a:sy n="120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Chart%20in%20Microsoft%20Office%20PowerPoin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0.00154497471395035"/>
                  <c:y val="0.002806176283733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  <c:pt idx="8">
                  <c:v>2016-2017</c:v>
                </c:pt>
                <c:pt idx="9">
                  <c:v>2017-2018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13.0</c:v>
                </c:pt>
                <c:pt idx="1">
                  <c:v>11.0</c:v>
                </c:pt>
                <c:pt idx="2">
                  <c:v>9.0</c:v>
                </c:pt>
                <c:pt idx="3">
                  <c:v>10.0</c:v>
                </c:pt>
                <c:pt idx="4">
                  <c:v>13.0</c:v>
                </c:pt>
                <c:pt idx="5">
                  <c:v>24.0</c:v>
                </c:pt>
                <c:pt idx="6">
                  <c:v>29.0</c:v>
                </c:pt>
                <c:pt idx="7">
                  <c:v>19.0</c:v>
                </c:pt>
                <c:pt idx="8">
                  <c:v>28.0</c:v>
                </c:pt>
                <c:pt idx="9">
                  <c:v>35.0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128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  <c:pt idx="8">
                  <c:v>2016-2017</c:v>
                </c:pt>
                <c:pt idx="9">
                  <c:v>2017-2018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19.0</c:v>
                </c:pt>
                <c:pt idx="1">
                  <c:v>30.0</c:v>
                </c:pt>
                <c:pt idx="2">
                  <c:v>27.0</c:v>
                </c:pt>
                <c:pt idx="3">
                  <c:v>41.0</c:v>
                </c:pt>
                <c:pt idx="4">
                  <c:v>60.0</c:v>
                </c:pt>
                <c:pt idx="5">
                  <c:v>60.0</c:v>
                </c:pt>
                <c:pt idx="6">
                  <c:v>89.0</c:v>
                </c:pt>
                <c:pt idx="7">
                  <c:v>93.0</c:v>
                </c:pt>
                <c:pt idx="8">
                  <c:v>102.0</c:v>
                </c:pt>
                <c:pt idx="9">
                  <c:v>121.0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0142453019337307"/>
                  <c:y val="0.07099825200296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00120566181709173"/>
                  <c:y val="0.09485209371237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178622873850059"/>
                  <c:y val="0.0817582856493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0.1229425694789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66528792941196E-17"/>
                  <c:y val="0.1811955792978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00159984388443555"/>
                  <c:y val="0.2157244385855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7321660988486E-16"/>
                  <c:y val="0.129661095087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00142450465458282"/>
                  <c:y val="0.12101912019932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0015998593131591"/>
                  <c:y val="0.1426291609492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00177521397173515"/>
                  <c:y val="0.1361456383714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  <c:pt idx="8">
                  <c:v>2016-2017</c:v>
                </c:pt>
                <c:pt idx="9">
                  <c:v>2017-2018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32.0</c:v>
                </c:pt>
                <c:pt idx="1">
                  <c:v>41.0</c:v>
                </c:pt>
                <c:pt idx="2">
                  <c:v>36.0</c:v>
                </c:pt>
                <c:pt idx="3">
                  <c:v>51.0</c:v>
                </c:pt>
                <c:pt idx="4">
                  <c:v>73.0</c:v>
                </c:pt>
                <c:pt idx="5">
                  <c:v>84.0</c:v>
                </c:pt>
                <c:pt idx="6">
                  <c:v>118.0</c:v>
                </c:pt>
                <c:pt idx="7">
                  <c:v>112.0</c:v>
                </c:pt>
                <c:pt idx="8">
                  <c:v>130.0</c:v>
                </c:pt>
                <c:pt idx="9">
                  <c:v>156.0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4840224"/>
        <c:axId val="2144843232"/>
      </c:barChart>
      <c:catAx>
        <c:axId val="214484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843232"/>
        <c:crosses val="autoZero"/>
        <c:auto val="1"/>
        <c:lblAlgn val="ctr"/>
        <c:lblOffset val="100"/>
        <c:noMultiLvlLbl val="0"/>
      </c:catAx>
      <c:valAx>
        <c:axId val="2144843232"/>
        <c:scaling>
          <c:orientation val="minMax"/>
          <c:max val="140.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48402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Fall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794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'[Chart in Microsoft PowerPoint]Sheet1'!$B$2:$B$9</c:f>
              <c:numCache>
                <c:formatCode>General</c:formatCode>
                <c:ptCount val="8"/>
                <c:pt idx="0">
                  <c:v>798.0</c:v>
                </c:pt>
                <c:pt idx="1">
                  <c:v>815.0</c:v>
                </c:pt>
                <c:pt idx="2">
                  <c:v>991.0</c:v>
                </c:pt>
                <c:pt idx="3">
                  <c:v>1206.0</c:v>
                </c:pt>
                <c:pt idx="4">
                  <c:v>1387.0</c:v>
                </c:pt>
                <c:pt idx="5">
                  <c:v>1620.0</c:v>
                </c:pt>
                <c:pt idx="6">
                  <c:v>1832.0</c:v>
                </c:pt>
                <c:pt idx="7">
                  <c:v>1831.0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Spring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'[Chart in Microsoft PowerPoint]Sheet1'!$C$2:$C$9</c:f>
              <c:numCache>
                <c:formatCode>General</c:formatCode>
                <c:ptCount val="8"/>
                <c:pt idx="0">
                  <c:v>765.0</c:v>
                </c:pt>
                <c:pt idx="1">
                  <c:v>870.0</c:v>
                </c:pt>
                <c:pt idx="2">
                  <c:v>893.0</c:v>
                </c:pt>
                <c:pt idx="3">
                  <c:v>1262.0</c:v>
                </c:pt>
                <c:pt idx="4">
                  <c:v>1494.0</c:v>
                </c:pt>
                <c:pt idx="5">
                  <c:v>1720.0</c:v>
                </c:pt>
                <c:pt idx="6">
                  <c:v>1900.0</c:v>
                </c:pt>
                <c:pt idx="7">
                  <c:v>2005.0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PowerPoint]Sheet1'!$D$1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.0"/>
                  <c:y val="0.1452991452991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"/>
                  <c:y val="0.1652421652421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4283972723921E-17"/>
                  <c:y val="0.18233618233618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0.2450142450142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'[Chart in Microsoft PowerPoint]Sheet1'!$A$2:$A$9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  <c:pt idx="7">
                  <c:v>2015-2016</c:v>
                </c:pt>
              </c:strCache>
            </c:strRef>
          </c:cat>
          <c:val>
            <c:numRef>
              <c:f>'[Chart in Microsoft PowerPoint]Sheet1'!$D$2:$D$9</c:f>
              <c:numCache>
                <c:formatCode>General</c:formatCode>
                <c:ptCount val="8"/>
                <c:pt idx="0">
                  <c:v>1559.0</c:v>
                </c:pt>
                <c:pt idx="1">
                  <c:v>1685.0</c:v>
                </c:pt>
                <c:pt idx="2">
                  <c:v>1884.0</c:v>
                </c:pt>
                <c:pt idx="3">
                  <c:v>2468.0</c:v>
                </c:pt>
                <c:pt idx="4">
                  <c:v>2881.0</c:v>
                </c:pt>
                <c:pt idx="5">
                  <c:v>3340.0</c:v>
                </c:pt>
                <c:pt idx="6">
                  <c:v>3732.0</c:v>
                </c:pt>
                <c:pt idx="7">
                  <c:v>3836.0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45103328"/>
        <c:axId val="2145106304"/>
      </c:barChart>
      <c:catAx>
        <c:axId val="2145103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5106304"/>
        <c:crosses val="autoZero"/>
        <c:auto val="1"/>
        <c:lblAlgn val="ctr"/>
        <c:lblOffset val="100"/>
        <c:noMultiLvlLbl val="0"/>
      </c:catAx>
      <c:valAx>
        <c:axId val="2145106304"/>
        <c:scaling>
          <c:orientation val="minMax"/>
          <c:max val="40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crossAx val="2145103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41982644398796"/>
          <c:y val="0.160198442832975"/>
          <c:w val="0.914646951691419"/>
          <c:h val="0.6785956103313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'[Chart in Microsoft Office PowerPoint]Sheet1'!$B$1</c:f>
              <c:strCache>
                <c:ptCount val="1"/>
                <c:pt idx="0">
                  <c:v>Fall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'[Chart in Microsoft Office PowerPoint]Sheet1'!$A$2:$A$7</c:f>
              <c:strCache>
                <c:ptCount val="6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2015-2017</c:v>
                </c:pt>
              </c:strCache>
            </c:strRef>
          </c:cat>
          <c:val>
            <c:numRef>
              <c:f>'[Chart in Microsoft Office PowerPoint]Sheet1'!$B$2:$B$7</c:f>
              <c:numCache>
                <c:formatCode>General</c:formatCode>
                <c:ptCount val="6"/>
                <c:pt idx="0">
                  <c:v>69.0</c:v>
                </c:pt>
                <c:pt idx="1">
                  <c:v>94.0</c:v>
                </c:pt>
                <c:pt idx="2">
                  <c:v>103.0</c:v>
                </c:pt>
                <c:pt idx="3">
                  <c:v>117.0</c:v>
                </c:pt>
                <c:pt idx="4">
                  <c:v>149.0</c:v>
                </c:pt>
                <c:pt idx="5">
                  <c:v>176.0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PowerPoint]Sheet1'!$C$1</c:f>
              <c:strCache>
                <c:ptCount val="1"/>
                <c:pt idx="0">
                  <c:v>Spring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'[Chart in Microsoft Office PowerPoint]Sheet1'!$A$2:$A$7</c:f>
              <c:strCache>
                <c:ptCount val="6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2015-2017</c:v>
                </c:pt>
              </c:strCache>
            </c:strRef>
          </c:cat>
          <c:val>
            <c:numRef>
              <c:f>'[Chart in Microsoft Office PowerPoint]Sheet1'!$C$2:$C$7</c:f>
              <c:numCache>
                <c:formatCode>General</c:formatCode>
                <c:ptCount val="6"/>
                <c:pt idx="0">
                  <c:v>70.0</c:v>
                </c:pt>
                <c:pt idx="1">
                  <c:v>81.0</c:v>
                </c:pt>
                <c:pt idx="2">
                  <c:v>110.0</c:v>
                </c:pt>
                <c:pt idx="3">
                  <c:v>128.0</c:v>
                </c:pt>
                <c:pt idx="4">
                  <c:v>131.0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PowerPoint]Sheet1'!$D$1</c:f>
              <c:strCache>
                <c:ptCount val="1"/>
                <c:pt idx="0">
                  <c:v>Totals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'[Chart in Microsoft Office PowerPoint]Sheet1'!$A$2:$A$7</c:f>
              <c:strCache>
                <c:ptCount val="6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2015-2017</c:v>
                </c:pt>
              </c:strCache>
            </c:strRef>
          </c:cat>
          <c:val>
            <c:numRef>
              <c:f>'[Chart in Microsoft Office PowerPoint]Sheet1'!$D$2:$D$7</c:f>
              <c:numCache>
                <c:formatCode>General</c:formatCode>
                <c:ptCount val="6"/>
                <c:pt idx="0">
                  <c:v>139.0</c:v>
                </c:pt>
                <c:pt idx="1">
                  <c:v>175.0</c:v>
                </c:pt>
                <c:pt idx="2">
                  <c:v>213.0</c:v>
                </c:pt>
                <c:pt idx="3">
                  <c:v>245.0</c:v>
                </c:pt>
                <c:pt idx="4">
                  <c:v>280.0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24987168"/>
        <c:axId val="-2025672208"/>
      </c:barChart>
      <c:catAx>
        <c:axId val="-202498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5672208"/>
        <c:crosses val="autoZero"/>
        <c:auto val="1"/>
        <c:lblAlgn val="ctr"/>
        <c:lblOffset val="100"/>
        <c:noMultiLvlLbl val="0"/>
      </c:catAx>
      <c:valAx>
        <c:axId val="-2025672208"/>
        <c:scaling>
          <c:orientation val="minMax"/>
          <c:max val="300.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498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17225545767599"/>
          <c:y val="0.0831041212180484"/>
          <c:w val="0.0547024366132368"/>
          <c:h val="0.138994639036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Tenure Track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28.0</c:v>
                </c:pt>
                <c:pt idx="1">
                  <c:v>28.0</c:v>
                </c:pt>
                <c:pt idx="2">
                  <c:v>29.0</c:v>
                </c:pt>
                <c:pt idx="3">
                  <c:v>30.0</c:v>
                </c:pt>
                <c:pt idx="4">
                  <c:v>30.0</c:v>
                </c:pt>
                <c:pt idx="5">
                  <c:v>30.5</c:v>
                </c:pt>
                <c:pt idx="6">
                  <c:v>32.5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Lecturers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  <c:pt idx="5">
                  <c:v>2013-2014</c:v>
                </c:pt>
                <c:pt idx="6">
                  <c:v>2014-2015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4.0</c:v>
                </c:pt>
                <c:pt idx="1">
                  <c:v>8.0</c:v>
                </c:pt>
                <c:pt idx="2">
                  <c:v>7.5</c:v>
                </c:pt>
                <c:pt idx="3">
                  <c:v>9.0</c:v>
                </c:pt>
                <c:pt idx="4">
                  <c:v>9.5</c:v>
                </c:pt>
                <c:pt idx="5">
                  <c:v>12.0</c:v>
                </c:pt>
                <c:pt idx="6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45167024"/>
        <c:axId val="2145169488"/>
      </c:barChart>
      <c:catAx>
        <c:axId val="2145167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2145169488"/>
        <c:crosses val="autoZero"/>
        <c:auto val="1"/>
        <c:lblAlgn val="ctr"/>
        <c:lblOffset val="100"/>
        <c:noMultiLvlLbl val="0"/>
      </c:catAx>
      <c:valAx>
        <c:axId val="2145169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21451670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PHD Students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Sheet1!$B$2:$I$2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  </c:v>
                </c:pt>
                <c:pt idx="3">
                  <c:v>2011-2012 </c:v>
                </c:pt>
                <c:pt idx="4">
                  <c:v>2012-2013 </c:v>
                </c:pt>
                <c:pt idx="5">
                  <c:v>2013-2014 </c:v>
                </c:pt>
                <c:pt idx="6">
                  <c:v>2014-2015 </c:v>
                </c:pt>
                <c:pt idx="7">
                  <c:v>2015-16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89.0</c:v>
                </c:pt>
                <c:pt idx="1">
                  <c:v>81.0</c:v>
                </c:pt>
                <c:pt idx="2">
                  <c:v>82.0</c:v>
                </c:pt>
                <c:pt idx="3">
                  <c:v>85.0</c:v>
                </c:pt>
                <c:pt idx="4">
                  <c:v>78.0</c:v>
                </c:pt>
                <c:pt idx="5">
                  <c:v>83.0</c:v>
                </c:pt>
                <c:pt idx="6">
                  <c:v>101.0</c:v>
                </c:pt>
                <c:pt idx="7">
                  <c:v>109.0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MSE Students</c:v>
                </c:pt>
              </c:strCache>
            </c:strRef>
          </c:tx>
          <c:invertIfNegative val="0"/>
          <c:cat>
            <c:strRef>
              <c:f>Sheet1!$B$2:$I$2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  </c:v>
                </c:pt>
                <c:pt idx="3">
                  <c:v>2011-2012 </c:v>
                </c:pt>
                <c:pt idx="4">
                  <c:v>2012-2013 </c:v>
                </c:pt>
                <c:pt idx="5">
                  <c:v>2013-2014 </c:v>
                </c:pt>
                <c:pt idx="6">
                  <c:v>2014-2015 </c:v>
                </c:pt>
                <c:pt idx="7">
                  <c:v>2015-16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0.0</c:v>
                </c:pt>
                <c:pt idx="1">
                  <c:v>3.0</c:v>
                </c:pt>
                <c:pt idx="2">
                  <c:v>9.0</c:v>
                </c:pt>
                <c:pt idx="3">
                  <c:v>12.0</c:v>
                </c:pt>
                <c:pt idx="4">
                  <c:v>20.0</c:v>
                </c:pt>
                <c:pt idx="5">
                  <c:v>22.0</c:v>
                </c:pt>
                <c:pt idx="6">
                  <c:v>19.0</c:v>
                </c:pt>
                <c:pt idx="7">
                  <c:v>16.0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24266656"/>
        <c:axId val="-2027442736"/>
      </c:barChart>
      <c:lineChart>
        <c:grouping val="standard"/>
        <c:varyColors val="0"/>
        <c:ser>
          <c:idx val="2"/>
          <c:order val="2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spPr>
            <a:ln w="666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Sheet1!$B$2:$I$2</c:f>
              <c:strCache>
                <c:ptCount val="8"/>
                <c:pt idx="0">
                  <c:v>2008-2009</c:v>
                </c:pt>
                <c:pt idx="1">
                  <c:v>2009-2010</c:v>
                </c:pt>
                <c:pt idx="2">
                  <c:v>2010-2011  </c:v>
                </c:pt>
                <c:pt idx="3">
                  <c:v>2011-2012 </c:v>
                </c:pt>
                <c:pt idx="4">
                  <c:v>2012-2013 </c:v>
                </c:pt>
                <c:pt idx="5">
                  <c:v>2013-2014 </c:v>
                </c:pt>
                <c:pt idx="6">
                  <c:v>2014-2015 </c:v>
                </c:pt>
                <c:pt idx="7">
                  <c:v>2015-16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89.0</c:v>
                </c:pt>
                <c:pt idx="1">
                  <c:v>84.0</c:v>
                </c:pt>
                <c:pt idx="2">
                  <c:v>91.0</c:v>
                </c:pt>
                <c:pt idx="3">
                  <c:v>97.0</c:v>
                </c:pt>
                <c:pt idx="4">
                  <c:v>98.0</c:v>
                </c:pt>
                <c:pt idx="5">
                  <c:v>105.0</c:v>
                </c:pt>
                <c:pt idx="6">
                  <c:v>120.0</c:v>
                </c:pt>
                <c:pt idx="7">
                  <c:v>125.0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24266656"/>
        <c:axId val="-2027442736"/>
      </c:lineChart>
      <c:catAx>
        <c:axId val="-2024266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27442736"/>
        <c:crosses val="autoZero"/>
        <c:auto val="1"/>
        <c:lblAlgn val="ctr"/>
        <c:lblOffset val="100"/>
        <c:noMultiLvlLbl val="0"/>
      </c:catAx>
      <c:valAx>
        <c:axId val="-2027442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2024266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0126059394803"/>
          <c:y val="0.430450232182516"/>
          <c:w val="0.119650297746827"/>
          <c:h val="0.13909933373712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6-04-13T06:29:48.401" idx="1">
    <p:pos x="10" y="10"/>
    <p:text>Will add updated spring 2016 numbers</p:text>
    <p:extLst>
      <p:ext uri="{C676402C-5697-4E1C-873F-D02D1690AC5C}">
        <p15:threadingInfo xmlns:p15="http://schemas.microsoft.com/office/powerpoint/2012/main" timeZoneBias="24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0.66971</cdr:x>
      <cdr:y>0.15054</cdr:y>
    </cdr:from>
    <cdr:to>
      <cdr:x>0.71739</cdr:x>
      <cdr:y>0.19415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4681" y="681262"/>
          <a:ext cx="391908" cy="1973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 dirty="0" smtClean="0"/>
            <a:t>112</a:t>
          </a:r>
          <a:endParaRPr lang="en-US" sz="1050" b="1" dirty="0"/>
        </a:p>
      </cdr:txBody>
    </cdr:sp>
  </cdr:relSizeAnchor>
  <cdr:relSizeAnchor xmlns:cdr="http://schemas.openxmlformats.org/drawingml/2006/chartDrawing">
    <cdr:from>
      <cdr:x>0.75945</cdr:x>
      <cdr:y>0.04912</cdr:y>
    </cdr:from>
    <cdr:to>
      <cdr:x>0.80713</cdr:x>
      <cdr:y>0.09273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242324" y="222300"/>
          <a:ext cx="391908" cy="1973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 dirty="0" smtClean="0"/>
            <a:t>130</a:t>
          </a:r>
          <a:endParaRPr lang="en-US" sz="1050" b="1" dirty="0"/>
        </a:p>
      </cdr:txBody>
    </cdr:sp>
  </cdr:relSizeAnchor>
  <cdr:relSizeAnchor xmlns:cdr="http://schemas.openxmlformats.org/drawingml/2006/chartDrawing">
    <cdr:from>
      <cdr:x>0.83589</cdr:x>
      <cdr:y>0</cdr:y>
    </cdr:from>
    <cdr:to>
      <cdr:x>0.88357</cdr:x>
      <cdr:y>0.04361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70611" y="-1868352"/>
          <a:ext cx="391908" cy="1973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 dirty="0" smtClean="0"/>
            <a:t>156</a:t>
          </a:r>
          <a:endParaRPr lang="en-US" sz="1050" b="1" dirty="0"/>
        </a:p>
      </cdr:txBody>
    </cdr:sp>
  </cdr:relSizeAnchor>
  <cdr:relSizeAnchor xmlns:cdr="http://schemas.openxmlformats.org/drawingml/2006/chartDrawing">
    <cdr:from>
      <cdr:x>0.83894</cdr:x>
      <cdr:y>0.00573</cdr:y>
    </cdr:from>
    <cdr:to>
      <cdr:x>0.88662</cdr:x>
      <cdr:y>0.04934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895734" y="25946"/>
          <a:ext cx="391908" cy="1973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b="1" dirty="0" smtClean="0"/>
            <a:t>130</a:t>
          </a:r>
          <a:endParaRPr lang="en-US" sz="105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0.61412</cdr:x>
      <cdr:y>0.11788</cdr:y>
    </cdr:from>
    <cdr:to>
      <cdr:x>0.67765</cdr:x>
      <cdr:y>0.17649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72050" y="555622"/>
          <a:ext cx="5143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3340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0.72</cdr:x>
      <cdr:y>0.03907</cdr:y>
    </cdr:from>
    <cdr:to>
      <cdr:x>0.78471</cdr:x>
      <cdr:y>0.08353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29300" y="184147"/>
          <a:ext cx="5238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3732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0.82523</cdr:x>
      <cdr:y>0.0064</cdr:y>
    </cdr:from>
    <cdr:to>
      <cdr:x>0.89059</cdr:x>
      <cdr:y>0.05658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681264" y="30161"/>
          <a:ext cx="529161" cy="236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3836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7/17/16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7/17/16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7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93D-A9B0-4C49-90CA-E6B21035DCF3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BF1-55FA-3B4E-9CD7-8DCBA3FAB69C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028B-2869-FB4B-802B-0468CE8B1E1B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F29C9-0F64-A24A-9F0E-575912715288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577E-059A-B348-9DF2-42DD67974880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6355-3D33-194C-850B-1551B3BE3B42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F62F-66EE-984A-BE23-FAAD1E9DEB6D}" type="datetime1">
              <a:rPr lang="en-US" smtClean="0"/>
              <a:t>7/17/16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818F-6231-4346-9394-2368177A5131}" type="datetime1">
              <a:rPr lang="en-US" smtClean="0"/>
              <a:t>7/17/16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BF38-C8B2-A447-80A5-E5DA3B84EFAC}" type="datetime1">
              <a:rPr lang="en-US" smtClean="0"/>
              <a:t>7/17/16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C8B6-3EEE-EE4E-8619-CBBF7D2DEED0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5A15-ECBC-8F43-919A-209860764957}" type="datetime1">
              <a:rPr lang="en-US" smtClean="0"/>
              <a:t>7/17/16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1D60-9BE6-4942-A6C5-4076B57A16E7}" type="datetime1">
              <a:rPr lang="en-US" smtClean="0"/>
              <a:t>7/17/16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622844" y="1931234"/>
            <a:ext cx="801116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accent6"/>
                </a:solidFill>
              </a:rPr>
              <a:t>Programs for High-Achieving Students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Snowbird Panel</a:t>
            </a:r>
            <a:endParaRPr lang="en-US" b="1" dirty="0" smtClean="0">
              <a:solidFill>
                <a:schemeClr val="accent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609" y="5674295"/>
            <a:ext cx="3029110" cy="850151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9764" y="3974027"/>
            <a:ext cx="6400800" cy="1752600"/>
          </a:xfrm>
        </p:spPr>
        <p:txBody>
          <a:bodyPr/>
          <a:lstStyle/>
          <a:p>
            <a:r>
              <a:rPr lang="en-US" dirty="0" smtClean="0"/>
              <a:t>Jennifer </a:t>
            </a:r>
            <a:r>
              <a:rPr lang="en-US" dirty="0" smtClean="0"/>
              <a:t>Rexford</a:t>
            </a:r>
            <a:endParaRPr lang="en-US" dirty="0" smtClean="0"/>
          </a:p>
          <a:p>
            <a:r>
              <a:rPr lang="en-US" sz="2000" dirty="0" smtClean="0"/>
              <a:t>Gordon Y.S. Wu Professor of Engineering</a:t>
            </a:r>
          </a:p>
          <a:p>
            <a:r>
              <a:rPr lang="en-US" sz="2000" dirty="0" smtClean="0"/>
              <a:t>Chair of Computer Science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94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50"/>
    </mc:Choice>
    <mc:Fallback xmlns="">
      <p:transition xmlns:p14="http://schemas.microsoft.com/office/powerpoint/2010/main" spd="slow" advTm="1625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Outward-Facing IW Seminars (Fall ’15)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networks: Social networks and beyond</a:t>
            </a:r>
          </a:p>
          <a:p>
            <a:r>
              <a:rPr lang="en-US" dirty="0" smtClean="0"/>
              <a:t>Understanding the world with sensors</a:t>
            </a:r>
          </a:p>
          <a:p>
            <a:r>
              <a:rPr lang="en-US" dirty="0" smtClean="0"/>
              <a:t>Entrepreneurial lessons for computer science</a:t>
            </a:r>
          </a:p>
          <a:p>
            <a:r>
              <a:rPr lang="en-US" dirty="0" smtClean="0"/>
              <a:t>Online learning and MOOCs</a:t>
            </a:r>
          </a:p>
          <a:p>
            <a:r>
              <a:rPr lang="en-US" dirty="0" smtClean="0"/>
              <a:t>A brave new data world</a:t>
            </a:r>
          </a:p>
          <a:p>
            <a:r>
              <a:rPr lang="en-US" dirty="0" smtClean="0"/>
              <a:t>Apps for the environment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549" y="274639"/>
            <a:ext cx="866553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Outward-Facing IW Seminars </a:t>
            </a:r>
            <a:r>
              <a:rPr lang="en-US" dirty="0" smtClean="0"/>
              <a:t>(Spring </a:t>
            </a:r>
            <a:r>
              <a:rPr lang="en-US" dirty="0"/>
              <a:t>’15)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learning</a:t>
            </a:r>
          </a:p>
          <a:p>
            <a:r>
              <a:rPr lang="en-US" dirty="0" smtClean="0"/>
              <a:t>Understanding the world with sensors</a:t>
            </a:r>
          </a:p>
          <a:p>
            <a:r>
              <a:rPr lang="en-US" dirty="0"/>
              <a:t>Entrepreneurial lessons for computer science</a:t>
            </a:r>
          </a:p>
          <a:p>
            <a:r>
              <a:rPr lang="en-US" dirty="0" smtClean="0"/>
              <a:t>Using visualization to improve online CS education</a:t>
            </a:r>
          </a:p>
          <a:p>
            <a:r>
              <a:rPr lang="en-US" dirty="0" smtClean="0"/>
              <a:t>Using publicly available data to learn, explain, evaluate, and improve</a:t>
            </a:r>
          </a:p>
          <a:p>
            <a:r>
              <a:rPr lang="en-US" dirty="0" smtClean="0"/>
              <a:t>Apps of random kindness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Outward-Facing IW Seminars </a:t>
            </a:r>
            <a:r>
              <a:rPr lang="en-US" dirty="0" smtClean="0"/>
              <a:t>(Fall’16)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13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Policy issues in the Internet of Things</a:t>
            </a:r>
          </a:p>
          <a:p>
            <a:r>
              <a:rPr lang="en-US" dirty="0" smtClean="0"/>
              <a:t>Information discovery through relationships</a:t>
            </a:r>
          </a:p>
          <a:p>
            <a:r>
              <a:rPr lang="en-US" dirty="0" smtClean="0"/>
              <a:t>Help future computer scientists learn CS</a:t>
            </a:r>
          </a:p>
          <a:p>
            <a:r>
              <a:rPr lang="en-US" dirty="0" smtClean="0"/>
              <a:t>Natural language processing</a:t>
            </a:r>
          </a:p>
          <a:p>
            <a:r>
              <a:rPr lang="en-US" dirty="0" smtClean="0"/>
              <a:t>Apps of random kindness</a:t>
            </a:r>
          </a:p>
          <a:p>
            <a:r>
              <a:rPr lang="en-US" dirty="0" smtClean="0"/>
              <a:t>CS tools and techniques for digital humanities</a:t>
            </a:r>
          </a:p>
          <a:p>
            <a:r>
              <a:rPr lang="en-US" dirty="0"/>
              <a:t>Entrepreneurial lessons for computer science</a:t>
            </a:r>
          </a:p>
          <a:p>
            <a:r>
              <a:rPr lang="en-US" dirty="0" smtClean="0"/>
              <a:t>Bitcoins, block chains, and smart contracts</a:t>
            </a:r>
          </a:p>
          <a:p>
            <a:r>
              <a:rPr lang="en-US" dirty="0" smtClean="0"/>
              <a:t>Bioinformatics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High-Achieving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96292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 work</a:t>
            </a:r>
          </a:p>
          <a:p>
            <a:pPr lvl="1"/>
            <a:r>
              <a:rPr lang="en-US" dirty="0" smtClean="0"/>
              <a:t>IW seminars on timely topics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ne-on-one IW research projects</a:t>
            </a:r>
          </a:p>
          <a:p>
            <a:pPr lvl="1"/>
            <a:r>
              <a:rPr lang="en-US" dirty="0" smtClean="0"/>
              <a:t>Funding to present papers at conferences </a:t>
            </a:r>
          </a:p>
          <a:p>
            <a:r>
              <a:rPr lang="en-US" dirty="0" smtClean="0"/>
              <a:t>Graduate courses</a:t>
            </a:r>
          </a:p>
          <a:p>
            <a:r>
              <a:rPr lang="en-US" dirty="0" smtClean="0"/>
              <a:t>Master’s program</a:t>
            </a:r>
          </a:p>
          <a:p>
            <a:pPr lvl="1"/>
            <a:r>
              <a:rPr lang="en-US" dirty="0" smtClean="0"/>
              <a:t>Get an MSE after the undergraduate degree</a:t>
            </a:r>
          </a:p>
          <a:p>
            <a:pPr lvl="1"/>
            <a:r>
              <a:rPr lang="en-US" dirty="0" smtClean="0"/>
              <a:t>E.g., finish undergrad in three years, and get paid to stay another 1-1.5 years!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High-Achieving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804298" cy="51212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Participating in our teaching mission</a:t>
            </a:r>
          </a:p>
          <a:p>
            <a:pPr lvl="1"/>
            <a:r>
              <a:rPr lang="en-US" dirty="0" smtClean="0"/>
              <a:t>Undergraduate graders and lab TAs</a:t>
            </a:r>
          </a:p>
          <a:p>
            <a:pPr lvl="1"/>
            <a:r>
              <a:rPr lang="en-US" dirty="0" smtClean="0"/>
              <a:t>IW or summer projects on scaling our teaching (e.g., automated grading, plagiarism detection)</a:t>
            </a:r>
          </a:p>
          <a:p>
            <a:r>
              <a:rPr lang="en-US" dirty="0" smtClean="0"/>
              <a:t>Educational outreach</a:t>
            </a:r>
          </a:p>
          <a:p>
            <a:pPr lvl="1"/>
            <a:r>
              <a:rPr lang="en-US" dirty="0" smtClean="0"/>
              <a:t>IW projects on CS education outreach</a:t>
            </a:r>
          </a:p>
          <a:p>
            <a:pPr lvl="1"/>
            <a:r>
              <a:rPr lang="en-US" dirty="0" smtClean="0"/>
              <a:t>EPICS team on high-school CS education</a:t>
            </a:r>
          </a:p>
          <a:p>
            <a:r>
              <a:rPr lang="en-US" dirty="0"/>
              <a:t>Field trips during fall/spring breaks</a:t>
            </a:r>
          </a:p>
          <a:p>
            <a:pPr lvl="1"/>
            <a:r>
              <a:rPr lang="en-US" dirty="0"/>
              <a:t>Entrepreneurship trip to Bay Area </a:t>
            </a:r>
          </a:p>
          <a:p>
            <a:pPr lvl="1"/>
            <a:r>
              <a:rPr lang="en-US" dirty="0"/>
              <a:t>Technology policy trip to D.C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7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51"/>
          </a:xfrm>
        </p:spPr>
        <p:txBody>
          <a:bodyPr>
            <a:normAutofit/>
          </a:bodyPr>
          <a:lstStyle/>
          <a:p>
            <a:r>
              <a:rPr lang="en-US" dirty="0" smtClean="0"/>
              <a:t>Boutique education at scale</a:t>
            </a:r>
          </a:p>
          <a:p>
            <a:pPr lvl="1"/>
            <a:r>
              <a:rPr lang="en-US" dirty="0" smtClean="0"/>
              <a:t>By engaging more people: Teaching faculty, MSE students, undergraduate graders and lab </a:t>
            </a:r>
            <a:r>
              <a:rPr lang="en-US" dirty="0" err="1" smtClean="0"/>
              <a:t>Tas</a:t>
            </a:r>
            <a:endParaRPr lang="en-US" dirty="0" smtClean="0"/>
          </a:p>
          <a:p>
            <a:pPr lvl="1"/>
            <a:r>
              <a:rPr lang="en-US" dirty="0" smtClean="0"/>
              <a:t>By leveraging automation: innovation</a:t>
            </a:r>
          </a:p>
          <a:p>
            <a:pPr lvl="1"/>
            <a:r>
              <a:rPr lang="en-US" dirty="0" smtClean="0"/>
              <a:t>By changing the structure: IW seminars</a:t>
            </a:r>
          </a:p>
          <a:p>
            <a:r>
              <a:rPr lang="en-US" dirty="0" smtClean="0"/>
              <a:t>Individual opportunities for students</a:t>
            </a:r>
          </a:p>
          <a:p>
            <a:pPr lvl="1"/>
            <a:r>
              <a:rPr lang="en-US" dirty="0" smtClean="0"/>
              <a:t>Serving in our teaching mission</a:t>
            </a:r>
          </a:p>
          <a:p>
            <a:pPr lvl="1"/>
            <a:r>
              <a:rPr lang="en-US" dirty="0" smtClean="0"/>
              <a:t>Participating in research with faculty</a:t>
            </a:r>
          </a:p>
          <a:p>
            <a:pPr lvl="1"/>
            <a:r>
              <a:rPr lang="en-US" dirty="0" smtClean="0"/>
              <a:t>Engaging with the broader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8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Boutique Education at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50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Princeton model: </a:t>
            </a:r>
            <a:r>
              <a:rPr lang="en-US" i="1" dirty="0" smtClean="0"/>
              <a:t>boutique</a:t>
            </a:r>
          </a:p>
          <a:p>
            <a:pPr lvl="1"/>
            <a:r>
              <a:rPr lang="en-US" dirty="0" smtClean="0"/>
              <a:t>Small classes</a:t>
            </a:r>
          </a:p>
          <a:p>
            <a:pPr lvl="1"/>
            <a:r>
              <a:rPr lang="en-US" dirty="0" err="1" smtClean="0"/>
              <a:t>Preceptorial</a:t>
            </a:r>
            <a:r>
              <a:rPr lang="en-US" dirty="0" smtClean="0"/>
              <a:t> system in larger classes</a:t>
            </a:r>
          </a:p>
          <a:p>
            <a:pPr lvl="1"/>
            <a:r>
              <a:rPr lang="en-US" dirty="0" smtClean="0"/>
              <a:t>Low ratio of students to teaching assistants (~25:1)</a:t>
            </a:r>
          </a:p>
          <a:p>
            <a:pPr lvl="1"/>
            <a:r>
              <a:rPr lang="en-US" dirty="0" smtClean="0"/>
              <a:t>Every student conducts research with faculty</a:t>
            </a:r>
          </a:p>
          <a:p>
            <a:pPr lvl="1"/>
            <a:endParaRPr lang="en-US" dirty="0"/>
          </a:p>
          <a:p>
            <a:r>
              <a:rPr lang="en-US" dirty="0" smtClean="0"/>
              <a:t>Meets reality: </a:t>
            </a:r>
            <a:r>
              <a:rPr lang="en-US" i="1" dirty="0" smtClean="0"/>
              <a:t>scale</a:t>
            </a:r>
          </a:p>
          <a:p>
            <a:pPr lvl="1"/>
            <a:r>
              <a:rPr lang="en-US" dirty="0" smtClean="0"/>
              <a:t>Rapidly growing majors and enrollment</a:t>
            </a:r>
          </a:p>
          <a:p>
            <a:pPr lvl="1"/>
            <a:r>
              <a:rPr lang="en-US" dirty="0" smtClean="0"/>
              <a:t>Large classes, even at the upper level</a:t>
            </a:r>
          </a:p>
          <a:p>
            <a:pPr lvl="1"/>
            <a:r>
              <a:rPr lang="en-US" dirty="0" smtClean="0"/>
              <a:t>Huge IW advising load per faculty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Undergrad CS Majors by Class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05214"/>
            <a:ext cx="2133600" cy="365125"/>
          </a:xfrm>
        </p:spPr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95500" y="6461962"/>
            <a:ext cx="5193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CS has </a:t>
            </a:r>
            <a:r>
              <a:rPr lang="en-US" sz="2400" dirty="0" smtClean="0"/>
              <a:t>10-13% </a:t>
            </a:r>
            <a:r>
              <a:rPr lang="en-US" sz="2400" dirty="0" smtClean="0"/>
              <a:t>of all </a:t>
            </a:r>
            <a:r>
              <a:rPr lang="en-US" sz="2400" i="1" dirty="0" smtClean="0"/>
              <a:t>majors</a:t>
            </a:r>
            <a:r>
              <a:rPr lang="en-US" sz="2400" dirty="0" smtClean="0"/>
              <a:t> on </a:t>
            </a:r>
            <a:r>
              <a:rPr lang="en-US" sz="2400" dirty="0" smtClean="0"/>
              <a:t>campus</a:t>
            </a:r>
            <a:endParaRPr lang="en-US" sz="2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747153"/>
              </p:ext>
            </p:extLst>
          </p:nvPr>
        </p:nvGraphicFramePr>
        <p:xfrm>
          <a:off x="239992" y="1868352"/>
          <a:ext cx="8219552" cy="452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31301" y="2430541"/>
            <a:ext cx="391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118</a:t>
            </a:r>
            <a:endParaRPr lang="en-US" sz="105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27634" y="20612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05824" y="1339702"/>
            <a:ext cx="286233" cy="16161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59775" y="112659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170</a:t>
            </a:r>
            <a:endParaRPr 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8112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Enrollments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6310868"/>
            <a:ext cx="6189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CS has 10% of all </a:t>
            </a:r>
            <a:r>
              <a:rPr lang="en-US" sz="2400" i="1" dirty="0" smtClean="0"/>
              <a:t>course enrollments </a:t>
            </a:r>
            <a:r>
              <a:rPr lang="en-US" sz="2400" dirty="0" smtClean="0"/>
              <a:t>on campus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590550" y="1387478"/>
          <a:ext cx="8096250" cy="4713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57724" y="2421895"/>
            <a:ext cx="523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2881</a:t>
            </a:r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Work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788038"/>
              </p:ext>
            </p:extLst>
          </p:nvPr>
        </p:nvGraphicFramePr>
        <p:xfrm>
          <a:off x="-231445" y="1224832"/>
          <a:ext cx="9500564" cy="5173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20725" y="35176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139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59665" y="314833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98605" y="269467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7544" y="23678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19014" y="191365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95156" y="495097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  <a:r>
              <a:rPr lang="en-US" smtClean="0"/>
              <a:t>9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09327" y="419960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8175" y="47663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94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18175" y="3804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19476" y="467370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18983" y="353884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57923" y="331802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57923" y="463596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117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19014" y="290422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77797" y="445130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149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269411" y="43043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 Faculty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802"/>
            <a:ext cx="8229600" cy="1143000"/>
          </a:xfrm>
        </p:spPr>
        <p:txBody>
          <a:bodyPr/>
          <a:lstStyle/>
          <a:p>
            <a:r>
              <a:rPr lang="en-US" dirty="0" smtClean="0"/>
              <a:t>Graduate Students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48856" y="1084521"/>
          <a:ext cx="8995143" cy="552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34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3660" y="1600201"/>
            <a:ext cx="8516679" cy="47561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Teaching support</a:t>
            </a:r>
          </a:p>
          <a:p>
            <a:pPr lvl="1"/>
            <a:r>
              <a:rPr lang="en-US" dirty="0" smtClean="0"/>
              <a:t>Teaching faculty (“Lecturers”)</a:t>
            </a:r>
          </a:p>
          <a:p>
            <a:pPr lvl="1"/>
            <a:r>
              <a:rPr lang="en-US" dirty="0" smtClean="0"/>
              <a:t>Master’s program (fully funded as TAs)</a:t>
            </a:r>
          </a:p>
          <a:p>
            <a:pPr lvl="1"/>
            <a:r>
              <a:rPr lang="en-US" dirty="0" smtClean="0"/>
              <a:t>Undergraduate lab TAs and graders</a:t>
            </a:r>
          </a:p>
          <a:p>
            <a:r>
              <a:rPr lang="en-US" dirty="0" smtClean="0"/>
              <a:t>Independent-work</a:t>
            </a:r>
          </a:p>
          <a:p>
            <a:pPr lvl="1"/>
            <a:r>
              <a:rPr lang="en-US" dirty="0" smtClean="0"/>
              <a:t>IW seminars (10-12 students per seminar, with a faculty member and a part-time TA)</a:t>
            </a:r>
          </a:p>
          <a:p>
            <a:pPr lvl="1"/>
            <a:r>
              <a:rPr lang="en-US" dirty="0" smtClean="0"/>
              <a:t>Led by tenure-track or teaching faculty (”count” like teaching 2/3 of a regular course)</a:t>
            </a:r>
          </a:p>
          <a:p>
            <a:pPr lvl="1"/>
            <a:r>
              <a:rPr lang="en-US" dirty="0" smtClean="0"/>
              <a:t>Especially for students pursing their first IW project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 of IW Seminars on Advising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61000"/>
              </p:ext>
            </p:extLst>
          </p:nvPr>
        </p:nvGraphicFramePr>
        <p:xfrm>
          <a:off x="1143000" y="2270760"/>
          <a:ext cx="64008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143000"/>
                <a:gridCol w="10668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2013-14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2014-15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2015-16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Fall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2016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Thesis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48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56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42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29</a:t>
                      </a:r>
                      <a:endParaRPr lang="en-US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BSE Thesis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48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</a:t>
                      </a:r>
                      <a:endParaRPr lang="en-US" sz="20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IW Individual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135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169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69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21</a:t>
                      </a:r>
                      <a:endParaRPr lang="en-US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IW Seminar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121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C00000"/>
                          </a:solidFill>
                        </a:rPr>
                        <a:t>100</a:t>
                      </a:r>
                      <a:endParaRPr lang="en-US" sz="20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Unknown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20</a:t>
                      </a:r>
                      <a:endParaRPr lang="en-US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213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245</a:t>
                      </a:r>
                      <a:endParaRPr lang="en-US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176</a:t>
                      </a:r>
                      <a:endParaRPr lang="en-US" sz="20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10556</TotalTime>
  <Words>568</Words>
  <Application>Microsoft Macintosh PowerPoint</Application>
  <PresentationFormat>On-screen Show (4:3)</PresentationFormat>
  <Paragraphs>179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PowerPoint Presentation</vt:lpstr>
      <vt:lpstr>Boutique Education at Scale</vt:lpstr>
      <vt:lpstr>Undergrad CS Majors by Class Year</vt:lpstr>
      <vt:lpstr>CS Enrollments</vt:lpstr>
      <vt:lpstr>Independent Work Projects</vt:lpstr>
      <vt:lpstr>CS Faculty </vt:lpstr>
      <vt:lpstr>Graduate Students</vt:lpstr>
      <vt:lpstr>Scaling</vt:lpstr>
      <vt:lpstr>Effect of IW Seminars on Advising</vt:lpstr>
      <vt:lpstr>Outward-Facing IW Seminars (Fall ’15)</vt:lpstr>
      <vt:lpstr>Outward-Facing IW Seminars (Spring ’15)</vt:lpstr>
      <vt:lpstr>Outward-Facing IW Seminars (Fall’16)</vt:lpstr>
      <vt:lpstr>For High-Achieving Students</vt:lpstr>
      <vt:lpstr>For High-Achieving Students</vt:lpstr>
      <vt:lpstr>Conclusion</vt:lpstr>
    </vt:vector>
  </TitlesOfParts>
  <Company>Princeton University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Microsoft Office User</cp:lastModifiedBy>
  <cp:revision>1810</cp:revision>
  <cp:lastPrinted>2016-04-16T23:03:31Z</cp:lastPrinted>
  <dcterms:created xsi:type="dcterms:W3CDTF">2013-03-27T18:30:57Z</dcterms:created>
  <dcterms:modified xsi:type="dcterms:W3CDTF">2016-07-18T02:59:43Z</dcterms:modified>
</cp:coreProperties>
</file>