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7"/>
  </p:notesMasterIdLst>
  <p:handoutMasterIdLst>
    <p:handoutMasterId r:id="rId38"/>
  </p:handoutMasterIdLst>
  <p:sldIdLst>
    <p:sldId id="256" r:id="rId2"/>
    <p:sldId id="263" r:id="rId3"/>
    <p:sldId id="258" r:id="rId4"/>
    <p:sldId id="259" r:id="rId5"/>
    <p:sldId id="261" r:id="rId6"/>
    <p:sldId id="264" r:id="rId7"/>
    <p:sldId id="265" r:id="rId8"/>
    <p:sldId id="266" r:id="rId9"/>
    <p:sldId id="267" r:id="rId10"/>
    <p:sldId id="268" r:id="rId11"/>
    <p:sldId id="269" r:id="rId12"/>
    <p:sldId id="270" r:id="rId13"/>
    <p:sldId id="271" r:id="rId14"/>
    <p:sldId id="272" r:id="rId15"/>
    <p:sldId id="273" r:id="rId16"/>
    <p:sldId id="276" r:id="rId17"/>
    <p:sldId id="281" r:id="rId18"/>
    <p:sldId id="280" r:id="rId19"/>
    <p:sldId id="282" r:id="rId20"/>
    <p:sldId id="283" r:id="rId21"/>
    <p:sldId id="286" r:id="rId22"/>
    <p:sldId id="287" r:id="rId23"/>
    <p:sldId id="290" r:id="rId24"/>
    <p:sldId id="291" r:id="rId25"/>
    <p:sldId id="292" r:id="rId26"/>
    <p:sldId id="293" r:id="rId27"/>
    <p:sldId id="296" r:id="rId28"/>
    <p:sldId id="297" r:id="rId29"/>
    <p:sldId id="300" r:id="rId30"/>
    <p:sldId id="299" r:id="rId31"/>
    <p:sldId id="301" r:id="rId32"/>
    <p:sldId id="302" r:id="rId33"/>
    <p:sldId id="304" r:id="rId34"/>
    <p:sldId id="303" r:id="rId35"/>
    <p:sldId id="305"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0" clrIdx="0">
    <p:extLst/>
  </p:cmAuthor>
  <p:cmAuthor id="2" name="Microsoft Office User" initials="Office [2]" lastIdx="1" clrIdx="1">
    <p:extLst/>
  </p:cmAuthor>
  <p:cmAuthor id="3" name="Microsoft Office User" initials="Office [3]" lastIdx="1" clrIdx="2">
    <p:extLst/>
  </p:cmAuthor>
  <p:cmAuthor id="4" name="Microsoft Office User" initials="Office [4]"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C4"/>
    <a:srgbClr val="FFF574"/>
    <a:srgbClr val="AC2A1A"/>
    <a:srgbClr val="AC1601"/>
    <a:srgbClr val="9B0000"/>
    <a:srgbClr val="D01D05"/>
    <a:srgbClr val="B81802"/>
    <a:srgbClr val="FFA2F4"/>
    <a:srgbClr val="FF8E92"/>
    <a:srgbClr val="A5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96"/>
    <p:restoredTop sz="95994" autoAdjust="0"/>
  </p:normalViewPr>
  <p:slideViewPr>
    <p:cSldViewPr snapToGrid="0" snapToObjects="1">
      <p:cViewPr>
        <p:scale>
          <a:sx n="95" d="100"/>
          <a:sy n="95" d="100"/>
        </p:scale>
        <p:origin x="352" y="2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C3AD49-4EEE-7943-9DA1-D97430236F30}" type="datetimeFigureOut">
              <a:rPr lang="en-US" smtClean="0"/>
              <a:t>6/2/16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60B13D-0290-CF49-AAF4-282F3F0E9424}" type="slidenum">
              <a:rPr lang="en-US" smtClean="0"/>
              <a:t>‹#›</a:t>
            </a:fld>
            <a:endParaRPr lang="en-US"/>
          </a:p>
        </p:txBody>
      </p:sp>
    </p:spTree>
    <p:extLst>
      <p:ext uri="{BB962C8B-B14F-4D97-AF65-F5344CB8AC3E}">
        <p14:creationId xmlns:p14="http://schemas.microsoft.com/office/powerpoint/2010/main" val="1373869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CFCD46-05C9-3646-A718-5B129CF7C931}" type="datetimeFigureOut">
              <a:rPr lang="en-US" smtClean="0"/>
              <a:t>6/2/16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7163F6-5BC4-F945-9DDD-76E74D9DDF3E}" type="slidenum">
              <a:rPr lang="en-US" smtClean="0"/>
              <a:t>‹#›</a:t>
            </a:fld>
            <a:endParaRPr lang="en-US"/>
          </a:p>
        </p:txBody>
      </p:sp>
    </p:spTree>
    <p:extLst>
      <p:ext uri="{BB962C8B-B14F-4D97-AF65-F5344CB8AC3E}">
        <p14:creationId xmlns:p14="http://schemas.microsoft.com/office/powerpoint/2010/main" val="8108601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7163F6-5BC4-F945-9DDD-76E74D9DDF3E}" type="slidenum">
              <a:rPr lang="en-US" smtClean="0"/>
              <a:t>0</a:t>
            </a:fld>
            <a:endParaRPr lang="en-US"/>
          </a:p>
        </p:txBody>
      </p:sp>
    </p:spTree>
    <p:extLst>
      <p:ext uri="{BB962C8B-B14F-4D97-AF65-F5344CB8AC3E}">
        <p14:creationId xmlns:p14="http://schemas.microsoft.com/office/powerpoint/2010/main" val="210283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SDN is a new network architecture that allows networks to be programmed from a logically central point called a controller. The operator writes a program on top of the controller to decide, given the global view of the network, what the network behavior should be and how packets should be forwarded. The controller then communicates to each individual switch how it should forward packets to realize the desired behavior specified by the program.</a:t>
            </a:r>
          </a:p>
        </p:txBody>
      </p:sp>
    </p:spTree>
    <p:extLst>
      <p:ext uri="{BB962C8B-B14F-4D97-AF65-F5344CB8AC3E}">
        <p14:creationId xmlns:p14="http://schemas.microsoft.com/office/powerpoint/2010/main" val="94255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r>
              <a:t>Local state can be a set of register, an array that can be indexed. </a:t>
            </a:r>
          </a:p>
          <a:p>
            <a:r>
              <a:t>For the sake of example, we show state here as a key-value store, where the key can come from packet header fields.</a:t>
            </a:r>
          </a:p>
        </p:txBody>
      </p:sp>
    </p:spTree>
    <p:extLst>
      <p:ext uri="{BB962C8B-B14F-4D97-AF65-F5344CB8AC3E}">
        <p14:creationId xmlns:p14="http://schemas.microsoft.com/office/powerpoint/2010/main" val="57230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The packet comes in and can affect the local state in certain ways</a:t>
            </a:r>
          </a:p>
        </p:txBody>
      </p:sp>
    </p:spTree>
    <p:extLst>
      <p:ext uri="{BB962C8B-B14F-4D97-AF65-F5344CB8AC3E}">
        <p14:creationId xmlns:p14="http://schemas.microsoft.com/office/powerpoint/2010/main" val="115642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r>
              <a:t>The local state can affect how packet is processed in certain ways</a:t>
            </a:r>
          </a:p>
        </p:txBody>
      </p:sp>
    </p:spTree>
    <p:extLst>
      <p:ext uri="{BB962C8B-B14F-4D97-AF65-F5344CB8AC3E}">
        <p14:creationId xmlns:p14="http://schemas.microsoft.com/office/powerpoint/2010/main" val="162087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pPr>
              <a:defRPr sz="1800"/>
            </a:pPr>
            <a:r>
              <a:t>Local state has been there, in a limited and customized way though.</a:t>
            </a:r>
          </a:p>
          <a:p>
            <a:pPr>
              <a:defRPr sz="1800"/>
            </a:pPr>
            <a:r>
              <a:t>Proposals for switch interfaces that expose programatic control over this local state, basically, the controller can define how state affects packet and how packet affects state</a:t>
            </a:r>
          </a:p>
          <a:p>
            <a:pPr>
              <a:defRPr sz="1800"/>
            </a:pPr>
            <a:r>
              <a:t>Subsume a variety of functionality that normally relegated to middleboxes</a:t>
            </a:r>
          </a:p>
          <a:p>
            <a:pPr>
              <a:defRPr sz="1800"/>
            </a:pPr>
            <a:r>
              <a:t>too low-level for the operator of a big network</a:t>
            </a:r>
          </a:p>
          <a:p>
            <a:pPr>
              <a:defRPr sz="1800"/>
            </a:pPr>
            <a:r>
              <a:t>Imagine a network operator that has to think about all these small pieces of local state on the switches across the network and use them to implement a stateful network function efficiently.</a:t>
            </a:r>
          </a:p>
          <a:p>
            <a:pPr>
              <a:defRPr sz="1800"/>
            </a:pPr>
            <a:r>
              <a:t>difficult to manage stateful distributed systems correctly and efficiently</a:t>
            </a:r>
          </a:p>
        </p:txBody>
      </p:sp>
    </p:spTree>
    <p:extLst>
      <p:ext uri="{BB962C8B-B14F-4D97-AF65-F5344CB8AC3E}">
        <p14:creationId xmlns:p14="http://schemas.microsoft.com/office/powerpoint/2010/main" val="115001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General abstraction of state, not dependent on how the underlying hardware implements it</a:t>
            </a:r>
          </a:p>
        </p:txBody>
      </p:sp>
    </p:spTree>
    <p:extLst>
      <p:ext uri="{BB962C8B-B14F-4D97-AF65-F5344CB8AC3E}">
        <p14:creationId xmlns:p14="http://schemas.microsoft.com/office/powerpoint/2010/main" val="6685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r>
              <a:t>Specifies how incoming packets should be process just the same way as a snap program does. </a:t>
            </a:r>
          </a:p>
        </p:txBody>
      </p:sp>
    </p:spTree>
    <p:extLst>
      <p:ext uri="{BB962C8B-B14F-4D97-AF65-F5344CB8AC3E}">
        <p14:creationId xmlns:p14="http://schemas.microsoft.com/office/powerpoint/2010/main" val="176866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55693D-A9B0-4C49-90CA-E6B21035DCF3}" type="datetime1">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4030343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92ABF1-55FA-3B4E-9CD7-8DCBA3FAB69C}" type="datetime1">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73791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A028B-2869-FB4B-802B-0468CE8B1E1B}" type="datetime1">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705740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lvl1pPr>
              <a:defRPr sz="3516"/>
            </a:lvl1pPr>
          </a:lstStyle>
          <a:p>
            <a:r>
              <a:t>Title Text</a:t>
            </a:r>
          </a:p>
        </p:txBody>
      </p:sp>
      <p:sp>
        <p:nvSpPr>
          <p:cNvPr id="127" name="Shape 12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37037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F29C9-0F64-A24A-9F0E-575912715288}" type="datetime1">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1975742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1D577E-059A-B348-9DF2-42DD67974880}" type="datetime1">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2735921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606355-3D33-194C-850B-1551B3BE3B42}" type="datetime1">
              <a:rPr lang="en-US" smtClean="0"/>
              <a:t>6/2/16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332259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1BF62F-66EE-984A-BE23-FAAD1E9DEB6D}" type="datetime1">
              <a:rPr lang="en-US" smtClean="0"/>
              <a:t>6/2/16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161496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D8818F-6231-4346-9394-2368177A5131}" type="datetime1">
              <a:rPr lang="en-US" smtClean="0"/>
              <a:t>6/2/16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397853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7BF38-C8B2-A447-80A5-E5DA3B84EFAC}" type="datetime1">
              <a:rPr lang="en-US" smtClean="0"/>
              <a:t>6/2/16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512003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4BC8B6-3EEE-EE4E-8619-CBBF7D2DEED0}" type="datetime1">
              <a:rPr lang="en-US" smtClean="0"/>
              <a:t>6/2/16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377204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9C5A15-ECBC-8F43-919A-209860764957}" type="datetime1">
              <a:rPr lang="en-US" smtClean="0"/>
              <a:t>6/2/16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8992C-B9AF-2F49-8B31-EC7F489F3004}" type="slidenum">
              <a:rPr lang="en-US" smtClean="0"/>
              <a:t>‹#›</a:t>
            </a:fld>
            <a:endParaRPr lang="en-US"/>
          </a:p>
        </p:txBody>
      </p:sp>
    </p:spTree>
    <p:extLst>
      <p:ext uri="{BB962C8B-B14F-4D97-AF65-F5344CB8AC3E}">
        <p14:creationId xmlns:p14="http://schemas.microsoft.com/office/powerpoint/2010/main" val="12437653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21D60-9BE6-4942-A6C5-4076B57A16E7}" type="datetime1">
              <a:rPr lang="en-US" smtClean="0"/>
              <a:t>6/2/16</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solidFill>
              </a:defRPr>
            </a:lvl1pPr>
          </a:lstStyle>
          <a:p>
            <a:fld id="{1718992C-B9AF-2F49-8B31-EC7F489F3004}" type="slidenum">
              <a:rPr lang="en-US" smtClean="0"/>
              <a:pPr/>
              <a:t>‹#›</a:t>
            </a:fld>
            <a:endParaRPr lang="en-US" dirty="0"/>
          </a:p>
        </p:txBody>
      </p:sp>
    </p:spTree>
    <p:extLst>
      <p:ext uri="{BB962C8B-B14F-4D97-AF65-F5344CB8AC3E}">
        <p14:creationId xmlns:p14="http://schemas.microsoft.com/office/powerpoint/2010/main" val="3476113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tiff"/><Relationship Id="rId9" Type="http://schemas.openxmlformats.org/officeDocument/2006/relationships/image" Target="../media/image7.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58533" y="4292146"/>
            <a:ext cx="1626931" cy="456615"/>
          </a:xfrm>
          <a:prstGeom prst="rect">
            <a:avLst/>
          </a:prstGeom>
        </p:spPr>
      </p:pic>
      <p:sp>
        <p:nvSpPr>
          <p:cNvPr id="6" name="Title 5"/>
          <p:cNvSpPr>
            <a:spLocks noGrp="1"/>
          </p:cNvSpPr>
          <p:nvPr>
            <p:ph type="ctrTitle"/>
          </p:nvPr>
        </p:nvSpPr>
        <p:spPr>
          <a:xfrm>
            <a:off x="685800" y="2522600"/>
            <a:ext cx="7772400" cy="1470025"/>
          </a:xfrm>
        </p:spPr>
        <p:txBody>
          <a:bodyPr/>
          <a:lstStyle/>
          <a:p>
            <a:r>
              <a:rPr lang="en-US" b="1" dirty="0" smtClean="0">
                <a:solidFill>
                  <a:srgbClr val="FFC000"/>
                </a:solidFill>
              </a:rPr>
              <a:t>States on a (Data) Plane</a:t>
            </a:r>
            <a:endParaRPr lang="en-US" b="1" dirty="0">
              <a:solidFill>
                <a:srgbClr val="FFC000"/>
              </a:solidFill>
            </a:endParaRPr>
          </a:p>
        </p:txBody>
      </p:sp>
      <p:sp>
        <p:nvSpPr>
          <p:cNvPr id="4" name="Subtitle 3"/>
          <p:cNvSpPr>
            <a:spLocks noGrp="1"/>
          </p:cNvSpPr>
          <p:nvPr>
            <p:ph type="subTitle" idx="1"/>
          </p:nvPr>
        </p:nvSpPr>
        <p:spPr>
          <a:xfrm>
            <a:off x="1371599" y="3738283"/>
            <a:ext cx="6400800" cy="1752600"/>
          </a:xfrm>
        </p:spPr>
        <p:txBody>
          <a:bodyPr/>
          <a:lstStyle/>
          <a:p>
            <a:r>
              <a:rPr lang="en-US" dirty="0" smtClean="0"/>
              <a:t>Jennifer Rexford</a:t>
            </a:r>
          </a:p>
        </p:txBody>
      </p:sp>
      <p:pic>
        <p:nvPicPr>
          <p:cNvPr id="5" name="Picture 4"/>
          <p:cNvPicPr>
            <a:picLocks noChangeAspect="1"/>
          </p:cNvPicPr>
          <p:nvPr/>
        </p:nvPicPr>
        <p:blipFill>
          <a:blip r:embed="rId4"/>
          <a:stretch>
            <a:fillRect/>
          </a:stretch>
        </p:blipFill>
        <p:spPr>
          <a:xfrm>
            <a:off x="0" y="-48699"/>
            <a:ext cx="3234390" cy="2314392"/>
          </a:xfrm>
          <a:prstGeom prst="rect">
            <a:avLst/>
          </a:prstGeom>
        </p:spPr>
      </p:pic>
      <p:pic>
        <p:nvPicPr>
          <p:cNvPr id="9" name="Picture 8"/>
          <p:cNvPicPr>
            <a:picLocks noChangeAspect="1"/>
          </p:cNvPicPr>
          <p:nvPr/>
        </p:nvPicPr>
        <p:blipFill>
          <a:blip r:embed="rId5"/>
          <a:stretch>
            <a:fillRect/>
          </a:stretch>
        </p:blipFill>
        <p:spPr>
          <a:xfrm>
            <a:off x="5214981" y="-48700"/>
            <a:ext cx="4118160" cy="2314393"/>
          </a:xfrm>
          <a:prstGeom prst="rect">
            <a:avLst/>
          </a:prstGeom>
        </p:spPr>
      </p:pic>
      <p:pic>
        <p:nvPicPr>
          <p:cNvPr id="3" name="Picture 2"/>
          <p:cNvPicPr>
            <a:picLocks noChangeAspect="1"/>
          </p:cNvPicPr>
          <p:nvPr/>
        </p:nvPicPr>
        <p:blipFill>
          <a:blip r:embed="rId6"/>
          <a:stretch>
            <a:fillRect/>
          </a:stretch>
        </p:blipFill>
        <p:spPr>
          <a:xfrm>
            <a:off x="3234390" y="-48700"/>
            <a:ext cx="2410896" cy="2314393"/>
          </a:xfrm>
          <a:prstGeom prst="rect">
            <a:avLst/>
          </a:prstGeom>
        </p:spPr>
      </p:pic>
      <p:pic>
        <p:nvPicPr>
          <p:cNvPr id="10" name="Picture 9"/>
          <p:cNvPicPr>
            <a:picLocks noChangeAspect="1"/>
          </p:cNvPicPr>
          <p:nvPr/>
        </p:nvPicPr>
        <p:blipFill>
          <a:blip r:embed="rId7"/>
          <a:stretch>
            <a:fillRect/>
          </a:stretch>
        </p:blipFill>
        <p:spPr>
          <a:xfrm>
            <a:off x="2877672" y="5109882"/>
            <a:ext cx="3227293" cy="1748117"/>
          </a:xfrm>
          <a:prstGeom prst="rect">
            <a:avLst/>
          </a:prstGeom>
        </p:spPr>
      </p:pic>
      <p:pic>
        <p:nvPicPr>
          <p:cNvPr id="11" name="Picture 10"/>
          <p:cNvPicPr>
            <a:picLocks noChangeAspect="1"/>
          </p:cNvPicPr>
          <p:nvPr/>
        </p:nvPicPr>
        <p:blipFill>
          <a:blip r:embed="rId8"/>
          <a:stretch>
            <a:fillRect/>
          </a:stretch>
        </p:blipFill>
        <p:spPr>
          <a:xfrm>
            <a:off x="1" y="5109882"/>
            <a:ext cx="2877670" cy="1748117"/>
          </a:xfrm>
          <a:prstGeom prst="rect">
            <a:avLst/>
          </a:prstGeom>
        </p:spPr>
      </p:pic>
      <p:pic>
        <p:nvPicPr>
          <p:cNvPr id="13" name="Picture 12"/>
          <p:cNvPicPr>
            <a:picLocks noChangeAspect="1"/>
          </p:cNvPicPr>
          <p:nvPr/>
        </p:nvPicPr>
        <p:blipFill>
          <a:blip r:embed="rId9"/>
          <a:stretch>
            <a:fillRect/>
          </a:stretch>
        </p:blipFill>
        <p:spPr>
          <a:xfrm>
            <a:off x="6104965" y="5109882"/>
            <a:ext cx="3039032" cy="1748119"/>
          </a:xfrm>
          <a:prstGeom prst="rect">
            <a:avLst/>
          </a:prstGeom>
        </p:spPr>
      </p:pic>
    </p:spTree>
    <p:extLst>
      <p:ext uri="{BB962C8B-B14F-4D97-AF65-F5344CB8AC3E}">
        <p14:creationId xmlns:p14="http://schemas.microsoft.com/office/powerpoint/2010/main" val="589404915"/>
      </p:ext>
    </p:extLst>
  </p:cSld>
  <p:clrMapOvr>
    <a:masterClrMapping/>
  </p:clrMapOvr>
  <mc:AlternateContent xmlns:mc="http://schemas.openxmlformats.org/markup-compatibility/2006" xmlns:p14="http://schemas.microsoft.com/office/powerpoint/2010/main">
    <mc:Choice Requires="p14">
      <p:transition spd="slow" p14:dur="2000" advTm="16250"/>
    </mc:Choice>
    <mc:Fallback xmlns="">
      <p:transition xmlns:p14="http://schemas.microsoft.com/office/powerpoint/2010/main" spd="slow" advTm="1625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p:cNvSpPr>
          <p:nvPr>
            <p:ph type="title"/>
          </p:nvPr>
        </p:nvSpPr>
        <p:spPr>
          <a:prstGeom prst="rect">
            <a:avLst/>
          </a:prstGeom>
        </p:spPr>
        <p:txBody>
          <a:bodyPr>
            <a:normAutofit/>
          </a:bodyPr>
          <a:lstStyle/>
          <a:p>
            <a:r>
              <a:rPr dirty="0" smtClean="0"/>
              <a:t>Local </a:t>
            </a:r>
            <a:r>
              <a:rPr dirty="0"/>
              <a:t>State on Data Plane</a:t>
            </a:r>
          </a:p>
        </p:txBody>
      </p:sp>
      <p:sp>
        <p:nvSpPr>
          <p:cNvPr id="448" name="Shape 448"/>
          <p:cNvSpPr>
            <a:spLocks noGrp="1"/>
          </p:cNvSpPr>
          <p:nvPr>
            <p:ph idx="1"/>
          </p:nvPr>
        </p:nvSpPr>
        <p:spPr>
          <a:xfrm>
            <a:off x="457200" y="1624014"/>
            <a:ext cx="8417859" cy="4732338"/>
          </a:xfrm>
          <a:prstGeom prst="rect">
            <a:avLst/>
          </a:prstGeom>
        </p:spPr>
        <p:txBody>
          <a:bodyPr>
            <a:normAutofit/>
          </a:bodyPr>
          <a:lstStyle/>
          <a:p>
            <a:r>
              <a:rPr dirty="0"/>
              <a:t>Programmatic control over local state</a:t>
            </a:r>
          </a:p>
          <a:p>
            <a:pPr lvl="1"/>
            <a:r>
              <a:rPr dirty="0" smtClean="0"/>
              <a:t>P</a:t>
            </a:r>
            <a:r>
              <a:rPr lang="en-US" dirty="0" smtClean="0"/>
              <a:t>4, POF, OpenState, Open vSwitch</a:t>
            </a:r>
          </a:p>
          <a:p>
            <a:r>
              <a:rPr lang="en-US" dirty="0" smtClean="0"/>
              <a:t>Plus other important features</a:t>
            </a:r>
          </a:p>
          <a:p>
            <a:pPr lvl="1"/>
            <a:r>
              <a:rPr lang="en-US" dirty="0" smtClean="0"/>
              <a:t>Programmable packet parsing</a:t>
            </a:r>
          </a:p>
          <a:p>
            <a:pPr lvl="1"/>
            <a:r>
              <a:rPr lang="en-US" dirty="0" smtClean="0"/>
              <a:t>Simple arithmetic and </a:t>
            </a:r>
            <a:r>
              <a:rPr lang="en-US" dirty="0" err="1" smtClean="0"/>
              <a:t>boolean</a:t>
            </a:r>
            <a:r>
              <a:rPr lang="en-US" dirty="0" smtClean="0"/>
              <a:t> operations</a:t>
            </a:r>
          </a:p>
          <a:p>
            <a:pPr lvl="1"/>
            <a:r>
              <a:rPr lang="en-US" dirty="0" smtClean="0"/>
              <a:t>Traffic statistics (delays, queue lengths, etc.)</a:t>
            </a:r>
            <a:r>
              <a:rPr lang="en-US" dirty="0"/>
              <a:t/>
            </a:r>
            <a:br>
              <a:rPr lang="en-US" dirty="0"/>
            </a:br>
            <a:endParaRPr dirty="0"/>
          </a:p>
          <a:p>
            <a:r>
              <a:rPr dirty="0"/>
              <a:t>Simple stateful network functions can be offloaded to </a:t>
            </a:r>
            <a:r>
              <a:rPr lang="en-US" dirty="0" smtClean="0"/>
              <a:t>the data plane</a:t>
            </a:r>
            <a:r>
              <a:rPr dirty="0" smtClean="0"/>
              <a:t>!</a:t>
            </a:r>
            <a:endParaRPr dirty="0"/>
          </a:p>
        </p:txBody>
      </p:sp>
      <p:sp>
        <p:nvSpPr>
          <p:cNvPr id="449" name="Shape 449"/>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Tree>
    <p:extLst>
      <p:ext uri="{BB962C8B-B14F-4D97-AF65-F5344CB8AC3E}">
        <p14:creationId xmlns:p14="http://schemas.microsoft.com/office/powerpoint/2010/main" val="1261189600"/>
      </p:ext>
    </p:extLst>
  </p:cSld>
  <p:clrMapOvr>
    <a:masterClrMapping/>
  </p:clrMapOvr>
  <p:transition spd="slow"/>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75886"/>
            <a:ext cx="7772400" cy="1470025"/>
          </a:xfrm>
        </p:spPr>
        <p:txBody>
          <a:bodyPr/>
          <a:lstStyle/>
          <a:p>
            <a:r>
              <a:rPr lang="en-US" dirty="0" smtClean="0"/>
              <a:t>Hop-by-Hop Utilization-aware Load-balancing Architecture</a:t>
            </a:r>
            <a:endParaRPr lang="en-US" dirty="0"/>
          </a:p>
        </p:txBody>
      </p:sp>
      <p:sp>
        <p:nvSpPr>
          <p:cNvPr id="6" name="Subtitle 5"/>
          <p:cNvSpPr>
            <a:spLocks noGrp="1"/>
          </p:cNvSpPr>
          <p:nvPr>
            <p:ph type="subTitle" idx="1"/>
          </p:nvPr>
        </p:nvSpPr>
        <p:spPr>
          <a:xfrm>
            <a:off x="188259" y="4504764"/>
            <a:ext cx="8955741" cy="1752600"/>
          </a:xfrm>
        </p:spPr>
        <p:txBody>
          <a:bodyPr>
            <a:normAutofit/>
          </a:bodyPr>
          <a:lstStyle/>
          <a:p>
            <a:r>
              <a:rPr lang="en-US" sz="2800" dirty="0"/>
              <a:t>Naga </a:t>
            </a:r>
            <a:r>
              <a:rPr lang="en-US" sz="2800" dirty="0" err="1"/>
              <a:t>Katta</a:t>
            </a:r>
            <a:r>
              <a:rPr lang="en-US" sz="2800" dirty="0"/>
              <a:t>, </a:t>
            </a:r>
            <a:r>
              <a:rPr lang="en-US" sz="2800" dirty="0" err="1"/>
              <a:t>Mukesh</a:t>
            </a:r>
            <a:r>
              <a:rPr lang="en-US" sz="2800" dirty="0"/>
              <a:t> Hira, </a:t>
            </a:r>
            <a:r>
              <a:rPr lang="en-US" sz="2800" dirty="0" err="1"/>
              <a:t>Changhoon</a:t>
            </a:r>
            <a:r>
              <a:rPr lang="en-US" sz="2800" dirty="0"/>
              <a:t> Kim, </a:t>
            </a:r>
            <a:r>
              <a:rPr lang="en-US" sz="2800" dirty="0" smtClean="0"/>
              <a:t/>
            </a:r>
            <a:br>
              <a:rPr lang="en-US" sz="2800" dirty="0" smtClean="0"/>
            </a:br>
            <a:r>
              <a:rPr lang="en-US" sz="2800" dirty="0" err="1" smtClean="0"/>
              <a:t>Anirudh</a:t>
            </a:r>
            <a:r>
              <a:rPr lang="en-US" sz="2800" dirty="0" smtClean="0"/>
              <a:t> </a:t>
            </a:r>
            <a:r>
              <a:rPr lang="en-US" sz="2800" dirty="0" err="1"/>
              <a:t>Sivaraman</a:t>
            </a:r>
            <a:r>
              <a:rPr lang="en-US" sz="2800" dirty="0"/>
              <a:t>, and </a:t>
            </a:r>
            <a:r>
              <a:rPr lang="en-US" sz="2800" dirty="0" smtClean="0"/>
              <a:t>Jennifer Rexford</a:t>
            </a:r>
            <a:br>
              <a:rPr lang="en-US" sz="2800" dirty="0" smtClean="0"/>
            </a:br>
            <a:endParaRPr lang="en-US" sz="2800" dirty="0" smtClean="0"/>
          </a:p>
          <a:p>
            <a:r>
              <a:rPr lang="en-US" sz="2000" dirty="0"/>
              <a:t>http://</a:t>
            </a:r>
            <a:r>
              <a:rPr lang="en-US" sz="2000" dirty="0" err="1"/>
              <a:t>conferences.sigcomm.org</a:t>
            </a:r>
            <a:r>
              <a:rPr lang="en-US" sz="2000" dirty="0"/>
              <a:t>/</a:t>
            </a:r>
            <a:r>
              <a:rPr lang="en-US" sz="2000" dirty="0" err="1"/>
              <a:t>sosr</a:t>
            </a:r>
            <a:r>
              <a:rPr lang="en-US" sz="2000" dirty="0"/>
              <a:t>/2016/papers/sosr_paper67.pdf</a:t>
            </a:r>
          </a:p>
        </p:txBody>
      </p:sp>
      <p:sp>
        <p:nvSpPr>
          <p:cNvPr id="4" name="Slide Number Placeholder 3"/>
          <p:cNvSpPr>
            <a:spLocks noGrp="1"/>
          </p:cNvSpPr>
          <p:nvPr>
            <p:ph type="sldNum" sz="quarter" idx="12"/>
          </p:nvPr>
        </p:nvSpPr>
        <p:spPr/>
        <p:txBody>
          <a:bodyPr/>
          <a:lstStyle/>
          <a:p>
            <a:fld id="{1718992C-B9AF-2F49-8B31-EC7F489F3004}" type="slidenum">
              <a:rPr lang="en-US" smtClean="0"/>
              <a:t>10</a:t>
            </a:fld>
            <a:endParaRPr lang="en-US"/>
          </a:p>
        </p:txBody>
      </p:sp>
      <p:pic>
        <p:nvPicPr>
          <p:cNvPr id="2" name="Picture 1"/>
          <p:cNvPicPr>
            <a:picLocks noChangeAspect="1"/>
          </p:cNvPicPr>
          <p:nvPr/>
        </p:nvPicPr>
        <p:blipFill>
          <a:blip r:embed="rId2"/>
          <a:stretch>
            <a:fillRect/>
          </a:stretch>
        </p:blipFill>
        <p:spPr>
          <a:xfrm>
            <a:off x="2718174" y="349444"/>
            <a:ext cx="3492500" cy="2324100"/>
          </a:xfrm>
          <a:prstGeom prst="rect">
            <a:avLst/>
          </a:prstGeom>
        </p:spPr>
      </p:pic>
      <p:sp>
        <p:nvSpPr>
          <p:cNvPr id="3" name="TextBox 2"/>
          <p:cNvSpPr txBox="1"/>
          <p:nvPr/>
        </p:nvSpPr>
        <p:spPr>
          <a:xfrm>
            <a:off x="1573307" y="1155755"/>
            <a:ext cx="998991" cy="523220"/>
          </a:xfrm>
          <a:prstGeom prst="rect">
            <a:avLst/>
          </a:prstGeom>
          <a:noFill/>
        </p:spPr>
        <p:txBody>
          <a:bodyPr wrap="none" rtlCol="0">
            <a:spAutoFit/>
          </a:bodyPr>
          <a:lstStyle/>
          <a:p>
            <a:r>
              <a:rPr lang="en-US" sz="2800" smtClean="0"/>
              <a:t>HULA</a:t>
            </a:r>
            <a:endParaRPr lang="en-US" sz="2800" dirty="0"/>
          </a:p>
        </p:txBody>
      </p:sp>
    </p:spTree>
    <p:extLst>
      <p:ext uri="{BB962C8B-B14F-4D97-AF65-F5344CB8AC3E}">
        <p14:creationId xmlns:p14="http://schemas.microsoft.com/office/powerpoint/2010/main" val="894207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HULA Multipath </a:t>
            </a:r>
            <a:r>
              <a:rPr lang="en-US" dirty="0" smtClean="0"/>
              <a:t>Load Balancing</a:t>
            </a:r>
            <a:endParaRPr lang="en-US" dirty="0"/>
          </a:p>
        </p:txBody>
      </p:sp>
      <p:sp>
        <p:nvSpPr>
          <p:cNvPr id="3" name="Content Placeholder 2"/>
          <p:cNvSpPr>
            <a:spLocks noGrp="1"/>
          </p:cNvSpPr>
          <p:nvPr>
            <p:ph idx="1"/>
          </p:nvPr>
        </p:nvSpPr>
        <p:spPr>
          <a:xfrm>
            <a:off x="94129" y="4293606"/>
            <a:ext cx="8996083" cy="2488584"/>
          </a:xfrm>
        </p:spPr>
        <p:txBody>
          <a:bodyPr>
            <a:normAutofit/>
          </a:bodyPr>
          <a:lstStyle/>
          <a:p>
            <a:r>
              <a:rPr lang="en-US" dirty="0" smtClean="0"/>
              <a:t>Load balancing </a:t>
            </a:r>
            <a:r>
              <a:rPr lang="en-US" i="1" dirty="0" smtClean="0"/>
              <a:t>entirely</a:t>
            </a:r>
            <a:r>
              <a:rPr lang="en-US" dirty="0" smtClean="0"/>
              <a:t> in the data plane</a:t>
            </a:r>
          </a:p>
          <a:p>
            <a:pPr lvl="1"/>
            <a:r>
              <a:rPr lang="en-US" dirty="0" smtClean="0"/>
              <a:t>Collect real-time, path-level performance statistics </a:t>
            </a:r>
          </a:p>
          <a:p>
            <a:pPr lvl="1"/>
            <a:r>
              <a:rPr lang="en-US" dirty="0" smtClean="0"/>
              <a:t>Group packets into “</a:t>
            </a:r>
            <a:r>
              <a:rPr lang="en-US" dirty="0" err="1" smtClean="0"/>
              <a:t>flowlets</a:t>
            </a:r>
            <a:r>
              <a:rPr lang="en-US" dirty="0" smtClean="0"/>
              <a:t>” based on time &amp; headers</a:t>
            </a:r>
          </a:p>
          <a:p>
            <a:pPr lvl="1"/>
            <a:r>
              <a:rPr lang="en-US" dirty="0" smtClean="0"/>
              <a:t>Direct each new </a:t>
            </a:r>
            <a:r>
              <a:rPr lang="en-US" dirty="0" err="1" smtClean="0"/>
              <a:t>flowlet</a:t>
            </a:r>
            <a:r>
              <a:rPr lang="en-US" dirty="0" smtClean="0"/>
              <a:t> over the current best path</a:t>
            </a:r>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t>11</a:t>
            </a:fld>
            <a:endParaRPr lang="en-US"/>
          </a:p>
        </p:txBody>
      </p:sp>
      <p:sp>
        <p:nvSpPr>
          <p:cNvPr id="5" name="Rectangle 4"/>
          <p:cNvSpPr/>
          <p:nvPr/>
        </p:nvSpPr>
        <p:spPr>
          <a:xfrm>
            <a:off x="2969622" y="2542167"/>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smtClean="0">
                <a:solidFill>
                  <a:srgbClr val="000000"/>
                </a:solidFill>
              </a:rPr>
              <a:t>S1</a:t>
            </a:r>
            <a:endParaRPr lang="en-US" sz="1400" dirty="0">
              <a:solidFill>
                <a:srgbClr val="000000"/>
              </a:solidFill>
            </a:endParaRPr>
          </a:p>
        </p:txBody>
      </p:sp>
      <p:sp>
        <p:nvSpPr>
          <p:cNvPr id="6" name="Rectangle 5"/>
          <p:cNvSpPr/>
          <p:nvPr/>
        </p:nvSpPr>
        <p:spPr>
          <a:xfrm>
            <a:off x="5140062" y="1417639"/>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smtClean="0">
                <a:solidFill>
                  <a:srgbClr val="000000"/>
                </a:solidFill>
              </a:rPr>
              <a:t>S2</a:t>
            </a:r>
            <a:endParaRPr lang="en-US" sz="1400" dirty="0">
              <a:solidFill>
                <a:srgbClr val="000000"/>
              </a:solidFill>
            </a:endParaRPr>
          </a:p>
        </p:txBody>
      </p:sp>
      <p:cxnSp>
        <p:nvCxnSpPr>
          <p:cNvPr id="7" name="Straight Connector 6"/>
          <p:cNvCxnSpPr>
            <a:stCxn id="8" idx="1"/>
            <a:endCxn id="7" idx="3"/>
          </p:cNvCxnSpPr>
          <p:nvPr/>
        </p:nvCxnSpPr>
        <p:spPr>
          <a:xfrm flipH="1">
            <a:off x="4085293" y="1666278"/>
            <a:ext cx="1054769" cy="1124528"/>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612338" y="2445928"/>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smtClean="0">
                <a:solidFill>
                  <a:srgbClr val="000000"/>
                </a:solidFill>
              </a:rPr>
              <a:t>S3</a:t>
            </a:r>
            <a:endParaRPr lang="en-US" sz="1400" dirty="0">
              <a:solidFill>
                <a:srgbClr val="000000"/>
              </a:solidFill>
            </a:endParaRPr>
          </a:p>
        </p:txBody>
      </p:sp>
      <p:cxnSp>
        <p:nvCxnSpPr>
          <p:cNvPr id="9" name="Straight Connector 8"/>
          <p:cNvCxnSpPr>
            <a:stCxn id="19" idx="1"/>
          </p:cNvCxnSpPr>
          <p:nvPr/>
        </p:nvCxnSpPr>
        <p:spPr>
          <a:xfrm flipH="1">
            <a:off x="4085293" y="2694567"/>
            <a:ext cx="1527045" cy="96239"/>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697898" y="3389706"/>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smtClean="0">
                <a:solidFill>
                  <a:srgbClr val="000000"/>
                </a:solidFill>
              </a:rPr>
              <a:t>S4</a:t>
            </a:r>
            <a:endParaRPr lang="en-US" sz="1400" dirty="0">
              <a:solidFill>
                <a:srgbClr val="000000"/>
              </a:solidFill>
            </a:endParaRPr>
          </a:p>
        </p:txBody>
      </p:sp>
      <p:cxnSp>
        <p:nvCxnSpPr>
          <p:cNvPr id="11" name="Straight Connector 10"/>
          <p:cNvCxnSpPr>
            <a:stCxn id="21" idx="1"/>
          </p:cNvCxnSpPr>
          <p:nvPr/>
        </p:nvCxnSpPr>
        <p:spPr>
          <a:xfrm flipH="1" flipV="1">
            <a:off x="4085293" y="2790806"/>
            <a:ext cx="1612605" cy="8475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6255733" y="1666278"/>
            <a:ext cx="1839551" cy="503233"/>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637300" y="2322282"/>
            <a:ext cx="1457984" cy="37228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813569" y="2445928"/>
            <a:ext cx="1348555" cy="119983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442576" y="2793257"/>
            <a:ext cx="1527046" cy="7417"/>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7537448" y="2081569"/>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err="1" smtClean="0">
                <a:solidFill>
                  <a:srgbClr val="000000"/>
                </a:solidFill>
              </a:rPr>
              <a:t>ToR</a:t>
            </a:r>
            <a:r>
              <a:rPr lang="en-US" sz="1400" dirty="0" smtClean="0">
                <a:solidFill>
                  <a:srgbClr val="000000"/>
                </a:solidFill>
              </a:rPr>
              <a:t> 10</a:t>
            </a:r>
            <a:endParaRPr lang="en-US" sz="1400" dirty="0">
              <a:solidFill>
                <a:srgbClr val="000000"/>
              </a:solidFill>
            </a:endParaRPr>
          </a:p>
        </p:txBody>
      </p:sp>
      <p:sp>
        <p:nvSpPr>
          <p:cNvPr id="18" name="Rectangle 17"/>
          <p:cNvSpPr/>
          <p:nvPr/>
        </p:nvSpPr>
        <p:spPr>
          <a:xfrm>
            <a:off x="457200" y="2552036"/>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dirty="0" err="1" smtClean="0">
                <a:solidFill>
                  <a:srgbClr val="000000"/>
                </a:solidFill>
              </a:rPr>
              <a:t>ToR</a:t>
            </a:r>
            <a:r>
              <a:rPr lang="en-US" sz="1400" dirty="0" smtClean="0">
                <a:solidFill>
                  <a:srgbClr val="000000"/>
                </a:solidFill>
              </a:rPr>
              <a:t> 1</a:t>
            </a:r>
            <a:endParaRPr lang="en-US" sz="1400" dirty="0">
              <a:solidFill>
                <a:srgbClr val="000000"/>
              </a:solidFill>
            </a:endParaRPr>
          </a:p>
        </p:txBody>
      </p:sp>
      <p:sp>
        <p:nvSpPr>
          <p:cNvPr id="19" name="TextBox 18"/>
          <p:cNvSpPr txBox="1"/>
          <p:nvPr/>
        </p:nvSpPr>
        <p:spPr>
          <a:xfrm>
            <a:off x="2186159" y="2480905"/>
            <a:ext cx="717283" cy="307777"/>
          </a:xfrm>
          <a:prstGeom prst="rect">
            <a:avLst/>
          </a:prstGeom>
          <a:noFill/>
        </p:spPr>
        <p:txBody>
          <a:bodyPr wrap="square" rtlCol="0">
            <a:spAutoFit/>
          </a:bodyPr>
          <a:lstStyle/>
          <a:p>
            <a:r>
              <a:rPr lang="en-US" sz="1400" b="1" dirty="0" smtClean="0">
                <a:solidFill>
                  <a:schemeClr val="accent4">
                    <a:lumMod val="75000"/>
                  </a:schemeClr>
                </a:solidFill>
              </a:rPr>
              <a:t>Data</a:t>
            </a:r>
            <a:endParaRPr lang="en-US" sz="1400" b="1" dirty="0">
              <a:solidFill>
                <a:schemeClr val="accent4">
                  <a:lumMod val="75000"/>
                </a:schemeClr>
              </a:solidFill>
            </a:endParaRPr>
          </a:p>
        </p:txBody>
      </p:sp>
      <p:cxnSp>
        <p:nvCxnSpPr>
          <p:cNvPr id="20" name="Straight Arrow Connector 19"/>
          <p:cNvCxnSpPr/>
          <p:nvPr/>
        </p:nvCxnSpPr>
        <p:spPr>
          <a:xfrm>
            <a:off x="4186318" y="3002863"/>
            <a:ext cx="657422" cy="342575"/>
          </a:xfrm>
          <a:prstGeom prst="straightConnector1">
            <a:avLst/>
          </a:prstGeom>
          <a:ln w="7620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954239" y="2943206"/>
            <a:ext cx="858055" cy="0"/>
          </a:xfrm>
          <a:prstGeom prst="straightConnector1">
            <a:avLst/>
          </a:prstGeom>
          <a:ln w="7620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6604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Path Performance Statistics</a:t>
            </a:r>
            <a:endParaRPr lang="en-US"/>
          </a:p>
        </p:txBody>
      </p:sp>
      <p:sp>
        <p:nvSpPr>
          <p:cNvPr id="3" name="Content Placeholder 2"/>
          <p:cNvSpPr>
            <a:spLocks noGrp="1"/>
          </p:cNvSpPr>
          <p:nvPr>
            <p:ph idx="1"/>
          </p:nvPr>
        </p:nvSpPr>
        <p:spPr>
          <a:xfrm>
            <a:off x="268941" y="4800906"/>
            <a:ext cx="8875059" cy="1909654"/>
          </a:xfrm>
        </p:spPr>
        <p:txBody>
          <a:bodyPr>
            <a:normAutofit/>
          </a:bodyPr>
          <a:lstStyle/>
          <a:p>
            <a:r>
              <a:rPr lang="en-US" dirty="0" smtClean="0"/>
              <a:t>Using the best-hop table</a:t>
            </a:r>
          </a:p>
          <a:p>
            <a:pPr lvl="1"/>
            <a:r>
              <a:rPr lang="en-US" i="1" dirty="0" smtClean="0"/>
              <a:t>Update</a:t>
            </a:r>
            <a:r>
              <a:rPr lang="en-US" dirty="0" smtClean="0"/>
              <a:t> </a:t>
            </a:r>
            <a:r>
              <a:rPr lang="en-US" dirty="0" smtClean="0"/>
              <a:t>the best next-hop upon new </a:t>
            </a:r>
            <a:r>
              <a:rPr lang="en-US" dirty="0" smtClean="0"/>
              <a:t>probes</a:t>
            </a:r>
          </a:p>
          <a:p>
            <a:pPr lvl="1"/>
            <a:r>
              <a:rPr lang="en-US" i="1" dirty="0"/>
              <a:t>Assign</a:t>
            </a:r>
            <a:r>
              <a:rPr lang="en-US" dirty="0"/>
              <a:t> a new </a:t>
            </a:r>
            <a:r>
              <a:rPr lang="en-US" dirty="0" err="1"/>
              <a:t>flowlet</a:t>
            </a:r>
            <a:r>
              <a:rPr lang="en-US" dirty="0"/>
              <a:t> to the best </a:t>
            </a:r>
            <a:r>
              <a:rPr lang="en-US" dirty="0" smtClean="0"/>
              <a:t>next-hop</a:t>
            </a:r>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t>12</a:t>
            </a:fld>
            <a:endParaRPr lang="en-US"/>
          </a:p>
        </p:txBody>
      </p:sp>
      <p:sp>
        <p:nvSpPr>
          <p:cNvPr id="5" name="Rectangle 4"/>
          <p:cNvSpPr/>
          <p:nvPr/>
        </p:nvSpPr>
        <p:spPr>
          <a:xfrm>
            <a:off x="4493232" y="3787380"/>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solidFill>
                  <a:srgbClr val="000000"/>
                </a:solidFill>
              </a:rPr>
              <a:t>S1</a:t>
            </a:r>
            <a:endParaRPr lang="en-US" sz="1400" dirty="0">
              <a:solidFill>
                <a:srgbClr val="000000"/>
              </a:solidFill>
            </a:endParaRPr>
          </a:p>
        </p:txBody>
      </p:sp>
      <p:cxnSp>
        <p:nvCxnSpPr>
          <p:cNvPr id="6" name="Straight Connector 5"/>
          <p:cNvCxnSpPr>
            <a:stCxn id="8" idx="1"/>
            <a:endCxn id="7" idx="3"/>
          </p:cNvCxnSpPr>
          <p:nvPr/>
        </p:nvCxnSpPr>
        <p:spPr>
          <a:xfrm flipH="1">
            <a:off x="5608903" y="2911491"/>
            <a:ext cx="1054769" cy="1124528"/>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7135948" y="3691141"/>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solidFill>
                  <a:srgbClr val="000000"/>
                </a:solidFill>
              </a:rPr>
              <a:t>S3</a:t>
            </a:r>
            <a:endParaRPr lang="en-US" sz="1400" dirty="0">
              <a:solidFill>
                <a:srgbClr val="000000"/>
              </a:solidFill>
            </a:endParaRPr>
          </a:p>
        </p:txBody>
      </p:sp>
      <p:cxnSp>
        <p:nvCxnSpPr>
          <p:cNvPr id="8" name="Straight Connector 7"/>
          <p:cNvCxnSpPr/>
          <p:nvPr/>
        </p:nvCxnSpPr>
        <p:spPr>
          <a:xfrm flipH="1">
            <a:off x="5608903" y="3939780"/>
            <a:ext cx="1527045" cy="96239"/>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221508" y="4634919"/>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solidFill>
                  <a:srgbClr val="000000"/>
                </a:solidFill>
              </a:rPr>
              <a:t>S4</a:t>
            </a:r>
            <a:endParaRPr lang="en-US" sz="1400" dirty="0">
              <a:solidFill>
                <a:srgbClr val="000000"/>
              </a:solidFill>
            </a:endParaRPr>
          </a:p>
        </p:txBody>
      </p:sp>
      <p:cxnSp>
        <p:nvCxnSpPr>
          <p:cNvPr id="10" name="Straight Connector 9"/>
          <p:cNvCxnSpPr/>
          <p:nvPr/>
        </p:nvCxnSpPr>
        <p:spPr>
          <a:xfrm flipH="1" flipV="1">
            <a:off x="5608903" y="4036019"/>
            <a:ext cx="1612605" cy="8475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966186" y="4038470"/>
            <a:ext cx="1527046" cy="741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709928" y="4248076"/>
            <a:ext cx="657422" cy="342575"/>
          </a:xfrm>
          <a:prstGeom prst="straightConnector1">
            <a:avLst/>
          </a:prstGeom>
          <a:ln w="7620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77849" y="4188419"/>
            <a:ext cx="858055" cy="0"/>
          </a:xfrm>
          <a:prstGeom prst="straightConnector1">
            <a:avLst/>
          </a:prstGeom>
          <a:ln w="7620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68700" y="1449796"/>
            <a:ext cx="2045047" cy="461665"/>
          </a:xfrm>
          <a:prstGeom prst="rect">
            <a:avLst/>
          </a:prstGeom>
          <a:noFill/>
        </p:spPr>
        <p:txBody>
          <a:bodyPr wrap="none" rtlCol="0">
            <a:spAutoFit/>
          </a:bodyPr>
          <a:lstStyle/>
          <a:p>
            <a:r>
              <a:rPr lang="en-US" sz="2400" b="1" dirty="0" smtClean="0"/>
              <a:t>Best-hop table</a:t>
            </a:r>
            <a:endParaRPr lang="en-US" sz="2400" b="1" dirty="0"/>
          </a:p>
        </p:txBody>
      </p:sp>
      <p:graphicFrame>
        <p:nvGraphicFramePr>
          <p:cNvPr id="12" name="Table 11"/>
          <p:cNvGraphicFramePr>
            <a:graphicFrameLocks noGrp="1"/>
          </p:cNvGraphicFramePr>
          <p:nvPr>
            <p:extLst>
              <p:ext uri="{D42A27DB-BD31-4B8C-83A1-F6EECF244321}">
                <p14:modId xmlns:p14="http://schemas.microsoft.com/office/powerpoint/2010/main" val="1707117331"/>
              </p:ext>
            </p:extLst>
          </p:nvPr>
        </p:nvGraphicFramePr>
        <p:xfrm>
          <a:off x="1276377" y="1986374"/>
          <a:ext cx="3318530" cy="1483360"/>
        </p:xfrm>
        <a:graphic>
          <a:graphicData uri="http://schemas.openxmlformats.org/drawingml/2006/table">
            <a:tbl>
              <a:tblPr firstRow="1" bandRow="1">
                <a:tableStyleId>{5C22544A-7EE6-4342-B048-85BDC9FD1C3A}</a:tableStyleId>
              </a:tblPr>
              <a:tblGrid>
                <a:gridCol w="1583859"/>
                <a:gridCol w="1734671"/>
              </a:tblGrid>
              <a:tr h="370840">
                <a:tc>
                  <a:txBody>
                    <a:bodyPr/>
                    <a:lstStyle/>
                    <a:p>
                      <a:pPr algn="ctr"/>
                      <a:r>
                        <a:rPr lang="en-US" dirty="0" smtClean="0"/>
                        <a:t>Best Next-Hop</a:t>
                      </a:r>
                      <a:endParaRPr lang="en-US" dirty="0"/>
                    </a:p>
                  </a:txBody>
                  <a:tcPr/>
                </a:tc>
                <a:tc>
                  <a:txBody>
                    <a:bodyPr/>
                    <a:lstStyle/>
                    <a:p>
                      <a:pPr algn="ctr"/>
                      <a:r>
                        <a:rPr lang="en-US" dirty="0" smtClean="0"/>
                        <a:t>Path</a:t>
                      </a:r>
                      <a:r>
                        <a:rPr lang="en-US" baseline="0" dirty="0" smtClean="0"/>
                        <a:t> Utilization</a:t>
                      </a:r>
                      <a:endParaRPr lang="en-US" dirty="0"/>
                    </a:p>
                  </a:txBody>
                  <a:tcPr/>
                </a:tc>
              </a:tr>
              <a:tr h="370840">
                <a:tc>
                  <a:txBody>
                    <a:bodyPr/>
                    <a:lstStyle/>
                    <a:p>
                      <a:pPr algn="ctr"/>
                      <a:r>
                        <a:rPr lang="en-US" dirty="0" smtClean="0"/>
                        <a:t>S3</a:t>
                      </a:r>
                      <a:endParaRPr lang="en-US" dirty="0"/>
                    </a:p>
                  </a:txBody>
                  <a:tcPr/>
                </a:tc>
                <a:tc>
                  <a:txBody>
                    <a:bodyPr/>
                    <a:lstStyle/>
                    <a:p>
                      <a:pPr algn="ctr"/>
                      <a:r>
                        <a:rPr lang="en-US" dirty="0" smtClean="0"/>
                        <a:t>50%</a:t>
                      </a:r>
                      <a:endParaRPr lang="en-US" dirty="0"/>
                    </a:p>
                  </a:txBody>
                  <a:tcPr/>
                </a:tc>
              </a:tr>
              <a:tr h="370840">
                <a:tc>
                  <a:txBody>
                    <a:bodyPr/>
                    <a:lstStyle/>
                    <a:p>
                      <a:pPr algn="ctr"/>
                      <a:r>
                        <a:rPr lang="en-US" dirty="0" smtClean="0"/>
                        <a:t>S4</a:t>
                      </a:r>
                      <a:endParaRPr lang="en-US" dirty="0"/>
                    </a:p>
                  </a:txBody>
                  <a:tcPr/>
                </a:tc>
                <a:tc>
                  <a:txBody>
                    <a:bodyPr/>
                    <a:lstStyle/>
                    <a:p>
                      <a:pPr algn="ctr"/>
                      <a:r>
                        <a:rPr lang="en-US" dirty="0" smtClean="0"/>
                        <a:t>10%</a:t>
                      </a:r>
                      <a:endParaRPr lang="en-US" dirty="0"/>
                    </a:p>
                  </a:txBody>
                  <a:tcPr/>
                </a:tc>
              </a:tr>
              <a:tr h="370840">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bl>
          </a:graphicData>
        </a:graphic>
      </p:graphicFrame>
      <p:sp>
        <p:nvSpPr>
          <p:cNvPr id="19" name="TextBox 18"/>
          <p:cNvSpPr txBox="1"/>
          <p:nvPr/>
        </p:nvSpPr>
        <p:spPr>
          <a:xfrm>
            <a:off x="985275" y="2347436"/>
            <a:ext cx="301686" cy="369332"/>
          </a:xfrm>
          <a:prstGeom prst="rect">
            <a:avLst/>
          </a:prstGeom>
          <a:noFill/>
        </p:spPr>
        <p:txBody>
          <a:bodyPr wrap="none" rtlCol="0">
            <a:spAutoFit/>
          </a:bodyPr>
          <a:lstStyle/>
          <a:p>
            <a:r>
              <a:rPr lang="en-US" dirty="0" smtClean="0"/>
              <a:t>0</a:t>
            </a:r>
            <a:endParaRPr lang="en-US" dirty="0"/>
          </a:p>
        </p:txBody>
      </p:sp>
      <p:sp>
        <p:nvSpPr>
          <p:cNvPr id="20" name="TextBox 19"/>
          <p:cNvSpPr txBox="1"/>
          <p:nvPr/>
        </p:nvSpPr>
        <p:spPr>
          <a:xfrm>
            <a:off x="985275" y="2726723"/>
            <a:ext cx="301686" cy="369332"/>
          </a:xfrm>
          <a:prstGeom prst="rect">
            <a:avLst/>
          </a:prstGeom>
          <a:noFill/>
        </p:spPr>
        <p:txBody>
          <a:bodyPr wrap="none" rtlCol="0">
            <a:spAutoFit/>
          </a:bodyPr>
          <a:lstStyle/>
          <a:p>
            <a:r>
              <a:rPr lang="en-US" dirty="0"/>
              <a:t>1</a:t>
            </a:r>
          </a:p>
        </p:txBody>
      </p:sp>
      <p:sp>
        <p:nvSpPr>
          <p:cNvPr id="21" name="TextBox 20"/>
          <p:cNvSpPr txBox="1"/>
          <p:nvPr/>
        </p:nvSpPr>
        <p:spPr>
          <a:xfrm>
            <a:off x="967483" y="3072221"/>
            <a:ext cx="337271" cy="375228"/>
          </a:xfrm>
          <a:prstGeom prst="rect">
            <a:avLst/>
          </a:prstGeom>
          <a:noFill/>
        </p:spPr>
        <p:txBody>
          <a:bodyPr wrap="square" rtlCol="0">
            <a:spAutoFit/>
          </a:bodyPr>
          <a:lstStyle/>
          <a:p>
            <a:r>
              <a:rPr lang="en-US" smtClean="0"/>
              <a:t>…</a:t>
            </a:r>
            <a:endParaRPr lang="en-US"/>
          </a:p>
        </p:txBody>
      </p:sp>
      <p:sp>
        <p:nvSpPr>
          <p:cNvPr id="13" name="TextBox 12"/>
          <p:cNvSpPr txBox="1"/>
          <p:nvPr/>
        </p:nvSpPr>
        <p:spPr>
          <a:xfrm>
            <a:off x="405069" y="2483411"/>
            <a:ext cx="716861" cy="646331"/>
          </a:xfrm>
          <a:prstGeom prst="rect">
            <a:avLst/>
          </a:prstGeom>
          <a:noFill/>
        </p:spPr>
        <p:txBody>
          <a:bodyPr wrap="square" rtlCol="0">
            <a:spAutoFit/>
          </a:bodyPr>
          <a:lstStyle/>
          <a:p>
            <a:r>
              <a:rPr lang="en-US" dirty="0" err="1" smtClean="0"/>
              <a:t>Dest</a:t>
            </a:r>
            <a:r>
              <a:rPr lang="en-US" dirty="0" smtClean="0"/>
              <a:t> </a:t>
            </a:r>
            <a:r>
              <a:rPr lang="en-US" dirty="0" err="1" smtClean="0"/>
              <a:t>ToR</a:t>
            </a:r>
            <a:endParaRPr lang="en-US" dirty="0"/>
          </a:p>
        </p:txBody>
      </p:sp>
      <p:sp>
        <p:nvSpPr>
          <p:cNvPr id="22" name="TextBox 21"/>
          <p:cNvSpPr txBox="1"/>
          <p:nvPr/>
        </p:nvSpPr>
        <p:spPr>
          <a:xfrm>
            <a:off x="3576755" y="4240673"/>
            <a:ext cx="717283" cy="307777"/>
          </a:xfrm>
          <a:prstGeom prst="rect">
            <a:avLst/>
          </a:prstGeom>
          <a:noFill/>
        </p:spPr>
        <p:txBody>
          <a:bodyPr wrap="square" rtlCol="0">
            <a:spAutoFit/>
          </a:bodyPr>
          <a:lstStyle/>
          <a:p>
            <a:r>
              <a:rPr lang="en-US" sz="1400" b="1" dirty="0" smtClean="0">
                <a:solidFill>
                  <a:schemeClr val="accent4">
                    <a:lumMod val="75000"/>
                  </a:schemeClr>
                </a:solidFill>
              </a:rPr>
              <a:t>Data</a:t>
            </a:r>
            <a:endParaRPr lang="en-US" sz="1400" b="1" dirty="0">
              <a:solidFill>
                <a:schemeClr val="accent4">
                  <a:lumMod val="75000"/>
                </a:schemeClr>
              </a:solidFill>
            </a:endParaRPr>
          </a:p>
        </p:txBody>
      </p:sp>
      <p:sp>
        <p:nvSpPr>
          <p:cNvPr id="23" name="TextBox 22"/>
          <p:cNvSpPr txBox="1"/>
          <p:nvPr/>
        </p:nvSpPr>
        <p:spPr>
          <a:xfrm>
            <a:off x="5587748" y="4420689"/>
            <a:ext cx="717283" cy="307777"/>
          </a:xfrm>
          <a:prstGeom prst="rect">
            <a:avLst/>
          </a:prstGeom>
          <a:noFill/>
        </p:spPr>
        <p:txBody>
          <a:bodyPr wrap="square" rtlCol="0">
            <a:spAutoFit/>
          </a:bodyPr>
          <a:lstStyle/>
          <a:p>
            <a:r>
              <a:rPr lang="en-US" sz="1400" b="1" dirty="0" smtClean="0">
                <a:solidFill>
                  <a:schemeClr val="accent4">
                    <a:lumMod val="75000"/>
                  </a:schemeClr>
                </a:solidFill>
              </a:rPr>
              <a:t>Data</a:t>
            </a:r>
            <a:endParaRPr lang="en-US" sz="1400" b="1" dirty="0">
              <a:solidFill>
                <a:schemeClr val="accent4">
                  <a:lumMod val="75000"/>
                </a:schemeClr>
              </a:solidFill>
            </a:endParaRPr>
          </a:p>
        </p:txBody>
      </p:sp>
      <p:cxnSp>
        <p:nvCxnSpPr>
          <p:cNvPr id="24" name="Straight Arrow Connector 23"/>
          <p:cNvCxnSpPr/>
          <p:nvPr/>
        </p:nvCxnSpPr>
        <p:spPr>
          <a:xfrm flipH="1">
            <a:off x="5709928" y="2911491"/>
            <a:ext cx="657422" cy="735382"/>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3438463" y="3860520"/>
            <a:ext cx="758447" cy="20121"/>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525924" y="2834605"/>
            <a:ext cx="717283" cy="307777"/>
          </a:xfrm>
          <a:prstGeom prst="rect">
            <a:avLst/>
          </a:prstGeom>
          <a:noFill/>
        </p:spPr>
        <p:txBody>
          <a:bodyPr wrap="square" rtlCol="0">
            <a:spAutoFit/>
          </a:bodyPr>
          <a:lstStyle/>
          <a:p>
            <a:r>
              <a:rPr lang="en-US" sz="1400" b="1" dirty="0" smtClean="0">
                <a:solidFill>
                  <a:schemeClr val="accent4">
                    <a:lumMod val="75000"/>
                  </a:schemeClr>
                </a:solidFill>
              </a:rPr>
              <a:t>Probe</a:t>
            </a:r>
            <a:endParaRPr lang="en-US" sz="1400" b="1" dirty="0">
              <a:solidFill>
                <a:schemeClr val="accent4">
                  <a:lumMod val="75000"/>
                </a:schemeClr>
              </a:solidFill>
            </a:endParaRPr>
          </a:p>
        </p:txBody>
      </p:sp>
      <p:sp>
        <p:nvSpPr>
          <p:cNvPr id="32" name="TextBox 31"/>
          <p:cNvSpPr txBox="1"/>
          <p:nvPr/>
        </p:nvSpPr>
        <p:spPr>
          <a:xfrm>
            <a:off x="3569495" y="3538361"/>
            <a:ext cx="717283" cy="307777"/>
          </a:xfrm>
          <a:prstGeom prst="rect">
            <a:avLst/>
          </a:prstGeom>
          <a:noFill/>
        </p:spPr>
        <p:txBody>
          <a:bodyPr wrap="square" rtlCol="0">
            <a:spAutoFit/>
          </a:bodyPr>
          <a:lstStyle/>
          <a:p>
            <a:r>
              <a:rPr lang="en-US" sz="1400" b="1" smtClean="0">
                <a:solidFill>
                  <a:schemeClr val="accent4">
                    <a:lumMod val="75000"/>
                  </a:schemeClr>
                </a:solidFill>
              </a:rPr>
              <a:t>Probe</a:t>
            </a:r>
            <a:endParaRPr lang="en-US" sz="1400" b="1" dirty="0">
              <a:solidFill>
                <a:schemeClr val="accent4">
                  <a:lumMod val="75000"/>
                </a:schemeClr>
              </a:solidFill>
            </a:endParaRPr>
          </a:p>
        </p:txBody>
      </p:sp>
    </p:spTree>
    <p:extLst>
      <p:ext uri="{BB962C8B-B14F-4D97-AF65-F5344CB8AC3E}">
        <p14:creationId xmlns:p14="http://schemas.microsoft.com/office/powerpoint/2010/main" val="271065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Flowlet</a:t>
            </a:r>
            <a:r>
              <a:rPr lang="en-US" dirty="0" smtClean="0"/>
              <a:t> Routing</a:t>
            </a:r>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t>13</a:t>
            </a:fld>
            <a:endParaRPr lang="en-US"/>
          </a:p>
        </p:txBody>
      </p:sp>
      <p:sp>
        <p:nvSpPr>
          <p:cNvPr id="6" name="TextBox 5"/>
          <p:cNvSpPr txBox="1"/>
          <p:nvPr/>
        </p:nvSpPr>
        <p:spPr>
          <a:xfrm>
            <a:off x="368700" y="1449796"/>
            <a:ext cx="1853264" cy="461665"/>
          </a:xfrm>
          <a:prstGeom prst="rect">
            <a:avLst/>
          </a:prstGeom>
          <a:noFill/>
        </p:spPr>
        <p:txBody>
          <a:bodyPr wrap="none" rtlCol="0">
            <a:spAutoFit/>
          </a:bodyPr>
          <a:lstStyle/>
          <a:p>
            <a:r>
              <a:rPr lang="en-US" sz="2400" b="1" dirty="0" err="1" smtClean="0"/>
              <a:t>Flowlet</a:t>
            </a:r>
            <a:r>
              <a:rPr lang="en-US" sz="2400" b="1" dirty="0" smtClean="0"/>
              <a:t> table</a:t>
            </a:r>
            <a:endParaRPr lang="en-US" sz="2400" b="1" dirty="0"/>
          </a:p>
        </p:txBody>
      </p:sp>
      <p:sp>
        <p:nvSpPr>
          <p:cNvPr id="7" name="Rectangle 6"/>
          <p:cNvSpPr/>
          <p:nvPr/>
        </p:nvSpPr>
        <p:spPr>
          <a:xfrm>
            <a:off x="5111794" y="3787380"/>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solidFill>
                  <a:srgbClr val="000000"/>
                </a:solidFill>
              </a:rPr>
              <a:t>S1</a:t>
            </a:r>
            <a:endParaRPr lang="en-US" sz="1400" dirty="0">
              <a:solidFill>
                <a:srgbClr val="000000"/>
              </a:solidFill>
            </a:endParaRPr>
          </a:p>
        </p:txBody>
      </p:sp>
      <p:cxnSp>
        <p:nvCxnSpPr>
          <p:cNvPr id="8" name="Straight Connector 7"/>
          <p:cNvCxnSpPr>
            <a:stCxn id="13" idx="1"/>
            <a:endCxn id="12" idx="3"/>
          </p:cNvCxnSpPr>
          <p:nvPr/>
        </p:nvCxnSpPr>
        <p:spPr>
          <a:xfrm flipH="1">
            <a:off x="6227465" y="2911491"/>
            <a:ext cx="1054769" cy="1124528"/>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754510" y="3691141"/>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solidFill>
                  <a:srgbClr val="000000"/>
                </a:solidFill>
              </a:rPr>
              <a:t>S3</a:t>
            </a:r>
            <a:endParaRPr lang="en-US" sz="1400" dirty="0">
              <a:solidFill>
                <a:srgbClr val="000000"/>
              </a:solidFill>
            </a:endParaRPr>
          </a:p>
        </p:txBody>
      </p:sp>
      <p:cxnSp>
        <p:nvCxnSpPr>
          <p:cNvPr id="10" name="Straight Connector 9"/>
          <p:cNvCxnSpPr/>
          <p:nvPr/>
        </p:nvCxnSpPr>
        <p:spPr>
          <a:xfrm flipH="1">
            <a:off x="6227465" y="3939780"/>
            <a:ext cx="1527045" cy="96239"/>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7840070" y="4634919"/>
            <a:ext cx="1115671" cy="497278"/>
          </a:xfrm>
          <a:prstGeom prst="rect">
            <a:avLst/>
          </a:prstGeom>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dirty="0" smtClean="0">
                <a:solidFill>
                  <a:srgbClr val="000000"/>
                </a:solidFill>
              </a:rPr>
              <a:t>S4</a:t>
            </a:r>
            <a:endParaRPr lang="en-US" sz="1400" dirty="0">
              <a:solidFill>
                <a:srgbClr val="000000"/>
              </a:solidFill>
            </a:endParaRPr>
          </a:p>
        </p:txBody>
      </p:sp>
      <p:cxnSp>
        <p:nvCxnSpPr>
          <p:cNvPr id="12" name="Straight Connector 11"/>
          <p:cNvCxnSpPr/>
          <p:nvPr/>
        </p:nvCxnSpPr>
        <p:spPr>
          <a:xfrm flipH="1" flipV="1">
            <a:off x="6227465" y="4036019"/>
            <a:ext cx="1612605" cy="8475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3584748" y="4038470"/>
            <a:ext cx="1527046" cy="741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328490" y="4248076"/>
            <a:ext cx="657422" cy="342575"/>
          </a:xfrm>
          <a:prstGeom prst="straightConnector1">
            <a:avLst/>
          </a:prstGeom>
          <a:ln w="7620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096411" y="4188419"/>
            <a:ext cx="858055" cy="0"/>
          </a:xfrm>
          <a:prstGeom prst="straightConnector1">
            <a:avLst/>
          </a:prstGeom>
          <a:ln w="7620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268941" y="4800906"/>
            <a:ext cx="8875059" cy="2057094"/>
          </a:xfrm>
        </p:spPr>
        <p:txBody>
          <a:bodyPr>
            <a:normAutofit lnSpcReduction="10000"/>
          </a:bodyPr>
          <a:lstStyle/>
          <a:p>
            <a:r>
              <a:rPr lang="en-US" dirty="0" smtClean="0"/>
              <a:t>Using the </a:t>
            </a:r>
            <a:r>
              <a:rPr lang="en-US" dirty="0" err="1" smtClean="0"/>
              <a:t>flowlet</a:t>
            </a:r>
            <a:r>
              <a:rPr lang="en-US" dirty="0" smtClean="0"/>
              <a:t> </a:t>
            </a:r>
            <a:r>
              <a:rPr lang="en-US" dirty="0" smtClean="0"/>
              <a:t>table</a:t>
            </a:r>
            <a:endParaRPr lang="en-US" dirty="0" smtClean="0"/>
          </a:p>
          <a:p>
            <a:pPr lvl="1"/>
            <a:r>
              <a:rPr lang="en-US" i="1" dirty="0" smtClean="0"/>
              <a:t>Update </a:t>
            </a:r>
            <a:r>
              <a:rPr lang="en-US" dirty="0" smtClean="0"/>
              <a:t>the next hop if enough time has elapsed</a:t>
            </a:r>
          </a:p>
          <a:p>
            <a:pPr lvl="1"/>
            <a:r>
              <a:rPr lang="en-US" i="1" dirty="0" smtClean="0"/>
              <a:t>Update </a:t>
            </a:r>
            <a:r>
              <a:rPr lang="en-US" dirty="0" smtClean="0"/>
              <a:t>the timestamp to the current time</a:t>
            </a:r>
          </a:p>
          <a:p>
            <a:r>
              <a:rPr lang="en-US" i="1" dirty="0" smtClean="0"/>
              <a:t>Forward </a:t>
            </a:r>
            <a:r>
              <a:rPr lang="en-US" dirty="0" smtClean="0"/>
              <a:t>the packet to the chosen next hop</a:t>
            </a:r>
          </a:p>
        </p:txBody>
      </p:sp>
      <p:graphicFrame>
        <p:nvGraphicFramePr>
          <p:cNvPr id="3" name="Table 2"/>
          <p:cNvGraphicFramePr>
            <a:graphicFrameLocks noGrp="1"/>
          </p:cNvGraphicFramePr>
          <p:nvPr>
            <p:extLst>
              <p:ext uri="{D42A27DB-BD31-4B8C-83A1-F6EECF244321}">
                <p14:modId xmlns:p14="http://schemas.microsoft.com/office/powerpoint/2010/main" val="2056095466"/>
              </p:ext>
            </p:extLst>
          </p:nvPr>
        </p:nvGraphicFramePr>
        <p:xfrm>
          <a:off x="1384586" y="1991983"/>
          <a:ext cx="3962359" cy="1483360"/>
        </p:xfrm>
        <a:graphic>
          <a:graphicData uri="http://schemas.openxmlformats.org/drawingml/2006/table">
            <a:tbl>
              <a:tblPr firstRow="1" bandRow="1">
                <a:tableStyleId>{21E4AEA4-8DFA-4A89-87EB-49C32662AFE0}</a:tableStyleId>
              </a:tblPr>
              <a:tblGrid>
                <a:gridCol w="1130013"/>
                <a:gridCol w="1385047"/>
                <a:gridCol w="1447299"/>
              </a:tblGrid>
              <a:tr h="370840">
                <a:tc>
                  <a:txBody>
                    <a:bodyPr/>
                    <a:lstStyle/>
                    <a:p>
                      <a:pPr algn="ctr"/>
                      <a:r>
                        <a:rPr lang="en-US" dirty="0" err="1" smtClean="0"/>
                        <a:t>Dest</a:t>
                      </a:r>
                      <a:r>
                        <a:rPr lang="en-US" baseline="0" dirty="0" smtClean="0"/>
                        <a:t> </a:t>
                      </a:r>
                      <a:r>
                        <a:rPr lang="en-US" baseline="0" dirty="0" err="1" smtClean="0"/>
                        <a:t>ToR</a:t>
                      </a:r>
                      <a:endParaRPr lang="en-US" dirty="0"/>
                    </a:p>
                  </a:txBody>
                  <a:tcPr/>
                </a:tc>
                <a:tc>
                  <a:txBody>
                    <a:bodyPr/>
                    <a:lstStyle/>
                    <a:p>
                      <a:pPr algn="ctr"/>
                      <a:r>
                        <a:rPr lang="en-US" dirty="0" smtClean="0"/>
                        <a:t>Timestamp</a:t>
                      </a:r>
                      <a:endParaRPr lang="en-US" dirty="0"/>
                    </a:p>
                  </a:txBody>
                  <a:tcPr/>
                </a:tc>
                <a:tc>
                  <a:txBody>
                    <a:bodyPr/>
                    <a:lstStyle/>
                    <a:p>
                      <a:pPr algn="ctr"/>
                      <a:r>
                        <a:rPr lang="en-US" dirty="0" smtClean="0"/>
                        <a:t>Next-Hop</a:t>
                      </a:r>
                      <a:endParaRPr lang="en-US" dirty="0"/>
                    </a:p>
                  </a:txBody>
                  <a:tcPr/>
                </a:tc>
              </a:tr>
              <a:tr h="370840">
                <a:tc>
                  <a:txBody>
                    <a:bodyPr/>
                    <a:lstStyle/>
                    <a:p>
                      <a:pPr algn="ctr"/>
                      <a:r>
                        <a:rPr lang="en-US" dirty="0" err="1" smtClean="0"/>
                        <a:t>ToR</a:t>
                      </a:r>
                      <a:r>
                        <a:rPr lang="en-US" baseline="0" dirty="0" smtClean="0"/>
                        <a:t> 10</a:t>
                      </a:r>
                      <a:endParaRPr lang="en-US" dirty="0"/>
                    </a:p>
                  </a:txBody>
                  <a:tcPr/>
                </a:tc>
                <a:tc>
                  <a:txBody>
                    <a:bodyPr/>
                    <a:lstStyle/>
                    <a:p>
                      <a:pPr algn="ctr"/>
                      <a:r>
                        <a:rPr lang="en-US" dirty="0" smtClean="0"/>
                        <a:t>1</a:t>
                      </a:r>
                      <a:endParaRPr lang="en-US" dirty="0"/>
                    </a:p>
                  </a:txBody>
                  <a:tcPr/>
                </a:tc>
                <a:tc>
                  <a:txBody>
                    <a:bodyPr/>
                    <a:lstStyle/>
                    <a:p>
                      <a:pPr algn="ctr"/>
                      <a:r>
                        <a:rPr lang="en-US" dirty="0" smtClean="0"/>
                        <a:t>S2</a:t>
                      </a:r>
                      <a:endParaRPr lang="en-US" dirty="0"/>
                    </a:p>
                  </a:txBody>
                  <a:tcPr/>
                </a:tc>
              </a:tr>
              <a:tr h="370840">
                <a:tc>
                  <a:txBody>
                    <a:bodyPr/>
                    <a:lstStyle/>
                    <a:p>
                      <a:pPr algn="ctr"/>
                      <a:r>
                        <a:rPr lang="en-US" dirty="0" err="1" smtClean="0"/>
                        <a:t>ToR</a:t>
                      </a:r>
                      <a:r>
                        <a:rPr lang="en-US" dirty="0" smtClean="0"/>
                        <a:t> </a:t>
                      </a:r>
                      <a:r>
                        <a:rPr lang="en-US" dirty="0" smtClean="0"/>
                        <a:t>0</a:t>
                      </a:r>
                      <a:endParaRPr lang="en-US" dirty="0"/>
                    </a:p>
                  </a:txBody>
                  <a:tcPr/>
                </a:tc>
                <a:tc>
                  <a:txBody>
                    <a:bodyPr/>
                    <a:lstStyle/>
                    <a:p>
                      <a:pPr algn="ctr"/>
                      <a:r>
                        <a:rPr lang="en-US" dirty="0" smtClean="0"/>
                        <a:t>17</a:t>
                      </a:r>
                      <a:endParaRPr lang="en-US" dirty="0"/>
                    </a:p>
                  </a:txBody>
                  <a:tcPr/>
                </a:tc>
                <a:tc>
                  <a:txBody>
                    <a:bodyPr/>
                    <a:lstStyle/>
                    <a:p>
                      <a:pPr algn="ctr"/>
                      <a:r>
                        <a:rPr lang="en-US" dirty="0" smtClean="0"/>
                        <a:t>S4</a:t>
                      </a:r>
                      <a:endParaRPr lang="en-US" dirty="0"/>
                    </a:p>
                  </a:txBody>
                  <a:tcPr/>
                </a:tc>
              </a:tr>
              <a:tr h="370840">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bl>
          </a:graphicData>
        </a:graphic>
      </p:graphicFrame>
      <p:sp>
        <p:nvSpPr>
          <p:cNvPr id="17" name="TextBox 16"/>
          <p:cNvSpPr txBox="1"/>
          <p:nvPr/>
        </p:nvSpPr>
        <p:spPr>
          <a:xfrm>
            <a:off x="1079404" y="2347436"/>
            <a:ext cx="301686" cy="369332"/>
          </a:xfrm>
          <a:prstGeom prst="rect">
            <a:avLst/>
          </a:prstGeom>
          <a:noFill/>
        </p:spPr>
        <p:txBody>
          <a:bodyPr wrap="none" rtlCol="0">
            <a:spAutoFit/>
          </a:bodyPr>
          <a:lstStyle/>
          <a:p>
            <a:r>
              <a:rPr lang="en-US" dirty="0" smtClean="0"/>
              <a:t>0</a:t>
            </a:r>
            <a:endParaRPr lang="en-US" dirty="0"/>
          </a:p>
        </p:txBody>
      </p:sp>
      <p:sp>
        <p:nvSpPr>
          <p:cNvPr id="18" name="TextBox 17"/>
          <p:cNvSpPr txBox="1"/>
          <p:nvPr/>
        </p:nvSpPr>
        <p:spPr>
          <a:xfrm>
            <a:off x="1079404" y="2726723"/>
            <a:ext cx="301686" cy="369332"/>
          </a:xfrm>
          <a:prstGeom prst="rect">
            <a:avLst/>
          </a:prstGeom>
          <a:noFill/>
        </p:spPr>
        <p:txBody>
          <a:bodyPr wrap="none" rtlCol="0">
            <a:spAutoFit/>
          </a:bodyPr>
          <a:lstStyle/>
          <a:p>
            <a:r>
              <a:rPr lang="en-US" dirty="0"/>
              <a:t>1</a:t>
            </a:r>
          </a:p>
        </p:txBody>
      </p:sp>
      <p:sp>
        <p:nvSpPr>
          <p:cNvPr id="19" name="TextBox 18"/>
          <p:cNvSpPr txBox="1"/>
          <p:nvPr/>
        </p:nvSpPr>
        <p:spPr>
          <a:xfrm>
            <a:off x="1061612" y="3072221"/>
            <a:ext cx="337271" cy="375228"/>
          </a:xfrm>
          <a:prstGeom prst="rect">
            <a:avLst/>
          </a:prstGeom>
          <a:noFill/>
        </p:spPr>
        <p:txBody>
          <a:bodyPr wrap="square" rtlCol="0">
            <a:spAutoFit/>
          </a:bodyPr>
          <a:lstStyle/>
          <a:p>
            <a:r>
              <a:rPr lang="en-US" smtClean="0"/>
              <a:t>…</a:t>
            </a:r>
            <a:endParaRPr lang="en-US"/>
          </a:p>
        </p:txBody>
      </p:sp>
      <p:sp>
        <p:nvSpPr>
          <p:cNvPr id="20" name="TextBox 19"/>
          <p:cNvSpPr txBox="1"/>
          <p:nvPr/>
        </p:nvSpPr>
        <p:spPr>
          <a:xfrm>
            <a:off x="-40861" y="2565923"/>
            <a:ext cx="1124860" cy="400110"/>
          </a:xfrm>
          <a:prstGeom prst="rect">
            <a:avLst/>
          </a:prstGeom>
          <a:noFill/>
        </p:spPr>
        <p:txBody>
          <a:bodyPr wrap="none" rtlCol="0">
            <a:spAutoFit/>
          </a:bodyPr>
          <a:lstStyle/>
          <a:p>
            <a:r>
              <a:rPr lang="en-US" sz="2000" dirty="0"/>
              <a:t>h</a:t>
            </a:r>
            <a:r>
              <a:rPr lang="en-US" sz="2000" dirty="0" smtClean="0"/>
              <a:t>(</a:t>
            </a:r>
            <a:r>
              <a:rPr lang="en-US" sz="2000" dirty="0" err="1" smtClean="0"/>
              <a:t>flowid</a:t>
            </a:r>
            <a:r>
              <a:rPr lang="en-US" sz="2000" dirty="0" smtClean="0"/>
              <a:t>)</a:t>
            </a:r>
            <a:endParaRPr lang="en-US" sz="2000" dirty="0"/>
          </a:p>
        </p:txBody>
      </p:sp>
      <p:sp>
        <p:nvSpPr>
          <p:cNvPr id="21" name="TextBox 20"/>
          <p:cNvSpPr txBox="1"/>
          <p:nvPr/>
        </p:nvSpPr>
        <p:spPr>
          <a:xfrm>
            <a:off x="4166796" y="4230362"/>
            <a:ext cx="717283" cy="307777"/>
          </a:xfrm>
          <a:prstGeom prst="rect">
            <a:avLst/>
          </a:prstGeom>
          <a:noFill/>
        </p:spPr>
        <p:txBody>
          <a:bodyPr wrap="square" rtlCol="0">
            <a:spAutoFit/>
          </a:bodyPr>
          <a:lstStyle/>
          <a:p>
            <a:r>
              <a:rPr lang="en-US" sz="1400" b="1" dirty="0" smtClean="0">
                <a:solidFill>
                  <a:schemeClr val="accent4">
                    <a:lumMod val="75000"/>
                  </a:schemeClr>
                </a:solidFill>
              </a:rPr>
              <a:t>Data</a:t>
            </a:r>
            <a:endParaRPr lang="en-US" sz="1400" b="1" dirty="0">
              <a:solidFill>
                <a:schemeClr val="accent4">
                  <a:lumMod val="75000"/>
                </a:schemeClr>
              </a:solidFill>
            </a:endParaRPr>
          </a:p>
        </p:txBody>
      </p:sp>
      <p:sp>
        <p:nvSpPr>
          <p:cNvPr id="22" name="TextBox 21"/>
          <p:cNvSpPr txBox="1"/>
          <p:nvPr/>
        </p:nvSpPr>
        <p:spPr>
          <a:xfrm>
            <a:off x="6099454" y="4348056"/>
            <a:ext cx="717283" cy="307777"/>
          </a:xfrm>
          <a:prstGeom prst="rect">
            <a:avLst/>
          </a:prstGeom>
          <a:noFill/>
        </p:spPr>
        <p:txBody>
          <a:bodyPr wrap="square" rtlCol="0">
            <a:spAutoFit/>
          </a:bodyPr>
          <a:lstStyle/>
          <a:p>
            <a:r>
              <a:rPr lang="en-US" sz="1400" b="1" dirty="0" smtClean="0">
                <a:solidFill>
                  <a:schemeClr val="accent4">
                    <a:lumMod val="75000"/>
                  </a:schemeClr>
                </a:solidFill>
              </a:rPr>
              <a:t>Data</a:t>
            </a:r>
            <a:endParaRPr lang="en-US" sz="1400" b="1" dirty="0">
              <a:solidFill>
                <a:schemeClr val="accent4">
                  <a:lumMod val="75000"/>
                </a:schemeClr>
              </a:solidFill>
            </a:endParaRPr>
          </a:p>
        </p:txBody>
      </p:sp>
    </p:spTree>
    <p:extLst>
      <p:ext uri="{BB962C8B-B14F-4D97-AF65-F5344CB8AC3E}">
        <p14:creationId xmlns:p14="http://schemas.microsoft.com/office/powerpoint/2010/main" val="1271999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pPr/>
              <a:t>14</a:t>
            </a:fld>
            <a:endParaRPr lang="en-US"/>
          </a:p>
        </p:txBody>
      </p:sp>
      <p:cxnSp>
        <p:nvCxnSpPr>
          <p:cNvPr id="22" name="Straight Arrow Connector 21"/>
          <p:cNvCxnSpPr/>
          <p:nvPr/>
        </p:nvCxnSpPr>
        <p:spPr>
          <a:xfrm>
            <a:off x="1260112" y="1183341"/>
            <a:ext cx="0" cy="726141"/>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7200" y="1126252"/>
            <a:ext cx="802912" cy="646331"/>
          </a:xfrm>
          <a:prstGeom prst="rect">
            <a:avLst/>
          </a:prstGeom>
          <a:noFill/>
        </p:spPr>
        <p:txBody>
          <a:bodyPr wrap="none" rtlCol="0">
            <a:spAutoFit/>
          </a:bodyPr>
          <a:lstStyle/>
          <a:p>
            <a:pPr algn="ctr"/>
            <a:r>
              <a:rPr lang="en-US" dirty="0"/>
              <a:t>d</a:t>
            </a:r>
            <a:r>
              <a:rPr lang="en-US" dirty="0" smtClean="0"/>
              <a:t>ata </a:t>
            </a:r>
            <a:br>
              <a:rPr lang="en-US" dirty="0" smtClean="0"/>
            </a:br>
            <a:r>
              <a:rPr lang="en-US" dirty="0" smtClean="0"/>
              <a:t>packet</a:t>
            </a:r>
            <a:endParaRPr lang="en-US" dirty="0"/>
          </a:p>
        </p:txBody>
      </p:sp>
      <p:cxnSp>
        <p:nvCxnSpPr>
          <p:cNvPr id="26" name="Straight Arrow Connector 25"/>
          <p:cNvCxnSpPr/>
          <p:nvPr/>
        </p:nvCxnSpPr>
        <p:spPr>
          <a:xfrm>
            <a:off x="3035616" y="3534809"/>
            <a:ext cx="23000" cy="977267"/>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721704" y="3706006"/>
            <a:ext cx="1336912" cy="646331"/>
          </a:xfrm>
          <a:prstGeom prst="rect">
            <a:avLst/>
          </a:prstGeom>
          <a:noFill/>
        </p:spPr>
        <p:txBody>
          <a:bodyPr wrap="square" rtlCol="0">
            <a:spAutoFit/>
          </a:bodyPr>
          <a:lstStyle/>
          <a:p>
            <a:pPr algn="ctr"/>
            <a:r>
              <a:rPr lang="en-US" dirty="0"/>
              <a:t>c</a:t>
            </a:r>
            <a:r>
              <a:rPr lang="en-US" dirty="0" smtClean="0"/>
              <a:t>urrent </a:t>
            </a:r>
            <a:r>
              <a:rPr lang="en-US" smtClean="0"/>
              <a:t>best </a:t>
            </a:r>
            <a:r>
              <a:rPr lang="en-US" smtClean="0"/>
              <a:t>next-hop S3</a:t>
            </a:r>
            <a:endParaRPr lang="en-US" dirty="0"/>
          </a:p>
        </p:txBody>
      </p:sp>
      <p:cxnSp>
        <p:nvCxnSpPr>
          <p:cNvPr id="30" name="Straight Arrow Connector 29"/>
          <p:cNvCxnSpPr/>
          <p:nvPr/>
        </p:nvCxnSpPr>
        <p:spPr>
          <a:xfrm>
            <a:off x="6553200" y="5590713"/>
            <a:ext cx="8965" cy="948201"/>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452832" y="5710021"/>
            <a:ext cx="1336912" cy="646331"/>
          </a:xfrm>
          <a:prstGeom prst="rect">
            <a:avLst/>
          </a:prstGeom>
          <a:noFill/>
        </p:spPr>
        <p:txBody>
          <a:bodyPr wrap="square" rtlCol="0">
            <a:spAutoFit/>
          </a:bodyPr>
          <a:lstStyle/>
          <a:p>
            <a:pPr algn="ctr"/>
            <a:r>
              <a:rPr lang="en-US" dirty="0"/>
              <a:t>c</a:t>
            </a:r>
            <a:r>
              <a:rPr lang="en-US" dirty="0" smtClean="0"/>
              <a:t>hosen next-hop</a:t>
            </a:r>
            <a:endParaRPr lang="en-US" dirty="0"/>
          </a:p>
        </p:txBody>
      </p:sp>
      <p:sp>
        <p:nvSpPr>
          <p:cNvPr id="34" name="TextBox 33"/>
          <p:cNvSpPr txBox="1"/>
          <p:nvPr/>
        </p:nvSpPr>
        <p:spPr>
          <a:xfrm>
            <a:off x="7193520" y="4141551"/>
            <a:ext cx="1950480" cy="923330"/>
          </a:xfrm>
          <a:prstGeom prst="rect">
            <a:avLst/>
          </a:prstGeom>
          <a:noFill/>
        </p:spPr>
        <p:txBody>
          <a:bodyPr wrap="square" rtlCol="0">
            <a:spAutoFit/>
          </a:bodyPr>
          <a:lstStyle/>
          <a:p>
            <a:pPr algn="ctr"/>
            <a:r>
              <a:rPr lang="en-US" dirty="0" smtClean="0"/>
              <a:t>Update next-hop (if </a:t>
            </a:r>
            <a:r>
              <a:rPr lang="en-US" dirty="0" smtClean="0"/>
              <a:t>enough </a:t>
            </a:r>
            <a:r>
              <a:rPr lang="en-US" smtClean="0"/>
              <a:t>time elapsed) </a:t>
            </a:r>
            <a:r>
              <a:rPr lang="en-US" dirty="0" smtClean="0"/>
              <a:t>and time</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637115445"/>
              </p:ext>
            </p:extLst>
          </p:nvPr>
        </p:nvGraphicFramePr>
        <p:xfrm>
          <a:off x="3643691" y="3861536"/>
          <a:ext cx="3605604" cy="1483360"/>
        </p:xfrm>
        <a:graphic>
          <a:graphicData uri="http://schemas.openxmlformats.org/drawingml/2006/table">
            <a:tbl>
              <a:tblPr firstRow="1" bandRow="1">
                <a:tableStyleId>{21E4AEA4-8DFA-4A89-87EB-49C32662AFE0}</a:tableStyleId>
              </a:tblPr>
              <a:tblGrid>
                <a:gridCol w="1028271"/>
                <a:gridCol w="1260343"/>
                <a:gridCol w="1316990"/>
              </a:tblGrid>
              <a:tr h="370840">
                <a:tc>
                  <a:txBody>
                    <a:bodyPr/>
                    <a:lstStyle/>
                    <a:p>
                      <a:pPr algn="ctr"/>
                      <a:r>
                        <a:rPr lang="en-US" dirty="0" err="1" smtClean="0"/>
                        <a:t>Dest</a:t>
                      </a:r>
                      <a:r>
                        <a:rPr lang="en-US" baseline="0" dirty="0" smtClean="0"/>
                        <a:t> </a:t>
                      </a:r>
                      <a:r>
                        <a:rPr lang="en-US" baseline="0" dirty="0" err="1" smtClean="0"/>
                        <a:t>ToR</a:t>
                      </a:r>
                      <a:endParaRPr lang="en-US" dirty="0"/>
                    </a:p>
                  </a:txBody>
                  <a:tcPr/>
                </a:tc>
                <a:tc>
                  <a:txBody>
                    <a:bodyPr/>
                    <a:lstStyle/>
                    <a:p>
                      <a:pPr algn="ctr"/>
                      <a:r>
                        <a:rPr lang="en-US" dirty="0" smtClean="0"/>
                        <a:t>Timestamp</a:t>
                      </a:r>
                      <a:endParaRPr lang="en-US" dirty="0"/>
                    </a:p>
                  </a:txBody>
                  <a:tcPr/>
                </a:tc>
                <a:tc>
                  <a:txBody>
                    <a:bodyPr/>
                    <a:lstStyle/>
                    <a:p>
                      <a:pPr algn="ctr"/>
                      <a:r>
                        <a:rPr lang="en-US" dirty="0" smtClean="0"/>
                        <a:t>Next-Hop</a:t>
                      </a:r>
                      <a:endParaRPr lang="en-US" dirty="0"/>
                    </a:p>
                  </a:txBody>
                  <a:tcPr/>
                </a:tc>
              </a:tr>
              <a:tr h="370840">
                <a:tc>
                  <a:txBody>
                    <a:bodyPr/>
                    <a:lstStyle/>
                    <a:p>
                      <a:pPr algn="ctr"/>
                      <a:r>
                        <a:rPr lang="en-US" dirty="0" err="1" smtClean="0"/>
                        <a:t>ToR</a:t>
                      </a:r>
                      <a:r>
                        <a:rPr lang="en-US" baseline="0" dirty="0" smtClean="0"/>
                        <a:t> 10</a:t>
                      </a:r>
                      <a:endParaRPr lang="en-US" dirty="0"/>
                    </a:p>
                  </a:txBody>
                  <a:tcPr/>
                </a:tc>
                <a:tc>
                  <a:txBody>
                    <a:bodyPr/>
                    <a:lstStyle/>
                    <a:p>
                      <a:pPr algn="ctr"/>
                      <a:r>
                        <a:rPr lang="en-US" dirty="0" smtClean="0"/>
                        <a:t>1</a:t>
                      </a:r>
                      <a:endParaRPr lang="en-US" dirty="0"/>
                    </a:p>
                  </a:txBody>
                  <a:tcPr/>
                </a:tc>
                <a:tc>
                  <a:txBody>
                    <a:bodyPr/>
                    <a:lstStyle/>
                    <a:p>
                      <a:pPr algn="ctr"/>
                      <a:r>
                        <a:rPr lang="en-US" dirty="0" smtClean="0"/>
                        <a:t>S2</a:t>
                      </a:r>
                      <a:endParaRPr lang="en-US" dirty="0"/>
                    </a:p>
                  </a:txBody>
                  <a:tcPr/>
                </a:tc>
              </a:tr>
              <a:tr h="370840">
                <a:tc>
                  <a:txBody>
                    <a:bodyPr/>
                    <a:lstStyle/>
                    <a:p>
                      <a:pPr algn="ctr"/>
                      <a:r>
                        <a:rPr lang="en-US" dirty="0" err="1" smtClean="0"/>
                        <a:t>ToR</a:t>
                      </a:r>
                      <a:r>
                        <a:rPr lang="en-US" dirty="0" smtClean="0"/>
                        <a:t> </a:t>
                      </a:r>
                      <a:r>
                        <a:rPr lang="en-US" dirty="0" smtClean="0"/>
                        <a:t>0</a:t>
                      </a:r>
                      <a:endParaRPr lang="en-US" dirty="0"/>
                    </a:p>
                  </a:txBody>
                  <a:tcPr/>
                </a:tc>
                <a:tc>
                  <a:txBody>
                    <a:bodyPr/>
                    <a:lstStyle/>
                    <a:p>
                      <a:pPr algn="ctr"/>
                      <a:r>
                        <a:rPr lang="en-US" dirty="0" smtClean="0"/>
                        <a:t>17</a:t>
                      </a:r>
                      <a:endParaRPr lang="en-US" dirty="0"/>
                    </a:p>
                  </a:txBody>
                  <a:tcPr/>
                </a:tc>
                <a:tc>
                  <a:txBody>
                    <a:bodyPr/>
                    <a:lstStyle/>
                    <a:p>
                      <a:pPr algn="ctr"/>
                      <a:r>
                        <a:rPr lang="en-US" dirty="0" smtClean="0"/>
                        <a:t>S4</a:t>
                      </a:r>
                      <a:endParaRPr lang="en-US" dirty="0"/>
                    </a:p>
                  </a:txBody>
                  <a:tcPr/>
                </a:tc>
              </a:tr>
              <a:tr h="370840">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38125832"/>
              </p:ext>
            </p:extLst>
          </p:nvPr>
        </p:nvGraphicFramePr>
        <p:xfrm>
          <a:off x="959477" y="2051449"/>
          <a:ext cx="3318530" cy="1483360"/>
        </p:xfrm>
        <a:graphic>
          <a:graphicData uri="http://schemas.openxmlformats.org/drawingml/2006/table">
            <a:tbl>
              <a:tblPr firstRow="1" bandRow="1">
                <a:tableStyleId>{5C22544A-7EE6-4342-B048-85BDC9FD1C3A}</a:tableStyleId>
              </a:tblPr>
              <a:tblGrid>
                <a:gridCol w="1583859"/>
                <a:gridCol w="1734671"/>
              </a:tblGrid>
              <a:tr h="370840">
                <a:tc>
                  <a:txBody>
                    <a:bodyPr/>
                    <a:lstStyle/>
                    <a:p>
                      <a:pPr algn="ctr"/>
                      <a:r>
                        <a:rPr lang="en-US" dirty="0" smtClean="0"/>
                        <a:t>Best Next-Hop</a:t>
                      </a:r>
                      <a:endParaRPr lang="en-US" dirty="0"/>
                    </a:p>
                  </a:txBody>
                  <a:tcPr/>
                </a:tc>
                <a:tc>
                  <a:txBody>
                    <a:bodyPr/>
                    <a:lstStyle/>
                    <a:p>
                      <a:pPr algn="ctr"/>
                      <a:r>
                        <a:rPr lang="en-US" dirty="0" smtClean="0"/>
                        <a:t>Path</a:t>
                      </a:r>
                      <a:r>
                        <a:rPr lang="en-US" baseline="0" dirty="0" smtClean="0"/>
                        <a:t> Utilization</a:t>
                      </a:r>
                      <a:endParaRPr lang="en-US" dirty="0"/>
                    </a:p>
                  </a:txBody>
                  <a:tcPr/>
                </a:tc>
              </a:tr>
              <a:tr h="370840">
                <a:tc>
                  <a:txBody>
                    <a:bodyPr/>
                    <a:lstStyle/>
                    <a:p>
                      <a:pPr algn="ctr"/>
                      <a:r>
                        <a:rPr lang="en-US" dirty="0" smtClean="0"/>
                        <a:t>S3</a:t>
                      </a:r>
                      <a:endParaRPr lang="en-US" dirty="0"/>
                    </a:p>
                  </a:txBody>
                  <a:tcPr/>
                </a:tc>
                <a:tc>
                  <a:txBody>
                    <a:bodyPr/>
                    <a:lstStyle/>
                    <a:p>
                      <a:pPr algn="ctr"/>
                      <a:r>
                        <a:rPr lang="en-US" dirty="0" smtClean="0"/>
                        <a:t>50%</a:t>
                      </a:r>
                      <a:endParaRPr lang="en-US" dirty="0"/>
                    </a:p>
                  </a:txBody>
                  <a:tcPr/>
                </a:tc>
              </a:tr>
              <a:tr h="370840">
                <a:tc>
                  <a:txBody>
                    <a:bodyPr/>
                    <a:lstStyle/>
                    <a:p>
                      <a:pPr algn="ctr"/>
                      <a:r>
                        <a:rPr lang="en-US" dirty="0" smtClean="0"/>
                        <a:t>S4</a:t>
                      </a:r>
                      <a:endParaRPr lang="en-US" dirty="0"/>
                    </a:p>
                  </a:txBody>
                  <a:tcPr/>
                </a:tc>
                <a:tc>
                  <a:txBody>
                    <a:bodyPr/>
                    <a:lstStyle/>
                    <a:p>
                      <a:pPr algn="ctr"/>
                      <a:r>
                        <a:rPr lang="en-US" dirty="0" smtClean="0"/>
                        <a:t>10%</a:t>
                      </a:r>
                      <a:endParaRPr lang="en-US" dirty="0"/>
                    </a:p>
                  </a:txBody>
                  <a:tcPr/>
                </a:tc>
              </a:tr>
              <a:tr h="370840">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bl>
          </a:graphicData>
        </a:graphic>
      </p:graphicFrame>
      <p:sp>
        <p:nvSpPr>
          <p:cNvPr id="15" name="TextBox 14"/>
          <p:cNvSpPr txBox="1"/>
          <p:nvPr/>
        </p:nvSpPr>
        <p:spPr>
          <a:xfrm>
            <a:off x="622206" y="2401224"/>
            <a:ext cx="301686" cy="369332"/>
          </a:xfrm>
          <a:prstGeom prst="rect">
            <a:avLst/>
          </a:prstGeom>
          <a:noFill/>
        </p:spPr>
        <p:txBody>
          <a:bodyPr wrap="none" rtlCol="0">
            <a:spAutoFit/>
          </a:bodyPr>
          <a:lstStyle/>
          <a:p>
            <a:r>
              <a:rPr lang="en-US" dirty="0" smtClean="0"/>
              <a:t>0</a:t>
            </a:r>
            <a:endParaRPr lang="en-US" dirty="0"/>
          </a:p>
        </p:txBody>
      </p:sp>
      <p:sp>
        <p:nvSpPr>
          <p:cNvPr id="16" name="TextBox 15"/>
          <p:cNvSpPr txBox="1"/>
          <p:nvPr/>
        </p:nvSpPr>
        <p:spPr>
          <a:xfrm>
            <a:off x="622206" y="2780511"/>
            <a:ext cx="301686" cy="369332"/>
          </a:xfrm>
          <a:prstGeom prst="rect">
            <a:avLst/>
          </a:prstGeom>
          <a:noFill/>
        </p:spPr>
        <p:txBody>
          <a:bodyPr wrap="none" rtlCol="0">
            <a:spAutoFit/>
          </a:bodyPr>
          <a:lstStyle/>
          <a:p>
            <a:r>
              <a:rPr lang="en-US" dirty="0"/>
              <a:t>1</a:t>
            </a:r>
          </a:p>
        </p:txBody>
      </p:sp>
      <p:sp>
        <p:nvSpPr>
          <p:cNvPr id="17" name="TextBox 16"/>
          <p:cNvSpPr txBox="1"/>
          <p:nvPr/>
        </p:nvSpPr>
        <p:spPr>
          <a:xfrm>
            <a:off x="604414" y="3126009"/>
            <a:ext cx="337271" cy="375228"/>
          </a:xfrm>
          <a:prstGeom prst="rect">
            <a:avLst/>
          </a:prstGeom>
          <a:noFill/>
        </p:spPr>
        <p:txBody>
          <a:bodyPr wrap="square" rtlCol="0">
            <a:spAutoFit/>
          </a:bodyPr>
          <a:lstStyle/>
          <a:p>
            <a:r>
              <a:rPr lang="en-US" smtClean="0"/>
              <a:t>…</a:t>
            </a:r>
            <a:endParaRPr lang="en-US"/>
          </a:p>
        </p:txBody>
      </p:sp>
      <p:sp>
        <p:nvSpPr>
          <p:cNvPr id="18" name="TextBox 17"/>
          <p:cNvSpPr txBox="1"/>
          <p:nvPr/>
        </p:nvSpPr>
        <p:spPr>
          <a:xfrm>
            <a:off x="42000" y="2483411"/>
            <a:ext cx="716861" cy="646331"/>
          </a:xfrm>
          <a:prstGeom prst="rect">
            <a:avLst/>
          </a:prstGeom>
          <a:noFill/>
        </p:spPr>
        <p:txBody>
          <a:bodyPr wrap="square" rtlCol="0">
            <a:spAutoFit/>
          </a:bodyPr>
          <a:lstStyle/>
          <a:p>
            <a:pPr algn="ctr"/>
            <a:r>
              <a:rPr lang="en-US" dirty="0" err="1" smtClean="0"/>
              <a:t>Dest</a:t>
            </a:r>
            <a:r>
              <a:rPr lang="en-US" dirty="0" smtClean="0"/>
              <a:t> </a:t>
            </a:r>
            <a:r>
              <a:rPr lang="en-US" dirty="0" err="1" smtClean="0"/>
              <a:t>ToR</a:t>
            </a:r>
            <a:endParaRPr lang="en-US" dirty="0"/>
          </a:p>
        </p:txBody>
      </p:sp>
      <p:sp>
        <p:nvSpPr>
          <p:cNvPr id="19" name="TextBox 18"/>
          <p:cNvSpPr txBox="1"/>
          <p:nvPr/>
        </p:nvSpPr>
        <p:spPr>
          <a:xfrm>
            <a:off x="3343485" y="4254828"/>
            <a:ext cx="301686" cy="369332"/>
          </a:xfrm>
          <a:prstGeom prst="rect">
            <a:avLst/>
          </a:prstGeom>
          <a:noFill/>
        </p:spPr>
        <p:txBody>
          <a:bodyPr wrap="none" rtlCol="0">
            <a:spAutoFit/>
          </a:bodyPr>
          <a:lstStyle/>
          <a:p>
            <a:r>
              <a:rPr lang="en-US" dirty="0" smtClean="0"/>
              <a:t>0</a:t>
            </a:r>
            <a:endParaRPr lang="en-US" dirty="0"/>
          </a:p>
        </p:txBody>
      </p:sp>
      <p:sp>
        <p:nvSpPr>
          <p:cNvPr id="20" name="TextBox 19"/>
          <p:cNvSpPr txBox="1"/>
          <p:nvPr/>
        </p:nvSpPr>
        <p:spPr>
          <a:xfrm>
            <a:off x="3343485" y="4634115"/>
            <a:ext cx="301686" cy="369332"/>
          </a:xfrm>
          <a:prstGeom prst="rect">
            <a:avLst/>
          </a:prstGeom>
          <a:noFill/>
        </p:spPr>
        <p:txBody>
          <a:bodyPr wrap="none" rtlCol="0">
            <a:spAutoFit/>
          </a:bodyPr>
          <a:lstStyle/>
          <a:p>
            <a:r>
              <a:rPr lang="en-US" dirty="0"/>
              <a:t>1</a:t>
            </a:r>
          </a:p>
        </p:txBody>
      </p:sp>
      <p:sp>
        <p:nvSpPr>
          <p:cNvPr id="21" name="TextBox 20"/>
          <p:cNvSpPr txBox="1"/>
          <p:nvPr/>
        </p:nvSpPr>
        <p:spPr>
          <a:xfrm>
            <a:off x="3325693" y="4979613"/>
            <a:ext cx="337271" cy="375228"/>
          </a:xfrm>
          <a:prstGeom prst="rect">
            <a:avLst/>
          </a:prstGeom>
          <a:noFill/>
        </p:spPr>
        <p:txBody>
          <a:bodyPr wrap="square" rtlCol="0">
            <a:spAutoFit/>
          </a:bodyPr>
          <a:lstStyle/>
          <a:p>
            <a:r>
              <a:rPr lang="en-US" smtClean="0"/>
              <a:t>…</a:t>
            </a:r>
            <a:endParaRPr lang="en-US"/>
          </a:p>
        </p:txBody>
      </p:sp>
      <p:sp>
        <p:nvSpPr>
          <p:cNvPr id="23" name="TextBox 22"/>
          <p:cNvSpPr txBox="1"/>
          <p:nvPr/>
        </p:nvSpPr>
        <p:spPr>
          <a:xfrm>
            <a:off x="2321739" y="4673565"/>
            <a:ext cx="1124860" cy="400110"/>
          </a:xfrm>
          <a:prstGeom prst="rect">
            <a:avLst/>
          </a:prstGeom>
          <a:noFill/>
        </p:spPr>
        <p:txBody>
          <a:bodyPr wrap="none" rtlCol="0">
            <a:spAutoFit/>
          </a:bodyPr>
          <a:lstStyle/>
          <a:p>
            <a:r>
              <a:rPr lang="en-US" sz="2000" dirty="0"/>
              <a:t>h</a:t>
            </a:r>
            <a:r>
              <a:rPr lang="en-US" sz="2000" dirty="0" smtClean="0"/>
              <a:t>(</a:t>
            </a:r>
            <a:r>
              <a:rPr lang="en-US" sz="2000" dirty="0" err="1" smtClean="0"/>
              <a:t>flowid</a:t>
            </a:r>
            <a:r>
              <a:rPr lang="en-US" sz="2000" dirty="0" smtClean="0"/>
              <a:t>)</a:t>
            </a:r>
            <a:endParaRPr lang="en-US" sz="2000" dirty="0"/>
          </a:p>
        </p:txBody>
      </p:sp>
      <p:sp>
        <p:nvSpPr>
          <p:cNvPr id="3" name="Oval 2"/>
          <p:cNvSpPr/>
          <p:nvPr/>
        </p:nvSpPr>
        <p:spPr>
          <a:xfrm>
            <a:off x="1014663" y="2396053"/>
            <a:ext cx="3202242" cy="379287"/>
          </a:xfrm>
          <a:prstGeom prst="ellips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Oval 23"/>
          <p:cNvSpPr/>
          <p:nvPr/>
        </p:nvSpPr>
        <p:spPr>
          <a:xfrm>
            <a:off x="3619652" y="4595348"/>
            <a:ext cx="3573868" cy="408099"/>
          </a:xfrm>
          <a:prstGeom prst="ellips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511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2" grpId="0"/>
      <p:bldP spid="34" grpId="0"/>
      <p:bldP spid="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Plenty of Other Applications</a:t>
            </a:r>
            <a:endParaRPr lang="en-US" dirty="0"/>
          </a:p>
        </p:txBody>
      </p:sp>
      <p:sp>
        <p:nvSpPr>
          <p:cNvPr id="3" name="Content Placeholder 2"/>
          <p:cNvSpPr>
            <a:spLocks noGrp="1"/>
          </p:cNvSpPr>
          <p:nvPr>
            <p:ph idx="1"/>
          </p:nvPr>
        </p:nvSpPr>
        <p:spPr>
          <a:xfrm>
            <a:off x="457200" y="1600201"/>
            <a:ext cx="8229600" cy="5121276"/>
          </a:xfrm>
        </p:spPr>
        <p:txBody>
          <a:bodyPr>
            <a:normAutofit/>
          </a:bodyPr>
          <a:lstStyle/>
          <a:p>
            <a:r>
              <a:rPr lang="en-US" dirty="0" err="1" smtClean="0"/>
              <a:t>Stateful</a:t>
            </a:r>
            <a:r>
              <a:rPr lang="en-US" dirty="0" smtClean="0"/>
              <a:t> firewall</a:t>
            </a:r>
          </a:p>
          <a:p>
            <a:r>
              <a:rPr lang="en-US" dirty="0"/>
              <a:t>DNS tunnel </a:t>
            </a:r>
            <a:r>
              <a:rPr lang="en-US" dirty="0" smtClean="0"/>
              <a:t>detection</a:t>
            </a:r>
          </a:p>
          <a:p>
            <a:r>
              <a:rPr lang="en-US" dirty="0" smtClean="0"/>
              <a:t>SYN flood detection</a:t>
            </a:r>
          </a:p>
          <a:p>
            <a:r>
              <a:rPr lang="en-US" dirty="0" smtClean="0"/>
              <a:t>Elephant flow detection</a:t>
            </a:r>
          </a:p>
          <a:p>
            <a:r>
              <a:rPr lang="en-US" dirty="0" smtClean="0"/>
              <a:t>DNS amplification attack detection</a:t>
            </a:r>
          </a:p>
          <a:p>
            <a:r>
              <a:rPr lang="en-US" dirty="0" err="1" smtClean="0"/>
              <a:t>Sidejack</a:t>
            </a:r>
            <a:r>
              <a:rPr lang="en-US" dirty="0" smtClean="0"/>
              <a:t> detection</a:t>
            </a:r>
          </a:p>
          <a:p>
            <a:r>
              <a:rPr lang="en-US" dirty="0" smtClean="0"/>
              <a:t>Heavy-hitter detection </a:t>
            </a:r>
          </a:p>
          <a:p>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t>15</a:t>
            </a:fld>
            <a:endParaRPr lang="en-US"/>
          </a:p>
        </p:txBody>
      </p:sp>
    </p:spTree>
    <p:extLst>
      <p:ext uri="{BB962C8B-B14F-4D97-AF65-F5344CB8AC3E}">
        <p14:creationId xmlns:p14="http://schemas.microsoft.com/office/powerpoint/2010/main" val="690508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371600" y="2130428"/>
            <a:ext cx="6400800" cy="1470025"/>
          </a:xfrm>
        </p:spPr>
        <p:txBody>
          <a:bodyPr/>
          <a:lstStyle/>
          <a:p>
            <a:r>
              <a:rPr lang="en-US" dirty="0" smtClean="0"/>
              <a:t>But, how to best </a:t>
            </a:r>
            <a:r>
              <a:rPr lang="en-US" i="1" dirty="0" smtClean="0"/>
              <a:t>write</a:t>
            </a:r>
            <a:r>
              <a:rPr lang="en-US" dirty="0" smtClean="0"/>
              <a:t> these </a:t>
            </a:r>
            <a:r>
              <a:rPr lang="en-US" dirty="0" err="1" smtClean="0"/>
              <a:t>stateful</a:t>
            </a:r>
            <a:r>
              <a:rPr lang="en-US" dirty="0" smtClean="0"/>
              <a:t> apps?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1718992C-B9AF-2F49-8B31-EC7F489F3004}" type="slidenum">
              <a:rPr lang="en-US" smtClean="0"/>
              <a:t>16</a:t>
            </a:fld>
            <a:endParaRPr lang="en-US"/>
          </a:p>
        </p:txBody>
      </p:sp>
    </p:spTree>
    <p:extLst>
      <p:ext uri="{BB962C8B-B14F-4D97-AF65-F5344CB8AC3E}">
        <p14:creationId xmlns:p14="http://schemas.microsoft.com/office/powerpoint/2010/main" val="2062513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6482" y="2641416"/>
            <a:ext cx="7772400" cy="1470025"/>
          </a:xfrm>
        </p:spPr>
        <p:txBody>
          <a:bodyPr>
            <a:normAutofit fontScale="90000"/>
          </a:bodyPr>
          <a:lstStyle/>
          <a:p>
            <a:r>
              <a:rPr lang="en-US" dirty="0"/>
              <a:t>SNAP: </a:t>
            </a:r>
            <a:r>
              <a:rPr lang="en-US" dirty="0" err="1"/>
              <a:t>Stateful</a:t>
            </a:r>
            <a:r>
              <a:rPr lang="en-US" dirty="0"/>
              <a:t> Network-Wide Abstractions for Packet Processing</a:t>
            </a:r>
          </a:p>
        </p:txBody>
      </p:sp>
      <p:sp>
        <p:nvSpPr>
          <p:cNvPr id="5" name="Subtitle 4"/>
          <p:cNvSpPr>
            <a:spLocks noGrp="1"/>
          </p:cNvSpPr>
          <p:nvPr>
            <p:ph type="subTitle" idx="1"/>
          </p:nvPr>
        </p:nvSpPr>
        <p:spPr>
          <a:xfrm>
            <a:off x="618565" y="4706470"/>
            <a:ext cx="8068235" cy="1752600"/>
          </a:xfrm>
        </p:spPr>
        <p:txBody>
          <a:bodyPr>
            <a:normAutofit/>
          </a:bodyPr>
          <a:lstStyle/>
          <a:p>
            <a:r>
              <a:rPr lang="en-US" dirty="0"/>
              <a:t>Mina </a:t>
            </a:r>
            <a:r>
              <a:rPr lang="en-US" dirty="0" err="1"/>
              <a:t>Tahmasbi</a:t>
            </a:r>
            <a:r>
              <a:rPr lang="en-US" dirty="0"/>
              <a:t> </a:t>
            </a:r>
            <a:r>
              <a:rPr lang="en-US" dirty="0" err="1"/>
              <a:t>Arashloo</a:t>
            </a:r>
            <a:r>
              <a:rPr lang="en-US" dirty="0"/>
              <a:t>, </a:t>
            </a:r>
            <a:r>
              <a:rPr lang="en-US" dirty="0" err="1"/>
              <a:t>Yaron</a:t>
            </a:r>
            <a:r>
              <a:rPr lang="en-US" dirty="0"/>
              <a:t> </a:t>
            </a:r>
            <a:r>
              <a:rPr lang="en-US" dirty="0" err="1"/>
              <a:t>Koral</a:t>
            </a:r>
            <a:r>
              <a:rPr lang="en-US" dirty="0"/>
              <a:t>, Michael Greenberg, Jennifer Rexford, and David </a:t>
            </a:r>
            <a:r>
              <a:rPr lang="en-US" dirty="0" smtClean="0"/>
              <a:t>Walker</a:t>
            </a:r>
          </a:p>
          <a:p>
            <a:r>
              <a:rPr lang="en-US" sz="2600" dirty="0"/>
              <a:t>http://</a:t>
            </a:r>
            <a:r>
              <a:rPr lang="en-US" sz="2600" dirty="0" err="1"/>
              <a:t>www.cs.princeton.edu</a:t>
            </a:r>
            <a:r>
              <a:rPr lang="en-US" sz="2600" dirty="0"/>
              <a:t>/~</a:t>
            </a:r>
            <a:r>
              <a:rPr lang="en-US" sz="2600" dirty="0" err="1"/>
              <a:t>jrex</a:t>
            </a:r>
            <a:r>
              <a:rPr lang="en-US" sz="2600" dirty="0"/>
              <a:t>/papers/snap16.pdf</a:t>
            </a:r>
          </a:p>
        </p:txBody>
      </p:sp>
      <p:sp>
        <p:nvSpPr>
          <p:cNvPr id="4" name="Slide Number Placeholder 3"/>
          <p:cNvSpPr>
            <a:spLocks noGrp="1"/>
          </p:cNvSpPr>
          <p:nvPr>
            <p:ph type="sldNum" sz="quarter" idx="12"/>
          </p:nvPr>
        </p:nvSpPr>
        <p:spPr/>
        <p:txBody>
          <a:bodyPr/>
          <a:lstStyle/>
          <a:p>
            <a:fld id="{1718992C-B9AF-2F49-8B31-EC7F489F3004}" type="slidenum">
              <a:rPr lang="en-US" smtClean="0"/>
              <a:t>17</a:t>
            </a:fld>
            <a:endParaRPr lang="en-US"/>
          </a:p>
        </p:txBody>
      </p:sp>
      <p:pic>
        <p:nvPicPr>
          <p:cNvPr id="3" name="Picture 2"/>
          <p:cNvPicPr>
            <a:picLocks noChangeAspect="1"/>
          </p:cNvPicPr>
          <p:nvPr/>
        </p:nvPicPr>
        <p:blipFill>
          <a:blip r:embed="rId2"/>
          <a:stretch>
            <a:fillRect/>
          </a:stretch>
        </p:blipFill>
        <p:spPr>
          <a:xfrm>
            <a:off x="2756647" y="199308"/>
            <a:ext cx="3039035" cy="2034440"/>
          </a:xfrm>
          <a:prstGeom prst="rect">
            <a:avLst/>
          </a:prstGeom>
        </p:spPr>
      </p:pic>
    </p:spTree>
    <p:extLst>
      <p:ext uri="{BB962C8B-B14F-4D97-AF65-F5344CB8AC3E}">
        <p14:creationId xmlns:p14="http://schemas.microsoft.com/office/powerpoint/2010/main" val="1474703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Writing </a:t>
            </a:r>
            <a:r>
              <a:rPr lang="en-US" dirty="0" err="1" smtClean="0"/>
              <a:t>Stateful</a:t>
            </a:r>
            <a:r>
              <a:rPr lang="en-US" dirty="0" smtClean="0"/>
              <a:t> Network Apps is Hard</a:t>
            </a:r>
            <a:endParaRPr lang="en-US" dirty="0"/>
          </a:p>
        </p:txBody>
      </p:sp>
      <p:sp>
        <p:nvSpPr>
          <p:cNvPr id="3" name="Content Placeholder 2"/>
          <p:cNvSpPr>
            <a:spLocks noGrp="1"/>
          </p:cNvSpPr>
          <p:nvPr>
            <p:ph idx="1"/>
          </p:nvPr>
        </p:nvSpPr>
        <p:spPr/>
        <p:txBody>
          <a:bodyPr>
            <a:normAutofit/>
          </a:bodyPr>
          <a:lstStyle/>
          <a:p>
            <a:r>
              <a:rPr lang="en-US" dirty="0" smtClean="0"/>
              <a:t>Low-level switch interface</a:t>
            </a:r>
          </a:p>
          <a:p>
            <a:pPr lvl="1"/>
            <a:r>
              <a:rPr lang="en-US" dirty="0" smtClean="0"/>
              <a:t>Multiple stages of match-action processing</a:t>
            </a:r>
          </a:p>
          <a:p>
            <a:pPr lvl="1"/>
            <a:r>
              <a:rPr lang="en-US" dirty="0" smtClean="0"/>
              <a:t>Registers/arrays for maintaining state</a:t>
            </a:r>
          </a:p>
          <a:p>
            <a:r>
              <a:rPr lang="en-US" dirty="0" smtClean="0"/>
              <a:t>Multiple switches</a:t>
            </a:r>
          </a:p>
          <a:p>
            <a:pPr lvl="1"/>
            <a:r>
              <a:rPr lang="en-US" dirty="0" smtClean="0"/>
              <a:t>Placing the state</a:t>
            </a:r>
          </a:p>
          <a:p>
            <a:pPr lvl="1"/>
            <a:r>
              <a:rPr lang="en-US" dirty="0" smtClean="0"/>
              <a:t>Routing traffic through the state</a:t>
            </a:r>
          </a:p>
          <a:p>
            <a:r>
              <a:rPr lang="en-US" dirty="0" smtClean="0"/>
              <a:t>Multiple applications</a:t>
            </a:r>
            <a:endParaRPr lang="en-US" dirty="0"/>
          </a:p>
          <a:p>
            <a:pPr lvl="1"/>
            <a:r>
              <a:rPr lang="en-US" dirty="0"/>
              <a:t>Combining forwarding, monitoring, etc</a:t>
            </a:r>
            <a:r>
              <a:rPr lang="en-US" dirty="0" smtClean="0"/>
              <a:t>.</a:t>
            </a:r>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t>18</a:t>
            </a:fld>
            <a:endParaRPr lang="en-US"/>
          </a:p>
        </p:txBody>
      </p:sp>
    </p:spTree>
    <p:extLst>
      <p:ext uri="{BB962C8B-B14F-4D97-AF65-F5344CB8AC3E}">
        <p14:creationId xmlns:p14="http://schemas.microsoft.com/office/powerpoint/2010/main" val="124224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32012" y="3811310"/>
            <a:ext cx="7772400" cy="1470025"/>
          </a:xfrm>
        </p:spPr>
        <p:txBody>
          <a:bodyPr/>
          <a:lstStyle/>
          <a:p>
            <a:r>
              <a:rPr lang="en-US" dirty="0" smtClean="0"/>
              <a:t>Traditional </a:t>
            </a:r>
            <a:r>
              <a:rPr lang="en-US" dirty="0" smtClean="0"/>
              <a:t>data </a:t>
            </a:r>
            <a:r>
              <a:rPr lang="en-US" dirty="0"/>
              <a:t>p</a:t>
            </a:r>
            <a:r>
              <a:rPr lang="en-US" dirty="0" smtClean="0"/>
              <a:t>lanes </a:t>
            </a:r>
            <a:r>
              <a:rPr lang="en-US" dirty="0" smtClean="0"/>
              <a:t/>
            </a:r>
            <a:br>
              <a:rPr lang="en-US" dirty="0" smtClean="0"/>
            </a:br>
            <a:r>
              <a:rPr lang="en-US" dirty="0" smtClean="0"/>
              <a:t>are </a:t>
            </a:r>
            <a:r>
              <a:rPr lang="en-US" dirty="0" smtClean="0"/>
              <a:t>stateless</a:t>
            </a:r>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t>1</a:t>
            </a:fld>
            <a:endParaRPr lang="en-US"/>
          </a:p>
        </p:txBody>
      </p:sp>
      <p:pic>
        <p:nvPicPr>
          <p:cNvPr id="7" name="Picture 6"/>
          <p:cNvPicPr>
            <a:picLocks noChangeAspect="1"/>
          </p:cNvPicPr>
          <p:nvPr/>
        </p:nvPicPr>
        <p:blipFill>
          <a:blip r:embed="rId2"/>
          <a:stretch>
            <a:fillRect/>
          </a:stretch>
        </p:blipFill>
        <p:spPr>
          <a:xfrm>
            <a:off x="2381248" y="1559861"/>
            <a:ext cx="4273928" cy="2136965"/>
          </a:xfrm>
          <a:prstGeom prst="rect">
            <a:avLst/>
          </a:prstGeom>
        </p:spPr>
      </p:pic>
    </p:spTree>
    <p:extLst>
      <p:ext uri="{BB962C8B-B14F-4D97-AF65-F5344CB8AC3E}">
        <p14:creationId xmlns:p14="http://schemas.microsoft.com/office/powerpoint/2010/main" val="595141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p:cNvSpPr>
          <p:nvPr>
            <p:ph type="title"/>
          </p:nvPr>
        </p:nvSpPr>
        <p:spPr>
          <a:prstGeom prst="rect">
            <a:avLst/>
          </a:prstGeom>
        </p:spPr>
        <p:txBody>
          <a:bodyPr/>
          <a:lstStyle/>
          <a:p>
            <a:r>
              <a:rPr dirty="0" smtClean="0"/>
              <a:t>S</a:t>
            </a:r>
            <a:r>
              <a:rPr lang="en-US" dirty="0" smtClean="0"/>
              <a:t>nap</a:t>
            </a:r>
            <a:r>
              <a:rPr dirty="0" smtClean="0"/>
              <a:t> </a:t>
            </a:r>
            <a:r>
              <a:rPr dirty="0"/>
              <a:t>Language</a:t>
            </a:r>
          </a:p>
        </p:txBody>
      </p:sp>
      <p:sp>
        <p:nvSpPr>
          <p:cNvPr id="468" name="Shape 468"/>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
        <p:nvSpPr>
          <p:cNvPr id="485" name="Shape 485"/>
          <p:cNvSpPr>
            <a:spLocks noGrp="1"/>
          </p:cNvSpPr>
          <p:nvPr>
            <p:ph type="body" sz="half" idx="4294967295"/>
          </p:nvPr>
        </p:nvSpPr>
        <p:spPr>
          <a:xfrm>
            <a:off x="5054600" y="1709000"/>
            <a:ext cx="3632200" cy="4421188"/>
          </a:xfrm>
          <a:prstGeom prst="rect">
            <a:avLst/>
          </a:prstGeom>
        </p:spPr>
        <p:txBody>
          <a:bodyPr/>
          <a:lstStyle/>
          <a:p>
            <a:r>
              <a:rPr lang="en-US" dirty="0"/>
              <a:t>Hardware </a:t>
            </a:r>
            <a:r>
              <a:rPr lang="en-US" dirty="0" smtClean="0"/>
              <a:t>independent</a:t>
            </a:r>
          </a:p>
          <a:p>
            <a:r>
              <a:rPr dirty="0" smtClean="0"/>
              <a:t>One </a:t>
            </a:r>
            <a:r>
              <a:rPr dirty="0"/>
              <a:t>Big Stateful Switch </a:t>
            </a:r>
            <a:r>
              <a:rPr b="1" dirty="0">
                <a:latin typeface="Helvetica"/>
                <a:ea typeface="Helvetica"/>
                <a:cs typeface="Helvetica"/>
                <a:sym typeface="Helvetica"/>
              </a:rPr>
              <a:t>(OBSS)</a:t>
            </a:r>
          </a:p>
          <a:p>
            <a:r>
              <a:rPr dirty="0" smtClean="0"/>
              <a:t>Composition</a:t>
            </a:r>
            <a:endParaRPr dirty="0"/>
          </a:p>
        </p:txBody>
      </p:sp>
      <p:grpSp>
        <p:nvGrpSpPr>
          <p:cNvPr id="482" name="Group 482"/>
          <p:cNvGrpSpPr/>
          <p:nvPr/>
        </p:nvGrpSpPr>
        <p:grpSpPr>
          <a:xfrm>
            <a:off x="829203" y="1708388"/>
            <a:ext cx="3154642" cy="2368863"/>
            <a:chOff x="359144" y="168309"/>
            <a:chExt cx="4486601" cy="3369047"/>
          </a:xfrm>
        </p:grpSpPr>
        <p:pic>
          <p:nvPicPr>
            <p:cNvPr id="469" name="alice.png"/>
            <p:cNvPicPr>
              <a:picLocks noChangeAspect="1"/>
            </p:cNvPicPr>
            <p:nvPr/>
          </p:nvPicPr>
          <p:blipFill>
            <a:blip r:embed="rId3">
              <a:extLst/>
            </a:blip>
            <a:stretch>
              <a:fillRect/>
            </a:stretch>
          </p:blipFill>
          <p:spPr>
            <a:xfrm>
              <a:off x="2017750" y="1077631"/>
              <a:ext cx="1128786" cy="1128786"/>
            </a:xfrm>
            <a:prstGeom prst="rect">
              <a:avLst/>
            </a:prstGeom>
            <a:ln w="12700" cap="flat">
              <a:noFill/>
              <a:miter lim="400000"/>
            </a:ln>
            <a:effectLst/>
          </p:spPr>
        </p:pic>
        <p:pic>
          <p:nvPicPr>
            <p:cNvPr id="470" name="firewall.png"/>
            <p:cNvPicPr>
              <a:picLocks noChangeAspect="1"/>
            </p:cNvPicPr>
            <p:nvPr/>
          </p:nvPicPr>
          <p:blipFill>
            <a:blip r:embed="rId4">
              <a:extLst/>
            </a:blip>
            <a:stretch>
              <a:fillRect/>
            </a:stretch>
          </p:blipFill>
          <p:spPr>
            <a:xfrm>
              <a:off x="2114049" y="241300"/>
              <a:ext cx="859988" cy="614777"/>
            </a:xfrm>
            <a:prstGeom prst="rect">
              <a:avLst/>
            </a:prstGeom>
            <a:ln w="12700" cap="flat">
              <a:noFill/>
              <a:miter lim="400000"/>
            </a:ln>
            <a:effectLst/>
          </p:spPr>
        </p:pic>
        <p:pic>
          <p:nvPicPr>
            <p:cNvPr id="471" name="LB.png"/>
            <p:cNvPicPr>
              <a:picLocks noChangeAspect="1"/>
            </p:cNvPicPr>
            <p:nvPr/>
          </p:nvPicPr>
          <p:blipFill>
            <a:blip r:embed="rId5">
              <a:extLst/>
            </a:blip>
            <a:stretch>
              <a:fillRect/>
            </a:stretch>
          </p:blipFill>
          <p:spPr>
            <a:xfrm>
              <a:off x="683573" y="174978"/>
              <a:ext cx="727835" cy="727836"/>
            </a:xfrm>
            <a:prstGeom prst="rect">
              <a:avLst/>
            </a:prstGeom>
            <a:ln w="12700" cap="flat">
              <a:noFill/>
              <a:miter lim="400000"/>
            </a:ln>
            <a:effectLst/>
          </p:spPr>
        </p:pic>
        <p:grpSp>
          <p:nvGrpSpPr>
            <p:cNvPr id="474" name="Group 474"/>
            <p:cNvGrpSpPr/>
            <p:nvPr/>
          </p:nvGrpSpPr>
          <p:grpSpPr>
            <a:xfrm>
              <a:off x="3702077" y="168309"/>
              <a:ext cx="727836" cy="727835"/>
              <a:chOff x="0" y="0"/>
              <a:chExt cx="727834" cy="727834"/>
            </a:xfrm>
          </p:grpSpPr>
          <p:sp>
            <p:nvSpPr>
              <p:cNvPr id="472" name="Shape 472"/>
              <p:cNvSpPr/>
              <p:nvPr/>
            </p:nvSpPr>
            <p:spPr>
              <a:xfrm>
                <a:off x="0" y="0"/>
                <a:ext cx="727835" cy="727835"/>
              </a:xfrm>
              <a:prstGeom prst="roundRect">
                <a:avLst>
                  <a:gd name="adj" fmla="val 15000"/>
                </a:avLst>
              </a:prstGeom>
              <a:solidFill>
                <a:srgbClr val="FFFFFF"/>
              </a:solidFill>
              <a:ln w="63500" cap="flat">
                <a:solidFill>
                  <a:srgbClr val="000000"/>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pic>
            <p:nvPicPr>
              <p:cNvPr id="473" name="IDS.png"/>
              <p:cNvPicPr>
                <a:picLocks noChangeAspect="1"/>
              </p:cNvPicPr>
              <p:nvPr/>
            </p:nvPicPr>
            <p:blipFill>
              <a:blip r:embed="rId6">
                <a:extLst/>
              </a:blip>
              <a:stretch>
                <a:fillRect/>
              </a:stretch>
            </p:blipFill>
            <p:spPr>
              <a:xfrm>
                <a:off x="9188" y="54043"/>
                <a:ext cx="709459" cy="640547"/>
              </a:xfrm>
              <a:prstGeom prst="rect">
                <a:avLst/>
              </a:prstGeom>
              <a:ln w="12700" cap="flat">
                <a:noFill/>
                <a:miter lim="400000"/>
              </a:ln>
              <a:effectLst/>
            </p:spPr>
          </p:pic>
        </p:grpSp>
        <p:sp>
          <p:nvSpPr>
            <p:cNvPr id="475" name="Shape 475"/>
            <p:cNvSpPr/>
            <p:nvPr/>
          </p:nvSpPr>
          <p:spPr>
            <a:xfrm>
              <a:off x="1597478" y="305841"/>
              <a:ext cx="273580" cy="452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r>
                <a:rPr sz="1600" dirty="0"/>
                <a:t>+</a:t>
              </a:r>
            </a:p>
          </p:txBody>
        </p:sp>
        <p:sp>
          <p:nvSpPr>
            <p:cNvPr id="476" name="Shape 476"/>
            <p:cNvSpPr/>
            <p:nvPr/>
          </p:nvSpPr>
          <p:spPr>
            <a:xfrm>
              <a:off x="3188172" y="322303"/>
              <a:ext cx="200626" cy="452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r>
                <a:rPr sz="1600" dirty="0"/>
                <a:t>;</a:t>
              </a:r>
              <a:endParaRPr sz="1266" dirty="0"/>
            </a:p>
          </p:txBody>
        </p:sp>
        <p:pic>
          <p:nvPicPr>
            <p:cNvPr id="477" name="image3.png"/>
            <p:cNvPicPr>
              <a:picLocks/>
            </p:cNvPicPr>
            <p:nvPr/>
          </p:nvPicPr>
          <p:blipFill>
            <a:blip r:embed="rId7">
              <a:extLst/>
            </a:blip>
            <a:stretch>
              <a:fillRect/>
            </a:stretch>
          </p:blipFill>
          <p:spPr>
            <a:xfrm>
              <a:off x="1072369" y="2251647"/>
              <a:ext cx="3493706" cy="1285709"/>
            </a:xfrm>
            <a:prstGeom prst="rect">
              <a:avLst/>
            </a:prstGeom>
            <a:ln w="12700" cap="flat">
              <a:noFill/>
              <a:miter lim="400000"/>
            </a:ln>
            <a:effectLst/>
          </p:spPr>
        </p:pic>
        <p:sp>
          <p:nvSpPr>
            <p:cNvPr id="478" name="Shape 478"/>
            <p:cNvSpPr/>
            <p:nvPr/>
          </p:nvSpPr>
          <p:spPr>
            <a:xfrm>
              <a:off x="359144" y="2578450"/>
              <a:ext cx="727835"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79" name="Shape 479"/>
            <p:cNvSpPr/>
            <p:nvPr/>
          </p:nvSpPr>
          <p:spPr>
            <a:xfrm>
              <a:off x="359144" y="2894501"/>
              <a:ext cx="727835"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80" name="Shape 480"/>
            <p:cNvSpPr/>
            <p:nvPr/>
          </p:nvSpPr>
          <p:spPr>
            <a:xfrm>
              <a:off x="4117909" y="2578450"/>
              <a:ext cx="727836"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81" name="Shape 481"/>
            <p:cNvSpPr/>
            <p:nvPr/>
          </p:nvSpPr>
          <p:spPr>
            <a:xfrm>
              <a:off x="4117909" y="2894501"/>
              <a:ext cx="727836"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sp>
        <p:nvSpPr>
          <p:cNvPr id="483" name="Shape 483"/>
          <p:cNvSpPr/>
          <p:nvPr/>
        </p:nvSpPr>
        <p:spPr>
          <a:xfrm rot="5400000" flipH="1">
            <a:off x="2190857" y="3728687"/>
            <a:ext cx="556571" cy="1380884"/>
          </a:xfrm>
          <a:prstGeom prst="rightArrow">
            <a:avLst>
              <a:gd name="adj1" fmla="val 71371"/>
              <a:gd name="adj2" fmla="val 63280"/>
            </a:avLst>
          </a:prstGeom>
          <a:solidFill>
            <a:schemeClr val="accent3">
              <a:satOff val="18648"/>
              <a:lumOff val="5971"/>
            </a:schemeClr>
          </a:solidFill>
          <a:ln w="63500">
            <a:solidFill>
              <a:schemeClr val="accent3">
                <a:satOff val="18648"/>
                <a:lumOff val="5971"/>
              </a:schemeClr>
            </a:solidFill>
            <a:miter lim="400000"/>
          </a:ln>
        </p:spPr>
        <p:txBody>
          <a:bodyPr lIns="35719" tIns="35719" rIns="35719" bIns="35719" anchor="ctr"/>
          <a:lstStyle/>
          <a:p>
            <a:pPr>
              <a:defRPr sz="2400">
                <a:solidFill>
                  <a:srgbClr val="FFFFFF"/>
                </a:solidFill>
              </a:defRPr>
            </a:pPr>
            <a:endParaRPr sz="1687"/>
          </a:p>
        </p:txBody>
      </p:sp>
      <p:sp>
        <p:nvSpPr>
          <p:cNvPr id="484" name="Shape 484"/>
          <p:cNvSpPr/>
          <p:nvPr/>
        </p:nvSpPr>
        <p:spPr>
          <a:xfrm>
            <a:off x="2202243" y="4325180"/>
            <a:ext cx="533800" cy="26693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r>
              <a:rPr sz="1266"/>
              <a:t>OBSS</a:t>
            </a:r>
          </a:p>
        </p:txBody>
      </p:sp>
      <p:grpSp>
        <p:nvGrpSpPr>
          <p:cNvPr id="508" name="Group 508"/>
          <p:cNvGrpSpPr/>
          <p:nvPr/>
        </p:nvGrpSpPr>
        <p:grpSpPr>
          <a:xfrm>
            <a:off x="1008272" y="5099917"/>
            <a:ext cx="3083825" cy="1407551"/>
            <a:chOff x="0" y="0"/>
            <a:chExt cx="4385883" cy="2001849"/>
          </a:xfrm>
        </p:grpSpPr>
        <p:sp>
          <p:nvSpPr>
            <p:cNvPr id="486" name="Shape 486"/>
            <p:cNvSpPr/>
            <p:nvPr/>
          </p:nvSpPr>
          <p:spPr>
            <a:xfrm>
              <a:off x="402850" y="-1"/>
              <a:ext cx="3606601" cy="2001851"/>
            </a:xfrm>
            <a:custGeom>
              <a:avLst/>
              <a:gdLst/>
              <a:ahLst/>
              <a:cxnLst>
                <a:cxn ang="0">
                  <a:pos x="wd2" y="hd2"/>
                </a:cxn>
                <a:cxn ang="5400000">
                  <a:pos x="wd2" y="hd2"/>
                </a:cxn>
                <a:cxn ang="10800000">
                  <a:pos x="wd2" y="hd2"/>
                </a:cxn>
                <a:cxn ang="16200000">
                  <a:pos x="wd2" y="hd2"/>
                </a:cxn>
              </a:cxnLst>
              <a:rect l="0" t="0" r="r" b="b"/>
              <a:pathLst>
                <a:path w="21079" h="20848" extrusionOk="0">
                  <a:moveTo>
                    <a:pt x="5753" y="4260"/>
                  </a:moveTo>
                  <a:cubicBezTo>
                    <a:pt x="6292" y="2271"/>
                    <a:pt x="7547" y="808"/>
                    <a:pt x="9006" y="238"/>
                  </a:cubicBezTo>
                  <a:cubicBezTo>
                    <a:pt x="11292" y="-655"/>
                    <a:pt x="13570" y="1038"/>
                    <a:pt x="14463" y="4084"/>
                  </a:cubicBezTo>
                  <a:cubicBezTo>
                    <a:pt x="16205" y="2206"/>
                    <a:pt x="19007" y="3055"/>
                    <a:pt x="20147" y="5763"/>
                  </a:cubicBezTo>
                  <a:cubicBezTo>
                    <a:pt x="20764" y="7230"/>
                    <a:pt x="20774" y="8998"/>
                    <a:pt x="20077" y="10390"/>
                  </a:cubicBezTo>
                  <a:cubicBezTo>
                    <a:pt x="20959" y="11706"/>
                    <a:pt x="21327" y="13565"/>
                    <a:pt x="20904" y="15169"/>
                  </a:cubicBezTo>
                  <a:cubicBezTo>
                    <a:pt x="20652" y="16125"/>
                    <a:pt x="20183" y="16916"/>
                    <a:pt x="19619" y="17525"/>
                  </a:cubicBezTo>
                  <a:cubicBezTo>
                    <a:pt x="18030" y="19241"/>
                    <a:pt x="15888" y="19445"/>
                    <a:pt x="14180" y="17903"/>
                  </a:cubicBezTo>
                  <a:cubicBezTo>
                    <a:pt x="13319" y="19935"/>
                    <a:pt x="11541" y="20945"/>
                    <a:pt x="9752" y="20841"/>
                  </a:cubicBezTo>
                  <a:cubicBezTo>
                    <a:pt x="8081" y="20743"/>
                    <a:pt x="6635" y="19485"/>
                    <a:pt x="5915" y="17508"/>
                  </a:cubicBezTo>
                  <a:cubicBezTo>
                    <a:pt x="4485" y="19637"/>
                    <a:pt x="1773" y="19294"/>
                    <a:pt x="609" y="16855"/>
                  </a:cubicBezTo>
                  <a:cubicBezTo>
                    <a:pt x="-273" y="15008"/>
                    <a:pt x="-12" y="12420"/>
                    <a:pt x="1250" y="11114"/>
                  </a:cubicBezTo>
                  <a:cubicBezTo>
                    <a:pt x="580" y="10491"/>
                    <a:pt x="124" y="9398"/>
                    <a:pt x="24" y="8156"/>
                  </a:cubicBezTo>
                  <a:cubicBezTo>
                    <a:pt x="-162" y="5849"/>
                    <a:pt x="776" y="3795"/>
                    <a:pt x="2115" y="3009"/>
                  </a:cubicBezTo>
                  <a:cubicBezTo>
                    <a:pt x="3365" y="2276"/>
                    <a:pt x="4774" y="2735"/>
                    <a:pt x="5753" y="4260"/>
                  </a:cubicBezTo>
                  <a:close/>
                </a:path>
              </a:pathLst>
            </a:custGeom>
            <a:solidFill>
              <a:srgbClr val="EBF5FF"/>
            </a:solidFill>
            <a:ln w="25400" cap="flat">
              <a:solidFill>
                <a:srgbClr val="004893"/>
              </a:solidFill>
              <a:prstDash val="solid"/>
              <a:miter lim="400000"/>
            </a:ln>
            <a:effectLst/>
          </p:spPr>
          <p:txBody>
            <a:bodyPr wrap="square" lIns="35719" tIns="35719" rIns="35719" bIns="35719" numCol="1" anchor="ctr">
              <a:noAutofit/>
            </a:bodyPr>
            <a:lstStyle/>
            <a:p>
              <a:pPr>
                <a:defRPr sz="2400"/>
              </a:pPr>
              <a:endParaRPr sz="1687"/>
            </a:p>
          </p:txBody>
        </p:sp>
        <p:pic>
          <p:nvPicPr>
            <p:cNvPr id="487" name="image3.png"/>
            <p:cNvPicPr>
              <a:picLocks noChangeAspect="1"/>
            </p:cNvPicPr>
            <p:nvPr/>
          </p:nvPicPr>
          <p:blipFill>
            <a:blip r:embed="rId7">
              <a:extLst/>
            </a:blip>
            <a:stretch>
              <a:fillRect/>
            </a:stretch>
          </p:blipFill>
          <p:spPr>
            <a:xfrm>
              <a:off x="1929205" y="269863"/>
              <a:ext cx="579737" cy="344968"/>
            </a:xfrm>
            <a:prstGeom prst="rect">
              <a:avLst/>
            </a:prstGeom>
            <a:ln w="12700" cap="flat">
              <a:noFill/>
              <a:miter lim="400000"/>
            </a:ln>
            <a:effectLst/>
          </p:spPr>
        </p:pic>
        <p:sp>
          <p:nvSpPr>
            <p:cNvPr id="488" name="Shape 488"/>
            <p:cNvSpPr/>
            <p:nvPr/>
          </p:nvSpPr>
          <p:spPr>
            <a:xfrm flipV="1">
              <a:off x="1238884" y="457247"/>
              <a:ext cx="624906" cy="21670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489" name="image3.png"/>
            <p:cNvPicPr>
              <a:picLocks noChangeAspect="1"/>
            </p:cNvPicPr>
            <p:nvPr/>
          </p:nvPicPr>
          <p:blipFill>
            <a:blip r:embed="rId7">
              <a:extLst/>
            </a:blip>
            <a:stretch>
              <a:fillRect/>
            </a:stretch>
          </p:blipFill>
          <p:spPr>
            <a:xfrm>
              <a:off x="711758" y="1266376"/>
              <a:ext cx="579737" cy="344968"/>
            </a:xfrm>
            <a:prstGeom prst="rect">
              <a:avLst/>
            </a:prstGeom>
            <a:ln w="12700" cap="flat">
              <a:noFill/>
              <a:miter lim="400000"/>
            </a:ln>
            <a:effectLst/>
          </p:spPr>
        </p:pic>
        <p:pic>
          <p:nvPicPr>
            <p:cNvPr id="490" name="image3.png"/>
            <p:cNvPicPr>
              <a:picLocks noChangeAspect="1"/>
            </p:cNvPicPr>
            <p:nvPr/>
          </p:nvPicPr>
          <p:blipFill>
            <a:blip r:embed="rId7">
              <a:extLst/>
            </a:blip>
            <a:stretch>
              <a:fillRect/>
            </a:stretch>
          </p:blipFill>
          <p:spPr>
            <a:xfrm>
              <a:off x="3146652" y="1266376"/>
              <a:ext cx="579737" cy="344968"/>
            </a:xfrm>
            <a:prstGeom prst="rect">
              <a:avLst/>
            </a:prstGeom>
            <a:ln w="12700" cap="flat">
              <a:noFill/>
              <a:miter lim="400000"/>
            </a:ln>
            <a:effectLst/>
          </p:spPr>
        </p:pic>
        <p:sp>
          <p:nvSpPr>
            <p:cNvPr id="491" name="Shape 491"/>
            <p:cNvSpPr/>
            <p:nvPr/>
          </p:nvSpPr>
          <p:spPr>
            <a:xfrm>
              <a:off x="2464461" y="471011"/>
              <a:ext cx="657358" cy="216627"/>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92" name="Shape 492"/>
            <p:cNvSpPr/>
            <p:nvPr/>
          </p:nvSpPr>
          <p:spPr>
            <a:xfrm>
              <a:off x="1238884" y="818621"/>
              <a:ext cx="624906" cy="167717"/>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93" name="Shape 493"/>
            <p:cNvSpPr/>
            <p:nvPr/>
          </p:nvSpPr>
          <p:spPr>
            <a:xfrm flipV="1">
              <a:off x="1238884" y="1089455"/>
              <a:ext cx="624906" cy="25825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94" name="Shape 494"/>
            <p:cNvSpPr/>
            <p:nvPr/>
          </p:nvSpPr>
          <p:spPr>
            <a:xfrm>
              <a:off x="1245720" y="1456332"/>
              <a:ext cx="624907" cy="16771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95" name="Shape 495"/>
            <p:cNvSpPr/>
            <p:nvPr/>
          </p:nvSpPr>
          <p:spPr>
            <a:xfrm flipV="1">
              <a:off x="2474889" y="767554"/>
              <a:ext cx="636501" cy="25825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96" name="Shape 496"/>
            <p:cNvSpPr/>
            <p:nvPr/>
          </p:nvSpPr>
          <p:spPr>
            <a:xfrm flipV="1">
              <a:off x="2480686" y="1412612"/>
              <a:ext cx="624907" cy="20525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97" name="Shape 497"/>
            <p:cNvSpPr/>
            <p:nvPr/>
          </p:nvSpPr>
          <p:spPr>
            <a:xfrm>
              <a:off x="2480686" y="1111535"/>
              <a:ext cx="624907" cy="21409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98" name="Shape 498"/>
            <p:cNvSpPr/>
            <p:nvPr/>
          </p:nvSpPr>
          <p:spPr>
            <a:xfrm>
              <a:off x="2168699" y="555842"/>
              <a:ext cx="1" cy="27646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99" name="Shape 499"/>
            <p:cNvSpPr/>
            <p:nvPr/>
          </p:nvSpPr>
          <p:spPr>
            <a:xfrm>
              <a:off x="2172573" y="1217050"/>
              <a:ext cx="1" cy="27646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500" name="Shape 500"/>
            <p:cNvSpPr/>
            <p:nvPr/>
          </p:nvSpPr>
          <p:spPr>
            <a:xfrm>
              <a:off x="0" y="762677"/>
              <a:ext cx="667824"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501" name="Shape 501"/>
            <p:cNvSpPr/>
            <p:nvPr/>
          </p:nvSpPr>
          <p:spPr>
            <a:xfrm>
              <a:off x="0" y="1438861"/>
              <a:ext cx="667824"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502" name="Shape 502"/>
            <p:cNvSpPr/>
            <p:nvPr/>
          </p:nvSpPr>
          <p:spPr>
            <a:xfrm>
              <a:off x="3718060" y="762677"/>
              <a:ext cx="667824"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503" name="Shape 503"/>
            <p:cNvSpPr/>
            <p:nvPr/>
          </p:nvSpPr>
          <p:spPr>
            <a:xfrm>
              <a:off x="3718060" y="1438861"/>
              <a:ext cx="667824"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504" name="router-down-md.png"/>
            <p:cNvPicPr>
              <a:picLocks noChangeAspect="1"/>
            </p:cNvPicPr>
            <p:nvPr/>
          </p:nvPicPr>
          <p:blipFill>
            <a:blip r:embed="rId8">
              <a:extLst/>
            </a:blip>
            <a:stretch>
              <a:fillRect/>
            </a:stretch>
          </p:blipFill>
          <p:spPr>
            <a:xfrm>
              <a:off x="1851547" y="1503054"/>
              <a:ext cx="642052" cy="426599"/>
            </a:xfrm>
            <a:prstGeom prst="rect">
              <a:avLst/>
            </a:prstGeom>
            <a:ln w="12700" cap="flat">
              <a:noFill/>
              <a:miter lim="400000"/>
            </a:ln>
            <a:effectLst/>
          </p:spPr>
        </p:pic>
        <p:pic>
          <p:nvPicPr>
            <p:cNvPr id="505" name="router-down-md.png"/>
            <p:cNvPicPr>
              <a:picLocks noChangeAspect="1"/>
            </p:cNvPicPr>
            <p:nvPr/>
          </p:nvPicPr>
          <p:blipFill>
            <a:blip r:embed="rId8">
              <a:extLst/>
            </a:blip>
            <a:stretch>
              <a:fillRect/>
            </a:stretch>
          </p:blipFill>
          <p:spPr>
            <a:xfrm>
              <a:off x="3084337" y="568773"/>
              <a:ext cx="642052" cy="426599"/>
            </a:xfrm>
            <a:prstGeom prst="rect">
              <a:avLst/>
            </a:prstGeom>
            <a:ln w="12700" cap="flat">
              <a:noFill/>
              <a:miter lim="400000"/>
            </a:ln>
            <a:effectLst/>
          </p:spPr>
        </p:pic>
        <p:pic>
          <p:nvPicPr>
            <p:cNvPr id="506" name="router-ok-hi.png"/>
            <p:cNvPicPr>
              <a:picLocks noChangeAspect="1"/>
            </p:cNvPicPr>
            <p:nvPr/>
          </p:nvPicPr>
          <p:blipFill>
            <a:blip r:embed="rId9">
              <a:extLst/>
            </a:blip>
            <a:stretch>
              <a:fillRect/>
            </a:stretch>
          </p:blipFill>
          <p:spPr>
            <a:xfrm>
              <a:off x="1856102" y="856352"/>
              <a:ext cx="641502" cy="426599"/>
            </a:xfrm>
            <a:prstGeom prst="rect">
              <a:avLst/>
            </a:prstGeom>
            <a:ln w="12700" cap="flat">
              <a:noFill/>
              <a:miter lim="400000"/>
            </a:ln>
            <a:effectLst/>
          </p:spPr>
        </p:pic>
        <p:pic>
          <p:nvPicPr>
            <p:cNvPr id="507" name="router-ok-hi.png"/>
            <p:cNvPicPr>
              <a:picLocks noChangeAspect="1"/>
            </p:cNvPicPr>
            <p:nvPr/>
          </p:nvPicPr>
          <p:blipFill>
            <a:blip r:embed="rId9">
              <a:extLst/>
            </a:blip>
            <a:stretch>
              <a:fillRect/>
            </a:stretch>
          </p:blipFill>
          <p:spPr>
            <a:xfrm>
              <a:off x="631091" y="577846"/>
              <a:ext cx="641502" cy="426598"/>
            </a:xfrm>
            <a:prstGeom prst="rect">
              <a:avLst/>
            </a:prstGeom>
            <a:ln w="12700" cap="flat">
              <a:noFill/>
              <a:miter lim="400000"/>
            </a:ln>
            <a:effectLst/>
          </p:spPr>
        </p:pic>
      </p:grpSp>
    </p:spTree>
    <p:extLst>
      <p:ext uri="{BB962C8B-B14F-4D97-AF65-F5344CB8AC3E}">
        <p14:creationId xmlns:p14="http://schemas.microsoft.com/office/powerpoint/2010/main" val="115813997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Stateless</a:t>
            </a:r>
            <a:r>
              <a:rPr lang="en-US" dirty="0" smtClean="0"/>
              <a:t> Packet Processing</a:t>
            </a:r>
            <a:endParaRPr lang="en-US" dirty="0"/>
          </a:p>
        </p:txBody>
      </p:sp>
      <p:sp>
        <p:nvSpPr>
          <p:cNvPr id="4" name="Content Placeholder 3"/>
          <p:cNvSpPr>
            <a:spLocks noGrp="1"/>
          </p:cNvSpPr>
          <p:nvPr>
            <p:ph idx="1"/>
          </p:nvPr>
        </p:nvSpPr>
        <p:spPr/>
        <p:txBody>
          <a:bodyPr/>
          <a:lstStyle/>
          <a:p>
            <a:r>
              <a:rPr lang="en-US" dirty="0" smtClean="0"/>
              <a:t>A function that specifies</a:t>
            </a:r>
          </a:p>
          <a:p>
            <a:pPr lvl="1"/>
            <a:r>
              <a:rPr lang="en-US" dirty="0" smtClean="0"/>
              <a:t>How to process each packet on a one-big-switch</a:t>
            </a:r>
          </a:p>
          <a:p>
            <a:pPr lvl="1"/>
            <a:r>
              <a:rPr lang="en-US" dirty="0" smtClean="0"/>
              <a:t>Based on its </a:t>
            </a:r>
            <a:r>
              <a:rPr lang="en-US" b="1" dirty="0" smtClean="0"/>
              <a:t>fields</a:t>
            </a:r>
          </a:p>
          <a:p>
            <a:r>
              <a:rPr lang="en-US" dirty="0" smtClean="0"/>
              <a:t>E.g., </a:t>
            </a:r>
            <a:r>
              <a:rPr lang="en-US" dirty="0" err="1" smtClean="0"/>
              <a:t>NetKat</a:t>
            </a:r>
            <a:endParaRPr lang="en-US" dirty="0"/>
          </a:p>
        </p:txBody>
      </p:sp>
      <p:sp>
        <p:nvSpPr>
          <p:cNvPr id="3" name="Slide Number Placeholder 2"/>
          <p:cNvSpPr>
            <a:spLocks noGrp="1"/>
          </p:cNvSpPr>
          <p:nvPr>
            <p:ph type="sldNum" sz="quarter" idx="12"/>
          </p:nvPr>
        </p:nvSpPr>
        <p:spPr/>
        <p:txBody>
          <a:bodyPr/>
          <a:lstStyle/>
          <a:p>
            <a:fld id="{1718992C-B9AF-2F49-8B31-EC7F489F3004}" type="slidenum">
              <a:rPr lang="en-US" smtClean="0"/>
              <a:t>20</a:t>
            </a:fld>
            <a:endParaRPr lang="en-US"/>
          </a:p>
        </p:txBody>
      </p:sp>
      <p:grpSp>
        <p:nvGrpSpPr>
          <p:cNvPr id="5" name="Group 642"/>
          <p:cNvGrpSpPr/>
          <p:nvPr/>
        </p:nvGrpSpPr>
        <p:grpSpPr>
          <a:xfrm>
            <a:off x="1066610" y="4429572"/>
            <a:ext cx="7010781" cy="1301953"/>
            <a:chOff x="0" y="489733"/>
            <a:chExt cx="9970887" cy="1851665"/>
          </a:xfrm>
        </p:grpSpPr>
        <p:sp>
          <p:nvSpPr>
            <p:cNvPr id="6" name="Shape 632"/>
            <p:cNvSpPr/>
            <p:nvPr/>
          </p:nvSpPr>
          <p:spPr>
            <a:xfrm>
              <a:off x="5893920" y="489733"/>
              <a:ext cx="4076967" cy="1851667"/>
            </a:xfrm>
            <a:prstGeom prst="roundRect">
              <a:avLst>
                <a:gd name="adj" fmla="val 32011"/>
              </a:avLst>
            </a:prstGeom>
            <a:solidFill>
              <a:srgbClr val="F2F2F2"/>
            </a:solidFill>
            <a:ln w="9525" cap="flat">
              <a:solidFill>
                <a:srgbClr val="000000"/>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defTabSz="321457">
                <a:defRPr sz="1800">
                  <a:solidFill>
                    <a:srgbClr val="FFFFFF"/>
                  </a:solidFill>
                  <a:latin typeface="Calibri"/>
                  <a:ea typeface="Calibri"/>
                  <a:cs typeface="Calibri"/>
                  <a:sym typeface="Calibri"/>
                </a:defRPr>
              </a:pPr>
              <a:endParaRPr sz="1266"/>
            </a:p>
          </p:txBody>
        </p:sp>
        <p:grpSp>
          <p:nvGrpSpPr>
            <p:cNvPr id="7" name="Group 635"/>
            <p:cNvGrpSpPr/>
            <p:nvPr/>
          </p:nvGrpSpPr>
          <p:grpSpPr>
            <a:xfrm>
              <a:off x="6022469" y="527450"/>
              <a:ext cx="3913404" cy="1678753"/>
              <a:chOff x="0" y="0"/>
              <a:chExt cx="3913403" cy="1678752"/>
            </a:xfrm>
          </p:grpSpPr>
          <p:sp>
            <p:nvSpPr>
              <p:cNvPr id="14" name="Shape 633"/>
              <p:cNvSpPr/>
              <p:nvPr/>
            </p:nvSpPr>
            <p:spPr>
              <a:xfrm>
                <a:off x="1840862" y="502863"/>
                <a:ext cx="2072542" cy="564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p>
                <a:pPr defTabSz="321457">
                  <a:defRPr sz="2400" b="1">
                    <a:latin typeface="Helvetica"/>
                    <a:ea typeface="Helvetica"/>
                    <a:cs typeface="Helvetica"/>
                    <a:sym typeface="Helvetica"/>
                  </a:defRPr>
                </a:pPr>
                <a:r>
                  <a:rPr sz="1687"/>
                  <a:t>set of packets</a:t>
                </a:r>
              </a:p>
            </p:txBody>
          </p:sp>
          <p:pic>
            <p:nvPicPr>
              <p:cNvPr id="15" name="image13.png"/>
              <p:cNvPicPr>
                <a:picLocks noChangeAspect="1"/>
              </p:cNvPicPr>
              <p:nvPr/>
            </p:nvPicPr>
            <p:blipFill>
              <a:blip r:embed="rId2">
                <a:extLst/>
              </a:blip>
              <a:stretch>
                <a:fillRect/>
              </a:stretch>
            </p:blipFill>
            <p:spPr>
              <a:xfrm>
                <a:off x="0" y="0"/>
                <a:ext cx="1678753" cy="1678753"/>
              </a:xfrm>
              <a:prstGeom prst="rect">
                <a:avLst/>
              </a:prstGeom>
              <a:ln w="12700" cap="flat">
                <a:noFill/>
                <a:miter lim="400000"/>
              </a:ln>
              <a:effectLst/>
            </p:spPr>
          </p:pic>
        </p:grpSp>
        <p:sp>
          <p:nvSpPr>
            <p:cNvPr id="8" name="Shape 636"/>
            <p:cNvSpPr/>
            <p:nvPr/>
          </p:nvSpPr>
          <p:spPr>
            <a:xfrm>
              <a:off x="-1" y="586071"/>
              <a:ext cx="3793489" cy="1658991"/>
            </a:xfrm>
            <a:prstGeom prst="roundRect">
              <a:avLst>
                <a:gd name="adj" fmla="val 35728"/>
              </a:avLst>
            </a:prstGeom>
            <a:solidFill>
              <a:srgbClr val="F2F2F2"/>
            </a:solidFill>
            <a:ln w="9525" cap="flat">
              <a:solidFill>
                <a:srgbClr val="000000"/>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defTabSz="321457">
                <a:defRPr sz="1800">
                  <a:solidFill>
                    <a:srgbClr val="FFFFFF"/>
                  </a:solidFill>
                  <a:latin typeface="Calibri"/>
                  <a:ea typeface="Calibri"/>
                  <a:cs typeface="Calibri"/>
                  <a:sym typeface="Calibri"/>
                </a:defRPr>
              </a:pPr>
              <a:endParaRPr sz="1266"/>
            </a:p>
          </p:txBody>
        </p:sp>
        <p:grpSp>
          <p:nvGrpSpPr>
            <p:cNvPr id="9" name="Group 639"/>
            <p:cNvGrpSpPr/>
            <p:nvPr/>
          </p:nvGrpSpPr>
          <p:grpSpPr>
            <a:xfrm>
              <a:off x="425468" y="789521"/>
              <a:ext cx="3162699" cy="1262534"/>
              <a:chOff x="0" y="0"/>
              <a:chExt cx="3162698" cy="1262532"/>
            </a:xfrm>
          </p:grpSpPr>
          <p:sp>
            <p:nvSpPr>
              <p:cNvPr id="12" name="Shape 637"/>
              <p:cNvSpPr/>
              <p:nvPr/>
            </p:nvSpPr>
            <p:spPr>
              <a:xfrm>
                <a:off x="0" y="347915"/>
                <a:ext cx="1810310" cy="5667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lvl1pPr algn="l" defTabSz="457200">
                  <a:defRPr sz="2400">
                    <a:latin typeface="Helvetica"/>
                    <a:ea typeface="Helvetica"/>
                    <a:cs typeface="Helvetica"/>
                    <a:sym typeface="Helvetica"/>
                  </a:defRPr>
                </a:lvl1pPr>
              </a:lstStyle>
              <a:p>
                <a:r>
                  <a:rPr sz="1687"/>
                  <a:t>input packet</a:t>
                </a:r>
              </a:p>
            </p:txBody>
          </p:sp>
          <p:pic>
            <p:nvPicPr>
              <p:cNvPr id="13" name="image12.png"/>
              <p:cNvPicPr>
                <a:picLocks noChangeAspect="1"/>
              </p:cNvPicPr>
              <p:nvPr/>
            </p:nvPicPr>
            <p:blipFill>
              <a:blip r:embed="rId3">
                <a:extLst/>
              </a:blip>
              <a:stretch>
                <a:fillRect/>
              </a:stretch>
            </p:blipFill>
            <p:spPr>
              <a:xfrm>
                <a:off x="1900165" y="0"/>
                <a:ext cx="1262534" cy="1262533"/>
              </a:xfrm>
              <a:prstGeom prst="rect">
                <a:avLst/>
              </a:prstGeom>
              <a:ln w="12700" cap="flat">
                <a:noFill/>
                <a:miter lim="400000"/>
              </a:ln>
              <a:effectLst/>
            </p:spPr>
          </p:pic>
        </p:grpSp>
        <p:sp>
          <p:nvSpPr>
            <p:cNvPr id="10" name="Shape 640"/>
            <p:cNvSpPr/>
            <p:nvPr/>
          </p:nvSpPr>
          <p:spPr>
            <a:xfrm>
              <a:off x="4005246" y="1138318"/>
              <a:ext cx="1676916" cy="554497"/>
            </a:xfrm>
            <a:prstGeom prst="rightArrow">
              <a:avLst>
                <a:gd name="adj1" fmla="val 50000"/>
                <a:gd name="adj2" fmla="val 50000"/>
              </a:avLst>
            </a:prstGeom>
            <a:solidFill>
              <a:srgbClr val="F2F2F2"/>
            </a:solidFill>
            <a:ln w="9525" cap="flat">
              <a:solidFill>
                <a:srgbClr val="000000"/>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defTabSz="321457">
                <a:defRPr sz="1800">
                  <a:solidFill>
                    <a:srgbClr val="FFFFFF"/>
                  </a:solidFill>
                  <a:latin typeface="Calibri"/>
                  <a:ea typeface="Calibri"/>
                  <a:cs typeface="Calibri"/>
                  <a:sym typeface="Calibri"/>
                </a:defRPr>
              </a:pPr>
              <a:endParaRPr sz="1266"/>
            </a:p>
          </p:txBody>
        </p:sp>
        <p:sp>
          <p:nvSpPr>
            <p:cNvPr id="11" name="Shape 641"/>
            <p:cNvSpPr/>
            <p:nvPr/>
          </p:nvSpPr>
          <p:spPr>
            <a:xfrm>
              <a:off x="4000483" y="1650738"/>
              <a:ext cx="1476359" cy="564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lvl1pPr defTabSz="457200">
                <a:defRPr sz="2400">
                  <a:latin typeface="Helvetica"/>
                  <a:ea typeface="Helvetica"/>
                  <a:cs typeface="Helvetica"/>
                  <a:sym typeface="Helvetica"/>
                </a:defRPr>
              </a:lvl1pPr>
            </a:lstStyle>
            <a:p>
              <a:r>
                <a:rPr sz="1687"/>
                <a:t>Function</a:t>
              </a:r>
            </a:p>
          </p:txBody>
        </p:sp>
      </p:grpSp>
    </p:spTree>
    <p:extLst>
      <p:ext uri="{BB962C8B-B14F-4D97-AF65-F5344CB8AC3E}">
        <p14:creationId xmlns:p14="http://schemas.microsoft.com/office/powerpoint/2010/main" val="1470771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Stateful</a:t>
            </a:r>
            <a:r>
              <a:rPr lang="en-US" dirty="0" smtClean="0"/>
              <a:t> Packet Processing</a:t>
            </a:r>
            <a:endParaRPr lang="en-US" dirty="0"/>
          </a:p>
        </p:txBody>
      </p:sp>
      <p:sp>
        <p:nvSpPr>
          <p:cNvPr id="3" name="Content Placeholder 2"/>
          <p:cNvSpPr>
            <a:spLocks noGrp="1"/>
          </p:cNvSpPr>
          <p:nvPr>
            <p:ph idx="1"/>
          </p:nvPr>
        </p:nvSpPr>
        <p:spPr/>
        <p:txBody>
          <a:bodyPr/>
          <a:lstStyle/>
          <a:p>
            <a:r>
              <a:rPr lang="en-US" dirty="0" smtClean="0"/>
              <a:t>A function that specifies</a:t>
            </a:r>
          </a:p>
          <a:p>
            <a:pPr lvl="1"/>
            <a:r>
              <a:rPr lang="en-US" dirty="0" smtClean="0"/>
              <a:t>How to process each packet on a one-big-switch</a:t>
            </a:r>
          </a:p>
          <a:p>
            <a:pPr lvl="1"/>
            <a:r>
              <a:rPr lang="en-US" dirty="0" smtClean="0"/>
              <a:t>Based on its </a:t>
            </a:r>
            <a:r>
              <a:rPr lang="en-US" b="1" dirty="0" smtClean="0"/>
              <a:t>fields</a:t>
            </a:r>
            <a:r>
              <a:rPr lang="en-US" dirty="0" smtClean="0"/>
              <a:t> and the </a:t>
            </a:r>
            <a:r>
              <a:rPr lang="en-US" b="1" dirty="0" smtClean="0"/>
              <a:t>program state</a:t>
            </a:r>
          </a:p>
          <a:p>
            <a:pPr lvl="1"/>
            <a:r>
              <a:rPr lang="en-US" dirty="0" smtClean="0"/>
              <a:t>Where state is an </a:t>
            </a:r>
            <a:r>
              <a:rPr lang="en-US" b="1" dirty="0" smtClean="0"/>
              <a:t>array</a:t>
            </a:r>
            <a:r>
              <a:rPr lang="en-US" dirty="0" smtClean="0"/>
              <a:t> indexed by header fields</a:t>
            </a:r>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t>21</a:t>
            </a:fld>
            <a:endParaRPr lang="en-US"/>
          </a:p>
        </p:txBody>
      </p:sp>
      <p:grpSp>
        <p:nvGrpSpPr>
          <p:cNvPr id="5" name="Group 664"/>
          <p:cNvGrpSpPr/>
          <p:nvPr/>
        </p:nvGrpSpPr>
        <p:grpSpPr>
          <a:xfrm>
            <a:off x="1066610" y="4219696"/>
            <a:ext cx="7010780" cy="1960846"/>
            <a:chOff x="0" y="0"/>
            <a:chExt cx="9970886" cy="2788757"/>
          </a:xfrm>
        </p:grpSpPr>
        <p:sp>
          <p:nvSpPr>
            <p:cNvPr id="6" name="Shape 647"/>
            <p:cNvSpPr/>
            <p:nvPr/>
          </p:nvSpPr>
          <p:spPr>
            <a:xfrm>
              <a:off x="5893920" y="0"/>
              <a:ext cx="4076966" cy="2738099"/>
            </a:xfrm>
            <a:prstGeom prst="roundRect">
              <a:avLst>
                <a:gd name="adj" fmla="val 21647"/>
              </a:avLst>
            </a:prstGeom>
            <a:solidFill>
              <a:srgbClr val="F2F2F2"/>
            </a:solidFill>
            <a:ln w="9525" cap="flat">
              <a:solidFill>
                <a:srgbClr val="000000"/>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defTabSz="321457">
                <a:defRPr sz="1800">
                  <a:solidFill>
                    <a:srgbClr val="FFFFFF"/>
                  </a:solidFill>
                  <a:latin typeface="Calibri"/>
                  <a:ea typeface="Calibri"/>
                  <a:cs typeface="Calibri"/>
                  <a:sym typeface="Calibri"/>
                </a:defRPr>
              </a:pPr>
              <a:endParaRPr sz="1266"/>
            </a:p>
          </p:txBody>
        </p:sp>
        <p:grpSp>
          <p:nvGrpSpPr>
            <p:cNvPr id="7" name="Group 650"/>
            <p:cNvGrpSpPr/>
            <p:nvPr/>
          </p:nvGrpSpPr>
          <p:grpSpPr>
            <a:xfrm>
              <a:off x="6022468" y="37716"/>
              <a:ext cx="3779534" cy="1678754"/>
              <a:chOff x="0" y="0"/>
              <a:chExt cx="3779532" cy="1678753"/>
            </a:xfrm>
          </p:grpSpPr>
          <p:sp>
            <p:nvSpPr>
              <p:cNvPr id="21" name="Shape 648"/>
              <p:cNvSpPr/>
              <p:nvPr/>
            </p:nvSpPr>
            <p:spPr>
              <a:xfrm>
                <a:off x="1706990" y="544150"/>
                <a:ext cx="2072542" cy="564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p>
                <a:pPr defTabSz="321457">
                  <a:defRPr sz="2400" b="1">
                    <a:latin typeface="Helvetica"/>
                    <a:ea typeface="Helvetica"/>
                    <a:cs typeface="Helvetica"/>
                    <a:sym typeface="Helvetica"/>
                  </a:defRPr>
                </a:pPr>
                <a:r>
                  <a:rPr sz="1687" dirty="0"/>
                  <a:t>set of packets</a:t>
                </a:r>
              </a:p>
            </p:txBody>
          </p:sp>
          <p:pic>
            <p:nvPicPr>
              <p:cNvPr id="22" name="image13.png"/>
              <p:cNvPicPr>
                <a:picLocks noChangeAspect="1"/>
              </p:cNvPicPr>
              <p:nvPr/>
            </p:nvPicPr>
            <p:blipFill>
              <a:blip r:embed="rId2">
                <a:extLst/>
              </a:blip>
              <a:stretch>
                <a:fillRect/>
              </a:stretch>
            </p:blipFill>
            <p:spPr>
              <a:xfrm>
                <a:off x="0" y="0"/>
                <a:ext cx="1678753" cy="1678753"/>
              </a:xfrm>
              <a:prstGeom prst="rect">
                <a:avLst/>
              </a:prstGeom>
              <a:ln w="12700" cap="flat">
                <a:noFill/>
                <a:miter lim="400000"/>
              </a:ln>
              <a:effectLst/>
            </p:spPr>
          </p:pic>
        </p:grpSp>
        <p:grpSp>
          <p:nvGrpSpPr>
            <p:cNvPr id="8" name="Group 653"/>
            <p:cNvGrpSpPr/>
            <p:nvPr/>
          </p:nvGrpSpPr>
          <p:grpSpPr>
            <a:xfrm>
              <a:off x="6104002" y="1565887"/>
              <a:ext cx="3793409" cy="987744"/>
              <a:chOff x="0" y="0"/>
              <a:chExt cx="3793407" cy="987742"/>
            </a:xfrm>
          </p:grpSpPr>
          <p:sp>
            <p:nvSpPr>
              <p:cNvPr id="19" name="Shape 651"/>
              <p:cNvSpPr/>
              <p:nvPr/>
            </p:nvSpPr>
            <p:spPr>
              <a:xfrm>
                <a:off x="1720865" y="242003"/>
                <a:ext cx="2072542" cy="564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p>
                <a:pPr defTabSz="321457">
                  <a:defRPr sz="2400" b="1">
                    <a:latin typeface="Helvetica"/>
                    <a:ea typeface="Helvetica"/>
                    <a:cs typeface="Helvetica"/>
                    <a:sym typeface="Helvetica"/>
                  </a:defRPr>
                </a:pPr>
                <a:r>
                  <a:rPr sz="1687" dirty="0"/>
                  <a:t>updated state</a:t>
                </a:r>
              </a:p>
            </p:txBody>
          </p:sp>
          <p:pic>
            <p:nvPicPr>
              <p:cNvPr id="20" name="image14.png"/>
              <p:cNvPicPr>
                <a:picLocks noChangeAspect="1"/>
              </p:cNvPicPr>
              <p:nvPr/>
            </p:nvPicPr>
            <p:blipFill>
              <a:blip r:embed="rId3">
                <a:extLst/>
              </a:blip>
              <a:stretch>
                <a:fillRect/>
              </a:stretch>
            </p:blipFill>
            <p:spPr>
              <a:xfrm>
                <a:off x="0" y="0"/>
                <a:ext cx="996185" cy="987742"/>
              </a:xfrm>
              <a:prstGeom prst="rect">
                <a:avLst/>
              </a:prstGeom>
              <a:ln w="12700" cap="flat">
                <a:noFill/>
                <a:miter lim="400000"/>
              </a:ln>
              <a:effectLst/>
            </p:spPr>
          </p:pic>
        </p:grpSp>
        <p:sp>
          <p:nvSpPr>
            <p:cNvPr id="9" name="Shape 654"/>
            <p:cNvSpPr/>
            <p:nvPr/>
          </p:nvSpPr>
          <p:spPr>
            <a:xfrm>
              <a:off x="0" y="42376"/>
              <a:ext cx="3793489" cy="2746381"/>
            </a:xfrm>
            <a:prstGeom prst="roundRect">
              <a:avLst>
                <a:gd name="adj" fmla="val 21582"/>
              </a:avLst>
            </a:prstGeom>
            <a:solidFill>
              <a:srgbClr val="F2F2F2"/>
            </a:solidFill>
            <a:ln w="9525" cap="flat">
              <a:solidFill>
                <a:srgbClr val="000000"/>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defTabSz="321457">
                <a:defRPr sz="1800">
                  <a:solidFill>
                    <a:srgbClr val="FFFFFF"/>
                  </a:solidFill>
                  <a:latin typeface="Calibri"/>
                  <a:ea typeface="Calibri"/>
                  <a:cs typeface="Calibri"/>
                  <a:sym typeface="Calibri"/>
                </a:defRPr>
              </a:pPr>
              <a:endParaRPr sz="1266"/>
            </a:p>
          </p:txBody>
        </p:sp>
        <p:grpSp>
          <p:nvGrpSpPr>
            <p:cNvPr id="10" name="Group 657"/>
            <p:cNvGrpSpPr/>
            <p:nvPr/>
          </p:nvGrpSpPr>
          <p:grpSpPr>
            <a:xfrm>
              <a:off x="425468" y="245826"/>
              <a:ext cx="3162700" cy="1262533"/>
              <a:chOff x="0" y="0"/>
              <a:chExt cx="3162698" cy="1262532"/>
            </a:xfrm>
          </p:grpSpPr>
          <p:sp>
            <p:nvSpPr>
              <p:cNvPr id="17" name="Shape 655"/>
              <p:cNvSpPr/>
              <p:nvPr/>
            </p:nvSpPr>
            <p:spPr>
              <a:xfrm>
                <a:off x="0" y="347915"/>
                <a:ext cx="1810310" cy="5667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lvl1pPr algn="l" defTabSz="457200">
                  <a:defRPr sz="2400">
                    <a:latin typeface="Helvetica"/>
                    <a:ea typeface="Helvetica"/>
                    <a:cs typeface="Helvetica"/>
                    <a:sym typeface="Helvetica"/>
                  </a:defRPr>
                </a:lvl1pPr>
              </a:lstStyle>
              <a:p>
                <a:r>
                  <a:rPr sz="1687"/>
                  <a:t>input packet</a:t>
                </a:r>
              </a:p>
            </p:txBody>
          </p:sp>
          <p:pic>
            <p:nvPicPr>
              <p:cNvPr id="18" name="image12.png"/>
              <p:cNvPicPr>
                <a:picLocks noChangeAspect="1"/>
              </p:cNvPicPr>
              <p:nvPr/>
            </p:nvPicPr>
            <p:blipFill>
              <a:blip r:embed="rId4">
                <a:extLst/>
              </a:blip>
              <a:stretch>
                <a:fillRect/>
              </a:stretch>
            </p:blipFill>
            <p:spPr>
              <a:xfrm>
                <a:off x="1900165" y="0"/>
                <a:ext cx="1262534" cy="1262533"/>
              </a:xfrm>
              <a:prstGeom prst="rect">
                <a:avLst/>
              </a:prstGeom>
              <a:ln w="12700" cap="flat">
                <a:noFill/>
                <a:miter lim="400000"/>
              </a:ln>
              <a:effectLst/>
            </p:spPr>
          </p:pic>
        </p:grpSp>
        <p:grpSp>
          <p:nvGrpSpPr>
            <p:cNvPr id="11" name="Group 660"/>
            <p:cNvGrpSpPr/>
            <p:nvPr/>
          </p:nvGrpSpPr>
          <p:grpSpPr>
            <a:xfrm>
              <a:off x="338631" y="1565887"/>
              <a:ext cx="3116227" cy="987743"/>
              <a:chOff x="0" y="0"/>
              <a:chExt cx="3116225" cy="987741"/>
            </a:xfrm>
          </p:grpSpPr>
          <p:sp>
            <p:nvSpPr>
              <p:cNvPr id="15" name="Shape 658"/>
              <p:cNvSpPr/>
              <p:nvPr/>
            </p:nvSpPr>
            <p:spPr>
              <a:xfrm>
                <a:off x="0" y="200717"/>
                <a:ext cx="1940504" cy="405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lvl1pPr algn="l" defTabSz="457200">
                  <a:defRPr sz="2400">
                    <a:latin typeface="Helvetica"/>
                    <a:ea typeface="Helvetica"/>
                    <a:cs typeface="Helvetica"/>
                    <a:sym typeface="Helvetica"/>
                  </a:defRPr>
                </a:lvl1pPr>
              </a:lstStyle>
              <a:p>
                <a:r>
                  <a:rPr sz="1687"/>
                  <a:t>current state</a:t>
                </a:r>
              </a:p>
            </p:txBody>
          </p:sp>
          <p:pic>
            <p:nvPicPr>
              <p:cNvPr id="16" name="image6.png"/>
              <p:cNvPicPr>
                <a:picLocks noChangeAspect="1"/>
              </p:cNvPicPr>
              <p:nvPr/>
            </p:nvPicPr>
            <p:blipFill>
              <a:blip r:embed="rId5">
                <a:extLst/>
              </a:blip>
              <a:stretch>
                <a:fillRect/>
              </a:stretch>
            </p:blipFill>
            <p:spPr>
              <a:xfrm>
                <a:off x="2136854" y="0"/>
                <a:ext cx="979372" cy="987742"/>
              </a:xfrm>
              <a:prstGeom prst="rect">
                <a:avLst/>
              </a:prstGeom>
              <a:ln w="12700" cap="flat">
                <a:noFill/>
                <a:miter lim="400000"/>
              </a:ln>
              <a:effectLst/>
            </p:spPr>
          </p:pic>
        </p:grpSp>
        <p:sp>
          <p:nvSpPr>
            <p:cNvPr id="12" name="Shape 661"/>
            <p:cNvSpPr/>
            <p:nvPr/>
          </p:nvSpPr>
          <p:spPr>
            <a:xfrm>
              <a:off x="4005246" y="1138318"/>
              <a:ext cx="1676916" cy="554497"/>
            </a:xfrm>
            <a:prstGeom prst="rightArrow">
              <a:avLst>
                <a:gd name="adj1" fmla="val 50000"/>
                <a:gd name="adj2" fmla="val 50000"/>
              </a:avLst>
            </a:prstGeom>
            <a:solidFill>
              <a:srgbClr val="F2F2F2"/>
            </a:solidFill>
            <a:ln w="9525" cap="flat">
              <a:solidFill>
                <a:srgbClr val="000000"/>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defTabSz="321457">
                <a:defRPr sz="1800">
                  <a:solidFill>
                    <a:srgbClr val="FFFFFF"/>
                  </a:solidFill>
                  <a:latin typeface="Calibri"/>
                  <a:ea typeface="Calibri"/>
                  <a:cs typeface="Calibri"/>
                  <a:sym typeface="Calibri"/>
                </a:defRPr>
              </a:pPr>
              <a:endParaRPr sz="1266"/>
            </a:p>
          </p:txBody>
        </p:sp>
        <p:sp>
          <p:nvSpPr>
            <p:cNvPr id="13" name="Shape 662"/>
            <p:cNvSpPr/>
            <p:nvPr/>
          </p:nvSpPr>
          <p:spPr>
            <a:xfrm>
              <a:off x="4118504" y="787138"/>
              <a:ext cx="1240317" cy="4051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lvl1pPr defTabSz="457200">
                <a:defRPr sz="2400">
                  <a:latin typeface="Helvetica"/>
                  <a:ea typeface="Helvetica"/>
                  <a:cs typeface="Helvetica"/>
                  <a:sym typeface="Helvetica"/>
                </a:defRPr>
              </a:lvl1pPr>
            </a:lstStyle>
            <a:p>
              <a:r>
                <a:rPr sz="1687"/>
                <a:t>SNAP</a:t>
              </a:r>
            </a:p>
          </p:txBody>
        </p:sp>
        <p:sp>
          <p:nvSpPr>
            <p:cNvPr id="14" name="Shape 663"/>
            <p:cNvSpPr/>
            <p:nvPr/>
          </p:nvSpPr>
          <p:spPr>
            <a:xfrm>
              <a:off x="4000483" y="1650738"/>
              <a:ext cx="1476359" cy="564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2146" tIns="32146" rIns="32146" bIns="32146" numCol="1" anchor="t">
              <a:noAutofit/>
            </a:bodyPr>
            <a:lstStyle>
              <a:lvl1pPr defTabSz="457200">
                <a:defRPr sz="2400">
                  <a:latin typeface="Helvetica"/>
                  <a:ea typeface="Helvetica"/>
                  <a:cs typeface="Helvetica"/>
                  <a:sym typeface="Helvetica"/>
                </a:defRPr>
              </a:lvl1pPr>
            </a:lstStyle>
            <a:p>
              <a:r>
                <a:rPr sz="1687"/>
                <a:t>Program</a:t>
              </a:r>
            </a:p>
          </p:txBody>
        </p:sp>
      </p:grpSp>
      <p:sp>
        <p:nvSpPr>
          <p:cNvPr id="30" name="Shape 218"/>
          <p:cNvSpPr/>
          <p:nvPr/>
        </p:nvSpPr>
        <p:spPr>
          <a:xfrm>
            <a:off x="8902700" y="3676650"/>
            <a:ext cx="323354" cy="406400"/>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31" name="Shape 219"/>
          <p:cNvSpPr/>
          <p:nvPr/>
        </p:nvSpPr>
        <p:spPr>
          <a:xfrm>
            <a:off x="8648700" y="3486150"/>
            <a:ext cx="323354" cy="406400"/>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32" name="Shape 220"/>
          <p:cNvSpPr/>
          <p:nvPr/>
        </p:nvSpPr>
        <p:spPr>
          <a:xfrm>
            <a:off x="11239500" y="6572250"/>
            <a:ext cx="323354" cy="406400"/>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Tree>
    <p:extLst>
      <p:ext uri="{BB962C8B-B14F-4D97-AF65-F5344CB8AC3E}">
        <p14:creationId xmlns:p14="http://schemas.microsoft.com/office/powerpoint/2010/main" val="740087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p:cNvSpPr>
          <p:nvPr>
            <p:ph type="title"/>
          </p:nvPr>
        </p:nvSpPr>
        <p:spPr>
          <a:prstGeom prst="rect">
            <a:avLst/>
          </a:prstGeom>
        </p:spPr>
        <p:txBody>
          <a:bodyPr>
            <a:normAutofit/>
          </a:bodyPr>
          <a:lstStyle/>
          <a:p>
            <a:r>
              <a:rPr lang="en-US" dirty="0" smtClean="0"/>
              <a:t>Example Snap App: DNS Reflection</a:t>
            </a:r>
            <a:endParaRPr dirty="0"/>
          </a:p>
        </p:txBody>
      </p:sp>
      <p:sp>
        <p:nvSpPr>
          <p:cNvPr id="675" name="Shape 67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pic>
        <p:nvPicPr>
          <p:cNvPr id="676" name="2.png"/>
          <p:cNvPicPr>
            <a:picLocks noChangeAspect="1"/>
          </p:cNvPicPr>
          <p:nvPr/>
        </p:nvPicPr>
        <p:blipFill>
          <a:blip r:embed="rId2">
            <a:extLst/>
          </a:blip>
          <a:stretch>
            <a:fillRect/>
          </a:stretch>
        </p:blipFill>
        <p:spPr>
          <a:xfrm>
            <a:off x="1150099" y="1635548"/>
            <a:ext cx="6843802" cy="3374842"/>
          </a:xfrm>
          <a:prstGeom prst="rect">
            <a:avLst/>
          </a:prstGeom>
          <a:ln w="12700">
            <a:miter lim="400000"/>
          </a:ln>
        </p:spPr>
      </p:pic>
      <p:sp>
        <p:nvSpPr>
          <p:cNvPr id="3" name="TextBox 2"/>
          <p:cNvSpPr txBox="1"/>
          <p:nvPr/>
        </p:nvSpPr>
        <p:spPr>
          <a:xfrm>
            <a:off x="201706" y="5338585"/>
            <a:ext cx="8738931" cy="1200329"/>
          </a:xfrm>
          <a:prstGeom prst="rect">
            <a:avLst/>
          </a:prstGeom>
          <a:noFill/>
        </p:spPr>
        <p:txBody>
          <a:bodyPr wrap="none" rtlCol="0">
            <a:spAutoFit/>
          </a:bodyPr>
          <a:lstStyle/>
          <a:p>
            <a:pPr marL="285750" indent="-285750">
              <a:buFont typeface="Arial" charset="0"/>
              <a:buChar char="•"/>
            </a:pPr>
            <a:r>
              <a:rPr lang="en-US" sz="2400" dirty="0" smtClean="0">
                <a:solidFill>
                  <a:srgbClr val="FF0000"/>
                </a:solidFill>
              </a:rPr>
              <a:t>Seen</a:t>
            </a:r>
            <a:r>
              <a:rPr lang="en-US" sz="2400" dirty="0" smtClean="0"/>
              <a:t>: Keep track of DNS requests by client and DNS identifier</a:t>
            </a:r>
          </a:p>
          <a:p>
            <a:pPr marL="285750" indent="-285750">
              <a:buFont typeface="Arial" charset="0"/>
              <a:buChar char="•"/>
            </a:pPr>
            <a:r>
              <a:rPr lang="en-US" sz="2400" dirty="0" smtClean="0">
                <a:solidFill>
                  <a:srgbClr val="FF0000"/>
                </a:solidFill>
              </a:rPr>
              <a:t>Unmatched</a:t>
            </a:r>
            <a:r>
              <a:rPr lang="en-US" sz="2400" dirty="0" smtClean="0"/>
              <a:t>: Count DNS responses that don’t match prior requests</a:t>
            </a:r>
          </a:p>
          <a:p>
            <a:pPr marL="285750" indent="-285750">
              <a:buFont typeface="Arial" charset="0"/>
              <a:buChar char="•"/>
            </a:pPr>
            <a:r>
              <a:rPr lang="en-US" sz="2400" dirty="0" err="1" smtClean="0">
                <a:solidFill>
                  <a:srgbClr val="FF0000"/>
                </a:solidFill>
              </a:rPr>
              <a:t>Susp</a:t>
            </a:r>
            <a:r>
              <a:rPr lang="en-US" sz="2400" dirty="0" smtClean="0"/>
              <a:t>: Suspected victims receive many unmatched responses</a:t>
            </a:r>
            <a:endParaRPr lang="en-US" sz="2400" dirty="0"/>
          </a:p>
        </p:txBody>
      </p:sp>
    </p:spTree>
    <p:extLst>
      <p:ext uri="{BB962C8B-B14F-4D97-AF65-F5344CB8AC3E}">
        <p14:creationId xmlns:p14="http://schemas.microsoft.com/office/powerpoint/2010/main" val="150539665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p:cNvSpPr>
          <p:nvPr>
            <p:ph type="title"/>
          </p:nvPr>
        </p:nvSpPr>
        <p:spPr>
          <a:xfrm>
            <a:off x="228600" y="242320"/>
            <a:ext cx="8686800" cy="1143000"/>
          </a:xfrm>
          <a:prstGeom prst="rect">
            <a:avLst/>
          </a:prstGeom>
        </p:spPr>
        <p:txBody>
          <a:bodyPr>
            <a:normAutofit fontScale="90000"/>
          </a:bodyPr>
          <a:lstStyle/>
          <a:p>
            <a:r>
              <a:rPr lang="en-US" dirty="0" smtClean="0"/>
              <a:t>Example Snap App: Stateless </a:t>
            </a:r>
            <a:r>
              <a:rPr dirty="0" smtClean="0"/>
              <a:t>Forwarding</a:t>
            </a:r>
            <a:endParaRPr dirty="0"/>
          </a:p>
        </p:txBody>
      </p:sp>
      <p:sp>
        <p:nvSpPr>
          <p:cNvPr id="693" name="Shape 693"/>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grpSp>
        <p:nvGrpSpPr>
          <p:cNvPr id="720" name="Group 720"/>
          <p:cNvGrpSpPr/>
          <p:nvPr/>
        </p:nvGrpSpPr>
        <p:grpSpPr>
          <a:xfrm>
            <a:off x="1470380" y="4327022"/>
            <a:ext cx="5792167" cy="1962042"/>
            <a:chOff x="0" y="0"/>
            <a:chExt cx="8237747" cy="2790458"/>
          </a:xfrm>
        </p:grpSpPr>
        <p:sp>
          <p:nvSpPr>
            <p:cNvPr id="694" name="Shape 694"/>
            <p:cNvSpPr/>
            <p:nvPr/>
          </p:nvSpPr>
          <p:spPr>
            <a:xfrm>
              <a:off x="1743366" y="-1"/>
              <a:ext cx="5027385" cy="2790460"/>
            </a:xfrm>
            <a:custGeom>
              <a:avLst/>
              <a:gdLst/>
              <a:ahLst/>
              <a:cxnLst>
                <a:cxn ang="0">
                  <a:pos x="wd2" y="hd2"/>
                </a:cxn>
                <a:cxn ang="5400000">
                  <a:pos x="wd2" y="hd2"/>
                </a:cxn>
                <a:cxn ang="10800000">
                  <a:pos x="wd2" y="hd2"/>
                </a:cxn>
                <a:cxn ang="16200000">
                  <a:pos x="wd2" y="hd2"/>
                </a:cxn>
              </a:cxnLst>
              <a:rect l="0" t="0" r="r" b="b"/>
              <a:pathLst>
                <a:path w="21079" h="20848" extrusionOk="0">
                  <a:moveTo>
                    <a:pt x="5753" y="4260"/>
                  </a:moveTo>
                  <a:cubicBezTo>
                    <a:pt x="6292" y="2271"/>
                    <a:pt x="7547" y="808"/>
                    <a:pt x="9006" y="238"/>
                  </a:cubicBezTo>
                  <a:cubicBezTo>
                    <a:pt x="11292" y="-655"/>
                    <a:pt x="13570" y="1038"/>
                    <a:pt x="14463" y="4084"/>
                  </a:cubicBezTo>
                  <a:cubicBezTo>
                    <a:pt x="16205" y="2206"/>
                    <a:pt x="19007" y="3055"/>
                    <a:pt x="20147" y="5763"/>
                  </a:cubicBezTo>
                  <a:cubicBezTo>
                    <a:pt x="20764" y="7230"/>
                    <a:pt x="20774" y="8998"/>
                    <a:pt x="20077" y="10390"/>
                  </a:cubicBezTo>
                  <a:cubicBezTo>
                    <a:pt x="20959" y="11706"/>
                    <a:pt x="21327" y="13565"/>
                    <a:pt x="20904" y="15169"/>
                  </a:cubicBezTo>
                  <a:cubicBezTo>
                    <a:pt x="20652" y="16125"/>
                    <a:pt x="20183" y="16916"/>
                    <a:pt x="19619" y="17525"/>
                  </a:cubicBezTo>
                  <a:cubicBezTo>
                    <a:pt x="18030" y="19241"/>
                    <a:pt x="15888" y="19445"/>
                    <a:pt x="14180" y="17903"/>
                  </a:cubicBezTo>
                  <a:cubicBezTo>
                    <a:pt x="13319" y="19935"/>
                    <a:pt x="11541" y="20945"/>
                    <a:pt x="9752" y="20841"/>
                  </a:cubicBezTo>
                  <a:cubicBezTo>
                    <a:pt x="8081" y="20743"/>
                    <a:pt x="6635" y="19485"/>
                    <a:pt x="5915" y="17508"/>
                  </a:cubicBezTo>
                  <a:cubicBezTo>
                    <a:pt x="4485" y="19637"/>
                    <a:pt x="1773" y="19294"/>
                    <a:pt x="609" y="16855"/>
                  </a:cubicBezTo>
                  <a:cubicBezTo>
                    <a:pt x="-273" y="15008"/>
                    <a:pt x="-12" y="12420"/>
                    <a:pt x="1250" y="11114"/>
                  </a:cubicBezTo>
                  <a:cubicBezTo>
                    <a:pt x="580" y="10491"/>
                    <a:pt x="124" y="9398"/>
                    <a:pt x="24" y="8156"/>
                  </a:cubicBezTo>
                  <a:cubicBezTo>
                    <a:pt x="-162" y="5849"/>
                    <a:pt x="776" y="3795"/>
                    <a:pt x="2115" y="3009"/>
                  </a:cubicBezTo>
                  <a:cubicBezTo>
                    <a:pt x="3365" y="2276"/>
                    <a:pt x="4774" y="2735"/>
                    <a:pt x="5753" y="4260"/>
                  </a:cubicBezTo>
                  <a:close/>
                </a:path>
              </a:pathLst>
            </a:custGeom>
            <a:solidFill>
              <a:srgbClr val="EBF5FF"/>
            </a:solidFill>
            <a:ln w="25400" cap="flat">
              <a:solidFill>
                <a:srgbClr val="004893"/>
              </a:solidFill>
              <a:prstDash val="solid"/>
              <a:miter lim="400000"/>
            </a:ln>
            <a:effectLst/>
          </p:spPr>
          <p:txBody>
            <a:bodyPr wrap="square" lIns="35719" tIns="35719" rIns="35719" bIns="35719" numCol="1" anchor="ctr">
              <a:noAutofit/>
            </a:bodyPr>
            <a:lstStyle/>
            <a:p>
              <a:pPr>
                <a:defRPr sz="2400"/>
              </a:pPr>
              <a:endParaRPr sz="1687"/>
            </a:p>
          </p:txBody>
        </p:sp>
        <p:pic>
          <p:nvPicPr>
            <p:cNvPr id="695" name="image3.png"/>
            <p:cNvPicPr>
              <a:picLocks noChangeAspect="1"/>
            </p:cNvPicPr>
            <p:nvPr/>
          </p:nvPicPr>
          <p:blipFill>
            <a:blip r:embed="rId2">
              <a:extLst/>
            </a:blip>
            <a:stretch>
              <a:fillRect/>
            </a:stretch>
          </p:blipFill>
          <p:spPr>
            <a:xfrm>
              <a:off x="3871013" y="376174"/>
              <a:ext cx="808119" cy="480864"/>
            </a:xfrm>
            <a:prstGeom prst="rect">
              <a:avLst/>
            </a:prstGeom>
            <a:ln w="12700" cap="flat">
              <a:noFill/>
              <a:miter lim="400000"/>
            </a:ln>
            <a:effectLst/>
          </p:spPr>
        </p:pic>
        <p:sp>
          <p:nvSpPr>
            <p:cNvPr id="696" name="Shape 696"/>
            <p:cNvSpPr/>
            <p:nvPr/>
          </p:nvSpPr>
          <p:spPr>
            <a:xfrm flipV="1">
              <a:off x="2908746" y="637376"/>
              <a:ext cx="871082" cy="302067"/>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697" name="image3.png"/>
            <p:cNvPicPr>
              <a:picLocks noChangeAspect="1"/>
            </p:cNvPicPr>
            <p:nvPr/>
          </p:nvPicPr>
          <p:blipFill>
            <a:blip r:embed="rId2">
              <a:extLst/>
            </a:blip>
            <a:stretch>
              <a:fillRect/>
            </a:stretch>
          </p:blipFill>
          <p:spPr>
            <a:xfrm>
              <a:off x="5568061" y="909531"/>
              <a:ext cx="808119" cy="480864"/>
            </a:xfrm>
            <a:prstGeom prst="rect">
              <a:avLst/>
            </a:prstGeom>
            <a:ln w="12700" cap="flat">
              <a:noFill/>
              <a:miter lim="400000"/>
            </a:ln>
            <a:effectLst/>
          </p:spPr>
        </p:pic>
        <p:pic>
          <p:nvPicPr>
            <p:cNvPr id="698" name="image3.png"/>
            <p:cNvPicPr>
              <a:picLocks noChangeAspect="1"/>
            </p:cNvPicPr>
            <p:nvPr/>
          </p:nvPicPr>
          <p:blipFill>
            <a:blip r:embed="rId2">
              <a:extLst/>
            </a:blip>
            <a:stretch>
              <a:fillRect/>
            </a:stretch>
          </p:blipFill>
          <p:spPr>
            <a:xfrm>
              <a:off x="2173965" y="1765254"/>
              <a:ext cx="808119" cy="480864"/>
            </a:xfrm>
            <a:prstGeom prst="rect">
              <a:avLst/>
            </a:prstGeom>
            <a:ln w="12700" cap="flat">
              <a:noFill/>
              <a:miter lim="400000"/>
            </a:ln>
            <a:effectLst/>
          </p:spPr>
        </p:pic>
        <p:pic>
          <p:nvPicPr>
            <p:cNvPr id="699" name="image3.png"/>
            <p:cNvPicPr>
              <a:picLocks noChangeAspect="1"/>
            </p:cNvPicPr>
            <p:nvPr/>
          </p:nvPicPr>
          <p:blipFill>
            <a:blip r:embed="rId2">
              <a:extLst/>
            </a:blip>
            <a:stretch>
              <a:fillRect/>
            </a:stretch>
          </p:blipFill>
          <p:spPr>
            <a:xfrm>
              <a:off x="3871013" y="1260179"/>
              <a:ext cx="808119" cy="480865"/>
            </a:xfrm>
            <a:prstGeom prst="rect">
              <a:avLst/>
            </a:prstGeom>
            <a:ln w="12700" cap="flat">
              <a:noFill/>
              <a:miter lim="400000"/>
            </a:ln>
            <a:effectLst/>
          </p:spPr>
        </p:pic>
        <p:pic>
          <p:nvPicPr>
            <p:cNvPr id="700" name="image3.png"/>
            <p:cNvPicPr>
              <a:picLocks noChangeAspect="1"/>
            </p:cNvPicPr>
            <p:nvPr/>
          </p:nvPicPr>
          <p:blipFill>
            <a:blip r:embed="rId2">
              <a:extLst/>
            </a:blip>
            <a:stretch>
              <a:fillRect/>
            </a:stretch>
          </p:blipFill>
          <p:spPr>
            <a:xfrm>
              <a:off x="2173965" y="909531"/>
              <a:ext cx="808119" cy="480864"/>
            </a:xfrm>
            <a:prstGeom prst="rect">
              <a:avLst/>
            </a:prstGeom>
            <a:ln w="12700" cap="flat">
              <a:noFill/>
              <a:miter lim="400000"/>
            </a:ln>
            <a:effectLst/>
          </p:spPr>
        </p:pic>
        <p:pic>
          <p:nvPicPr>
            <p:cNvPr id="701" name="image3.png"/>
            <p:cNvPicPr>
              <a:picLocks noChangeAspect="1"/>
            </p:cNvPicPr>
            <p:nvPr/>
          </p:nvPicPr>
          <p:blipFill>
            <a:blip r:embed="rId2">
              <a:extLst/>
            </a:blip>
            <a:stretch>
              <a:fillRect/>
            </a:stretch>
          </p:blipFill>
          <p:spPr>
            <a:xfrm>
              <a:off x="3871013" y="2107819"/>
              <a:ext cx="808119" cy="480864"/>
            </a:xfrm>
            <a:prstGeom prst="rect">
              <a:avLst/>
            </a:prstGeom>
            <a:ln w="12700" cap="flat">
              <a:noFill/>
              <a:miter lim="400000"/>
            </a:ln>
            <a:effectLst/>
          </p:spPr>
        </p:pic>
        <p:pic>
          <p:nvPicPr>
            <p:cNvPr id="702" name="image3.png"/>
            <p:cNvPicPr>
              <a:picLocks noChangeAspect="1"/>
            </p:cNvPicPr>
            <p:nvPr/>
          </p:nvPicPr>
          <p:blipFill>
            <a:blip r:embed="rId2">
              <a:extLst/>
            </a:blip>
            <a:stretch>
              <a:fillRect/>
            </a:stretch>
          </p:blipFill>
          <p:spPr>
            <a:xfrm>
              <a:off x="5568061" y="1765254"/>
              <a:ext cx="808119" cy="480864"/>
            </a:xfrm>
            <a:prstGeom prst="rect">
              <a:avLst/>
            </a:prstGeom>
            <a:ln w="12700" cap="flat">
              <a:noFill/>
              <a:miter lim="400000"/>
            </a:ln>
            <a:effectLst/>
          </p:spPr>
        </p:pic>
        <p:sp>
          <p:nvSpPr>
            <p:cNvPr id="703" name="Shape 703"/>
            <p:cNvSpPr/>
            <p:nvPr/>
          </p:nvSpPr>
          <p:spPr>
            <a:xfrm>
              <a:off x="4617128" y="656561"/>
              <a:ext cx="916318" cy="30196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04" name="Shape 704"/>
            <p:cNvSpPr/>
            <p:nvPr/>
          </p:nvSpPr>
          <p:spPr>
            <a:xfrm>
              <a:off x="2908746" y="1141109"/>
              <a:ext cx="871082" cy="23378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05" name="Shape 705"/>
            <p:cNvSpPr/>
            <p:nvPr/>
          </p:nvSpPr>
          <p:spPr>
            <a:xfrm flipV="1">
              <a:off x="2908747" y="1518636"/>
              <a:ext cx="871081" cy="359992"/>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06" name="Shape 706"/>
            <p:cNvSpPr/>
            <p:nvPr/>
          </p:nvSpPr>
          <p:spPr>
            <a:xfrm>
              <a:off x="2918277" y="2030039"/>
              <a:ext cx="871082" cy="233787"/>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07" name="Shape 707"/>
            <p:cNvSpPr/>
            <p:nvPr/>
          </p:nvSpPr>
          <p:spPr>
            <a:xfrm flipV="1">
              <a:off x="4631664" y="1069925"/>
              <a:ext cx="887244" cy="359992"/>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08" name="Shape 708"/>
            <p:cNvSpPr/>
            <p:nvPr/>
          </p:nvSpPr>
          <p:spPr>
            <a:xfrm flipV="1">
              <a:off x="4639745" y="1969096"/>
              <a:ext cx="871082" cy="286114"/>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09" name="Shape 709"/>
            <p:cNvSpPr/>
            <p:nvPr/>
          </p:nvSpPr>
          <p:spPr>
            <a:xfrm>
              <a:off x="4639746" y="1549414"/>
              <a:ext cx="871082" cy="29843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10" name="Shape 710"/>
            <p:cNvSpPr/>
            <p:nvPr/>
          </p:nvSpPr>
          <p:spPr>
            <a:xfrm>
              <a:off x="4204853" y="802034"/>
              <a:ext cx="1" cy="38537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11" name="Shape 711"/>
            <p:cNvSpPr/>
            <p:nvPr/>
          </p:nvSpPr>
          <p:spPr>
            <a:xfrm>
              <a:off x="4210253" y="1682882"/>
              <a:ext cx="1" cy="38537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12" name="Shape 712"/>
            <p:cNvSpPr/>
            <p:nvPr/>
          </p:nvSpPr>
          <p:spPr>
            <a:xfrm>
              <a:off x="1181816" y="1063127"/>
              <a:ext cx="930907"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13" name="Shape 713"/>
            <p:cNvSpPr/>
            <p:nvPr/>
          </p:nvSpPr>
          <p:spPr>
            <a:xfrm>
              <a:off x="1181816" y="2005685"/>
              <a:ext cx="930906"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14" name="Shape 714"/>
            <p:cNvSpPr/>
            <p:nvPr/>
          </p:nvSpPr>
          <p:spPr>
            <a:xfrm>
              <a:off x="6364570" y="1063127"/>
              <a:ext cx="930906"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15" name="Shape 715"/>
            <p:cNvSpPr/>
            <p:nvPr/>
          </p:nvSpPr>
          <p:spPr>
            <a:xfrm>
              <a:off x="6364570" y="2005685"/>
              <a:ext cx="930906"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716" name="Shape 716"/>
            <p:cNvSpPr/>
            <p:nvPr/>
          </p:nvSpPr>
          <p:spPr>
            <a:xfrm>
              <a:off x="0" y="730146"/>
              <a:ext cx="1120514" cy="5291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700" b="1">
                  <a:latin typeface="Helvetica"/>
                  <a:ea typeface="Helvetica"/>
                  <a:cs typeface="Helvetica"/>
                  <a:sym typeface="Helvetica"/>
                </a:defRPr>
              </a:lvl1pPr>
            </a:lstStyle>
            <a:p>
              <a:r>
                <a:rPr sz="1898"/>
                <a:t>ISP1</a:t>
              </a:r>
            </a:p>
          </p:txBody>
        </p:sp>
        <p:sp>
          <p:nvSpPr>
            <p:cNvPr id="717" name="Shape 717"/>
            <p:cNvSpPr/>
            <p:nvPr/>
          </p:nvSpPr>
          <p:spPr>
            <a:xfrm>
              <a:off x="88819" y="1741109"/>
              <a:ext cx="1031695" cy="5291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700" b="1">
                  <a:latin typeface="Helvetica"/>
                  <a:ea typeface="Helvetica"/>
                  <a:cs typeface="Helvetica"/>
                  <a:sym typeface="Helvetica"/>
                </a:defRPr>
              </a:lvl1pPr>
            </a:lstStyle>
            <a:p>
              <a:r>
                <a:rPr sz="1898"/>
                <a:t>ISP2</a:t>
              </a:r>
            </a:p>
          </p:txBody>
        </p:sp>
        <p:sp>
          <p:nvSpPr>
            <p:cNvPr id="718" name="Shape 718"/>
            <p:cNvSpPr/>
            <p:nvPr/>
          </p:nvSpPr>
          <p:spPr>
            <a:xfrm>
              <a:off x="7429629" y="798551"/>
              <a:ext cx="808119" cy="5291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700" b="1">
                  <a:latin typeface="Helvetica"/>
                  <a:ea typeface="Helvetica"/>
                  <a:cs typeface="Helvetica"/>
                  <a:sym typeface="Helvetica"/>
                </a:defRPr>
              </a:lvl1pPr>
            </a:lstStyle>
            <a:p>
              <a:r>
                <a:rPr sz="1898"/>
                <a:t>CS</a:t>
              </a:r>
            </a:p>
          </p:txBody>
        </p:sp>
        <p:sp>
          <p:nvSpPr>
            <p:cNvPr id="719" name="Shape 719"/>
            <p:cNvSpPr/>
            <p:nvPr/>
          </p:nvSpPr>
          <p:spPr>
            <a:xfrm>
              <a:off x="7450359" y="1741109"/>
              <a:ext cx="681767" cy="5291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700" b="1">
                  <a:latin typeface="Helvetica"/>
                  <a:ea typeface="Helvetica"/>
                  <a:cs typeface="Helvetica"/>
                  <a:sym typeface="Helvetica"/>
                </a:defRPr>
              </a:lvl1pPr>
            </a:lstStyle>
            <a:p>
              <a:r>
                <a:rPr sz="1898"/>
                <a:t>EE</a:t>
              </a:r>
            </a:p>
          </p:txBody>
        </p:sp>
      </p:grpSp>
      <p:pic>
        <p:nvPicPr>
          <p:cNvPr id="721" name="forwarding.png"/>
          <p:cNvPicPr>
            <a:picLocks noChangeAspect="1"/>
          </p:cNvPicPr>
          <p:nvPr/>
        </p:nvPicPr>
        <p:blipFill>
          <a:blip r:embed="rId3">
            <a:extLst/>
          </a:blip>
          <a:stretch>
            <a:fillRect/>
          </a:stretch>
        </p:blipFill>
        <p:spPr>
          <a:xfrm>
            <a:off x="953180" y="1995983"/>
            <a:ext cx="7237641" cy="2165643"/>
          </a:xfrm>
          <a:prstGeom prst="rect">
            <a:avLst/>
          </a:prstGeom>
          <a:ln w="12700">
            <a:miter lim="400000"/>
          </a:ln>
        </p:spPr>
      </p:pic>
    </p:spTree>
    <p:extLst>
      <p:ext uri="{BB962C8B-B14F-4D97-AF65-F5344CB8AC3E}">
        <p14:creationId xmlns:p14="http://schemas.microsoft.com/office/powerpoint/2010/main" val="198158719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forwarding.png"/>
          <p:cNvPicPr>
            <a:picLocks noChangeAspect="1"/>
          </p:cNvPicPr>
          <p:nvPr/>
        </p:nvPicPr>
        <p:blipFill>
          <a:blip r:embed="rId2">
            <a:extLst/>
          </a:blip>
          <a:stretch>
            <a:fillRect/>
          </a:stretch>
        </p:blipFill>
        <p:spPr>
          <a:xfrm>
            <a:off x="4803170" y="2707055"/>
            <a:ext cx="4040241" cy="1208919"/>
          </a:xfrm>
          <a:prstGeom prst="rect">
            <a:avLst/>
          </a:prstGeom>
          <a:ln w="12700">
            <a:miter lim="400000"/>
          </a:ln>
        </p:spPr>
      </p:pic>
      <p:pic>
        <p:nvPicPr>
          <p:cNvPr id="724" name="1.png"/>
          <p:cNvPicPr>
            <a:picLocks noChangeAspect="1"/>
          </p:cNvPicPr>
          <p:nvPr/>
        </p:nvPicPr>
        <p:blipFill>
          <a:blip r:embed="rId3">
            <a:extLst/>
          </a:blip>
          <a:stretch>
            <a:fillRect/>
          </a:stretch>
        </p:blipFill>
        <p:spPr>
          <a:xfrm>
            <a:off x="326037" y="2239061"/>
            <a:ext cx="4040241" cy="1990384"/>
          </a:xfrm>
          <a:prstGeom prst="rect">
            <a:avLst/>
          </a:prstGeom>
          <a:ln w="12700">
            <a:miter lim="400000"/>
          </a:ln>
        </p:spPr>
      </p:pic>
      <p:sp>
        <p:nvSpPr>
          <p:cNvPr id="725" name="Shape 725"/>
          <p:cNvSpPr>
            <a:spLocks noGrp="1"/>
          </p:cNvSpPr>
          <p:nvPr>
            <p:ph type="title"/>
          </p:nvPr>
        </p:nvSpPr>
        <p:spPr>
          <a:prstGeom prst="rect">
            <a:avLst/>
          </a:prstGeom>
        </p:spPr>
        <p:txBody>
          <a:bodyPr/>
          <a:lstStyle/>
          <a:p>
            <a:r>
              <a:rPr lang="en-US" dirty="0" smtClean="0"/>
              <a:t>Composition </a:t>
            </a:r>
            <a:endParaRPr dirty="0"/>
          </a:p>
        </p:txBody>
      </p:sp>
      <p:sp>
        <p:nvSpPr>
          <p:cNvPr id="726" name="Shape 726"/>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
        <p:nvSpPr>
          <p:cNvPr id="727" name="Shape 727"/>
          <p:cNvSpPr/>
          <p:nvPr/>
        </p:nvSpPr>
        <p:spPr>
          <a:xfrm>
            <a:off x="4418995" y="2810159"/>
            <a:ext cx="330220" cy="100271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8600" b="1">
                <a:latin typeface="Helvetica"/>
                <a:ea typeface="Helvetica"/>
                <a:cs typeface="Helvetica"/>
                <a:sym typeface="Helvetica"/>
              </a:defRPr>
            </a:lvl1pPr>
          </a:lstStyle>
          <a:p>
            <a:r>
              <a:rPr sz="6047"/>
              <a:t>;</a:t>
            </a:r>
          </a:p>
        </p:txBody>
      </p:sp>
      <p:sp>
        <p:nvSpPr>
          <p:cNvPr id="728" name="Shape 728"/>
          <p:cNvSpPr/>
          <p:nvPr/>
        </p:nvSpPr>
        <p:spPr>
          <a:xfrm>
            <a:off x="348539" y="2263676"/>
            <a:ext cx="4004522" cy="1952802"/>
          </a:xfrm>
          <a:prstGeom prst="rect">
            <a:avLst/>
          </a:prstGeom>
          <a:ln w="50800">
            <a:solidFill>
              <a:schemeClr val="accent5"/>
            </a:solidFill>
            <a:miter lim="400000"/>
          </a:ln>
        </p:spPr>
        <p:txBody>
          <a:bodyPr lIns="35719" tIns="35719" rIns="35719" bIns="35719" anchor="ctr"/>
          <a:lstStyle/>
          <a:p>
            <a:pPr>
              <a:defRPr sz="2400">
                <a:solidFill>
                  <a:srgbClr val="FFFFFF"/>
                </a:solidFill>
              </a:defRPr>
            </a:pPr>
            <a:endParaRPr sz="1687"/>
          </a:p>
        </p:txBody>
      </p:sp>
      <p:sp>
        <p:nvSpPr>
          <p:cNvPr id="729" name="Shape 729"/>
          <p:cNvSpPr/>
          <p:nvPr/>
        </p:nvSpPr>
        <p:spPr>
          <a:xfrm>
            <a:off x="4839891" y="2727601"/>
            <a:ext cx="3973711" cy="1167826"/>
          </a:xfrm>
          <a:prstGeom prst="rect">
            <a:avLst/>
          </a:prstGeom>
          <a:ln w="50800">
            <a:solidFill>
              <a:schemeClr val="accent3">
                <a:satOff val="18648"/>
                <a:lumOff val="5971"/>
              </a:schemeClr>
            </a:solidFill>
            <a:miter lim="400000"/>
          </a:ln>
        </p:spPr>
        <p:txBody>
          <a:bodyPr lIns="35719" tIns="35719" rIns="35719" bIns="35719" anchor="ctr"/>
          <a:lstStyle/>
          <a:p>
            <a:pPr>
              <a:defRPr sz="2400">
                <a:solidFill>
                  <a:srgbClr val="FFFFFF"/>
                </a:solidFill>
              </a:defRPr>
            </a:pPr>
            <a:endParaRPr sz="1687"/>
          </a:p>
        </p:txBody>
      </p:sp>
      <p:pic>
        <p:nvPicPr>
          <p:cNvPr id="730" name="alice.png"/>
          <p:cNvPicPr>
            <a:picLocks noChangeAspect="1"/>
          </p:cNvPicPr>
          <p:nvPr/>
        </p:nvPicPr>
        <p:blipFill>
          <a:blip r:embed="rId4">
            <a:extLst/>
          </a:blip>
          <a:stretch>
            <a:fillRect/>
          </a:stretch>
        </p:blipFill>
        <p:spPr>
          <a:xfrm>
            <a:off x="3840067" y="4899598"/>
            <a:ext cx="1601113" cy="1601113"/>
          </a:xfrm>
          <a:prstGeom prst="rect">
            <a:avLst/>
          </a:prstGeom>
          <a:ln w="12700">
            <a:miter lim="400000"/>
          </a:ln>
        </p:spPr>
      </p:pic>
      <p:sp>
        <p:nvSpPr>
          <p:cNvPr id="731" name="Shape 731"/>
          <p:cNvSpPr/>
          <p:nvPr/>
        </p:nvSpPr>
        <p:spPr>
          <a:xfrm>
            <a:off x="3805651" y="4835193"/>
            <a:ext cx="223243" cy="195879"/>
          </a:xfrm>
          <a:prstGeom prst="ellipse">
            <a:avLst/>
          </a:prstGeom>
          <a:ln w="50800">
            <a:solidFill>
              <a:srgbClr val="53585F"/>
            </a:solidFill>
            <a:miter lim="400000"/>
          </a:ln>
        </p:spPr>
        <p:txBody>
          <a:bodyPr lIns="35719" tIns="35719" rIns="35719" bIns="35719" anchor="ctr"/>
          <a:lstStyle/>
          <a:p>
            <a:pPr>
              <a:defRPr sz="2400">
                <a:solidFill>
                  <a:srgbClr val="FFFFFF"/>
                </a:solidFill>
              </a:defRPr>
            </a:pPr>
            <a:endParaRPr sz="1687"/>
          </a:p>
        </p:txBody>
      </p:sp>
      <p:sp>
        <p:nvSpPr>
          <p:cNvPr id="732" name="Shape 732"/>
          <p:cNvSpPr/>
          <p:nvPr/>
        </p:nvSpPr>
        <p:spPr>
          <a:xfrm>
            <a:off x="4261065" y="5085224"/>
            <a:ext cx="89298" cy="89298"/>
          </a:xfrm>
          <a:prstGeom prst="ellipse">
            <a:avLst/>
          </a:prstGeom>
          <a:ln w="50800">
            <a:solidFill>
              <a:srgbClr val="53585F"/>
            </a:solidFill>
            <a:miter lim="400000"/>
          </a:ln>
        </p:spPr>
        <p:txBody>
          <a:bodyPr lIns="35719" tIns="35719" rIns="35719" bIns="35719" anchor="ctr"/>
          <a:lstStyle/>
          <a:p>
            <a:pPr>
              <a:defRPr sz="2400">
                <a:solidFill>
                  <a:srgbClr val="FFFFFF"/>
                </a:solidFill>
              </a:defRPr>
            </a:pPr>
            <a:endParaRPr sz="1687"/>
          </a:p>
        </p:txBody>
      </p:sp>
      <p:sp>
        <p:nvSpPr>
          <p:cNvPr id="733" name="Shape 733"/>
          <p:cNvSpPr/>
          <p:nvPr/>
        </p:nvSpPr>
        <p:spPr>
          <a:xfrm>
            <a:off x="4046753" y="4995928"/>
            <a:ext cx="151805" cy="133946"/>
          </a:xfrm>
          <a:prstGeom prst="ellipse">
            <a:avLst/>
          </a:prstGeom>
          <a:ln w="50800">
            <a:solidFill>
              <a:srgbClr val="53585F"/>
            </a:solidFill>
            <a:miter lim="400000"/>
          </a:ln>
        </p:spPr>
        <p:txBody>
          <a:bodyPr lIns="35719" tIns="35719" rIns="35719" bIns="35719" anchor="ctr"/>
          <a:lstStyle/>
          <a:p>
            <a:pPr>
              <a:defRPr sz="2400">
                <a:solidFill>
                  <a:srgbClr val="FFFFFF"/>
                </a:solidFill>
              </a:defRPr>
            </a:pPr>
            <a:endParaRPr sz="1687"/>
          </a:p>
        </p:txBody>
      </p:sp>
      <p:sp>
        <p:nvSpPr>
          <p:cNvPr id="734" name="Shape 734"/>
          <p:cNvSpPr/>
          <p:nvPr/>
        </p:nvSpPr>
        <p:spPr>
          <a:xfrm>
            <a:off x="194827" y="4300005"/>
            <a:ext cx="8511792" cy="528728"/>
          </a:xfrm>
          <a:custGeom>
            <a:avLst/>
            <a:gdLst/>
            <a:ahLst/>
            <a:cxnLst>
              <a:cxn ang="0">
                <a:pos x="wd2" y="hd2"/>
              </a:cxn>
              <a:cxn ang="5400000">
                <a:pos x="wd2" y="hd2"/>
              </a:cxn>
              <a:cxn ang="10800000">
                <a:pos x="wd2" y="hd2"/>
              </a:cxn>
              <a:cxn ang="16200000">
                <a:pos x="wd2" y="hd2"/>
              </a:cxn>
            </a:cxnLst>
            <a:rect l="0" t="0" r="r" b="b"/>
            <a:pathLst>
              <a:path w="21600" h="21364" extrusionOk="0">
                <a:moveTo>
                  <a:pt x="0" y="0"/>
                </a:moveTo>
                <a:cubicBezTo>
                  <a:pt x="1405" y="4961"/>
                  <a:pt x="2818" y="9131"/>
                  <a:pt x="4236" y="12507"/>
                </a:cubicBezTo>
                <a:cubicBezTo>
                  <a:pt x="6443" y="17760"/>
                  <a:pt x="8666" y="21099"/>
                  <a:pt x="10896" y="21349"/>
                </a:cubicBezTo>
                <a:cubicBezTo>
                  <a:pt x="13141" y="21600"/>
                  <a:pt x="15382" y="18722"/>
                  <a:pt x="17601" y="13169"/>
                </a:cubicBezTo>
                <a:cubicBezTo>
                  <a:pt x="18943" y="9813"/>
                  <a:pt x="20277" y="5479"/>
                  <a:pt x="21600" y="174"/>
                </a:cubicBezTo>
              </a:path>
            </a:pathLst>
          </a:custGeom>
          <a:ln w="38100">
            <a:solidFill>
              <a:srgbClr val="53585F"/>
            </a:solidFill>
            <a:miter lim="400000"/>
          </a:ln>
        </p:spPr>
        <p:txBody>
          <a:bodyPr lIns="35719" tIns="35719" rIns="35719" bIns="35719" anchor="ctr"/>
          <a:lstStyle/>
          <a:p>
            <a:pPr>
              <a:defRPr sz="2400"/>
            </a:pPr>
            <a:endParaRPr sz="1687"/>
          </a:p>
        </p:txBody>
      </p:sp>
    </p:spTree>
    <p:extLst>
      <p:ext uri="{BB962C8B-B14F-4D97-AF65-F5344CB8AC3E}">
        <p14:creationId xmlns:p14="http://schemas.microsoft.com/office/powerpoint/2010/main" val="135957188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p:cNvSpPr>
          <p:nvPr>
            <p:ph type="title"/>
          </p:nvPr>
        </p:nvSpPr>
        <p:spPr>
          <a:xfrm>
            <a:off x="457200" y="46040"/>
            <a:ext cx="8229600" cy="1143000"/>
          </a:xfrm>
          <a:prstGeom prst="rect">
            <a:avLst/>
          </a:prstGeom>
        </p:spPr>
        <p:txBody>
          <a:bodyPr/>
          <a:lstStyle/>
          <a:p>
            <a:r>
              <a:rPr lang="en-US" dirty="0" smtClean="0"/>
              <a:t>Snap Applications</a:t>
            </a:r>
            <a:endParaRPr dirty="0"/>
          </a:p>
        </p:txBody>
      </p:sp>
      <p:sp>
        <p:nvSpPr>
          <p:cNvPr id="737" name="Shape 737"/>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pic>
        <p:nvPicPr>
          <p:cNvPr id="738" name="apps.png"/>
          <p:cNvPicPr>
            <a:picLocks noChangeAspect="1"/>
          </p:cNvPicPr>
          <p:nvPr/>
        </p:nvPicPr>
        <p:blipFill>
          <a:blip r:embed="rId2">
            <a:extLst/>
          </a:blip>
          <a:stretch>
            <a:fillRect/>
          </a:stretch>
        </p:blipFill>
        <p:spPr>
          <a:xfrm>
            <a:off x="1165919" y="1138136"/>
            <a:ext cx="6812163" cy="5346598"/>
          </a:xfrm>
          <a:prstGeom prst="rect">
            <a:avLst/>
          </a:prstGeom>
          <a:ln w="12700">
            <a:miter lim="400000"/>
          </a:ln>
        </p:spPr>
      </p:pic>
    </p:spTree>
    <p:extLst>
      <p:ext uri="{BB962C8B-B14F-4D97-AF65-F5344CB8AC3E}">
        <p14:creationId xmlns:p14="http://schemas.microsoft.com/office/powerpoint/2010/main" val="139898973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 Compiler</a:t>
            </a:r>
            <a:endParaRPr lang="en-US" dirty="0"/>
          </a:p>
        </p:txBody>
      </p:sp>
      <p:sp>
        <p:nvSpPr>
          <p:cNvPr id="3" name="Slide Number Placeholder 2"/>
          <p:cNvSpPr>
            <a:spLocks noGrp="1"/>
          </p:cNvSpPr>
          <p:nvPr>
            <p:ph type="sldNum" sz="quarter" idx="12"/>
          </p:nvPr>
        </p:nvSpPr>
        <p:spPr/>
        <p:txBody>
          <a:bodyPr/>
          <a:lstStyle/>
          <a:p>
            <a:fld id="{1718992C-B9AF-2F49-8B31-EC7F489F3004}" type="slidenum">
              <a:rPr lang="en-US" smtClean="0"/>
              <a:t>26</a:t>
            </a:fld>
            <a:endParaRPr lang="en-US"/>
          </a:p>
        </p:txBody>
      </p:sp>
      <p:grpSp>
        <p:nvGrpSpPr>
          <p:cNvPr id="4" name="Group 976"/>
          <p:cNvGrpSpPr/>
          <p:nvPr/>
        </p:nvGrpSpPr>
        <p:grpSpPr>
          <a:xfrm>
            <a:off x="3849527" y="1417639"/>
            <a:ext cx="2870336" cy="4485963"/>
            <a:chOff x="0" y="0"/>
            <a:chExt cx="4082254" cy="6380035"/>
          </a:xfrm>
        </p:grpSpPr>
        <p:grpSp>
          <p:nvGrpSpPr>
            <p:cNvPr id="5" name="Group 959"/>
            <p:cNvGrpSpPr/>
            <p:nvPr/>
          </p:nvGrpSpPr>
          <p:grpSpPr>
            <a:xfrm>
              <a:off x="2556886" y="832892"/>
              <a:ext cx="1324152" cy="4639068"/>
              <a:chOff x="0" y="0"/>
              <a:chExt cx="1324150" cy="4639066"/>
            </a:xfrm>
          </p:grpSpPr>
          <p:grpSp>
            <p:nvGrpSpPr>
              <p:cNvPr id="22" name="Group 957"/>
              <p:cNvGrpSpPr/>
              <p:nvPr/>
            </p:nvGrpSpPr>
            <p:grpSpPr>
              <a:xfrm>
                <a:off x="0" y="0"/>
                <a:ext cx="1324151" cy="4639067"/>
                <a:chOff x="0" y="0"/>
                <a:chExt cx="1324150" cy="4639066"/>
              </a:xfrm>
            </p:grpSpPr>
            <p:sp>
              <p:nvSpPr>
                <p:cNvPr id="24" name="Shape 981"/>
                <p:cNvSpPr/>
                <p:nvPr/>
              </p:nvSpPr>
              <p:spPr>
                <a:xfrm>
                  <a:off x="0" y="0"/>
                  <a:ext cx="1324151" cy="2208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4304" y="18357"/>
                        <a:pt x="21504" y="11157"/>
                        <a:pt x="21600" y="0"/>
                      </a:cubicBezTo>
                    </a:path>
                  </a:pathLst>
                </a:custGeom>
                <a:noFill/>
                <a:ln w="50800" cap="flat">
                  <a:solidFill>
                    <a:srgbClr val="000000"/>
                  </a:solidFill>
                  <a:prstDash val="solid"/>
                  <a:miter lim="400000"/>
                </a:ln>
                <a:effectLst/>
              </p:spPr>
              <p:txBody>
                <a:bodyPr/>
                <a:lstStyle/>
                <a:p>
                  <a:endParaRPr sz="1266"/>
                </a:p>
              </p:txBody>
            </p:sp>
            <p:sp>
              <p:nvSpPr>
                <p:cNvPr id="25" name="Shape 982"/>
                <p:cNvSpPr/>
                <p:nvPr/>
              </p:nvSpPr>
              <p:spPr>
                <a:xfrm>
                  <a:off x="0" y="2430509"/>
                  <a:ext cx="1324151" cy="22085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304" y="3243"/>
                        <a:pt x="21504" y="10443"/>
                        <a:pt x="21600" y="21600"/>
                      </a:cubicBezTo>
                    </a:path>
                  </a:pathLst>
                </a:custGeom>
                <a:noFill/>
                <a:ln w="50800" cap="flat">
                  <a:solidFill>
                    <a:srgbClr val="000000"/>
                  </a:solidFill>
                  <a:prstDash val="solid"/>
                  <a:miter lim="400000"/>
                </a:ln>
                <a:effectLst/>
              </p:spPr>
              <p:txBody>
                <a:bodyPr/>
                <a:lstStyle/>
                <a:p>
                  <a:endParaRPr sz="1266"/>
                </a:p>
              </p:txBody>
            </p:sp>
          </p:grpSp>
          <p:sp>
            <p:nvSpPr>
              <p:cNvPr id="23" name="Shape 958"/>
              <p:cNvSpPr/>
              <p:nvPr/>
            </p:nvSpPr>
            <p:spPr>
              <a:xfrm flipV="1">
                <a:off x="8195" y="2189504"/>
                <a:ext cx="1" cy="260059"/>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nvGrpSpPr>
            <p:cNvPr id="6" name="Group 964"/>
            <p:cNvGrpSpPr/>
            <p:nvPr/>
          </p:nvGrpSpPr>
          <p:grpSpPr>
            <a:xfrm flipH="1">
              <a:off x="344338" y="832892"/>
              <a:ext cx="1324152" cy="4639068"/>
              <a:chOff x="0" y="0"/>
              <a:chExt cx="1324150" cy="4639066"/>
            </a:xfrm>
          </p:grpSpPr>
          <p:grpSp>
            <p:nvGrpSpPr>
              <p:cNvPr id="18" name="Group 962"/>
              <p:cNvGrpSpPr/>
              <p:nvPr/>
            </p:nvGrpSpPr>
            <p:grpSpPr>
              <a:xfrm>
                <a:off x="0" y="0"/>
                <a:ext cx="1324151" cy="4639067"/>
                <a:chOff x="0" y="0"/>
                <a:chExt cx="1324150" cy="4639066"/>
              </a:xfrm>
            </p:grpSpPr>
            <p:sp>
              <p:nvSpPr>
                <p:cNvPr id="20" name="Shape 983"/>
                <p:cNvSpPr/>
                <p:nvPr/>
              </p:nvSpPr>
              <p:spPr>
                <a:xfrm>
                  <a:off x="0" y="0"/>
                  <a:ext cx="1324151" cy="2208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4304" y="18357"/>
                        <a:pt x="21504" y="11157"/>
                        <a:pt x="21600" y="0"/>
                      </a:cubicBezTo>
                    </a:path>
                  </a:pathLst>
                </a:custGeom>
                <a:noFill/>
                <a:ln w="50800" cap="flat">
                  <a:solidFill>
                    <a:srgbClr val="000000"/>
                  </a:solidFill>
                  <a:prstDash val="solid"/>
                  <a:miter lim="400000"/>
                </a:ln>
                <a:effectLst/>
              </p:spPr>
              <p:txBody>
                <a:bodyPr/>
                <a:lstStyle/>
                <a:p>
                  <a:endParaRPr sz="1266"/>
                </a:p>
              </p:txBody>
            </p:sp>
            <p:sp>
              <p:nvSpPr>
                <p:cNvPr id="21" name="Shape 984"/>
                <p:cNvSpPr/>
                <p:nvPr/>
              </p:nvSpPr>
              <p:spPr>
                <a:xfrm>
                  <a:off x="0" y="2430509"/>
                  <a:ext cx="1324151" cy="22085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304" y="3243"/>
                        <a:pt x="21504" y="10443"/>
                        <a:pt x="21600" y="21600"/>
                      </a:cubicBezTo>
                    </a:path>
                  </a:pathLst>
                </a:custGeom>
                <a:noFill/>
                <a:ln w="50800" cap="flat">
                  <a:solidFill>
                    <a:srgbClr val="000000"/>
                  </a:solidFill>
                  <a:prstDash val="solid"/>
                  <a:miter lim="400000"/>
                </a:ln>
                <a:effectLst/>
              </p:spPr>
              <p:txBody>
                <a:bodyPr/>
                <a:lstStyle/>
                <a:p>
                  <a:endParaRPr sz="1266"/>
                </a:p>
              </p:txBody>
            </p:sp>
          </p:grpSp>
          <p:sp>
            <p:nvSpPr>
              <p:cNvPr id="19" name="Shape 963"/>
              <p:cNvSpPr/>
              <p:nvPr/>
            </p:nvSpPr>
            <p:spPr>
              <a:xfrm flipV="1">
                <a:off x="8195" y="2189504"/>
                <a:ext cx="1" cy="260059"/>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pic>
          <p:nvPicPr>
            <p:cNvPr id="7" name="composition.001.png"/>
            <p:cNvPicPr>
              <a:picLocks noChangeAspect="1"/>
            </p:cNvPicPr>
            <p:nvPr/>
          </p:nvPicPr>
          <p:blipFill>
            <a:blip r:embed="rId2">
              <a:extLst/>
            </a:blip>
            <a:stretch>
              <a:fillRect/>
            </a:stretch>
          </p:blipFill>
          <p:spPr>
            <a:xfrm>
              <a:off x="0" y="0"/>
              <a:ext cx="4082255" cy="1499604"/>
            </a:xfrm>
            <a:prstGeom prst="rect">
              <a:avLst/>
            </a:prstGeom>
            <a:ln w="12700" cap="flat">
              <a:noFill/>
              <a:miter lim="400000"/>
            </a:ln>
            <a:effectLst/>
          </p:spPr>
        </p:pic>
        <p:pic>
          <p:nvPicPr>
            <p:cNvPr id="8" name="image3.png"/>
            <p:cNvPicPr>
              <a:picLocks noChangeAspect="1"/>
            </p:cNvPicPr>
            <p:nvPr/>
          </p:nvPicPr>
          <p:blipFill>
            <a:blip r:embed="rId3">
              <a:extLst/>
            </a:blip>
            <a:stretch>
              <a:fillRect/>
            </a:stretch>
          </p:blipFill>
          <p:spPr>
            <a:xfrm>
              <a:off x="552695" y="5136198"/>
              <a:ext cx="907438" cy="539963"/>
            </a:xfrm>
            <a:prstGeom prst="rect">
              <a:avLst/>
            </a:prstGeom>
            <a:ln w="12700" cap="flat">
              <a:noFill/>
              <a:miter lim="400000"/>
            </a:ln>
            <a:effectLst/>
          </p:spPr>
        </p:pic>
        <p:pic>
          <p:nvPicPr>
            <p:cNvPr id="9" name="image3.png"/>
            <p:cNvPicPr>
              <a:picLocks noChangeAspect="1"/>
            </p:cNvPicPr>
            <p:nvPr/>
          </p:nvPicPr>
          <p:blipFill>
            <a:blip r:embed="rId3">
              <a:extLst/>
            </a:blip>
            <a:stretch>
              <a:fillRect/>
            </a:stretch>
          </p:blipFill>
          <p:spPr>
            <a:xfrm>
              <a:off x="2474417" y="5136198"/>
              <a:ext cx="907438" cy="539963"/>
            </a:xfrm>
            <a:prstGeom prst="rect">
              <a:avLst/>
            </a:prstGeom>
            <a:ln w="12700" cap="flat">
              <a:noFill/>
              <a:miter lim="400000"/>
            </a:ln>
            <a:effectLst/>
          </p:spPr>
        </p:pic>
        <p:pic>
          <p:nvPicPr>
            <p:cNvPr id="10" name="image3.png"/>
            <p:cNvPicPr>
              <a:picLocks noChangeAspect="1"/>
            </p:cNvPicPr>
            <p:nvPr/>
          </p:nvPicPr>
          <p:blipFill>
            <a:blip r:embed="rId3">
              <a:extLst/>
            </a:blip>
            <a:stretch>
              <a:fillRect/>
            </a:stretch>
          </p:blipFill>
          <p:spPr>
            <a:xfrm>
              <a:off x="1513556" y="5487538"/>
              <a:ext cx="907438" cy="539964"/>
            </a:xfrm>
            <a:prstGeom prst="rect">
              <a:avLst/>
            </a:prstGeom>
            <a:ln w="12700" cap="flat">
              <a:noFill/>
              <a:miter lim="400000"/>
            </a:ln>
            <a:effectLst/>
          </p:spPr>
        </p:pic>
        <p:pic>
          <p:nvPicPr>
            <p:cNvPr id="11" name="image3.png"/>
            <p:cNvPicPr>
              <a:picLocks noChangeAspect="1"/>
            </p:cNvPicPr>
            <p:nvPr/>
          </p:nvPicPr>
          <p:blipFill>
            <a:blip r:embed="rId3">
              <a:extLst/>
            </a:blip>
            <a:stretch>
              <a:fillRect/>
            </a:stretch>
          </p:blipFill>
          <p:spPr>
            <a:xfrm>
              <a:off x="552695" y="5840072"/>
              <a:ext cx="907438" cy="539964"/>
            </a:xfrm>
            <a:prstGeom prst="rect">
              <a:avLst/>
            </a:prstGeom>
            <a:ln w="12700" cap="flat">
              <a:noFill/>
              <a:miter lim="400000"/>
            </a:ln>
            <a:effectLst/>
          </p:spPr>
        </p:pic>
        <p:pic>
          <p:nvPicPr>
            <p:cNvPr id="12" name="image3.png"/>
            <p:cNvPicPr>
              <a:picLocks noChangeAspect="1"/>
            </p:cNvPicPr>
            <p:nvPr/>
          </p:nvPicPr>
          <p:blipFill>
            <a:blip r:embed="rId3">
              <a:extLst/>
            </a:blip>
            <a:stretch>
              <a:fillRect/>
            </a:stretch>
          </p:blipFill>
          <p:spPr>
            <a:xfrm>
              <a:off x="2474417" y="5840072"/>
              <a:ext cx="907438" cy="539964"/>
            </a:xfrm>
            <a:prstGeom prst="rect">
              <a:avLst/>
            </a:prstGeom>
            <a:ln w="12700" cap="flat">
              <a:noFill/>
              <a:miter lim="400000"/>
            </a:ln>
            <a:effectLst/>
          </p:spPr>
        </p:pic>
        <p:sp>
          <p:nvSpPr>
            <p:cNvPr id="13" name="Shape 971"/>
            <p:cNvSpPr/>
            <p:nvPr/>
          </p:nvSpPr>
          <p:spPr>
            <a:xfrm>
              <a:off x="790009" y="4928630"/>
              <a:ext cx="331210" cy="331211"/>
            </a:xfrm>
            <a:prstGeom prst="roundRect">
              <a:avLst>
                <a:gd name="adj" fmla="val 15000"/>
              </a:avLst>
            </a:prstGeom>
            <a:gradFill flip="none" rotWithShape="1">
              <a:gsLst>
                <a:gs pos="0">
                  <a:schemeClr val="accent3">
                    <a:satOff val="18648"/>
                    <a:lumOff val="5971"/>
                  </a:schemeClr>
                </a:gs>
                <a:gs pos="100000">
                  <a:schemeClr val="accent5"/>
                </a:gs>
              </a:gsLst>
              <a:lin ang="0" scaled="0"/>
            </a:grad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4" name="Shape 972"/>
            <p:cNvSpPr/>
            <p:nvPr/>
          </p:nvSpPr>
          <p:spPr>
            <a:xfrm>
              <a:off x="1750869" y="5291374"/>
              <a:ext cx="331211" cy="331211"/>
            </a:xfrm>
            <a:prstGeom prst="roundRect">
              <a:avLst>
                <a:gd name="adj" fmla="val 15000"/>
              </a:avLst>
            </a:prstGeom>
            <a:gradFill flip="none" rotWithShape="1">
              <a:gsLst>
                <a:gs pos="0">
                  <a:schemeClr val="accent6">
                    <a:satOff val="24555"/>
                    <a:lumOff val="22232"/>
                  </a:schemeClr>
                </a:gs>
                <a:gs pos="100000">
                  <a:schemeClr val="accent2">
                    <a:hueOff val="-2473793"/>
                    <a:satOff val="-50209"/>
                    <a:lumOff val="23543"/>
                  </a:schemeClr>
                </a:gs>
              </a:gsLst>
              <a:lin ang="0" scaled="0"/>
            </a:grad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5" name="Shape 973"/>
            <p:cNvSpPr/>
            <p:nvPr/>
          </p:nvSpPr>
          <p:spPr>
            <a:xfrm>
              <a:off x="2699030" y="4966730"/>
              <a:ext cx="331211" cy="331211"/>
            </a:xfrm>
            <a:prstGeom prst="roundRect">
              <a:avLst>
                <a:gd name="adj" fmla="val 15000"/>
              </a:avLst>
            </a:prstGeom>
            <a:gradFill flip="none" rotWithShape="1">
              <a:gsLst>
                <a:gs pos="0">
                  <a:srgbClr val="DCDEE0"/>
                </a:gs>
                <a:gs pos="100000">
                  <a:schemeClr val="accent1"/>
                </a:gs>
              </a:gsLst>
              <a:lin ang="0" scaled="0"/>
            </a:grad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6" name="Shape 974"/>
            <p:cNvSpPr/>
            <p:nvPr/>
          </p:nvSpPr>
          <p:spPr>
            <a:xfrm>
              <a:off x="751909" y="5668114"/>
              <a:ext cx="331210" cy="331211"/>
            </a:xfrm>
            <a:prstGeom prst="roundRect">
              <a:avLst>
                <a:gd name="adj" fmla="val 15000"/>
              </a:avLst>
            </a:prstGeom>
            <a:gradFill flip="none" rotWithShape="1">
              <a:gsLst>
                <a:gs pos="0">
                  <a:srgbClr val="53585F"/>
                </a:gs>
                <a:gs pos="100000">
                  <a:schemeClr val="accent5"/>
                </a:gs>
              </a:gsLst>
              <a:lin ang="0" scaled="0"/>
            </a:grad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7" name="Shape 975"/>
            <p:cNvSpPr/>
            <p:nvPr/>
          </p:nvSpPr>
          <p:spPr>
            <a:xfrm>
              <a:off x="2699030" y="5668114"/>
              <a:ext cx="331211" cy="331211"/>
            </a:xfrm>
            <a:prstGeom prst="roundRect">
              <a:avLst>
                <a:gd name="adj" fmla="val 15000"/>
              </a:avLst>
            </a:prstGeom>
            <a:gradFill flip="none" rotWithShape="1">
              <a:gsLst>
                <a:gs pos="0">
                  <a:schemeClr val="accent4">
                    <a:hueOff val="384618"/>
                    <a:satOff val="3869"/>
                    <a:lumOff val="5802"/>
                  </a:schemeClr>
                </a:gs>
                <a:gs pos="100000">
                  <a:schemeClr val="accent2">
                    <a:hueOff val="-2473793"/>
                    <a:satOff val="-50209"/>
                    <a:lumOff val="23543"/>
                  </a:schemeClr>
                </a:gs>
              </a:gsLst>
              <a:lin ang="0" scaled="0"/>
            </a:grad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grpSp>
      <p:sp>
        <p:nvSpPr>
          <p:cNvPr id="26" name="TextBox 25"/>
          <p:cNvSpPr txBox="1"/>
          <p:nvPr/>
        </p:nvSpPr>
        <p:spPr>
          <a:xfrm flipH="1">
            <a:off x="1676853" y="1621677"/>
            <a:ext cx="1799549" cy="707886"/>
          </a:xfrm>
          <a:prstGeom prst="rect">
            <a:avLst/>
          </a:prstGeom>
          <a:noFill/>
        </p:spPr>
        <p:txBody>
          <a:bodyPr wrap="square" rtlCol="0">
            <a:spAutoFit/>
          </a:bodyPr>
          <a:lstStyle/>
          <a:p>
            <a:pPr algn="ctr"/>
            <a:r>
              <a:rPr lang="en-US" sz="2000" dirty="0" smtClean="0"/>
              <a:t>Composition of multiple apps</a:t>
            </a:r>
            <a:endParaRPr lang="en-US" sz="2000" dirty="0"/>
          </a:p>
        </p:txBody>
      </p:sp>
      <p:sp>
        <p:nvSpPr>
          <p:cNvPr id="27" name="TextBox 26"/>
          <p:cNvSpPr txBox="1"/>
          <p:nvPr/>
        </p:nvSpPr>
        <p:spPr>
          <a:xfrm flipH="1">
            <a:off x="1540565" y="4979421"/>
            <a:ext cx="1984406" cy="707886"/>
          </a:xfrm>
          <a:prstGeom prst="rect">
            <a:avLst/>
          </a:prstGeom>
          <a:noFill/>
        </p:spPr>
        <p:txBody>
          <a:bodyPr wrap="square" rtlCol="0">
            <a:spAutoFit/>
          </a:bodyPr>
          <a:lstStyle/>
          <a:p>
            <a:pPr algn="ctr"/>
            <a:r>
              <a:rPr lang="en-US" sz="2000" dirty="0" smtClean="0"/>
              <a:t>State placement and routing</a:t>
            </a:r>
            <a:endParaRPr lang="en-US" sz="2000" dirty="0"/>
          </a:p>
        </p:txBody>
      </p:sp>
      <p:sp>
        <p:nvSpPr>
          <p:cNvPr id="29" name="Rectangle 28"/>
          <p:cNvSpPr/>
          <p:nvPr/>
        </p:nvSpPr>
        <p:spPr>
          <a:xfrm>
            <a:off x="4091638" y="3273804"/>
            <a:ext cx="2431977" cy="866584"/>
          </a:xfrm>
          <a:prstGeom prst="rect">
            <a:avLst/>
          </a:prstGeom>
          <a:solidFill>
            <a:schemeClr val="tx2">
              <a:lumMod val="20000"/>
              <a:lumOff val="80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4284260" y="3440576"/>
            <a:ext cx="2000869" cy="461665"/>
          </a:xfrm>
          <a:prstGeom prst="rect">
            <a:avLst/>
          </a:prstGeom>
          <a:noFill/>
        </p:spPr>
        <p:txBody>
          <a:bodyPr wrap="none" rtlCol="0">
            <a:spAutoFit/>
          </a:bodyPr>
          <a:lstStyle/>
          <a:p>
            <a:r>
              <a:rPr lang="en-US" sz="2400" dirty="0" smtClean="0"/>
              <a:t>Snap Compiler</a:t>
            </a:r>
            <a:endParaRPr lang="en-US" sz="2400" dirty="0"/>
          </a:p>
        </p:txBody>
      </p:sp>
    </p:spTree>
    <p:extLst>
      <p:ext uri="{BB962C8B-B14F-4D97-AF65-F5344CB8AC3E}">
        <p14:creationId xmlns:p14="http://schemas.microsoft.com/office/powerpoint/2010/main" val="88134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 Compiler</a:t>
            </a:r>
            <a:endParaRPr lang="en-US" dirty="0"/>
          </a:p>
        </p:txBody>
      </p:sp>
      <p:sp>
        <p:nvSpPr>
          <p:cNvPr id="3" name="Slide Number Placeholder 2"/>
          <p:cNvSpPr>
            <a:spLocks noGrp="1"/>
          </p:cNvSpPr>
          <p:nvPr>
            <p:ph type="sldNum" sz="quarter" idx="12"/>
          </p:nvPr>
        </p:nvSpPr>
        <p:spPr/>
        <p:txBody>
          <a:bodyPr/>
          <a:lstStyle/>
          <a:p>
            <a:fld id="{1718992C-B9AF-2F49-8B31-EC7F489F3004}" type="slidenum">
              <a:rPr lang="en-US" smtClean="0"/>
              <a:t>27</a:t>
            </a:fld>
            <a:endParaRPr lang="en-US"/>
          </a:p>
        </p:txBody>
      </p:sp>
      <p:sp>
        <p:nvSpPr>
          <p:cNvPr id="5" name="Shape 1331"/>
          <p:cNvSpPr/>
          <p:nvPr/>
        </p:nvSpPr>
        <p:spPr>
          <a:xfrm>
            <a:off x="2732953" y="1511934"/>
            <a:ext cx="3961976" cy="684066"/>
          </a:xfrm>
          <a:prstGeom prst="rect">
            <a:avLst/>
          </a:prstGeom>
          <a:solidFill>
            <a:srgbClr val="FFC000"/>
          </a:solidFill>
          <a:ln w="2540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b="1">
                <a:latin typeface="Helvetica"/>
                <a:ea typeface="Helvetica"/>
                <a:cs typeface="Helvetica"/>
                <a:sym typeface="Helvetica"/>
              </a:defRPr>
            </a:lvl1pPr>
          </a:lstStyle>
          <a:p>
            <a:pPr algn="ctr"/>
            <a:r>
              <a:rPr dirty="0"/>
              <a:t>Identify State Dependencies</a:t>
            </a:r>
          </a:p>
        </p:txBody>
      </p:sp>
      <p:sp>
        <p:nvSpPr>
          <p:cNvPr id="6" name="Shape 1332"/>
          <p:cNvSpPr/>
          <p:nvPr/>
        </p:nvSpPr>
        <p:spPr>
          <a:xfrm>
            <a:off x="2732953" y="2623132"/>
            <a:ext cx="3961976" cy="684067"/>
          </a:xfrm>
          <a:prstGeom prst="rect">
            <a:avLst/>
          </a:prstGeom>
          <a:solidFill>
            <a:srgbClr val="FFC000"/>
          </a:solidFill>
          <a:ln w="2540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b="1">
                <a:latin typeface="Helvetica"/>
                <a:ea typeface="Helvetica"/>
                <a:cs typeface="Helvetica"/>
                <a:sym typeface="Helvetica"/>
              </a:defRPr>
            </a:lvl1pPr>
          </a:lstStyle>
          <a:p>
            <a:pPr algn="ctr"/>
            <a:r>
              <a:rPr dirty="0"/>
              <a:t>Translate to Intermediate Representation (xFDD)</a:t>
            </a:r>
          </a:p>
        </p:txBody>
      </p:sp>
      <p:sp>
        <p:nvSpPr>
          <p:cNvPr id="7" name="Shape 1333"/>
          <p:cNvSpPr/>
          <p:nvPr/>
        </p:nvSpPr>
        <p:spPr>
          <a:xfrm>
            <a:off x="2732953" y="3734331"/>
            <a:ext cx="3961976" cy="684066"/>
          </a:xfrm>
          <a:prstGeom prst="rect">
            <a:avLst/>
          </a:prstGeom>
          <a:solidFill>
            <a:srgbClr val="FFC000"/>
          </a:solidFill>
          <a:ln w="2540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b="1">
                <a:latin typeface="Helvetica"/>
                <a:ea typeface="Helvetica"/>
                <a:cs typeface="Helvetica"/>
                <a:sym typeface="Helvetica"/>
              </a:defRPr>
            </a:lvl1pPr>
          </a:lstStyle>
          <a:p>
            <a:pPr algn="ctr"/>
            <a:r>
              <a:rPr dirty="0"/>
              <a:t>Identify mapping from packets to state variables</a:t>
            </a:r>
          </a:p>
        </p:txBody>
      </p:sp>
      <p:sp>
        <p:nvSpPr>
          <p:cNvPr id="8" name="Shape 1334"/>
          <p:cNvSpPr/>
          <p:nvPr/>
        </p:nvSpPr>
        <p:spPr>
          <a:xfrm>
            <a:off x="2732953" y="4845530"/>
            <a:ext cx="3961976" cy="684066"/>
          </a:xfrm>
          <a:prstGeom prst="rect">
            <a:avLst/>
          </a:prstGeom>
          <a:solidFill>
            <a:srgbClr val="FFC000"/>
          </a:solidFill>
          <a:ln w="2540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b="1">
                <a:latin typeface="Helvetica"/>
                <a:ea typeface="Helvetica"/>
                <a:cs typeface="Helvetica"/>
                <a:sym typeface="Helvetica"/>
              </a:defRPr>
            </a:lvl1pPr>
          </a:lstStyle>
          <a:p>
            <a:pPr algn="ctr"/>
            <a:r>
              <a:rPr dirty="0"/>
              <a:t>Optimally distribute the xFDD</a:t>
            </a:r>
          </a:p>
        </p:txBody>
      </p:sp>
      <p:sp>
        <p:nvSpPr>
          <p:cNvPr id="9" name="Shape 1335"/>
          <p:cNvSpPr/>
          <p:nvPr/>
        </p:nvSpPr>
        <p:spPr>
          <a:xfrm>
            <a:off x="2732953" y="5956729"/>
            <a:ext cx="3961976" cy="684067"/>
          </a:xfrm>
          <a:prstGeom prst="rect">
            <a:avLst/>
          </a:prstGeom>
          <a:solidFill>
            <a:srgbClr val="FFC000"/>
          </a:solidFill>
          <a:ln w="25400" cap="flat">
            <a:solidFill>
              <a:srgbClr val="53585F"/>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b="1">
                <a:latin typeface="Helvetica"/>
                <a:ea typeface="Helvetica"/>
                <a:cs typeface="Helvetica"/>
                <a:sym typeface="Helvetica"/>
              </a:defRPr>
            </a:lvl1pPr>
          </a:lstStyle>
          <a:p>
            <a:pPr algn="ctr"/>
            <a:r>
              <a:rPr dirty="0"/>
              <a:t>Generate rules per switch</a:t>
            </a:r>
          </a:p>
        </p:txBody>
      </p:sp>
    </p:spTree>
    <p:extLst>
      <p:ext uri="{BB962C8B-B14F-4D97-AF65-F5344CB8AC3E}">
        <p14:creationId xmlns:p14="http://schemas.microsoft.com/office/powerpoint/2010/main" val="23381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hape 1048"/>
          <p:cNvSpPr>
            <a:spLocks noGrp="1"/>
          </p:cNvSpPr>
          <p:nvPr>
            <p:ph type="title"/>
          </p:nvPr>
        </p:nvSpPr>
        <p:spPr>
          <a:prstGeom prst="rect">
            <a:avLst/>
          </a:prstGeom>
        </p:spPr>
        <p:txBody>
          <a:bodyPr>
            <a:normAutofit fontScale="90000"/>
          </a:bodyPr>
          <a:lstStyle/>
          <a:p>
            <a:r>
              <a:rPr lang="en-US" dirty="0" smtClean="0"/>
              <a:t>Intermediate Representation: </a:t>
            </a:r>
            <a:r>
              <a:rPr dirty="0" err="1" smtClean="0"/>
              <a:t>xFDDs</a:t>
            </a:r>
            <a:endParaRPr dirty="0"/>
          </a:p>
        </p:txBody>
      </p:sp>
      <p:sp>
        <p:nvSpPr>
          <p:cNvPr id="1049" name="Shape 1049"/>
          <p:cNvSpPr>
            <a:spLocks noGrp="1"/>
          </p:cNvSpPr>
          <p:nvPr>
            <p:ph idx="1"/>
          </p:nvPr>
        </p:nvSpPr>
        <p:spPr>
          <a:prstGeom prst="rect">
            <a:avLst/>
          </a:prstGeom>
        </p:spPr>
        <p:txBody>
          <a:bodyPr/>
          <a:lstStyle/>
          <a:p>
            <a:r>
              <a:rPr dirty="0"/>
              <a:t>Canonical representation of a program</a:t>
            </a:r>
          </a:p>
          <a:p>
            <a:r>
              <a:rPr dirty="0"/>
              <a:t>Composable</a:t>
            </a:r>
          </a:p>
          <a:p>
            <a:r>
              <a:rPr dirty="0"/>
              <a:t>Easily partitioned</a:t>
            </a:r>
          </a:p>
          <a:p>
            <a:r>
              <a:rPr dirty="0"/>
              <a:t>Simplify program analysis</a:t>
            </a:r>
          </a:p>
        </p:txBody>
      </p:sp>
    </p:spTree>
    <p:extLst>
      <p:ext uri="{BB962C8B-B14F-4D97-AF65-F5344CB8AC3E}">
        <p14:creationId xmlns:p14="http://schemas.microsoft.com/office/powerpoint/2010/main" val="35021476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prstGeom prst="rect">
            <a:avLst/>
          </a:prstGeom>
        </p:spPr>
        <p:txBody>
          <a:bodyPr>
            <a:normAutofit/>
          </a:bodyPr>
          <a:lstStyle/>
          <a:p>
            <a:r>
              <a:rPr dirty="0"/>
              <a:t>Software Defined Networks (SDN</a:t>
            </a:r>
            <a:r>
              <a:rPr dirty="0" smtClean="0"/>
              <a:t>)</a:t>
            </a:r>
            <a:endParaRPr dirty="0"/>
          </a:p>
        </p:txBody>
      </p:sp>
      <p:sp>
        <p:nvSpPr>
          <p:cNvPr id="143" name="Shape 143"/>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
        <p:nvSpPr>
          <p:cNvPr id="144" name="Shape 144"/>
          <p:cNvSpPr/>
          <p:nvPr/>
        </p:nvSpPr>
        <p:spPr>
          <a:xfrm>
            <a:off x="1814721" y="3468330"/>
            <a:ext cx="5555249" cy="3083452"/>
          </a:xfrm>
          <a:custGeom>
            <a:avLst/>
            <a:gdLst/>
            <a:ahLst/>
            <a:cxnLst>
              <a:cxn ang="0">
                <a:pos x="wd2" y="hd2"/>
              </a:cxn>
              <a:cxn ang="5400000">
                <a:pos x="wd2" y="hd2"/>
              </a:cxn>
              <a:cxn ang="10800000">
                <a:pos x="wd2" y="hd2"/>
              </a:cxn>
              <a:cxn ang="16200000">
                <a:pos x="wd2" y="hd2"/>
              </a:cxn>
            </a:cxnLst>
            <a:rect l="0" t="0" r="r" b="b"/>
            <a:pathLst>
              <a:path w="21079" h="20848" extrusionOk="0">
                <a:moveTo>
                  <a:pt x="5753" y="4260"/>
                </a:moveTo>
                <a:cubicBezTo>
                  <a:pt x="6292" y="2271"/>
                  <a:pt x="7547" y="808"/>
                  <a:pt x="9006" y="238"/>
                </a:cubicBezTo>
                <a:cubicBezTo>
                  <a:pt x="11292" y="-655"/>
                  <a:pt x="13570" y="1038"/>
                  <a:pt x="14463" y="4084"/>
                </a:cubicBezTo>
                <a:cubicBezTo>
                  <a:pt x="16205" y="2206"/>
                  <a:pt x="19007" y="3055"/>
                  <a:pt x="20147" y="5763"/>
                </a:cubicBezTo>
                <a:cubicBezTo>
                  <a:pt x="20764" y="7230"/>
                  <a:pt x="20774" y="8998"/>
                  <a:pt x="20077" y="10390"/>
                </a:cubicBezTo>
                <a:cubicBezTo>
                  <a:pt x="20959" y="11706"/>
                  <a:pt x="21327" y="13565"/>
                  <a:pt x="20904" y="15169"/>
                </a:cubicBezTo>
                <a:cubicBezTo>
                  <a:pt x="20652" y="16125"/>
                  <a:pt x="20183" y="16916"/>
                  <a:pt x="19619" y="17525"/>
                </a:cubicBezTo>
                <a:cubicBezTo>
                  <a:pt x="18030" y="19241"/>
                  <a:pt x="15888" y="19445"/>
                  <a:pt x="14180" y="17903"/>
                </a:cubicBezTo>
                <a:cubicBezTo>
                  <a:pt x="13319" y="19935"/>
                  <a:pt x="11541" y="20945"/>
                  <a:pt x="9752" y="20841"/>
                </a:cubicBezTo>
                <a:cubicBezTo>
                  <a:pt x="8081" y="20743"/>
                  <a:pt x="6635" y="19485"/>
                  <a:pt x="5915" y="17508"/>
                </a:cubicBezTo>
                <a:cubicBezTo>
                  <a:pt x="4485" y="19637"/>
                  <a:pt x="1773" y="19294"/>
                  <a:pt x="609" y="16855"/>
                </a:cubicBezTo>
                <a:cubicBezTo>
                  <a:pt x="-273" y="15008"/>
                  <a:pt x="-12" y="12420"/>
                  <a:pt x="1250" y="11114"/>
                </a:cubicBezTo>
                <a:cubicBezTo>
                  <a:pt x="580" y="10491"/>
                  <a:pt x="124" y="9398"/>
                  <a:pt x="24" y="8156"/>
                </a:cubicBezTo>
                <a:cubicBezTo>
                  <a:pt x="-162" y="5849"/>
                  <a:pt x="776" y="3795"/>
                  <a:pt x="2115" y="3009"/>
                </a:cubicBezTo>
                <a:cubicBezTo>
                  <a:pt x="3365" y="2276"/>
                  <a:pt x="4774" y="2735"/>
                  <a:pt x="5753" y="4260"/>
                </a:cubicBezTo>
                <a:close/>
              </a:path>
            </a:pathLst>
          </a:custGeom>
          <a:solidFill>
            <a:srgbClr val="EBF5FF"/>
          </a:solidFill>
          <a:ln w="25400">
            <a:solidFill>
              <a:srgbClr val="004893"/>
            </a:solidFill>
            <a:miter lim="400000"/>
          </a:ln>
        </p:spPr>
        <p:txBody>
          <a:bodyPr lIns="35719" tIns="35719" rIns="35719" bIns="35719" anchor="ctr"/>
          <a:lstStyle/>
          <a:p>
            <a:pPr>
              <a:defRPr sz="2400"/>
            </a:pPr>
            <a:endParaRPr sz="1687"/>
          </a:p>
        </p:txBody>
      </p:sp>
      <p:pic>
        <p:nvPicPr>
          <p:cNvPr id="145" name="image3.png"/>
          <p:cNvPicPr>
            <a:picLocks noChangeAspect="1"/>
          </p:cNvPicPr>
          <p:nvPr/>
        </p:nvPicPr>
        <p:blipFill>
          <a:blip r:embed="rId3">
            <a:extLst/>
          </a:blip>
          <a:stretch>
            <a:fillRect/>
          </a:stretch>
        </p:blipFill>
        <p:spPr>
          <a:xfrm>
            <a:off x="4165766" y="3884002"/>
            <a:ext cx="892969" cy="531354"/>
          </a:xfrm>
          <a:prstGeom prst="rect">
            <a:avLst/>
          </a:prstGeom>
          <a:ln w="12700">
            <a:miter lim="400000"/>
          </a:ln>
        </p:spPr>
      </p:pic>
      <p:sp>
        <p:nvSpPr>
          <p:cNvPr id="146" name="Shape 146"/>
          <p:cNvSpPr/>
          <p:nvPr/>
        </p:nvSpPr>
        <p:spPr>
          <a:xfrm flipV="1">
            <a:off x="3102464" y="4172631"/>
            <a:ext cx="962543" cy="333783"/>
          </a:xfrm>
          <a:prstGeom prst="line">
            <a:avLst/>
          </a:prstGeom>
          <a:ln w="50800">
            <a:solidFill>
              <a:srgbClr val="000000"/>
            </a:solidFill>
            <a:miter lim="400000"/>
          </a:ln>
        </p:spPr>
        <p:txBody>
          <a:bodyPr lIns="35719" tIns="35719" rIns="35719" bIns="35719" anchor="ctr"/>
          <a:lstStyle/>
          <a:p>
            <a:pPr>
              <a:defRPr sz="2400"/>
            </a:pPr>
            <a:endParaRPr sz="1687"/>
          </a:p>
        </p:txBody>
      </p:sp>
      <p:pic>
        <p:nvPicPr>
          <p:cNvPr id="147" name="image3.png"/>
          <p:cNvPicPr>
            <a:picLocks noChangeAspect="1"/>
          </p:cNvPicPr>
          <p:nvPr/>
        </p:nvPicPr>
        <p:blipFill>
          <a:blip r:embed="rId3">
            <a:extLst/>
          </a:blip>
          <a:stretch>
            <a:fillRect/>
          </a:stretch>
        </p:blipFill>
        <p:spPr>
          <a:xfrm>
            <a:off x="6041001" y="4473362"/>
            <a:ext cx="892969" cy="531354"/>
          </a:xfrm>
          <a:prstGeom prst="rect">
            <a:avLst/>
          </a:prstGeom>
          <a:ln w="12700">
            <a:miter lim="400000"/>
          </a:ln>
        </p:spPr>
      </p:pic>
      <p:pic>
        <p:nvPicPr>
          <p:cNvPr id="148" name="image3.png"/>
          <p:cNvPicPr>
            <a:picLocks noChangeAspect="1"/>
          </p:cNvPicPr>
          <p:nvPr/>
        </p:nvPicPr>
        <p:blipFill>
          <a:blip r:embed="rId3">
            <a:extLst/>
          </a:blip>
          <a:stretch>
            <a:fillRect/>
          </a:stretch>
        </p:blipFill>
        <p:spPr>
          <a:xfrm>
            <a:off x="2290532" y="5418932"/>
            <a:ext cx="892969" cy="531354"/>
          </a:xfrm>
          <a:prstGeom prst="rect">
            <a:avLst/>
          </a:prstGeom>
          <a:ln w="12700">
            <a:miter lim="400000"/>
          </a:ln>
        </p:spPr>
      </p:pic>
      <p:pic>
        <p:nvPicPr>
          <p:cNvPr id="149" name="image3.png"/>
          <p:cNvPicPr>
            <a:picLocks noChangeAspect="1"/>
          </p:cNvPicPr>
          <p:nvPr/>
        </p:nvPicPr>
        <p:blipFill>
          <a:blip r:embed="rId3">
            <a:extLst/>
          </a:blip>
          <a:stretch>
            <a:fillRect/>
          </a:stretch>
        </p:blipFill>
        <p:spPr>
          <a:xfrm>
            <a:off x="4165766" y="4860826"/>
            <a:ext cx="892969" cy="531354"/>
          </a:xfrm>
          <a:prstGeom prst="rect">
            <a:avLst/>
          </a:prstGeom>
          <a:ln w="12700">
            <a:miter lim="400000"/>
          </a:ln>
        </p:spPr>
      </p:pic>
      <p:pic>
        <p:nvPicPr>
          <p:cNvPr id="150" name="image3.png"/>
          <p:cNvPicPr>
            <a:picLocks noChangeAspect="1"/>
          </p:cNvPicPr>
          <p:nvPr/>
        </p:nvPicPr>
        <p:blipFill>
          <a:blip r:embed="rId3">
            <a:extLst/>
          </a:blip>
          <a:stretch>
            <a:fillRect/>
          </a:stretch>
        </p:blipFill>
        <p:spPr>
          <a:xfrm>
            <a:off x="2290532" y="4473362"/>
            <a:ext cx="892969" cy="531354"/>
          </a:xfrm>
          <a:prstGeom prst="rect">
            <a:avLst/>
          </a:prstGeom>
          <a:ln w="12700">
            <a:miter lim="400000"/>
          </a:ln>
        </p:spPr>
      </p:pic>
      <p:pic>
        <p:nvPicPr>
          <p:cNvPr id="151" name="image3.png"/>
          <p:cNvPicPr>
            <a:picLocks noChangeAspect="1"/>
          </p:cNvPicPr>
          <p:nvPr/>
        </p:nvPicPr>
        <p:blipFill>
          <a:blip r:embed="rId3">
            <a:extLst/>
          </a:blip>
          <a:stretch>
            <a:fillRect/>
          </a:stretch>
        </p:blipFill>
        <p:spPr>
          <a:xfrm>
            <a:off x="4165766" y="5797468"/>
            <a:ext cx="892969" cy="531354"/>
          </a:xfrm>
          <a:prstGeom prst="rect">
            <a:avLst/>
          </a:prstGeom>
          <a:ln w="12700">
            <a:miter lim="400000"/>
          </a:ln>
        </p:spPr>
      </p:pic>
      <p:pic>
        <p:nvPicPr>
          <p:cNvPr id="152" name="image3.png"/>
          <p:cNvPicPr>
            <a:picLocks noChangeAspect="1"/>
          </p:cNvPicPr>
          <p:nvPr/>
        </p:nvPicPr>
        <p:blipFill>
          <a:blip r:embed="rId3">
            <a:extLst/>
          </a:blip>
          <a:stretch>
            <a:fillRect/>
          </a:stretch>
        </p:blipFill>
        <p:spPr>
          <a:xfrm>
            <a:off x="6041001" y="5418932"/>
            <a:ext cx="892969" cy="531354"/>
          </a:xfrm>
          <a:prstGeom prst="rect">
            <a:avLst/>
          </a:prstGeom>
          <a:ln w="12700">
            <a:miter lim="400000"/>
          </a:ln>
        </p:spPr>
      </p:pic>
      <p:sp>
        <p:nvSpPr>
          <p:cNvPr id="153" name="Shape 153"/>
          <p:cNvSpPr/>
          <p:nvPr/>
        </p:nvSpPr>
        <p:spPr>
          <a:xfrm>
            <a:off x="4990221" y="4193830"/>
            <a:ext cx="1012528" cy="333670"/>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54" name="Shape 154"/>
          <p:cNvSpPr/>
          <p:nvPr/>
        </p:nvSpPr>
        <p:spPr>
          <a:xfrm>
            <a:off x="3102464" y="4729254"/>
            <a:ext cx="962543" cy="258333"/>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55" name="Shape 155"/>
          <p:cNvSpPr/>
          <p:nvPr/>
        </p:nvSpPr>
        <p:spPr>
          <a:xfrm flipV="1">
            <a:off x="3102464" y="5146420"/>
            <a:ext cx="962543" cy="397790"/>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56" name="Shape 156"/>
          <p:cNvSpPr/>
          <p:nvPr/>
        </p:nvSpPr>
        <p:spPr>
          <a:xfrm>
            <a:off x="3112995" y="5711520"/>
            <a:ext cx="962543" cy="258333"/>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57" name="Shape 157"/>
          <p:cNvSpPr/>
          <p:nvPr/>
        </p:nvSpPr>
        <p:spPr>
          <a:xfrm flipV="1">
            <a:off x="5006284" y="4650596"/>
            <a:ext cx="980402" cy="397791"/>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58" name="Shape 158"/>
          <p:cNvSpPr/>
          <p:nvPr/>
        </p:nvSpPr>
        <p:spPr>
          <a:xfrm flipV="1">
            <a:off x="5015213" y="5644178"/>
            <a:ext cx="962543" cy="316155"/>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59" name="Shape 159"/>
          <p:cNvSpPr/>
          <p:nvPr/>
        </p:nvSpPr>
        <p:spPr>
          <a:xfrm>
            <a:off x="5015213" y="5180430"/>
            <a:ext cx="962543" cy="329771"/>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60" name="Shape 160"/>
          <p:cNvSpPr/>
          <p:nvPr/>
        </p:nvSpPr>
        <p:spPr>
          <a:xfrm>
            <a:off x="4534659" y="4354577"/>
            <a:ext cx="1" cy="425839"/>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61" name="Shape 161"/>
          <p:cNvSpPr/>
          <p:nvPr/>
        </p:nvSpPr>
        <p:spPr>
          <a:xfrm>
            <a:off x="4540626" y="5327913"/>
            <a:ext cx="1" cy="425839"/>
          </a:xfrm>
          <a:prstGeom prst="line">
            <a:avLst/>
          </a:prstGeom>
          <a:ln w="50800">
            <a:solidFill>
              <a:srgbClr val="000000"/>
            </a:solidFill>
            <a:miter lim="400000"/>
          </a:ln>
        </p:spPr>
        <p:txBody>
          <a:bodyPr lIns="35719" tIns="35719" rIns="35719" bIns="35719" anchor="ctr"/>
          <a:lstStyle/>
          <a:p>
            <a:pPr>
              <a:defRPr sz="2400"/>
            </a:pPr>
            <a:endParaRPr sz="1687"/>
          </a:p>
        </p:txBody>
      </p:sp>
      <p:sp>
        <p:nvSpPr>
          <p:cNvPr id="162" name="Shape 162"/>
          <p:cNvSpPr/>
          <p:nvPr/>
        </p:nvSpPr>
        <p:spPr>
          <a:xfrm>
            <a:off x="1194209" y="4643084"/>
            <a:ext cx="1028649" cy="1"/>
          </a:xfrm>
          <a:prstGeom prst="line">
            <a:avLst/>
          </a:prstGeom>
          <a:ln w="63500">
            <a:solidFill>
              <a:srgbClr val="000000"/>
            </a:solidFill>
            <a:miter lim="400000"/>
          </a:ln>
        </p:spPr>
        <p:txBody>
          <a:bodyPr lIns="35719" tIns="35719" rIns="35719" bIns="35719" anchor="ctr"/>
          <a:lstStyle/>
          <a:p>
            <a:pPr>
              <a:defRPr sz="2400"/>
            </a:pPr>
            <a:endParaRPr sz="1687"/>
          </a:p>
        </p:txBody>
      </p:sp>
      <p:sp>
        <p:nvSpPr>
          <p:cNvPr id="163" name="Shape 163"/>
          <p:cNvSpPr/>
          <p:nvPr/>
        </p:nvSpPr>
        <p:spPr>
          <a:xfrm>
            <a:off x="1194209" y="5684609"/>
            <a:ext cx="1028649" cy="1"/>
          </a:xfrm>
          <a:prstGeom prst="line">
            <a:avLst/>
          </a:prstGeom>
          <a:ln w="63500">
            <a:solidFill>
              <a:srgbClr val="000000"/>
            </a:solidFill>
            <a:miter lim="400000"/>
          </a:ln>
        </p:spPr>
        <p:txBody>
          <a:bodyPr lIns="35719" tIns="35719" rIns="35719" bIns="35719" anchor="ctr"/>
          <a:lstStyle/>
          <a:p>
            <a:pPr>
              <a:defRPr sz="2400"/>
            </a:pPr>
            <a:endParaRPr sz="1687"/>
          </a:p>
        </p:txBody>
      </p:sp>
      <p:sp>
        <p:nvSpPr>
          <p:cNvPr id="164" name="Shape 164"/>
          <p:cNvSpPr/>
          <p:nvPr/>
        </p:nvSpPr>
        <p:spPr>
          <a:xfrm>
            <a:off x="6921142" y="4643084"/>
            <a:ext cx="1028649" cy="1"/>
          </a:xfrm>
          <a:prstGeom prst="line">
            <a:avLst/>
          </a:prstGeom>
          <a:ln w="63500">
            <a:solidFill>
              <a:srgbClr val="000000"/>
            </a:solidFill>
            <a:miter lim="400000"/>
          </a:ln>
        </p:spPr>
        <p:txBody>
          <a:bodyPr lIns="35719" tIns="35719" rIns="35719" bIns="35719" anchor="ctr"/>
          <a:lstStyle/>
          <a:p>
            <a:pPr>
              <a:defRPr sz="2400"/>
            </a:pPr>
            <a:endParaRPr sz="1687"/>
          </a:p>
        </p:txBody>
      </p:sp>
      <p:sp>
        <p:nvSpPr>
          <p:cNvPr id="165" name="Shape 165"/>
          <p:cNvSpPr/>
          <p:nvPr/>
        </p:nvSpPr>
        <p:spPr>
          <a:xfrm>
            <a:off x="6921142" y="5684609"/>
            <a:ext cx="1028649" cy="1"/>
          </a:xfrm>
          <a:prstGeom prst="line">
            <a:avLst/>
          </a:prstGeom>
          <a:ln w="63500">
            <a:solidFill>
              <a:srgbClr val="000000"/>
            </a:solidFill>
            <a:miter lim="400000"/>
          </a:ln>
        </p:spPr>
        <p:txBody>
          <a:bodyPr lIns="35719" tIns="35719" rIns="35719" bIns="35719" anchor="ctr"/>
          <a:lstStyle/>
          <a:p>
            <a:pPr>
              <a:defRPr sz="2400"/>
            </a:pPr>
            <a:endParaRPr sz="1687"/>
          </a:p>
        </p:txBody>
      </p:sp>
      <p:grpSp>
        <p:nvGrpSpPr>
          <p:cNvPr id="168" name="Group 168"/>
          <p:cNvGrpSpPr/>
          <p:nvPr/>
        </p:nvGrpSpPr>
        <p:grpSpPr>
          <a:xfrm>
            <a:off x="3866486" y="1976881"/>
            <a:ext cx="1336347" cy="1336348"/>
            <a:chOff x="0" y="0"/>
            <a:chExt cx="1900582" cy="1900582"/>
          </a:xfrm>
        </p:grpSpPr>
        <p:pic>
          <p:nvPicPr>
            <p:cNvPr id="166" name="Brain.png"/>
            <p:cNvPicPr>
              <a:picLocks noChangeAspect="1"/>
            </p:cNvPicPr>
            <p:nvPr/>
          </p:nvPicPr>
          <p:blipFill>
            <a:blip r:embed="rId4">
              <a:extLst/>
            </a:blip>
            <a:stretch>
              <a:fillRect/>
            </a:stretch>
          </p:blipFill>
          <p:spPr>
            <a:xfrm>
              <a:off x="212000" y="98531"/>
              <a:ext cx="1435825" cy="1123098"/>
            </a:xfrm>
            <a:prstGeom prst="rect">
              <a:avLst/>
            </a:prstGeom>
            <a:ln w="12700" cap="flat">
              <a:noFill/>
              <a:miter lim="400000"/>
            </a:ln>
            <a:effectLst/>
          </p:spPr>
        </p:pic>
        <p:pic>
          <p:nvPicPr>
            <p:cNvPr id="167" name="computer.png"/>
            <p:cNvPicPr>
              <a:picLocks noChangeAspect="1"/>
            </p:cNvPicPr>
            <p:nvPr/>
          </p:nvPicPr>
          <p:blipFill>
            <a:blip r:embed="rId5">
              <a:extLst/>
            </a:blip>
            <a:stretch>
              <a:fillRect/>
            </a:stretch>
          </p:blipFill>
          <p:spPr>
            <a:xfrm>
              <a:off x="0" y="0"/>
              <a:ext cx="1900583" cy="1900583"/>
            </a:xfrm>
            <a:prstGeom prst="rect">
              <a:avLst/>
            </a:prstGeom>
            <a:ln w="12700" cap="flat">
              <a:noFill/>
              <a:miter lim="400000"/>
            </a:ln>
            <a:effectLst/>
          </p:spPr>
        </p:pic>
      </p:grpSp>
      <p:sp>
        <p:nvSpPr>
          <p:cNvPr id="169" name="Shape 169"/>
          <p:cNvSpPr/>
          <p:nvPr/>
        </p:nvSpPr>
        <p:spPr>
          <a:xfrm flipV="1">
            <a:off x="2746779" y="2884522"/>
            <a:ext cx="1021550" cy="1330931"/>
          </a:xfrm>
          <a:prstGeom prst="line">
            <a:avLst/>
          </a:prstGeom>
          <a:ln w="50800">
            <a:solidFill>
              <a:schemeClr val="accent5"/>
            </a:solidFill>
            <a:miter lim="400000"/>
            <a:headEnd type="triangle"/>
            <a:tailEnd type="triangle"/>
          </a:ln>
        </p:spPr>
        <p:txBody>
          <a:bodyPr lIns="35719" tIns="35719" rIns="35719" bIns="35719" anchor="ctr"/>
          <a:lstStyle/>
          <a:p>
            <a:pPr>
              <a:defRPr sz="2400"/>
            </a:pPr>
            <a:endParaRPr sz="1687"/>
          </a:p>
        </p:txBody>
      </p:sp>
      <p:sp>
        <p:nvSpPr>
          <p:cNvPr id="170" name="Shape 170"/>
          <p:cNvSpPr/>
          <p:nvPr/>
        </p:nvSpPr>
        <p:spPr>
          <a:xfrm flipH="1" flipV="1">
            <a:off x="5292061" y="2858384"/>
            <a:ext cx="1021550" cy="1330931"/>
          </a:xfrm>
          <a:prstGeom prst="line">
            <a:avLst/>
          </a:prstGeom>
          <a:ln w="50800">
            <a:solidFill>
              <a:schemeClr val="accent5"/>
            </a:solidFill>
            <a:miter lim="400000"/>
            <a:headEnd type="triangle"/>
            <a:tailEnd type="triangle"/>
          </a:ln>
        </p:spPr>
        <p:txBody>
          <a:bodyPr lIns="35719" tIns="35719" rIns="35719" bIns="35719" anchor="ctr"/>
          <a:lstStyle/>
          <a:p>
            <a:pPr>
              <a:defRPr sz="2400"/>
            </a:pPr>
            <a:endParaRPr sz="1687"/>
          </a:p>
        </p:txBody>
      </p:sp>
      <p:sp>
        <p:nvSpPr>
          <p:cNvPr id="171" name="Shape 171"/>
          <p:cNvSpPr/>
          <p:nvPr/>
        </p:nvSpPr>
        <p:spPr>
          <a:xfrm flipV="1">
            <a:off x="4572000" y="3321434"/>
            <a:ext cx="1" cy="554363"/>
          </a:xfrm>
          <a:prstGeom prst="line">
            <a:avLst/>
          </a:prstGeom>
          <a:ln w="50800">
            <a:solidFill>
              <a:schemeClr val="accent5"/>
            </a:solidFill>
            <a:miter lim="400000"/>
            <a:headEnd type="triangle"/>
            <a:tailEnd type="triangle"/>
          </a:ln>
        </p:spPr>
        <p:txBody>
          <a:bodyPr lIns="35719" tIns="35719" rIns="35719" bIns="35719" anchor="ctr"/>
          <a:lstStyle/>
          <a:p>
            <a:pPr>
              <a:defRPr sz="2400"/>
            </a:pPr>
            <a:endParaRPr sz="1687"/>
          </a:p>
        </p:txBody>
      </p:sp>
      <p:sp>
        <p:nvSpPr>
          <p:cNvPr id="172" name="Shape 172"/>
          <p:cNvSpPr/>
          <p:nvPr/>
        </p:nvSpPr>
        <p:spPr>
          <a:xfrm>
            <a:off x="1940566" y="1726622"/>
            <a:ext cx="5330438" cy="1668000"/>
          </a:xfrm>
          <a:prstGeom prst="roundRect">
            <a:avLst>
              <a:gd name="adj" fmla="val 9930"/>
            </a:avLst>
          </a:prstGeom>
          <a:solidFill>
            <a:srgbClr val="FFFFFF"/>
          </a:solidFill>
          <a:ln w="127000">
            <a:solidFill>
              <a:schemeClr val="accent5"/>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lvl="1" algn="ctr">
              <a:spcBef>
                <a:spcPts val="3164"/>
              </a:spcBef>
            </a:pPr>
            <a:r>
              <a:rPr sz="2800" b="1" dirty="0">
                <a:latin typeface="Helvetica"/>
                <a:ea typeface="Helvetica"/>
                <a:cs typeface="Helvetica"/>
                <a:sym typeface="Helvetica"/>
              </a:rPr>
              <a:t>Program </a:t>
            </a:r>
            <a:r>
              <a:rPr sz="2800" dirty="0"/>
              <a:t>your network from </a:t>
            </a:r>
            <a:r>
              <a:rPr lang="en-US" sz="2800" dirty="0" smtClean="0"/>
              <a:t/>
            </a:r>
            <a:br>
              <a:rPr lang="en-US" sz="2800" dirty="0" smtClean="0"/>
            </a:br>
            <a:r>
              <a:rPr sz="2800" dirty="0" smtClean="0"/>
              <a:t>a </a:t>
            </a:r>
            <a:r>
              <a:rPr sz="2800" dirty="0"/>
              <a:t>logically</a:t>
            </a:r>
            <a:r>
              <a:rPr sz="2800" b="1" dirty="0">
                <a:latin typeface="Helvetica"/>
                <a:ea typeface="Helvetica"/>
                <a:cs typeface="Helvetica"/>
                <a:sym typeface="Helvetica"/>
              </a:rPr>
              <a:t> central point!</a:t>
            </a:r>
          </a:p>
        </p:txBody>
      </p:sp>
    </p:spTree>
    <p:extLst>
      <p:ext uri="{BB962C8B-B14F-4D97-AF65-F5344CB8AC3E}">
        <p14:creationId xmlns:p14="http://schemas.microsoft.com/office/powerpoint/2010/main" val="163504154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Shape 986"/>
          <p:cNvSpPr>
            <a:spLocks noGrp="1"/>
          </p:cNvSpPr>
          <p:nvPr>
            <p:ph type="title"/>
          </p:nvPr>
        </p:nvSpPr>
        <p:spPr>
          <a:prstGeom prst="rect">
            <a:avLst/>
          </a:prstGeom>
        </p:spPr>
        <p:txBody>
          <a:bodyPr>
            <a:normAutofit fontScale="90000"/>
          </a:bodyPr>
          <a:lstStyle/>
          <a:p>
            <a:r>
              <a:t>Extended Forwarding Decision Diagrams (xFDDs)</a:t>
            </a:r>
          </a:p>
        </p:txBody>
      </p:sp>
      <p:sp>
        <p:nvSpPr>
          <p:cNvPr id="987" name="Shape 987"/>
          <p:cNvSpPr>
            <a:spLocks noGrp="1"/>
          </p:cNvSpPr>
          <p:nvPr>
            <p:ph idx="1"/>
          </p:nvPr>
        </p:nvSpPr>
        <p:spPr>
          <a:xfrm>
            <a:off x="474861" y="1717118"/>
            <a:ext cx="3942529" cy="4639234"/>
          </a:xfrm>
          <a:prstGeom prst="rect">
            <a:avLst/>
          </a:prstGeom>
        </p:spPr>
        <p:txBody>
          <a:bodyPr>
            <a:normAutofit fontScale="92500" lnSpcReduction="10000"/>
          </a:bodyPr>
          <a:lstStyle/>
          <a:p>
            <a:r>
              <a:rPr dirty="0">
                <a:solidFill>
                  <a:schemeClr val="accent1"/>
                </a:solidFill>
              </a:rPr>
              <a:t>Intermediate node</a:t>
            </a:r>
            <a:r>
              <a:rPr dirty="0"/>
              <a:t>:      test on header fields and state</a:t>
            </a:r>
          </a:p>
          <a:p>
            <a:r>
              <a:rPr dirty="0">
                <a:solidFill>
                  <a:srgbClr val="7030A0"/>
                </a:solidFill>
              </a:rPr>
              <a:t>Leaf</a:t>
            </a:r>
            <a:r>
              <a:rPr dirty="0"/>
              <a:t>: set of action </a:t>
            </a:r>
            <a:r>
              <a:rPr dirty="0" smtClean="0"/>
              <a:t>sequences</a:t>
            </a:r>
            <a:endParaRPr lang="en-US" dirty="0" smtClean="0"/>
          </a:p>
          <a:p>
            <a:endParaRPr lang="en-US" dirty="0"/>
          </a:p>
          <a:p>
            <a:r>
              <a:rPr lang="en-US" dirty="0" smtClean="0"/>
              <a:t>Three kinds of tests</a:t>
            </a:r>
          </a:p>
          <a:p>
            <a:pPr lvl="1"/>
            <a:r>
              <a:rPr lang="en-US" dirty="0">
                <a:solidFill>
                  <a:srgbClr val="FF0000"/>
                </a:solidFill>
              </a:rPr>
              <a:t>field = value</a:t>
            </a:r>
          </a:p>
          <a:p>
            <a:pPr lvl="1">
              <a:spcBef>
                <a:spcPts val="300"/>
              </a:spcBef>
            </a:pPr>
            <a:r>
              <a:rPr lang="en-US" dirty="0">
                <a:solidFill>
                  <a:schemeClr val="accent6">
                    <a:lumMod val="75000"/>
                  </a:schemeClr>
                </a:solidFill>
              </a:rPr>
              <a:t>field</a:t>
            </a:r>
            <a:r>
              <a:rPr lang="en-US" baseline="-5999" dirty="0">
                <a:solidFill>
                  <a:schemeClr val="accent6">
                    <a:lumMod val="75000"/>
                  </a:schemeClr>
                </a:solidFill>
              </a:rPr>
              <a:t>1</a:t>
            </a:r>
            <a:r>
              <a:rPr lang="en-US" dirty="0">
                <a:solidFill>
                  <a:schemeClr val="accent6">
                    <a:lumMod val="75000"/>
                  </a:schemeClr>
                </a:solidFill>
              </a:rPr>
              <a:t> = field</a:t>
            </a:r>
            <a:r>
              <a:rPr lang="en-US" baseline="-5999" dirty="0">
                <a:solidFill>
                  <a:schemeClr val="accent6">
                    <a:lumMod val="75000"/>
                  </a:schemeClr>
                </a:solidFill>
              </a:rPr>
              <a:t>2</a:t>
            </a:r>
          </a:p>
          <a:p>
            <a:pPr lvl="1">
              <a:spcBef>
                <a:spcPts val="300"/>
              </a:spcBef>
            </a:pPr>
            <a:r>
              <a:rPr lang="en-US" dirty="0" err="1">
                <a:solidFill>
                  <a:srgbClr val="00B050"/>
                </a:solidFill>
              </a:rPr>
              <a:t>state_var</a:t>
            </a:r>
            <a:r>
              <a:rPr lang="en-US" dirty="0">
                <a:solidFill>
                  <a:srgbClr val="00B050"/>
                </a:solidFill>
              </a:rPr>
              <a:t>[e</a:t>
            </a:r>
            <a:r>
              <a:rPr lang="en-US" baseline="-5999" dirty="0">
                <a:solidFill>
                  <a:srgbClr val="00B050"/>
                </a:solidFill>
              </a:rPr>
              <a:t>1</a:t>
            </a:r>
            <a:r>
              <a:rPr lang="en-US" dirty="0">
                <a:solidFill>
                  <a:srgbClr val="00B050"/>
                </a:solidFill>
              </a:rPr>
              <a:t>] = </a:t>
            </a:r>
            <a:r>
              <a:rPr lang="en-US" dirty="0" smtClean="0">
                <a:solidFill>
                  <a:srgbClr val="00B050"/>
                </a:solidFill>
              </a:rPr>
              <a:t>e</a:t>
            </a:r>
            <a:r>
              <a:rPr lang="en-US" baseline="-5999" dirty="0" smtClean="0">
                <a:solidFill>
                  <a:srgbClr val="00B050"/>
                </a:solidFill>
              </a:rPr>
              <a:t>2</a:t>
            </a:r>
            <a:endParaRPr lang="en-US" baseline="-5999" dirty="0">
              <a:solidFill>
                <a:srgbClr val="00B050"/>
              </a:solidFill>
            </a:endParaRPr>
          </a:p>
        </p:txBody>
      </p:sp>
      <p:sp>
        <p:nvSpPr>
          <p:cNvPr id="988" name="Shape 988"/>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sp>
        <p:nvSpPr>
          <p:cNvPr id="989" name="Shape 989"/>
          <p:cNvSpPr/>
          <p:nvPr/>
        </p:nvSpPr>
        <p:spPr>
          <a:xfrm>
            <a:off x="7693401" y="2119801"/>
            <a:ext cx="551685" cy="551685"/>
          </a:xfrm>
          <a:prstGeom prst="ellipse">
            <a:avLst/>
          </a:prstGeom>
          <a:solidFill>
            <a:schemeClr val="tx2">
              <a:lumMod val="60000"/>
              <a:lumOff val="40000"/>
            </a:schemeClr>
          </a:solidFill>
          <a:ln w="38100">
            <a:solidFill>
              <a:srgbClr val="000000"/>
            </a:solidFill>
            <a:miter lim="400000"/>
          </a:ln>
        </p:spPr>
        <p:txBody>
          <a:bodyPr lIns="35719" tIns="35719" rIns="35719" bIns="35719" anchor="ctr"/>
          <a:lstStyle/>
          <a:p>
            <a:pPr>
              <a:defRPr sz="2400">
                <a:solidFill>
                  <a:srgbClr val="FFFFFF"/>
                </a:solidFill>
              </a:defRPr>
            </a:pPr>
            <a:endParaRPr sz="1687"/>
          </a:p>
        </p:txBody>
      </p:sp>
      <p:sp>
        <p:nvSpPr>
          <p:cNvPr id="990" name="Shape 990"/>
          <p:cNvSpPr/>
          <p:nvPr/>
        </p:nvSpPr>
        <p:spPr>
          <a:xfrm>
            <a:off x="7061308" y="3005307"/>
            <a:ext cx="551685" cy="551686"/>
          </a:xfrm>
          <a:prstGeom prst="ellipse">
            <a:avLst/>
          </a:prstGeom>
          <a:solidFill>
            <a:schemeClr val="tx2">
              <a:lumMod val="60000"/>
              <a:lumOff val="40000"/>
            </a:schemeClr>
          </a:solidFill>
          <a:ln w="38100">
            <a:solidFill>
              <a:srgbClr val="000000"/>
            </a:solidFill>
            <a:miter lim="400000"/>
          </a:ln>
        </p:spPr>
        <p:txBody>
          <a:bodyPr lIns="35719" tIns="35719" rIns="35719" bIns="35719" anchor="ctr"/>
          <a:lstStyle/>
          <a:p>
            <a:pPr>
              <a:defRPr sz="2400">
                <a:solidFill>
                  <a:srgbClr val="FFFFFF"/>
                </a:solidFill>
              </a:defRPr>
            </a:pPr>
            <a:endParaRPr sz="1687"/>
          </a:p>
        </p:txBody>
      </p:sp>
      <p:sp>
        <p:nvSpPr>
          <p:cNvPr id="991" name="Shape 991"/>
          <p:cNvSpPr/>
          <p:nvPr/>
        </p:nvSpPr>
        <p:spPr>
          <a:xfrm flipV="1">
            <a:off x="7524532" y="2663140"/>
            <a:ext cx="404613" cy="404614"/>
          </a:xfrm>
          <a:prstGeom prst="line">
            <a:avLst/>
          </a:prstGeom>
          <a:ln w="38100">
            <a:solidFill>
              <a:srgbClr val="000000"/>
            </a:solidFill>
            <a:miter lim="400000"/>
          </a:ln>
        </p:spPr>
        <p:txBody>
          <a:bodyPr lIns="35719" tIns="35719" rIns="35719" bIns="35719" anchor="ctr"/>
          <a:lstStyle/>
          <a:p>
            <a:pPr>
              <a:defRPr sz="2400"/>
            </a:pPr>
            <a:endParaRPr sz="1687"/>
          </a:p>
        </p:txBody>
      </p:sp>
      <p:sp>
        <p:nvSpPr>
          <p:cNvPr id="992" name="Shape 992"/>
          <p:cNvSpPr/>
          <p:nvPr/>
        </p:nvSpPr>
        <p:spPr>
          <a:xfrm flipV="1">
            <a:off x="7969243" y="2660488"/>
            <a:ext cx="1" cy="2342294"/>
          </a:xfrm>
          <a:prstGeom prst="line">
            <a:avLst/>
          </a:prstGeom>
          <a:ln w="38100">
            <a:solidFill>
              <a:srgbClr val="000000"/>
            </a:solidFill>
            <a:custDash>
              <a:ds d="200000" sp="200000"/>
            </a:custDash>
            <a:miter lim="400000"/>
          </a:ln>
        </p:spPr>
        <p:txBody>
          <a:bodyPr lIns="35719" tIns="35719" rIns="35719" bIns="35719" anchor="ctr"/>
          <a:lstStyle/>
          <a:p>
            <a:pPr>
              <a:defRPr sz="2400"/>
            </a:pPr>
            <a:endParaRPr sz="1687"/>
          </a:p>
        </p:txBody>
      </p:sp>
      <p:sp>
        <p:nvSpPr>
          <p:cNvPr id="993" name="Shape 993"/>
          <p:cNvSpPr/>
          <p:nvPr/>
        </p:nvSpPr>
        <p:spPr>
          <a:xfrm flipV="1">
            <a:off x="6936314" y="3555825"/>
            <a:ext cx="404614" cy="404613"/>
          </a:xfrm>
          <a:prstGeom prst="line">
            <a:avLst/>
          </a:prstGeom>
          <a:ln w="38100">
            <a:solidFill>
              <a:srgbClr val="000000"/>
            </a:solidFill>
            <a:miter lim="400000"/>
          </a:ln>
        </p:spPr>
        <p:txBody>
          <a:bodyPr lIns="35719" tIns="35719" rIns="35719" bIns="35719" anchor="ctr"/>
          <a:lstStyle/>
          <a:p>
            <a:pPr>
              <a:defRPr sz="2400"/>
            </a:pPr>
            <a:endParaRPr sz="1687"/>
          </a:p>
        </p:txBody>
      </p:sp>
      <p:sp>
        <p:nvSpPr>
          <p:cNvPr id="994" name="Shape 994"/>
          <p:cNvSpPr/>
          <p:nvPr/>
        </p:nvSpPr>
        <p:spPr>
          <a:xfrm>
            <a:off x="7803225" y="4990675"/>
            <a:ext cx="345232" cy="319527"/>
          </a:xfrm>
          <a:prstGeom prst="rect">
            <a:avLst/>
          </a:prstGeom>
          <a:solidFill>
            <a:srgbClr val="7030A0"/>
          </a:solidFill>
          <a:ln w="38100">
            <a:solidFill>
              <a:srgbClr val="000000"/>
            </a:solidFill>
            <a:miter lim="400000"/>
          </a:ln>
        </p:spPr>
        <p:txBody>
          <a:bodyPr lIns="35719" tIns="35719" rIns="35719" bIns="35719" anchor="ctr"/>
          <a:lstStyle/>
          <a:p>
            <a:pPr>
              <a:defRPr sz="2400">
                <a:solidFill>
                  <a:srgbClr val="FFFFFF"/>
                </a:solidFill>
              </a:defRPr>
            </a:pPr>
            <a:endParaRPr sz="1687"/>
          </a:p>
        </p:txBody>
      </p:sp>
      <p:sp>
        <p:nvSpPr>
          <p:cNvPr id="995" name="Shape 995"/>
          <p:cNvSpPr/>
          <p:nvPr/>
        </p:nvSpPr>
        <p:spPr>
          <a:xfrm flipH="1" flipV="1">
            <a:off x="7334059" y="3544232"/>
            <a:ext cx="631222" cy="1456393"/>
          </a:xfrm>
          <a:prstGeom prst="line">
            <a:avLst/>
          </a:prstGeom>
          <a:ln w="38100">
            <a:solidFill>
              <a:srgbClr val="000000"/>
            </a:solidFill>
            <a:custDash>
              <a:ds d="200000" sp="200000"/>
            </a:custDash>
            <a:miter lim="400000"/>
          </a:ln>
        </p:spPr>
        <p:txBody>
          <a:bodyPr lIns="35719" tIns="35719" rIns="35719" bIns="35719" anchor="ctr"/>
          <a:lstStyle/>
          <a:p>
            <a:pPr>
              <a:defRPr sz="2400"/>
            </a:pPr>
            <a:endParaRPr sz="1687"/>
          </a:p>
        </p:txBody>
      </p:sp>
      <p:sp>
        <p:nvSpPr>
          <p:cNvPr id="996" name="Shape 996"/>
          <p:cNvSpPr/>
          <p:nvPr/>
        </p:nvSpPr>
        <p:spPr>
          <a:xfrm flipH="1" flipV="1">
            <a:off x="6769431" y="4440102"/>
            <a:ext cx="1195851" cy="560524"/>
          </a:xfrm>
          <a:prstGeom prst="line">
            <a:avLst/>
          </a:prstGeom>
          <a:ln w="38100">
            <a:solidFill>
              <a:srgbClr val="000000"/>
            </a:solidFill>
            <a:custDash>
              <a:ds d="200000" sp="200000"/>
            </a:custDash>
            <a:miter lim="400000"/>
          </a:ln>
        </p:spPr>
        <p:txBody>
          <a:bodyPr lIns="35719" tIns="35719" rIns="35719" bIns="35719" anchor="ctr"/>
          <a:lstStyle/>
          <a:p>
            <a:pPr>
              <a:defRPr sz="2400"/>
            </a:pPr>
            <a:endParaRPr sz="1687"/>
          </a:p>
        </p:txBody>
      </p:sp>
      <p:sp>
        <p:nvSpPr>
          <p:cNvPr id="997" name="Shape 997"/>
          <p:cNvSpPr/>
          <p:nvPr/>
        </p:nvSpPr>
        <p:spPr>
          <a:xfrm flipV="1">
            <a:off x="6201701" y="4432281"/>
            <a:ext cx="576165" cy="576165"/>
          </a:xfrm>
          <a:prstGeom prst="line">
            <a:avLst/>
          </a:prstGeom>
          <a:ln w="38100">
            <a:solidFill>
              <a:srgbClr val="000000"/>
            </a:solidFill>
            <a:miter lim="400000"/>
          </a:ln>
        </p:spPr>
        <p:txBody>
          <a:bodyPr lIns="35719" tIns="35719" rIns="35719" bIns="35719" anchor="ctr"/>
          <a:lstStyle/>
          <a:p>
            <a:pPr>
              <a:defRPr sz="2400"/>
            </a:pPr>
            <a:endParaRPr sz="1687"/>
          </a:p>
        </p:txBody>
      </p:sp>
      <p:sp>
        <p:nvSpPr>
          <p:cNvPr id="998" name="Shape 998"/>
          <p:cNvSpPr/>
          <p:nvPr/>
        </p:nvSpPr>
        <p:spPr>
          <a:xfrm>
            <a:off x="5989276" y="4990675"/>
            <a:ext cx="345232" cy="319527"/>
          </a:xfrm>
          <a:prstGeom prst="rect">
            <a:avLst/>
          </a:prstGeom>
          <a:solidFill>
            <a:srgbClr val="7030A0"/>
          </a:solidFill>
          <a:ln w="38100">
            <a:solidFill>
              <a:srgbClr val="000000"/>
            </a:solidFill>
            <a:miter lim="400000"/>
          </a:ln>
        </p:spPr>
        <p:txBody>
          <a:bodyPr lIns="35719" tIns="35719" rIns="35719" bIns="35719" anchor="ctr"/>
          <a:lstStyle/>
          <a:p>
            <a:pPr>
              <a:defRPr sz="2400">
                <a:solidFill>
                  <a:srgbClr val="FFFFFF"/>
                </a:solidFill>
              </a:defRPr>
            </a:pPr>
            <a:endParaRPr sz="1687"/>
          </a:p>
        </p:txBody>
      </p:sp>
      <p:sp>
        <p:nvSpPr>
          <p:cNvPr id="999" name="Shape 999"/>
          <p:cNvSpPr/>
          <p:nvPr/>
        </p:nvSpPr>
        <p:spPr>
          <a:xfrm>
            <a:off x="6473089" y="3897993"/>
            <a:ext cx="551685" cy="551685"/>
          </a:xfrm>
          <a:prstGeom prst="ellipse">
            <a:avLst/>
          </a:prstGeom>
          <a:solidFill>
            <a:schemeClr val="tx2">
              <a:lumMod val="60000"/>
              <a:lumOff val="40000"/>
            </a:schemeClr>
          </a:solidFill>
          <a:ln w="38100">
            <a:solidFill>
              <a:srgbClr val="000000"/>
            </a:solidFill>
            <a:miter lim="400000"/>
          </a:ln>
        </p:spPr>
        <p:txBody>
          <a:bodyPr lIns="35719" tIns="35719" rIns="35719" bIns="35719" anchor="ctr"/>
          <a:lstStyle/>
          <a:p>
            <a:pPr>
              <a:defRPr sz="2400">
                <a:solidFill>
                  <a:srgbClr val="FFFFFF"/>
                </a:solidFill>
              </a:defRPr>
            </a:pPr>
            <a:endParaRPr sz="1687"/>
          </a:p>
        </p:txBody>
      </p:sp>
      <p:sp>
        <p:nvSpPr>
          <p:cNvPr id="1000" name="Shape 1000"/>
          <p:cNvSpPr/>
          <p:nvPr/>
        </p:nvSpPr>
        <p:spPr>
          <a:xfrm>
            <a:off x="6022968" y="2211905"/>
            <a:ext cx="1611018"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latin typeface="Helvetica"/>
                <a:ea typeface="Helvetica"/>
                <a:cs typeface="Helvetica"/>
                <a:sym typeface="Helvetica"/>
              </a:defRPr>
            </a:lvl1pPr>
          </a:lstStyle>
          <a:p>
            <a:r>
              <a:rPr sz="1687" dirty="0">
                <a:solidFill>
                  <a:srgbClr val="FF0000"/>
                </a:solidFill>
              </a:rPr>
              <a:t>dstip = 10.0.0.1</a:t>
            </a:r>
          </a:p>
        </p:txBody>
      </p:sp>
      <p:sp>
        <p:nvSpPr>
          <p:cNvPr id="1001" name="Shape 1001"/>
          <p:cNvSpPr/>
          <p:nvPr/>
        </p:nvSpPr>
        <p:spPr>
          <a:xfrm>
            <a:off x="5588188" y="3067754"/>
            <a:ext cx="1348126"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latin typeface="Helvetica"/>
                <a:ea typeface="Helvetica"/>
                <a:cs typeface="Helvetica"/>
                <a:sym typeface="Helvetica"/>
              </a:defRPr>
            </a:lvl1pPr>
          </a:lstStyle>
          <a:p>
            <a:r>
              <a:rPr sz="1687" dirty="0">
                <a:solidFill>
                  <a:schemeClr val="accent6">
                    <a:lumMod val="75000"/>
                  </a:schemeClr>
                </a:solidFill>
              </a:rPr>
              <a:t>srcip = dstip</a:t>
            </a:r>
          </a:p>
        </p:txBody>
      </p:sp>
      <p:sp>
        <p:nvSpPr>
          <p:cNvPr id="1002" name="Shape 1002"/>
          <p:cNvSpPr/>
          <p:nvPr/>
        </p:nvSpPr>
        <p:spPr>
          <a:xfrm>
            <a:off x="5178829" y="3994397"/>
            <a:ext cx="1218283"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latin typeface="Helvetica"/>
                <a:ea typeface="Helvetica"/>
                <a:cs typeface="Helvetica"/>
                <a:sym typeface="Helvetica"/>
              </a:defRPr>
            </a:lvl1pPr>
          </a:lstStyle>
          <a:p>
            <a:r>
              <a:rPr sz="1687" dirty="0">
                <a:solidFill>
                  <a:srgbClr val="00B050"/>
                </a:solidFill>
              </a:rPr>
              <a:t>s[srcip] = 2</a:t>
            </a:r>
          </a:p>
        </p:txBody>
      </p:sp>
      <p:sp>
        <p:nvSpPr>
          <p:cNvPr id="1003" name="Shape 1003"/>
          <p:cNvSpPr/>
          <p:nvPr/>
        </p:nvSpPr>
        <p:spPr>
          <a:xfrm>
            <a:off x="5425088" y="5393221"/>
            <a:ext cx="1455528"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latin typeface="Helvetica"/>
                <a:ea typeface="Helvetica"/>
                <a:cs typeface="Helvetica"/>
                <a:sym typeface="Helvetica"/>
              </a:defRPr>
            </a:lvl1pPr>
          </a:lstStyle>
          <a:p>
            <a:r>
              <a:rPr sz="1687"/>
              <a:t>{s[dstip] ← 2}</a:t>
            </a:r>
          </a:p>
        </p:txBody>
      </p:sp>
      <p:sp>
        <p:nvSpPr>
          <p:cNvPr id="1004" name="Shape 1004"/>
          <p:cNvSpPr/>
          <p:nvPr/>
        </p:nvSpPr>
        <p:spPr>
          <a:xfrm>
            <a:off x="7614189" y="5393221"/>
            <a:ext cx="721352"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latin typeface="Helvetica"/>
                <a:ea typeface="Helvetica"/>
                <a:cs typeface="Helvetica"/>
                <a:sym typeface="Helvetica"/>
              </a:defRPr>
            </a:lvl1pPr>
          </a:lstStyle>
          <a:p>
            <a:r>
              <a:rPr sz="1687"/>
              <a:t>{drop}</a:t>
            </a:r>
          </a:p>
        </p:txBody>
      </p:sp>
    </p:spTree>
    <p:extLst>
      <p:ext uri="{BB962C8B-B14F-4D97-AF65-F5344CB8AC3E}">
        <p14:creationId xmlns:p14="http://schemas.microsoft.com/office/powerpoint/2010/main" val="151102295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a:lstStyle/>
          <a:p>
            <a:r>
              <a:t>xFDD for DNS Reflection Detection</a:t>
            </a:r>
          </a:p>
        </p:txBody>
      </p:sp>
      <p:sp>
        <p:nvSpPr>
          <p:cNvPr id="1052" name="Shape 1052"/>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30</a:t>
            </a:fld>
            <a:endParaRPr/>
          </a:p>
        </p:txBody>
      </p:sp>
      <p:pic>
        <p:nvPicPr>
          <p:cNvPr id="1053" name="FDD - DNS.png"/>
          <p:cNvPicPr>
            <a:picLocks noChangeAspect="1"/>
          </p:cNvPicPr>
          <p:nvPr/>
        </p:nvPicPr>
        <p:blipFill>
          <a:blip r:embed="rId2">
            <a:extLst/>
          </a:blip>
          <a:stretch>
            <a:fillRect/>
          </a:stretch>
        </p:blipFill>
        <p:spPr>
          <a:xfrm>
            <a:off x="1602879" y="1492840"/>
            <a:ext cx="5938242" cy="4905504"/>
          </a:xfrm>
          <a:prstGeom prst="rect">
            <a:avLst/>
          </a:prstGeom>
          <a:ln w="12700">
            <a:miter lim="400000"/>
          </a:ln>
        </p:spPr>
      </p:pic>
    </p:spTree>
    <p:extLst>
      <p:ext uri="{BB962C8B-B14F-4D97-AF65-F5344CB8AC3E}">
        <p14:creationId xmlns:p14="http://schemas.microsoft.com/office/powerpoint/2010/main" val="21994342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Shape 1095"/>
          <p:cNvSpPr>
            <a:spLocks noGrp="1"/>
          </p:cNvSpPr>
          <p:nvPr>
            <p:ph type="title"/>
          </p:nvPr>
        </p:nvSpPr>
        <p:spPr>
          <a:prstGeom prst="rect">
            <a:avLst/>
          </a:prstGeom>
        </p:spPr>
        <p:txBody>
          <a:bodyPr/>
          <a:lstStyle/>
          <a:p>
            <a:r>
              <a:rPr lang="en-US" dirty="0" smtClean="0"/>
              <a:t>Optimally Distribute the </a:t>
            </a:r>
            <a:r>
              <a:rPr lang="en-US" dirty="0" err="1" smtClean="0"/>
              <a:t>xFDD</a:t>
            </a:r>
            <a:endParaRPr dirty="0"/>
          </a:p>
        </p:txBody>
      </p:sp>
      <p:sp>
        <p:nvSpPr>
          <p:cNvPr id="1096" name="Shape 1096"/>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31</a:t>
            </a:fld>
            <a:endParaRPr/>
          </a:p>
        </p:txBody>
      </p:sp>
      <p:pic>
        <p:nvPicPr>
          <p:cNvPr id="1097" name="computer.png"/>
          <p:cNvPicPr>
            <a:picLocks noChangeAspect="1"/>
          </p:cNvPicPr>
          <p:nvPr/>
        </p:nvPicPr>
        <p:blipFill>
          <a:blip r:embed="rId2">
            <a:extLst/>
          </a:blip>
          <a:stretch>
            <a:fillRect/>
          </a:stretch>
        </p:blipFill>
        <p:spPr>
          <a:xfrm>
            <a:off x="3927166" y="1803639"/>
            <a:ext cx="1214987" cy="1214987"/>
          </a:xfrm>
          <a:prstGeom prst="rect">
            <a:avLst/>
          </a:prstGeom>
          <a:ln w="12700">
            <a:miter lim="400000"/>
          </a:ln>
        </p:spPr>
      </p:pic>
      <p:grpSp>
        <p:nvGrpSpPr>
          <p:cNvPr id="1121" name="Group 1121"/>
          <p:cNvGrpSpPr/>
          <p:nvPr/>
        </p:nvGrpSpPr>
        <p:grpSpPr>
          <a:xfrm>
            <a:off x="1797996" y="4148748"/>
            <a:ext cx="5548009" cy="2474056"/>
            <a:chOff x="0" y="0"/>
            <a:chExt cx="7890501" cy="3518656"/>
          </a:xfrm>
        </p:grpSpPr>
        <p:sp>
          <p:nvSpPr>
            <p:cNvPr id="1098" name="Shape 1098"/>
            <p:cNvSpPr/>
            <p:nvPr/>
          </p:nvSpPr>
          <p:spPr>
            <a:xfrm>
              <a:off x="708091" y="-1"/>
              <a:ext cx="6339330" cy="3518658"/>
            </a:xfrm>
            <a:custGeom>
              <a:avLst/>
              <a:gdLst/>
              <a:ahLst/>
              <a:cxnLst>
                <a:cxn ang="0">
                  <a:pos x="wd2" y="hd2"/>
                </a:cxn>
                <a:cxn ang="5400000">
                  <a:pos x="wd2" y="hd2"/>
                </a:cxn>
                <a:cxn ang="10800000">
                  <a:pos x="wd2" y="hd2"/>
                </a:cxn>
                <a:cxn ang="16200000">
                  <a:pos x="wd2" y="hd2"/>
                </a:cxn>
              </a:cxnLst>
              <a:rect l="0" t="0" r="r" b="b"/>
              <a:pathLst>
                <a:path w="21079" h="20848" extrusionOk="0">
                  <a:moveTo>
                    <a:pt x="5753" y="4260"/>
                  </a:moveTo>
                  <a:cubicBezTo>
                    <a:pt x="6292" y="2271"/>
                    <a:pt x="7547" y="808"/>
                    <a:pt x="9006" y="238"/>
                  </a:cubicBezTo>
                  <a:cubicBezTo>
                    <a:pt x="11292" y="-655"/>
                    <a:pt x="13570" y="1038"/>
                    <a:pt x="14463" y="4084"/>
                  </a:cubicBezTo>
                  <a:cubicBezTo>
                    <a:pt x="16205" y="2206"/>
                    <a:pt x="19007" y="3055"/>
                    <a:pt x="20147" y="5763"/>
                  </a:cubicBezTo>
                  <a:cubicBezTo>
                    <a:pt x="20764" y="7230"/>
                    <a:pt x="20774" y="8998"/>
                    <a:pt x="20077" y="10390"/>
                  </a:cubicBezTo>
                  <a:cubicBezTo>
                    <a:pt x="20959" y="11706"/>
                    <a:pt x="21327" y="13565"/>
                    <a:pt x="20904" y="15169"/>
                  </a:cubicBezTo>
                  <a:cubicBezTo>
                    <a:pt x="20652" y="16125"/>
                    <a:pt x="20183" y="16916"/>
                    <a:pt x="19619" y="17525"/>
                  </a:cubicBezTo>
                  <a:cubicBezTo>
                    <a:pt x="18030" y="19241"/>
                    <a:pt x="15888" y="19445"/>
                    <a:pt x="14180" y="17903"/>
                  </a:cubicBezTo>
                  <a:cubicBezTo>
                    <a:pt x="13319" y="19935"/>
                    <a:pt x="11541" y="20945"/>
                    <a:pt x="9752" y="20841"/>
                  </a:cubicBezTo>
                  <a:cubicBezTo>
                    <a:pt x="8081" y="20743"/>
                    <a:pt x="6635" y="19485"/>
                    <a:pt x="5915" y="17508"/>
                  </a:cubicBezTo>
                  <a:cubicBezTo>
                    <a:pt x="4485" y="19637"/>
                    <a:pt x="1773" y="19294"/>
                    <a:pt x="609" y="16855"/>
                  </a:cubicBezTo>
                  <a:cubicBezTo>
                    <a:pt x="-273" y="15008"/>
                    <a:pt x="-12" y="12420"/>
                    <a:pt x="1250" y="11114"/>
                  </a:cubicBezTo>
                  <a:cubicBezTo>
                    <a:pt x="580" y="10491"/>
                    <a:pt x="124" y="9398"/>
                    <a:pt x="24" y="8156"/>
                  </a:cubicBezTo>
                  <a:cubicBezTo>
                    <a:pt x="-162" y="5849"/>
                    <a:pt x="776" y="3795"/>
                    <a:pt x="2115" y="3009"/>
                  </a:cubicBezTo>
                  <a:cubicBezTo>
                    <a:pt x="3365" y="2276"/>
                    <a:pt x="4774" y="2735"/>
                    <a:pt x="5753" y="4260"/>
                  </a:cubicBezTo>
                  <a:close/>
                </a:path>
              </a:pathLst>
            </a:custGeom>
            <a:solidFill>
              <a:srgbClr val="EBF5FF"/>
            </a:solidFill>
            <a:ln w="25400" cap="flat">
              <a:solidFill>
                <a:srgbClr val="004893"/>
              </a:solidFill>
              <a:prstDash val="solid"/>
              <a:miter lim="400000"/>
            </a:ln>
            <a:effectLst/>
          </p:spPr>
          <p:txBody>
            <a:bodyPr wrap="square" lIns="35719" tIns="35719" rIns="35719" bIns="35719" numCol="1" anchor="ctr">
              <a:noAutofit/>
            </a:bodyPr>
            <a:lstStyle/>
            <a:p>
              <a:pPr>
                <a:defRPr sz="2400"/>
              </a:pPr>
              <a:endParaRPr sz="1687"/>
            </a:p>
          </p:txBody>
        </p:sp>
        <p:pic>
          <p:nvPicPr>
            <p:cNvPr id="1099" name="image3.png"/>
            <p:cNvPicPr>
              <a:picLocks noChangeAspect="1"/>
            </p:cNvPicPr>
            <p:nvPr/>
          </p:nvPicPr>
          <p:blipFill>
            <a:blip r:embed="rId3">
              <a:extLst/>
            </a:blip>
            <a:stretch>
              <a:fillRect/>
            </a:stretch>
          </p:blipFill>
          <p:spPr>
            <a:xfrm>
              <a:off x="3390968" y="474340"/>
              <a:ext cx="1019005" cy="606350"/>
            </a:xfrm>
            <a:prstGeom prst="rect">
              <a:avLst/>
            </a:prstGeom>
            <a:ln w="12700" cap="flat">
              <a:noFill/>
              <a:miter lim="400000"/>
            </a:ln>
            <a:effectLst/>
          </p:spPr>
        </p:pic>
        <p:sp>
          <p:nvSpPr>
            <p:cNvPr id="1100" name="Shape 1100"/>
            <p:cNvSpPr/>
            <p:nvPr/>
          </p:nvSpPr>
          <p:spPr>
            <a:xfrm flipV="1">
              <a:off x="2177589" y="803706"/>
              <a:ext cx="1098399" cy="380894"/>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1101" name="image3.png"/>
            <p:cNvPicPr>
              <a:picLocks noChangeAspect="1"/>
            </p:cNvPicPr>
            <p:nvPr/>
          </p:nvPicPr>
          <p:blipFill>
            <a:blip r:embed="rId3">
              <a:extLst/>
            </a:blip>
            <a:stretch>
              <a:fillRect/>
            </a:stretch>
          </p:blipFill>
          <p:spPr>
            <a:xfrm>
              <a:off x="5530877" y="1146883"/>
              <a:ext cx="1019006" cy="606350"/>
            </a:xfrm>
            <a:prstGeom prst="rect">
              <a:avLst/>
            </a:prstGeom>
            <a:ln w="12700" cap="flat">
              <a:noFill/>
              <a:miter lim="400000"/>
            </a:ln>
            <a:effectLst/>
          </p:spPr>
        </p:pic>
        <p:pic>
          <p:nvPicPr>
            <p:cNvPr id="1102" name="image3.png"/>
            <p:cNvPicPr>
              <a:picLocks noChangeAspect="1"/>
            </p:cNvPicPr>
            <p:nvPr/>
          </p:nvPicPr>
          <p:blipFill>
            <a:blip r:embed="rId3">
              <a:extLst/>
            </a:blip>
            <a:stretch>
              <a:fillRect/>
            </a:stretch>
          </p:blipFill>
          <p:spPr>
            <a:xfrm>
              <a:off x="1251059" y="2225913"/>
              <a:ext cx="1019005" cy="606351"/>
            </a:xfrm>
            <a:prstGeom prst="rect">
              <a:avLst/>
            </a:prstGeom>
            <a:ln w="12700" cap="flat">
              <a:noFill/>
              <a:miter lim="400000"/>
            </a:ln>
            <a:effectLst/>
          </p:spPr>
        </p:pic>
        <p:pic>
          <p:nvPicPr>
            <p:cNvPr id="1103" name="image3.png"/>
            <p:cNvPicPr>
              <a:picLocks noChangeAspect="1"/>
            </p:cNvPicPr>
            <p:nvPr/>
          </p:nvPicPr>
          <p:blipFill>
            <a:blip r:embed="rId3">
              <a:extLst/>
            </a:blip>
            <a:stretch>
              <a:fillRect/>
            </a:stretch>
          </p:blipFill>
          <p:spPr>
            <a:xfrm>
              <a:off x="3390968" y="1589036"/>
              <a:ext cx="1019005" cy="606350"/>
            </a:xfrm>
            <a:prstGeom prst="rect">
              <a:avLst/>
            </a:prstGeom>
            <a:ln w="12700" cap="flat">
              <a:noFill/>
              <a:miter lim="400000"/>
            </a:ln>
            <a:effectLst/>
          </p:spPr>
        </p:pic>
        <p:pic>
          <p:nvPicPr>
            <p:cNvPr id="1104" name="image3.png"/>
            <p:cNvPicPr>
              <a:picLocks noChangeAspect="1"/>
            </p:cNvPicPr>
            <p:nvPr/>
          </p:nvPicPr>
          <p:blipFill>
            <a:blip r:embed="rId3">
              <a:extLst/>
            </a:blip>
            <a:stretch>
              <a:fillRect/>
            </a:stretch>
          </p:blipFill>
          <p:spPr>
            <a:xfrm>
              <a:off x="1251059" y="1146883"/>
              <a:ext cx="1019005" cy="606350"/>
            </a:xfrm>
            <a:prstGeom prst="rect">
              <a:avLst/>
            </a:prstGeom>
            <a:ln w="12700" cap="flat">
              <a:noFill/>
              <a:miter lim="400000"/>
            </a:ln>
            <a:effectLst/>
          </p:spPr>
        </p:pic>
        <p:pic>
          <p:nvPicPr>
            <p:cNvPr id="1105" name="image3.png"/>
            <p:cNvPicPr>
              <a:picLocks noChangeAspect="1"/>
            </p:cNvPicPr>
            <p:nvPr/>
          </p:nvPicPr>
          <p:blipFill>
            <a:blip r:embed="rId3">
              <a:extLst/>
            </a:blip>
            <a:stretch>
              <a:fillRect/>
            </a:stretch>
          </p:blipFill>
          <p:spPr>
            <a:xfrm>
              <a:off x="3390968" y="2657876"/>
              <a:ext cx="1019005" cy="606351"/>
            </a:xfrm>
            <a:prstGeom prst="rect">
              <a:avLst/>
            </a:prstGeom>
            <a:ln w="12700" cap="flat">
              <a:noFill/>
              <a:miter lim="400000"/>
            </a:ln>
            <a:effectLst/>
          </p:spPr>
        </p:pic>
        <p:pic>
          <p:nvPicPr>
            <p:cNvPr id="1106" name="image3.png"/>
            <p:cNvPicPr>
              <a:picLocks noChangeAspect="1"/>
            </p:cNvPicPr>
            <p:nvPr/>
          </p:nvPicPr>
          <p:blipFill>
            <a:blip r:embed="rId3">
              <a:extLst/>
            </a:blip>
            <a:stretch>
              <a:fillRect/>
            </a:stretch>
          </p:blipFill>
          <p:spPr>
            <a:xfrm>
              <a:off x="5530877" y="2225913"/>
              <a:ext cx="1019006" cy="606351"/>
            </a:xfrm>
            <a:prstGeom prst="rect">
              <a:avLst/>
            </a:prstGeom>
            <a:ln w="12700" cap="flat">
              <a:noFill/>
              <a:miter lim="400000"/>
            </a:ln>
            <a:effectLst/>
          </p:spPr>
        </p:pic>
        <p:sp>
          <p:nvSpPr>
            <p:cNvPr id="1107" name="Shape 1107"/>
            <p:cNvSpPr/>
            <p:nvPr/>
          </p:nvSpPr>
          <p:spPr>
            <a:xfrm>
              <a:off x="4331789" y="827897"/>
              <a:ext cx="1155439" cy="38076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08" name="Shape 1108"/>
            <p:cNvSpPr/>
            <p:nvPr/>
          </p:nvSpPr>
          <p:spPr>
            <a:xfrm>
              <a:off x="2177589" y="1438893"/>
              <a:ext cx="1098399" cy="29479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09" name="Shape 1109"/>
            <p:cNvSpPr/>
            <p:nvPr/>
          </p:nvSpPr>
          <p:spPr>
            <a:xfrm flipV="1">
              <a:off x="2177589" y="1914938"/>
              <a:ext cx="1098399" cy="45393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0" name="Shape 1110"/>
            <p:cNvSpPr/>
            <p:nvPr/>
          </p:nvSpPr>
          <p:spPr>
            <a:xfrm>
              <a:off x="2189606" y="2559798"/>
              <a:ext cx="1098399" cy="29479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1" name="Shape 1111"/>
            <p:cNvSpPr/>
            <p:nvPr/>
          </p:nvSpPr>
          <p:spPr>
            <a:xfrm flipV="1">
              <a:off x="4350119" y="1349132"/>
              <a:ext cx="1118778" cy="45393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2" name="Shape 1112"/>
            <p:cNvSpPr/>
            <p:nvPr/>
          </p:nvSpPr>
          <p:spPr>
            <a:xfrm flipV="1">
              <a:off x="4360309" y="2482950"/>
              <a:ext cx="1098399" cy="360778"/>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3" name="Shape 1113"/>
            <p:cNvSpPr/>
            <p:nvPr/>
          </p:nvSpPr>
          <p:spPr>
            <a:xfrm>
              <a:off x="4360308" y="1953748"/>
              <a:ext cx="1098399" cy="37631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4" name="Shape 1114"/>
            <p:cNvSpPr/>
            <p:nvPr/>
          </p:nvSpPr>
          <p:spPr>
            <a:xfrm>
              <a:off x="3811928" y="1011333"/>
              <a:ext cx="1" cy="485943"/>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5" name="Shape 1115"/>
            <p:cNvSpPr/>
            <p:nvPr/>
          </p:nvSpPr>
          <p:spPr>
            <a:xfrm>
              <a:off x="3818737" y="2122047"/>
              <a:ext cx="1" cy="485943"/>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6" name="Shape 1116"/>
            <p:cNvSpPr/>
            <p:nvPr/>
          </p:nvSpPr>
          <p:spPr>
            <a:xfrm>
              <a:off x="0" y="1340561"/>
              <a:ext cx="1173835"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7" name="Shape 1117"/>
            <p:cNvSpPr/>
            <p:nvPr/>
          </p:nvSpPr>
          <p:spPr>
            <a:xfrm>
              <a:off x="0" y="2529088"/>
              <a:ext cx="1173835"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8" name="Shape 1118"/>
            <p:cNvSpPr/>
            <p:nvPr/>
          </p:nvSpPr>
          <p:spPr>
            <a:xfrm>
              <a:off x="6535243" y="1340561"/>
              <a:ext cx="1173836"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19" name="Shape 1119"/>
            <p:cNvSpPr/>
            <p:nvPr/>
          </p:nvSpPr>
          <p:spPr>
            <a:xfrm>
              <a:off x="6535243" y="2529088"/>
              <a:ext cx="1173836"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20" name="Shape 1120"/>
            <p:cNvSpPr/>
            <p:nvPr/>
          </p:nvSpPr>
          <p:spPr>
            <a:xfrm>
              <a:off x="7088058" y="829763"/>
              <a:ext cx="802444" cy="403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400"/>
              </a:lvl1pPr>
            </a:lstStyle>
            <a:p>
              <a:r>
                <a:rPr sz="1687"/>
                <a:t>CS</a:t>
              </a:r>
            </a:p>
          </p:txBody>
        </p:sp>
      </p:grpSp>
      <p:sp>
        <p:nvSpPr>
          <p:cNvPr id="1122" name="Shape 1122"/>
          <p:cNvSpPr/>
          <p:nvPr/>
        </p:nvSpPr>
        <p:spPr>
          <a:xfrm>
            <a:off x="4110535" y="1981439"/>
            <a:ext cx="806311"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Helvetica"/>
                <a:ea typeface="Helvetica"/>
                <a:cs typeface="Helvetica"/>
                <a:sym typeface="Helvetica"/>
              </a:defRPr>
            </a:lvl1pPr>
          </a:lstStyle>
          <a:p>
            <a:r>
              <a:rPr sz="2400" dirty="0"/>
              <a:t>MILP</a:t>
            </a:r>
            <a:endParaRPr sz="1266" dirty="0"/>
          </a:p>
        </p:txBody>
      </p:sp>
      <p:grpSp>
        <p:nvGrpSpPr>
          <p:cNvPr id="1125" name="Group 1125"/>
          <p:cNvGrpSpPr/>
          <p:nvPr/>
        </p:nvGrpSpPr>
        <p:grpSpPr>
          <a:xfrm>
            <a:off x="1766262" y="1824183"/>
            <a:ext cx="1933596" cy="923868"/>
            <a:chOff x="0" y="0"/>
            <a:chExt cx="2750001" cy="1313945"/>
          </a:xfrm>
        </p:grpSpPr>
        <p:sp>
          <p:nvSpPr>
            <p:cNvPr id="1123" name="Shape 1123"/>
            <p:cNvSpPr/>
            <p:nvPr/>
          </p:nvSpPr>
          <p:spPr>
            <a:xfrm>
              <a:off x="0" y="0"/>
              <a:ext cx="2750001" cy="1313945"/>
            </a:xfrm>
            <a:prstGeom prst="rightArrow">
              <a:avLst>
                <a:gd name="adj1" fmla="val 67110"/>
                <a:gd name="adj2" fmla="val 61860"/>
              </a:avLst>
            </a:prstGeom>
            <a:noFill/>
            <a:ln w="38100" cap="flat">
              <a:solidFill>
                <a:schemeClr val="accent5"/>
              </a:solidFill>
              <a:prstDash val="solid"/>
              <a:miter lim="400000"/>
            </a:ln>
            <a:effectLst/>
          </p:spPr>
          <p:txBody>
            <a:bodyPr wrap="square" lIns="35719" tIns="35719" rIns="35719" bIns="35719" numCol="1" anchor="ctr">
              <a:noAutofit/>
            </a:bodyPr>
            <a:lstStyle/>
            <a:p>
              <a:pPr>
                <a:defRPr sz="2400"/>
              </a:pPr>
              <a:endParaRPr sz="1687"/>
            </a:p>
          </p:txBody>
        </p:sp>
        <p:sp>
          <p:nvSpPr>
            <p:cNvPr id="1124" name="Shape 1124"/>
            <p:cNvSpPr/>
            <p:nvPr/>
          </p:nvSpPr>
          <p:spPr>
            <a:xfrm>
              <a:off x="109912" y="220934"/>
              <a:ext cx="2097440" cy="872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p>
              <a:pPr>
                <a:defRPr sz="2500" b="1">
                  <a:latin typeface="Helvetica"/>
                  <a:ea typeface="Helvetica"/>
                  <a:cs typeface="Helvetica"/>
                  <a:sym typeface="Helvetica"/>
                </a:defRPr>
              </a:pPr>
              <a:r>
                <a:rPr sz="1758"/>
                <a:t>Dependency </a:t>
              </a:r>
            </a:p>
            <a:p>
              <a:pPr>
                <a:defRPr sz="2500" b="1">
                  <a:latin typeface="Helvetica"/>
                  <a:ea typeface="Helvetica"/>
                  <a:cs typeface="Helvetica"/>
                  <a:sym typeface="Helvetica"/>
                </a:defRPr>
              </a:pPr>
              <a:r>
                <a:rPr sz="1758"/>
                <a:t>Graph</a:t>
              </a:r>
            </a:p>
          </p:txBody>
        </p:sp>
      </p:grpSp>
      <p:grpSp>
        <p:nvGrpSpPr>
          <p:cNvPr id="1128" name="Group 1128"/>
          <p:cNvGrpSpPr/>
          <p:nvPr/>
        </p:nvGrpSpPr>
        <p:grpSpPr>
          <a:xfrm>
            <a:off x="5368179" y="1824183"/>
            <a:ext cx="1933596" cy="923868"/>
            <a:chOff x="0" y="0"/>
            <a:chExt cx="2750001" cy="1313945"/>
          </a:xfrm>
        </p:grpSpPr>
        <p:sp>
          <p:nvSpPr>
            <p:cNvPr id="1126" name="Shape 1126"/>
            <p:cNvSpPr/>
            <p:nvPr/>
          </p:nvSpPr>
          <p:spPr>
            <a:xfrm flipH="1">
              <a:off x="0" y="0"/>
              <a:ext cx="2750001" cy="1313945"/>
            </a:xfrm>
            <a:prstGeom prst="rightArrow">
              <a:avLst>
                <a:gd name="adj1" fmla="val 67110"/>
                <a:gd name="adj2" fmla="val 61860"/>
              </a:avLst>
            </a:prstGeom>
            <a:noFill/>
            <a:ln w="38100" cap="flat">
              <a:solidFill>
                <a:schemeClr val="accent5"/>
              </a:solidFill>
              <a:prstDash val="solid"/>
              <a:miter lim="400000"/>
            </a:ln>
            <a:effectLst/>
          </p:spPr>
          <p:txBody>
            <a:bodyPr wrap="square" lIns="35719" tIns="35719" rIns="35719" bIns="35719" numCol="1" anchor="ctr">
              <a:noAutofit/>
            </a:bodyPr>
            <a:lstStyle/>
            <a:p>
              <a:pPr>
                <a:defRPr sz="2400"/>
              </a:pPr>
              <a:endParaRPr sz="1687"/>
            </a:p>
          </p:txBody>
        </p:sp>
        <p:sp>
          <p:nvSpPr>
            <p:cNvPr id="1127" name="Shape 1127"/>
            <p:cNvSpPr/>
            <p:nvPr/>
          </p:nvSpPr>
          <p:spPr>
            <a:xfrm>
              <a:off x="537681" y="220934"/>
              <a:ext cx="2026765" cy="872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p>
              <a:pPr>
                <a:defRPr sz="2500" b="1">
                  <a:latin typeface="Helvetica"/>
                  <a:ea typeface="Helvetica"/>
                  <a:cs typeface="Helvetica"/>
                  <a:sym typeface="Helvetica"/>
                </a:defRPr>
              </a:pPr>
              <a:r>
                <a:rPr sz="1758"/>
                <a:t>Packet-State</a:t>
              </a:r>
            </a:p>
            <a:p>
              <a:pPr>
                <a:defRPr sz="2500" b="1">
                  <a:latin typeface="Helvetica"/>
                  <a:ea typeface="Helvetica"/>
                  <a:cs typeface="Helvetica"/>
                  <a:sym typeface="Helvetica"/>
                </a:defRPr>
              </a:pPr>
              <a:r>
                <a:rPr sz="1758"/>
                <a:t>Mapping</a:t>
              </a:r>
            </a:p>
          </p:txBody>
        </p:sp>
      </p:grpSp>
      <p:sp>
        <p:nvSpPr>
          <p:cNvPr id="1129" name="Shape 1129"/>
          <p:cNvSpPr/>
          <p:nvPr/>
        </p:nvSpPr>
        <p:spPr>
          <a:xfrm rot="5400000" flipH="1">
            <a:off x="4088175" y="2780785"/>
            <a:ext cx="892969" cy="1591043"/>
          </a:xfrm>
          <a:prstGeom prst="rightArrow">
            <a:avLst>
              <a:gd name="adj1" fmla="val 61511"/>
              <a:gd name="adj2" fmla="val 64000"/>
            </a:avLst>
          </a:prstGeom>
          <a:ln w="38100">
            <a:solidFill>
              <a:schemeClr val="accent5"/>
            </a:solidFill>
            <a:miter lim="400000"/>
          </a:ln>
        </p:spPr>
        <p:txBody>
          <a:bodyPr lIns="35719" tIns="35719" rIns="35719" bIns="35719" anchor="ctr"/>
          <a:lstStyle/>
          <a:p>
            <a:pPr>
              <a:defRPr sz="2400">
                <a:solidFill>
                  <a:srgbClr val="FFFFFF"/>
                </a:solidFill>
              </a:defRPr>
            </a:pPr>
            <a:endParaRPr sz="1687"/>
          </a:p>
        </p:txBody>
      </p:sp>
      <p:sp>
        <p:nvSpPr>
          <p:cNvPr id="1130" name="Shape 1130"/>
          <p:cNvSpPr/>
          <p:nvPr/>
        </p:nvSpPr>
        <p:spPr>
          <a:xfrm>
            <a:off x="4106355" y="3348534"/>
            <a:ext cx="811762" cy="61318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500" b="1">
                <a:latin typeface="Helvetica"/>
                <a:ea typeface="Helvetica"/>
                <a:cs typeface="Helvetica"/>
                <a:sym typeface="Helvetica"/>
              </a:defRPr>
            </a:pPr>
            <a:r>
              <a:rPr sz="1758"/>
              <a:t>Traffic </a:t>
            </a:r>
          </a:p>
          <a:p>
            <a:pPr>
              <a:defRPr sz="2500" b="1">
                <a:latin typeface="Helvetica"/>
                <a:ea typeface="Helvetica"/>
                <a:cs typeface="Helvetica"/>
                <a:sym typeface="Helvetica"/>
              </a:defRPr>
            </a:pPr>
            <a:r>
              <a:rPr sz="1758"/>
              <a:t>Matrix</a:t>
            </a:r>
          </a:p>
        </p:txBody>
      </p:sp>
      <p:sp>
        <p:nvSpPr>
          <p:cNvPr id="2" name="TextBox 1"/>
          <p:cNvSpPr txBox="1"/>
          <p:nvPr/>
        </p:nvSpPr>
        <p:spPr>
          <a:xfrm>
            <a:off x="6458771" y="3158477"/>
            <a:ext cx="2504725" cy="1200329"/>
          </a:xfrm>
          <a:prstGeom prst="rect">
            <a:avLst/>
          </a:prstGeom>
          <a:solidFill>
            <a:srgbClr val="FFF9C4"/>
          </a:solidFill>
        </p:spPr>
        <p:txBody>
          <a:bodyPr wrap="none" rtlCol="0">
            <a:spAutoFit/>
          </a:bodyPr>
          <a:lstStyle/>
          <a:p>
            <a:r>
              <a:rPr lang="en-US" sz="2400" dirty="0" smtClean="0"/>
              <a:t>Output</a:t>
            </a:r>
          </a:p>
          <a:p>
            <a:pPr marL="285750" indent="-285750">
              <a:buFont typeface="Arial" charset="0"/>
              <a:buChar char="•"/>
            </a:pPr>
            <a:r>
              <a:rPr lang="en-US" sz="2400" dirty="0" smtClean="0"/>
              <a:t>State placement</a:t>
            </a:r>
          </a:p>
          <a:p>
            <a:pPr marL="285750" indent="-285750">
              <a:buFont typeface="Arial" charset="0"/>
              <a:buChar char="•"/>
            </a:pPr>
            <a:r>
              <a:rPr lang="en-US" sz="2400" dirty="0" smtClean="0"/>
              <a:t>Routing</a:t>
            </a:r>
          </a:p>
        </p:txBody>
      </p:sp>
    </p:spTree>
    <p:extLst>
      <p:ext uri="{BB962C8B-B14F-4D97-AF65-F5344CB8AC3E}">
        <p14:creationId xmlns:p14="http://schemas.microsoft.com/office/powerpoint/2010/main" val="4539239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See SIGCOMM’16 paper for prototype, experiments, etc.</a:t>
            </a:r>
            <a:endParaRPr lang="en-US" dirty="0"/>
          </a:p>
        </p:txBody>
      </p:sp>
      <p:sp>
        <p:nvSpPr>
          <p:cNvPr id="4" name="Subtitle 3"/>
          <p:cNvSpPr>
            <a:spLocks noGrp="1"/>
          </p:cNvSpPr>
          <p:nvPr>
            <p:ph type="subTitle" idx="1"/>
          </p:nvPr>
        </p:nvSpPr>
        <p:spPr/>
        <p:txBody>
          <a:bodyPr/>
          <a:lstStyle/>
          <a:p>
            <a:r>
              <a:rPr lang="en-US" dirty="0"/>
              <a:t>http://</a:t>
            </a:r>
            <a:r>
              <a:rPr lang="en-US" dirty="0" err="1"/>
              <a:t>www.cs.princeton.edu</a:t>
            </a:r>
            <a:r>
              <a:rPr lang="en-US" dirty="0"/>
              <a:t>/~</a:t>
            </a:r>
            <a:r>
              <a:rPr lang="en-US" dirty="0" err="1"/>
              <a:t>jrex</a:t>
            </a:r>
            <a:r>
              <a:rPr lang="en-US" dirty="0"/>
              <a:t>/papers/snap16.pdf</a:t>
            </a:r>
          </a:p>
          <a:p>
            <a:endParaRPr lang="en-US" dirty="0"/>
          </a:p>
        </p:txBody>
      </p:sp>
      <p:sp>
        <p:nvSpPr>
          <p:cNvPr id="3" name="Slide Number Placeholder 2"/>
          <p:cNvSpPr>
            <a:spLocks noGrp="1"/>
          </p:cNvSpPr>
          <p:nvPr>
            <p:ph type="sldNum" sz="quarter" idx="12"/>
          </p:nvPr>
        </p:nvSpPr>
        <p:spPr/>
        <p:txBody>
          <a:bodyPr/>
          <a:lstStyle/>
          <a:p>
            <a:fld id="{1718992C-B9AF-2F49-8B31-EC7F489F3004}" type="slidenum">
              <a:rPr lang="en-US" smtClean="0"/>
              <a:t>32</a:t>
            </a:fld>
            <a:endParaRPr lang="en-US"/>
          </a:p>
        </p:txBody>
      </p:sp>
    </p:spTree>
    <p:extLst>
      <p:ext uri="{BB962C8B-B14F-4D97-AF65-F5344CB8AC3E}">
        <p14:creationId xmlns:p14="http://schemas.microsoft.com/office/powerpoint/2010/main" val="124083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Fun With State</a:t>
            </a:r>
            <a:endParaRPr lang="en-US" dirty="0"/>
          </a:p>
        </p:txBody>
      </p:sp>
      <p:sp>
        <p:nvSpPr>
          <p:cNvPr id="4" name="Content Placeholder 3"/>
          <p:cNvSpPr>
            <a:spLocks noGrp="1"/>
          </p:cNvSpPr>
          <p:nvPr>
            <p:ph idx="1"/>
          </p:nvPr>
        </p:nvSpPr>
        <p:spPr>
          <a:xfrm>
            <a:off x="457200" y="1600201"/>
            <a:ext cx="8229600" cy="4756151"/>
          </a:xfrm>
        </p:spPr>
        <p:txBody>
          <a:bodyPr>
            <a:normAutofit fontScale="92500"/>
          </a:bodyPr>
          <a:lstStyle/>
          <a:p>
            <a:r>
              <a:rPr lang="en-US" dirty="0" smtClean="0"/>
              <a:t>Extending Snap</a:t>
            </a:r>
          </a:p>
          <a:p>
            <a:pPr lvl="1"/>
            <a:r>
              <a:rPr lang="en-US" dirty="0"/>
              <a:t>More </a:t>
            </a:r>
            <a:r>
              <a:rPr lang="en-US" dirty="0" smtClean="0"/>
              <a:t>operations, e.g., field </a:t>
            </a:r>
            <a:r>
              <a:rPr lang="en-US" dirty="0"/>
              <a:t>← state[index]</a:t>
            </a:r>
          </a:p>
          <a:p>
            <a:pPr lvl="1"/>
            <a:r>
              <a:rPr lang="en-US" dirty="0" err="1" smtClean="0"/>
              <a:t>Sharding</a:t>
            </a:r>
            <a:r>
              <a:rPr lang="en-US" dirty="0" smtClean="0"/>
              <a:t> and replication of state</a:t>
            </a:r>
          </a:p>
          <a:p>
            <a:pPr lvl="1"/>
            <a:r>
              <a:rPr lang="en-US" dirty="0" smtClean="0"/>
              <a:t>Faster compilation</a:t>
            </a:r>
          </a:p>
          <a:p>
            <a:r>
              <a:rPr lang="en-US" dirty="0" smtClean="0"/>
              <a:t>Richer computational model</a:t>
            </a:r>
          </a:p>
          <a:p>
            <a:pPr lvl="1"/>
            <a:r>
              <a:rPr lang="en-US" dirty="0" smtClean="0"/>
              <a:t>Limits on computation per packet</a:t>
            </a:r>
          </a:p>
          <a:p>
            <a:pPr lvl="1"/>
            <a:r>
              <a:rPr lang="en-US" dirty="0" smtClean="0"/>
              <a:t>Different memory (array, hash table, key-value store) </a:t>
            </a:r>
          </a:p>
          <a:p>
            <a:pPr lvl="1"/>
            <a:r>
              <a:rPr lang="en-US" dirty="0" smtClean="0"/>
              <a:t>Hash collisions, delays in adding new keys, etc.</a:t>
            </a:r>
          </a:p>
          <a:p>
            <a:r>
              <a:rPr lang="en-US" dirty="0" smtClean="0"/>
              <a:t>More </a:t>
            </a:r>
            <a:r>
              <a:rPr lang="en-US" dirty="0" err="1" smtClean="0"/>
              <a:t>stateful</a:t>
            </a:r>
            <a:r>
              <a:rPr lang="en-US" dirty="0" smtClean="0"/>
              <a:t> applications!</a:t>
            </a:r>
          </a:p>
        </p:txBody>
      </p:sp>
      <p:sp>
        <p:nvSpPr>
          <p:cNvPr id="3" name="Slide Number Placeholder 2"/>
          <p:cNvSpPr>
            <a:spLocks noGrp="1"/>
          </p:cNvSpPr>
          <p:nvPr>
            <p:ph type="sldNum" sz="quarter" idx="12"/>
          </p:nvPr>
        </p:nvSpPr>
        <p:spPr/>
        <p:txBody>
          <a:bodyPr/>
          <a:lstStyle/>
          <a:p>
            <a:fld id="{1718992C-B9AF-2F49-8B31-EC7F489F3004}" type="slidenum">
              <a:rPr lang="en-US" smtClean="0"/>
              <a:t>33</a:t>
            </a:fld>
            <a:endParaRPr lang="en-US"/>
          </a:p>
        </p:txBody>
      </p:sp>
    </p:spTree>
    <p:extLst>
      <p:ext uri="{BB962C8B-B14F-4D97-AF65-F5344CB8AC3E}">
        <p14:creationId xmlns:p14="http://schemas.microsoft.com/office/powerpoint/2010/main" val="2029890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r>
              <a:rPr lang="en-US" dirty="0" smtClean="0"/>
              <a:t>Emerging switches have </a:t>
            </a:r>
            <a:r>
              <a:rPr lang="en-US" dirty="0" err="1" smtClean="0"/>
              <a:t>stateful</a:t>
            </a:r>
            <a:r>
              <a:rPr lang="en-US" dirty="0" smtClean="0"/>
              <a:t> data planes</a:t>
            </a:r>
          </a:p>
          <a:p>
            <a:pPr lvl="1"/>
            <a:r>
              <a:rPr lang="en-US" dirty="0" smtClean="0"/>
              <a:t>Can run simple network functions</a:t>
            </a:r>
          </a:p>
          <a:p>
            <a:pPr lvl="1"/>
            <a:r>
              <a:rPr lang="en-US" dirty="0" smtClean="0"/>
              <a:t>… within and across switches!</a:t>
            </a:r>
          </a:p>
          <a:p>
            <a:r>
              <a:rPr lang="en-US" dirty="0" smtClean="0"/>
              <a:t>Standard interfaces</a:t>
            </a:r>
          </a:p>
          <a:p>
            <a:pPr lvl="1"/>
            <a:r>
              <a:rPr lang="en-US" dirty="0"/>
              <a:t>E</a:t>
            </a:r>
            <a:r>
              <a:rPr lang="en-US" dirty="0" smtClean="0"/>
              <a:t>.g., P4 (p4.org)</a:t>
            </a:r>
          </a:p>
          <a:p>
            <a:r>
              <a:rPr lang="en-US" dirty="0" smtClean="0"/>
              <a:t>Raises many new algorithmic challenges</a:t>
            </a:r>
          </a:p>
          <a:p>
            <a:pPr lvl="1"/>
            <a:r>
              <a:rPr lang="en-US" dirty="0" smtClean="0"/>
              <a:t>New computational model</a:t>
            </a:r>
          </a:p>
          <a:p>
            <a:pPr lvl="1"/>
            <a:r>
              <a:rPr lang="en-US" dirty="0" smtClean="0"/>
              <a:t>Compact data structures (e.g., sketches)</a:t>
            </a:r>
          </a:p>
          <a:p>
            <a:pPr lvl="1"/>
            <a:r>
              <a:rPr lang="en-US" dirty="0" smtClean="0"/>
              <a:t>Working within hardware limitations</a:t>
            </a:r>
          </a:p>
        </p:txBody>
      </p:sp>
      <p:sp>
        <p:nvSpPr>
          <p:cNvPr id="4" name="Slide Number Placeholder 3"/>
          <p:cNvSpPr>
            <a:spLocks noGrp="1"/>
          </p:cNvSpPr>
          <p:nvPr>
            <p:ph type="sldNum" sz="quarter" idx="12"/>
          </p:nvPr>
        </p:nvSpPr>
        <p:spPr/>
        <p:txBody>
          <a:bodyPr/>
          <a:lstStyle/>
          <a:p>
            <a:fld id="{1718992C-B9AF-2F49-8B31-EC7F489F3004}" type="slidenum">
              <a:rPr lang="en-US" smtClean="0"/>
              <a:t>34</a:t>
            </a:fld>
            <a:endParaRPr lang="en-US"/>
          </a:p>
        </p:txBody>
      </p:sp>
    </p:spTree>
    <p:extLst>
      <p:ext uri="{BB962C8B-B14F-4D97-AF65-F5344CB8AC3E}">
        <p14:creationId xmlns:p14="http://schemas.microsoft.com/office/powerpoint/2010/main" val="1783972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prstGeom prst="rect">
            <a:avLst/>
          </a:prstGeom>
        </p:spPr>
        <p:txBody>
          <a:bodyPr/>
          <a:lstStyle/>
          <a:p>
            <a:r>
              <a:rPr dirty="0" smtClean="0"/>
              <a:t>OpenFlow </a:t>
            </a:r>
            <a:r>
              <a:rPr lang="en-US" dirty="0" smtClean="0"/>
              <a:t>Rule Tables</a:t>
            </a:r>
            <a:endParaRPr dirty="0"/>
          </a:p>
        </p:txBody>
      </p:sp>
      <p:sp>
        <p:nvSpPr>
          <p:cNvPr id="177" name="Shape 177"/>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pic>
        <p:nvPicPr>
          <p:cNvPr id="178" name="image3.png"/>
          <p:cNvPicPr>
            <a:picLocks noChangeAspect="1"/>
          </p:cNvPicPr>
          <p:nvPr/>
        </p:nvPicPr>
        <p:blipFill>
          <a:blip r:embed="rId2">
            <a:extLst/>
          </a:blip>
          <a:stretch>
            <a:fillRect/>
          </a:stretch>
        </p:blipFill>
        <p:spPr>
          <a:xfrm>
            <a:off x="5723830" y="5074627"/>
            <a:ext cx="1554801" cy="925170"/>
          </a:xfrm>
          <a:prstGeom prst="rect">
            <a:avLst/>
          </a:prstGeom>
          <a:ln w="12700">
            <a:miter lim="400000"/>
          </a:ln>
        </p:spPr>
      </p:pic>
      <p:grpSp>
        <p:nvGrpSpPr>
          <p:cNvPr id="181" name="Group 181"/>
          <p:cNvGrpSpPr/>
          <p:nvPr/>
        </p:nvGrpSpPr>
        <p:grpSpPr>
          <a:xfrm>
            <a:off x="1233703" y="4523317"/>
            <a:ext cx="1437192" cy="1437192"/>
            <a:chOff x="0" y="0"/>
            <a:chExt cx="2044005" cy="2044005"/>
          </a:xfrm>
        </p:grpSpPr>
        <p:pic>
          <p:nvPicPr>
            <p:cNvPr id="179" name="Brain.png"/>
            <p:cNvPicPr>
              <a:picLocks noChangeAspect="1"/>
            </p:cNvPicPr>
            <p:nvPr/>
          </p:nvPicPr>
          <p:blipFill>
            <a:blip r:embed="rId3">
              <a:extLst/>
            </a:blip>
            <a:stretch>
              <a:fillRect/>
            </a:stretch>
          </p:blipFill>
          <p:spPr>
            <a:xfrm>
              <a:off x="227998" y="105966"/>
              <a:ext cx="1544176" cy="1207850"/>
            </a:xfrm>
            <a:prstGeom prst="rect">
              <a:avLst/>
            </a:prstGeom>
            <a:ln w="12700" cap="flat">
              <a:noFill/>
              <a:miter lim="400000"/>
            </a:ln>
            <a:effectLst/>
          </p:spPr>
        </p:pic>
        <p:pic>
          <p:nvPicPr>
            <p:cNvPr id="180" name="computer.png"/>
            <p:cNvPicPr>
              <a:picLocks noChangeAspect="1"/>
            </p:cNvPicPr>
            <p:nvPr/>
          </p:nvPicPr>
          <p:blipFill>
            <a:blip r:embed="rId4">
              <a:extLst/>
            </a:blip>
            <a:stretch>
              <a:fillRect/>
            </a:stretch>
          </p:blipFill>
          <p:spPr>
            <a:xfrm>
              <a:off x="0" y="0"/>
              <a:ext cx="2044006" cy="2044006"/>
            </a:xfrm>
            <a:prstGeom prst="rect">
              <a:avLst/>
            </a:prstGeom>
            <a:ln w="12700" cap="flat">
              <a:noFill/>
              <a:miter lim="400000"/>
            </a:ln>
            <a:effectLst/>
          </p:spPr>
        </p:pic>
      </p:grpSp>
      <p:sp>
        <p:nvSpPr>
          <p:cNvPr id="182" name="Shape 182"/>
          <p:cNvSpPr/>
          <p:nvPr/>
        </p:nvSpPr>
        <p:spPr>
          <a:xfrm>
            <a:off x="2889178" y="5512910"/>
            <a:ext cx="2616370" cy="1"/>
          </a:xfrm>
          <a:prstGeom prst="line">
            <a:avLst/>
          </a:prstGeom>
          <a:ln w="50800">
            <a:solidFill>
              <a:schemeClr val="accent5"/>
            </a:solidFill>
            <a:miter lim="400000"/>
            <a:headEnd type="triangle"/>
            <a:tailEnd type="triangle"/>
          </a:ln>
        </p:spPr>
        <p:txBody>
          <a:bodyPr lIns="35719" tIns="35719" rIns="35719" bIns="35719" anchor="ctr"/>
          <a:lstStyle/>
          <a:p>
            <a:pPr>
              <a:defRPr sz="2400"/>
            </a:pPr>
            <a:endParaRPr sz="1687"/>
          </a:p>
        </p:txBody>
      </p:sp>
      <p:grpSp>
        <p:nvGrpSpPr>
          <p:cNvPr id="202" name="Group 202"/>
          <p:cNvGrpSpPr/>
          <p:nvPr/>
        </p:nvGrpSpPr>
        <p:grpSpPr>
          <a:xfrm>
            <a:off x="4281500" y="2099685"/>
            <a:ext cx="4439464" cy="2707642"/>
            <a:chOff x="6349" y="0"/>
            <a:chExt cx="6313903" cy="3850866"/>
          </a:xfrm>
        </p:grpSpPr>
        <p:sp>
          <p:nvSpPr>
            <p:cNvPr id="183" name="Shape 183"/>
            <p:cNvSpPr/>
            <p:nvPr/>
          </p:nvSpPr>
          <p:spPr>
            <a:xfrm>
              <a:off x="6349" y="0"/>
              <a:ext cx="6313903" cy="3848309"/>
            </a:xfrm>
            <a:prstGeom prst="roundRect">
              <a:avLst>
                <a:gd name="adj" fmla="val 0"/>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84" name="Shape 184"/>
            <p:cNvSpPr/>
            <p:nvPr/>
          </p:nvSpPr>
          <p:spPr>
            <a:xfrm>
              <a:off x="14821" y="722180"/>
              <a:ext cx="6296959" cy="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nvGrpSpPr>
            <p:cNvPr id="188" name="Group 188"/>
            <p:cNvGrpSpPr/>
            <p:nvPr/>
          </p:nvGrpSpPr>
          <p:grpSpPr>
            <a:xfrm>
              <a:off x="293385" y="867641"/>
              <a:ext cx="5870134" cy="564213"/>
              <a:chOff x="0" y="-2705"/>
              <a:chExt cx="5870132" cy="564212"/>
            </a:xfrm>
          </p:grpSpPr>
          <p:sp>
            <p:nvSpPr>
              <p:cNvPr id="185" name="Shape 185"/>
              <p:cNvSpPr/>
              <p:nvPr/>
            </p:nvSpPr>
            <p:spPr>
              <a:xfrm>
                <a:off x="0" y="-2704"/>
                <a:ext cx="298658" cy="564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a:lvl1pPr>
              </a:lstStyle>
              <a:p>
                <a:r>
                  <a:rPr sz="2109"/>
                  <a:t>1</a:t>
                </a:r>
              </a:p>
            </p:txBody>
          </p:sp>
          <p:sp>
            <p:nvSpPr>
              <p:cNvPr id="186" name="Shape 186"/>
              <p:cNvSpPr/>
              <p:nvPr/>
            </p:nvSpPr>
            <p:spPr>
              <a:xfrm>
                <a:off x="849297" y="-2705"/>
                <a:ext cx="2512734" cy="564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a:lvl1pPr>
              </a:lstStyle>
              <a:p>
                <a:r>
                  <a:rPr sz="2109"/>
                  <a:t>dstip = 10.0.0.1</a:t>
                </a:r>
              </a:p>
            </p:txBody>
          </p:sp>
          <p:sp>
            <p:nvSpPr>
              <p:cNvPr id="187" name="Shape 187"/>
              <p:cNvSpPr/>
              <p:nvPr/>
            </p:nvSpPr>
            <p:spPr>
              <a:xfrm>
                <a:off x="3843367" y="-2704"/>
                <a:ext cx="2026765" cy="564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a:lvl1pPr>
              </a:lstStyle>
              <a:p>
                <a:r>
                  <a:rPr sz="2109"/>
                  <a:t>outport ← 1</a:t>
                </a:r>
              </a:p>
            </p:txBody>
          </p:sp>
        </p:grpSp>
        <p:grpSp>
          <p:nvGrpSpPr>
            <p:cNvPr id="192" name="Group 192"/>
            <p:cNvGrpSpPr/>
            <p:nvPr/>
          </p:nvGrpSpPr>
          <p:grpSpPr>
            <a:xfrm>
              <a:off x="297619" y="1350241"/>
              <a:ext cx="5293627" cy="564213"/>
              <a:chOff x="0" y="-2705"/>
              <a:chExt cx="5293626" cy="564212"/>
            </a:xfrm>
          </p:grpSpPr>
          <p:sp>
            <p:nvSpPr>
              <p:cNvPr id="189" name="Shape 189"/>
              <p:cNvSpPr/>
              <p:nvPr/>
            </p:nvSpPr>
            <p:spPr>
              <a:xfrm>
                <a:off x="0" y="-2704"/>
                <a:ext cx="298658" cy="564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a:lvl1pPr>
              </a:lstStyle>
              <a:p>
                <a:r>
                  <a:rPr sz="2109"/>
                  <a:t>2</a:t>
                </a:r>
              </a:p>
            </p:txBody>
          </p:sp>
          <p:sp>
            <p:nvSpPr>
              <p:cNvPr id="190" name="Shape 190"/>
              <p:cNvSpPr/>
              <p:nvPr/>
            </p:nvSpPr>
            <p:spPr>
              <a:xfrm>
                <a:off x="849295" y="-2705"/>
                <a:ext cx="2512734" cy="564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a:lvl1pPr>
              </a:lstStyle>
              <a:p>
                <a:r>
                  <a:rPr sz="2109"/>
                  <a:t>dstip = 10.0.0.2</a:t>
                </a:r>
              </a:p>
            </p:txBody>
          </p:sp>
          <p:sp>
            <p:nvSpPr>
              <p:cNvPr id="191" name="Shape 191"/>
              <p:cNvSpPr/>
              <p:nvPr/>
            </p:nvSpPr>
            <p:spPr>
              <a:xfrm>
                <a:off x="4453919" y="-2704"/>
                <a:ext cx="839707" cy="564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a:lvl1pPr>
              </a:lstStyle>
              <a:p>
                <a:r>
                  <a:rPr sz="2109"/>
                  <a:t>drop</a:t>
                </a:r>
              </a:p>
            </p:txBody>
          </p:sp>
        </p:grpSp>
        <p:sp>
          <p:nvSpPr>
            <p:cNvPr id="193" name="Shape 193"/>
            <p:cNvSpPr/>
            <p:nvPr/>
          </p:nvSpPr>
          <p:spPr>
            <a:xfrm flipV="1">
              <a:off x="982701" y="12148"/>
              <a:ext cx="1" cy="382401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94" name="Shape 194"/>
            <p:cNvSpPr/>
            <p:nvPr/>
          </p:nvSpPr>
          <p:spPr>
            <a:xfrm flipV="1">
              <a:off x="4095306" y="26855"/>
              <a:ext cx="1" cy="382401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95" name="Shape 195"/>
            <p:cNvSpPr/>
            <p:nvPr/>
          </p:nvSpPr>
          <p:spPr>
            <a:xfrm>
              <a:off x="115962" y="158895"/>
              <a:ext cx="727265" cy="487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2500" b="1">
                  <a:latin typeface="Helvetica"/>
                  <a:ea typeface="Helvetica"/>
                  <a:cs typeface="Helvetica"/>
                  <a:sym typeface="Helvetica"/>
                </a:defRPr>
              </a:lvl1pPr>
            </a:lstStyle>
            <a:p>
              <a:r>
                <a:rPr sz="1758"/>
                <a:t>Prio</a:t>
              </a:r>
            </a:p>
          </p:txBody>
        </p:sp>
        <p:sp>
          <p:nvSpPr>
            <p:cNvPr id="196" name="Shape 196"/>
            <p:cNvSpPr/>
            <p:nvPr/>
          </p:nvSpPr>
          <p:spPr>
            <a:xfrm>
              <a:off x="1907268" y="120458"/>
              <a:ext cx="1235668" cy="5642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b="1">
                  <a:latin typeface="Helvetica"/>
                  <a:ea typeface="Helvetica"/>
                  <a:cs typeface="Helvetica"/>
                  <a:sym typeface="Helvetica"/>
                </a:defRPr>
              </a:lvl1pPr>
            </a:lstStyle>
            <a:p>
              <a:r>
                <a:rPr sz="2109"/>
                <a:t>match</a:t>
              </a:r>
            </a:p>
          </p:txBody>
        </p:sp>
        <p:sp>
          <p:nvSpPr>
            <p:cNvPr id="197" name="Shape 197"/>
            <p:cNvSpPr/>
            <p:nvPr/>
          </p:nvSpPr>
          <p:spPr>
            <a:xfrm>
              <a:off x="4648533" y="84872"/>
              <a:ext cx="1235668" cy="5642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b="1">
                  <a:latin typeface="Helvetica"/>
                  <a:ea typeface="Helvetica"/>
                  <a:cs typeface="Helvetica"/>
                  <a:sym typeface="Helvetica"/>
                </a:defRPr>
              </a:lvl1pPr>
            </a:lstStyle>
            <a:p>
              <a:r>
                <a:rPr sz="2109"/>
                <a:t>action</a:t>
              </a:r>
            </a:p>
          </p:txBody>
        </p:sp>
        <p:grpSp>
          <p:nvGrpSpPr>
            <p:cNvPr id="201" name="Group 201"/>
            <p:cNvGrpSpPr/>
            <p:nvPr/>
          </p:nvGrpSpPr>
          <p:grpSpPr>
            <a:xfrm>
              <a:off x="134034" y="2496089"/>
              <a:ext cx="5017657" cy="262181"/>
              <a:chOff x="134034" y="154659"/>
              <a:chExt cx="5017656" cy="262181"/>
            </a:xfrm>
          </p:grpSpPr>
          <p:sp>
            <p:nvSpPr>
              <p:cNvPr id="198" name="Shape 198"/>
              <p:cNvSpPr/>
              <p:nvPr/>
            </p:nvSpPr>
            <p:spPr>
              <a:xfrm rot="16200000">
                <a:off x="2223050" y="95931"/>
                <a:ext cx="262180" cy="37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p>
                <a:r>
                  <a:rPr sz="1266"/>
                  <a:t>…</a:t>
                </a:r>
              </a:p>
            </p:txBody>
          </p:sp>
          <p:sp>
            <p:nvSpPr>
              <p:cNvPr id="199" name="Shape 199"/>
              <p:cNvSpPr/>
              <p:nvPr/>
            </p:nvSpPr>
            <p:spPr>
              <a:xfrm rot="16200000">
                <a:off x="4830780" y="95931"/>
                <a:ext cx="262181" cy="37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p>
                <a:r>
                  <a:rPr sz="1266"/>
                  <a:t>…</a:t>
                </a:r>
              </a:p>
            </p:txBody>
          </p:sp>
          <p:sp>
            <p:nvSpPr>
              <p:cNvPr id="200" name="Shape 200"/>
              <p:cNvSpPr/>
              <p:nvPr/>
            </p:nvSpPr>
            <p:spPr>
              <a:xfrm rot="16200000">
                <a:off x="192762" y="95931"/>
                <a:ext cx="262181" cy="37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p>
                <a:r>
                  <a:rPr sz="1266"/>
                  <a:t>…</a:t>
                </a:r>
              </a:p>
            </p:txBody>
          </p:sp>
        </p:grpSp>
      </p:grpSp>
    </p:spTree>
    <p:extLst>
      <p:ext uri="{BB962C8B-B14F-4D97-AF65-F5344CB8AC3E}">
        <p14:creationId xmlns:p14="http://schemas.microsoft.com/office/powerpoint/2010/main" val="160223449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Two-Tiered Programming Model</a:t>
            </a:r>
            <a:endParaRPr lang="en-US" dirty="0"/>
          </a:p>
        </p:txBody>
      </p:sp>
      <p:sp>
        <p:nvSpPr>
          <p:cNvPr id="4" name="Content Placeholder 3"/>
          <p:cNvSpPr>
            <a:spLocks noGrp="1"/>
          </p:cNvSpPr>
          <p:nvPr>
            <p:ph idx="1"/>
          </p:nvPr>
        </p:nvSpPr>
        <p:spPr>
          <a:xfrm>
            <a:off x="389964" y="1761567"/>
            <a:ext cx="8498542" cy="3469340"/>
          </a:xfrm>
        </p:spPr>
        <p:txBody>
          <a:bodyPr>
            <a:normAutofit/>
          </a:bodyPr>
          <a:lstStyle/>
          <a:p>
            <a:r>
              <a:rPr lang="en-US" b="1" dirty="0" smtClean="0"/>
              <a:t>Stateless</a:t>
            </a:r>
            <a:r>
              <a:rPr lang="en-US" dirty="0" smtClean="0"/>
              <a:t> data-plane rules</a:t>
            </a:r>
          </a:p>
          <a:p>
            <a:pPr lvl="1"/>
            <a:r>
              <a:rPr lang="en-US" dirty="0" smtClean="0"/>
              <a:t>Process each packet independently</a:t>
            </a:r>
          </a:p>
          <a:p>
            <a:pPr lvl="1"/>
            <a:r>
              <a:rPr lang="en-US" dirty="0" smtClean="0"/>
              <a:t>State updates are limited to traffic counters</a:t>
            </a:r>
          </a:p>
          <a:p>
            <a:r>
              <a:rPr lang="en-US" b="1" dirty="0" err="1" smtClean="0"/>
              <a:t>Stateful</a:t>
            </a:r>
            <a:r>
              <a:rPr lang="en-US" dirty="0" smtClean="0"/>
              <a:t> control-plane program</a:t>
            </a:r>
          </a:p>
          <a:p>
            <a:pPr lvl="1"/>
            <a:r>
              <a:rPr lang="en-US" dirty="0" smtClean="0"/>
              <a:t>Store and update state in the controller application</a:t>
            </a:r>
          </a:p>
          <a:p>
            <a:pPr lvl="1"/>
            <a:r>
              <a:rPr lang="en-US" dirty="0" smtClean="0"/>
              <a:t>Adapt by installing new rules in the switches</a:t>
            </a:r>
          </a:p>
          <a:p>
            <a:pPr lvl="1"/>
            <a:endParaRPr lang="en-US" dirty="0" smtClean="0"/>
          </a:p>
          <a:p>
            <a:pPr lvl="1"/>
            <a:endParaRPr lang="en-US" dirty="0"/>
          </a:p>
        </p:txBody>
      </p:sp>
      <p:sp>
        <p:nvSpPr>
          <p:cNvPr id="3" name="Slide Number Placeholder 2"/>
          <p:cNvSpPr>
            <a:spLocks noGrp="1"/>
          </p:cNvSpPr>
          <p:nvPr>
            <p:ph type="sldNum" sz="quarter" idx="12"/>
          </p:nvPr>
        </p:nvSpPr>
        <p:spPr/>
        <p:txBody>
          <a:bodyPr/>
          <a:lstStyle/>
          <a:p>
            <a:fld id="{1718992C-B9AF-2F49-8B31-EC7F489F3004}" type="slidenum">
              <a:rPr lang="en-US" smtClean="0"/>
              <a:t>4</a:t>
            </a:fld>
            <a:endParaRPr lang="en-US"/>
          </a:p>
        </p:txBody>
      </p:sp>
      <p:sp>
        <p:nvSpPr>
          <p:cNvPr id="5" name="TextBox 4"/>
          <p:cNvSpPr txBox="1"/>
          <p:nvPr/>
        </p:nvSpPr>
        <p:spPr>
          <a:xfrm>
            <a:off x="997845" y="5418575"/>
            <a:ext cx="6871561" cy="1077218"/>
          </a:xfrm>
          <a:prstGeom prst="rect">
            <a:avLst/>
          </a:prstGeom>
          <a:noFill/>
        </p:spPr>
        <p:txBody>
          <a:bodyPr wrap="none" rtlCol="0">
            <a:spAutoFit/>
          </a:bodyPr>
          <a:lstStyle/>
          <a:p>
            <a:pPr algn="ctr"/>
            <a:r>
              <a:rPr lang="en-US" sz="3200" b="1" dirty="0" smtClean="0"/>
              <a:t>Forces packets to go to the controller… </a:t>
            </a:r>
          </a:p>
          <a:p>
            <a:pPr algn="ctr"/>
            <a:r>
              <a:rPr lang="en-US" sz="3200" b="1" dirty="0" smtClean="0"/>
              <a:t>or greatly limits the set of applications</a:t>
            </a:r>
            <a:endParaRPr lang="en-US" sz="3200" b="1" dirty="0"/>
          </a:p>
        </p:txBody>
      </p:sp>
    </p:spTree>
    <p:extLst>
      <p:ext uri="{BB962C8B-B14F-4D97-AF65-F5344CB8AC3E}">
        <p14:creationId xmlns:p14="http://schemas.microsoft.com/office/powerpoint/2010/main" val="8448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3986122"/>
            <a:ext cx="7772400" cy="1470025"/>
          </a:xfrm>
        </p:spPr>
        <p:txBody>
          <a:bodyPr/>
          <a:lstStyle/>
          <a:p>
            <a:r>
              <a:rPr lang="en-US" dirty="0" smtClean="0"/>
              <a:t>Emerging </a:t>
            </a:r>
            <a:r>
              <a:rPr lang="en-US" dirty="0" smtClean="0"/>
              <a:t>switches </a:t>
            </a:r>
            <a:r>
              <a:rPr lang="en-US" dirty="0" smtClean="0"/>
              <a:t>have </a:t>
            </a:r>
            <a:br>
              <a:rPr lang="en-US" dirty="0" smtClean="0"/>
            </a:br>
            <a:r>
              <a:rPr lang="en-US" dirty="0" err="1"/>
              <a:t>s</a:t>
            </a:r>
            <a:r>
              <a:rPr lang="en-US" dirty="0" err="1" smtClean="0"/>
              <a:t>tateful</a:t>
            </a:r>
            <a:r>
              <a:rPr lang="en-US" dirty="0" smtClean="0"/>
              <a:t> </a:t>
            </a:r>
            <a:r>
              <a:rPr lang="en-US" dirty="0"/>
              <a:t>d</a:t>
            </a:r>
            <a:r>
              <a:rPr lang="en-US" dirty="0" smtClean="0"/>
              <a:t>ata </a:t>
            </a:r>
            <a:r>
              <a:rPr lang="en-US" dirty="0"/>
              <a:t>p</a:t>
            </a:r>
            <a:r>
              <a:rPr lang="en-US" dirty="0" smtClean="0"/>
              <a:t>lanes</a:t>
            </a:r>
            <a:endParaRPr lang="en-US" dirty="0"/>
          </a:p>
        </p:txBody>
      </p:sp>
      <p:sp>
        <p:nvSpPr>
          <p:cNvPr id="4" name="Slide Number Placeholder 3"/>
          <p:cNvSpPr>
            <a:spLocks noGrp="1"/>
          </p:cNvSpPr>
          <p:nvPr>
            <p:ph type="sldNum" sz="quarter" idx="12"/>
          </p:nvPr>
        </p:nvSpPr>
        <p:spPr/>
        <p:txBody>
          <a:bodyPr/>
          <a:lstStyle/>
          <a:p>
            <a:fld id="{1718992C-B9AF-2F49-8B31-EC7F489F3004}" type="slidenum">
              <a:rPr lang="en-US" smtClean="0"/>
              <a:t>5</a:t>
            </a:fld>
            <a:endParaRPr lang="en-US"/>
          </a:p>
        </p:txBody>
      </p:sp>
      <p:pic>
        <p:nvPicPr>
          <p:cNvPr id="7" name="Picture 6"/>
          <p:cNvPicPr>
            <a:picLocks noChangeAspect="1"/>
          </p:cNvPicPr>
          <p:nvPr/>
        </p:nvPicPr>
        <p:blipFill>
          <a:blip r:embed="rId2"/>
          <a:stretch>
            <a:fillRect/>
          </a:stretch>
        </p:blipFill>
        <p:spPr>
          <a:xfrm>
            <a:off x="3219450" y="512109"/>
            <a:ext cx="2705100" cy="3009900"/>
          </a:xfrm>
          <a:prstGeom prst="rect">
            <a:avLst/>
          </a:prstGeom>
        </p:spPr>
      </p:pic>
    </p:spTree>
    <p:extLst>
      <p:ext uri="{BB962C8B-B14F-4D97-AF65-F5344CB8AC3E}">
        <p14:creationId xmlns:p14="http://schemas.microsoft.com/office/powerpoint/2010/main" val="1400582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 name="Group 390"/>
          <p:cNvGrpSpPr/>
          <p:nvPr/>
        </p:nvGrpSpPr>
        <p:grpSpPr>
          <a:xfrm>
            <a:off x="3419989" y="2684426"/>
            <a:ext cx="2070561" cy="2455288"/>
            <a:chOff x="1338215" y="360182"/>
            <a:chExt cx="2944796" cy="3491963"/>
          </a:xfrm>
        </p:grpSpPr>
        <p:sp>
          <p:nvSpPr>
            <p:cNvPr id="379" name="Shape 379"/>
            <p:cNvSpPr/>
            <p:nvPr/>
          </p:nvSpPr>
          <p:spPr>
            <a:xfrm>
              <a:off x="1338215" y="377783"/>
              <a:ext cx="2923625" cy="3474362"/>
            </a:xfrm>
            <a:prstGeom prst="roundRect">
              <a:avLst>
                <a:gd name="adj" fmla="val 0"/>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380" name="Shape 380"/>
            <p:cNvSpPr/>
            <p:nvPr/>
          </p:nvSpPr>
          <p:spPr>
            <a:xfrm>
              <a:off x="1340433" y="1003796"/>
              <a:ext cx="2942578" cy="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381" name="Shape 381"/>
            <p:cNvSpPr/>
            <p:nvPr/>
          </p:nvSpPr>
          <p:spPr>
            <a:xfrm flipV="1">
              <a:off x="2634738" y="360182"/>
              <a:ext cx="1" cy="347981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382" name="Shape 382"/>
            <p:cNvSpPr/>
            <p:nvPr/>
          </p:nvSpPr>
          <p:spPr>
            <a:xfrm>
              <a:off x="1664522" y="444817"/>
              <a:ext cx="69674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500" b="1">
                  <a:latin typeface="Helvetica"/>
                  <a:ea typeface="Helvetica"/>
                  <a:cs typeface="Helvetica"/>
                  <a:sym typeface="Helvetica"/>
                </a:defRPr>
              </a:lvl1pPr>
            </a:lstStyle>
            <a:p>
              <a:r>
                <a:rPr sz="1758"/>
                <a:t>Key</a:t>
              </a:r>
            </a:p>
          </p:txBody>
        </p:sp>
        <p:sp>
          <p:nvSpPr>
            <p:cNvPr id="383" name="Shape 383"/>
            <p:cNvSpPr/>
            <p:nvPr/>
          </p:nvSpPr>
          <p:spPr>
            <a:xfrm>
              <a:off x="2991516" y="444817"/>
              <a:ext cx="94401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500" b="1">
                  <a:latin typeface="Helvetica"/>
                  <a:ea typeface="Helvetica"/>
                  <a:cs typeface="Helvetica"/>
                  <a:sym typeface="Helvetica"/>
                </a:defRPr>
              </a:lvl1pPr>
            </a:lstStyle>
            <a:p>
              <a:r>
                <a:rPr sz="1758"/>
                <a:t>Value</a:t>
              </a:r>
            </a:p>
          </p:txBody>
        </p:sp>
        <p:sp>
          <p:nvSpPr>
            <p:cNvPr id="384" name="Shape 384"/>
            <p:cNvSpPr/>
            <p:nvPr/>
          </p:nvSpPr>
          <p:spPr>
            <a:xfrm>
              <a:off x="3242363" y="1287698"/>
              <a:ext cx="31201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5</a:t>
              </a:r>
            </a:p>
          </p:txBody>
        </p:sp>
        <p:sp>
          <p:nvSpPr>
            <p:cNvPr id="385" name="Shape 385"/>
            <p:cNvSpPr/>
            <p:nvPr/>
          </p:nvSpPr>
          <p:spPr>
            <a:xfrm>
              <a:off x="3142980" y="1846497"/>
              <a:ext cx="822796"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99</a:t>
              </a:r>
            </a:p>
          </p:txBody>
        </p:sp>
        <p:sp>
          <p:nvSpPr>
            <p:cNvPr id="386" name="Shape 386"/>
            <p:cNvSpPr/>
            <p:nvPr/>
          </p:nvSpPr>
          <p:spPr>
            <a:xfrm rot="16200000">
              <a:off x="2964462" y="2746081"/>
              <a:ext cx="571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r>
                <a:rPr sz="1266"/>
                <a:t>…</a:t>
              </a:r>
            </a:p>
          </p:txBody>
        </p:sp>
        <p:sp>
          <p:nvSpPr>
            <p:cNvPr id="387" name="Shape 387"/>
            <p:cNvSpPr/>
            <p:nvPr/>
          </p:nvSpPr>
          <p:spPr>
            <a:xfrm rot="16200000">
              <a:off x="1490747" y="2746081"/>
              <a:ext cx="571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r>
                <a:rPr sz="1266"/>
                <a:t>…</a:t>
              </a:r>
            </a:p>
          </p:txBody>
        </p:sp>
        <p:sp>
          <p:nvSpPr>
            <p:cNvPr id="388" name="Shape 388"/>
            <p:cNvSpPr/>
            <p:nvPr/>
          </p:nvSpPr>
          <p:spPr>
            <a:xfrm>
              <a:off x="1663362" y="1287698"/>
              <a:ext cx="568757"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H2</a:t>
              </a:r>
            </a:p>
          </p:txBody>
        </p:sp>
        <p:sp>
          <p:nvSpPr>
            <p:cNvPr id="389" name="Shape 389"/>
            <p:cNvSpPr/>
            <p:nvPr/>
          </p:nvSpPr>
          <p:spPr>
            <a:xfrm>
              <a:off x="1665121" y="1846498"/>
              <a:ext cx="568758"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H1</a:t>
              </a:r>
            </a:p>
          </p:txBody>
        </p:sp>
      </p:grpSp>
      <p:sp>
        <p:nvSpPr>
          <p:cNvPr id="391" name="Shape 391"/>
          <p:cNvSpPr>
            <a:spLocks noGrp="1"/>
          </p:cNvSpPr>
          <p:nvPr>
            <p:ph type="title"/>
          </p:nvPr>
        </p:nvSpPr>
        <p:spPr>
          <a:prstGeom prst="rect">
            <a:avLst/>
          </a:prstGeom>
        </p:spPr>
        <p:txBody>
          <a:bodyPr>
            <a:normAutofit/>
          </a:bodyPr>
          <a:lstStyle/>
          <a:p>
            <a:r>
              <a:rPr dirty="0" smtClean="0"/>
              <a:t>Local </a:t>
            </a:r>
            <a:r>
              <a:rPr dirty="0"/>
              <a:t>State on Data Plane</a:t>
            </a:r>
          </a:p>
        </p:txBody>
      </p:sp>
      <p:sp>
        <p:nvSpPr>
          <p:cNvPr id="392" name="Shape 392"/>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pic>
        <p:nvPicPr>
          <p:cNvPr id="393" name="image3.png"/>
          <p:cNvPicPr>
            <a:picLocks noChangeAspect="1"/>
          </p:cNvPicPr>
          <p:nvPr/>
        </p:nvPicPr>
        <p:blipFill>
          <a:blip r:embed="rId3">
            <a:extLst/>
          </a:blip>
          <a:stretch>
            <a:fillRect/>
          </a:stretch>
        </p:blipFill>
        <p:spPr>
          <a:xfrm>
            <a:off x="3794600" y="5429384"/>
            <a:ext cx="1554801" cy="925170"/>
          </a:xfrm>
          <a:prstGeom prst="rect">
            <a:avLst/>
          </a:prstGeom>
          <a:ln w="12700">
            <a:miter lim="400000"/>
          </a:ln>
        </p:spPr>
      </p:pic>
      <p:pic>
        <p:nvPicPr>
          <p:cNvPr id="394" name="image12.png"/>
          <p:cNvPicPr>
            <a:picLocks noChangeAspect="1"/>
          </p:cNvPicPr>
          <p:nvPr/>
        </p:nvPicPr>
        <p:blipFill>
          <a:blip r:embed="rId4">
            <a:extLst/>
          </a:blip>
          <a:stretch>
            <a:fillRect/>
          </a:stretch>
        </p:blipFill>
        <p:spPr>
          <a:xfrm>
            <a:off x="1105519" y="3747170"/>
            <a:ext cx="595957" cy="595957"/>
          </a:xfrm>
          <a:prstGeom prst="rect">
            <a:avLst/>
          </a:prstGeom>
          <a:ln w="12700">
            <a:miter lim="400000"/>
          </a:ln>
        </p:spPr>
      </p:pic>
    </p:spTree>
    <p:extLst>
      <p:ext uri="{BB962C8B-B14F-4D97-AF65-F5344CB8AC3E}">
        <p14:creationId xmlns:p14="http://schemas.microsoft.com/office/powerpoint/2010/main" val="118998557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fill="hold" nodeType="clickEffect">
                                  <p:stCondLst>
                                    <p:cond delay="0"/>
                                  </p:stCondLst>
                                  <p:childTnLst>
                                    <p:animMotion origin="layout" path="M 0.000000 0.000000 L 0.181591 -0.019405" pathEditMode="relative">
                                      <p:cBhvr>
                                        <p:cTn id="10" dur="450" fill="hold"/>
                                        <p:tgtEl>
                                          <p:spTgt spid="394"/>
                                        </p:tgtEl>
                                        <p:attrNameLst>
                                          <p:attrName>ppt_x</p:attrName>
                                          <p:attrName>ppt_y</p:attrName>
                                        </p:attrNameLst>
                                      </p:cBhvr>
                                    </p:animMotion>
                                  </p:childTnLst>
                                </p:cTn>
                              </p:par>
                            </p:childTnLst>
                          </p:cTn>
                        </p:par>
                        <p:par>
                          <p:cTn id="11" fill="hold">
                            <p:stCondLst>
                              <p:cond delay="0"/>
                            </p:stCondLst>
                            <p:childTnLst>
                              <p:par>
                                <p:cTn id="12" presetID="-1" presetClass="path" presetSubtype="0" fill="hold" nodeType="afterEffect">
                                  <p:stCondLst>
                                    <p:cond delay="0"/>
                                  </p:stCondLst>
                                  <p:childTnLst>
                                    <p:animMotion origin="layout" path="M 0.181591 -0.019405 L 0.321534 -0.019405" pathEditMode="relative">
                                      <p:cBhvr>
                                        <p:cTn id="13" dur="450" fill="hold"/>
                                        <p:tgtEl>
                                          <p:spTgt spid="3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 name="Group 409"/>
          <p:cNvGrpSpPr/>
          <p:nvPr/>
        </p:nvGrpSpPr>
        <p:grpSpPr>
          <a:xfrm>
            <a:off x="3419989" y="2684426"/>
            <a:ext cx="2070560" cy="2455287"/>
            <a:chOff x="1338215" y="360182"/>
            <a:chExt cx="2944795" cy="3491962"/>
          </a:xfrm>
        </p:grpSpPr>
        <p:sp>
          <p:nvSpPr>
            <p:cNvPr id="398" name="Shape 398"/>
            <p:cNvSpPr/>
            <p:nvPr/>
          </p:nvSpPr>
          <p:spPr>
            <a:xfrm>
              <a:off x="1338215" y="377783"/>
              <a:ext cx="2923625" cy="3474362"/>
            </a:xfrm>
            <a:prstGeom prst="roundRect">
              <a:avLst>
                <a:gd name="adj" fmla="val 0"/>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399" name="Shape 399"/>
            <p:cNvSpPr/>
            <p:nvPr/>
          </p:nvSpPr>
          <p:spPr>
            <a:xfrm>
              <a:off x="1340433" y="1003796"/>
              <a:ext cx="2942578" cy="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00" name="Shape 400"/>
            <p:cNvSpPr/>
            <p:nvPr/>
          </p:nvSpPr>
          <p:spPr>
            <a:xfrm flipV="1">
              <a:off x="2634738" y="360182"/>
              <a:ext cx="1" cy="347981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01" name="Shape 401"/>
            <p:cNvSpPr/>
            <p:nvPr/>
          </p:nvSpPr>
          <p:spPr>
            <a:xfrm>
              <a:off x="1664522" y="444817"/>
              <a:ext cx="69674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500" b="1">
                  <a:latin typeface="Helvetica"/>
                  <a:ea typeface="Helvetica"/>
                  <a:cs typeface="Helvetica"/>
                  <a:sym typeface="Helvetica"/>
                </a:defRPr>
              </a:lvl1pPr>
            </a:lstStyle>
            <a:p>
              <a:r>
                <a:rPr sz="1758"/>
                <a:t>Key</a:t>
              </a:r>
            </a:p>
          </p:txBody>
        </p:sp>
        <p:sp>
          <p:nvSpPr>
            <p:cNvPr id="402" name="Shape 402"/>
            <p:cNvSpPr/>
            <p:nvPr/>
          </p:nvSpPr>
          <p:spPr>
            <a:xfrm>
              <a:off x="2991516" y="444817"/>
              <a:ext cx="94401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500" b="1">
                  <a:latin typeface="Helvetica"/>
                  <a:ea typeface="Helvetica"/>
                  <a:cs typeface="Helvetica"/>
                  <a:sym typeface="Helvetica"/>
                </a:defRPr>
              </a:lvl1pPr>
            </a:lstStyle>
            <a:p>
              <a:r>
                <a:rPr sz="1758"/>
                <a:t>Value</a:t>
              </a:r>
            </a:p>
          </p:txBody>
        </p:sp>
        <p:sp>
          <p:nvSpPr>
            <p:cNvPr id="403" name="Shape 403"/>
            <p:cNvSpPr/>
            <p:nvPr/>
          </p:nvSpPr>
          <p:spPr>
            <a:xfrm>
              <a:off x="3242363" y="1287698"/>
              <a:ext cx="31201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5</a:t>
              </a:r>
            </a:p>
          </p:txBody>
        </p:sp>
        <p:sp>
          <p:nvSpPr>
            <p:cNvPr id="404" name="Shape 404"/>
            <p:cNvSpPr/>
            <p:nvPr/>
          </p:nvSpPr>
          <p:spPr>
            <a:xfrm>
              <a:off x="2999258" y="1848264"/>
              <a:ext cx="822797"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100</a:t>
              </a:r>
            </a:p>
          </p:txBody>
        </p:sp>
        <p:sp>
          <p:nvSpPr>
            <p:cNvPr id="405" name="Shape 405"/>
            <p:cNvSpPr/>
            <p:nvPr/>
          </p:nvSpPr>
          <p:spPr>
            <a:xfrm rot="16200000">
              <a:off x="2964462" y="2746081"/>
              <a:ext cx="571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r>
                <a:rPr sz="1266"/>
                <a:t>…</a:t>
              </a:r>
            </a:p>
          </p:txBody>
        </p:sp>
        <p:sp>
          <p:nvSpPr>
            <p:cNvPr id="406" name="Shape 406"/>
            <p:cNvSpPr/>
            <p:nvPr/>
          </p:nvSpPr>
          <p:spPr>
            <a:xfrm rot="16200000">
              <a:off x="1490747" y="2746081"/>
              <a:ext cx="571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r>
                <a:rPr sz="1266"/>
                <a:t>…</a:t>
              </a:r>
            </a:p>
          </p:txBody>
        </p:sp>
        <p:sp>
          <p:nvSpPr>
            <p:cNvPr id="407" name="Shape 407"/>
            <p:cNvSpPr/>
            <p:nvPr/>
          </p:nvSpPr>
          <p:spPr>
            <a:xfrm>
              <a:off x="1663362" y="1287698"/>
              <a:ext cx="568757"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H2</a:t>
              </a:r>
            </a:p>
          </p:txBody>
        </p:sp>
        <p:sp>
          <p:nvSpPr>
            <p:cNvPr id="408" name="Shape 408"/>
            <p:cNvSpPr/>
            <p:nvPr/>
          </p:nvSpPr>
          <p:spPr>
            <a:xfrm>
              <a:off x="1665121" y="1846498"/>
              <a:ext cx="568758"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H1</a:t>
              </a:r>
            </a:p>
          </p:txBody>
        </p:sp>
      </p:grpSp>
      <p:sp>
        <p:nvSpPr>
          <p:cNvPr id="410" name="Shape 410"/>
          <p:cNvSpPr>
            <a:spLocks noGrp="1"/>
          </p:cNvSpPr>
          <p:nvPr>
            <p:ph type="title"/>
          </p:nvPr>
        </p:nvSpPr>
        <p:spPr>
          <a:prstGeom prst="rect">
            <a:avLst/>
          </a:prstGeom>
        </p:spPr>
        <p:txBody>
          <a:bodyPr>
            <a:normAutofit/>
          </a:bodyPr>
          <a:lstStyle/>
          <a:p>
            <a:r>
              <a:rPr dirty="0" smtClean="0"/>
              <a:t>Local </a:t>
            </a:r>
            <a:r>
              <a:rPr dirty="0"/>
              <a:t>State on Data Plane</a:t>
            </a:r>
          </a:p>
        </p:txBody>
      </p:sp>
      <p:sp>
        <p:nvSpPr>
          <p:cNvPr id="411" name="Shape 411"/>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pic>
        <p:nvPicPr>
          <p:cNvPr id="412" name="image3.png"/>
          <p:cNvPicPr>
            <a:picLocks noChangeAspect="1"/>
          </p:cNvPicPr>
          <p:nvPr/>
        </p:nvPicPr>
        <p:blipFill>
          <a:blip r:embed="rId3">
            <a:extLst/>
          </a:blip>
          <a:stretch>
            <a:fillRect/>
          </a:stretch>
        </p:blipFill>
        <p:spPr>
          <a:xfrm>
            <a:off x="3794600" y="5429384"/>
            <a:ext cx="1554801" cy="925170"/>
          </a:xfrm>
          <a:prstGeom prst="rect">
            <a:avLst/>
          </a:prstGeom>
          <a:ln w="12700">
            <a:miter lim="400000"/>
          </a:ln>
        </p:spPr>
      </p:pic>
      <p:pic>
        <p:nvPicPr>
          <p:cNvPr id="413" name="image12.png"/>
          <p:cNvPicPr>
            <a:picLocks noChangeAspect="1"/>
          </p:cNvPicPr>
          <p:nvPr/>
        </p:nvPicPr>
        <p:blipFill>
          <a:blip r:embed="rId4">
            <a:extLst/>
          </a:blip>
          <a:stretch>
            <a:fillRect/>
          </a:stretch>
        </p:blipFill>
        <p:spPr>
          <a:xfrm>
            <a:off x="4023869" y="3614091"/>
            <a:ext cx="595957" cy="595957"/>
          </a:xfrm>
          <a:prstGeom prst="rect">
            <a:avLst/>
          </a:prstGeom>
          <a:ln w="12700">
            <a:miter lim="400000"/>
          </a:ln>
        </p:spPr>
      </p:pic>
    </p:spTree>
    <p:extLst>
      <p:ext uri="{BB962C8B-B14F-4D97-AF65-F5344CB8AC3E}">
        <p14:creationId xmlns:p14="http://schemas.microsoft.com/office/powerpoint/2010/main" val="13563613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121534 0.000000" pathEditMode="relative">
                                      <p:cBhvr>
                                        <p:cTn id="6" dur="500" fill="hold"/>
                                        <p:tgtEl>
                                          <p:spTgt spid="4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8" name="Group 428"/>
          <p:cNvGrpSpPr/>
          <p:nvPr/>
        </p:nvGrpSpPr>
        <p:grpSpPr>
          <a:xfrm>
            <a:off x="1887882" y="2279413"/>
            <a:ext cx="2070560" cy="2455286"/>
            <a:chOff x="1338215" y="360182"/>
            <a:chExt cx="2944795" cy="3491962"/>
          </a:xfrm>
        </p:grpSpPr>
        <p:sp>
          <p:nvSpPr>
            <p:cNvPr id="417" name="Shape 417"/>
            <p:cNvSpPr/>
            <p:nvPr/>
          </p:nvSpPr>
          <p:spPr>
            <a:xfrm>
              <a:off x="1338215" y="377783"/>
              <a:ext cx="2923625" cy="3474362"/>
            </a:xfrm>
            <a:prstGeom prst="roundRect">
              <a:avLst>
                <a:gd name="adj" fmla="val 0"/>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418" name="Shape 418"/>
            <p:cNvSpPr/>
            <p:nvPr/>
          </p:nvSpPr>
          <p:spPr>
            <a:xfrm>
              <a:off x="1340433" y="1003796"/>
              <a:ext cx="2942578" cy="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19" name="Shape 419"/>
            <p:cNvSpPr/>
            <p:nvPr/>
          </p:nvSpPr>
          <p:spPr>
            <a:xfrm flipV="1">
              <a:off x="2634738" y="360182"/>
              <a:ext cx="1" cy="347981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20" name="Shape 420"/>
            <p:cNvSpPr/>
            <p:nvPr/>
          </p:nvSpPr>
          <p:spPr>
            <a:xfrm>
              <a:off x="1664522" y="444817"/>
              <a:ext cx="69674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500" b="1">
                  <a:latin typeface="Helvetica"/>
                  <a:ea typeface="Helvetica"/>
                  <a:cs typeface="Helvetica"/>
                  <a:sym typeface="Helvetica"/>
                </a:defRPr>
              </a:lvl1pPr>
            </a:lstStyle>
            <a:p>
              <a:r>
                <a:rPr sz="1758"/>
                <a:t>Key</a:t>
              </a:r>
            </a:p>
          </p:txBody>
        </p:sp>
        <p:sp>
          <p:nvSpPr>
            <p:cNvPr id="421" name="Shape 421"/>
            <p:cNvSpPr/>
            <p:nvPr/>
          </p:nvSpPr>
          <p:spPr>
            <a:xfrm>
              <a:off x="2991516" y="444817"/>
              <a:ext cx="94401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500" b="1">
                  <a:latin typeface="Helvetica"/>
                  <a:ea typeface="Helvetica"/>
                  <a:cs typeface="Helvetica"/>
                  <a:sym typeface="Helvetica"/>
                </a:defRPr>
              </a:lvl1pPr>
            </a:lstStyle>
            <a:p>
              <a:r>
                <a:rPr sz="1758"/>
                <a:t>Value</a:t>
              </a:r>
            </a:p>
          </p:txBody>
        </p:sp>
        <p:sp>
          <p:nvSpPr>
            <p:cNvPr id="422" name="Shape 422"/>
            <p:cNvSpPr/>
            <p:nvPr/>
          </p:nvSpPr>
          <p:spPr>
            <a:xfrm>
              <a:off x="3242363" y="1287698"/>
              <a:ext cx="31201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5</a:t>
              </a:r>
            </a:p>
          </p:txBody>
        </p:sp>
        <p:sp>
          <p:nvSpPr>
            <p:cNvPr id="423" name="Shape 423"/>
            <p:cNvSpPr/>
            <p:nvPr/>
          </p:nvSpPr>
          <p:spPr>
            <a:xfrm>
              <a:off x="2999258" y="1848264"/>
              <a:ext cx="822797"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100</a:t>
              </a:r>
            </a:p>
          </p:txBody>
        </p:sp>
        <p:sp>
          <p:nvSpPr>
            <p:cNvPr id="424" name="Shape 424"/>
            <p:cNvSpPr/>
            <p:nvPr/>
          </p:nvSpPr>
          <p:spPr>
            <a:xfrm rot="16200000">
              <a:off x="2964462" y="2746081"/>
              <a:ext cx="571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r>
                <a:rPr sz="1266"/>
                <a:t>…</a:t>
              </a:r>
            </a:p>
          </p:txBody>
        </p:sp>
        <p:sp>
          <p:nvSpPr>
            <p:cNvPr id="425" name="Shape 425"/>
            <p:cNvSpPr/>
            <p:nvPr/>
          </p:nvSpPr>
          <p:spPr>
            <a:xfrm rot="16200000">
              <a:off x="1490747" y="2746081"/>
              <a:ext cx="571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p>
              <a:r>
                <a:rPr sz="1266"/>
                <a:t>…</a:t>
              </a:r>
            </a:p>
          </p:txBody>
        </p:sp>
        <p:sp>
          <p:nvSpPr>
            <p:cNvPr id="426" name="Shape 426"/>
            <p:cNvSpPr/>
            <p:nvPr/>
          </p:nvSpPr>
          <p:spPr>
            <a:xfrm>
              <a:off x="1663362" y="1287698"/>
              <a:ext cx="568757"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H2</a:t>
              </a:r>
            </a:p>
          </p:txBody>
        </p:sp>
        <p:sp>
          <p:nvSpPr>
            <p:cNvPr id="427" name="Shape 427"/>
            <p:cNvSpPr/>
            <p:nvPr/>
          </p:nvSpPr>
          <p:spPr>
            <a:xfrm>
              <a:off x="1665121" y="1846498"/>
              <a:ext cx="568758"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noAutofit/>
            </a:bodyPr>
            <a:lstStyle>
              <a:lvl1pPr>
                <a:defRPr sz="2800"/>
              </a:lvl1pPr>
            </a:lstStyle>
            <a:p>
              <a:r>
                <a:rPr sz="1969"/>
                <a:t>H1</a:t>
              </a:r>
            </a:p>
          </p:txBody>
        </p:sp>
      </p:grpSp>
      <p:sp>
        <p:nvSpPr>
          <p:cNvPr id="429" name="Shape 429"/>
          <p:cNvSpPr>
            <a:spLocks noGrp="1"/>
          </p:cNvSpPr>
          <p:nvPr>
            <p:ph type="title"/>
          </p:nvPr>
        </p:nvSpPr>
        <p:spPr>
          <a:prstGeom prst="rect">
            <a:avLst/>
          </a:prstGeom>
        </p:spPr>
        <p:txBody>
          <a:bodyPr>
            <a:normAutofit/>
          </a:bodyPr>
          <a:lstStyle/>
          <a:p>
            <a:r>
              <a:rPr dirty="0" smtClean="0"/>
              <a:t>Local </a:t>
            </a:r>
            <a:r>
              <a:rPr dirty="0"/>
              <a:t>State on Data Plane</a:t>
            </a:r>
          </a:p>
        </p:txBody>
      </p:sp>
      <p:sp>
        <p:nvSpPr>
          <p:cNvPr id="430" name="Shape 430"/>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pic>
        <p:nvPicPr>
          <p:cNvPr id="431" name="image3.png"/>
          <p:cNvPicPr>
            <a:picLocks noChangeAspect="1"/>
          </p:cNvPicPr>
          <p:nvPr/>
        </p:nvPicPr>
        <p:blipFill>
          <a:blip r:embed="rId3">
            <a:extLst/>
          </a:blip>
          <a:stretch>
            <a:fillRect/>
          </a:stretch>
        </p:blipFill>
        <p:spPr>
          <a:xfrm>
            <a:off x="3794600" y="5429384"/>
            <a:ext cx="1554801" cy="925170"/>
          </a:xfrm>
          <a:prstGeom prst="rect">
            <a:avLst/>
          </a:prstGeom>
          <a:ln w="12700">
            <a:miter lim="400000"/>
          </a:ln>
        </p:spPr>
      </p:pic>
      <p:grpSp>
        <p:nvGrpSpPr>
          <p:cNvPr id="443" name="Group 443"/>
          <p:cNvGrpSpPr/>
          <p:nvPr/>
        </p:nvGrpSpPr>
        <p:grpSpPr>
          <a:xfrm>
            <a:off x="4071091" y="2279413"/>
            <a:ext cx="3385456" cy="2452487"/>
            <a:chOff x="6349" y="0"/>
            <a:chExt cx="4814870" cy="3487980"/>
          </a:xfrm>
        </p:grpSpPr>
        <p:sp>
          <p:nvSpPr>
            <p:cNvPr id="432" name="Shape 432"/>
            <p:cNvSpPr/>
            <p:nvPr/>
          </p:nvSpPr>
          <p:spPr>
            <a:xfrm>
              <a:off x="6349" y="0"/>
              <a:ext cx="4814870" cy="3487980"/>
            </a:xfrm>
            <a:prstGeom prst="roundRect">
              <a:avLst>
                <a:gd name="adj" fmla="val 0"/>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433" name="Shape 433"/>
            <p:cNvSpPr/>
            <p:nvPr/>
          </p:nvSpPr>
          <p:spPr>
            <a:xfrm>
              <a:off x="14821" y="722180"/>
              <a:ext cx="4799711" cy="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nvGrpSpPr>
            <p:cNvPr id="436" name="Group 436"/>
            <p:cNvGrpSpPr/>
            <p:nvPr/>
          </p:nvGrpSpPr>
          <p:grpSpPr>
            <a:xfrm>
              <a:off x="330787" y="882962"/>
              <a:ext cx="3815967" cy="533571"/>
              <a:chOff x="37401" y="12616"/>
              <a:chExt cx="3815965" cy="533570"/>
            </a:xfrm>
          </p:grpSpPr>
          <p:sp>
            <p:nvSpPr>
              <p:cNvPr id="434" name="Shape 434"/>
              <p:cNvSpPr/>
              <p:nvPr/>
            </p:nvSpPr>
            <p:spPr>
              <a:xfrm>
                <a:off x="37401" y="12616"/>
                <a:ext cx="2247297" cy="5335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lgn="l">
                  <a:defRPr sz="2800"/>
                </a:lvl1pPr>
              </a:lstStyle>
              <a:p>
                <a:r>
                  <a:rPr sz="1969"/>
                  <a:t>value = 100</a:t>
                </a:r>
              </a:p>
            </p:txBody>
          </p:sp>
          <p:sp>
            <p:nvSpPr>
              <p:cNvPr id="435" name="Shape 435"/>
              <p:cNvSpPr/>
              <p:nvPr/>
            </p:nvSpPr>
            <p:spPr>
              <a:xfrm>
                <a:off x="3063451" y="12616"/>
                <a:ext cx="789915" cy="5335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2800"/>
                </a:lvl1pPr>
              </a:lstStyle>
              <a:p>
                <a:r>
                  <a:rPr sz="1969"/>
                  <a:t>drop</a:t>
                </a:r>
              </a:p>
            </p:txBody>
          </p:sp>
        </p:grpSp>
        <p:sp>
          <p:nvSpPr>
            <p:cNvPr id="437" name="Shape 437"/>
            <p:cNvSpPr/>
            <p:nvPr/>
          </p:nvSpPr>
          <p:spPr>
            <a:xfrm flipV="1">
              <a:off x="2684147" y="12148"/>
              <a:ext cx="1" cy="3457360"/>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38" name="Shape 438"/>
            <p:cNvSpPr/>
            <p:nvPr/>
          </p:nvSpPr>
          <p:spPr>
            <a:xfrm>
              <a:off x="799097" y="84871"/>
              <a:ext cx="1235668" cy="5642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b="1">
                  <a:latin typeface="Helvetica"/>
                  <a:ea typeface="Helvetica"/>
                  <a:cs typeface="Helvetica"/>
                  <a:sym typeface="Helvetica"/>
                </a:defRPr>
              </a:lvl1pPr>
            </a:lstStyle>
            <a:p>
              <a:r>
                <a:rPr sz="2109"/>
                <a:t>match</a:t>
              </a:r>
            </a:p>
          </p:txBody>
        </p:sp>
        <p:sp>
          <p:nvSpPr>
            <p:cNvPr id="439" name="Shape 439"/>
            <p:cNvSpPr/>
            <p:nvPr/>
          </p:nvSpPr>
          <p:spPr>
            <a:xfrm>
              <a:off x="3137910" y="84871"/>
              <a:ext cx="1235668" cy="5642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3000" b="1">
                  <a:latin typeface="Helvetica"/>
                  <a:ea typeface="Helvetica"/>
                  <a:cs typeface="Helvetica"/>
                  <a:sym typeface="Helvetica"/>
                </a:defRPr>
              </a:lvl1pPr>
            </a:lstStyle>
            <a:p>
              <a:r>
                <a:rPr sz="2109"/>
                <a:t>action</a:t>
              </a:r>
            </a:p>
          </p:txBody>
        </p:sp>
        <p:grpSp>
          <p:nvGrpSpPr>
            <p:cNvPr id="442" name="Group 442"/>
            <p:cNvGrpSpPr/>
            <p:nvPr/>
          </p:nvGrpSpPr>
          <p:grpSpPr>
            <a:xfrm>
              <a:off x="1066472" y="1712922"/>
              <a:ext cx="2805383" cy="262181"/>
              <a:chOff x="1066472" y="154659"/>
              <a:chExt cx="2805382" cy="262181"/>
            </a:xfrm>
          </p:grpSpPr>
          <p:sp>
            <p:nvSpPr>
              <p:cNvPr id="440" name="Shape 440"/>
              <p:cNvSpPr/>
              <p:nvPr/>
            </p:nvSpPr>
            <p:spPr>
              <a:xfrm rot="16200000">
                <a:off x="1125201" y="95931"/>
                <a:ext cx="262180" cy="37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p>
                <a:r>
                  <a:rPr sz="1266"/>
                  <a:t>…</a:t>
                </a:r>
              </a:p>
            </p:txBody>
          </p:sp>
          <p:sp>
            <p:nvSpPr>
              <p:cNvPr id="441" name="Shape 441"/>
              <p:cNvSpPr/>
              <p:nvPr/>
            </p:nvSpPr>
            <p:spPr>
              <a:xfrm rot="16200000">
                <a:off x="3550944" y="95931"/>
                <a:ext cx="262181" cy="37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p>
                <a:r>
                  <a:rPr sz="1266"/>
                  <a:t>…</a:t>
                </a:r>
              </a:p>
            </p:txBody>
          </p:sp>
        </p:grpSp>
      </p:grpSp>
      <p:pic>
        <p:nvPicPr>
          <p:cNvPr id="444" name="image12.png"/>
          <p:cNvPicPr>
            <a:picLocks noChangeAspect="1"/>
          </p:cNvPicPr>
          <p:nvPr/>
        </p:nvPicPr>
        <p:blipFill>
          <a:blip r:embed="rId4">
            <a:extLst/>
          </a:blip>
          <a:stretch>
            <a:fillRect/>
          </a:stretch>
        </p:blipFill>
        <p:spPr>
          <a:xfrm>
            <a:off x="3629335" y="3045723"/>
            <a:ext cx="595957" cy="595957"/>
          </a:xfrm>
          <a:prstGeom prst="rect">
            <a:avLst/>
          </a:prstGeom>
          <a:ln w="12700">
            <a:miter lim="400000"/>
          </a:ln>
        </p:spPr>
      </p:pic>
    </p:spTree>
    <p:extLst>
      <p:ext uri="{BB962C8B-B14F-4D97-AF65-F5344CB8AC3E}">
        <p14:creationId xmlns:p14="http://schemas.microsoft.com/office/powerpoint/2010/main" val="125585114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056726 -0.035641" pathEditMode="relative">
                                      <p:cBhvr>
                                        <p:cTn id="6" dur="500" fill="hold"/>
                                        <p:tgtEl>
                                          <p:spTgt spid="444"/>
                                        </p:tgtEl>
                                        <p:attrNameLst>
                                          <p:attrName>ppt_x</p:attrName>
                                          <p:attrName>ppt_y</p:attrName>
                                        </p:attrNameLst>
                                      </p:cBhvr>
                                    </p:animMotion>
                                  </p:childTnLst>
                                </p:cTn>
                              </p:par>
                            </p:childTnLst>
                          </p:cTn>
                        </p:par>
                        <p:par>
                          <p:cTn id="7" fill="hold">
                            <p:stCondLst>
                              <p:cond delay="0"/>
                            </p:stCondLst>
                            <p:childTnLst>
                              <p:par>
                                <p:cTn id="8" presetID="-1" presetClass="path" presetSubtype="0" fill="hold" nodeType="afterEffect">
                                  <p:stCondLst>
                                    <p:cond delay="0"/>
                                  </p:stCondLst>
                                  <p:childTnLst>
                                    <p:animMotion origin="layout" path="M 0.056726 -0.035641 L 0.306668 -0.035641" pathEditMode="relative">
                                      <p:cBhvr>
                                        <p:cTn id="9" dur="500" fill="hold"/>
                                        <p:tgtEl>
                                          <p:spTgt spid="444"/>
                                        </p:tgtEl>
                                        <p:attrNameLst>
                                          <p:attrName>ppt_x</p:attrName>
                                          <p:attrName>ppt_y</p:attrName>
                                        </p:attrNameLst>
                                      </p:cBhvr>
                                    </p:animMotion>
                                  </p:childTnLst>
                                </p:cTn>
                              </p:par>
                            </p:childTnLst>
                          </p:cTn>
                        </p:par>
                        <p:par>
                          <p:cTn id="10" fill="hold">
                            <p:stCondLst>
                              <p:cond delay="0"/>
                            </p:stCondLst>
                            <p:childTnLst>
                              <p:par>
                                <p:cTn id="11" presetID="-1" presetClass="path" presetSubtype="0" fill="hold" nodeType="afterEffect">
                                  <p:stCondLst>
                                    <p:cond delay="0"/>
                                  </p:stCondLst>
                                  <p:childTnLst>
                                    <p:animMotion origin="layout" path="M 0.306668 -0.035641 L 0.306668 0.102282" pathEditMode="relative">
                                      <p:cBhvr>
                                        <p:cTn id="12" dur="600" fill="hold"/>
                                        <p:tgtEl>
                                          <p:spTgt spid="444"/>
                                        </p:tgtEl>
                                        <p:attrNameLst>
                                          <p:attrName>ppt_x</p:attrName>
                                          <p:attrName>ppt_y</p:attrName>
                                        </p:attrNameLst>
                                      </p:cBhvr>
                                    </p:animMotion>
                                  </p:childTnLst>
                                </p:cTn>
                              </p:par>
                            </p:childTnLst>
                          </p:cTn>
                        </p:par>
                        <p:par>
                          <p:cTn id="13" fill="hold">
                            <p:stCondLst>
                              <p:cond delay="600"/>
                            </p:stCondLst>
                            <p:childTnLst>
                              <p:par>
                                <p:cTn id="14" presetID="1" presetClass="exit" presetSubtype="0" fill="hold" grpId="0" nodeType="afterEffect">
                                  <p:stCondLst>
                                    <p:cond delay="0"/>
                                  </p:stCondLst>
                                  <p:iterate>
                                    <p:tmAbs val="0"/>
                                  </p:iterate>
                                  <p:childTnLst>
                                    <p:set>
                                      <p:cBhvr>
                                        <p:cTn id="15" fill="hold">
                                          <p:stCondLst>
                                            <p:cond delay="0"/>
                                          </p:stCondLst>
                                        </p:cTn>
                                        <p:tgtEl>
                                          <p:spTgt spid="4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10244</TotalTime>
  <Words>1204</Words>
  <Application>Microsoft Macintosh PowerPoint</Application>
  <PresentationFormat>On-screen Show (4:3)</PresentationFormat>
  <Paragraphs>339</Paragraphs>
  <Slides>35</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Calibri</vt:lpstr>
      <vt:lpstr>Helvetica</vt:lpstr>
      <vt:lpstr>Arial</vt:lpstr>
      <vt:lpstr>Office Theme</vt:lpstr>
      <vt:lpstr>States on a (Data) Plane</vt:lpstr>
      <vt:lpstr>Traditional data planes  are stateless</vt:lpstr>
      <vt:lpstr>Software Defined Networks (SDN)</vt:lpstr>
      <vt:lpstr>OpenFlow Rule Tables</vt:lpstr>
      <vt:lpstr>Two-Tiered Programming Model</vt:lpstr>
      <vt:lpstr>Emerging switches have  stateful data planes</vt:lpstr>
      <vt:lpstr>Local State on Data Plane</vt:lpstr>
      <vt:lpstr>Local State on Data Plane</vt:lpstr>
      <vt:lpstr>Local State on Data Plane</vt:lpstr>
      <vt:lpstr>Local State on Data Plane</vt:lpstr>
      <vt:lpstr>Hop-by-Hop Utilization-aware Load-balancing Architecture</vt:lpstr>
      <vt:lpstr>HULA Multipath Load Balancing</vt:lpstr>
      <vt:lpstr>Path Performance Statistics</vt:lpstr>
      <vt:lpstr>Flowlet Routing</vt:lpstr>
      <vt:lpstr>Putting it all Together</vt:lpstr>
      <vt:lpstr>Plenty of Other Applications</vt:lpstr>
      <vt:lpstr>But, how to best write these stateful apps?</vt:lpstr>
      <vt:lpstr>SNAP: Stateful Network-Wide Abstractions for Packet Processing</vt:lpstr>
      <vt:lpstr>Writing Stateful Network Apps is Hard</vt:lpstr>
      <vt:lpstr>Snap Language</vt:lpstr>
      <vt:lpstr>Stateless Packet Processing</vt:lpstr>
      <vt:lpstr>Stateful Packet Processing</vt:lpstr>
      <vt:lpstr>Example Snap App: DNS Reflection</vt:lpstr>
      <vt:lpstr>Example Snap App: Stateless Forwarding</vt:lpstr>
      <vt:lpstr>Composition </vt:lpstr>
      <vt:lpstr>Snap Applications</vt:lpstr>
      <vt:lpstr>Snap Compiler</vt:lpstr>
      <vt:lpstr>Snap Compiler</vt:lpstr>
      <vt:lpstr>Intermediate Representation: xFDDs</vt:lpstr>
      <vt:lpstr>Extended Forwarding Decision Diagrams (xFDDs)</vt:lpstr>
      <vt:lpstr>xFDD for DNS Reflection Detection</vt:lpstr>
      <vt:lpstr>Optimally Distribute the xFDD</vt:lpstr>
      <vt:lpstr>See SIGCOMM’16 paper for prototype, experiments, etc.</vt:lpstr>
      <vt:lpstr>More Fun With State</vt:lpstr>
      <vt:lpstr>Conclusion</vt:lpstr>
    </vt:vector>
  </TitlesOfParts>
  <Company>Princeton University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SoftCell: Taking Control of Cellular Core networks</dc:title>
  <dc:creator>Xin Jin</dc:creator>
  <cp:lastModifiedBy>Microsoft Office User</cp:lastModifiedBy>
  <cp:revision>2012</cp:revision>
  <cp:lastPrinted>2016-04-16T23:03:31Z</cp:lastPrinted>
  <dcterms:created xsi:type="dcterms:W3CDTF">2013-03-27T18:30:57Z</dcterms:created>
  <dcterms:modified xsi:type="dcterms:W3CDTF">2016-06-02T19:13:00Z</dcterms:modified>
</cp:coreProperties>
</file>