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9"/>
  </p:notesMasterIdLst>
  <p:handoutMasterIdLst>
    <p:handoutMasterId r:id="rId50"/>
  </p:handoutMasterIdLst>
  <p:sldIdLst>
    <p:sldId id="1363" r:id="rId2"/>
    <p:sldId id="1364" r:id="rId3"/>
    <p:sldId id="1365" r:id="rId4"/>
    <p:sldId id="1366" r:id="rId5"/>
    <p:sldId id="1367" r:id="rId6"/>
    <p:sldId id="1368" r:id="rId7"/>
    <p:sldId id="1369" r:id="rId8"/>
    <p:sldId id="1370" r:id="rId9"/>
    <p:sldId id="1401" r:id="rId10"/>
    <p:sldId id="1372" r:id="rId11"/>
    <p:sldId id="1373" r:id="rId12"/>
    <p:sldId id="1374" r:id="rId13"/>
    <p:sldId id="1375" r:id="rId14"/>
    <p:sldId id="1376" r:id="rId15"/>
    <p:sldId id="1377" r:id="rId16"/>
    <p:sldId id="1378" r:id="rId17"/>
    <p:sldId id="1379" r:id="rId18"/>
    <p:sldId id="1380" r:id="rId19"/>
    <p:sldId id="1381" r:id="rId20"/>
    <p:sldId id="1382" r:id="rId21"/>
    <p:sldId id="1383" r:id="rId22"/>
    <p:sldId id="1384" r:id="rId23"/>
    <p:sldId id="1385" r:id="rId24"/>
    <p:sldId id="1386" r:id="rId25"/>
    <p:sldId id="1387" r:id="rId26"/>
    <p:sldId id="1390" r:id="rId27"/>
    <p:sldId id="1391" r:id="rId28"/>
    <p:sldId id="1392" r:id="rId29"/>
    <p:sldId id="1393" r:id="rId30"/>
    <p:sldId id="1395" r:id="rId31"/>
    <p:sldId id="1402" r:id="rId32"/>
    <p:sldId id="1397" r:id="rId33"/>
    <p:sldId id="1398" r:id="rId34"/>
    <p:sldId id="1399" r:id="rId35"/>
    <p:sldId id="1394" r:id="rId36"/>
    <p:sldId id="1404" r:id="rId37"/>
    <p:sldId id="1405" r:id="rId38"/>
    <p:sldId id="1407" r:id="rId39"/>
    <p:sldId id="1408" r:id="rId40"/>
    <p:sldId id="1411" r:id="rId41"/>
    <p:sldId id="1410" r:id="rId42"/>
    <p:sldId id="1412" r:id="rId43"/>
    <p:sldId id="1415" r:id="rId44"/>
    <p:sldId id="1416" r:id="rId45"/>
    <p:sldId id="1413" r:id="rId46"/>
    <p:sldId id="1388" r:id="rId47"/>
    <p:sldId id="1389"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F8"/>
    <a:srgbClr val="D77C93"/>
    <a:srgbClr val="D70072"/>
    <a:srgbClr val="C6AD06"/>
    <a:srgbClr val="D96A60"/>
    <a:srgbClr val="EDE116"/>
    <a:srgbClr val="A497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62" autoAdjust="0"/>
    <p:restoredTop sz="95975" autoAdjust="0"/>
  </p:normalViewPr>
  <p:slideViewPr>
    <p:cSldViewPr snapToGrid="0" snapToObjects="1">
      <p:cViewPr>
        <p:scale>
          <a:sx n="90" d="100"/>
          <a:sy n="90" d="100"/>
        </p:scale>
        <p:origin x="1760" y="23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handoutMaster" Target="handoutMasters/handout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AE8F128-454A-114B-92A9-1C0719602E73}" type="datetimeFigureOut">
              <a:rPr lang="en-US" smtClean="0"/>
              <a:t>12/1/15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4865C4-0CFA-9E48-9849-760297064BC0}" type="slidenum">
              <a:rPr lang="en-US" smtClean="0"/>
              <a:t>‹#›</a:t>
            </a:fld>
            <a:endParaRPr lang="en-US" dirty="0"/>
          </a:p>
        </p:txBody>
      </p:sp>
    </p:spTree>
    <p:extLst>
      <p:ext uri="{BB962C8B-B14F-4D97-AF65-F5344CB8AC3E}">
        <p14:creationId xmlns:p14="http://schemas.microsoft.com/office/powerpoint/2010/main" val="27099995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976EC3-4053-4042-87E8-774DB7BE948A}" type="datetimeFigureOut">
              <a:rPr lang="en-US" smtClean="0"/>
              <a:t>12/1/15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4A564-B5A9-1B48-9539-F4CC86F953AC}" type="slidenum">
              <a:rPr lang="en-US" smtClean="0"/>
              <a:t>‹#›</a:t>
            </a:fld>
            <a:endParaRPr lang="en-US" dirty="0"/>
          </a:p>
        </p:txBody>
      </p:sp>
    </p:spTree>
    <p:extLst>
      <p:ext uri="{BB962C8B-B14F-4D97-AF65-F5344CB8AC3E}">
        <p14:creationId xmlns:p14="http://schemas.microsoft.com/office/powerpoint/2010/main" val="18185213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a:t>
            </a:fld>
            <a:endParaRPr lang="en-US"/>
          </a:p>
        </p:txBody>
      </p:sp>
    </p:spTree>
    <p:extLst>
      <p:ext uri="{BB962C8B-B14F-4D97-AF65-F5344CB8AC3E}">
        <p14:creationId xmlns:p14="http://schemas.microsoft.com/office/powerpoint/2010/main" val="4123792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endParaRPr sz="2200" dirty="0">
              <a:latin typeface="Lucida Grande"/>
              <a:ea typeface="Lucida Grande"/>
              <a:cs typeface="Lucida Grande"/>
              <a:sym typeface="Lucida Grande"/>
            </a:endParaRPr>
          </a:p>
        </p:txBody>
      </p:sp>
    </p:spTree>
    <p:extLst>
      <p:ext uri="{BB962C8B-B14F-4D97-AF65-F5344CB8AC3E}">
        <p14:creationId xmlns:p14="http://schemas.microsoft.com/office/powerpoint/2010/main" val="412186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marL="0" marR="0" lvl="0" indent="0" algn="l" defTabSz="584200" rtl="0" eaLnBrk="1" fontAlgn="auto" latinLnBrk="0" hangingPunct="1">
              <a:lnSpc>
                <a:spcPct val="100000"/>
              </a:lnSpc>
              <a:spcBef>
                <a:spcPts val="0"/>
              </a:spcBef>
              <a:spcAft>
                <a:spcPts val="0"/>
              </a:spcAft>
              <a:buClrTx/>
              <a:buSzTx/>
              <a:buFontTx/>
              <a:buNone/>
              <a:tabLst/>
              <a:defRPr sz="1800"/>
            </a:pPr>
            <a:endParaRPr lang="en-US" sz="2400" baseline="0" dirty="0" smtClean="0"/>
          </a:p>
        </p:txBody>
      </p:sp>
    </p:spTree>
    <p:extLst>
      <p:ext uri="{BB962C8B-B14F-4D97-AF65-F5344CB8AC3E}">
        <p14:creationId xmlns:p14="http://schemas.microsoft.com/office/powerpoint/2010/main" val="198634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There are bunch of other applications that are also possible with SDX and you find more details about them in the paper.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15</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marL="0" marR="0" lvl="0" indent="0" algn="l" defTabSz="584200" rtl="0" eaLnBrk="1" fontAlgn="auto" latinLnBrk="0" hangingPunct="1">
              <a:lnSpc>
                <a:spcPct val="100000"/>
              </a:lnSpc>
              <a:spcBef>
                <a:spcPts val="0"/>
              </a:spcBef>
              <a:spcAft>
                <a:spcPts val="0"/>
              </a:spcAft>
              <a:buClrTx/>
              <a:buSzTx/>
              <a:buFontTx/>
              <a:buNone/>
              <a:tabLst/>
              <a:defRPr sz="1800"/>
            </a:pPr>
            <a:r>
              <a:rPr lang="en-US" sz="2400" dirty="0" smtClean="0"/>
              <a:t>Now let’s consider another scenario</a:t>
            </a:r>
            <a:r>
              <a:rPr lang="en-US" sz="2400" baseline="0" dirty="0" smtClean="0"/>
              <a:t> where AS C’s policy is to receive HTTP traffic on C2. </a:t>
            </a:r>
            <a:endParaRPr lang="en-US" sz="2400" dirty="0" smtClean="0"/>
          </a:p>
        </p:txBody>
      </p:sp>
    </p:spTree>
    <p:extLst>
      <p:ext uri="{BB962C8B-B14F-4D97-AF65-F5344CB8AC3E}">
        <p14:creationId xmlns:p14="http://schemas.microsoft.com/office/powerpoint/2010/main" val="549257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Now let’s consider another scenario</a:t>
            </a:r>
            <a:r>
              <a:rPr lang="en-US" sz="1200" baseline="0" dirty="0" smtClean="0"/>
              <a:t> where AS C’s policy is to receive HTTP traffic on C2. </a:t>
            </a: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Now such a fine grained policy is not possible with BGP</a:t>
            </a:r>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17</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18</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So SDX enables more direct &amp; fine grained traffic control which is not</a:t>
            </a:r>
            <a:r>
              <a:rPr lang="en-US" baseline="0" dirty="0" smtClean="0"/>
              <a:t> possible in current networks. </a:t>
            </a:r>
          </a:p>
          <a:p>
            <a:r>
              <a:rPr lang="en-US" baseline="0" dirty="0" smtClean="0"/>
              <a:t>There are bunch of other applications that are also possible with SDX and you find more details about them in the paper. </a:t>
            </a:r>
          </a:p>
        </p:txBody>
      </p:sp>
      <p:sp>
        <p:nvSpPr>
          <p:cNvPr id="4" name="Slide Number Placeholder 3"/>
          <p:cNvSpPr>
            <a:spLocks noGrp="1"/>
          </p:cNvSpPr>
          <p:nvPr>
            <p:ph type="sldNum" sz="quarter" idx="10"/>
          </p:nvPr>
        </p:nvSpPr>
        <p:spPr/>
        <p:txBody>
          <a:bodyPr/>
          <a:lstStyle/>
          <a:p>
            <a:fld id="{6937901C-08B4-6F48-8C7E-553DA0B03668}" type="slidenum">
              <a:rPr lang="en-US" smtClean="0"/>
              <a:t>19</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 far it looks like SDX is the solution which can enable more flexible peering arrangements, &amp; more direct &amp; flexible traffic control, but building a real deployable SDX is not easy.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first challenge is</a:t>
            </a:r>
            <a:r>
              <a:rPr lang="en-US" dirty="0" smtClean="0"/>
              <a:t> to define the right programming abstractions, </a:t>
            </a:r>
            <a:r>
              <a:rPr lang="en-US" dirty="0" err="1" smtClean="0"/>
              <a:t>i.e</a:t>
            </a:r>
            <a:r>
              <a:rPr lang="en-US" dirty="0" smtClean="0"/>
              <a:t> how can participants express policies independent</a:t>
            </a:r>
            <a:r>
              <a:rPr lang="en-US" baseline="0" dirty="0" smtClean="0"/>
              <a:t>ly. Another challenge is that all the SDX participants share the same switching fabric, so their policies need to be combined together and translated into set of flow rules. So we also need to define the right abstractions for combining participant’s policies together. </a:t>
            </a:r>
            <a:endParaRPr lang="en-US" dirty="0" smtClean="0"/>
          </a:p>
          <a:p>
            <a:r>
              <a:rPr lang="en-US" dirty="0" smtClean="0"/>
              <a:t>Another challenge is the fact that we have SDN specific policies at the IXP and every one else is using BGP. So we have to</a:t>
            </a:r>
            <a:r>
              <a:rPr lang="en-US" baseline="0" dirty="0" smtClean="0"/>
              <a:t> make sure that participants’ policies safely interact with BGP, w/o creating any forwarding loops or </a:t>
            </a:r>
            <a:r>
              <a:rPr lang="en-US" baseline="0" dirty="0" err="1" smtClean="0"/>
              <a:t>blackholes</a:t>
            </a:r>
            <a:r>
              <a:rPr lang="en-US" baseline="0" dirty="0" smtClean="0"/>
              <a:t>. </a:t>
            </a:r>
            <a:endParaRPr lang="en-US" dirty="0" smtClean="0"/>
          </a:p>
          <a:p>
            <a:r>
              <a:rPr lang="en-US" dirty="0" smtClean="0"/>
              <a:t>And finally we are talking about thousands of prefixes, hundreds of peers and matches on multiple header fields,</a:t>
            </a:r>
            <a:r>
              <a:rPr lang="en-US" baseline="0" dirty="0" smtClean="0"/>
              <a:t> </a:t>
            </a:r>
            <a:r>
              <a:rPr lang="en-US" dirty="0" smtClean="0"/>
              <a:t>we need to take scalability into considerations</a:t>
            </a:r>
          </a:p>
        </p:txBody>
      </p:sp>
      <p:sp>
        <p:nvSpPr>
          <p:cNvPr id="4" name="Slide Number Placeholder 3"/>
          <p:cNvSpPr>
            <a:spLocks noGrp="1"/>
          </p:cNvSpPr>
          <p:nvPr>
            <p:ph type="sldNum" sz="quarter" idx="10"/>
          </p:nvPr>
        </p:nvSpPr>
        <p:spPr/>
        <p:txBody>
          <a:bodyPr/>
          <a:lstStyle/>
          <a:p>
            <a:fld id="{6937901C-08B4-6F48-8C7E-553DA0B03668}" type="slidenum">
              <a:rPr lang="en-US" smtClean="0"/>
              <a:t>20</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21</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All the participants share the same switching fabric. One option is that they can all directly express policies for this switch. </a:t>
            </a: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22</a:t>
            </a:fld>
            <a:endParaRPr lang="en-US"/>
          </a:p>
        </p:txBody>
      </p:sp>
    </p:spTree>
    <p:extLst>
      <p:ext uri="{BB962C8B-B14F-4D97-AF65-F5344CB8AC3E}">
        <p14:creationId xmlns:p14="http://schemas.microsoft.com/office/powerpoint/2010/main" val="3373103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Wide-area</a:t>
            </a:r>
            <a:r>
              <a:rPr lang="en-US" baseline="0" dirty="0" smtClean="0"/>
              <a:t> traffic delivery happens through the cooperation (and competition) of 50K or so separately administered networks.</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3</a:t>
            </a:fld>
            <a:endParaRPr lang="en-US"/>
          </a:p>
        </p:txBody>
      </p:sp>
    </p:spTree>
    <p:extLst>
      <p:ext uri="{BB962C8B-B14F-4D97-AF65-F5344CB8AC3E}">
        <p14:creationId xmlns:p14="http://schemas.microsoft.com/office/powerpoint/2010/main" val="2267086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For that we came up with Virtual Switch Abstraction. Here</a:t>
            </a:r>
            <a:r>
              <a:rPr lang="en-US" baseline="0" dirty="0" smtClean="0"/>
              <a:t> each AS is provided with their own virtual SDX switch for which they express their policies.</a:t>
            </a:r>
          </a:p>
          <a:p>
            <a:endParaRPr lang="en-US" baseline="0" dirty="0" smtClean="0"/>
          </a:p>
          <a:p>
            <a:r>
              <a:rPr lang="en-US" baseline="0" dirty="0" smtClean="0"/>
              <a:t>These policies are applied only if traffic enters or leaves their network.</a:t>
            </a:r>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23</a:t>
            </a:fld>
            <a:endParaRPr lang="en-US"/>
          </a:p>
        </p:txBody>
      </p:sp>
    </p:spTree>
    <p:extLst>
      <p:ext uri="{BB962C8B-B14F-4D97-AF65-F5344CB8AC3E}">
        <p14:creationId xmlns:p14="http://schemas.microsoft.com/office/powerpoint/2010/main" val="3373103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a:t>
            </a:r>
          </a:p>
          <a:p>
            <a:endParaRPr lang="en-US" dirty="0" smtClean="0"/>
          </a:p>
          <a:p>
            <a:r>
              <a:rPr lang="en-US" dirty="0" smtClean="0"/>
              <a:t>This approach naturally resolves policy conflicts, as it follows packets to determine the order in which policies should be applied. </a:t>
            </a:r>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24</a:t>
            </a:fld>
            <a:endParaRPr lang="en-US"/>
          </a:p>
        </p:txBody>
      </p:sp>
    </p:spTree>
    <p:extLst>
      <p:ext uri="{BB962C8B-B14F-4D97-AF65-F5344CB8AC3E}">
        <p14:creationId xmlns:p14="http://schemas.microsoft.com/office/powerpoint/2010/main" val="68858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25</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26</a:t>
            </a:fld>
            <a:endParaRPr lang="en-US"/>
          </a:p>
        </p:txBody>
      </p:sp>
    </p:spTree>
    <p:extLst>
      <p:ext uri="{BB962C8B-B14F-4D97-AF65-F5344CB8AC3E}">
        <p14:creationId xmlns:p14="http://schemas.microsoft.com/office/powerpoint/2010/main" val="905536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27</a:t>
            </a:fld>
            <a:endParaRPr lang="en-US"/>
          </a:p>
        </p:txBody>
      </p:sp>
    </p:spTree>
    <p:extLst>
      <p:ext uri="{BB962C8B-B14F-4D97-AF65-F5344CB8AC3E}">
        <p14:creationId xmlns:p14="http://schemas.microsoft.com/office/powerpoint/2010/main" val="9055366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28</a:t>
            </a:fld>
            <a:endParaRPr lang="en-US"/>
          </a:p>
        </p:txBody>
      </p:sp>
    </p:spTree>
    <p:extLst>
      <p:ext uri="{BB962C8B-B14F-4D97-AF65-F5344CB8AC3E}">
        <p14:creationId xmlns:p14="http://schemas.microsoft.com/office/powerpoint/2010/main" val="2560847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29</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30</a:t>
            </a:fld>
            <a:endParaRPr lang="en-US"/>
          </a:p>
        </p:txBody>
      </p:sp>
    </p:spTree>
    <p:extLst>
      <p:ext uri="{BB962C8B-B14F-4D97-AF65-F5344CB8AC3E}">
        <p14:creationId xmlns:p14="http://schemas.microsoft.com/office/powerpoint/2010/main" val="10501732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32</a:t>
            </a:fld>
            <a:endParaRPr lang="en-US"/>
          </a:p>
        </p:txBody>
      </p:sp>
    </p:spTree>
    <p:extLst>
      <p:ext uri="{BB962C8B-B14F-4D97-AF65-F5344CB8AC3E}">
        <p14:creationId xmlns:p14="http://schemas.microsoft.com/office/powerpoint/2010/main" val="12866026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33</a:t>
            </a:fld>
            <a:endParaRPr lang="en-US"/>
          </a:p>
        </p:txBody>
      </p:sp>
    </p:spTree>
    <p:extLst>
      <p:ext uri="{BB962C8B-B14F-4D97-AF65-F5344CB8AC3E}">
        <p14:creationId xmlns:p14="http://schemas.microsoft.com/office/powerpoint/2010/main" val="1286602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They</a:t>
            </a:r>
            <a:r>
              <a:rPr lang="en-US" baseline="0" dirty="0" smtClean="0"/>
              <a:t> coordinate by propagating information about how to reach blocks of IP addresses, or IP prefixes, using the Border Gateway Protocol.</a:t>
            </a:r>
          </a:p>
          <a:p>
            <a:r>
              <a:rPr lang="en-US" baseline="0" dirty="0" smtClean="0"/>
              <a:t>But BGP was designed for a different era.</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4</a:t>
            </a:fld>
            <a:endParaRPr lang="en-US"/>
          </a:p>
        </p:txBody>
      </p:sp>
    </p:spTree>
    <p:extLst>
      <p:ext uri="{BB962C8B-B14F-4D97-AF65-F5344CB8AC3E}">
        <p14:creationId xmlns:p14="http://schemas.microsoft.com/office/powerpoint/2010/main" val="22670863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34</a:t>
            </a:fld>
            <a:endParaRPr lang="en-US"/>
          </a:p>
        </p:txBody>
      </p:sp>
    </p:spTree>
    <p:extLst>
      <p:ext uri="{BB962C8B-B14F-4D97-AF65-F5344CB8AC3E}">
        <p14:creationId xmlns:p14="http://schemas.microsoft.com/office/powerpoint/2010/main" val="12866026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42</a:t>
            </a:fld>
            <a:endParaRPr lang="en-US"/>
          </a:p>
        </p:txBody>
      </p:sp>
    </p:spTree>
    <p:extLst>
      <p:ext uri="{BB962C8B-B14F-4D97-AF65-F5344CB8AC3E}">
        <p14:creationId xmlns:p14="http://schemas.microsoft.com/office/powerpoint/2010/main" val="1024895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45</a:t>
            </a:fld>
            <a:endParaRPr lang="en-US"/>
          </a:p>
        </p:txBody>
      </p:sp>
    </p:spTree>
    <p:extLst>
      <p:ext uri="{BB962C8B-B14F-4D97-AF65-F5344CB8AC3E}">
        <p14:creationId xmlns:p14="http://schemas.microsoft.com/office/powerpoint/2010/main" val="10185735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So far we have developed a prototype of SDX. We</a:t>
            </a:r>
            <a:r>
              <a:rPr lang="en-US" baseline="0" dirty="0" smtClean="0"/>
              <a:t> have two different types of SDX </a:t>
            </a:r>
            <a:r>
              <a:rPr lang="en-US" baseline="0" dirty="0" err="1" smtClean="0"/>
              <a:t>testbeds</a:t>
            </a:r>
            <a:r>
              <a:rPr lang="en-US" baseline="0" dirty="0" smtClean="0"/>
              <a:t>. One uses Transit portal to bring live traffic to the SDX switch and the other uses virtual containers in </a:t>
            </a:r>
            <a:r>
              <a:rPr lang="en-US" baseline="0" dirty="0" err="1" smtClean="0"/>
              <a:t>Mininet</a:t>
            </a:r>
            <a:r>
              <a:rPr lang="en-US" baseline="0" dirty="0" smtClean="0"/>
              <a:t> to emulate edge routers. We also have a demo after this session which shows how we develop two applications using SDX and how they interoperate with each other. </a:t>
            </a:r>
          </a:p>
          <a:p>
            <a:endParaRPr lang="en-US" baseline="0" dirty="0" smtClean="0"/>
          </a:p>
          <a:p>
            <a:r>
              <a:rPr lang="en-US" baseline="0" dirty="0" smtClean="0"/>
              <a:t>You can find more details about this </a:t>
            </a:r>
            <a:r>
              <a:rPr lang="en-US" baseline="0" dirty="0" err="1" smtClean="0"/>
              <a:t>testbed</a:t>
            </a:r>
            <a:r>
              <a:rPr lang="en-US" baseline="0" dirty="0" smtClean="0"/>
              <a:t> from our </a:t>
            </a:r>
            <a:r>
              <a:rPr lang="en-US" baseline="0" dirty="0" err="1" smtClean="0"/>
              <a:t>github</a:t>
            </a:r>
            <a:r>
              <a:rPr lang="en-US" baseline="0" dirty="0" smtClean="0"/>
              <a:t> repo. We also have instructions for users to get started with SDX and try out their own new applications.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46</a:t>
            </a:fld>
            <a:endParaRPr lang="en-US"/>
          </a:p>
        </p:txBody>
      </p:sp>
    </p:spTree>
    <p:extLst>
      <p:ext uri="{BB962C8B-B14F-4D97-AF65-F5344CB8AC3E}">
        <p14:creationId xmlns:p14="http://schemas.microsoft.com/office/powerpoint/2010/main" val="4237841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5</a:t>
            </a:fld>
            <a:endParaRPr lang="en-US"/>
          </a:p>
        </p:txBody>
      </p:sp>
    </p:spTree>
    <p:extLst>
      <p:ext uri="{BB962C8B-B14F-4D97-AF65-F5344CB8AC3E}">
        <p14:creationId xmlns:p14="http://schemas.microsoft.com/office/powerpoint/2010/main" val="407745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7</a:t>
            </a:fld>
            <a:endParaRPr lang="en-US"/>
          </a:p>
        </p:txBody>
      </p:sp>
    </p:spTree>
    <p:extLst>
      <p:ext uri="{BB962C8B-B14F-4D97-AF65-F5344CB8AC3E}">
        <p14:creationId xmlns:p14="http://schemas.microsoft.com/office/powerpoint/2010/main" val="2852516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Tx/>
              <a:buChar char="-"/>
            </a:pPr>
            <a:r>
              <a:rPr lang="en-US" baseline="0" dirty="0" smtClean="0"/>
              <a:t>Content delivery</a:t>
            </a:r>
          </a:p>
          <a:p>
            <a:pPr marL="171450" indent="-171450">
              <a:buFontTx/>
              <a:buChar char="-"/>
            </a:pPr>
            <a:r>
              <a:rPr lang="en-US" baseline="0" dirty="0" smtClean="0"/>
              <a:t>Keep local traffic local (cost, performance, privacy/wiretapping)</a:t>
            </a:r>
          </a:p>
        </p:txBody>
      </p:sp>
      <p:sp>
        <p:nvSpPr>
          <p:cNvPr id="4" name="Slide Number Placeholder 3"/>
          <p:cNvSpPr>
            <a:spLocks noGrp="1"/>
          </p:cNvSpPr>
          <p:nvPr>
            <p:ph type="sldNum" sz="quarter" idx="10"/>
          </p:nvPr>
        </p:nvSpPr>
        <p:spPr/>
        <p:txBody>
          <a:bodyPr/>
          <a:lstStyle/>
          <a:p>
            <a:fld id="{6937901C-08B4-6F48-8C7E-553DA0B03668}" type="slidenum">
              <a:rPr lang="en-US" smtClean="0"/>
              <a:t>8</a:t>
            </a:fld>
            <a:endParaRPr lang="en-US"/>
          </a:p>
        </p:txBody>
      </p:sp>
    </p:spTree>
    <p:extLst>
      <p:ext uri="{BB962C8B-B14F-4D97-AF65-F5344CB8AC3E}">
        <p14:creationId xmlns:p14="http://schemas.microsoft.com/office/powerpoint/2010/main" val="2742917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So let’s first take a look as what a typical Exchange Point looks like. </a:t>
            </a:r>
          </a:p>
          <a:p>
            <a:pPr lvl="0" defTabSz="584200">
              <a:lnSpc>
                <a:spcPct val="100000"/>
              </a:lnSpc>
              <a:defRPr sz="1800"/>
            </a:pPr>
            <a:r>
              <a:rPr lang="en-US" sz="2200" dirty="0" smtClean="0">
                <a:latin typeface="Lucida Grande"/>
                <a:ea typeface="Lucida Grande"/>
                <a:cs typeface="Lucida Grande"/>
                <a:sym typeface="Lucida Grande"/>
              </a:rPr>
              <a:t>Exchange points have multiple participants. Their edge routers are connected to each other using using IXP’s switching fabric. </a:t>
            </a:r>
          </a:p>
          <a:p>
            <a:pPr lvl="0" defTabSz="584200">
              <a:lnSpc>
                <a:spcPct val="100000"/>
              </a:lnSpc>
              <a:defRPr sz="1800"/>
            </a:pPr>
            <a:r>
              <a:rPr lang="en-US" sz="2200" dirty="0" smtClean="0">
                <a:latin typeface="Lucida Grande"/>
                <a:ea typeface="Lucida Grande"/>
                <a:cs typeface="Lucida Grande"/>
                <a:sym typeface="Lucida Grande"/>
              </a:rPr>
              <a:t>These edge routers use the IXP’s route server to exchange BGP routes with each other.</a:t>
            </a:r>
          </a:p>
        </p:txBody>
      </p:sp>
    </p:spTree>
    <p:extLst>
      <p:ext uri="{BB962C8B-B14F-4D97-AF65-F5344CB8AC3E}">
        <p14:creationId xmlns:p14="http://schemas.microsoft.com/office/powerpoint/2010/main" val="187963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Compared to these </a:t>
            </a:r>
            <a:r>
              <a:rPr lang="en-US" sz="2200" baseline="0" dirty="0" smtClean="0">
                <a:latin typeface="Lucida Grande"/>
                <a:ea typeface="Lucida Grande"/>
                <a:cs typeface="Lucida Grande"/>
                <a:sym typeface="Lucida Grande"/>
              </a:rPr>
              <a:t>IXPs, we replace the switching fabric with SDN switches and the route server with SDX controller.</a:t>
            </a:r>
          </a:p>
          <a:p>
            <a:pPr lvl="0" defTabSz="584200">
              <a:lnSpc>
                <a:spcPct val="100000"/>
              </a:lnSpc>
              <a:defRPr sz="1800"/>
            </a:pPr>
            <a:r>
              <a:rPr lang="en-US" sz="2200" baseline="0" dirty="0" smtClean="0">
                <a:latin typeface="Lucida Grande"/>
                <a:ea typeface="Lucida Grande"/>
                <a:cs typeface="Lucida Grande"/>
                <a:sym typeface="Lucida Grande"/>
              </a:rPr>
              <a:t>This SDX controller,</a:t>
            </a:r>
          </a:p>
          <a:p>
            <a:pPr lvl="0" defTabSz="584200">
              <a:lnSpc>
                <a:spcPct val="100000"/>
              </a:lnSpc>
              <a:defRPr sz="1800"/>
            </a:pPr>
            <a:r>
              <a:rPr lang="en-US" sz="2200" baseline="0" dirty="0" smtClean="0">
                <a:latin typeface="Lucida Grande"/>
                <a:ea typeface="Lucida Grande"/>
                <a:cs typeface="Lucida Grande"/>
                <a:sym typeface="Lucida Grande"/>
              </a:rPr>
              <a:t>subsumes router server’s behavior of exchanging BGP routes </a:t>
            </a:r>
          </a:p>
          <a:p>
            <a:pPr lvl="0" defTabSz="584200">
              <a:lnSpc>
                <a:spcPct val="100000"/>
              </a:lnSpc>
              <a:defRPr sz="1800"/>
            </a:pPr>
            <a:r>
              <a:rPr lang="en-US" sz="2200" baseline="0" dirty="0" smtClean="0">
                <a:latin typeface="Lucida Grande"/>
                <a:ea typeface="Lucida Grande"/>
                <a:cs typeface="Lucida Grande"/>
                <a:sym typeface="Lucida Grande"/>
              </a:rPr>
              <a:t>It also takes participant’s SDN specific policies as input, combines them together and pushes down the set of OF rules. </a:t>
            </a:r>
          </a:p>
        </p:txBody>
      </p:sp>
    </p:spTree>
    <p:extLst>
      <p:ext uri="{BB962C8B-B14F-4D97-AF65-F5344CB8AC3E}">
        <p14:creationId xmlns:p14="http://schemas.microsoft.com/office/powerpoint/2010/main" val="1596191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A participant</a:t>
            </a:r>
            <a:r>
              <a:rPr lang="en-US" sz="2200" baseline="0" dirty="0" smtClean="0">
                <a:latin typeface="Lucida Grande"/>
                <a:ea typeface="Lucida Grande"/>
                <a:cs typeface="Lucida Grande"/>
                <a:sym typeface="Lucida Grande"/>
              </a:rPr>
              <a:t> doesn’t need to be physically at the exchange</a:t>
            </a:r>
            <a:endParaRPr sz="2200" dirty="0">
              <a:latin typeface="Lucida Grande"/>
              <a:ea typeface="Lucida Grande"/>
              <a:cs typeface="Lucida Grande"/>
              <a:sym typeface="Lucida Grande"/>
            </a:endParaRPr>
          </a:p>
        </p:txBody>
      </p:sp>
    </p:spTree>
    <p:extLst>
      <p:ext uri="{BB962C8B-B14F-4D97-AF65-F5344CB8AC3E}">
        <p14:creationId xmlns:p14="http://schemas.microsoft.com/office/powerpoint/2010/main" val="830166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BE7221-A141-AA43-B1F0-23D2847EA1E7}" type="datetime1">
              <a:rPr lang="en-US" smtClean="0"/>
              <a:t>12/1/15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3899453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146FD-CAEB-C54F-B132-B4CA3EC352AC}" type="datetime1">
              <a:rPr lang="en-US" smtClean="0"/>
              <a:t>12/1/15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2453805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07343F-F236-D24F-9542-1F5BF53408EE}" type="datetime1">
              <a:rPr lang="en-US" smtClean="0"/>
              <a:t>12/1/15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177401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26873-4DAE-B741-9B99-9D8B68699C87}" type="datetime1">
              <a:rPr lang="en-US" smtClean="0"/>
              <a:t>12/1/15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331848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40624F-1A88-BA4D-8F32-D8D68F384383}" type="datetime1">
              <a:rPr lang="en-US" smtClean="0"/>
              <a:t>12/1/15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1363675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F19989-A835-614E-8756-5C3A6DA81AD9}" type="datetime1">
              <a:rPr lang="en-US" smtClean="0"/>
              <a:t>12/1/15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168423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276F12-EDFE-114A-B8B0-2910906EE2F2}" type="datetime1">
              <a:rPr lang="en-US" smtClean="0"/>
              <a:t>12/1/15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366301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F844CF-6988-C044-98A8-B4CCC8BD5E44}" type="datetime1">
              <a:rPr lang="en-US" smtClean="0"/>
              <a:t>12/1/15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4148700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69443-4150-6948-B8B2-657E1C7F7449}" type="datetime1">
              <a:rPr lang="en-US" smtClean="0"/>
              <a:t>12/1/15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11962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DBEC35-A62B-A846-A654-946E4A678AFE}" type="datetime1">
              <a:rPr lang="en-US" smtClean="0"/>
              <a:t>12/1/15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300439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FB4760-C3B7-E349-85B8-7B6FCB4D35D5}" type="datetime1">
              <a:rPr lang="en-US" smtClean="0"/>
              <a:t>12/1/15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431CD-A83D-384C-97C7-66FF0CCEF56F}" type="slidenum">
              <a:rPr lang="en-US" smtClean="0"/>
              <a:t>‹#›</a:t>
            </a:fld>
            <a:endParaRPr lang="en-US" dirty="0"/>
          </a:p>
        </p:txBody>
      </p:sp>
    </p:spTree>
    <p:extLst>
      <p:ext uri="{BB962C8B-B14F-4D97-AF65-F5344CB8AC3E}">
        <p14:creationId xmlns:p14="http://schemas.microsoft.com/office/powerpoint/2010/main" val="12399019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alpha val="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575C6-B12F-EB40-887D-260FBEAD9CEE}" type="datetime1">
              <a:rPr lang="en-US" smtClean="0"/>
              <a:t>12/1/15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431CD-A83D-384C-97C7-66FF0CCEF56F}" type="slidenum">
              <a:rPr lang="en-US" smtClean="0"/>
              <a:t>‹#›</a:t>
            </a:fld>
            <a:endParaRPr lang="en-US" dirty="0"/>
          </a:p>
        </p:txBody>
      </p:sp>
    </p:spTree>
    <p:extLst>
      <p:ext uri="{BB962C8B-B14F-4D97-AF65-F5344CB8AC3E}">
        <p14:creationId xmlns:p14="http://schemas.microsoft.com/office/powerpoint/2010/main" val="401219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1" Type="http://schemas.openxmlformats.org/officeDocument/2006/relationships/oleObject" Target="../embeddings/oleObject6.bin"/><Relationship Id="rId12" Type="http://schemas.openxmlformats.org/officeDocument/2006/relationships/oleObject" Target="../embeddings/oleObject7.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1.png"/><Relationship Id="rId6" Type="http://schemas.openxmlformats.org/officeDocument/2006/relationships/oleObject" Target="../embeddings/oleObject2.bin"/><Relationship Id="rId7" Type="http://schemas.openxmlformats.org/officeDocument/2006/relationships/oleObject" Target="../embeddings/oleObject3.bin"/><Relationship Id="rId8" Type="http://schemas.openxmlformats.org/officeDocument/2006/relationships/image" Target="../media/image2.png"/><Relationship Id="rId9" Type="http://schemas.openxmlformats.org/officeDocument/2006/relationships/oleObject" Target="../embeddings/oleObject4.bin"/><Relationship Id="rId10"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oleObject" Target="../embeddings/oleObject13.bin"/><Relationship Id="rId12" Type="http://schemas.openxmlformats.org/officeDocument/2006/relationships/oleObject" Target="../embeddings/oleObject14.bin"/><Relationship Id="rId1" Type="http://schemas.openxmlformats.org/officeDocument/2006/relationships/vmlDrawing" Target="../drawings/vmlDrawing2.vml"/><Relationship Id="rId2" Type="http://schemas.openxmlformats.org/officeDocument/2006/relationships/slideLayout" Target="../slideLayouts/slideLayout6.xml"/><Relationship Id="rId3" Type="http://schemas.openxmlformats.org/officeDocument/2006/relationships/notesSlide" Target="../notesSlides/notesSlide3.xml"/><Relationship Id="rId4" Type="http://schemas.openxmlformats.org/officeDocument/2006/relationships/oleObject" Target="../embeddings/oleObject8.bin"/><Relationship Id="rId5" Type="http://schemas.openxmlformats.org/officeDocument/2006/relationships/image" Target="../media/image1.png"/><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image" Target="../media/image2.png"/><Relationship Id="rId9" Type="http://schemas.openxmlformats.org/officeDocument/2006/relationships/oleObject" Target="../embeddings/oleObject11.bin"/><Relationship Id="rId10" Type="http://schemas.openxmlformats.org/officeDocument/2006/relationships/oleObject" Target="../embeddings/oleObject1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hyperlink" Target="http://sdx.cs.princeton.edu"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321" y="2130426"/>
            <a:ext cx="7315679" cy="1470025"/>
          </a:xfrm>
        </p:spPr>
        <p:txBody>
          <a:bodyPr/>
          <a:lstStyle/>
          <a:p>
            <a:pPr algn="ctr"/>
            <a:r>
              <a:rPr lang="en-US" sz="4400" dirty="0" smtClean="0">
                <a:solidFill>
                  <a:srgbClr val="800000"/>
                </a:solidFill>
              </a:rPr>
              <a:t>SDX: A Software-Defined Internet </a:t>
            </a:r>
            <a:r>
              <a:rPr lang="en-US" sz="4400" dirty="0" err="1" smtClean="0">
                <a:solidFill>
                  <a:srgbClr val="800000"/>
                </a:solidFill>
              </a:rPr>
              <a:t>eXchange</a:t>
            </a:r>
            <a:endParaRPr lang="en-US" sz="4400" dirty="0">
              <a:solidFill>
                <a:srgbClr val="800000"/>
              </a:solidFill>
            </a:endParaRPr>
          </a:p>
        </p:txBody>
      </p:sp>
      <p:sp>
        <p:nvSpPr>
          <p:cNvPr id="3" name="Subtitle 2"/>
          <p:cNvSpPr>
            <a:spLocks noGrp="1"/>
          </p:cNvSpPr>
          <p:nvPr>
            <p:ph type="subTitle" idx="1"/>
          </p:nvPr>
        </p:nvSpPr>
        <p:spPr/>
        <p:txBody>
          <a:bodyPr>
            <a:normAutofit/>
          </a:bodyPr>
          <a:lstStyle/>
          <a:p>
            <a:r>
              <a:rPr lang="en-US" b="1" dirty="0" smtClean="0"/>
              <a:t>Jennifer Rexford</a:t>
            </a:r>
          </a:p>
          <a:p>
            <a:r>
              <a:rPr lang="en-US" b="1" dirty="0" smtClean="0"/>
              <a:t>Princeton University</a:t>
            </a:r>
          </a:p>
          <a:p>
            <a:r>
              <a:rPr lang="en-US" dirty="0" smtClean="0"/>
              <a:t>http://</a:t>
            </a:r>
            <a:r>
              <a:rPr lang="en-US" dirty="0" err="1" smtClean="0"/>
              <a:t>sdx.cs.princeton.edu</a:t>
            </a:r>
            <a:endParaRPr lang="en-US" dirty="0" smtClean="0"/>
          </a:p>
        </p:txBody>
      </p:sp>
    </p:spTree>
    <p:extLst>
      <p:ext uri="{BB962C8B-B14F-4D97-AF65-F5344CB8AC3E}">
        <p14:creationId xmlns:p14="http://schemas.microsoft.com/office/powerpoint/2010/main" val="1923541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9"/>
            <a:ext cx="8763000" cy="1143000"/>
          </a:xfrm>
        </p:spPr>
        <p:txBody>
          <a:bodyPr/>
          <a:lstStyle/>
          <a:p>
            <a:r>
              <a:rPr lang="en-US" dirty="0" smtClean="0"/>
              <a:t>Conventional IXPs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10</a:t>
            </a:fld>
            <a:endParaRPr lang="en-US"/>
          </a:p>
        </p:txBody>
      </p:sp>
      <p:sp>
        <p:nvSpPr>
          <p:cNvPr id="6" name="Shape 441"/>
          <p:cNvSpPr/>
          <p:nvPr/>
        </p:nvSpPr>
        <p:spPr>
          <a:xfrm flipH="1" flipV="1">
            <a:off x="4777739" y="441857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4428129"/>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3" y="4125368"/>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4076826"/>
            <a:ext cx="778812" cy="614599"/>
          </a:xfrm>
          <a:prstGeom prst="rect">
            <a:avLst/>
          </a:prstGeom>
          <a:ln w="12700">
            <a:miter lim="400000"/>
          </a:ln>
        </p:spPr>
      </p:pic>
      <p:sp>
        <p:nvSpPr>
          <p:cNvPr id="13" name="Shape 450"/>
          <p:cNvSpPr/>
          <p:nvPr/>
        </p:nvSpPr>
        <p:spPr>
          <a:xfrm flipV="1">
            <a:off x="4682487" y="4392290"/>
            <a:ext cx="0" cy="120704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11" y="5396243"/>
            <a:ext cx="778811" cy="614597"/>
          </a:xfrm>
          <a:prstGeom prst="rect">
            <a:avLst/>
          </a:prstGeom>
          <a:ln w="12700">
            <a:miter lim="400000"/>
          </a:ln>
        </p:spPr>
      </p:pic>
      <p:pic>
        <p:nvPicPr>
          <p:cNvPr id="16" name="droppedImage.pdf"/>
          <p:cNvPicPr/>
          <p:nvPr/>
        </p:nvPicPr>
        <p:blipFill>
          <a:blip r:embed="rId4">
            <a:extLst/>
          </a:blip>
          <a:stretch>
            <a:fillRect/>
          </a:stretch>
        </p:blipFill>
        <p:spPr>
          <a:xfrm>
            <a:off x="4125325" y="4183441"/>
            <a:ext cx="1144543" cy="489391"/>
          </a:xfrm>
          <a:prstGeom prst="rect">
            <a:avLst/>
          </a:prstGeom>
          <a:ln w="12700">
            <a:miter lim="400000"/>
          </a:ln>
        </p:spPr>
      </p:pic>
      <p:pic>
        <p:nvPicPr>
          <p:cNvPr id="18" name="Picture 17"/>
          <p:cNvPicPr>
            <a:picLocks noChangeAspect="1"/>
          </p:cNvPicPr>
          <p:nvPr/>
        </p:nvPicPr>
        <p:blipFill>
          <a:blip r:embed="rId5"/>
          <a:stretch>
            <a:fillRect/>
          </a:stretch>
        </p:blipFill>
        <p:spPr>
          <a:xfrm>
            <a:off x="4065811" y="2350140"/>
            <a:ext cx="1144871" cy="1099077"/>
          </a:xfrm>
          <a:prstGeom prst="rect">
            <a:avLst/>
          </a:prstGeom>
        </p:spPr>
      </p:pic>
      <p:sp>
        <p:nvSpPr>
          <p:cNvPr id="19" name="Shape 459"/>
          <p:cNvSpPr/>
          <p:nvPr/>
        </p:nvSpPr>
        <p:spPr>
          <a:xfrm>
            <a:off x="990013" y="4773309"/>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6087398"/>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3450537"/>
            <a:ext cx="1324328" cy="1723243"/>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899677"/>
            <a:ext cx="1674132" cy="1225691"/>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2" y="2899679"/>
            <a:ext cx="1816769" cy="117714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530984" y="4806650"/>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9" y="306136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ea typeface="Lucida Sans Regular"/>
                <a:cs typeface="Arial"/>
                <a:sym typeface="Lucida Sans Regular"/>
              </a:rPr>
              <a:t>BGP Session</a:t>
            </a:r>
            <a:endParaRPr lang="en-US" sz="2000" dirty="0">
              <a:ea typeface="Lucida Sans Regular"/>
              <a:cs typeface="Arial"/>
              <a:sym typeface="Lucida Sans Regular"/>
            </a:endParaRPr>
          </a:p>
        </p:txBody>
      </p:sp>
      <p:sp>
        <p:nvSpPr>
          <p:cNvPr id="37" name="Shape 459"/>
          <p:cNvSpPr/>
          <p:nvPr/>
        </p:nvSpPr>
        <p:spPr>
          <a:xfrm>
            <a:off x="4738913" y="3778156"/>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000000"/>
                </a:solidFill>
                <a:ea typeface="Lucida Sans Regular"/>
                <a:cs typeface="Arial"/>
                <a:sym typeface="Lucida Sans Regular"/>
              </a:rPr>
              <a:t>Switching Fabric</a:t>
            </a:r>
            <a:endParaRPr lang="en-US" sz="2000" dirty="0">
              <a:solidFill>
                <a:srgbClr val="000000"/>
              </a:solidFill>
              <a:ea typeface="Lucida Sans Regular"/>
              <a:cs typeface="Arial"/>
              <a:sym typeface="Lucida Sans Regular"/>
            </a:endParaRPr>
          </a:p>
        </p:txBody>
      </p:sp>
      <p:sp>
        <p:nvSpPr>
          <p:cNvPr id="38" name="Rectangle 37"/>
          <p:cNvSpPr/>
          <p:nvPr/>
        </p:nvSpPr>
        <p:spPr>
          <a:xfrm>
            <a:off x="3596472" y="1831995"/>
            <a:ext cx="1922866" cy="2974655"/>
          </a:xfrm>
          <a:prstGeom prst="rect">
            <a:avLst/>
          </a:prstGeom>
          <a:noFill/>
          <a:ln>
            <a:solidFill>
              <a:srgbClr val="3C8C93"/>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hape 378"/>
          <p:cNvSpPr/>
          <p:nvPr/>
        </p:nvSpPr>
        <p:spPr>
          <a:xfrm>
            <a:off x="4391751" y="3449216"/>
            <a:ext cx="49051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IXP</a:t>
            </a:r>
            <a:endParaRPr sz="2400" dirty="0">
              <a:solidFill>
                <a:schemeClr val="tx1"/>
              </a:solidFill>
              <a:latin typeface="Arial"/>
              <a:cs typeface="Arial"/>
            </a:endParaRPr>
          </a:p>
        </p:txBody>
      </p:sp>
      <p:sp>
        <p:nvSpPr>
          <p:cNvPr id="40" name="Shape 459"/>
          <p:cNvSpPr/>
          <p:nvPr/>
        </p:nvSpPr>
        <p:spPr>
          <a:xfrm>
            <a:off x="3759452" y="1864545"/>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Route Server</a:t>
            </a:r>
            <a:endParaRPr lang="en-US" sz="2000" dirty="0">
              <a:solidFill>
                <a:srgbClr val="000000"/>
              </a:solidFill>
              <a:ea typeface="Lucida Sans Regular"/>
              <a:cs typeface="Arial"/>
              <a:sym typeface="Lucida Sans Regular"/>
            </a:endParaRPr>
          </a:p>
        </p:txBody>
      </p:sp>
      <p:sp>
        <p:nvSpPr>
          <p:cNvPr id="4" name="Cloud 3"/>
          <p:cNvSpPr/>
          <p:nvPr/>
        </p:nvSpPr>
        <p:spPr>
          <a:xfrm>
            <a:off x="634980" y="4076827"/>
            <a:ext cx="2640623" cy="1522511"/>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Cloud 23"/>
          <p:cNvSpPr/>
          <p:nvPr/>
        </p:nvSpPr>
        <p:spPr>
          <a:xfrm>
            <a:off x="3362177" y="5344724"/>
            <a:ext cx="2640623" cy="1513277"/>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Cloud 25"/>
          <p:cNvSpPr/>
          <p:nvPr/>
        </p:nvSpPr>
        <p:spPr>
          <a:xfrm>
            <a:off x="6364498" y="3853089"/>
            <a:ext cx="2116598" cy="1822024"/>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8023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0519"/>
            <a:ext cx="8763000" cy="1143000"/>
          </a:xfrm>
        </p:spPr>
        <p:txBody>
          <a:bodyPr/>
          <a:lstStyle/>
          <a:p>
            <a:r>
              <a:rPr lang="en-US" dirty="0"/>
              <a:t>SDX = SDN + IXP</a:t>
            </a:r>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11</a:t>
            </a:fld>
            <a:endParaRPr lang="en-US"/>
          </a:p>
        </p:txBody>
      </p:sp>
      <p:sp>
        <p:nvSpPr>
          <p:cNvPr id="6" name="Shape 441"/>
          <p:cNvSpPr/>
          <p:nvPr/>
        </p:nvSpPr>
        <p:spPr>
          <a:xfrm flipH="1" flipV="1">
            <a:off x="4777739" y="441857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2"/>
          <p:cNvSpPr/>
          <p:nvPr/>
        </p:nvSpPr>
        <p:spPr>
          <a:xfrm flipH="1" flipV="1">
            <a:off x="4693116" y="3449218"/>
            <a:ext cx="15" cy="734223"/>
          </a:xfrm>
          <a:prstGeom prst="line">
            <a:avLst/>
          </a:prstGeom>
          <a:ln w="31750">
            <a:solidFill>
              <a:srgbClr val="FF6600"/>
            </a:solidFill>
            <a:prstDash val="dash"/>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4428129"/>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3" y="4125368"/>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4076826"/>
            <a:ext cx="778812" cy="614599"/>
          </a:xfrm>
          <a:prstGeom prst="rect">
            <a:avLst/>
          </a:prstGeom>
          <a:ln w="12700">
            <a:miter lim="400000"/>
          </a:ln>
        </p:spPr>
      </p:pic>
      <p:sp>
        <p:nvSpPr>
          <p:cNvPr id="13" name="Shape 450"/>
          <p:cNvSpPr/>
          <p:nvPr/>
        </p:nvSpPr>
        <p:spPr>
          <a:xfrm flipV="1">
            <a:off x="4682487" y="4392290"/>
            <a:ext cx="0" cy="120704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11" y="5396243"/>
            <a:ext cx="778811" cy="614597"/>
          </a:xfrm>
          <a:prstGeom prst="rect">
            <a:avLst/>
          </a:prstGeom>
          <a:ln w="12700">
            <a:miter lim="400000"/>
          </a:ln>
        </p:spPr>
      </p:pic>
      <p:pic>
        <p:nvPicPr>
          <p:cNvPr id="16" name="droppedImage.pdf"/>
          <p:cNvPicPr/>
          <p:nvPr/>
        </p:nvPicPr>
        <p:blipFill>
          <a:blip r:embed="rId4">
            <a:extLst/>
          </a:blip>
          <a:stretch>
            <a:fillRect/>
          </a:stretch>
        </p:blipFill>
        <p:spPr>
          <a:xfrm>
            <a:off x="4125325" y="4183441"/>
            <a:ext cx="1144543" cy="489391"/>
          </a:xfrm>
          <a:prstGeom prst="rect">
            <a:avLst/>
          </a:prstGeom>
          <a:ln w="12700">
            <a:miter lim="400000"/>
          </a:ln>
        </p:spPr>
      </p:pic>
      <p:pic>
        <p:nvPicPr>
          <p:cNvPr id="18" name="Picture 17"/>
          <p:cNvPicPr>
            <a:picLocks noChangeAspect="1"/>
          </p:cNvPicPr>
          <p:nvPr/>
        </p:nvPicPr>
        <p:blipFill>
          <a:blip r:embed="rId5"/>
          <a:stretch>
            <a:fillRect/>
          </a:stretch>
        </p:blipFill>
        <p:spPr>
          <a:xfrm>
            <a:off x="4065811" y="2350140"/>
            <a:ext cx="1144871" cy="1099077"/>
          </a:xfrm>
          <a:prstGeom prst="rect">
            <a:avLst/>
          </a:prstGeom>
        </p:spPr>
      </p:pic>
      <p:sp>
        <p:nvSpPr>
          <p:cNvPr id="19" name="Shape 459"/>
          <p:cNvSpPr/>
          <p:nvPr/>
        </p:nvSpPr>
        <p:spPr>
          <a:xfrm>
            <a:off x="1371010" y="4773309"/>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6087398"/>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3450537"/>
            <a:ext cx="1324328" cy="1723243"/>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899677"/>
            <a:ext cx="1674132" cy="1225691"/>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2" y="2899679"/>
            <a:ext cx="1816769" cy="117714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220542" y="4806650"/>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9" y="306136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BGP Session</a:t>
            </a:r>
            <a:endParaRPr lang="en-US" sz="2000" dirty="0">
              <a:solidFill>
                <a:srgbClr val="000000"/>
              </a:solidFill>
              <a:ea typeface="Lucida Sans Regular"/>
              <a:cs typeface="Arial"/>
              <a:sym typeface="Lucida Sans Regular"/>
            </a:endParaRPr>
          </a:p>
        </p:txBody>
      </p:sp>
      <p:sp>
        <p:nvSpPr>
          <p:cNvPr id="37" name="Shape 459"/>
          <p:cNvSpPr/>
          <p:nvPr/>
        </p:nvSpPr>
        <p:spPr>
          <a:xfrm>
            <a:off x="4738915" y="3791945"/>
            <a:ext cx="148162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FF0000"/>
                </a:solidFill>
                <a:ea typeface="Lucida Sans Regular"/>
                <a:cs typeface="Arial"/>
                <a:sym typeface="Lucida Sans Regular"/>
              </a:rPr>
              <a:t>SDN Switch</a:t>
            </a:r>
            <a:endParaRPr lang="en-US" sz="2000" dirty="0">
              <a:solidFill>
                <a:srgbClr val="FF0000"/>
              </a:solidFill>
              <a:ea typeface="Lucida Sans Regular"/>
              <a:cs typeface="Arial"/>
              <a:sym typeface="Lucida Sans Regular"/>
            </a:endParaRPr>
          </a:p>
        </p:txBody>
      </p:sp>
      <p:sp>
        <p:nvSpPr>
          <p:cNvPr id="38" name="Rectangle 37"/>
          <p:cNvSpPr/>
          <p:nvPr/>
        </p:nvSpPr>
        <p:spPr>
          <a:xfrm>
            <a:off x="3596472" y="1831995"/>
            <a:ext cx="1922866" cy="2974655"/>
          </a:xfrm>
          <a:prstGeom prst="rect">
            <a:avLst/>
          </a:prstGeom>
          <a:noFill/>
          <a:ln>
            <a:solidFill>
              <a:schemeClr val="accent1">
                <a:lumMod val="50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Shape 459"/>
          <p:cNvSpPr/>
          <p:nvPr/>
        </p:nvSpPr>
        <p:spPr>
          <a:xfrm>
            <a:off x="3668118" y="1864545"/>
            <a:ext cx="1776795"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FF0000"/>
                </a:solidFill>
                <a:ea typeface="Lucida Sans Regular"/>
                <a:cs typeface="Arial"/>
                <a:sym typeface="Lucida Sans Regular"/>
              </a:rPr>
              <a:t>SDX Controller</a:t>
            </a:r>
            <a:endParaRPr lang="en-US" sz="2000" dirty="0">
              <a:solidFill>
                <a:srgbClr val="FF0000"/>
              </a:solidFill>
              <a:ea typeface="Lucida Sans Regular"/>
              <a:cs typeface="Arial"/>
              <a:sym typeface="Lucida Sans Regular"/>
            </a:endParaRPr>
          </a:p>
        </p:txBody>
      </p:sp>
      <p:sp>
        <p:nvSpPr>
          <p:cNvPr id="26" name="Shape 378"/>
          <p:cNvSpPr/>
          <p:nvPr/>
        </p:nvSpPr>
        <p:spPr>
          <a:xfrm>
            <a:off x="5587704" y="2336715"/>
            <a:ext cx="632836"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SDX</a:t>
            </a:r>
            <a:endParaRPr sz="2400" dirty="0">
              <a:solidFill>
                <a:schemeClr val="tx1"/>
              </a:solidFill>
              <a:latin typeface="Arial"/>
              <a:cs typeface="Arial"/>
            </a:endParaRPr>
          </a:p>
        </p:txBody>
      </p:sp>
      <p:sp>
        <p:nvSpPr>
          <p:cNvPr id="30" name="Cloud 29"/>
          <p:cNvSpPr/>
          <p:nvPr/>
        </p:nvSpPr>
        <p:spPr>
          <a:xfrm>
            <a:off x="634980" y="4076827"/>
            <a:ext cx="2640623" cy="1522511"/>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Cloud 30"/>
          <p:cNvSpPr/>
          <p:nvPr/>
        </p:nvSpPr>
        <p:spPr>
          <a:xfrm>
            <a:off x="3362177" y="5344724"/>
            <a:ext cx="2640623" cy="1513277"/>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Cloud 33"/>
          <p:cNvSpPr/>
          <p:nvPr/>
        </p:nvSpPr>
        <p:spPr>
          <a:xfrm>
            <a:off x="6364498" y="3853089"/>
            <a:ext cx="2116598" cy="1822024"/>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8699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9" y="3913613"/>
            <a:ext cx="1015999" cy="167217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2486527"/>
            <a:ext cx="4036940" cy="128949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7" name="Shape 443"/>
          <p:cNvSpPr/>
          <p:nvPr/>
        </p:nvSpPr>
        <p:spPr>
          <a:xfrm flipH="1">
            <a:off x="3355474" y="4130842"/>
            <a:ext cx="909052" cy="145494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5" y="4265409"/>
            <a:ext cx="3069389" cy="147277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738547"/>
            <a:ext cx="173790" cy="117506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2486529"/>
            <a:ext cx="2138946" cy="142708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220519"/>
            <a:ext cx="8763000" cy="1143000"/>
          </a:xfrm>
        </p:spPr>
        <p:txBody>
          <a:bodyPr/>
          <a:lstStyle/>
          <a:p>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12</a:t>
            </a:fld>
            <a:endParaRPr lang="en-US"/>
          </a:p>
        </p:txBody>
      </p:sp>
      <p:pic>
        <p:nvPicPr>
          <p:cNvPr id="27" name="pasted-image.jpg"/>
          <p:cNvPicPr/>
          <p:nvPr/>
        </p:nvPicPr>
        <p:blipFill>
          <a:blip r:embed="rId3">
            <a:extLst/>
          </a:blip>
          <a:srcRect l="6992" t="10113" r="10135" b="11501"/>
          <a:stretch>
            <a:fillRect/>
          </a:stretch>
        </p:blipFill>
        <p:spPr>
          <a:xfrm>
            <a:off x="3060915" y="5585786"/>
            <a:ext cx="593414" cy="491191"/>
          </a:xfrm>
          <a:prstGeom prst="rect">
            <a:avLst/>
          </a:prstGeom>
          <a:ln w="12700">
            <a:miter lim="400000"/>
          </a:ln>
        </p:spPr>
      </p:pic>
      <p:sp>
        <p:nvSpPr>
          <p:cNvPr id="28" name="Cloud 27"/>
          <p:cNvSpPr/>
          <p:nvPr/>
        </p:nvSpPr>
        <p:spPr>
          <a:xfrm>
            <a:off x="6004391" y="1648629"/>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4" y="3776018"/>
            <a:ext cx="1144543" cy="489391"/>
          </a:xfrm>
          <a:prstGeom prst="rect">
            <a:avLst/>
          </a:prstGeom>
          <a:ln w="12700">
            <a:miter lim="400000"/>
          </a:ln>
        </p:spPr>
      </p:pic>
      <p:pic>
        <p:nvPicPr>
          <p:cNvPr id="30" name="droppedImage.pdf"/>
          <p:cNvPicPr/>
          <p:nvPr/>
        </p:nvPicPr>
        <p:blipFill>
          <a:blip r:embed="rId4">
            <a:extLst/>
          </a:blip>
          <a:stretch>
            <a:fillRect/>
          </a:stretch>
        </p:blipFill>
        <p:spPr>
          <a:xfrm>
            <a:off x="6233073" y="3776018"/>
            <a:ext cx="1144543" cy="489391"/>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2247357"/>
            <a:ext cx="593414" cy="491191"/>
          </a:xfrm>
          <a:prstGeom prst="rect">
            <a:avLst/>
          </a:prstGeom>
          <a:ln w="12700">
            <a:miter lim="400000"/>
          </a:ln>
        </p:spPr>
      </p:pic>
      <p:sp>
        <p:nvSpPr>
          <p:cNvPr id="37" name="Cloud 36"/>
          <p:cNvSpPr/>
          <p:nvPr/>
        </p:nvSpPr>
        <p:spPr>
          <a:xfrm>
            <a:off x="1968428" y="5478690"/>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3529522"/>
            <a:ext cx="593414" cy="491191"/>
          </a:xfrm>
          <a:prstGeom prst="rect">
            <a:avLst/>
          </a:prstGeom>
          <a:ln w="12700">
            <a:miter lim="400000"/>
          </a:ln>
        </p:spPr>
      </p:pic>
      <p:sp>
        <p:nvSpPr>
          <p:cNvPr id="44" name="Cloud 43"/>
          <p:cNvSpPr/>
          <p:nvPr/>
        </p:nvSpPr>
        <p:spPr>
          <a:xfrm>
            <a:off x="525839" y="3176831"/>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6" y="358548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8" y="587692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3" y="1875916"/>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Tree>
    <p:extLst>
      <p:ext uri="{BB962C8B-B14F-4D97-AF65-F5344CB8AC3E}">
        <p14:creationId xmlns:p14="http://schemas.microsoft.com/office/powerpoint/2010/main" val="2081427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9" y="3913613"/>
            <a:ext cx="1015999" cy="167217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2486527"/>
            <a:ext cx="4036940" cy="128949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5" y="4265409"/>
            <a:ext cx="3069389" cy="147277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738547"/>
            <a:ext cx="173790" cy="117506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2486529"/>
            <a:ext cx="2138946" cy="142708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220519"/>
            <a:ext cx="8763000" cy="1143000"/>
          </a:xfrm>
        </p:spPr>
        <p:txBody>
          <a:bodyPr/>
          <a:lstStyle/>
          <a:p>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13</a:t>
            </a:fld>
            <a:endParaRPr lang="en-US"/>
          </a:p>
        </p:txBody>
      </p:sp>
      <p:pic>
        <p:nvPicPr>
          <p:cNvPr id="27" name="pasted-image.jpg"/>
          <p:cNvPicPr/>
          <p:nvPr/>
        </p:nvPicPr>
        <p:blipFill>
          <a:blip r:embed="rId3">
            <a:extLst/>
          </a:blip>
          <a:srcRect l="6992" t="10113" r="10135" b="11501"/>
          <a:stretch>
            <a:fillRect/>
          </a:stretch>
        </p:blipFill>
        <p:spPr>
          <a:xfrm>
            <a:off x="3060915" y="5585786"/>
            <a:ext cx="593414" cy="491191"/>
          </a:xfrm>
          <a:prstGeom prst="rect">
            <a:avLst/>
          </a:prstGeom>
          <a:ln w="12700">
            <a:miter lim="400000"/>
          </a:ln>
        </p:spPr>
      </p:pic>
      <p:sp>
        <p:nvSpPr>
          <p:cNvPr id="28" name="Cloud 27"/>
          <p:cNvSpPr/>
          <p:nvPr/>
        </p:nvSpPr>
        <p:spPr>
          <a:xfrm>
            <a:off x="6004391" y="1648629"/>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4" y="3776018"/>
            <a:ext cx="1144543" cy="489391"/>
          </a:xfrm>
          <a:prstGeom prst="rect">
            <a:avLst/>
          </a:prstGeom>
          <a:ln w="12700">
            <a:miter lim="400000"/>
          </a:ln>
        </p:spPr>
      </p:pic>
      <p:pic>
        <p:nvPicPr>
          <p:cNvPr id="30" name="droppedImage.pdf"/>
          <p:cNvPicPr/>
          <p:nvPr/>
        </p:nvPicPr>
        <p:blipFill>
          <a:blip r:embed="rId4">
            <a:extLst/>
          </a:blip>
          <a:stretch>
            <a:fillRect/>
          </a:stretch>
        </p:blipFill>
        <p:spPr>
          <a:xfrm>
            <a:off x="6233073" y="3776018"/>
            <a:ext cx="1144543" cy="489391"/>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2247357"/>
            <a:ext cx="593414" cy="491191"/>
          </a:xfrm>
          <a:prstGeom prst="rect">
            <a:avLst/>
          </a:prstGeom>
          <a:ln w="12700">
            <a:miter lim="400000"/>
          </a:ln>
        </p:spPr>
      </p:pic>
      <p:sp>
        <p:nvSpPr>
          <p:cNvPr id="37" name="Cloud 36"/>
          <p:cNvSpPr/>
          <p:nvPr/>
        </p:nvSpPr>
        <p:spPr>
          <a:xfrm>
            <a:off x="1968428" y="5478690"/>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3529522"/>
            <a:ext cx="593414" cy="491191"/>
          </a:xfrm>
          <a:prstGeom prst="rect">
            <a:avLst/>
          </a:prstGeom>
          <a:ln w="12700">
            <a:miter lim="400000"/>
          </a:ln>
        </p:spPr>
      </p:pic>
      <p:sp>
        <p:nvSpPr>
          <p:cNvPr id="44" name="Cloud 43"/>
          <p:cNvSpPr/>
          <p:nvPr/>
        </p:nvSpPr>
        <p:spPr>
          <a:xfrm>
            <a:off x="525839" y="3176831"/>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6" y="358548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8" y="587692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3" y="1875916"/>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
        <p:nvSpPr>
          <p:cNvPr id="23" name="Shape 459"/>
          <p:cNvSpPr/>
          <p:nvPr/>
        </p:nvSpPr>
        <p:spPr>
          <a:xfrm>
            <a:off x="6577264" y="1248518"/>
            <a:ext cx="155826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Attacker</a:t>
            </a:r>
            <a:endParaRPr sz="2400" b="1" dirty="0">
              <a:solidFill>
                <a:srgbClr val="FF0000"/>
              </a:solidFill>
              <a:latin typeface="Arial"/>
              <a:ea typeface="Lucida Sans Regular"/>
              <a:cs typeface="Arial"/>
              <a:sym typeface="Lucida Sans Regular"/>
            </a:endParaRPr>
          </a:p>
        </p:txBody>
      </p:sp>
      <p:sp>
        <p:nvSpPr>
          <p:cNvPr id="24" name="Shape 459"/>
          <p:cNvSpPr/>
          <p:nvPr/>
        </p:nvSpPr>
        <p:spPr>
          <a:xfrm>
            <a:off x="3934505" y="5876860"/>
            <a:ext cx="1346023"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Victim</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179958" y="1648627"/>
            <a:ext cx="5100570" cy="1216800"/>
          </a:xfrm>
          <a:solidFill>
            <a:schemeClr val="accent5">
              <a:lumMod val="40000"/>
              <a:lumOff val="60000"/>
            </a:schemeClr>
          </a:solidFill>
        </p:spPr>
        <p:txBody>
          <a:bodyPr/>
          <a:lstStyle/>
          <a:p>
            <a:pPr marL="0" indent="0" algn="ctr">
              <a:buNone/>
            </a:pPr>
            <a:r>
              <a:rPr lang="en-US" dirty="0" smtClean="0">
                <a:solidFill>
                  <a:srgbClr val="FF0000"/>
                </a:solidFill>
              </a:rPr>
              <a:t>AS1 under attack originating from AS3 </a:t>
            </a:r>
            <a:endParaRPr lang="en-US" dirty="0">
              <a:solidFill>
                <a:srgbClr val="FF0000"/>
              </a:solidFill>
            </a:endParaRPr>
          </a:p>
        </p:txBody>
      </p:sp>
      <p:sp>
        <p:nvSpPr>
          <p:cNvPr id="31" name="Shape 443"/>
          <p:cNvSpPr/>
          <p:nvPr/>
        </p:nvSpPr>
        <p:spPr>
          <a:xfrm flipH="1">
            <a:off x="3355474" y="4130842"/>
            <a:ext cx="909052" cy="145494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Tree>
    <p:extLst>
      <p:ext uri="{BB962C8B-B14F-4D97-AF65-F5344CB8AC3E}">
        <p14:creationId xmlns:p14="http://schemas.microsoft.com/office/powerpoint/2010/main" val="37128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9" y="3913613"/>
            <a:ext cx="1015999" cy="167217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2486527"/>
            <a:ext cx="4036940" cy="128949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5" y="4265409"/>
            <a:ext cx="3069389" cy="147277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738547"/>
            <a:ext cx="173790" cy="117506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2486529"/>
            <a:ext cx="2138946" cy="142708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220519"/>
            <a:ext cx="8763000" cy="1143000"/>
          </a:xfrm>
        </p:spPr>
        <p:txBody>
          <a:bodyPr/>
          <a:lstStyle/>
          <a:p>
            <a:r>
              <a:rPr lang="en-US" dirty="0"/>
              <a:t>Use Case: </a:t>
            </a:r>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14</a:t>
            </a:fld>
            <a:endParaRPr lang="en-US"/>
          </a:p>
        </p:txBody>
      </p:sp>
      <p:pic>
        <p:nvPicPr>
          <p:cNvPr id="27" name="pasted-image.jpg"/>
          <p:cNvPicPr/>
          <p:nvPr/>
        </p:nvPicPr>
        <p:blipFill>
          <a:blip r:embed="rId3">
            <a:extLst/>
          </a:blip>
          <a:srcRect l="6992" t="10113" r="10135" b="11501"/>
          <a:stretch>
            <a:fillRect/>
          </a:stretch>
        </p:blipFill>
        <p:spPr>
          <a:xfrm>
            <a:off x="3060915" y="5585786"/>
            <a:ext cx="593414" cy="491191"/>
          </a:xfrm>
          <a:prstGeom prst="rect">
            <a:avLst/>
          </a:prstGeom>
          <a:ln w="12700">
            <a:miter lim="400000"/>
          </a:ln>
        </p:spPr>
      </p:pic>
      <p:sp>
        <p:nvSpPr>
          <p:cNvPr id="28" name="Cloud 27"/>
          <p:cNvSpPr/>
          <p:nvPr/>
        </p:nvSpPr>
        <p:spPr>
          <a:xfrm>
            <a:off x="6004391" y="1648629"/>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4" y="3776018"/>
            <a:ext cx="1144543" cy="489391"/>
          </a:xfrm>
          <a:prstGeom prst="rect">
            <a:avLst/>
          </a:prstGeom>
          <a:ln w="12700">
            <a:miter lim="400000"/>
          </a:ln>
        </p:spPr>
      </p:pic>
      <p:pic>
        <p:nvPicPr>
          <p:cNvPr id="30" name="droppedImage.pdf"/>
          <p:cNvPicPr/>
          <p:nvPr/>
        </p:nvPicPr>
        <p:blipFill>
          <a:blip r:embed="rId4">
            <a:extLst/>
          </a:blip>
          <a:stretch>
            <a:fillRect/>
          </a:stretch>
        </p:blipFill>
        <p:spPr>
          <a:xfrm>
            <a:off x="6233073" y="3776018"/>
            <a:ext cx="1144543" cy="489391"/>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2247357"/>
            <a:ext cx="593414" cy="491191"/>
          </a:xfrm>
          <a:prstGeom prst="rect">
            <a:avLst/>
          </a:prstGeom>
          <a:ln w="12700">
            <a:miter lim="400000"/>
          </a:ln>
        </p:spPr>
      </p:pic>
      <p:sp>
        <p:nvSpPr>
          <p:cNvPr id="37" name="Cloud 36"/>
          <p:cNvSpPr/>
          <p:nvPr/>
        </p:nvSpPr>
        <p:spPr>
          <a:xfrm>
            <a:off x="1968428" y="5478690"/>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3529522"/>
            <a:ext cx="593414" cy="491191"/>
          </a:xfrm>
          <a:prstGeom prst="rect">
            <a:avLst/>
          </a:prstGeom>
          <a:ln w="12700">
            <a:miter lim="400000"/>
          </a:ln>
        </p:spPr>
      </p:pic>
      <p:sp>
        <p:nvSpPr>
          <p:cNvPr id="44" name="Cloud 43"/>
          <p:cNvSpPr/>
          <p:nvPr/>
        </p:nvSpPr>
        <p:spPr>
          <a:xfrm>
            <a:off x="525839" y="3176831"/>
            <a:ext cx="2012018" cy="12167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6" y="358548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8" y="5876921"/>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3" y="1875916"/>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337590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
        <p:nvSpPr>
          <p:cNvPr id="23" name="Shape 459"/>
          <p:cNvSpPr/>
          <p:nvPr/>
        </p:nvSpPr>
        <p:spPr>
          <a:xfrm>
            <a:off x="6577264" y="1248518"/>
            <a:ext cx="155826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Attacker</a:t>
            </a:r>
            <a:endParaRPr sz="2400" b="1" dirty="0">
              <a:solidFill>
                <a:srgbClr val="FF0000"/>
              </a:solidFill>
              <a:latin typeface="Arial"/>
              <a:ea typeface="Lucida Sans Regular"/>
              <a:cs typeface="Arial"/>
              <a:sym typeface="Lucida Sans Regular"/>
            </a:endParaRPr>
          </a:p>
        </p:txBody>
      </p:sp>
      <p:sp>
        <p:nvSpPr>
          <p:cNvPr id="24" name="Shape 459"/>
          <p:cNvSpPr/>
          <p:nvPr/>
        </p:nvSpPr>
        <p:spPr>
          <a:xfrm>
            <a:off x="3934505" y="5876860"/>
            <a:ext cx="1346023"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Victim</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179958" y="1648627"/>
            <a:ext cx="5327833" cy="1216800"/>
          </a:xfrm>
          <a:solidFill>
            <a:srgbClr val="B7DEE8"/>
          </a:solidFill>
        </p:spPr>
        <p:txBody>
          <a:bodyPr/>
          <a:lstStyle/>
          <a:p>
            <a:pPr marL="0" indent="0" algn="ctr">
              <a:buNone/>
            </a:pPr>
            <a:r>
              <a:rPr lang="en-US" dirty="0" smtClean="0">
                <a:solidFill>
                  <a:srgbClr val="FF0000"/>
                </a:solidFill>
              </a:rPr>
              <a:t>AS1 can remotely block attack traffic at SDX(</a:t>
            </a:r>
            <a:r>
              <a:rPr lang="en-US" dirty="0" err="1" smtClean="0">
                <a:solidFill>
                  <a:srgbClr val="FF0000"/>
                </a:solidFill>
              </a:rPr>
              <a:t>es</a:t>
            </a:r>
            <a:r>
              <a:rPr lang="en-US" dirty="0" smtClean="0">
                <a:solidFill>
                  <a:srgbClr val="FF0000"/>
                </a:solidFill>
              </a:rPr>
              <a:t>)</a:t>
            </a:r>
            <a:endParaRPr lang="en-US" dirty="0">
              <a:solidFill>
                <a:srgbClr val="FF0000"/>
              </a:solidFill>
            </a:endParaRPr>
          </a:p>
        </p:txBody>
      </p:sp>
      <p:sp>
        <p:nvSpPr>
          <p:cNvPr id="31" name="Shape 443"/>
          <p:cNvSpPr/>
          <p:nvPr/>
        </p:nvSpPr>
        <p:spPr>
          <a:xfrm flipH="1">
            <a:off x="3355474" y="4130842"/>
            <a:ext cx="909052" cy="145494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26" name="Shape 1135"/>
          <p:cNvSpPr/>
          <p:nvPr/>
        </p:nvSpPr>
        <p:spPr>
          <a:xfrm>
            <a:off x="3507873" y="4130842"/>
            <a:ext cx="1224548" cy="1607343"/>
          </a:xfrm>
          <a:custGeom>
            <a:avLst/>
            <a:gdLst/>
            <a:ahLst/>
            <a:cxnLst>
              <a:cxn ang="0">
                <a:pos x="wd2" y="hd2"/>
              </a:cxn>
              <a:cxn ang="5400000">
                <a:pos x="wd2" y="hd2"/>
              </a:cxn>
              <a:cxn ang="10800000">
                <a:pos x="wd2" y="hd2"/>
              </a:cxn>
              <a:cxn ang="16200000">
                <a:pos x="wd2" y="hd2"/>
              </a:cxn>
            </a:cxnLst>
            <a:rect l="0" t="0" r="r" b="b"/>
            <a:pathLst>
              <a:path w="20398" h="21600" extrusionOk="0">
                <a:moveTo>
                  <a:pt x="0" y="21600"/>
                </a:moveTo>
                <a:cubicBezTo>
                  <a:pt x="0" y="21600"/>
                  <a:pt x="10932" y="14421"/>
                  <a:pt x="16266" y="9494"/>
                </a:cubicBezTo>
                <a:cubicBezTo>
                  <a:pt x="21600" y="4567"/>
                  <a:pt x="20244" y="0"/>
                  <a:pt x="20244" y="0"/>
                </a:cubicBezTo>
              </a:path>
            </a:pathLst>
          </a:custGeom>
          <a:ln w="50800" cap="rnd">
            <a:solidFill/>
            <a:custDash>
              <a:ds d="100000" sp="200000"/>
            </a:custDash>
            <a:miter lim="400000"/>
            <a:tailEnd type="triangle"/>
          </a:ln>
        </p:spPr>
        <p:txBody>
          <a:bodyPr lIns="0" tIns="0" rIns="0" bIns="0" anchor="ctr"/>
          <a:lstStyle/>
          <a:p>
            <a:pPr lvl="0">
              <a:defRPr sz="4200">
                <a:latin typeface="Gill Sans"/>
                <a:ea typeface="Gill Sans"/>
                <a:cs typeface="Gill Sans"/>
                <a:sym typeface="Gill Sans"/>
              </a:defRPr>
            </a:pPr>
            <a:endParaRPr/>
          </a:p>
        </p:txBody>
      </p:sp>
      <p:sp>
        <p:nvSpPr>
          <p:cNvPr id="33" name="Shape 1135"/>
          <p:cNvSpPr/>
          <p:nvPr/>
        </p:nvSpPr>
        <p:spPr>
          <a:xfrm rot="3803810" flipH="1">
            <a:off x="4697123" y="3621404"/>
            <a:ext cx="264475" cy="2760782"/>
          </a:xfrm>
          <a:custGeom>
            <a:avLst/>
            <a:gdLst/>
            <a:ahLst/>
            <a:cxnLst>
              <a:cxn ang="0">
                <a:pos x="wd2" y="hd2"/>
              </a:cxn>
              <a:cxn ang="5400000">
                <a:pos x="wd2" y="hd2"/>
              </a:cxn>
              <a:cxn ang="10800000">
                <a:pos x="wd2" y="hd2"/>
              </a:cxn>
              <a:cxn ang="16200000">
                <a:pos x="wd2" y="hd2"/>
              </a:cxn>
            </a:cxnLst>
            <a:rect l="0" t="0" r="r" b="b"/>
            <a:pathLst>
              <a:path w="20398" h="21600" extrusionOk="0">
                <a:moveTo>
                  <a:pt x="0" y="21600"/>
                </a:moveTo>
                <a:cubicBezTo>
                  <a:pt x="0" y="21600"/>
                  <a:pt x="10932" y="14421"/>
                  <a:pt x="16266" y="9494"/>
                </a:cubicBezTo>
                <a:cubicBezTo>
                  <a:pt x="21600" y="4567"/>
                  <a:pt x="20244" y="0"/>
                  <a:pt x="20244" y="0"/>
                </a:cubicBezTo>
              </a:path>
            </a:pathLst>
          </a:custGeom>
          <a:ln w="50800" cap="rnd">
            <a:solidFill/>
            <a:custDash>
              <a:ds d="100000" sp="200000"/>
            </a:custDash>
            <a:miter lim="400000"/>
            <a:tailEnd type="triangle"/>
          </a:ln>
        </p:spPr>
        <p:txBody>
          <a:bodyPr lIns="0" tIns="0" rIns="0" bIns="0" anchor="ctr"/>
          <a:lstStyle/>
          <a:p>
            <a:pPr lvl="0">
              <a:defRPr sz="4200">
                <a:latin typeface="Gill Sans"/>
                <a:ea typeface="Gill Sans"/>
                <a:cs typeface="Gill Sans"/>
                <a:sym typeface="Gill Sans"/>
              </a:defRPr>
            </a:pPr>
            <a:endParaRPr/>
          </a:p>
        </p:txBody>
      </p:sp>
    </p:spTree>
    <p:extLst>
      <p:ext uri="{BB962C8B-B14F-4D97-AF65-F5344CB8AC3E}">
        <p14:creationId xmlns:p14="http://schemas.microsoft.com/office/powerpoint/2010/main" val="654701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dirty="0" smtClean="0">
                <a:ea typeface="Lucida Sans Regular"/>
                <a:cs typeface="Arial"/>
                <a:sym typeface="Lucida Sans Regular"/>
              </a:rPr>
              <a:t>SDX-based </a:t>
            </a:r>
            <a:r>
              <a:rPr lang="en-US" dirty="0" err="1" smtClean="0">
                <a:ea typeface="Lucida Sans Regular"/>
                <a:cs typeface="Arial"/>
                <a:sym typeface="Lucida Sans Regular"/>
              </a:rPr>
              <a:t>DDoS</a:t>
            </a:r>
            <a:r>
              <a:rPr lang="en-US" dirty="0" smtClean="0">
                <a:ea typeface="Lucida Sans Regular"/>
                <a:cs typeface="Arial"/>
                <a:sym typeface="Lucida Sans Regular"/>
              </a:rPr>
              <a:t> protection vs.</a:t>
            </a:r>
            <a:br>
              <a:rPr lang="en-US" dirty="0" smtClean="0">
                <a:ea typeface="Lucida Sans Regular"/>
                <a:cs typeface="Arial"/>
                <a:sym typeface="Lucida Sans Regular"/>
              </a:rPr>
            </a:br>
            <a:r>
              <a:rPr lang="en-US" dirty="0" smtClean="0">
                <a:ea typeface="Lucida Sans Regular"/>
                <a:cs typeface="Arial"/>
                <a:sym typeface="Lucida Sans Regular"/>
              </a:rPr>
              <a:t>Traditional Defenses/</a:t>
            </a:r>
            <a:r>
              <a:rPr lang="en-US" dirty="0" err="1" smtClean="0">
                <a:ea typeface="Lucida Sans Regular"/>
                <a:cs typeface="Arial"/>
                <a:sym typeface="Lucida Sans Regular"/>
              </a:rPr>
              <a:t>Blackholing</a:t>
            </a:r>
            <a:endParaRPr lang="en-US" dirty="0"/>
          </a:p>
        </p:txBody>
      </p:sp>
      <p:sp>
        <p:nvSpPr>
          <p:cNvPr id="4" name="Content Placeholder 3"/>
          <p:cNvSpPr>
            <a:spLocks noGrp="1"/>
          </p:cNvSpPr>
          <p:nvPr>
            <p:ph idx="1"/>
          </p:nvPr>
        </p:nvSpPr>
        <p:spPr>
          <a:xfrm>
            <a:off x="442434" y="1877680"/>
            <a:ext cx="8472966" cy="4525963"/>
          </a:xfrm>
        </p:spPr>
        <p:txBody>
          <a:bodyPr>
            <a:normAutofit/>
          </a:bodyPr>
          <a:lstStyle/>
          <a:p>
            <a:pPr>
              <a:lnSpc>
                <a:spcPct val="120000"/>
              </a:lnSpc>
            </a:pPr>
            <a:r>
              <a:rPr lang="en-US" b="1" dirty="0" smtClean="0">
                <a:solidFill>
                  <a:srgbClr val="333399"/>
                </a:solidFill>
              </a:rPr>
              <a:t>Remote influence </a:t>
            </a:r>
          </a:p>
          <a:p>
            <a:pPr marL="457200" lvl="1" indent="0">
              <a:lnSpc>
                <a:spcPct val="120000"/>
              </a:lnSpc>
              <a:buNone/>
            </a:pPr>
            <a:r>
              <a:rPr lang="en-US" dirty="0" smtClean="0"/>
              <a:t>Physical connectivity to SDX not required</a:t>
            </a:r>
            <a:endParaRPr lang="en-US" b="1" dirty="0" smtClean="0"/>
          </a:p>
          <a:p>
            <a:pPr>
              <a:lnSpc>
                <a:spcPct val="120000"/>
              </a:lnSpc>
            </a:pPr>
            <a:r>
              <a:rPr lang="en-US" b="1" dirty="0" smtClean="0">
                <a:solidFill>
                  <a:srgbClr val="333399"/>
                </a:solidFill>
              </a:rPr>
              <a:t>More specific </a:t>
            </a:r>
          </a:p>
          <a:p>
            <a:pPr marL="457200" lvl="1" indent="0">
              <a:lnSpc>
                <a:spcPct val="120000"/>
              </a:lnSpc>
              <a:buNone/>
            </a:pPr>
            <a:r>
              <a:rPr lang="en-US" dirty="0" smtClean="0">
                <a:solidFill>
                  <a:srgbClr val="000000"/>
                </a:solidFill>
              </a:rPr>
              <a:t>Drop rules based on multiple header fields, source address, destination address, port number …</a:t>
            </a:r>
            <a:endParaRPr lang="en-US" b="1" dirty="0" smtClean="0">
              <a:solidFill>
                <a:srgbClr val="000000"/>
              </a:solidFill>
            </a:endParaRPr>
          </a:p>
          <a:p>
            <a:pPr>
              <a:lnSpc>
                <a:spcPct val="120000"/>
              </a:lnSpc>
            </a:pPr>
            <a:r>
              <a:rPr lang="en-US" b="1" dirty="0" smtClean="0">
                <a:solidFill>
                  <a:srgbClr val="333399"/>
                </a:solidFill>
              </a:rPr>
              <a:t>Coordinated</a:t>
            </a:r>
            <a:endParaRPr lang="en-US" dirty="0" smtClean="0">
              <a:solidFill>
                <a:srgbClr val="000000"/>
              </a:solidFill>
            </a:endParaRPr>
          </a:p>
          <a:p>
            <a:pPr marL="457200" lvl="1" indent="0">
              <a:lnSpc>
                <a:spcPct val="120000"/>
              </a:lnSpc>
              <a:buNone/>
            </a:pPr>
            <a:r>
              <a:rPr lang="en-US" dirty="0" smtClean="0">
                <a:solidFill>
                  <a:srgbClr val="000000"/>
                </a:solidFill>
              </a:rPr>
              <a:t>Drop rules can be coordinated across multiple IXPs</a:t>
            </a:r>
            <a:endParaRPr lang="en-US" dirty="0">
              <a:solidFill>
                <a:srgbClr val="000000"/>
              </a:solidFill>
            </a:endParaRPr>
          </a:p>
          <a:p>
            <a:pPr>
              <a:lnSpc>
                <a:spcPct val="120000"/>
              </a:lnSpc>
            </a:pPr>
            <a:endParaRPr lang="en-US"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15</a:t>
            </a:fld>
            <a:endParaRPr lang="en-US"/>
          </a:p>
        </p:txBody>
      </p:sp>
    </p:spTree>
    <p:extLst>
      <p:ext uri="{BB962C8B-B14F-4D97-AF65-F5344CB8AC3E}">
        <p14:creationId xmlns:p14="http://schemas.microsoft.com/office/powerpoint/2010/main" val="296450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450"/>
          <p:cNvSpPr/>
          <p:nvPr/>
        </p:nvSpPr>
        <p:spPr>
          <a:xfrm flipH="1" flipV="1">
            <a:off x="4896686" y="4585718"/>
            <a:ext cx="373180" cy="83592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p:txBody>
          <a:bodyPr/>
          <a:lstStyle/>
          <a:p>
            <a:r>
              <a:rPr lang="en-US" dirty="0" smtClean="0">
                <a:latin typeface="Arial"/>
                <a:cs typeface="Arial"/>
              </a:rPr>
              <a:t>Inbound </a:t>
            </a:r>
            <a:r>
              <a:rPr lang="en-US" dirty="0">
                <a:latin typeface="Arial"/>
                <a:cs typeface="Arial"/>
              </a:rPr>
              <a:t>Traffic Engineering</a:t>
            </a:r>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16</a:t>
            </a:fld>
            <a:endParaRPr lang="en-US"/>
          </a:p>
        </p:txBody>
      </p:sp>
      <p:sp>
        <p:nvSpPr>
          <p:cNvPr id="6" name="Shape 441"/>
          <p:cNvSpPr/>
          <p:nvPr/>
        </p:nvSpPr>
        <p:spPr>
          <a:xfrm flipH="1" flipV="1">
            <a:off x="4777739" y="441857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2"/>
          <p:cNvSpPr/>
          <p:nvPr/>
        </p:nvSpPr>
        <p:spPr>
          <a:xfrm flipH="1" flipV="1">
            <a:off x="4693116" y="3449218"/>
            <a:ext cx="15" cy="734223"/>
          </a:xfrm>
          <a:prstGeom prst="line">
            <a:avLst/>
          </a:prstGeom>
          <a:ln w="31750">
            <a:solidFill>
              <a:srgbClr val="FF6600"/>
            </a:solidFill>
            <a:prstDash val="dash"/>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4428129"/>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3" y="4125368"/>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4076826"/>
            <a:ext cx="778812" cy="614599"/>
          </a:xfrm>
          <a:prstGeom prst="rect">
            <a:avLst/>
          </a:prstGeom>
          <a:ln w="12700">
            <a:miter lim="400000"/>
          </a:ln>
        </p:spPr>
      </p:pic>
      <p:sp>
        <p:nvSpPr>
          <p:cNvPr id="13" name="Shape 450"/>
          <p:cNvSpPr/>
          <p:nvPr/>
        </p:nvSpPr>
        <p:spPr>
          <a:xfrm flipV="1">
            <a:off x="4065810" y="4428142"/>
            <a:ext cx="351564" cy="117119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3686854" y="5421646"/>
            <a:ext cx="778811" cy="614597"/>
          </a:xfrm>
          <a:prstGeom prst="rect">
            <a:avLst/>
          </a:prstGeom>
          <a:ln w="12700">
            <a:miter lim="400000"/>
          </a:ln>
        </p:spPr>
      </p:pic>
      <p:pic>
        <p:nvPicPr>
          <p:cNvPr id="16" name="droppedImage.pdf"/>
          <p:cNvPicPr/>
          <p:nvPr/>
        </p:nvPicPr>
        <p:blipFill>
          <a:blip r:embed="rId4">
            <a:extLst/>
          </a:blip>
          <a:stretch>
            <a:fillRect/>
          </a:stretch>
        </p:blipFill>
        <p:spPr>
          <a:xfrm>
            <a:off x="4125325" y="4183441"/>
            <a:ext cx="1144543" cy="489391"/>
          </a:xfrm>
          <a:prstGeom prst="rect">
            <a:avLst/>
          </a:prstGeom>
          <a:ln w="12700">
            <a:miter lim="400000"/>
          </a:ln>
        </p:spPr>
      </p:pic>
      <p:pic>
        <p:nvPicPr>
          <p:cNvPr id="18" name="Picture 17"/>
          <p:cNvPicPr>
            <a:picLocks noChangeAspect="1"/>
          </p:cNvPicPr>
          <p:nvPr/>
        </p:nvPicPr>
        <p:blipFill>
          <a:blip r:embed="rId5"/>
          <a:stretch>
            <a:fillRect/>
          </a:stretch>
        </p:blipFill>
        <p:spPr>
          <a:xfrm>
            <a:off x="4065811" y="2350140"/>
            <a:ext cx="1144871" cy="1099077"/>
          </a:xfrm>
          <a:prstGeom prst="rect">
            <a:avLst/>
          </a:prstGeom>
        </p:spPr>
      </p:pic>
      <p:sp>
        <p:nvSpPr>
          <p:cNvPr id="19" name="Shape 459"/>
          <p:cNvSpPr/>
          <p:nvPr/>
        </p:nvSpPr>
        <p:spPr>
          <a:xfrm>
            <a:off x="457200" y="4067987"/>
            <a:ext cx="1721084" cy="671979"/>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a:t>
            </a:r>
            <a:br>
              <a:rPr lang="en-US" sz="2000" dirty="0" smtClean="0">
                <a:solidFill>
                  <a:schemeClr val="accent6"/>
                </a:solidFill>
                <a:latin typeface="Arial"/>
                <a:ea typeface="Lucida Sans Regular"/>
                <a:cs typeface="Arial"/>
                <a:sym typeface="Lucida Sans Regular"/>
              </a:rPr>
            </a:br>
            <a:r>
              <a:rPr lang="en-US" sz="2000" dirty="0" smtClean="0">
                <a:solidFill>
                  <a:schemeClr val="accent6"/>
                </a:solidFill>
                <a:latin typeface="Arial"/>
                <a:ea typeface="Lucida Sans Regular"/>
                <a:cs typeface="Arial"/>
                <a:sym typeface="Lucida Sans Regular"/>
              </a:rPr>
              <a:t>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6087398"/>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32" name="Shape 459"/>
          <p:cNvSpPr/>
          <p:nvPr/>
        </p:nvSpPr>
        <p:spPr>
          <a:xfrm>
            <a:off x="6730033" y="494002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8" name="Rectangle 37"/>
          <p:cNvSpPr/>
          <p:nvPr/>
        </p:nvSpPr>
        <p:spPr>
          <a:xfrm>
            <a:off x="3596472" y="1831995"/>
            <a:ext cx="1922866" cy="3196695"/>
          </a:xfrm>
          <a:prstGeom prst="rect">
            <a:avLst/>
          </a:prstGeom>
          <a:noFill/>
          <a:ln>
            <a:solidFill>
              <a:schemeClr val="accent1">
                <a:lumMod val="50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Shape 459"/>
          <p:cNvSpPr/>
          <p:nvPr/>
        </p:nvSpPr>
        <p:spPr>
          <a:xfrm>
            <a:off x="3668118" y="1864545"/>
            <a:ext cx="1776795"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ea typeface="Lucida Sans Regular"/>
                <a:cs typeface="Arial"/>
                <a:sym typeface="Lucida Sans Regular"/>
              </a:rPr>
              <a:t>SDX Controller</a:t>
            </a:r>
            <a:endParaRPr lang="en-US" sz="2000" dirty="0">
              <a:ea typeface="Lucida Sans Regular"/>
              <a:cs typeface="Arial"/>
              <a:sym typeface="Lucida Sans Regular"/>
            </a:endParaRPr>
          </a:p>
        </p:txBody>
      </p:sp>
      <p:sp>
        <p:nvSpPr>
          <p:cNvPr id="26" name="Shape 378"/>
          <p:cNvSpPr/>
          <p:nvPr/>
        </p:nvSpPr>
        <p:spPr>
          <a:xfrm>
            <a:off x="5587704" y="2336715"/>
            <a:ext cx="632836"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SDX</a:t>
            </a:r>
            <a:endParaRPr sz="2400" dirty="0">
              <a:solidFill>
                <a:schemeClr val="tx1"/>
              </a:solidFill>
              <a:latin typeface="Arial"/>
              <a:cs typeface="Arial"/>
            </a:endParaRPr>
          </a:p>
        </p:txBody>
      </p:sp>
      <p:pic>
        <p:nvPicPr>
          <p:cNvPr id="36" name="pasted-image.jpg"/>
          <p:cNvPicPr/>
          <p:nvPr/>
        </p:nvPicPr>
        <p:blipFill>
          <a:blip r:embed="rId3">
            <a:extLst/>
          </a:blip>
          <a:srcRect l="6992" t="10113" r="10135" b="11501"/>
          <a:stretch>
            <a:fillRect/>
          </a:stretch>
        </p:blipFill>
        <p:spPr>
          <a:xfrm>
            <a:off x="4896688" y="5394007"/>
            <a:ext cx="778811" cy="614597"/>
          </a:xfrm>
          <a:prstGeom prst="rect">
            <a:avLst/>
          </a:prstGeom>
          <a:ln w="12700">
            <a:miter lim="400000"/>
          </a:ln>
        </p:spPr>
      </p:pic>
      <p:sp>
        <p:nvSpPr>
          <p:cNvPr id="39" name="Shape 351"/>
          <p:cNvSpPr/>
          <p:nvPr/>
        </p:nvSpPr>
        <p:spPr>
          <a:xfrm>
            <a:off x="4378616" y="4624057"/>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40" name="Shape 351"/>
          <p:cNvSpPr/>
          <p:nvPr/>
        </p:nvSpPr>
        <p:spPr>
          <a:xfrm>
            <a:off x="5074253" y="4624057"/>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sp>
        <p:nvSpPr>
          <p:cNvPr id="42" name="Shape 301"/>
          <p:cNvSpPr/>
          <p:nvPr/>
        </p:nvSpPr>
        <p:spPr>
          <a:xfrm rot="7672914" flipV="1">
            <a:off x="3682944" y="3604378"/>
            <a:ext cx="1504851" cy="1582130"/>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76200" cmpd="sng">
            <a:solidFill>
              <a:srgbClr val="FF0000"/>
            </a:solidFill>
            <a:prstDash val="sysDot"/>
            <a:miter lim="400000"/>
            <a:tailEnd type="triangle"/>
          </a:ln>
        </p:spPr>
        <p:txBody>
          <a:bodyPr lIns="64291" tIns="32146" rIns="64291" bIns="32146"/>
          <a:lstStyle/>
          <a:p>
            <a:pPr lvl="0"/>
            <a:endParaRPr dirty="0">
              <a:latin typeface="Arial"/>
              <a:cs typeface="Arial"/>
            </a:endParaRPr>
          </a:p>
        </p:txBody>
      </p:sp>
      <p:sp>
        <p:nvSpPr>
          <p:cNvPr id="43" name="Shape 351"/>
          <p:cNvSpPr/>
          <p:nvPr/>
        </p:nvSpPr>
        <p:spPr>
          <a:xfrm>
            <a:off x="2621159" y="4956692"/>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spTree>
    <p:extLst>
      <p:ext uri="{BB962C8B-B14F-4D97-AF65-F5344CB8AC3E}">
        <p14:creationId xmlns:p14="http://schemas.microsoft.com/office/powerpoint/2010/main" val="4230893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Inbound Traffic Engineering</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17</a:t>
            </a:fld>
            <a:endParaRPr lang="en-US"/>
          </a:p>
        </p:txBody>
      </p:sp>
      <p:sp>
        <p:nvSpPr>
          <p:cNvPr id="81" name="Shape 1022"/>
          <p:cNvSpPr/>
          <p:nvPr/>
        </p:nvSpPr>
        <p:spPr>
          <a:xfrm>
            <a:off x="2667000" y="7214801"/>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sp>
        <p:nvSpPr>
          <p:cNvPr id="7" name="Shape 450"/>
          <p:cNvSpPr/>
          <p:nvPr/>
        </p:nvSpPr>
        <p:spPr>
          <a:xfrm flipH="1" flipV="1">
            <a:off x="6069665" y="2780147"/>
            <a:ext cx="373180" cy="83592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261300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2622558"/>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2319799"/>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2271257"/>
            <a:ext cx="778812" cy="614599"/>
          </a:xfrm>
          <a:prstGeom prst="rect">
            <a:avLst/>
          </a:prstGeom>
          <a:ln w="12700">
            <a:miter lim="400000"/>
          </a:ln>
        </p:spPr>
      </p:pic>
      <p:sp>
        <p:nvSpPr>
          <p:cNvPr id="12" name="Shape 450"/>
          <p:cNvSpPr/>
          <p:nvPr/>
        </p:nvSpPr>
        <p:spPr>
          <a:xfrm flipV="1">
            <a:off x="5238789" y="2622573"/>
            <a:ext cx="351564" cy="117119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3" y="3616076"/>
            <a:ext cx="778811" cy="614597"/>
          </a:xfrm>
          <a:prstGeom prst="rect">
            <a:avLst/>
          </a:prstGeom>
          <a:ln w="12700">
            <a:miter lim="400000"/>
          </a:ln>
        </p:spPr>
      </p:pic>
      <p:pic>
        <p:nvPicPr>
          <p:cNvPr id="14" name="droppedImage.pdf"/>
          <p:cNvPicPr/>
          <p:nvPr/>
        </p:nvPicPr>
        <p:blipFill>
          <a:blip r:embed="rId4">
            <a:extLst/>
          </a:blip>
          <a:stretch>
            <a:fillRect/>
          </a:stretch>
        </p:blipFill>
        <p:spPr>
          <a:xfrm>
            <a:off x="5298302" y="2377870"/>
            <a:ext cx="1144543" cy="489391"/>
          </a:xfrm>
          <a:prstGeom prst="rect">
            <a:avLst/>
          </a:prstGeom>
          <a:ln w="12700">
            <a:miter lim="400000"/>
          </a:ln>
        </p:spPr>
      </p:pic>
      <p:sp>
        <p:nvSpPr>
          <p:cNvPr id="15" name="Shape 459"/>
          <p:cNvSpPr/>
          <p:nvPr/>
        </p:nvSpPr>
        <p:spPr>
          <a:xfrm>
            <a:off x="2693349" y="3113373"/>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4281829"/>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3113373"/>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7" y="3588436"/>
            <a:ext cx="778811" cy="614597"/>
          </a:xfrm>
          <a:prstGeom prst="rect">
            <a:avLst/>
          </a:prstGeom>
          <a:ln w="12700">
            <a:miter lim="400000"/>
          </a:ln>
        </p:spPr>
      </p:pic>
      <p:sp>
        <p:nvSpPr>
          <p:cNvPr id="19" name="Shape 351"/>
          <p:cNvSpPr/>
          <p:nvPr/>
        </p:nvSpPr>
        <p:spPr>
          <a:xfrm>
            <a:off x="5551595"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3"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10"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410346"/>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8" name="Shape 351"/>
          <p:cNvSpPr/>
          <p:nvPr/>
        </p:nvSpPr>
        <p:spPr>
          <a:xfrm>
            <a:off x="3371342" y="3674117"/>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graphicFrame>
        <p:nvGraphicFramePr>
          <p:cNvPr id="29" name="Table 28"/>
          <p:cNvGraphicFramePr>
            <a:graphicFrameLocks noGrp="1"/>
          </p:cNvGraphicFramePr>
          <p:nvPr>
            <p:extLst>
              <p:ext uri="{D42A27DB-BD31-4B8C-83A1-F6EECF244321}">
                <p14:modId xmlns:p14="http://schemas.microsoft.com/office/powerpoint/2010/main" val="2345749294"/>
              </p:ext>
            </p:extLst>
          </p:nvPr>
        </p:nvGraphicFramePr>
        <p:xfrm>
          <a:off x="334084" y="4816314"/>
          <a:ext cx="8324442" cy="1510015"/>
        </p:xfrm>
        <a:graphic>
          <a:graphicData uri="http://schemas.openxmlformats.org/drawingml/2006/table">
            <a:tbl>
              <a:tblPr firstRow="1" bandRow="1">
                <a:tableStyleId>{5C22544A-7EE6-4342-B048-85BDC9FD1C3A}</a:tableStyleId>
              </a:tblPr>
              <a:tblGrid>
                <a:gridCol w="2737296"/>
                <a:gridCol w="1018871"/>
                <a:gridCol w="1476625"/>
                <a:gridCol w="3091650"/>
              </a:tblGrid>
              <a:tr h="822960">
                <a:tc>
                  <a:txBody>
                    <a:bodyPr/>
                    <a:lstStyle/>
                    <a:p>
                      <a:r>
                        <a:rPr lang="en-US" sz="2400" dirty="0" smtClean="0">
                          <a:solidFill>
                            <a:schemeClr val="tx1"/>
                          </a:solidFill>
                        </a:rPr>
                        <a:t>Incoming Traffic</a:t>
                      </a:r>
                      <a:endParaRPr lang="en-US" sz="2400" dirty="0">
                        <a:solidFill>
                          <a:schemeClr val="tx1"/>
                        </a:solidFill>
                      </a:endParaRPr>
                    </a:p>
                  </a:txBody>
                  <a:tcPr/>
                </a:tc>
                <a:tc>
                  <a:txBody>
                    <a:bodyPr/>
                    <a:lstStyle/>
                    <a:p>
                      <a:r>
                        <a:rPr lang="en-US" sz="2400" dirty="0" smtClean="0">
                          <a:solidFill>
                            <a:schemeClr val="tx1"/>
                          </a:solidFill>
                        </a:rPr>
                        <a:t>Out Port</a:t>
                      </a:r>
                      <a:endParaRPr lang="en-US" sz="2400" dirty="0">
                        <a:solidFill>
                          <a:schemeClr val="tx1"/>
                        </a:solidFill>
                      </a:endParaRPr>
                    </a:p>
                  </a:txBody>
                  <a:tcPr/>
                </a:tc>
                <a:tc>
                  <a:txBody>
                    <a:bodyPr/>
                    <a:lstStyle/>
                    <a:p>
                      <a:r>
                        <a:rPr lang="en-US" sz="2400" dirty="0" smtClean="0">
                          <a:solidFill>
                            <a:schemeClr val="tx1"/>
                          </a:solidFill>
                        </a:rPr>
                        <a:t>Using</a:t>
                      </a:r>
                      <a:r>
                        <a:rPr lang="en-US" sz="2400" baseline="0" dirty="0" smtClean="0">
                          <a:solidFill>
                            <a:schemeClr val="tx1"/>
                          </a:solidFill>
                        </a:rPr>
                        <a:t> BGP</a:t>
                      </a:r>
                      <a:endParaRPr lang="en-US" sz="2400" dirty="0">
                        <a:solidFill>
                          <a:schemeClr val="tx1"/>
                        </a:solidFill>
                      </a:endParaRPr>
                    </a:p>
                  </a:txBody>
                  <a:tcPr/>
                </a:tc>
                <a:tc>
                  <a:txBody>
                    <a:bodyPr/>
                    <a:lstStyle/>
                    <a:p>
                      <a:r>
                        <a:rPr lang="en-US" sz="2400" dirty="0" smtClean="0">
                          <a:solidFill>
                            <a:schemeClr val="tx1"/>
                          </a:solidFill>
                        </a:rPr>
                        <a:t>Using SDX</a:t>
                      </a:r>
                      <a:endParaRPr lang="en-US" sz="2400" dirty="0">
                        <a:solidFill>
                          <a:schemeClr val="tx1"/>
                        </a:solidFill>
                      </a:endParaRPr>
                    </a:p>
                  </a:txBody>
                  <a:tcPr/>
                </a:tc>
              </a:tr>
              <a:tr h="687055">
                <a:tc>
                  <a:txBody>
                    <a:bodyPr/>
                    <a:lstStyle/>
                    <a:p>
                      <a:r>
                        <a:rPr lang="en-US" sz="2400" dirty="0" err="1" smtClean="0">
                          <a:solidFill>
                            <a:schemeClr val="tx1"/>
                          </a:solidFill>
                        </a:rPr>
                        <a:t>dstport</a:t>
                      </a:r>
                      <a:r>
                        <a:rPr lang="en-US" sz="2400" dirty="0" smtClean="0">
                          <a:solidFill>
                            <a:schemeClr val="tx1"/>
                          </a:solidFill>
                        </a:rPr>
                        <a:t> = 80</a:t>
                      </a:r>
                      <a:endParaRPr lang="en-US" sz="2400" dirty="0">
                        <a:solidFill>
                          <a:schemeClr val="tx1"/>
                        </a:solidFill>
                      </a:endParaRPr>
                    </a:p>
                  </a:txBody>
                  <a:tcPr/>
                </a:tc>
                <a:tc>
                  <a:txBody>
                    <a:bodyPr/>
                    <a:lstStyle/>
                    <a:p>
                      <a:r>
                        <a:rPr lang="en-US" sz="2400" dirty="0" smtClean="0">
                          <a:solidFill>
                            <a:schemeClr val="tx1"/>
                          </a:solidFill>
                        </a:rPr>
                        <a:t>C1</a:t>
                      </a:r>
                      <a:endParaRPr lang="en-US" sz="2400" dirty="0">
                        <a:solidFill>
                          <a:schemeClr val="tx1"/>
                        </a:solidFill>
                      </a:endParaRPr>
                    </a:p>
                  </a:txBody>
                  <a:tcPr/>
                </a:tc>
                <a:tc>
                  <a:txBody>
                    <a:bodyPr/>
                    <a:lstStyle/>
                    <a:p>
                      <a:endParaRPr lang="en-US" sz="1900" dirty="0"/>
                    </a:p>
                  </a:txBody>
                  <a:tcPr/>
                </a:tc>
                <a:tc>
                  <a:txBody>
                    <a:bodyPr/>
                    <a:lstStyle/>
                    <a:p>
                      <a:endParaRPr lang="en-US" sz="1900" dirty="0"/>
                    </a:p>
                  </a:txBody>
                  <a:tcPr/>
                </a:tc>
              </a:tr>
            </a:tbl>
          </a:graphicData>
        </a:graphic>
      </p:graphicFrame>
    </p:spTree>
    <p:extLst>
      <p:ext uri="{BB962C8B-B14F-4D97-AF65-F5344CB8AC3E}">
        <p14:creationId xmlns:p14="http://schemas.microsoft.com/office/powerpoint/2010/main" val="3517452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18</a:t>
            </a:fld>
            <a:endParaRPr lang="en-US"/>
          </a:p>
        </p:txBody>
      </p:sp>
      <p:sp>
        <p:nvSpPr>
          <p:cNvPr id="81" name="Shape 1022"/>
          <p:cNvSpPr/>
          <p:nvPr/>
        </p:nvSpPr>
        <p:spPr>
          <a:xfrm>
            <a:off x="2667000" y="7214801"/>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sp>
        <p:nvSpPr>
          <p:cNvPr id="7" name="Shape 450"/>
          <p:cNvSpPr/>
          <p:nvPr/>
        </p:nvSpPr>
        <p:spPr>
          <a:xfrm flipH="1" flipV="1">
            <a:off x="6069665" y="2780147"/>
            <a:ext cx="373180" cy="83592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261300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2622558"/>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2319799"/>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2271257"/>
            <a:ext cx="778812" cy="614599"/>
          </a:xfrm>
          <a:prstGeom prst="rect">
            <a:avLst/>
          </a:prstGeom>
          <a:ln w="12700">
            <a:miter lim="400000"/>
          </a:ln>
        </p:spPr>
      </p:pic>
      <p:sp>
        <p:nvSpPr>
          <p:cNvPr id="12" name="Shape 450"/>
          <p:cNvSpPr/>
          <p:nvPr/>
        </p:nvSpPr>
        <p:spPr>
          <a:xfrm flipV="1">
            <a:off x="5238789" y="2622573"/>
            <a:ext cx="351564" cy="117119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3" y="3616076"/>
            <a:ext cx="778811" cy="614597"/>
          </a:xfrm>
          <a:prstGeom prst="rect">
            <a:avLst/>
          </a:prstGeom>
          <a:ln w="12700">
            <a:miter lim="400000"/>
          </a:ln>
        </p:spPr>
      </p:pic>
      <p:pic>
        <p:nvPicPr>
          <p:cNvPr id="14" name="droppedImage.pdf"/>
          <p:cNvPicPr/>
          <p:nvPr/>
        </p:nvPicPr>
        <p:blipFill>
          <a:blip r:embed="rId4">
            <a:extLst/>
          </a:blip>
          <a:stretch>
            <a:fillRect/>
          </a:stretch>
        </p:blipFill>
        <p:spPr>
          <a:xfrm>
            <a:off x="5298302" y="2377870"/>
            <a:ext cx="1144543" cy="489391"/>
          </a:xfrm>
          <a:prstGeom prst="rect">
            <a:avLst/>
          </a:prstGeom>
          <a:ln w="12700">
            <a:miter lim="400000"/>
          </a:ln>
        </p:spPr>
      </p:pic>
      <p:sp>
        <p:nvSpPr>
          <p:cNvPr id="15" name="Shape 459"/>
          <p:cNvSpPr/>
          <p:nvPr/>
        </p:nvSpPr>
        <p:spPr>
          <a:xfrm>
            <a:off x="2693349" y="3113373"/>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4281829"/>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3113373"/>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7" y="3588436"/>
            <a:ext cx="778811" cy="614597"/>
          </a:xfrm>
          <a:prstGeom prst="rect">
            <a:avLst/>
          </a:prstGeom>
          <a:ln w="12700">
            <a:miter lim="400000"/>
          </a:ln>
        </p:spPr>
      </p:pic>
      <p:sp>
        <p:nvSpPr>
          <p:cNvPr id="19" name="Shape 351"/>
          <p:cNvSpPr/>
          <p:nvPr/>
        </p:nvSpPr>
        <p:spPr>
          <a:xfrm>
            <a:off x="5551595"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3"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10"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554142"/>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7" name="Title 2"/>
          <p:cNvSpPr txBox="1">
            <a:spLocks/>
          </p:cNvSpPr>
          <p:nvPr/>
        </p:nvSpPr>
        <p:spPr bwMode="auto">
          <a:xfrm>
            <a:off x="457200" y="220519"/>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a:lstStyle>
          <a:p>
            <a:endParaRPr lang="en-US" dirty="0"/>
          </a:p>
        </p:txBody>
      </p:sp>
      <p:sp>
        <p:nvSpPr>
          <p:cNvPr id="28" name="Shape 351"/>
          <p:cNvSpPr/>
          <p:nvPr/>
        </p:nvSpPr>
        <p:spPr>
          <a:xfrm>
            <a:off x="3371342" y="3674117"/>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graphicFrame>
        <p:nvGraphicFramePr>
          <p:cNvPr id="24" name="Table 23"/>
          <p:cNvGraphicFramePr>
            <a:graphicFrameLocks noGrp="1"/>
          </p:cNvGraphicFramePr>
          <p:nvPr>
            <p:extLst>
              <p:ext uri="{D42A27DB-BD31-4B8C-83A1-F6EECF244321}">
                <p14:modId xmlns:p14="http://schemas.microsoft.com/office/powerpoint/2010/main" val="1856251350"/>
              </p:ext>
            </p:extLst>
          </p:nvPr>
        </p:nvGraphicFramePr>
        <p:xfrm>
          <a:off x="334084" y="4816314"/>
          <a:ext cx="8324442" cy="1510015"/>
        </p:xfrm>
        <a:graphic>
          <a:graphicData uri="http://schemas.openxmlformats.org/drawingml/2006/table">
            <a:tbl>
              <a:tblPr firstRow="1" bandRow="1">
                <a:tableStyleId>{5C22544A-7EE6-4342-B048-85BDC9FD1C3A}</a:tableStyleId>
              </a:tblPr>
              <a:tblGrid>
                <a:gridCol w="2737296"/>
                <a:gridCol w="1018871"/>
                <a:gridCol w="1476625"/>
                <a:gridCol w="3091650"/>
              </a:tblGrid>
              <a:tr h="822960">
                <a:tc>
                  <a:txBody>
                    <a:bodyPr/>
                    <a:lstStyle/>
                    <a:p>
                      <a:r>
                        <a:rPr lang="en-US" sz="2400" dirty="0" smtClean="0">
                          <a:solidFill>
                            <a:schemeClr val="tx1"/>
                          </a:solidFill>
                        </a:rPr>
                        <a:t>Incoming Traffic</a:t>
                      </a:r>
                      <a:endParaRPr lang="en-US" sz="2400" dirty="0">
                        <a:solidFill>
                          <a:schemeClr val="tx1"/>
                        </a:solidFill>
                      </a:endParaRPr>
                    </a:p>
                  </a:txBody>
                  <a:tcPr/>
                </a:tc>
                <a:tc>
                  <a:txBody>
                    <a:bodyPr/>
                    <a:lstStyle/>
                    <a:p>
                      <a:r>
                        <a:rPr lang="en-US" sz="2400" dirty="0" smtClean="0">
                          <a:solidFill>
                            <a:schemeClr val="tx1"/>
                          </a:solidFill>
                        </a:rPr>
                        <a:t>Out Port</a:t>
                      </a:r>
                      <a:endParaRPr lang="en-US" sz="2400" dirty="0">
                        <a:solidFill>
                          <a:schemeClr val="tx1"/>
                        </a:solidFill>
                      </a:endParaRPr>
                    </a:p>
                  </a:txBody>
                  <a:tcPr/>
                </a:tc>
                <a:tc>
                  <a:txBody>
                    <a:bodyPr/>
                    <a:lstStyle/>
                    <a:p>
                      <a:r>
                        <a:rPr lang="en-US" sz="2400" dirty="0" smtClean="0">
                          <a:solidFill>
                            <a:schemeClr val="tx1"/>
                          </a:solidFill>
                        </a:rPr>
                        <a:t>Using</a:t>
                      </a:r>
                      <a:r>
                        <a:rPr lang="en-US" sz="2400" baseline="0" dirty="0" smtClean="0">
                          <a:solidFill>
                            <a:schemeClr val="tx1"/>
                          </a:solidFill>
                        </a:rPr>
                        <a:t> BGP</a:t>
                      </a:r>
                      <a:endParaRPr lang="en-US" sz="2400" dirty="0">
                        <a:solidFill>
                          <a:schemeClr val="tx1"/>
                        </a:solidFill>
                      </a:endParaRPr>
                    </a:p>
                  </a:txBody>
                  <a:tcPr/>
                </a:tc>
                <a:tc>
                  <a:txBody>
                    <a:bodyPr/>
                    <a:lstStyle/>
                    <a:p>
                      <a:r>
                        <a:rPr lang="en-US" sz="2400" dirty="0" smtClean="0">
                          <a:solidFill>
                            <a:schemeClr val="tx1"/>
                          </a:solidFill>
                        </a:rPr>
                        <a:t>Using SDX</a:t>
                      </a:r>
                      <a:endParaRPr lang="en-US" sz="2400" dirty="0">
                        <a:solidFill>
                          <a:schemeClr val="tx1"/>
                        </a:solidFill>
                      </a:endParaRPr>
                    </a:p>
                  </a:txBody>
                  <a:tcPr/>
                </a:tc>
              </a:tr>
              <a:tr h="687055">
                <a:tc>
                  <a:txBody>
                    <a:bodyPr/>
                    <a:lstStyle/>
                    <a:p>
                      <a:r>
                        <a:rPr lang="en-US" sz="2400" dirty="0" err="1" smtClean="0">
                          <a:solidFill>
                            <a:schemeClr val="tx1"/>
                          </a:solidFill>
                        </a:rPr>
                        <a:t>dstport</a:t>
                      </a:r>
                      <a:r>
                        <a:rPr lang="en-US" sz="2400" dirty="0" smtClean="0">
                          <a:solidFill>
                            <a:schemeClr val="tx1"/>
                          </a:solidFill>
                        </a:rPr>
                        <a:t> = 80</a:t>
                      </a:r>
                      <a:endParaRPr lang="en-US" sz="2400" dirty="0">
                        <a:solidFill>
                          <a:schemeClr val="tx1"/>
                        </a:solidFill>
                      </a:endParaRPr>
                    </a:p>
                  </a:txBody>
                  <a:tcPr/>
                </a:tc>
                <a:tc>
                  <a:txBody>
                    <a:bodyPr/>
                    <a:lstStyle/>
                    <a:p>
                      <a:r>
                        <a:rPr lang="en-US" sz="2400" dirty="0" smtClean="0">
                          <a:solidFill>
                            <a:schemeClr val="tx1"/>
                          </a:solidFill>
                        </a:rPr>
                        <a:t>C1</a:t>
                      </a:r>
                      <a:endParaRPr lang="en-US" sz="2400" dirty="0">
                        <a:solidFill>
                          <a:schemeClr val="tx1"/>
                        </a:solidFill>
                      </a:endParaRPr>
                    </a:p>
                  </a:txBody>
                  <a:tcPr/>
                </a:tc>
                <a:tc>
                  <a:txBody>
                    <a:bodyPr/>
                    <a:lstStyle/>
                    <a:p>
                      <a:pPr algn="ctr"/>
                      <a:r>
                        <a:rPr lang="en-US" sz="2400" b="1"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400" b="0" dirty="0" smtClean="0">
                        <a:solidFill>
                          <a:schemeClr val="tx1"/>
                        </a:solidFill>
                      </a:endParaRPr>
                    </a:p>
                  </a:txBody>
                  <a:tcPr/>
                </a:tc>
              </a:tr>
            </a:tbl>
          </a:graphicData>
        </a:graphic>
      </p:graphicFrame>
      <p:sp>
        <p:nvSpPr>
          <p:cNvPr id="26" name="Content Placeholder 2"/>
          <p:cNvSpPr>
            <a:spLocks noGrp="1"/>
          </p:cNvSpPr>
          <p:nvPr>
            <p:ph idx="1"/>
          </p:nvPr>
        </p:nvSpPr>
        <p:spPr>
          <a:xfrm>
            <a:off x="334084" y="3793764"/>
            <a:ext cx="8616746" cy="749232"/>
          </a:xfrm>
          <a:solidFill>
            <a:srgbClr val="B7DEE8"/>
          </a:solidFill>
        </p:spPr>
        <p:txBody>
          <a:bodyPr>
            <a:normAutofit/>
          </a:bodyPr>
          <a:lstStyle/>
          <a:p>
            <a:pPr marL="0" indent="0" algn="ctr">
              <a:buNone/>
            </a:pPr>
            <a:r>
              <a:rPr lang="en-US" b="1" dirty="0" smtClean="0">
                <a:solidFill>
                  <a:srgbClr val="FF0000"/>
                </a:solidFill>
              </a:rPr>
              <a:t>Fine grained policies not possible with BGP</a:t>
            </a:r>
            <a:endParaRPr lang="en-US" b="1" dirty="0">
              <a:solidFill>
                <a:srgbClr val="FF0000"/>
              </a:solidFill>
            </a:endParaRPr>
          </a:p>
        </p:txBody>
      </p:sp>
      <p:sp>
        <p:nvSpPr>
          <p:cNvPr id="29" name="Title 1"/>
          <p:cNvSpPr>
            <a:spLocks noGrp="1"/>
          </p:cNvSpPr>
          <p:nvPr>
            <p:ph type="title"/>
          </p:nvPr>
        </p:nvSpPr>
        <p:spPr>
          <a:xfrm>
            <a:off x="457200" y="274638"/>
            <a:ext cx="8229600" cy="1143000"/>
          </a:xfrm>
        </p:spPr>
        <p:txBody>
          <a:bodyPr/>
          <a:lstStyle/>
          <a:p>
            <a:r>
              <a:rPr lang="en-US" dirty="0" smtClean="0"/>
              <a:t>Inbound Traffic Engineering</a:t>
            </a:r>
            <a:endParaRPr lang="en-US" dirty="0"/>
          </a:p>
        </p:txBody>
      </p:sp>
    </p:spTree>
    <p:extLst>
      <p:ext uri="{BB962C8B-B14F-4D97-AF65-F5344CB8AC3E}">
        <p14:creationId xmlns:p14="http://schemas.microsoft.com/office/powerpoint/2010/main" val="3377693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19</a:t>
            </a:fld>
            <a:endParaRPr lang="en-US"/>
          </a:p>
        </p:txBody>
      </p:sp>
      <p:sp>
        <p:nvSpPr>
          <p:cNvPr id="81" name="Shape 1022"/>
          <p:cNvSpPr/>
          <p:nvPr/>
        </p:nvSpPr>
        <p:spPr>
          <a:xfrm>
            <a:off x="2667000" y="7214801"/>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graphicFrame>
        <p:nvGraphicFramePr>
          <p:cNvPr id="5" name="Table 4"/>
          <p:cNvGraphicFramePr>
            <a:graphicFrameLocks noGrp="1"/>
          </p:cNvGraphicFramePr>
          <p:nvPr>
            <p:extLst>
              <p:ext uri="{D42A27DB-BD31-4B8C-83A1-F6EECF244321}">
                <p14:modId xmlns:p14="http://schemas.microsoft.com/office/powerpoint/2010/main" val="3990703689"/>
              </p:ext>
            </p:extLst>
          </p:nvPr>
        </p:nvGraphicFramePr>
        <p:xfrm>
          <a:off x="334084" y="4816312"/>
          <a:ext cx="8616746" cy="1645920"/>
        </p:xfrm>
        <a:graphic>
          <a:graphicData uri="http://schemas.openxmlformats.org/drawingml/2006/table">
            <a:tbl>
              <a:tblPr firstRow="1" bandRow="1">
                <a:tableStyleId>{5C22544A-7EE6-4342-B048-85BDC9FD1C3A}</a:tableStyleId>
              </a:tblPr>
              <a:tblGrid>
                <a:gridCol w="2833413"/>
                <a:gridCol w="1054648"/>
                <a:gridCol w="1528475"/>
                <a:gridCol w="3200210"/>
              </a:tblGrid>
              <a:tr h="822960">
                <a:tc>
                  <a:txBody>
                    <a:bodyPr/>
                    <a:lstStyle/>
                    <a:p>
                      <a:r>
                        <a:rPr lang="en-US" sz="2400" dirty="0" smtClean="0">
                          <a:solidFill>
                            <a:schemeClr val="tx1"/>
                          </a:solidFill>
                        </a:rPr>
                        <a:t>Incoming Traffic</a:t>
                      </a:r>
                      <a:endParaRPr lang="en-US" sz="2400" dirty="0">
                        <a:solidFill>
                          <a:schemeClr val="tx1"/>
                        </a:solidFill>
                      </a:endParaRPr>
                    </a:p>
                  </a:txBody>
                  <a:tcPr/>
                </a:tc>
                <a:tc>
                  <a:txBody>
                    <a:bodyPr/>
                    <a:lstStyle/>
                    <a:p>
                      <a:r>
                        <a:rPr lang="en-US" sz="2400" dirty="0" smtClean="0">
                          <a:solidFill>
                            <a:schemeClr val="tx1"/>
                          </a:solidFill>
                        </a:rPr>
                        <a:t>Out Port</a:t>
                      </a:r>
                      <a:endParaRPr lang="en-US" sz="2400" dirty="0">
                        <a:solidFill>
                          <a:schemeClr val="tx1"/>
                        </a:solidFill>
                      </a:endParaRPr>
                    </a:p>
                  </a:txBody>
                  <a:tcPr/>
                </a:tc>
                <a:tc>
                  <a:txBody>
                    <a:bodyPr/>
                    <a:lstStyle/>
                    <a:p>
                      <a:r>
                        <a:rPr lang="en-US" sz="2400" dirty="0" smtClean="0">
                          <a:solidFill>
                            <a:schemeClr val="tx1"/>
                          </a:solidFill>
                        </a:rPr>
                        <a:t>Using</a:t>
                      </a:r>
                      <a:r>
                        <a:rPr lang="en-US" sz="2400" baseline="0" dirty="0" smtClean="0">
                          <a:solidFill>
                            <a:schemeClr val="tx1"/>
                          </a:solidFill>
                        </a:rPr>
                        <a:t> BGP</a:t>
                      </a:r>
                      <a:endParaRPr lang="en-US" sz="2400" dirty="0">
                        <a:solidFill>
                          <a:schemeClr val="tx1"/>
                        </a:solidFill>
                      </a:endParaRPr>
                    </a:p>
                  </a:txBody>
                  <a:tcPr/>
                </a:tc>
                <a:tc>
                  <a:txBody>
                    <a:bodyPr/>
                    <a:lstStyle/>
                    <a:p>
                      <a:r>
                        <a:rPr lang="en-US" sz="2400" dirty="0" smtClean="0">
                          <a:solidFill>
                            <a:schemeClr val="tx1"/>
                          </a:solidFill>
                        </a:rPr>
                        <a:t>Using SDX</a:t>
                      </a:r>
                      <a:endParaRPr lang="en-US" sz="2400" dirty="0">
                        <a:solidFill>
                          <a:schemeClr val="tx1"/>
                        </a:solidFill>
                      </a:endParaRPr>
                    </a:p>
                  </a:txBody>
                  <a:tcPr/>
                </a:tc>
              </a:tr>
              <a:tr h="822960">
                <a:tc>
                  <a:txBody>
                    <a:bodyPr/>
                    <a:lstStyle/>
                    <a:p>
                      <a:r>
                        <a:rPr lang="en-US" sz="2400" dirty="0" err="1" smtClean="0">
                          <a:solidFill>
                            <a:schemeClr val="tx1"/>
                          </a:solidFill>
                        </a:rPr>
                        <a:t>dstport</a:t>
                      </a:r>
                      <a:r>
                        <a:rPr lang="en-US" sz="2400" dirty="0" smtClean="0">
                          <a:solidFill>
                            <a:schemeClr val="tx1"/>
                          </a:solidFill>
                        </a:rPr>
                        <a:t> = 80</a:t>
                      </a:r>
                      <a:endParaRPr lang="en-US" sz="2400" dirty="0">
                        <a:solidFill>
                          <a:schemeClr val="tx1"/>
                        </a:solidFill>
                      </a:endParaRPr>
                    </a:p>
                  </a:txBody>
                  <a:tcPr/>
                </a:tc>
                <a:tc>
                  <a:txBody>
                    <a:bodyPr/>
                    <a:lstStyle/>
                    <a:p>
                      <a:r>
                        <a:rPr lang="en-US" sz="2400" dirty="0" smtClean="0">
                          <a:solidFill>
                            <a:schemeClr val="tx1"/>
                          </a:solidFill>
                        </a:rPr>
                        <a:t>C1</a:t>
                      </a:r>
                      <a:endParaRPr lang="en-US" sz="2400" dirty="0">
                        <a:solidFill>
                          <a:schemeClr val="tx1"/>
                        </a:solidFill>
                      </a:endParaRPr>
                    </a:p>
                  </a:txBody>
                  <a:tcPr/>
                </a:tc>
                <a:tc>
                  <a:txBody>
                    <a:bodyPr/>
                    <a:lstStyle/>
                    <a:p>
                      <a:pPr algn="ctr"/>
                      <a:r>
                        <a:rPr lang="en-US" sz="2400" b="1"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b="0" dirty="0" smtClean="0">
                          <a:solidFill>
                            <a:schemeClr val="tx1"/>
                          </a:solidFill>
                        </a:rPr>
                        <a:t>match(</a:t>
                      </a:r>
                      <a:r>
                        <a:rPr lang="en-US" sz="2400" b="0" dirty="0" err="1" smtClean="0">
                          <a:solidFill>
                            <a:schemeClr val="tx1"/>
                          </a:solidFill>
                        </a:rPr>
                        <a:t>dstport</a:t>
                      </a:r>
                      <a:r>
                        <a:rPr lang="en-US" sz="2400" b="0" baseline="0" dirty="0" smtClean="0">
                          <a:solidFill>
                            <a:schemeClr val="tx1"/>
                          </a:solidFill>
                        </a:rPr>
                        <a:t> =80</a:t>
                      </a:r>
                      <a:r>
                        <a:rPr lang="en-US" sz="2400" b="0" dirty="0" smtClean="0">
                          <a:solidFill>
                            <a:schemeClr val="tx1"/>
                          </a:solidFill>
                        </a:rPr>
                        <a:t>)</a:t>
                      </a:r>
                      <a:r>
                        <a:rPr lang="en-US" sz="2400" b="0" dirty="0" smtClean="0">
                          <a:solidFill>
                            <a:schemeClr val="tx1"/>
                          </a:solidFill>
                          <a:sym typeface="Wingdings"/>
                        </a:rPr>
                        <a:t></a:t>
                      </a:r>
                      <a:r>
                        <a:rPr lang="en-US" sz="2400" b="0" dirty="0" smtClean="0">
                          <a:solidFill>
                            <a:schemeClr val="tx1"/>
                          </a:solidFill>
                        </a:rPr>
                        <a:t> </a:t>
                      </a:r>
                      <a:r>
                        <a:rPr lang="en-US" sz="2400" b="0" dirty="0" err="1" smtClean="0">
                          <a:solidFill>
                            <a:schemeClr val="tx1"/>
                          </a:solidFill>
                        </a:rPr>
                        <a:t>fwd</a:t>
                      </a:r>
                      <a:r>
                        <a:rPr lang="en-US" sz="2400" b="0" dirty="0" smtClean="0">
                          <a:solidFill>
                            <a:schemeClr val="tx1"/>
                          </a:solidFill>
                        </a:rPr>
                        <a:t>(C1)</a:t>
                      </a:r>
                    </a:p>
                  </a:txBody>
                  <a:tcPr/>
                </a:tc>
              </a:tr>
            </a:tbl>
          </a:graphicData>
        </a:graphic>
      </p:graphicFrame>
      <p:sp>
        <p:nvSpPr>
          <p:cNvPr id="7" name="Shape 450"/>
          <p:cNvSpPr/>
          <p:nvPr/>
        </p:nvSpPr>
        <p:spPr>
          <a:xfrm flipH="1" flipV="1">
            <a:off x="6069665" y="2780147"/>
            <a:ext cx="373180" cy="83592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2613008"/>
            <a:ext cx="1952292" cy="956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2622558"/>
            <a:ext cx="1636292" cy="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2319799"/>
            <a:ext cx="778811" cy="614597"/>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2271257"/>
            <a:ext cx="778812" cy="614599"/>
          </a:xfrm>
          <a:prstGeom prst="rect">
            <a:avLst/>
          </a:prstGeom>
          <a:ln w="12700">
            <a:miter lim="400000"/>
          </a:ln>
        </p:spPr>
      </p:pic>
      <p:sp>
        <p:nvSpPr>
          <p:cNvPr id="12" name="Shape 450"/>
          <p:cNvSpPr/>
          <p:nvPr/>
        </p:nvSpPr>
        <p:spPr>
          <a:xfrm flipV="1">
            <a:off x="5238789" y="2622573"/>
            <a:ext cx="351564" cy="117119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3" y="3616076"/>
            <a:ext cx="778811" cy="614597"/>
          </a:xfrm>
          <a:prstGeom prst="rect">
            <a:avLst/>
          </a:prstGeom>
          <a:ln w="12700">
            <a:miter lim="400000"/>
          </a:ln>
        </p:spPr>
      </p:pic>
      <p:pic>
        <p:nvPicPr>
          <p:cNvPr id="14" name="droppedImage.pdf"/>
          <p:cNvPicPr/>
          <p:nvPr/>
        </p:nvPicPr>
        <p:blipFill>
          <a:blip r:embed="rId4">
            <a:extLst/>
          </a:blip>
          <a:stretch>
            <a:fillRect/>
          </a:stretch>
        </p:blipFill>
        <p:spPr>
          <a:xfrm>
            <a:off x="5298302" y="2377870"/>
            <a:ext cx="1144543" cy="489391"/>
          </a:xfrm>
          <a:prstGeom prst="rect">
            <a:avLst/>
          </a:prstGeom>
          <a:ln w="12700">
            <a:miter lim="400000"/>
          </a:ln>
        </p:spPr>
      </p:pic>
      <p:sp>
        <p:nvSpPr>
          <p:cNvPr id="15" name="Shape 459"/>
          <p:cNvSpPr/>
          <p:nvPr/>
        </p:nvSpPr>
        <p:spPr>
          <a:xfrm>
            <a:off x="2693349" y="3113373"/>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4281829"/>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3113373"/>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7" y="3588436"/>
            <a:ext cx="778811" cy="614597"/>
          </a:xfrm>
          <a:prstGeom prst="rect">
            <a:avLst/>
          </a:prstGeom>
          <a:ln w="12700">
            <a:miter lim="400000"/>
          </a:ln>
        </p:spPr>
      </p:pic>
      <p:sp>
        <p:nvSpPr>
          <p:cNvPr id="19" name="Shape 351"/>
          <p:cNvSpPr/>
          <p:nvPr/>
        </p:nvSpPr>
        <p:spPr>
          <a:xfrm>
            <a:off x="5551595"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8184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3"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10" y="2137549"/>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554142"/>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8" name="Shape 351"/>
          <p:cNvSpPr/>
          <p:nvPr/>
        </p:nvSpPr>
        <p:spPr>
          <a:xfrm>
            <a:off x="3371342" y="3674117"/>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334084" y="3793764"/>
            <a:ext cx="8616746" cy="765381"/>
          </a:xfrm>
          <a:solidFill>
            <a:srgbClr val="B7DEE8"/>
          </a:solidFill>
        </p:spPr>
        <p:txBody>
          <a:bodyPr>
            <a:normAutofit/>
          </a:bodyPr>
          <a:lstStyle/>
          <a:p>
            <a:pPr marL="0" indent="0" algn="ctr">
              <a:buNone/>
            </a:pPr>
            <a:r>
              <a:rPr lang="en-US" b="1" dirty="0" smtClean="0">
                <a:solidFill>
                  <a:srgbClr val="FF0000"/>
                </a:solidFill>
              </a:rPr>
              <a:t>Enables fine-grained traffic engineering policies</a:t>
            </a:r>
            <a:endParaRPr lang="en-US" b="1" dirty="0">
              <a:solidFill>
                <a:srgbClr val="FF0000"/>
              </a:solidFill>
            </a:endParaRPr>
          </a:p>
        </p:txBody>
      </p:sp>
      <p:sp>
        <p:nvSpPr>
          <p:cNvPr id="26" name="Title 1"/>
          <p:cNvSpPr>
            <a:spLocks noGrp="1"/>
          </p:cNvSpPr>
          <p:nvPr>
            <p:ph type="title"/>
          </p:nvPr>
        </p:nvSpPr>
        <p:spPr>
          <a:xfrm>
            <a:off x="457200" y="274638"/>
            <a:ext cx="8229600" cy="1143000"/>
          </a:xfrm>
        </p:spPr>
        <p:txBody>
          <a:bodyPr/>
          <a:lstStyle/>
          <a:p>
            <a:r>
              <a:rPr lang="en-US" dirty="0" smtClean="0"/>
              <a:t>Inbound Traffic Engineering</a:t>
            </a:r>
            <a:endParaRPr lang="en-US" dirty="0"/>
          </a:p>
        </p:txBody>
      </p:sp>
    </p:spTree>
    <p:extLst>
      <p:ext uri="{BB962C8B-B14F-4D97-AF65-F5344CB8AC3E}">
        <p14:creationId xmlns:p14="http://schemas.microsoft.com/office/powerpoint/2010/main" val="966135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Defined Networking</a:t>
            </a:r>
            <a:endParaRPr lang="en-US" dirty="0"/>
          </a:p>
        </p:txBody>
      </p:sp>
      <p:sp>
        <p:nvSpPr>
          <p:cNvPr id="3" name="Content Placeholder 2"/>
          <p:cNvSpPr>
            <a:spLocks noGrp="1"/>
          </p:cNvSpPr>
          <p:nvPr>
            <p:ph idx="1"/>
          </p:nvPr>
        </p:nvSpPr>
        <p:spPr>
          <a:xfrm>
            <a:off x="225779" y="1600200"/>
            <a:ext cx="8819444" cy="4525963"/>
          </a:xfrm>
        </p:spPr>
        <p:txBody>
          <a:bodyPr>
            <a:normAutofit/>
          </a:bodyPr>
          <a:lstStyle/>
          <a:p>
            <a:r>
              <a:rPr lang="en-US" dirty="0" smtClean="0">
                <a:latin typeface="Arial"/>
                <a:cs typeface="Arial"/>
              </a:rPr>
              <a:t>Changing how we design &amp; manage networks</a:t>
            </a:r>
          </a:p>
          <a:p>
            <a:pPr lvl="1"/>
            <a:r>
              <a:rPr lang="en-US" dirty="0" smtClean="0">
                <a:latin typeface="Arial"/>
                <a:cs typeface="Arial"/>
              </a:rPr>
              <a:t>Data centers, backbones, enterprises, …</a:t>
            </a:r>
          </a:p>
          <a:p>
            <a:r>
              <a:rPr lang="en-US" dirty="0" smtClean="0">
                <a:latin typeface="Arial"/>
                <a:cs typeface="Arial"/>
              </a:rPr>
              <a:t>But, so far, mostly </a:t>
            </a:r>
            <a:r>
              <a:rPr lang="en-US" i="1" dirty="0" smtClean="0">
                <a:latin typeface="Arial"/>
                <a:cs typeface="Arial"/>
              </a:rPr>
              <a:t>inside</a:t>
            </a:r>
            <a:r>
              <a:rPr lang="en-US" dirty="0" smtClean="0">
                <a:latin typeface="Arial"/>
                <a:cs typeface="Arial"/>
              </a:rPr>
              <a:t> these networks</a:t>
            </a:r>
          </a:p>
          <a:p>
            <a:pPr lvl="1"/>
            <a:r>
              <a:rPr lang="en-US" dirty="0" smtClean="0">
                <a:latin typeface="Arial"/>
                <a:cs typeface="Arial"/>
              </a:rPr>
              <a:t>Network virtualization, traffic engineering, …</a:t>
            </a:r>
            <a:br>
              <a:rPr lang="en-US" dirty="0" smtClean="0">
                <a:latin typeface="Arial"/>
                <a:cs typeface="Arial"/>
              </a:rPr>
            </a:br>
            <a:endParaRPr lang="en-US" dirty="0" smtClean="0">
              <a:latin typeface="Arial"/>
              <a:cs typeface="Arial"/>
            </a:endParaRPr>
          </a:p>
          <a:p>
            <a:r>
              <a:rPr lang="en-US" dirty="0" smtClean="0">
                <a:latin typeface="Arial"/>
                <a:cs typeface="Arial"/>
              </a:rPr>
              <a:t>In this talk:</a:t>
            </a:r>
          </a:p>
          <a:p>
            <a:pPr lvl="1"/>
            <a:r>
              <a:rPr lang="en-US" dirty="0" smtClean="0">
                <a:latin typeface="Arial"/>
                <a:cs typeface="Arial"/>
              </a:rPr>
              <a:t>Fundamentally change </a:t>
            </a:r>
            <a:r>
              <a:rPr lang="en-US" i="1" dirty="0" err="1" smtClean="0">
                <a:latin typeface="Arial"/>
                <a:cs typeface="Arial"/>
              </a:rPr>
              <a:t>interdomain</a:t>
            </a:r>
            <a:r>
              <a:rPr lang="en-US" dirty="0" smtClean="0">
                <a:latin typeface="Arial"/>
                <a:cs typeface="Arial"/>
              </a:rPr>
              <a:t> traffic delivery</a:t>
            </a:r>
          </a:p>
          <a:p>
            <a:pPr lvl="1"/>
            <a:r>
              <a:rPr lang="en-US" dirty="0" smtClean="0">
                <a:latin typeface="Arial"/>
                <a:cs typeface="Arial"/>
              </a:rPr>
              <a:t>Starting at the </a:t>
            </a:r>
            <a:r>
              <a:rPr lang="en-US" i="1" dirty="0" smtClean="0">
                <a:latin typeface="Arial"/>
                <a:cs typeface="Arial"/>
              </a:rPr>
              <a:t>boundaries</a:t>
            </a:r>
            <a:r>
              <a:rPr lang="en-US" dirty="0" smtClean="0">
                <a:latin typeface="Arial"/>
                <a:cs typeface="Arial"/>
              </a:rPr>
              <a:t> between domains</a:t>
            </a:r>
            <a:endParaRPr lang="en-US" dirty="0">
              <a:latin typeface="Arial"/>
              <a:cs typeface="Arial"/>
            </a:endParaRPr>
          </a:p>
          <a:p>
            <a:endParaRPr lang="en-US" dirty="0" smtClean="0">
              <a:latin typeface="Arial"/>
              <a:cs typeface="Aria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a:t>
            </a:fld>
            <a:endParaRPr lang="en-US"/>
          </a:p>
        </p:txBody>
      </p:sp>
    </p:spTree>
    <p:extLst>
      <p:ext uri="{BB962C8B-B14F-4D97-AF65-F5344CB8AC3E}">
        <p14:creationId xmlns:p14="http://schemas.microsoft.com/office/powerpoint/2010/main" val="976062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585404"/>
            <a:ext cx="8472966" cy="4525963"/>
          </a:xfrm>
        </p:spPr>
        <p:txBody>
          <a:bodyPr/>
          <a:lstStyle/>
          <a:p>
            <a:pPr>
              <a:lnSpc>
                <a:spcPct val="120000"/>
              </a:lnSpc>
            </a:pPr>
            <a:r>
              <a:rPr lang="en-US" sz="2800" dirty="0" smtClean="0">
                <a:solidFill>
                  <a:srgbClr val="000000"/>
                </a:solidFill>
              </a:rPr>
              <a:t>Programming</a:t>
            </a:r>
            <a:r>
              <a:rPr lang="en-US" sz="2800" b="1" dirty="0" smtClean="0">
                <a:solidFill>
                  <a:srgbClr val="333399"/>
                </a:solidFill>
              </a:rPr>
              <a:t> abstractions</a:t>
            </a:r>
          </a:p>
          <a:p>
            <a:pPr marL="457200" lvl="1" indent="0">
              <a:lnSpc>
                <a:spcPct val="120000"/>
              </a:lnSpc>
              <a:buNone/>
            </a:pPr>
            <a:r>
              <a:rPr lang="en-US" sz="2400" dirty="0" smtClean="0">
                <a:solidFill>
                  <a:srgbClr val="000000"/>
                </a:solidFill>
              </a:rPr>
              <a:t>How networks define SDX policies</a:t>
            </a:r>
            <a:r>
              <a:rPr lang="en-US" sz="2400" dirty="0">
                <a:solidFill>
                  <a:srgbClr val="000000"/>
                </a:solidFill>
              </a:rPr>
              <a:t> </a:t>
            </a:r>
            <a:r>
              <a:rPr lang="en-US" sz="2400" dirty="0" smtClean="0">
                <a:solidFill>
                  <a:srgbClr val="000000"/>
                </a:solidFill>
              </a:rPr>
              <a:t>and how are they combined together?</a:t>
            </a:r>
            <a:endParaRPr lang="en-US" sz="2400" b="1" dirty="0" smtClean="0">
              <a:solidFill>
                <a:srgbClr val="000000"/>
              </a:solidFill>
            </a:endParaRPr>
          </a:p>
          <a:p>
            <a:pPr>
              <a:lnSpc>
                <a:spcPct val="120000"/>
              </a:lnSpc>
            </a:pPr>
            <a:r>
              <a:rPr lang="en-US" sz="2800" b="1" dirty="0" smtClean="0">
                <a:solidFill>
                  <a:srgbClr val="333399"/>
                </a:solidFill>
              </a:rPr>
              <a:t>Interoperation </a:t>
            </a:r>
            <a:r>
              <a:rPr lang="en-US" sz="2800" dirty="0" smtClean="0"/>
              <a:t>with BGP</a:t>
            </a:r>
          </a:p>
          <a:p>
            <a:pPr marL="457200" lvl="1" indent="0">
              <a:lnSpc>
                <a:spcPct val="120000"/>
              </a:lnSpc>
              <a:buNone/>
            </a:pPr>
            <a:r>
              <a:rPr lang="en-US" sz="2400" dirty="0" smtClean="0">
                <a:solidFill>
                  <a:srgbClr val="000000"/>
                </a:solidFill>
              </a:rPr>
              <a:t>How to provide flexibility without breaking global routing?</a:t>
            </a:r>
          </a:p>
          <a:p>
            <a:pPr>
              <a:lnSpc>
                <a:spcPct val="120000"/>
              </a:lnSpc>
            </a:pPr>
            <a:r>
              <a:rPr lang="en-US" sz="2800" b="1" dirty="0" smtClean="0">
                <a:solidFill>
                  <a:srgbClr val="333399"/>
                </a:solidFill>
              </a:rPr>
              <a:t>Scalability</a:t>
            </a:r>
          </a:p>
          <a:p>
            <a:pPr marL="457200" lvl="1" indent="0">
              <a:lnSpc>
                <a:spcPct val="120000"/>
              </a:lnSpc>
              <a:buNone/>
            </a:pPr>
            <a:r>
              <a:rPr lang="en-US" sz="2400" dirty="0">
                <a:solidFill>
                  <a:srgbClr val="000000"/>
                </a:solidFill>
              </a:rPr>
              <a:t>How to </a:t>
            </a:r>
            <a:r>
              <a:rPr lang="en-US" sz="2400" dirty="0" smtClean="0">
                <a:solidFill>
                  <a:srgbClr val="000000"/>
                </a:solidFill>
              </a:rPr>
              <a:t>handle policies for hundreds of peers, half million address blocks, and matches on multiple header fields?</a:t>
            </a:r>
            <a:endParaRPr lang="en-US" sz="2400" dirty="0">
              <a:solidFill>
                <a:srgbClr val="000000"/>
              </a:solidFill>
            </a:endParaRPr>
          </a:p>
          <a:p>
            <a:pPr>
              <a:lnSpc>
                <a:spcPct val="120000"/>
              </a:lnSpc>
            </a:pPr>
            <a:endParaRPr lang="en-US" sz="2400"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20</a:t>
            </a:fld>
            <a:endParaRPr lang="en-US"/>
          </a:p>
        </p:txBody>
      </p:sp>
    </p:spTree>
    <p:extLst>
      <p:ext uri="{BB962C8B-B14F-4D97-AF65-F5344CB8AC3E}">
        <p14:creationId xmlns:p14="http://schemas.microsoft.com/office/powerpoint/2010/main" val="1898102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585404"/>
            <a:ext cx="8472966" cy="4525963"/>
          </a:xfrm>
        </p:spPr>
        <p:txBody>
          <a:bodyPr/>
          <a:lstStyle/>
          <a:p>
            <a:pPr>
              <a:lnSpc>
                <a:spcPct val="120000"/>
              </a:lnSpc>
            </a:pPr>
            <a:r>
              <a:rPr lang="en-US" sz="2800" dirty="0" smtClean="0">
                <a:solidFill>
                  <a:srgbClr val="000000"/>
                </a:solidFill>
              </a:rPr>
              <a:t>Programming</a:t>
            </a:r>
            <a:r>
              <a:rPr lang="en-US" sz="2800" b="1" dirty="0" smtClean="0">
                <a:solidFill>
                  <a:srgbClr val="333399"/>
                </a:solidFill>
              </a:rPr>
              <a:t> abstractions</a:t>
            </a:r>
          </a:p>
          <a:p>
            <a:pPr marL="457200" lvl="1" indent="0">
              <a:lnSpc>
                <a:spcPct val="120000"/>
              </a:lnSpc>
              <a:buNone/>
            </a:pPr>
            <a:r>
              <a:rPr lang="en-US" sz="2400" dirty="0" smtClean="0">
                <a:solidFill>
                  <a:srgbClr val="000000"/>
                </a:solidFill>
              </a:rPr>
              <a:t>How networks define SDX policies</a:t>
            </a:r>
            <a:r>
              <a:rPr lang="en-US" sz="2400" dirty="0">
                <a:solidFill>
                  <a:srgbClr val="000000"/>
                </a:solidFill>
              </a:rPr>
              <a:t> </a:t>
            </a:r>
            <a:r>
              <a:rPr lang="en-US" sz="2400" dirty="0" smtClean="0">
                <a:solidFill>
                  <a:srgbClr val="000000"/>
                </a:solidFill>
              </a:rPr>
              <a:t>and how are they combined together?</a:t>
            </a:r>
            <a:endParaRPr lang="en-US" sz="2400" b="1" dirty="0" smtClean="0">
              <a:solidFill>
                <a:srgbClr val="000000"/>
              </a:solidFill>
            </a:endParaRPr>
          </a:p>
          <a:p>
            <a:pPr>
              <a:lnSpc>
                <a:spcPct val="120000"/>
              </a:lnSpc>
            </a:pPr>
            <a:r>
              <a:rPr lang="en-US" sz="2800" b="1" dirty="0" smtClean="0">
                <a:solidFill>
                  <a:schemeClr val="bg1">
                    <a:lumMod val="75000"/>
                  </a:schemeClr>
                </a:solidFill>
              </a:rPr>
              <a:t>Interoperation </a:t>
            </a:r>
            <a:r>
              <a:rPr lang="en-US" sz="2800" dirty="0" smtClean="0">
                <a:solidFill>
                  <a:schemeClr val="bg1">
                    <a:lumMod val="75000"/>
                  </a:schemeClr>
                </a:solidFill>
              </a:rPr>
              <a:t>with BGP</a:t>
            </a:r>
          </a:p>
          <a:p>
            <a:pPr marL="457200" lvl="1" indent="0">
              <a:lnSpc>
                <a:spcPct val="120000"/>
              </a:lnSpc>
              <a:buNone/>
            </a:pPr>
            <a:r>
              <a:rPr lang="en-US" sz="2400" dirty="0" smtClean="0">
                <a:solidFill>
                  <a:schemeClr val="bg1">
                    <a:lumMod val="75000"/>
                  </a:schemeClr>
                </a:solidFill>
              </a:rPr>
              <a:t>How to provide flexibility without breaking global routing?</a:t>
            </a:r>
          </a:p>
          <a:p>
            <a:pPr>
              <a:lnSpc>
                <a:spcPct val="120000"/>
              </a:lnSpc>
            </a:pPr>
            <a:r>
              <a:rPr lang="en-US" sz="2800" b="1" dirty="0" smtClean="0">
                <a:solidFill>
                  <a:schemeClr val="bg1">
                    <a:lumMod val="75000"/>
                  </a:schemeClr>
                </a:solidFill>
              </a:rPr>
              <a:t>Scalability</a:t>
            </a:r>
          </a:p>
          <a:p>
            <a:pPr marL="457200" lvl="1" indent="0">
              <a:lnSpc>
                <a:spcPct val="120000"/>
              </a:lnSpc>
              <a:buNone/>
            </a:pPr>
            <a:r>
              <a:rPr lang="en-US" sz="2400" dirty="0">
                <a:solidFill>
                  <a:schemeClr val="bg1">
                    <a:lumMod val="75000"/>
                  </a:schemeClr>
                </a:solidFill>
              </a:rPr>
              <a:t>How to </a:t>
            </a:r>
            <a:r>
              <a:rPr lang="en-US" sz="2400" dirty="0" smtClean="0">
                <a:solidFill>
                  <a:schemeClr val="bg1">
                    <a:lumMod val="75000"/>
                  </a:schemeClr>
                </a:solidFill>
              </a:rPr>
              <a:t>handle policies for hundreds of peers, half million prefixes and matches on multiple header fields?</a:t>
            </a:r>
            <a:endParaRPr lang="en-US" sz="2400" dirty="0">
              <a:solidFill>
                <a:schemeClr val="bg1">
                  <a:lumMod val="75000"/>
                </a:schemeClr>
              </a:solidFill>
            </a:endParaRPr>
          </a:p>
          <a:p>
            <a:pPr>
              <a:lnSpc>
                <a:spcPct val="120000"/>
              </a:lnSpc>
            </a:pPr>
            <a:endParaRPr lang="en-US"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21</a:t>
            </a:fld>
            <a:endParaRPr lang="en-US"/>
          </a:p>
        </p:txBody>
      </p:sp>
    </p:spTree>
    <p:extLst>
      <p:ext uri="{BB962C8B-B14F-4D97-AF65-F5344CB8AC3E}">
        <p14:creationId xmlns:p14="http://schemas.microsoft.com/office/powerpoint/2010/main" val="4233079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Directly Program the SDX Switch</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22</a:t>
            </a:fld>
            <a:endParaRPr lang="en-US"/>
          </a:p>
        </p:txBody>
      </p:sp>
      <p:sp>
        <p:nvSpPr>
          <p:cNvPr id="8" name="Rectangle 7"/>
          <p:cNvSpPr/>
          <p:nvPr/>
        </p:nvSpPr>
        <p:spPr>
          <a:xfrm>
            <a:off x="2305206" y="2425703"/>
            <a:ext cx="4186551" cy="1621404"/>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hape 351"/>
          <p:cNvSpPr/>
          <p:nvPr/>
        </p:nvSpPr>
        <p:spPr>
          <a:xfrm>
            <a:off x="7330390" y="2683437"/>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18" name="Shape 351"/>
          <p:cNvSpPr/>
          <p:nvPr/>
        </p:nvSpPr>
        <p:spPr>
          <a:xfrm>
            <a:off x="927683" y="2659474"/>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35" name="Straight Connector 34"/>
          <p:cNvCxnSpPr/>
          <p:nvPr/>
        </p:nvCxnSpPr>
        <p:spPr>
          <a:xfrm flipH="1">
            <a:off x="1399308" y="2859528"/>
            <a:ext cx="905896"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6491757" y="2883491"/>
            <a:ext cx="688663"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1" name="Shape 351"/>
          <p:cNvSpPr/>
          <p:nvPr/>
        </p:nvSpPr>
        <p:spPr>
          <a:xfrm>
            <a:off x="3855004" y="5065582"/>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55" name="Shape 351"/>
          <p:cNvSpPr/>
          <p:nvPr/>
        </p:nvSpPr>
        <p:spPr>
          <a:xfrm>
            <a:off x="4569926" y="5065582"/>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cxnSp>
        <p:nvCxnSpPr>
          <p:cNvPr id="57" name="Straight Connector 56"/>
          <p:cNvCxnSpPr/>
          <p:nvPr/>
        </p:nvCxnSpPr>
        <p:spPr>
          <a:xfrm>
            <a:off x="4051721" y="4047107"/>
            <a:ext cx="9854" cy="101847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4756789" y="4047107"/>
            <a:ext cx="9854" cy="101847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4937123" y="4488023"/>
            <a:ext cx="4146554" cy="577560"/>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dirty="0">
                <a:solidFill>
                  <a:srgbClr val="000000"/>
                </a:solidFill>
                <a:ea typeface="Consolas"/>
                <a:cs typeface="Arial"/>
                <a:sym typeface="Consolas"/>
              </a:rPr>
              <a:t>match(</a:t>
            </a:r>
            <a:r>
              <a:rPr lang="en-US" sz="2400" dirty="0" err="1">
                <a:solidFill>
                  <a:srgbClr val="000000"/>
                </a:solidFill>
                <a:ea typeface="Consolas"/>
                <a:cs typeface="Arial"/>
                <a:sym typeface="Consolas"/>
              </a:rPr>
              <a:t>dstport</a:t>
            </a:r>
            <a:r>
              <a:rPr lang="en-US" sz="2400" dirty="0">
                <a:solidFill>
                  <a:srgbClr val="000000"/>
                </a:solidFill>
                <a:ea typeface="Consolas"/>
                <a:cs typeface="Arial"/>
                <a:sym typeface="Consolas"/>
              </a:rPr>
              <a:t>=80</a:t>
            </a:r>
            <a:r>
              <a:rPr lang="en-US" sz="2400" dirty="0" smtClean="0">
                <a:solidFill>
                  <a:srgbClr val="000000"/>
                </a:solidFill>
                <a:ea typeface="Consolas"/>
                <a:cs typeface="Arial"/>
                <a:sym typeface="Consolas"/>
              </a:rPr>
              <a:t>)</a:t>
            </a:r>
            <a:r>
              <a:rPr lang="en-US" sz="2400" dirty="0" smtClean="0">
                <a:solidFill>
                  <a:srgbClr val="000000"/>
                </a:solidFill>
                <a:ea typeface="Consolas"/>
                <a:cs typeface="Arial"/>
                <a:sym typeface="Wingdings"/>
              </a:rPr>
              <a:t></a:t>
            </a:r>
            <a:r>
              <a:rPr lang="en-US" sz="2400" dirty="0" err="1" smtClean="0">
                <a:solidFill>
                  <a:srgbClr val="000000"/>
                </a:solidFill>
                <a:ea typeface="Consolas"/>
                <a:cs typeface="Arial"/>
                <a:sym typeface="Consolas"/>
              </a:rPr>
              <a:t>fwd</a:t>
            </a:r>
            <a:r>
              <a:rPr lang="en-US" sz="2400" dirty="0" smtClean="0">
                <a:solidFill>
                  <a:srgbClr val="000000"/>
                </a:solidFill>
                <a:ea typeface="Consolas"/>
                <a:cs typeface="Arial"/>
                <a:sym typeface="Consolas"/>
              </a:rPr>
              <a:t>(</a:t>
            </a:r>
            <a:r>
              <a:rPr lang="en-US" sz="2400" i="1" dirty="0" smtClean="0">
                <a:solidFill>
                  <a:srgbClr val="000000"/>
                </a:solidFill>
                <a:ea typeface="Consolas"/>
                <a:cs typeface="Arial"/>
                <a:sym typeface="Consolas"/>
              </a:rPr>
              <a:t>C1</a:t>
            </a:r>
            <a:r>
              <a:rPr lang="en-US" sz="2400" dirty="0" smtClean="0">
                <a:solidFill>
                  <a:srgbClr val="000000"/>
                </a:solidFill>
                <a:ea typeface="Consolas"/>
                <a:cs typeface="Arial"/>
                <a:sym typeface="Consolas"/>
              </a:rPr>
              <a:t>)</a:t>
            </a:r>
            <a:endParaRPr lang="en-US" sz="2400" dirty="0">
              <a:solidFill>
                <a:srgbClr val="000000"/>
              </a:solidFill>
              <a:ea typeface="Consolas"/>
              <a:cs typeface="Arial"/>
              <a:sym typeface="Consolas"/>
            </a:endParaRPr>
          </a:p>
        </p:txBody>
      </p:sp>
      <p:sp>
        <p:nvSpPr>
          <p:cNvPr id="17" name="Rectangle 16"/>
          <p:cNvSpPr/>
          <p:nvPr/>
        </p:nvSpPr>
        <p:spPr>
          <a:xfrm>
            <a:off x="81930" y="4192424"/>
            <a:ext cx="3905620" cy="596321"/>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dirty="0">
                <a:solidFill>
                  <a:srgbClr val="000000"/>
                </a:solidFill>
                <a:ea typeface="Consolas"/>
                <a:cs typeface="Arial"/>
                <a:sym typeface="Consolas"/>
              </a:rPr>
              <a:t>match(</a:t>
            </a:r>
            <a:r>
              <a:rPr lang="en-US" sz="2400" dirty="0" err="1">
                <a:solidFill>
                  <a:srgbClr val="000000"/>
                </a:solidFill>
                <a:ea typeface="Consolas"/>
                <a:cs typeface="Arial"/>
                <a:sym typeface="Consolas"/>
              </a:rPr>
              <a:t>dstport</a:t>
            </a:r>
            <a:r>
              <a:rPr lang="en-US" sz="2400" dirty="0">
                <a:solidFill>
                  <a:srgbClr val="000000"/>
                </a:solidFill>
                <a:ea typeface="Consolas"/>
                <a:cs typeface="Arial"/>
                <a:sym typeface="Consolas"/>
              </a:rPr>
              <a:t>=80)</a:t>
            </a:r>
            <a:r>
              <a:rPr lang="en-US" sz="2400" dirty="0" smtClean="0">
                <a:solidFill>
                  <a:srgbClr val="000000"/>
                </a:solidFill>
                <a:ea typeface="Consolas"/>
                <a:cs typeface="Arial"/>
                <a:sym typeface="Wingdings"/>
              </a:rPr>
              <a:t></a:t>
            </a:r>
            <a:r>
              <a:rPr lang="en-US" sz="2400" dirty="0" err="1" smtClean="0">
                <a:solidFill>
                  <a:srgbClr val="000000"/>
                </a:solidFill>
                <a:ea typeface="Consolas"/>
                <a:cs typeface="Arial"/>
                <a:sym typeface="Consolas"/>
              </a:rPr>
              <a:t>fwd</a:t>
            </a:r>
            <a:r>
              <a:rPr lang="en-US" sz="2400" dirty="0" smtClean="0">
                <a:solidFill>
                  <a:srgbClr val="000000"/>
                </a:solidFill>
                <a:ea typeface="Consolas"/>
                <a:cs typeface="Arial"/>
                <a:sym typeface="Consolas"/>
              </a:rPr>
              <a:t>(C)</a:t>
            </a:r>
            <a:endParaRPr lang="en-US" sz="2400" dirty="0">
              <a:solidFill>
                <a:srgbClr val="000000"/>
              </a:solidFill>
              <a:ea typeface="Consolas"/>
              <a:cs typeface="Arial"/>
              <a:sym typeface="Consolas"/>
            </a:endParaRPr>
          </a:p>
        </p:txBody>
      </p:sp>
      <p:sp>
        <p:nvSpPr>
          <p:cNvPr id="20" name="TextBox 19"/>
          <p:cNvSpPr txBox="1"/>
          <p:nvPr/>
        </p:nvSpPr>
        <p:spPr>
          <a:xfrm>
            <a:off x="3027191" y="1839148"/>
            <a:ext cx="2442496" cy="461665"/>
          </a:xfrm>
          <a:prstGeom prst="rect">
            <a:avLst/>
          </a:prstGeom>
          <a:noFill/>
        </p:spPr>
        <p:txBody>
          <a:bodyPr wrap="none" rtlCol="0">
            <a:spAutoFit/>
          </a:bodyPr>
          <a:lstStyle/>
          <a:p>
            <a:pPr algn="ctr"/>
            <a:r>
              <a:rPr lang="en-US" sz="2400" dirty="0" smtClean="0"/>
              <a:t>Switching Fabric</a:t>
            </a:r>
            <a:endParaRPr lang="en-US" sz="2400" dirty="0"/>
          </a:p>
        </p:txBody>
      </p:sp>
      <p:sp>
        <p:nvSpPr>
          <p:cNvPr id="25" name="Content Placeholder 2"/>
          <p:cNvSpPr txBox="1">
            <a:spLocks/>
          </p:cNvSpPr>
          <p:nvPr/>
        </p:nvSpPr>
        <p:spPr bwMode="auto">
          <a:xfrm>
            <a:off x="152400" y="5769021"/>
            <a:ext cx="8763000" cy="679055"/>
          </a:xfrm>
          <a:prstGeom prst="rect">
            <a:avLst/>
          </a:prstGeom>
          <a:solidFill>
            <a:srgbClr val="BBE0E3"/>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marL="0" indent="0" algn="ctr">
              <a:buNone/>
            </a:pPr>
            <a:r>
              <a:rPr lang="en-US" b="1" dirty="0"/>
              <a:t>AS A &amp; C </a:t>
            </a:r>
            <a:r>
              <a:rPr lang="en-US" b="1" dirty="0" smtClean="0"/>
              <a:t>directly program the SDX Switch</a:t>
            </a:r>
            <a:endParaRPr lang="en-US" b="1" dirty="0"/>
          </a:p>
        </p:txBody>
      </p:sp>
    </p:spTree>
    <p:extLst>
      <p:ext uri="{BB962C8B-B14F-4D97-AF65-F5344CB8AC3E}">
        <p14:creationId xmlns:p14="http://schemas.microsoft.com/office/powerpoint/2010/main" val="2116447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22893" y="2270598"/>
            <a:ext cx="4186551" cy="2504540"/>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3859" y="290513"/>
            <a:ext cx="8991601" cy="1143000"/>
          </a:xfrm>
        </p:spPr>
        <p:txBody>
          <a:bodyPr/>
          <a:lstStyle/>
          <a:p>
            <a:r>
              <a:rPr lang="en-US" dirty="0" smtClean="0"/>
              <a:t>Virtual Switch Abstraction</a:t>
            </a:r>
            <a:endParaRPr lang="en-US" dirty="0"/>
          </a:p>
        </p:txBody>
      </p:sp>
      <p:sp>
        <p:nvSpPr>
          <p:cNvPr id="3" name="Content Placeholder 2"/>
          <p:cNvSpPr>
            <a:spLocks noGrp="1"/>
          </p:cNvSpPr>
          <p:nvPr>
            <p:ph idx="1"/>
          </p:nvPr>
        </p:nvSpPr>
        <p:spPr>
          <a:xfrm>
            <a:off x="255236" y="5692401"/>
            <a:ext cx="8464753" cy="632132"/>
          </a:xfrm>
          <a:solidFill>
            <a:srgbClr val="B7DEE8"/>
          </a:solidFill>
        </p:spPr>
        <p:txBody>
          <a:bodyPr>
            <a:normAutofit fontScale="92500"/>
          </a:bodyPr>
          <a:lstStyle/>
          <a:p>
            <a:pPr marL="0" indent="0" algn="ctr">
              <a:buNone/>
            </a:pPr>
            <a:r>
              <a:rPr lang="en-US" b="1" dirty="0" smtClean="0"/>
              <a:t>Each AS writes policies for its own virtual switch</a:t>
            </a: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23</a:t>
            </a:fld>
            <a:endParaRPr lang="en-US"/>
          </a:p>
        </p:txBody>
      </p:sp>
      <p:sp>
        <p:nvSpPr>
          <p:cNvPr id="7" name="Rectangle 6"/>
          <p:cNvSpPr/>
          <p:nvPr/>
        </p:nvSpPr>
        <p:spPr>
          <a:xfrm>
            <a:off x="2229981" y="2687118"/>
            <a:ext cx="1208645" cy="618237"/>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A</a:t>
            </a:r>
            <a:endParaRPr lang="en-US" sz="2400" dirty="0">
              <a:solidFill>
                <a:srgbClr val="000000"/>
              </a:solidFill>
            </a:endParaRPr>
          </a:p>
        </p:txBody>
      </p:sp>
      <p:sp>
        <p:nvSpPr>
          <p:cNvPr id="11" name="Shape 351"/>
          <p:cNvSpPr/>
          <p:nvPr/>
        </p:nvSpPr>
        <p:spPr>
          <a:xfrm>
            <a:off x="3772691" y="5202290"/>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12" name="Shape 351"/>
          <p:cNvSpPr/>
          <p:nvPr/>
        </p:nvSpPr>
        <p:spPr>
          <a:xfrm>
            <a:off x="4487613" y="5202290"/>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sp>
        <p:nvSpPr>
          <p:cNvPr id="16" name="Shape 351"/>
          <p:cNvSpPr/>
          <p:nvPr/>
        </p:nvSpPr>
        <p:spPr>
          <a:xfrm>
            <a:off x="7248077" y="2820145"/>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18" name="Shape 351"/>
          <p:cNvSpPr/>
          <p:nvPr/>
        </p:nvSpPr>
        <p:spPr>
          <a:xfrm>
            <a:off x="1204047" y="2809009"/>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20" name="Elbow Connector 19"/>
          <p:cNvCxnSpPr>
            <a:stCxn id="7" idx="2"/>
            <a:endCxn id="44" idx="1"/>
          </p:cNvCxnSpPr>
          <p:nvPr/>
        </p:nvCxnSpPr>
        <p:spPr>
          <a:xfrm rot="16200000" flipH="1">
            <a:off x="2698943" y="3440714"/>
            <a:ext cx="1142907" cy="872186"/>
          </a:xfrm>
          <a:prstGeom prst="bentConnector2">
            <a:avLst/>
          </a:prstGeom>
          <a:ln>
            <a:solidFill>
              <a:schemeClr val="bg1">
                <a:lumMod val="75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5" idx="2"/>
            <a:endCxn id="44" idx="3"/>
          </p:cNvCxnSpPr>
          <p:nvPr/>
        </p:nvCxnSpPr>
        <p:spPr>
          <a:xfrm rot="5400000">
            <a:off x="4783496" y="3430695"/>
            <a:ext cx="1149204" cy="885928"/>
          </a:xfrm>
          <a:prstGeom prst="bentConnector2">
            <a:avLst/>
          </a:prstGeom>
          <a:ln>
            <a:solidFill>
              <a:srgbClr val="BFBFBF"/>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3969408" y="4574789"/>
            <a:ext cx="9854" cy="62750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7" idx="1"/>
          </p:cNvCxnSpPr>
          <p:nvPr/>
        </p:nvCxnSpPr>
        <p:spPr>
          <a:xfrm flipH="1">
            <a:off x="1546184" y="2996236"/>
            <a:ext cx="683797"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6272491" y="3020199"/>
            <a:ext cx="825615"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45" idx="1"/>
            <a:endCxn id="7" idx="3"/>
          </p:cNvCxnSpPr>
          <p:nvPr/>
        </p:nvCxnSpPr>
        <p:spPr>
          <a:xfrm flipH="1">
            <a:off x="3438624" y="2989941"/>
            <a:ext cx="1758114" cy="6297"/>
          </a:xfrm>
          <a:prstGeom prst="line">
            <a:avLst/>
          </a:prstGeom>
          <a:ln>
            <a:solidFill>
              <a:srgbClr val="BFBFBF"/>
            </a:solidFill>
          </a:ln>
        </p:spPr>
        <p:style>
          <a:lnRef idx="2">
            <a:schemeClr val="accent1"/>
          </a:lnRef>
          <a:fillRef idx="0">
            <a:schemeClr val="accent1"/>
          </a:fillRef>
          <a:effectRef idx="1">
            <a:schemeClr val="accent1"/>
          </a:effectRef>
          <a:fontRef idx="minor">
            <a:schemeClr val="tx1"/>
          </a:fontRef>
        </p:style>
      </p:cxnSp>
      <p:sp>
        <p:nvSpPr>
          <p:cNvPr id="44" name="Rectangle 43"/>
          <p:cNvSpPr/>
          <p:nvPr/>
        </p:nvSpPr>
        <p:spPr>
          <a:xfrm>
            <a:off x="3706490" y="4139143"/>
            <a:ext cx="1208645" cy="618237"/>
          </a:xfrm>
          <a:prstGeom prst="rect">
            <a:avLst/>
          </a:prstGeom>
          <a:solidFill>
            <a:schemeClr val="bg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C</a:t>
            </a:r>
            <a:endParaRPr lang="en-US" sz="2400" dirty="0">
              <a:solidFill>
                <a:srgbClr val="000000"/>
              </a:solidFill>
            </a:endParaRPr>
          </a:p>
        </p:txBody>
      </p:sp>
      <p:sp>
        <p:nvSpPr>
          <p:cNvPr id="45" name="Rectangle 44"/>
          <p:cNvSpPr/>
          <p:nvPr/>
        </p:nvSpPr>
        <p:spPr>
          <a:xfrm>
            <a:off x="5196740" y="2680820"/>
            <a:ext cx="1208645" cy="618237"/>
          </a:xfrm>
          <a:prstGeom prst="rect">
            <a:avLst/>
          </a:prstGeom>
          <a:solidFill>
            <a:schemeClr val="accent1">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B</a:t>
            </a:r>
            <a:endParaRPr lang="en-US" sz="2400" dirty="0">
              <a:solidFill>
                <a:srgbClr val="000000"/>
              </a:solidFill>
            </a:endParaRPr>
          </a:p>
        </p:txBody>
      </p:sp>
      <p:sp>
        <p:nvSpPr>
          <p:cNvPr id="52" name="Rectangle 51"/>
          <p:cNvSpPr/>
          <p:nvPr/>
        </p:nvSpPr>
        <p:spPr>
          <a:xfrm>
            <a:off x="196099" y="3447811"/>
            <a:ext cx="3407987" cy="445251"/>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smtClean="0">
                <a:solidFill>
                  <a:srgbClr val="000000"/>
                </a:solidFill>
                <a:ea typeface="Consolas"/>
                <a:cs typeface="Arial"/>
                <a:sym typeface="Consolas"/>
              </a:rPr>
              <a:t> </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(C)</a:t>
            </a:r>
            <a:endParaRPr lang="en-US" sz="2000" dirty="0">
              <a:solidFill>
                <a:srgbClr val="000000"/>
              </a:solidFill>
              <a:ea typeface="Consolas"/>
              <a:cs typeface="Arial"/>
              <a:sym typeface="Consolas"/>
            </a:endParaRPr>
          </a:p>
        </p:txBody>
      </p:sp>
      <p:sp>
        <p:nvSpPr>
          <p:cNvPr id="53" name="Rectangle 52"/>
          <p:cNvSpPr/>
          <p:nvPr/>
        </p:nvSpPr>
        <p:spPr>
          <a:xfrm>
            <a:off x="4915133" y="4906691"/>
            <a:ext cx="3683784" cy="445251"/>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a:t>
            </a:r>
            <a:r>
              <a:rPr lang="en-US" sz="2000" i="1" dirty="0" smtClean="0">
                <a:solidFill>
                  <a:srgbClr val="000000"/>
                </a:solidFill>
                <a:ea typeface="Consolas"/>
                <a:cs typeface="Arial"/>
                <a:sym typeface="Consolas"/>
              </a:rPr>
              <a:t>C1</a:t>
            </a:r>
            <a:r>
              <a:rPr lang="en-US" sz="2000" dirty="0" smtClean="0">
                <a:solidFill>
                  <a:srgbClr val="000000"/>
                </a:solidFill>
                <a:ea typeface="Consolas"/>
                <a:cs typeface="Arial"/>
                <a:sym typeface="Consolas"/>
              </a:rPr>
              <a:t>)</a:t>
            </a:r>
            <a:endParaRPr lang="en-US" sz="2000" dirty="0">
              <a:solidFill>
                <a:srgbClr val="000000"/>
              </a:solidFill>
              <a:ea typeface="Consolas"/>
              <a:cs typeface="Arial"/>
              <a:sym typeface="Consolas"/>
            </a:endParaRPr>
          </a:p>
        </p:txBody>
      </p:sp>
      <p:cxnSp>
        <p:nvCxnSpPr>
          <p:cNvPr id="54" name="Straight Connector 53"/>
          <p:cNvCxnSpPr/>
          <p:nvPr/>
        </p:nvCxnSpPr>
        <p:spPr>
          <a:xfrm>
            <a:off x="4674476" y="4757381"/>
            <a:ext cx="9854" cy="44491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520410" y="3769811"/>
            <a:ext cx="1591614" cy="369332"/>
          </a:xfrm>
          <a:prstGeom prst="rect">
            <a:avLst/>
          </a:prstGeom>
          <a:noFill/>
        </p:spPr>
        <p:txBody>
          <a:bodyPr wrap="none" rtlCol="0">
            <a:spAutoFit/>
          </a:bodyPr>
          <a:lstStyle/>
          <a:p>
            <a:pPr algn="ctr"/>
            <a:r>
              <a:rPr lang="en-US" dirty="0" smtClean="0"/>
              <a:t>Virtual Switch</a:t>
            </a:r>
            <a:endParaRPr lang="en-US" dirty="0"/>
          </a:p>
        </p:txBody>
      </p:sp>
      <p:sp>
        <p:nvSpPr>
          <p:cNvPr id="64" name="TextBox 63"/>
          <p:cNvSpPr txBox="1"/>
          <p:nvPr/>
        </p:nvSpPr>
        <p:spPr>
          <a:xfrm>
            <a:off x="2210698" y="2326199"/>
            <a:ext cx="1591614" cy="369332"/>
          </a:xfrm>
          <a:prstGeom prst="rect">
            <a:avLst/>
          </a:prstGeom>
          <a:noFill/>
        </p:spPr>
        <p:txBody>
          <a:bodyPr wrap="none" rtlCol="0">
            <a:spAutoFit/>
          </a:bodyPr>
          <a:lstStyle/>
          <a:p>
            <a:pPr algn="ctr"/>
            <a:r>
              <a:rPr lang="en-US" dirty="0" smtClean="0"/>
              <a:t>Virtual Switch</a:t>
            </a:r>
            <a:endParaRPr lang="en-US" dirty="0"/>
          </a:p>
        </p:txBody>
      </p:sp>
      <p:sp>
        <p:nvSpPr>
          <p:cNvPr id="65" name="TextBox 64"/>
          <p:cNvSpPr txBox="1"/>
          <p:nvPr/>
        </p:nvSpPr>
        <p:spPr>
          <a:xfrm>
            <a:off x="4872360" y="2329040"/>
            <a:ext cx="1591614" cy="369332"/>
          </a:xfrm>
          <a:prstGeom prst="rect">
            <a:avLst/>
          </a:prstGeom>
          <a:noFill/>
        </p:spPr>
        <p:txBody>
          <a:bodyPr wrap="none" rtlCol="0">
            <a:spAutoFit/>
          </a:bodyPr>
          <a:lstStyle/>
          <a:p>
            <a:pPr algn="ctr"/>
            <a:r>
              <a:rPr lang="en-US" dirty="0" smtClean="0"/>
              <a:t>Virtual Switch</a:t>
            </a:r>
            <a:endParaRPr lang="en-US" dirty="0"/>
          </a:p>
        </p:txBody>
      </p:sp>
      <p:sp>
        <p:nvSpPr>
          <p:cNvPr id="49" name="TextBox 48"/>
          <p:cNvSpPr txBox="1"/>
          <p:nvPr/>
        </p:nvSpPr>
        <p:spPr>
          <a:xfrm>
            <a:off x="2944878" y="1728913"/>
            <a:ext cx="2442496" cy="461665"/>
          </a:xfrm>
          <a:prstGeom prst="rect">
            <a:avLst/>
          </a:prstGeom>
          <a:noFill/>
        </p:spPr>
        <p:txBody>
          <a:bodyPr wrap="none" rtlCol="0">
            <a:spAutoFit/>
          </a:bodyPr>
          <a:lstStyle/>
          <a:p>
            <a:pPr algn="ctr"/>
            <a:r>
              <a:rPr lang="en-US" sz="2400" dirty="0" smtClean="0"/>
              <a:t>Switching Fabric</a:t>
            </a:r>
            <a:endParaRPr lang="en-US" sz="2400" dirty="0"/>
          </a:p>
        </p:txBody>
      </p:sp>
    </p:spTree>
    <p:extLst>
      <p:ext uri="{BB962C8B-B14F-4D97-AF65-F5344CB8AC3E}">
        <p14:creationId xmlns:p14="http://schemas.microsoft.com/office/powerpoint/2010/main" val="313745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2"/>
          <p:cNvSpPr>
            <a:spLocks noGrp="1"/>
          </p:cNvSpPr>
          <p:nvPr>
            <p:ph idx="1"/>
          </p:nvPr>
        </p:nvSpPr>
        <p:spPr>
          <a:xfrm>
            <a:off x="255236" y="6059879"/>
            <a:ext cx="8464753" cy="632132"/>
          </a:xfrm>
          <a:solidFill>
            <a:srgbClr val="B7DEE8"/>
          </a:solidFill>
        </p:spPr>
        <p:txBody>
          <a:bodyPr/>
          <a:lstStyle/>
          <a:p>
            <a:pPr marL="0" indent="0" algn="ctr">
              <a:buNone/>
            </a:pPr>
            <a:r>
              <a:rPr lang="en-US" sz="2400" b="1" dirty="0" smtClean="0"/>
              <a:t>Synthesize: match(</a:t>
            </a:r>
            <a:r>
              <a:rPr lang="en-US" sz="2400" b="1" dirty="0" err="1" smtClean="0"/>
              <a:t>inport</a:t>
            </a:r>
            <a:r>
              <a:rPr lang="en-US" sz="2400" b="1" dirty="0" smtClean="0"/>
              <a:t>=A1 &amp; </a:t>
            </a:r>
            <a:r>
              <a:rPr lang="en-US" sz="2400" b="1" dirty="0" err="1" smtClean="0"/>
              <a:t>dstport</a:t>
            </a:r>
            <a:r>
              <a:rPr lang="en-US" sz="2400" b="1" dirty="0" smtClean="0"/>
              <a:t>=80) </a:t>
            </a:r>
            <a:r>
              <a:rPr lang="en-US" sz="2400" b="1" dirty="0" smtClean="0">
                <a:sym typeface="Wingdings"/>
              </a:rPr>
              <a:t> </a:t>
            </a:r>
            <a:r>
              <a:rPr lang="en-US" sz="2400" b="1" dirty="0" err="1" smtClean="0">
                <a:sym typeface="Wingdings"/>
              </a:rPr>
              <a:t>fwd</a:t>
            </a:r>
            <a:r>
              <a:rPr lang="en-US" sz="2400" b="1" dirty="0" smtClean="0">
                <a:sym typeface="Wingdings"/>
              </a:rPr>
              <a:t>(C1)</a:t>
            </a:r>
          </a:p>
          <a:p>
            <a:pPr marL="0" indent="0" algn="ctr">
              <a:buNone/>
            </a:pPr>
            <a:endParaRPr lang="en-US" b="1" dirty="0" smtClean="0"/>
          </a:p>
        </p:txBody>
      </p:sp>
      <p:sp>
        <p:nvSpPr>
          <p:cNvPr id="2" name="Title 1"/>
          <p:cNvSpPr>
            <a:spLocks noGrp="1"/>
          </p:cNvSpPr>
          <p:nvPr>
            <p:ph type="title"/>
          </p:nvPr>
        </p:nvSpPr>
        <p:spPr/>
        <p:txBody>
          <a:bodyPr/>
          <a:lstStyle/>
          <a:p>
            <a:r>
              <a:rPr lang="en-US" dirty="0" smtClean="0">
                <a:ea typeface="Lucida Sans Regular"/>
                <a:cs typeface="Arial"/>
                <a:sym typeface="Lucida Sans Regular"/>
              </a:rPr>
              <a:t>Combining Participant’s </a:t>
            </a:r>
            <a:r>
              <a:rPr lang="en-US" dirty="0">
                <a:ea typeface="Lucida Sans Regular"/>
                <a:cs typeface="Arial"/>
                <a:sym typeface="Lucida Sans Regular"/>
              </a:rPr>
              <a:t>Policies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24</a:t>
            </a:fld>
            <a:endParaRPr lang="en-US" dirty="0"/>
          </a:p>
        </p:txBody>
      </p:sp>
      <p:sp>
        <p:nvSpPr>
          <p:cNvPr id="77" name="Rectangle 76"/>
          <p:cNvSpPr/>
          <p:nvPr/>
        </p:nvSpPr>
        <p:spPr>
          <a:xfrm>
            <a:off x="2222893" y="2270598"/>
            <a:ext cx="4186551" cy="2504540"/>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2229981" y="2687118"/>
            <a:ext cx="1208645" cy="618237"/>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A</a:t>
            </a:r>
            <a:endParaRPr lang="en-US" sz="2400" dirty="0">
              <a:solidFill>
                <a:srgbClr val="000000"/>
              </a:solidFill>
            </a:endParaRPr>
          </a:p>
        </p:txBody>
      </p:sp>
      <p:sp>
        <p:nvSpPr>
          <p:cNvPr id="79" name="Shape 351"/>
          <p:cNvSpPr/>
          <p:nvPr/>
        </p:nvSpPr>
        <p:spPr>
          <a:xfrm>
            <a:off x="3772691" y="5202290"/>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80" name="Shape 351"/>
          <p:cNvSpPr/>
          <p:nvPr/>
        </p:nvSpPr>
        <p:spPr>
          <a:xfrm>
            <a:off x="4487613" y="5202290"/>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sp>
        <p:nvSpPr>
          <p:cNvPr id="81" name="Shape 351"/>
          <p:cNvSpPr/>
          <p:nvPr/>
        </p:nvSpPr>
        <p:spPr>
          <a:xfrm>
            <a:off x="7248077" y="2820145"/>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82" name="Shape 351"/>
          <p:cNvSpPr/>
          <p:nvPr/>
        </p:nvSpPr>
        <p:spPr>
          <a:xfrm>
            <a:off x="1234649" y="2809009"/>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83" name="Elbow Connector 82"/>
          <p:cNvCxnSpPr>
            <a:stCxn id="78" idx="2"/>
            <a:endCxn id="89" idx="1"/>
          </p:cNvCxnSpPr>
          <p:nvPr/>
        </p:nvCxnSpPr>
        <p:spPr>
          <a:xfrm rot="16200000" flipH="1">
            <a:off x="2698943" y="3440714"/>
            <a:ext cx="1142907" cy="872186"/>
          </a:xfrm>
          <a:prstGeom prst="bentConnector2">
            <a:avLst/>
          </a:prstGeom>
          <a:ln>
            <a:solidFill>
              <a:schemeClr val="bg1">
                <a:lumMod val="75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84" name="Elbow Connector 83"/>
          <p:cNvCxnSpPr>
            <a:stCxn id="90" idx="2"/>
            <a:endCxn id="89" idx="3"/>
          </p:cNvCxnSpPr>
          <p:nvPr/>
        </p:nvCxnSpPr>
        <p:spPr>
          <a:xfrm rot="5400000">
            <a:off x="4783496" y="3430695"/>
            <a:ext cx="1149204" cy="885928"/>
          </a:xfrm>
          <a:prstGeom prst="bentConnector2">
            <a:avLst/>
          </a:prstGeom>
          <a:ln>
            <a:solidFill>
              <a:srgbClr val="BFBFBF"/>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3969408" y="4574789"/>
            <a:ext cx="9854" cy="62750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p:cNvCxnSpPr>
            <a:stCxn id="78" idx="1"/>
          </p:cNvCxnSpPr>
          <p:nvPr/>
        </p:nvCxnSpPr>
        <p:spPr>
          <a:xfrm flipH="1">
            <a:off x="1546184" y="2996236"/>
            <a:ext cx="683797"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flipH="1">
            <a:off x="6272491" y="3020199"/>
            <a:ext cx="825615"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a:stCxn id="90" idx="1"/>
            <a:endCxn id="78" idx="3"/>
          </p:cNvCxnSpPr>
          <p:nvPr/>
        </p:nvCxnSpPr>
        <p:spPr>
          <a:xfrm flipH="1">
            <a:off x="3438624" y="2989941"/>
            <a:ext cx="1758114" cy="6297"/>
          </a:xfrm>
          <a:prstGeom prst="line">
            <a:avLst/>
          </a:prstGeom>
          <a:ln>
            <a:solidFill>
              <a:srgbClr val="BFBFBF"/>
            </a:solidFill>
          </a:ln>
        </p:spPr>
        <p:style>
          <a:lnRef idx="2">
            <a:schemeClr val="accent1"/>
          </a:lnRef>
          <a:fillRef idx="0">
            <a:schemeClr val="accent1"/>
          </a:fillRef>
          <a:effectRef idx="1">
            <a:schemeClr val="accent1"/>
          </a:effectRef>
          <a:fontRef idx="minor">
            <a:schemeClr val="tx1"/>
          </a:fontRef>
        </p:style>
      </p:cxnSp>
      <p:sp>
        <p:nvSpPr>
          <p:cNvPr id="89" name="Rectangle 88"/>
          <p:cNvSpPr/>
          <p:nvPr/>
        </p:nvSpPr>
        <p:spPr>
          <a:xfrm>
            <a:off x="3706490" y="4139143"/>
            <a:ext cx="1208645" cy="618237"/>
          </a:xfrm>
          <a:prstGeom prst="rect">
            <a:avLst/>
          </a:prstGeom>
          <a:solidFill>
            <a:schemeClr val="bg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C</a:t>
            </a:r>
            <a:endParaRPr lang="en-US" sz="2400" dirty="0">
              <a:solidFill>
                <a:srgbClr val="000000"/>
              </a:solidFill>
            </a:endParaRPr>
          </a:p>
        </p:txBody>
      </p:sp>
      <p:sp>
        <p:nvSpPr>
          <p:cNvPr id="90" name="Rectangle 89"/>
          <p:cNvSpPr/>
          <p:nvPr/>
        </p:nvSpPr>
        <p:spPr>
          <a:xfrm>
            <a:off x="5196740" y="2680820"/>
            <a:ext cx="1208645" cy="618237"/>
          </a:xfrm>
          <a:prstGeom prst="rect">
            <a:avLst/>
          </a:prstGeom>
          <a:solidFill>
            <a:schemeClr val="accent1">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B</a:t>
            </a:r>
            <a:endParaRPr lang="en-US" sz="2400" dirty="0">
              <a:solidFill>
                <a:srgbClr val="000000"/>
              </a:solidFill>
            </a:endParaRPr>
          </a:p>
        </p:txBody>
      </p:sp>
      <p:sp>
        <p:nvSpPr>
          <p:cNvPr id="93" name="Rectangle 92"/>
          <p:cNvSpPr/>
          <p:nvPr/>
        </p:nvSpPr>
        <p:spPr>
          <a:xfrm>
            <a:off x="4915135" y="4906691"/>
            <a:ext cx="3445657" cy="445251"/>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a:t>
            </a:r>
            <a:r>
              <a:rPr lang="en-US" sz="2000" i="1" dirty="0" smtClean="0">
                <a:solidFill>
                  <a:srgbClr val="000000"/>
                </a:solidFill>
                <a:ea typeface="Consolas"/>
                <a:cs typeface="Arial"/>
                <a:sym typeface="Consolas"/>
              </a:rPr>
              <a:t>C1</a:t>
            </a:r>
            <a:r>
              <a:rPr lang="en-US" sz="2000" dirty="0" smtClean="0">
                <a:solidFill>
                  <a:srgbClr val="000000"/>
                </a:solidFill>
                <a:ea typeface="Consolas"/>
                <a:cs typeface="Arial"/>
                <a:sym typeface="Consolas"/>
              </a:rPr>
              <a:t>)</a:t>
            </a:r>
            <a:endParaRPr lang="en-US" sz="2000" dirty="0">
              <a:solidFill>
                <a:srgbClr val="000000"/>
              </a:solidFill>
              <a:ea typeface="Consolas"/>
              <a:cs typeface="Arial"/>
              <a:sym typeface="Consolas"/>
            </a:endParaRPr>
          </a:p>
        </p:txBody>
      </p:sp>
      <p:cxnSp>
        <p:nvCxnSpPr>
          <p:cNvPr id="94" name="Straight Connector 93"/>
          <p:cNvCxnSpPr/>
          <p:nvPr/>
        </p:nvCxnSpPr>
        <p:spPr>
          <a:xfrm>
            <a:off x="4674476" y="4757381"/>
            <a:ext cx="9854" cy="444911"/>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95" name="TextBox 94"/>
          <p:cNvSpPr txBox="1"/>
          <p:nvPr/>
        </p:nvSpPr>
        <p:spPr>
          <a:xfrm>
            <a:off x="3520410" y="3769811"/>
            <a:ext cx="1591614" cy="369332"/>
          </a:xfrm>
          <a:prstGeom prst="rect">
            <a:avLst/>
          </a:prstGeom>
          <a:noFill/>
        </p:spPr>
        <p:txBody>
          <a:bodyPr wrap="none" rtlCol="0">
            <a:spAutoFit/>
          </a:bodyPr>
          <a:lstStyle/>
          <a:p>
            <a:pPr algn="ctr"/>
            <a:r>
              <a:rPr lang="en-US" dirty="0" smtClean="0"/>
              <a:t>Virtual Switch</a:t>
            </a:r>
            <a:endParaRPr lang="en-US" dirty="0"/>
          </a:p>
        </p:txBody>
      </p:sp>
      <p:sp>
        <p:nvSpPr>
          <p:cNvPr id="98" name="TextBox 97"/>
          <p:cNvSpPr txBox="1"/>
          <p:nvPr/>
        </p:nvSpPr>
        <p:spPr>
          <a:xfrm>
            <a:off x="2210698" y="2326199"/>
            <a:ext cx="1591614" cy="369332"/>
          </a:xfrm>
          <a:prstGeom prst="rect">
            <a:avLst/>
          </a:prstGeom>
          <a:noFill/>
        </p:spPr>
        <p:txBody>
          <a:bodyPr wrap="none" rtlCol="0">
            <a:spAutoFit/>
          </a:bodyPr>
          <a:lstStyle/>
          <a:p>
            <a:pPr algn="ctr"/>
            <a:r>
              <a:rPr lang="en-US" dirty="0" smtClean="0"/>
              <a:t>Virtual Switch</a:t>
            </a:r>
            <a:endParaRPr lang="en-US" dirty="0"/>
          </a:p>
        </p:txBody>
      </p:sp>
      <p:sp>
        <p:nvSpPr>
          <p:cNvPr id="99" name="TextBox 98"/>
          <p:cNvSpPr txBox="1"/>
          <p:nvPr/>
        </p:nvSpPr>
        <p:spPr>
          <a:xfrm>
            <a:off x="4872360" y="2329040"/>
            <a:ext cx="1591614" cy="369332"/>
          </a:xfrm>
          <a:prstGeom prst="rect">
            <a:avLst/>
          </a:prstGeom>
          <a:noFill/>
        </p:spPr>
        <p:txBody>
          <a:bodyPr wrap="none" rtlCol="0">
            <a:spAutoFit/>
          </a:bodyPr>
          <a:lstStyle/>
          <a:p>
            <a:pPr algn="ctr"/>
            <a:r>
              <a:rPr lang="en-US" dirty="0" smtClean="0"/>
              <a:t>Virtual Switch</a:t>
            </a:r>
            <a:endParaRPr lang="en-US" dirty="0"/>
          </a:p>
        </p:txBody>
      </p:sp>
      <p:sp>
        <p:nvSpPr>
          <p:cNvPr id="100" name="TextBox 99"/>
          <p:cNvSpPr txBox="1"/>
          <p:nvPr/>
        </p:nvSpPr>
        <p:spPr>
          <a:xfrm>
            <a:off x="2944878" y="1728913"/>
            <a:ext cx="2442496" cy="461665"/>
          </a:xfrm>
          <a:prstGeom prst="rect">
            <a:avLst/>
          </a:prstGeom>
          <a:noFill/>
        </p:spPr>
        <p:txBody>
          <a:bodyPr wrap="none" rtlCol="0">
            <a:spAutoFit/>
          </a:bodyPr>
          <a:lstStyle/>
          <a:p>
            <a:pPr algn="ctr"/>
            <a:r>
              <a:rPr lang="en-US" sz="2400" dirty="0" smtClean="0"/>
              <a:t>Switching Fabric</a:t>
            </a:r>
            <a:endParaRPr lang="en-US" sz="2400" dirty="0"/>
          </a:p>
        </p:txBody>
      </p:sp>
      <p:grpSp>
        <p:nvGrpSpPr>
          <p:cNvPr id="30" name="Group 29"/>
          <p:cNvGrpSpPr/>
          <p:nvPr/>
        </p:nvGrpSpPr>
        <p:grpSpPr>
          <a:xfrm>
            <a:off x="821130" y="2973307"/>
            <a:ext cx="311579" cy="369332"/>
            <a:chOff x="2283970" y="6281896"/>
            <a:chExt cx="311579" cy="369332"/>
          </a:xfrm>
        </p:grpSpPr>
        <p:sp>
          <p:nvSpPr>
            <p:cNvPr id="31" name="Rounded Rectangle 30"/>
            <p:cNvSpPr/>
            <p:nvPr/>
          </p:nvSpPr>
          <p:spPr>
            <a:xfrm>
              <a:off x="2299553" y="6374245"/>
              <a:ext cx="261508" cy="253693"/>
            </a:xfrm>
            <a:prstGeom prst="roundRect">
              <a:avLst/>
            </a:prstGeom>
            <a:solidFill>
              <a:srgbClr val="EEECE1">
                <a:lumMod val="50000"/>
              </a:srgbClr>
            </a:solidFill>
            <a:ln w="127000" cap="flat" cmpd="sng" algn="ctr">
              <a:solidFill>
                <a:srgbClr val="EEECE1">
                  <a:lumMod val="50000"/>
                </a:srgbClr>
              </a:solidFill>
              <a:prstDash val="solid"/>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onsolas"/>
                <a:ea typeface="+mn-ea"/>
                <a:cs typeface="Consolas"/>
              </a:endParaRPr>
            </a:p>
          </p:txBody>
        </p:sp>
        <p:sp>
          <p:nvSpPr>
            <p:cNvPr id="32" name="TextBox 31"/>
            <p:cNvSpPr txBox="1"/>
            <p:nvPr/>
          </p:nvSpPr>
          <p:spPr>
            <a:xfrm>
              <a:off x="2283970" y="6281896"/>
              <a:ext cx="31157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nsolas"/>
                  <a:cs typeface="Consolas"/>
                </a:rPr>
                <a:t>p</a:t>
              </a:r>
              <a:endParaRPr kumimoji="0" lang="en-US" sz="1800" b="0" i="0" u="none" strike="noStrike" kern="0" cap="none" spc="0" normalizeH="0" baseline="0" noProof="0" dirty="0">
                <a:ln>
                  <a:noFill/>
                </a:ln>
                <a:solidFill>
                  <a:sysClr val="windowText" lastClr="000000"/>
                </a:solidFill>
                <a:effectLst/>
                <a:uLnTx/>
                <a:uFillTx/>
                <a:latin typeface="Consolas"/>
                <a:cs typeface="Consolas"/>
              </a:endParaRPr>
            </a:p>
          </p:txBody>
        </p:sp>
      </p:grpSp>
      <p:sp>
        <p:nvSpPr>
          <p:cNvPr id="101" name="Rectangle 100"/>
          <p:cNvSpPr/>
          <p:nvPr/>
        </p:nvSpPr>
        <p:spPr>
          <a:xfrm>
            <a:off x="152401" y="3804512"/>
            <a:ext cx="3286188" cy="445251"/>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(C)</a:t>
            </a:r>
            <a:endParaRPr lang="en-US" sz="2000" dirty="0">
              <a:solidFill>
                <a:srgbClr val="000000"/>
              </a:solidFill>
              <a:ea typeface="Consolas"/>
              <a:cs typeface="Arial"/>
              <a:sym typeface="Consolas"/>
            </a:endParaRPr>
          </a:p>
        </p:txBody>
      </p:sp>
    </p:spTree>
    <p:extLst>
      <p:ext uri="{BB962C8B-B14F-4D97-AF65-F5344CB8AC3E}">
        <p14:creationId xmlns:p14="http://schemas.microsoft.com/office/powerpoint/2010/main" val="3089920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74753E-6 0.06415 L 0.27503 0.06392 " pathEditMode="relative" rAng="0" ptsTypes="AA">
                                      <p:cBhvr>
                                        <p:cTn id="6" dur="2000" fill="hold"/>
                                        <p:tgtEl>
                                          <p:spTgt spid="30"/>
                                        </p:tgtEl>
                                        <p:attrNameLst>
                                          <p:attrName>ppt_x</p:attrName>
                                          <p:attrName>ppt_y</p:attrName>
                                        </p:attrNameLst>
                                      </p:cBhvr>
                                      <p:rCtr x="13743" y="-2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27503 0.06392 L 0.27624 0.21677 " pathEditMode="relative" rAng="0" ptsTypes="AA">
                                      <p:cBhvr>
                                        <p:cTn id="14" dur="2000" fill="hold"/>
                                        <p:tgtEl>
                                          <p:spTgt spid="30"/>
                                        </p:tgtEl>
                                        <p:attrNameLst>
                                          <p:attrName>ppt_x</p:attrName>
                                          <p:attrName>ppt_y</p:attrName>
                                        </p:attrNameLst>
                                      </p:cBhvr>
                                      <p:rCtr x="52" y="7642"/>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27624 0.21677 L 0.27624 0.34507 " pathEditMode="relative" rAng="0" ptsTypes="AA">
                                      <p:cBhvr>
                                        <p:cTn id="22" dur="2000" fill="hold"/>
                                        <p:tgtEl>
                                          <p:spTgt spid="30"/>
                                        </p:tgtEl>
                                        <p:attrNameLst>
                                          <p:attrName>ppt_x</p:attrName>
                                          <p:attrName>ppt_y</p:attrName>
                                        </p:attrNameLst>
                                      </p:cBhvr>
                                      <p:rCtr x="0" y="64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1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585404"/>
            <a:ext cx="8472966" cy="4525963"/>
          </a:xfrm>
        </p:spPr>
        <p:txBody>
          <a:bodyPr/>
          <a:lstStyle/>
          <a:p>
            <a:pPr>
              <a:lnSpc>
                <a:spcPct val="120000"/>
              </a:lnSpc>
            </a:pPr>
            <a:r>
              <a:rPr lang="en-US" sz="2800" dirty="0" smtClean="0">
                <a:solidFill>
                  <a:schemeClr val="bg1">
                    <a:lumMod val="65000"/>
                  </a:schemeClr>
                </a:solidFill>
              </a:rPr>
              <a:t>Programming</a:t>
            </a:r>
            <a:r>
              <a:rPr lang="en-US" sz="2800" b="1" dirty="0" smtClean="0">
                <a:solidFill>
                  <a:schemeClr val="bg1">
                    <a:lumMod val="65000"/>
                  </a:schemeClr>
                </a:solidFill>
              </a:rPr>
              <a:t> abstractions</a:t>
            </a:r>
          </a:p>
          <a:p>
            <a:pPr marL="457200" lvl="1" indent="0">
              <a:lnSpc>
                <a:spcPct val="120000"/>
              </a:lnSpc>
              <a:buNone/>
            </a:pPr>
            <a:r>
              <a:rPr lang="en-US" sz="2400" dirty="0" smtClean="0">
                <a:solidFill>
                  <a:schemeClr val="bg1">
                    <a:lumMod val="65000"/>
                  </a:schemeClr>
                </a:solidFill>
              </a:rPr>
              <a:t>How networks define SDX policies</a:t>
            </a:r>
            <a:r>
              <a:rPr lang="en-US" sz="2400" dirty="0">
                <a:solidFill>
                  <a:schemeClr val="bg1">
                    <a:lumMod val="65000"/>
                  </a:schemeClr>
                </a:solidFill>
              </a:rPr>
              <a:t> </a:t>
            </a:r>
            <a:r>
              <a:rPr lang="en-US" sz="2400" dirty="0" smtClean="0">
                <a:solidFill>
                  <a:schemeClr val="bg1">
                    <a:lumMod val="65000"/>
                  </a:schemeClr>
                </a:solidFill>
              </a:rPr>
              <a:t>and how are they combined together?</a:t>
            </a:r>
            <a:endParaRPr lang="en-US" sz="2400" b="1" dirty="0" smtClean="0">
              <a:solidFill>
                <a:schemeClr val="bg1">
                  <a:lumMod val="65000"/>
                </a:schemeClr>
              </a:solidFill>
            </a:endParaRPr>
          </a:p>
          <a:p>
            <a:pPr>
              <a:lnSpc>
                <a:spcPct val="120000"/>
              </a:lnSpc>
            </a:pPr>
            <a:r>
              <a:rPr lang="en-US" sz="2800" b="1" dirty="0" smtClean="0">
                <a:solidFill>
                  <a:srgbClr val="333399"/>
                </a:solidFill>
              </a:rPr>
              <a:t>Interoperation </a:t>
            </a:r>
            <a:r>
              <a:rPr lang="en-US" sz="2800" dirty="0" smtClean="0"/>
              <a:t>with BGP</a:t>
            </a:r>
          </a:p>
          <a:p>
            <a:pPr marL="457200" lvl="1" indent="0">
              <a:lnSpc>
                <a:spcPct val="120000"/>
              </a:lnSpc>
              <a:buNone/>
            </a:pPr>
            <a:r>
              <a:rPr lang="en-US" sz="2400" dirty="0" smtClean="0">
                <a:solidFill>
                  <a:srgbClr val="000000"/>
                </a:solidFill>
              </a:rPr>
              <a:t>How to provide flexibility without breaking global routing?</a:t>
            </a:r>
          </a:p>
          <a:p>
            <a:pPr>
              <a:lnSpc>
                <a:spcPct val="120000"/>
              </a:lnSpc>
            </a:pPr>
            <a:r>
              <a:rPr lang="en-US" sz="2800" b="1" dirty="0" smtClean="0">
                <a:solidFill>
                  <a:schemeClr val="bg1">
                    <a:lumMod val="65000"/>
                  </a:schemeClr>
                </a:solidFill>
              </a:rPr>
              <a:t>Scalability</a:t>
            </a:r>
          </a:p>
          <a:p>
            <a:pPr marL="457200" lvl="1" indent="0">
              <a:lnSpc>
                <a:spcPct val="120000"/>
              </a:lnSpc>
              <a:buNone/>
            </a:pPr>
            <a:r>
              <a:rPr lang="en-US" sz="2400" dirty="0">
                <a:solidFill>
                  <a:schemeClr val="bg1">
                    <a:lumMod val="65000"/>
                  </a:schemeClr>
                </a:solidFill>
              </a:rPr>
              <a:t>How to </a:t>
            </a:r>
            <a:r>
              <a:rPr lang="en-US" sz="2400" dirty="0" smtClean="0">
                <a:solidFill>
                  <a:schemeClr val="bg1">
                    <a:lumMod val="65000"/>
                  </a:schemeClr>
                </a:solidFill>
              </a:rPr>
              <a:t>handle policies for hundreds of peers, half million address blocks, and matches on multiple header fields?</a:t>
            </a:r>
            <a:endParaRPr lang="en-US" sz="2400" dirty="0">
              <a:solidFill>
                <a:schemeClr val="bg1">
                  <a:lumMod val="65000"/>
                </a:schemeClr>
              </a:solidFill>
            </a:endParaRPr>
          </a:p>
          <a:p>
            <a:pPr>
              <a:lnSpc>
                <a:spcPct val="120000"/>
              </a:lnSpc>
            </a:pPr>
            <a:endParaRPr lang="en-US" sz="2400"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25</a:t>
            </a:fld>
            <a:endParaRPr lang="en-US"/>
          </a:p>
        </p:txBody>
      </p:sp>
    </p:spTree>
    <p:extLst>
      <p:ext uri="{BB962C8B-B14F-4D97-AF65-F5344CB8AC3E}">
        <p14:creationId xmlns:p14="http://schemas.microsoft.com/office/powerpoint/2010/main" val="3559223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Requirement: Forwarding Only </a:t>
            </a:r>
            <a:r>
              <a:rPr lang="en-US" dirty="0"/>
              <a:t>A</a:t>
            </a:r>
            <a:r>
              <a:rPr lang="en-US" dirty="0" smtClean="0"/>
              <a:t>long BGP Advertised Routes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26</a:t>
            </a:fld>
            <a:endParaRPr lang="en-US"/>
          </a:p>
        </p:txBody>
      </p:sp>
      <p:sp>
        <p:nvSpPr>
          <p:cNvPr id="8" name="Rectangle 7"/>
          <p:cNvSpPr/>
          <p:nvPr/>
        </p:nvSpPr>
        <p:spPr>
          <a:xfrm>
            <a:off x="3203299" y="2586378"/>
            <a:ext cx="1966858" cy="910355"/>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hape 351"/>
          <p:cNvSpPr/>
          <p:nvPr/>
        </p:nvSpPr>
        <p:spPr>
          <a:xfrm>
            <a:off x="2055264" y="2808258"/>
            <a:ext cx="259311"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b="1" dirty="0" smtClean="0">
                <a:solidFill>
                  <a:srgbClr val="5E5E5E"/>
                </a:solidFill>
                <a:latin typeface="Arial"/>
                <a:ea typeface="Lucida Sans Regular"/>
                <a:cs typeface="Arial"/>
                <a:sym typeface="Lucida Sans Regular"/>
              </a:rPr>
              <a:t>A</a:t>
            </a:r>
            <a:r>
              <a:rPr lang="en-US" sz="2400" dirty="0" smtClean="0">
                <a:solidFill>
                  <a:srgbClr val="5E5E5E"/>
                </a:solidFill>
                <a:latin typeface="Arial"/>
                <a:ea typeface="Lucida Sans Regular"/>
                <a:cs typeface="Arial"/>
                <a:sym typeface="Lucida Sans Regular"/>
              </a:rPr>
              <a:t> </a:t>
            </a:r>
            <a:endParaRPr sz="2400" dirty="0">
              <a:solidFill>
                <a:srgbClr val="FF9300"/>
              </a:solidFill>
              <a:latin typeface="Arial"/>
              <a:ea typeface="Lucida Sans Regular"/>
              <a:cs typeface="Arial"/>
              <a:sym typeface="Lucida Sans Regular"/>
            </a:endParaRPr>
          </a:p>
        </p:txBody>
      </p:sp>
      <p:sp>
        <p:nvSpPr>
          <p:cNvPr id="10" name="Shape 351"/>
          <p:cNvSpPr/>
          <p:nvPr/>
        </p:nvSpPr>
        <p:spPr>
          <a:xfrm>
            <a:off x="4143031" y="4078506"/>
            <a:ext cx="259311"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C</a:t>
            </a:r>
            <a:endParaRPr sz="2800" b="1" dirty="0">
              <a:solidFill>
                <a:srgbClr val="FF9300"/>
              </a:solidFill>
              <a:latin typeface="Arial"/>
              <a:ea typeface="Lucida Sans Regular"/>
              <a:cs typeface="Arial"/>
              <a:sym typeface="Lucida Sans Regular"/>
            </a:endParaRPr>
          </a:p>
        </p:txBody>
      </p:sp>
      <p:sp>
        <p:nvSpPr>
          <p:cNvPr id="11" name="Shape 351"/>
          <p:cNvSpPr/>
          <p:nvPr/>
        </p:nvSpPr>
        <p:spPr>
          <a:xfrm>
            <a:off x="6169802" y="2808258"/>
            <a:ext cx="239499"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B</a:t>
            </a:r>
            <a:endParaRPr sz="2800" b="1" dirty="0">
              <a:solidFill>
                <a:srgbClr val="FF9300"/>
              </a:solidFill>
              <a:latin typeface="Arial"/>
              <a:ea typeface="Lucida Sans Regular"/>
              <a:cs typeface="Arial"/>
              <a:sym typeface="Lucida Sans Regular"/>
            </a:endParaRPr>
          </a:p>
        </p:txBody>
      </p:sp>
      <p:sp>
        <p:nvSpPr>
          <p:cNvPr id="12" name="Shape 273"/>
          <p:cNvSpPr/>
          <p:nvPr/>
        </p:nvSpPr>
        <p:spPr>
          <a:xfrm flipH="1">
            <a:off x="5214455" y="307517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13" name="Shape 273"/>
          <p:cNvSpPr/>
          <p:nvPr/>
        </p:nvSpPr>
        <p:spPr>
          <a:xfrm flipH="1" flipV="1">
            <a:off x="4245674" y="3496733"/>
            <a:ext cx="0" cy="6151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15" name="Shape 351"/>
          <p:cNvSpPr/>
          <p:nvPr/>
        </p:nvSpPr>
        <p:spPr>
          <a:xfrm>
            <a:off x="3247597" y="2866379"/>
            <a:ext cx="1881421"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rgbClr val="5E5E5E"/>
                </a:solidFill>
                <a:latin typeface="Arial"/>
                <a:ea typeface="Lucida Sans Regular"/>
                <a:cs typeface="Arial"/>
                <a:sym typeface="Lucida Sans Regular"/>
              </a:rPr>
              <a:t>SDX</a:t>
            </a:r>
            <a:endParaRPr sz="2400" b="1" dirty="0">
              <a:solidFill>
                <a:srgbClr val="FF9300"/>
              </a:solidFill>
              <a:latin typeface="Arial"/>
              <a:ea typeface="Lucida Sans Regular"/>
              <a:cs typeface="Arial"/>
              <a:sym typeface="Lucida Sans Regular"/>
            </a:endParaRPr>
          </a:p>
        </p:txBody>
      </p:sp>
      <p:sp>
        <p:nvSpPr>
          <p:cNvPr id="25" name="Shape 301"/>
          <p:cNvSpPr/>
          <p:nvPr/>
        </p:nvSpPr>
        <p:spPr>
          <a:xfrm rot="7672914" flipV="1">
            <a:off x="3425286" y="3764004"/>
            <a:ext cx="508374" cy="455805"/>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solidFill>
                <a:srgbClr val="FF0000"/>
              </a:solidFill>
              <a:latin typeface="Arial"/>
              <a:cs typeface="Arial"/>
            </a:endParaRPr>
          </a:p>
        </p:txBody>
      </p:sp>
      <p:sp>
        <p:nvSpPr>
          <p:cNvPr id="26" name="Shape 351"/>
          <p:cNvSpPr/>
          <p:nvPr/>
        </p:nvSpPr>
        <p:spPr>
          <a:xfrm>
            <a:off x="2702224" y="3768566"/>
            <a:ext cx="64696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10/8</a:t>
            </a:r>
            <a:endParaRPr sz="2400" b="1" dirty="0">
              <a:solidFill>
                <a:srgbClr val="FF9300"/>
              </a:solidFill>
              <a:latin typeface="Arial"/>
              <a:ea typeface="Lucida Sans Regular"/>
              <a:cs typeface="Arial"/>
              <a:sym typeface="Lucida Sans Regular"/>
            </a:endParaRPr>
          </a:p>
        </p:txBody>
      </p:sp>
      <p:sp>
        <p:nvSpPr>
          <p:cNvPr id="27" name="Shape 301"/>
          <p:cNvSpPr/>
          <p:nvPr/>
        </p:nvSpPr>
        <p:spPr>
          <a:xfrm rot="19130790">
            <a:off x="5339307" y="2445684"/>
            <a:ext cx="690698" cy="586869"/>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latin typeface="Arial"/>
              <a:cs typeface="Arial"/>
            </a:endParaRPr>
          </a:p>
        </p:txBody>
      </p:sp>
      <p:sp>
        <p:nvSpPr>
          <p:cNvPr id="28" name="Shape 351"/>
          <p:cNvSpPr/>
          <p:nvPr/>
        </p:nvSpPr>
        <p:spPr>
          <a:xfrm>
            <a:off x="5548307" y="2116235"/>
            <a:ext cx="599022"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20/8</a:t>
            </a:r>
            <a:endParaRPr sz="2400" b="1" dirty="0">
              <a:solidFill>
                <a:srgbClr val="FF9300"/>
              </a:solidFill>
              <a:latin typeface="Arial"/>
              <a:ea typeface="Lucida Sans Regular"/>
              <a:cs typeface="Arial"/>
              <a:sym typeface="Lucida Sans Regular"/>
            </a:endParaRPr>
          </a:p>
        </p:txBody>
      </p:sp>
      <p:sp>
        <p:nvSpPr>
          <p:cNvPr id="22" name="Shape 273"/>
          <p:cNvSpPr/>
          <p:nvPr/>
        </p:nvSpPr>
        <p:spPr>
          <a:xfrm flipH="1">
            <a:off x="2344901" y="306850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32" name="Shape 460"/>
          <p:cNvSpPr/>
          <p:nvPr/>
        </p:nvSpPr>
        <p:spPr>
          <a:xfrm>
            <a:off x="910853" y="4792174"/>
            <a:ext cx="4769510" cy="503019"/>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defRPr sz="1800"/>
            </a:pPr>
            <a:r>
              <a:rPr sz="2800" dirty="0">
                <a:solidFill>
                  <a:srgbClr val="011B9D"/>
                </a:solidFill>
                <a:latin typeface="Arial"/>
                <a:ea typeface="Consolas"/>
                <a:cs typeface="Arial"/>
                <a:sym typeface="Consolas"/>
              </a:rPr>
              <a:t>match</a:t>
            </a:r>
            <a:r>
              <a:rPr sz="2800" dirty="0">
                <a:latin typeface="Arial"/>
                <a:ea typeface="Consolas"/>
                <a:cs typeface="Arial"/>
                <a:sym typeface="Consolas"/>
              </a:rPr>
              <a:t>(dstport=80</a:t>
            </a:r>
            <a:r>
              <a:rPr sz="2800" dirty="0" smtClean="0">
                <a:latin typeface="Arial"/>
                <a:ea typeface="Consolas"/>
                <a:cs typeface="Arial"/>
                <a:sym typeface="Consolas"/>
              </a:rPr>
              <a:t>)</a:t>
            </a:r>
            <a:r>
              <a:rPr lang="en-US" sz="2800" dirty="0" smtClean="0">
                <a:latin typeface="Arial"/>
                <a:ea typeface="Consolas"/>
                <a:cs typeface="Arial"/>
                <a:sym typeface="Consolas"/>
              </a:rPr>
              <a:t> </a:t>
            </a:r>
            <a:r>
              <a:rPr lang="en-US" sz="2800" dirty="0" smtClean="0">
                <a:latin typeface="Arial"/>
                <a:ea typeface="Consolas"/>
                <a:cs typeface="Arial"/>
                <a:sym typeface="Wingdings"/>
              </a:rPr>
              <a:t></a:t>
            </a:r>
            <a:r>
              <a:rPr lang="en-US" sz="2800" dirty="0" smtClean="0">
                <a:latin typeface="Arial"/>
                <a:ea typeface="Consolas"/>
                <a:cs typeface="Arial"/>
                <a:sym typeface="Consolas"/>
              </a:rPr>
              <a:t> </a:t>
            </a:r>
            <a:r>
              <a:rPr sz="2800" dirty="0" smtClean="0">
                <a:solidFill>
                  <a:srgbClr val="011B9D"/>
                </a:solidFill>
                <a:latin typeface="Arial"/>
                <a:ea typeface="Consolas"/>
                <a:cs typeface="Arial"/>
                <a:sym typeface="Consolas"/>
              </a:rPr>
              <a:t>fwd</a:t>
            </a:r>
            <a:r>
              <a:rPr sz="2800" dirty="0" smtClean="0">
                <a:latin typeface="Arial"/>
                <a:ea typeface="Consolas"/>
                <a:cs typeface="Arial"/>
                <a:sym typeface="Consolas"/>
              </a:rPr>
              <a:t>(</a:t>
            </a:r>
            <a:r>
              <a:rPr lang="en-US" sz="2800" i="1" dirty="0" smtClean="0">
                <a:latin typeface="Arial"/>
                <a:ea typeface="Consolas"/>
                <a:cs typeface="Arial"/>
                <a:sym typeface="Consolas"/>
              </a:rPr>
              <a:t>C)</a:t>
            </a:r>
          </a:p>
        </p:txBody>
      </p:sp>
    </p:spTree>
    <p:extLst>
      <p:ext uri="{BB962C8B-B14F-4D97-AF65-F5344CB8AC3E}">
        <p14:creationId xmlns:p14="http://schemas.microsoft.com/office/powerpoint/2010/main" val="3423124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t>Ensure ‘p</a:t>
            </a:r>
            <a:r>
              <a:rPr lang="en-US" dirty="0"/>
              <a:t>’ is </a:t>
            </a:r>
            <a:r>
              <a:rPr lang="en-US" dirty="0">
                <a:solidFill>
                  <a:srgbClr val="FF0000"/>
                </a:solidFill>
              </a:rPr>
              <a:t>not</a:t>
            </a:r>
            <a:r>
              <a:rPr lang="en-US" dirty="0"/>
              <a:t> forwarded to </a:t>
            </a:r>
            <a:r>
              <a:rPr lang="en-US" dirty="0" smtClean="0"/>
              <a:t>C</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27</a:t>
            </a:fld>
            <a:endParaRPr lang="en-US"/>
          </a:p>
        </p:txBody>
      </p:sp>
      <p:sp>
        <p:nvSpPr>
          <p:cNvPr id="6" name="Shape 460"/>
          <p:cNvSpPr/>
          <p:nvPr/>
        </p:nvSpPr>
        <p:spPr>
          <a:xfrm>
            <a:off x="910853" y="4792174"/>
            <a:ext cx="4669748" cy="503019"/>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defRPr sz="1800"/>
            </a:pPr>
            <a:r>
              <a:rPr sz="2800" dirty="0">
                <a:solidFill>
                  <a:srgbClr val="011B9D"/>
                </a:solidFill>
                <a:latin typeface="Arial"/>
                <a:ea typeface="Consolas"/>
                <a:cs typeface="Arial"/>
                <a:sym typeface="Consolas"/>
              </a:rPr>
              <a:t>match</a:t>
            </a:r>
            <a:r>
              <a:rPr sz="2800" dirty="0">
                <a:latin typeface="Arial"/>
                <a:ea typeface="Consolas"/>
                <a:cs typeface="Arial"/>
                <a:sym typeface="Consolas"/>
              </a:rPr>
              <a:t>(dstport=80</a:t>
            </a:r>
            <a:r>
              <a:rPr sz="2800" dirty="0" smtClean="0">
                <a:latin typeface="Arial"/>
                <a:ea typeface="Consolas"/>
                <a:cs typeface="Arial"/>
                <a:sym typeface="Consolas"/>
              </a:rPr>
              <a:t>)</a:t>
            </a:r>
            <a:r>
              <a:rPr lang="en-US" sz="2800" dirty="0" smtClean="0">
                <a:latin typeface="Arial"/>
                <a:ea typeface="Consolas"/>
                <a:cs typeface="Arial"/>
                <a:sym typeface="Consolas"/>
              </a:rPr>
              <a:t> </a:t>
            </a:r>
            <a:r>
              <a:rPr lang="en-US" sz="2800" dirty="0" smtClean="0">
                <a:latin typeface="Arial"/>
                <a:ea typeface="Consolas"/>
                <a:cs typeface="Arial"/>
                <a:sym typeface="Wingdings"/>
              </a:rPr>
              <a:t></a:t>
            </a:r>
            <a:r>
              <a:rPr lang="en-US" sz="2800" dirty="0" smtClean="0">
                <a:latin typeface="Arial"/>
                <a:ea typeface="Consolas"/>
                <a:cs typeface="Arial"/>
                <a:sym typeface="Consolas"/>
              </a:rPr>
              <a:t> </a:t>
            </a:r>
            <a:r>
              <a:rPr sz="2800" dirty="0" smtClean="0">
                <a:solidFill>
                  <a:srgbClr val="011B9D"/>
                </a:solidFill>
                <a:latin typeface="Arial"/>
                <a:ea typeface="Consolas"/>
                <a:cs typeface="Arial"/>
                <a:sym typeface="Consolas"/>
              </a:rPr>
              <a:t>fwd</a:t>
            </a:r>
            <a:r>
              <a:rPr sz="2800" dirty="0" smtClean="0">
                <a:latin typeface="Arial"/>
                <a:ea typeface="Consolas"/>
                <a:cs typeface="Arial"/>
                <a:sym typeface="Consolas"/>
              </a:rPr>
              <a:t>(</a:t>
            </a:r>
            <a:r>
              <a:rPr lang="en-US" sz="2800" i="1" dirty="0" smtClean="0">
                <a:latin typeface="Arial"/>
                <a:ea typeface="Consolas"/>
                <a:cs typeface="Arial"/>
                <a:sym typeface="Consolas"/>
              </a:rPr>
              <a:t>C)</a:t>
            </a:r>
          </a:p>
        </p:txBody>
      </p:sp>
      <p:sp>
        <p:nvSpPr>
          <p:cNvPr id="8" name="Rectangle 7"/>
          <p:cNvSpPr/>
          <p:nvPr/>
        </p:nvSpPr>
        <p:spPr>
          <a:xfrm>
            <a:off x="3203299" y="2586378"/>
            <a:ext cx="1966858" cy="910355"/>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hape 351"/>
          <p:cNvSpPr/>
          <p:nvPr/>
        </p:nvSpPr>
        <p:spPr>
          <a:xfrm>
            <a:off x="2055264" y="2808258"/>
            <a:ext cx="243656"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smtClean="0">
                <a:solidFill>
                  <a:srgbClr val="5E5E5E"/>
                </a:solidFill>
                <a:latin typeface="Arial"/>
                <a:ea typeface="Lucida Sans Regular"/>
                <a:cs typeface="Arial"/>
                <a:sym typeface="Lucida Sans Regular"/>
              </a:rPr>
              <a:t>A</a:t>
            </a:r>
            <a:r>
              <a:rPr lang="en-US" sz="2400" dirty="0" smtClean="0">
                <a:solidFill>
                  <a:srgbClr val="5E5E5E"/>
                </a:solidFill>
                <a:latin typeface="Arial"/>
                <a:ea typeface="Lucida Sans Regular"/>
                <a:cs typeface="Arial"/>
                <a:sym typeface="Lucida Sans Regular"/>
              </a:rPr>
              <a:t> </a:t>
            </a:r>
            <a:endParaRPr sz="2400" dirty="0">
              <a:solidFill>
                <a:srgbClr val="FF9300"/>
              </a:solidFill>
              <a:latin typeface="Arial"/>
              <a:ea typeface="Lucida Sans Regular"/>
              <a:cs typeface="Arial"/>
              <a:sym typeface="Lucida Sans Regular"/>
            </a:endParaRPr>
          </a:p>
        </p:txBody>
      </p:sp>
      <p:sp>
        <p:nvSpPr>
          <p:cNvPr id="10" name="Shape 351"/>
          <p:cNvSpPr/>
          <p:nvPr/>
        </p:nvSpPr>
        <p:spPr>
          <a:xfrm>
            <a:off x="4143031" y="4078506"/>
            <a:ext cx="259311"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C</a:t>
            </a:r>
            <a:endParaRPr sz="2800" b="1" dirty="0">
              <a:solidFill>
                <a:srgbClr val="FF9300"/>
              </a:solidFill>
              <a:latin typeface="Arial"/>
              <a:ea typeface="Lucida Sans Regular"/>
              <a:cs typeface="Arial"/>
              <a:sym typeface="Lucida Sans Regular"/>
            </a:endParaRPr>
          </a:p>
        </p:txBody>
      </p:sp>
      <p:sp>
        <p:nvSpPr>
          <p:cNvPr id="11" name="Shape 351"/>
          <p:cNvSpPr/>
          <p:nvPr/>
        </p:nvSpPr>
        <p:spPr>
          <a:xfrm>
            <a:off x="6169802" y="2808258"/>
            <a:ext cx="239499"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B</a:t>
            </a:r>
            <a:endParaRPr sz="2800" b="1" dirty="0">
              <a:solidFill>
                <a:srgbClr val="FF9300"/>
              </a:solidFill>
              <a:latin typeface="Arial"/>
              <a:ea typeface="Lucida Sans Regular"/>
              <a:cs typeface="Arial"/>
              <a:sym typeface="Lucida Sans Regular"/>
            </a:endParaRPr>
          </a:p>
        </p:txBody>
      </p:sp>
      <p:sp>
        <p:nvSpPr>
          <p:cNvPr id="12" name="Shape 273"/>
          <p:cNvSpPr/>
          <p:nvPr/>
        </p:nvSpPr>
        <p:spPr>
          <a:xfrm flipH="1">
            <a:off x="5214455" y="307517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13" name="Shape 273"/>
          <p:cNvSpPr/>
          <p:nvPr/>
        </p:nvSpPr>
        <p:spPr>
          <a:xfrm flipH="1" flipV="1">
            <a:off x="4245674" y="3496733"/>
            <a:ext cx="0" cy="6151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15" name="Shape 351"/>
          <p:cNvSpPr/>
          <p:nvPr/>
        </p:nvSpPr>
        <p:spPr>
          <a:xfrm>
            <a:off x="3247597" y="2866379"/>
            <a:ext cx="1881421"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latin typeface="Arial"/>
                <a:ea typeface="Lucida Sans Regular"/>
                <a:cs typeface="Arial"/>
                <a:sym typeface="Lucida Sans Regular"/>
              </a:rPr>
              <a:t>SDX</a:t>
            </a:r>
            <a:endParaRPr sz="2400" b="1" dirty="0">
              <a:latin typeface="Arial"/>
              <a:ea typeface="Lucida Sans Regular"/>
              <a:cs typeface="Arial"/>
              <a:sym typeface="Lucida Sans Regular"/>
            </a:endParaRPr>
          </a:p>
        </p:txBody>
      </p:sp>
      <p:sp>
        <p:nvSpPr>
          <p:cNvPr id="25" name="Shape 301"/>
          <p:cNvSpPr/>
          <p:nvPr/>
        </p:nvSpPr>
        <p:spPr>
          <a:xfrm rot="7672914" flipV="1">
            <a:off x="3425286" y="3764004"/>
            <a:ext cx="508374" cy="455805"/>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solidFill>
                <a:srgbClr val="FF0000"/>
              </a:solidFill>
              <a:latin typeface="Arial"/>
              <a:cs typeface="Arial"/>
            </a:endParaRPr>
          </a:p>
        </p:txBody>
      </p:sp>
      <p:sp>
        <p:nvSpPr>
          <p:cNvPr id="26" name="Shape 351"/>
          <p:cNvSpPr/>
          <p:nvPr/>
        </p:nvSpPr>
        <p:spPr>
          <a:xfrm>
            <a:off x="2702224" y="3768566"/>
            <a:ext cx="64696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10/8</a:t>
            </a:r>
            <a:endParaRPr sz="2400" b="1" dirty="0">
              <a:solidFill>
                <a:srgbClr val="FF9300"/>
              </a:solidFill>
              <a:latin typeface="Arial"/>
              <a:ea typeface="Lucida Sans Regular"/>
              <a:cs typeface="Arial"/>
              <a:sym typeface="Lucida Sans Regular"/>
            </a:endParaRPr>
          </a:p>
        </p:txBody>
      </p:sp>
      <p:sp>
        <p:nvSpPr>
          <p:cNvPr id="27" name="Shape 301"/>
          <p:cNvSpPr/>
          <p:nvPr/>
        </p:nvSpPr>
        <p:spPr>
          <a:xfrm rot="19130790">
            <a:off x="5339307" y="2445684"/>
            <a:ext cx="690698" cy="586869"/>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latin typeface="Arial"/>
              <a:cs typeface="Arial"/>
            </a:endParaRPr>
          </a:p>
        </p:txBody>
      </p:sp>
      <p:sp>
        <p:nvSpPr>
          <p:cNvPr id="28" name="Shape 351"/>
          <p:cNvSpPr/>
          <p:nvPr/>
        </p:nvSpPr>
        <p:spPr>
          <a:xfrm>
            <a:off x="5548307" y="2116235"/>
            <a:ext cx="599022"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20/8</a:t>
            </a:r>
            <a:endParaRPr sz="2400" b="1" dirty="0">
              <a:solidFill>
                <a:srgbClr val="FF9300"/>
              </a:solidFill>
              <a:latin typeface="Arial"/>
              <a:ea typeface="Lucida Sans Regular"/>
              <a:cs typeface="Arial"/>
              <a:sym typeface="Lucida Sans Regular"/>
            </a:endParaRPr>
          </a:p>
        </p:txBody>
      </p:sp>
      <p:sp>
        <p:nvSpPr>
          <p:cNvPr id="22" name="Shape 273"/>
          <p:cNvSpPr/>
          <p:nvPr/>
        </p:nvSpPr>
        <p:spPr>
          <a:xfrm flipH="1">
            <a:off x="2344901" y="306850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19" name="TextBox 18"/>
          <p:cNvSpPr txBox="1"/>
          <p:nvPr/>
        </p:nvSpPr>
        <p:spPr>
          <a:xfrm>
            <a:off x="2500223" y="2504957"/>
            <a:ext cx="404002" cy="523220"/>
          </a:xfrm>
          <a:prstGeom prst="rect">
            <a:avLst/>
          </a:prstGeom>
          <a:solidFill>
            <a:schemeClr val="bg2">
              <a:lumMod val="20000"/>
              <a:lumOff val="80000"/>
            </a:schemeClr>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ysClr val="windowText" lastClr="000000"/>
                </a:solidFill>
                <a:effectLst/>
                <a:uLnTx/>
                <a:uFillTx/>
                <a:latin typeface="Arial"/>
                <a:cs typeface="Arial"/>
              </a:rPr>
              <a:t>p</a:t>
            </a:r>
            <a:endParaRPr kumimoji="0" lang="en-US" sz="2800" b="1" i="0" u="none" strike="noStrike" kern="0" cap="none" spc="0" normalizeH="0" baseline="0" noProof="0" dirty="0">
              <a:ln>
                <a:noFill/>
              </a:ln>
              <a:solidFill>
                <a:sysClr val="windowText" lastClr="000000"/>
              </a:solidFill>
              <a:effectLst/>
              <a:uLnTx/>
              <a:uFillTx/>
              <a:latin typeface="Arial"/>
              <a:cs typeface="Arial"/>
            </a:endParaRPr>
          </a:p>
        </p:txBody>
      </p:sp>
      <p:sp>
        <p:nvSpPr>
          <p:cNvPr id="20" name="Shape 351"/>
          <p:cNvSpPr/>
          <p:nvPr/>
        </p:nvSpPr>
        <p:spPr>
          <a:xfrm>
            <a:off x="2500223" y="1659720"/>
            <a:ext cx="2198318" cy="80637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b="1" dirty="0" err="1">
                <a:solidFill>
                  <a:srgbClr val="FF0000"/>
                </a:solidFill>
                <a:latin typeface="Arial"/>
                <a:ea typeface="Lucida Sans Regular"/>
                <a:cs typeface="Arial"/>
                <a:sym typeface="Lucida Sans Regular"/>
              </a:rPr>
              <a:t>d</a:t>
            </a:r>
            <a:r>
              <a:rPr lang="en-US" sz="2400" b="1" dirty="0" err="1" smtClean="0">
                <a:solidFill>
                  <a:srgbClr val="FF0000"/>
                </a:solidFill>
                <a:latin typeface="Arial"/>
                <a:ea typeface="Lucida Sans Regular"/>
                <a:cs typeface="Arial"/>
                <a:sym typeface="Lucida Sans Regular"/>
              </a:rPr>
              <a:t>stip</a:t>
            </a:r>
            <a:r>
              <a:rPr lang="en-US" sz="2400" b="1" dirty="0" smtClean="0">
                <a:solidFill>
                  <a:srgbClr val="FF0000"/>
                </a:solidFill>
                <a:latin typeface="Arial"/>
                <a:ea typeface="Lucida Sans Regular"/>
                <a:cs typeface="Arial"/>
                <a:sym typeface="Lucida Sans Regular"/>
              </a:rPr>
              <a:t> = 20.0.0.1</a:t>
            </a:r>
          </a:p>
          <a:p>
            <a:pPr lvl="0" algn="l">
              <a:lnSpc>
                <a:spcPct val="110000"/>
              </a:lnSpc>
              <a:defRPr sz="1800"/>
            </a:pPr>
            <a:r>
              <a:rPr lang="en-US" sz="2400" b="1" dirty="0" err="1">
                <a:solidFill>
                  <a:srgbClr val="FF0000"/>
                </a:solidFill>
                <a:latin typeface="Arial"/>
                <a:ea typeface="Lucida Sans Regular"/>
                <a:cs typeface="Arial"/>
                <a:sym typeface="Lucida Sans Regular"/>
              </a:rPr>
              <a:t>d</a:t>
            </a:r>
            <a:r>
              <a:rPr lang="en-US" sz="2400" b="1" dirty="0" err="1" smtClean="0">
                <a:solidFill>
                  <a:srgbClr val="FF0000"/>
                </a:solidFill>
                <a:latin typeface="Arial"/>
                <a:ea typeface="Lucida Sans Regular"/>
                <a:cs typeface="Arial"/>
                <a:sym typeface="Lucida Sans Regular"/>
              </a:rPr>
              <a:t>stport</a:t>
            </a:r>
            <a:r>
              <a:rPr lang="en-US" sz="2400" b="1" dirty="0" smtClean="0">
                <a:solidFill>
                  <a:srgbClr val="FF0000"/>
                </a:solidFill>
                <a:latin typeface="Arial"/>
                <a:ea typeface="Lucida Sans Regular"/>
                <a:cs typeface="Arial"/>
                <a:sym typeface="Lucida Sans Regular"/>
              </a:rPr>
              <a:t> = 80</a:t>
            </a:r>
            <a:endParaRPr sz="2400" b="1" dirty="0">
              <a:solidFill>
                <a:srgbClr val="FF0000"/>
              </a:solidFill>
              <a:latin typeface="Arial"/>
              <a:ea typeface="Lucida Sans Regular"/>
              <a:cs typeface="Arial"/>
              <a:sym typeface="Lucida Sans Regular"/>
            </a:endParaRPr>
          </a:p>
        </p:txBody>
      </p:sp>
    </p:spTree>
    <p:extLst>
      <p:ext uri="{BB962C8B-B14F-4D97-AF65-F5344CB8AC3E}">
        <p14:creationId xmlns:p14="http://schemas.microsoft.com/office/powerpoint/2010/main" val="30955282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Policy Augmentation</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28</a:t>
            </a:fld>
            <a:endParaRPr lang="en-US"/>
          </a:p>
        </p:txBody>
      </p:sp>
      <p:sp>
        <p:nvSpPr>
          <p:cNvPr id="6" name="Shape 460"/>
          <p:cNvSpPr/>
          <p:nvPr/>
        </p:nvSpPr>
        <p:spPr>
          <a:xfrm>
            <a:off x="566275" y="5461596"/>
            <a:ext cx="72132" cy="503019"/>
          </a:xfrm>
          <a:prstGeom prst="rect">
            <a:avLst/>
          </a:prstGeom>
          <a:ln w="12700">
            <a:miter lim="400000"/>
          </a:ln>
          <a:extLst>
            <a:ext uri="{C572A759-6A51-4108-AA02-DFA0A04FC94B}">
              <ma14:wrappingTextBoxFlag xmlns:ma14="http://schemas.microsoft.com/office/mac/drawingml/2011/main" val="1"/>
            </a:ext>
          </a:extLst>
        </p:spPr>
        <p:txBody>
          <a:bodyPr wrap="none" lIns="35717" tIns="35717" rIns="35717" bIns="35717" anchor="ctr">
            <a:spAutoFit/>
          </a:bodyPr>
          <a:lstStyle/>
          <a:p>
            <a:pPr lvl="0">
              <a:defRPr sz="1800"/>
            </a:pPr>
            <a:endParaRPr lang="en-US" sz="2800" i="1" dirty="0" smtClean="0">
              <a:latin typeface="Arial"/>
              <a:ea typeface="Consolas"/>
              <a:cs typeface="Arial"/>
              <a:sym typeface="Consolas"/>
            </a:endParaRPr>
          </a:p>
        </p:txBody>
      </p:sp>
      <p:sp>
        <p:nvSpPr>
          <p:cNvPr id="25" name="Rectangle 24"/>
          <p:cNvSpPr/>
          <p:nvPr/>
        </p:nvSpPr>
        <p:spPr>
          <a:xfrm>
            <a:off x="3203299" y="2586378"/>
            <a:ext cx="1966858" cy="910355"/>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Shape 351"/>
          <p:cNvSpPr/>
          <p:nvPr/>
        </p:nvSpPr>
        <p:spPr>
          <a:xfrm>
            <a:off x="2055264" y="2808258"/>
            <a:ext cx="243656"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smtClean="0">
                <a:solidFill>
                  <a:srgbClr val="5E5E5E"/>
                </a:solidFill>
                <a:latin typeface="Arial"/>
                <a:ea typeface="Lucida Sans Regular"/>
                <a:cs typeface="Arial"/>
                <a:sym typeface="Lucida Sans Regular"/>
              </a:rPr>
              <a:t>A</a:t>
            </a:r>
            <a:r>
              <a:rPr lang="en-US" sz="2400" dirty="0" smtClean="0">
                <a:solidFill>
                  <a:srgbClr val="5E5E5E"/>
                </a:solidFill>
                <a:latin typeface="Arial"/>
                <a:ea typeface="Lucida Sans Regular"/>
                <a:cs typeface="Arial"/>
                <a:sym typeface="Lucida Sans Regular"/>
              </a:rPr>
              <a:t> </a:t>
            </a:r>
            <a:endParaRPr sz="2400" dirty="0">
              <a:solidFill>
                <a:srgbClr val="FF9300"/>
              </a:solidFill>
              <a:latin typeface="Arial"/>
              <a:ea typeface="Lucida Sans Regular"/>
              <a:cs typeface="Arial"/>
              <a:sym typeface="Lucida Sans Regular"/>
            </a:endParaRPr>
          </a:p>
        </p:txBody>
      </p:sp>
      <p:sp>
        <p:nvSpPr>
          <p:cNvPr id="27" name="Shape 351"/>
          <p:cNvSpPr/>
          <p:nvPr/>
        </p:nvSpPr>
        <p:spPr>
          <a:xfrm>
            <a:off x="4143031" y="4078506"/>
            <a:ext cx="259311"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C</a:t>
            </a:r>
            <a:endParaRPr sz="2800" b="1" dirty="0">
              <a:solidFill>
                <a:srgbClr val="FF9300"/>
              </a:solidFill>
              <a:latin typeface="Arial"/>
              <a:ea typeface="Lucida Sans Regular"/>
              <a:cs typeface="Arial"/>
              <a:sym typeface="Lucida Sans Regular"/>
            </a:endParaRPr>
          </a:p>
        </p:txBody>
      </p:sp>
      <p:sp>
        <p:nvSpPr>
          <p:cNvPr id="28" name="Shape 351"/>
          <p:cNvSpPr/>
          <p:nvPr/>
        </p:nvSpPr>
        <p:spPr>
          <a:xfrm>
            <a:off x="6169802" y="2808258"/>
            <a:ext cx="239499" cy="4667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800" dirty="0">
                <a:solidFill>
                  <a:srgbClr val="5E5E5E"/>
                </a:solidFill>
                <a:latin typeface="Arial"/>
                <a:ea typeface="Lucida Sans Regular"/>
                <a:cs typeface="Arial"/>
                <a:sym typeface="Lucida Sans Regular"/>
              </a:rPr>
              <a:t>B</a:t>
            </a:r>
            <a:endParaRPr sz="2800" b="1" dirty="0">
              <a:solidFill>
                <a:srgbClr val="FF9300"/>
              </a:solidFill>
              <a:latin typeface="Arial"/>
              <a:ea typeface="Lucida Sans Regular"/>
              <a:cs typeface="Arial"/>
              <a:sym typeface="Lucida Sans Regular"/>
            </a:endParaRPr>
          </a:p>
        </p:txBody>
      </p:sp>
      <p:sp>
        <p:nvSpPr>
          <p:cNvPr id="29" name="Shape 273"/>
          <p:cNvSpPr/>
          <p:nvPr/>
        </p:nvSpPr>
        <p:spPr>
          <a:xfrm flipH="1">
            <a:off x="5214455" y="307517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30" name="Shape 273"/>
          <p:cNvSpPr/>
          <p:nvPr/>
        </p:nvSpPr>
        <p:spPr>
          <a:xfrm flipH="1" flipV="1">
            <a:off x="4245674" y="3496733"/>
            <a:ext cx="0" cy="6151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31" name="Shape 351"/>
          <p:cNvSpPr/>
          <p:nvPr/>
        </p:nvSpPr>
        <p:spPr>
          <a:xfrm>
            <a:off x="3247597" y="2866379"/>
            <a:ext cx="1881421"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latin typeface="Arial"/>
                <a:ea typeface="Lucida Sans Regular"/>
                <a:cs typeface="Arial"/>
                <a:sym typeface="Lucida Sans Regular"/>
              </a:rPr>
              <a:t>SDX</a:t>
            </a:r>
            <a:endParaRPr sz="2400" b="1" dirty="0">
              <a:latin typeface="Arial"/>
              <a:ea typeface="Lucida Sans Regular"/>
              <a:cs typeface="Arial"/>
              <a:sym typeface="Lucida Sans Regular"/>
            </a:endParaRPr>
          </a:p>
        </p:txBody>
      </p:sp>
      <p:sp>
        <p:nvSpPr>
          <p:cNvPr id="32" name="Shape 301"/>
          <p:cNvSpPr/>
          <p:nvPr/>
        </p:nvSpPr>
        <p:spPr>
          <a:xfrm rot="7672914" flipV="1">
            <a:off x="3425286" y="3764004"/>
            <a:ext cx="508374" cy="455805"/>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solidFill>
                <a:srgbClr val="FF0000"/>
              </a:solidFill>
              <a:latin typeface="Arial"/>
              <a:cs typeface="Arial"/>
            </a:endParaRPr>
          </a:p>
        </p:txBody>
      </p:sp>
      <p:sp>
        <p:nvSpPr>
          <p:cNvPr id="33" name="Shape 351"/>
          <p:cNvSpPr/>
          <p:nvPr/>
        </p:nvSpPr>
        <p:spPr>
          <a:xfrm>
            <a:off x="2702224" y="3768566"/>
            <a:ext cx="64696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10/8</a:t>
            </a:r>
            <a:endParaRPr sz="2400" b="1" dirty="0">
              <a:solidFill>
                <a:srgbClr val="FF9300"/>
              </a:solidFill>
              <a:latin typeface="Arial"/>
              <a:ea typeface="Lucida Sans Regular"/>
              <a:cs typeface="Arial"/>
              <a:sym typeface="Lucida Sans Regular"/>
            </a:endParaRPr>
          </a:p>
        </p:txBody>
      </p:sp>
      <p:sp>
        <p:nvSpPr>
          <p:cNvPr id="34" name="Shape 301"/>
          <p:cNvSpPr/>
          <p:nvPr/>
        </p:nvSpPr>
        <p:spPr>
          <a:xfrm rot="19130790">
            <a:off x="5339307" y="2445684"/>
            <a:ext cx="690698" cy="586869"/>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50800">
            <a:solidFill>
              <a:srgbClr val="FF0000"/>
            </a:solidFill>
            <a:prstDash val="sysDash"/>
            <a:miter lim="400000"/>
            <a:tailEnd type="triangle"/>
          </a:ln>
        </p:spPr>
        <p:txBody>
          <a:bodyPr lIns="64291" tIns="32146" rIns="64291" bIns="32146"/>
          <a:lstStyle/>
          <a:p>
            <a:pPr lvl="0"/>
            <a:endParaRPr>
              <a:latin typeface="Arial"/>
              <a:cs typeface="Arial"/>
            </a:endParaRPr>
          </a:p>
        </p:txBody>
      </p:sp>
      <p:sp>
        <p:nvSpPr>
          <p:cNvPr id="35" name="Shape 351"/>
          <p:cNvSpPr/>
          <p:nvPr/>
        </p:nvSpPr>
        <p:spPr>
          <a:xfrm>
            <a:off x="5548307" y="2116235"/>
            <a:ext cx="599022"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20/8</a:t>
            </a:r>
            <a:endParaRPr sz="2400" b="1" dirty="0">
              <a:solidFill>
                <a:srgbClr val="FF9300"/>
              </a:solidFill>
              <a:latin typeface="Arial"/>
              <a:ea typeface="Lucida Sans Regular"/>
              <a:cs typeface="Arial"/>
              <a:sym typeface="Lucida Sans Regular"/>
            </a:endParaRPr>
          </a:p>
        </p:txBody>
      </p:sp>
      <p:sp>
        <p:nvSpPr>
          <p:cNvPr id="36" name="Shape 273"/>
          <p:cNvSpPr/>
          <p:nvPr/>
        </p:nvSpPr>
        <p:spPr>
          <a:xfrm flipH="1">
            <a:off x="2344901" y="3068504"/>
            <a:ext cx="858398" cy="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latin typeface="Arial"/>
              <a:cs typeface="Arial"/>
            </a:endParaRPr>
          </a:p>
        </p:txBody>
      </p:sp>
      <p:sp>
        <p:nvSpPr>
          <p:cNvPr id="37" name="Shape 460"/>
          <p:cNvSpPr/>
          <p:nvPr/>
        </p:nvSpPr>
        <p:spPr>
          <a:xfrm>
            <a:off x="221609" y="5043683"/>
            <a:ext cx="8693791" cy="503019"/>
          </a:xfrm>
          <a:prstGeom prst="rect">
            <a:avLst/>
          </a:prstGeom>
          <a:ln w="12700">
            <a:miter lim="400000"/>
          </a:ln>
          <a:extLst>
            <a:ext uri="{C572A759-6A51-4108-AA02-DFA0A04FC94B}">
              <ma14:wrappingTextBoxFlag xmlns:ma14="http://schemas.microsoft.com/office/mac/drawingml/2011/main" val="1"/>
            </a:ext>
          </a:extLst>
        </p:spPr>
        <p:txBody>
          <a:bodyPr wrap="square" lIns="35717" tIns="35717" rIns="35717" bIns="35717" anchor="ctr">
            <a:spAutoFit/>
          </a:bodyPr>
          <a:lstStyle/>
          <a:p>
            <a:pPr>
              <a:defRPr sz="1800"/>
            </a:pPr>
            <a:r>
              <a:rPr lang="en-US" sz="2800" dirty="0" smtClean="0">
                <a:solidFill>
                  <a:srgbClr val="011B9D"/>
                </a:solidFill>
                <a:ea typeface="Consolas"/>
                <a:cs typeface="Arial"/>
                <a:sym typeface="Consolas"/>
              </a:rPr>
              <a:t>match</a:t>
            </a:r>
            <a:r>
              <a:rPr lang="en-US" sz="2800" dirty="0">
                <a:ea typeface="Consolas"/>
                <a:cs typeface="Arial"/>
                <a:sym typeface="Consolas"/>
              </a:rPr>
              <a:t>(</a:t>
            </a:r>
            <a:r>
              <a:rPr lang="en-US" sz="2800" dirty="0" err="1">
                <a:ea typeface="Consolas"/>
                <a:cs typeface="Arial"/>
                <a:sym typeface="Consolas"/>
              </a:rPr>
              <a:t>dstport</a:t>
            </a:r>
            <a:r>
              <a:rPr lang="en-US" sz="2800" dirty="0">
                <a:ea typeface="Consolas"/>
                <a:cs typeface="Arial"/>
                <a:sym typeface="Consolas"/>
              </a:rPr>
              <a:t>=</a:t>
            </a:r>
            <a:r>
              <a:rPr lang="en-US" sz="2800" dirty="0" smtClean="0">
                <a:ea typeface="Consolas"/>
                <a:cs typeface="Arial"/>
                <a:sym typeface="Consolas"/>
              </a:rPr>
              <a:t>80</a:t>
            </a:r>
            <a:r>
              <a:rPr lang="en-US" sz="2800" dirty="0">
                <a:ea typeface="Consolas"/>
                <a:cs typeface="Arial"/>
                <a:sym typeface="Consolas"/>
              </a:rPr>
              <a:t> </a:t>
            </a:r>
            <a:r>
              <a:rPr lang="en-US" sz="2800" dirty="0" smtClean="0">
                <a:ea typeface="Consolas"/>
                <a:cs typeface="Arial"/>
                <a:sym typeface="Consolas"/>
              </a:rPr>
              <a:t>&amp;&amp; </a:t>
            </a:r>
            <a:r>
              <a:rPr lang="en-US" sz="2800" b="1" dirty="0" err="1" smtClean="0">
                <a:solidFill>
                  <a:srgbClr val="FF0000"/>
                </a:solidFill>
                <a:ea typeface="Consolas"/>
                <a:cs typeface="Arial"/>
                <a:sym typeface="Consolas"/>
              </a:rPr>
              <a:t>dstip</a:t>
            </a:r>
            <a:r>
              <a:rPr lang="en-US" sz="2800" b="1" dirty="0" smtClean="0">
                <a:solidFill>
                  <a:srgbClr val="FF0000"/>
                </a:solidFill>
                <a:ea typeface="Consolas"/>
                <a:cs typeface="Arial"/>
                <a:sym typeface="Consolas"/>
              </a:rPr>
              <a:t> </a:t>
            </a:r>
            <a:r>
              <a:rPr lang="en-US" sz="2800" b="1" dirty="0">
                <a:solidFill>
                  <a:srgbClr val="FF0000"/>
                </a:solidFill>
                <a:ea typeface="Consolas"/>
                <a:cs typeface="Arial"/>
                <a:sym typeface="Consolas"/>
              </a:rPr>
              <a:t>= 10/</a:t>
            </a:r>
            <a:r>
              <a:rPr lang="en-US" sz="2800" b="1" dirty="0" smtClean="0">
                <a:solidFill>
                  <a:srgbClr val="FF0000"/>
                </a:solidFill>
                <a:ea typeface="Consolas"/>
                <a:cs typeface="Arial"/>
                <a:sym typeface="Consolas"/>
              </a:rPr>
              <a:t>8</a:t>
            </a:r>
            <a:r>
              <a:rPr lang="en-US" sz="2800" dirty="0" smtClean="0">
                <a:ea typeface="Consolas"/>
                <a:cs typeface="Arial"/>
                <a:sym typeface="Consolas"/>
              </a:rPr>
              <a:t>)</a:t>
            </a:r>
            <a:r>
              <a:rPr lang="en-US" sz="2800" dirty="0" smtClean="0">
                <a:ea typeface="Consolas"/>
                <a:cs typeface="Arial"/>
                <a:sym typeface="Wingdings"/>
              </a:rPr>
              <a:t></a:t>
            </a:r>
            <a:r>
              <a:rPr lang="en-US" sz="2800" dirty="0" smtClean="0">
                <a:ea typeface="Consolas"/>
                <a:cs typeface="Arial"/>
                <a:sym typeface="Consolas"/>
              </a:rPr>
              <a:t> </a:t>
            </a:r>
            <a:r>
              <a:rPr lang="en-US" sz="2800" dirty="0" err="1">
                <a:solidFill>
                  <a:srgbClr val="011B9D"/>
                </a:solidFill>
                <a:ea typeface="Consolas"/>
                <a:cs typeface="Arial"/>
                <a:sym typeface="Consolas"/>
              </a:rPr>
              <a:t>fwd</a:t>
            </a:r>
            <a:r>
              <a:rPr lang="en-US" sz="2800" dirty="0">
                <a:ea typeface="Consolas"/>
                <a:cs typeface="Arial"/>
                <a:sym typeface="Consolas"/>
              </a:rPr>
              <a:t>(</a:t>
            </a:r>
            <a:r>
              <a:rPr lang="en-US" sz="2800" i="1" dirty="0">
                <a:ea typeface="Consolas"/>
                <a:cs typeface="Arial"/>
                <a:sym typeface="Consolas"/>
              </a:rPr>
              <a:t>C)</a:t>
            </a:r>
          </a:p>
        </p:txBody>
      </p:sp>
    </p:spTree>
    <p:extLst>
      <p:ext uri="{BB962C8B-B14F-4D97-AF65-F5344CB8AC3E}">
        <p14:creationId xmlns:p14="http://schemas.microsoft.com/office/powerpoint/2010/main" val="1813600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585404"/>
            <a:ext cx="8472966" cy="4525963"/>
          </a:xfrm>
        </p:spPr>
        <p:txBody>
          <a:bodyPr/>
          <a:lstStyle/>
          <a:p>
            <a:pPr>
              <a:lnSpc>
                <a:spcPct val="120000"/>
              </a:lnSpc>
            </a:pPr>
            <a:r>
              <a:rPr lang="en-US" sz="2800" dirty="0" smtClean="0">
                <a:solidFill>
                  <a:schemeClr val="bg1">
                    <a:lumMod val="65000"/>
                  </a:schemeClr>
                </a:solidFill>
              </a:rPr>
              <a:t>Programming</a:t>
            </a:r>
            <a:r>
              <a:rPr lang="en-US" sz="2800" b="1" dirty="0" smtClean="0">
                <a:solidFill>
                  <a:schemeClr val="bg1">
                    <a:lumMod val="65000"/>
                  </a:schemeClr>
                </a:solidFill>
              </a:rPr>
              <a:t> abstractions</a:t>
            </a:r>
          </a:p>
          <a:p>
            <a:pPr marL="457200" lvl="1" indent="0">
              <a:lnSpc>
                <a:spcPct val="120000"/>
              </a:lnSpc>
              <a:buNone/>
            </a:pPr>
            <a:r>
              <a:rPr lang="en-US" sz="2400" dirty="0" smtClean="0">
                <a:solidFill>
                  <a:schemeClr val="bg1">
                    <a:lumMod val="65000"/>
                  </a:schemeClr>
                </a:solidFill>
              </a:rPr>
              <a:t>How networks define SDX policies</a:t>
            </a:r>
            <a:r>
              <a:rPr lang="en-US" sz="2400" dirty="0">
                <a:solidFill>
                  <a:schemeClr val="bg1">
                    <a:lumMod val="65000"/>
                  </a:schemeClr>
                </a:solidFill>
              </a:rPr>
              <a:t> </a:t>
            </a:r>
            <a:r>
              <a:rPr lang="en-US" sz="2400" dirty="0" smtClean="0">
                <a:solidFill>
                  <a:schemeClr val="bg1">
                    <a:lumMod val="65000"/>
                  </a:schemeClr>
                </a:solidFill>
              </a:rPr>
              <a:t>and how are they combined together?</a:t>
            </a:r>
            <a:endParaRPr lang="en-US" sz="2400" b="1" dirty="0" smtClean="0">
              <a:solidFill>
                <a:schemeClr val="bg1">
                  <a:lumMod val="65000"/>
                </a:schemeClr>
              </a:solidFill>
            </a:endParaRPr>
          </a:p>
          <a:p>
            <a:pPr>
              <a:lnSpc>
                <a:spcPct val="120000"/>
              </a:lnSpc>
            </a:pPr>
            <a:r>
              <a:rPr lang="en-US" sz="2800" b="1" dirty="0" smtClean="0">
                <a:solidFill>
                  <a:srgbClr val="A6A6A6"/>
                </a:solidFill>
              </a:rPr>
              <a:t>Interoperation </a:t>
            </a:r>
            <a:r>
              <a:rPr lang="en-US" sz="2800" dirty="0" smtClean="0">
                <a:solidFill>
                  <a:srgbClr val="A6A6A6"/>
                </a:solidFill>
              </a:rPr>
              <a:t>with BGP</a:t>
            </a:r>
          </a:p>
          <a:p>
            <a:pPr marL="457200" lvl="1" indent="0">
              <a:lnSpc>
                <a:spcPct val="120000"/>
              </a:lnSpc>
              <a:buNone/>
            </a:pPr>
            <a:r>
              <a:rPr lang="en-US" sz="2400" dirty="0" smtClean="0">
                <a:solidFill>
                  <a:srgbClr val="A6A6A6"/>
                </a:solidFill>
              </a:rPr>
              <a:t>How to provide flexibility without breaking global routing?</a:t>
            </a:r>
          </a:p>
          <a:p>
            <a:pPr>
              <a:lnSpc>
                <a:spcPct val="120000"/>
              </a:lnSpc>
            </a:pPr>
            <a:r>
              <a:rPr lang="en-US" sz="2800" b="1" dirty="0" smtClean="0">
                <a:solidFill>
                  <a:srgbClr val="000090"/>
                </a:solidFill>
              </a:rPr>
              <a:t>Scalability</a:t>
            </a:r>
          </a:p>
          <a:p>
            <a:pPr marL="457200" lvl="1" indent="0">
              <a:lnSpc>
                <a:spcPct val="120000"/>
              </a:lnSpc>
              <a:buNone/>
            </a:pPr>
            <a:r>
              <a:rPr lang="en-US" sz="2400" dirty="0"/>
              <a:t>How to </a:t>
            </a:r>
            <a:r>
              <a:rPr lang="en-US" sz="2400" dirty="0" smtClean="0"/>
              <a:t>handle policies for hundreds of peers, half million address blocks, and matches on multiple header fields?</a:t>
            </a:r>
            <a:endParaRPr lang="en-US" sz="2400" dirty="0"/>
          </a:p>
          <a:p>
            <a:pPr>
              <a:lnSpc>
                <a:spcPct val="120000"/>
              </a:lnSpc>
            </a:pPr>
            <a:endParaRPr lang="en-US" sz="2400"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29</a:t>
            </a:fld>
            <a:endParaRPr lang="en-US"/>
          </a:p>
        </p:txBody>
      </p:sp>
    </p:spTree>
    <p:extLst>
      <p:ext uri="{BB962C8B-B14F-4D97-AF65-F5344CB8AC3E}">
        <p14:creationId xmlns:p14="http://schemas.microsoft.com/office/powerpoint/2010/main" val="3677766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Wide-Area Traffic Delivery</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a:t>
            </a:fld>
            <a:endParaRPr lang="en-US"/>
          </a:p>
        </p:txBody>
      </p:sp>
      <p:graphicFrame>
        <p:nvGraphicFramePr>
          <p:cNvPr id="19" name="Object 2"/>
          <p:cNvGraphicFramePr>
            <a:graphicFrameLocks noChangeAspect="1"/>
          </p:cNvGraphicFramePr>
          <p:nvPr>
            <p:extLst>
              <p:ext uri="{D42A27DB-BD31-4B8C-83A1-F6EECF244321}">
                <p14:modId xmlns:p14="http://schemas.microsoft.com/office/powerpoint/2010/main" val="3607852897"/>
              </p:ext>
            </p:extLst>
          </p:nvPr>
        </p:nvGraphicFramePr>
        <p:xfrm>
          <a:off x="946353" y="1834149"/>
          <a:ext cx="2647950" cy="2025651"/>
        </p:xfrm>
        <a:graphic>
          <a:graphicData uri="http://schemas.openxmlformats.org/presentationml/2006/ole">
            <mc:AlternateContent xmlns:mc="http://schemas.openxmlformats.org/markup-compatibility/2006">
              <mc:Choice xmlns:v="urn:schemas-microsoft-com:vml" Requires="v">
                <p:oleObj spid="_x0000_s3081" name="Photo Editor Photo" r:id="rId4" imgW="1905266" imgH="1390844" progId="MSPhotoEd.3">
                  <p:embed/>
                </p:oleObj>
              </mc:Choice>
              <mc:Fallback>
                <p:oleObj name="Photo Editor Photo" r:id="rId4"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6353" y="1834149"/>
                        <a:ext cx="2647950" cy="20256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 name="Object 3"/>
          <p:cNvGraphicFramePr>
            <a:graphicFrameLocks noChangeAspect="1"/>
          </p:cNvGraphicFramePr>
          <p:nvPr>
            <p:extLst>
              <p:ext uri="{D42A27DB-BD31-4B8C-83A1-F6EECF244321}">
                <p14:modId xmlns:p14="http://schemas.microsoft.com/office/powerpoint/2010/main" val="174383824"/>
              </p:ext>
            </p:extLst>
          </p:nvPr>
        </p:nvGraphicFramePr>
        <p:xfrm>
          <a:off x="4490618" y="1279293"/>
          <a:ext cx="2652712" cy="2166937"/>
        </p:xfrm>
        <a:graphic>
          <a:graphicData uri="http://schemas.openxmlformats.org/presentationml/2006/ole">
            <mc:AlternateContent xmlns:mc="http://schemas.openxmlformats.org/markup-compatibility/2006">
              <mc:Choice xmlns:v="urn:schemas-microsoft-com:vml" Requires="v">
                <p:oleObj spid="_x0000_s3082" name="Photo Editor Photo" r:id="rId6" imgW="1905266" imgH="1390844" progId="MSPhotoEd.3">
                  <p:embed/>
                </p:oleObj>
              </mc:Choice>
              <mc:Fallback>
                <p:oleObj name="Photo Editor Photo" r:id="rId6"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0618" y="1279293"/>
                        <a:ext cx="2652712" cy="2166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1" name="Object 4"/>
          <p:cNvGraphicFramePr>
            <a:graphicFrameLocks noChangeAspect="1"/>
          </p:cNvGraphicFramePr>
          <p:nvPr>
            <p:extLst>
              <p:ext uri="{D42A27DB-BD31-4B8C-83A1-F6EECF244321}">
                <p14:modId xmlns:p14="http://schemas.microsoft.com/office/powerpoint/2010/main" val="2148868411"/>
              </p:ext>
            </p:extLst>
          </p:nvPr>
        </p:nvGraphicFramePr>
        <p:xfrm>
          <a:off x="3956253" y="3705813"/>
          <a:ext cx="2652712" cy="2166937"/>
        </p:xfrm>
        <a:graphic>
          <a:graphicData uri="http://schemas.openxmlformats.org/presentationml/2006/ole">
            <mc:AlternateContent xmlns:mc="http://schemas.openxmlformats.org/markup-compatibility/2006">
              <mc:Choice xmlns:v="urn:schemas-microsoft-com:vml" Requires="v">
                <p:oleObj spid="_x0000_s3083" name="Photo Editor Photo" r:id="rId7" imgW="1905266" imgH="1390844" progId="MSPhotoEd.3">
                  <p:embed/>
                </p:oleObj>
              </mc:Choice>
              <mc:Fallback>
                <p:oleObj name="Photo Editor Photo" r:id="rId7" imgW="1905266" imgH="1390844" progId="MSPhotoEd.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6253" y="3705813"/>
                        <a:ext cx="2652712" cy="2166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 name="Text Box 6"/>
          <p:cNvSpPr txBox="1">
            <a:spLocks noChangeArrowheads="1"/>
          </p:cNvSpPr>
          <p:nvPr/>
        </p:nvSpPr>
        <p:spPr bwMode="auto">
          <a:xfrm>
            <a:off x="4434090" y="4548774"/>
            <a:ext cx="18466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endParaRPr lang="en-US"/>
          </a:p>
        </p:txBody>
      </p:sp>
      <p:graphicFrame>
        <p:nvGraphicFramePr>
          <p:cNvPr id="24" name="Object 5"/>
          <p:cNvGraphicFramePr>
            <a:graphicFrameLocks noChangeAspect="1"/>
          </p:cNvGraphicFramePr>
          <p:nvPr>
            <p:extLst>
              <p:ext uri="{D42A27DB-BD31-4B8C-83A1-F6EECF244321}">
                <p14:modId xmlns:p14="http://schemas.microsoft.com/office/powerpoint/2010/main" val="1972969770"/>
              </p:ext>
            </p:extLst>
          </p:nvPr>
        </p:nvGraphicFramePr>
        <p:xfrm>
          <a:off x="1013029" y="3912187"/>
          <a:ext cx="1290637" cy="1098551"/>
        </p:xfrm>
        <a:graphic>
          <a:graphicData uri="http://schemas.openxmlformats.org/presentationml/2006/ole">
            <mc:AlternateContent xmlns:mc="http://schemas.openxmlformats.org/markup-compatibility/2006">
              <mc:Choice xmlns:v="urn:schemas-microsoft-com:vml" Requires="v">
                <p:oleObj spid="_x0000_s3084" name="Photo Editor Photo" r:id="rId9" imgW="1905266" imgH="1390844" progId="MSPhotoEd.3">
                  <p:embed/>
                </p:oleObj>
              </mc:Choice>
              <mc:Fallback>
                <p:oleObj name="Photo Editor Photo" r:id="rId9"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029" y="3912187"/>
                        <a:ext cx="1290637" cy="1098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5" name="Object 6"/>
          <p:cNvGraphicFramePr>
            <a:graphicFrameLocks noChangeAspect="1"/>
          </p:cNvGraphicFramePr>
          <p:nvPr>
            <p:extLst>
              <p:ext uri="{D42A27DB-BD31-4B8C-83A1-F6EECF244321}">
                <p14:modId xmlns:p14="http://schemas.microsoft.com/office/powerpoint/2010/main" val="3776767787"/>
              </p:ext>
            </p:extLst>
          </p:nvPr>
        </p:nvGraphicFramePr>
        <p:xfrm>
          <a:off x="722515" y="5267913"/>
          <a:ext cx="833438" cy="709612"/>
        </p:xfrm>
        <a:graphic>
          <a:graphicData uri="http://schemas.openxmlformats.org/presentationml/2006/ole">
            <mc:AlternateContent xmlns:mc="http://schemas.openxmlformats.org/markup-compatibility/2006">
              <mc:Choice xmlns:v="urn:schemas-microsoft-com:vml" Requires="v">
                <p:oleObj spid="_x0000_s3085" name="Photo Editor Photo" r:id="rId10" imgW="1905266" imgH="1390844" progId="MSPhotoEd.3">
                  <p:embed/>
                </p:oleObj>
              </mc:Choice>
              <mc:Fallback>
                <p:oleObj name="Photo Editor Photo" r:id="rId10"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515" y="5267913"/>
                        <a:ext cx="833438" cy="7096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6" name="Object 7"/>
          <p:cNvGraphicFramePr>
            <a:graphicFrameLocks noChangeAspect="1"/>
          </p:cNvGraphicFramePr>
          <p:nvPr>
            <p:extLst>
              <p:ext uri="{D42A27DB-BD31-4B8C-83A1-F6EECF244321}">
                <p14:modId xmlns:p14="http://schemas.microsoft.com/office/powerpoint/2010/main" val="4270624011"/>
              </p:ext>
            </p:extLst>
          </p:nvPr>
        </p:nvGraphicFramePr>
        <p:xfrm>
          <a:off x="6894715" y="3021599"/>
          <a:ext cx="1290638" cy="1098551"/>
        </p:xfrm>
        <a:graphic>
          <a:graphicData uri="http://schemas.openxmlformats.org/presentationml/2006/ole">
            <mc:AlternateContent xmlns:mc="http://schemas.openxmlformats.org/markup-compatibility/2006">
              <mc:Choice xmlns:v="urn:schemas-microsoft-com:vml" Requires="v">
                <p:oleObj spid="_x0000_s3086" name="Photo Editor Photo" r:id="rId11" imgW="1905266" imgH="1390844" progId="MSPhotoEd.3">
                  <p:embed/>
                </p:oleObj>
              </mc:Choice>
              <mc:Fallback>
                <p:oleObj name="Photo Editor Photo" r:id="rId11"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4715" y="3021599"/>
                        <a:ext cx="1290638" cy="1098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1420167286"/>
              </p:ext>
            </p:extLst>
          </p:nvPr>
        </p:nvGraphicFramePr>
        <p:xfrm>
          <a:off x="7832930" y="4348750"/>
          <a:ext cx="833437" cy="709613"/>
        </p:xfrm>
        <a:graphic>
          <a:graphicData uri="http://schemas.openxmlformats.org/presentationml/2006/ole">
            <mc:AlternateContent xmlns:mc="http://schemas.openxmlformats.org/markup-compatibility/2006">
              <mc:Choice xmlns:v="urn:schemas-microsoft-com:vml" Requires="v">
                <p:oleObj spid="_x0000_s3087" name="Photo Editor Photo" r:id="rId12" imgW="1905266" imgH="1390844" progId="MSPhotoEd.3">
                  <p:embed/>
                </p:oleObj>
              </mc:Choice>
              <mc:Fallback>
                <p:oleObj name="Photo Editor Photo" r:id="rId12"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2930" y="4348750"/>
                        <a:ext cx="833437" cy="709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9" name="Line 11"/>
          <p:cNvSpPr>
            <a:spLocks noChangeShapeType="1"/>
          </p:cNvSpPr>
          <p:nvPr/>
        </p:nvSpPr>
        <p:spPr bwMode="auto">
          <a:xfrm flipV="1">
            <a:off x="1232105" y="4853575"/>
            <a:ext cx="185737" cy="471488"/>
          </a:xfrm>
          <a:prstGeom prst="line">
            <a:avLst/>
          </a:prstGeom>
          <a:noFill/>
          <a:ln w="38100" cmpd="sng">
            <a:solidFill>
              <a:srgbClr val="000000"/>
            </a:solidFill>
            <a:round/>
            <a:headEnd type="none" w="med" len="med"/>
            <a:tailEnd type="none"/>
          </a:ln>
          <a:extLst>
            <a:ext uri="{909E8E84-426E-40dd-AFC4-6F175D3DCCD1}">
              <a14:hiddenFill xmlns="" xmlns:a14="http://schemas.microsoft.com/office/drawing/2010/main">
                <a:noFill/>
              </a14:hiddenFill>
            </a:ext>
          </a:extLst>
        </p:spPr>
        <p:txBody>
          <a:bodyPr/>
          <a:lstStyle/>
          <a:p>
            <a:endParaRPr lang="en-US"/>
          </a:p>
        </p:txBody>
      </p:sp>
      <p:sp>
        <p:nvSpPr>
          <p:cNvPr id="30" name="Line 12"/>
          <p:cNvSpPr>
            <a:spLocks noChangeShapeType="1"/>
          </p:cNvSpPr>
          <p:nvPr/>
        </p:nvSpPr>
        <p:spPr bwMode="auto">
          <a:xfrm flipV="1">
            <a:off x="1546430" y="3581987"/>
            <a:ext cx="128587" cy="442912"/>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1" name="Line 13"/>
          <p:cNvSpPr>
            <a:spLocks noChangeShapeType="1"/>
          </p:cNvSpPr>
          <p:nvPr/>
        </p:nvSpPr>
        <p:spPr bwMode="auto">
          <a:xfrm flipV="1">
            <a:off x="2132217" y="3696287"/>
            <a:ext cx="271463" cy="400051"/>
          </a:xfrm>
          <a:prstGeom prst="line">
            <a:avLst/>
          </a:prstGeom>
          <a:noFill/>
          <a:ln w="38100" cmpd="sng">
            <a:solidFill>
              <a:srgbClr val="000000"/>
            </a:solidFill>
            <a:round/>
            <a:headEnd type="none" w="med" len="med"/>
            <a:tailEnd type="none"/>
          </a:ln>
          <a:extLst>
            <a:ext uri="{909E8E84-426E-40dd-AFC4-6F175D3DCCD1}">
              <a14:hiddenFill xmlns="" xmlns:a14="http://schemas.microsoft.com/office/drawing/2010/main">
                <a:noFill/>
              </a14:hiddenFill>
            </a:ext>
          </a:extLst>
        </p:spPr>
        <p:txBody>
          <a:bodyPr/>
          <a:lstStyle/>
          <a:p>
            <a:endParaRPr lang="en-US"/>
          </a:p>
        </p:txBody>
      </p:sp>
      <p:sp>
        <p:nvSpPr>
          <p:cNvPr id="33" name="Line 14"/>
          <p:cNvSpPr>
            <a:spLocks noChangeShapeType="1"/>
          </p:cNvSpPr>
          <p:nvPr/>
        </p:nvSpPr>
        <p:spPr bwMode="auto">
          <a:xfrm flipV="1">
            <a:off x="3018042" y="1738899"/>
            <a:ext cx="1928813" cy="242888"/>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4" name="Line 15"/>
          <p:cNvSpPr>
            <a:spLocks noChangeShapeType="1"/>
          </p:cNvSpPr>
          <p:nvPr/>
        </p:nvSpPr>
        <p:spPr bwMode="auto">
          <a:xfrm flipV="1">
            <a:off x="3375230" y="2196101"/>
            <a:ext cx="1328737" cy="214313"/>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 name="Line 16"/>
          <p:cNvSpPr>
            <a:spLocks noChangeShapeType="1"/>
          </p:cNvSpPr>
          <p:nvPr/>
        </p:nvSpPr>
        <p:spPr bwMode="auto">
          <a:xfrm flipV="1">
            <a:off x="3446667" y="2724738"/>
            <a:ext cx="1128713" cy="185737"/>
          </a:xfrm>
          <a:prstGeom prst="line">
            <a:avLst/>
          </a:prstGeom>
          <a:noFill/>
          <a:ln w="38100" cmpd="sng">
            <a:solidFill>
              <a:srgbClr val="000000"/>
            </a:solidFill>
            <a:round/>
            <a:headEnd type="none" w="med" len="med"/>
            <a:tailEnd type="none"/>
          </a:ln>
          <a:extLst>
            <a:ext uri="{909E8E84-426E-40dd-AFC4-6F175D3DCCD1}">
              <a14:hiddenFill xmlns="" xmlns:a14="http://schemas.microsoft.com/office/drawing/2010/main">
                <a:noFill/>
              </a14:hiddenFill>
            </a:ext>
          </a:extLst>
        </p:spPr>
        <p:txBody>
          <a:bodyPr/>
          <a:lstStyle/>
          <a:p>
            <a:endParaRPr lang="en-US"/>
          </a:p>
        </p:txBody>
      </p:sp>
      <p:sp>
        <p:nvSpPr>
          <p:cNvPr id="36" name="Line 17"/>
          <p:cNvSpPr>
            <a:spLocks noChangeShapeType="1"/>
          </p:cNvSpPr>
          <p:nvPr/>
        </p:nvSpPr>
        <p:spPr bwMode="auto">
          <a:xfrm>
            <a:off x="3332365" y="3096213"/>
            <a:ext cx="1714500" cy="8286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9" name="Line 18"/>
          <p:cNvSpPr>
            <a:spLocks noChangeShapeType="1"/>
          </p:cNvSpPr>
          <p:nvPr/>
        </p:nvSpPr>
        <p:spPr bwMode="auto">
          <a:xfrm>
            <a:off x="3003753" y="3467687"/>
            <a:ext cx="1414462" cy="742951"/>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0" name="Line 19"/>
          <p:cNvSpPr>
            <a:spLocks noChangeShapeType="1"/>
          </p:cNvSpPr>
          <p:nvPr/>
        </p:nvSpPr>
        <p:spPr bwMode="auto">
          <a:xfrm>
            <a:off x="2603705" y="3581988"/>
            <a:ext cx="1557337" cy="10572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7004253" y="2467564"/>
            <a:ext cx="628650" cy="642937"/>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2" name="Line 21"/>
          <p:cNvSpPr>
            <a:spLocks noChangeShapeType="1"/>
          </p:cNvSpPr>
          <p:nvPr/>
        </p:nvSpPr>
        <p:spPr bwMode="auto">
          <a:xfrm>
            <a:off x="6504192" y="2996199"/>
            <a:ext cx="542925" cy="457200"/>
          </a:xfrm>
          <a:prstGeom prst="line">
            <a:avLst/>
          </a:prstGeom>
          <a:noFill/>
          <a:ln w="38100" cmpd="sng">
            <a:solidFill>
              <a:srgbClr val="000000"/>
            </a:solidFill>
            <a:round/>
            <a:headEnd type="none" w="med" len="med"/>
            <a:tailEnd type="none"/>
          </a:ln>
          <a:extLst>
            <a:ext uri="{909E8E84-426E-40dd-AFC4-6F175D3DCCD1}">
              <a14:hiddenFill xmlns="" xmlns:a14="http://schemas.microsoft.com/office/drawing/2010/main">
                <a:noFill/>
              </a14:hiddenFill>
            </a:ext>
          </a:extLst>
        </p:spPr>
        <p:txBody>
          <a:bodyPr/>
          <a:lstStyle/>
          <a:p>
            <a:endParaRPr lang="en-US"/>
          </a:p>
        </p:txBody>
      </p:sp>
      <p:sp>
        <p:nvSpPr>
          <p:cNvPr id="43" name="Line 22"/>
          <p:cNvSpPr>
            <a:spLocks noChangeShapeType="1"/>
          </p:cNvSpPr>
          <p:nvPr/>
        </p:nvSpPr>
        <p:spPr bwMode="auto">
          <a:xfrm flipH="1">
            <a:off x="6189867" y="3767726"/>
            <a:ext cx="728663" cy="271463"/>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4" name="Line 23"/>
          <p:cNvSpPr>
            <a:spLocks noChangeShapeType="1"/>
          </p:cNvSpPr>
          <p:nvPr/>
        </p:nvSpPr>
        <p:spPr bwMode="auto">
          <a:xfrm flipH="1">
            <a:off x="6389890" y="3982037"/>
            <a:ext cx="857250" cy="514351"/>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5" name="Line 24"/>
          <p:cNvSpPr>
            <a:spLocks noChangeShapeType="1"/>
          </p:cNvSpPr>
          <p:nvPr/>
        </p:nvSpPr>
        <p:spPr bwMode="auto">
          <a:xfrm>
            <a:off x="8047242" y="3710575"/>
            <a:ext cx="328613" cy="685800"/>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6" name="Line 25"/>
          <p:cNvSpPr>
            <a:spLocks noChangeShapeType="1"/>
          </p:cNvSpPr>
          <p:nvPr/>
        </p:nvSpPr>
        <p:spPr bwMode="auto">
          <a:xfrm>
            <a:off x="7632905" y="4024899"/>
            <a:ext cx="357187" cy="457200"/>
          </a:xfrm>
          <a:prstGeom prst="line">
            <a:avLst/>
          </a:prstGeom>
          <a:noFill/>
          <a:ln w="38100" cmpd="sng">
            <a:solidFill>
              <a:srgbClr val="000000"/>
            </a:solidFill>
            <a:round/>
            <a:headEnd type="none" w="med" len="med"/>
            <a:tailEnd type="none"/>
          </a:ln>
          <a:extLst>
            <a:ext uri="{909E8E84-426E-40dd-AFC4-6F175D3DCCD1}">
              <a14:hiddenFill xmlns="" xmlns:a14="http://schemas.microsoft.com/office/drawing/2010/main">
                <a:noFill/>
              </a14:hiddenFill>
            </a:ext>
          </a:extLst>
        </p:spPr>
        <p:txBody>
          <a:bodyPr/>
          <a:lstStyle/>
          <a:p>
            <a:endParaRPr lang="en-US"/>
          </a:p>
        </p:txBody>
      </p:sp>
      <p:sp>
        <p:nvSpPr>
          <p:cNvPr id="49" name="Line 28"/>
          <p:cNvSpPr>
            <a:spLocks noChangeShapeType="1"/>
          </p:cNvSpPr>
          <p:nvPr/>
        </p:nvSpPr>
        <p:spPr bwMode="auto">
          <a:xfrm flipH="1">
            <a:off x="5218317" y="3110499"/>
            <a:ext cx="28575" cy="814388"/>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0" name="Line 29"/>
          <p:cNvSpPr>
            <a:spLocks noChangeShapeType="1"/>
          </p:cNvSpPr>
          <p:nvPr/>
        </p:nvSpPr>
        <p:spPr bwMode="auto">
          <a:xfrm>
            <a:off x="5946978" y="3253375"/>
            <a:ext cx="0" cy="6000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1" name="Text Box 30"/>
          <p:cNvSpPr txBox="1">
            <a:spLocks noChangeArrowheads="1"/>
          </p:cNvSpPr>
          <p:nvPr/>
        </p:nvSpPr>
        <p:spPr bwMode="auto">
          <a:xfrm>
            <a:off x="1040015" y="536316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1</a:t>
            </a:r>
            <a:endParaRPr lang="en-US"/>
          </a:p>
        </p:txBody>
      </p:sp>
      <p:sp>
        <p:nvSpPr>
          <p:cNvPr id="52" name="Text Box 31"/>
          <p:cNvSpPr txBox="1">
            <a:spLocks noChangeArrowheads="1"/>
          </p:cNvSpPr>
          <p:nvPr/>
        </p:nvSpPr>
        <p:spPr bwMode="auto">
          <a:xfrm>
            <a:off x="1411490" y="4191588"/>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2</a:t>
            </a:r>
            <a:endParaRPr lang="en-US"/>
          </a:p>
        </p:txBody>
      </p:sp>
      <p:sp>
        <p:nvSpPr>
          <p:cNvPr id="53" name="Text Box 32"/>
          <p:cNvSpPr txBox="1">
            <a:spLocks noChangeArrowheads="1"/>
          </p:cNvSpPr>
          <p:nvPr/>
        </p:nvSpPr>
        <p:spPr bwMode="auto">
          <a:xfrm>
            <a:off x="2025853" y="256281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3</a:t>
            </a:r>
            <a:endParaRPr lang="en-US"/>
          </a:p>
        </p:txBody>
      </p:sp>
      <p:sp>
        <p:nvSpPr>
          <p:cNvPr id="54" name="Text Box 33"/>
          <p:cNvSpPr txBox="1">
            <a:spLocks noChangeArrowheads="1"/>
          </p:cNvSpPr>
          <p:nvPr/>
        </p:nvSpPr>
        <p:spPr bwMode="auto">
          <a:xfrm>
            <a:off x="5654878" y="2019888"/>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4</a:t>
            </a:r>
            <a:endParaRPr lang="en-US"/>
          </a:p>
        </p:txBody>
      </p:sp>
      <p:sp>
        <p:nvSpPr>
          <p:cNvPr id="55" name="Text Box 34"/>
          <p:cNvSpPr txBox="1">
            <a:spLocks noChangeArrowheads="1"/>
          </p:cNvSpPr>
          <p:nvPr/>
        </p:nvSpPr>
        <p:spPr bwMode="auto">
          <a:xfrm>
            <a:off x="7369378" y="3320049"/>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5</a:t>
            </a:r>
            <a:endParaRPr lang="en-US"/>
          </a:p>
        </p:txBody>
      </p:sp>
      <p:sp>
        <p:nvSpPr>
          <p:cNvPr id="56" name="Text Box 35"/>
          <p:cNvSpPr txBox="1">
            <a:spLocks noChangeArrowheads="1"/>
          </p:cNvSpPr>
          <p:nvPr/>
        </p:nvSpPr>
        <p:spPr bwMode="auto">
          <a:xfrm>
            <a:off x="8069465" y="444876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6</a:t>
            </a:r>
            <a:endParaRPr lang="en-US"/>
          </a:p>
        </p:txBody>
      </p:sp>
      <p:sp>
        <p:nvSpPr>
          <p:cNvPr id="57" name="Text Box 36"/>
          <p:cNvSpPr txBox="1">
            <a:spLocks noChangeArrowheads="1"/>
          </p:cNvSpPr>
          <p:nvPr/>
        </p:nvSpPr>
        <p:spPr bwMode="auto">
          <a:xfrm>
            <a:off x="5069090" y="4463049"/>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7</a:t>
            </a:r>
            <a:endParaRPr lang="en-US"/>
          </a:p>
        </p:txBody>
      </p:sp>
      <p:sp>
        <p:nvSpPr>
          <p:cNvPr id="3" name="TextBox 2"/>
          <p:cNvSpPr txBox="1"/>
          <p:nvPr/>
        </p:nvSpPr>
        <p:spPr>
          <a:xfrm>
            <a:off x="1835611" y="6015337"/>
            <a:ext cx="5394025" cy="461665"/>
          </a:xfrm>
          <a:prstGeom prst="rect">
            <a:avLst/>
          </a:prstGeom>
          <a:noFill/>
        </p:spPr>
        <p:txBody>
          <a:bodyPr wrap="none" rtlCol="0">
            <a:spAutoFit/>
          </a:bodyPr>
          <a:lstStyle/>
          <a:p>
            <a:r>
              <a:rPr lang="en-US" sz="2400" dirty="0" smtClean="0"/>
              <a:t>~50,000 Autonomous Systems (</a:t>
            </a:r>
            <a:r>
              <a:rPr lang="en-US" sz="2400" dirty="0" err="1" smtClean="0"/>
              <a:t>ASes</a:t>
            </a:r>
            <a:r>
              <a:rPr lang="en-US" sz="2400" dirty="0" smtClean="0"/>
              <a:t>)</a:t>
            </a:r>
            <a:endParaRPr lang="en-US" sz="2400" dirty="0"/>
          </a:p>
        </p:txBody>
      </p:sp>
    </p:spTree>
    <p:extLst>
      <p:ext uri="{BB962C8B-B14F-4D97-AF65-F5344CB8AC3E}">
        <p14:creationId xmlns:p14="http://schemas.microsoft.com/office/powerpoint/2010/main" val="19897333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Challenges</a:t>
            </a:r>
            <a:endParaRPr lang="en-US" dirty="0"/>
          </a:p>
        </p:txBody>
      </p:sp>
      <p:sp>
        <p:nvSpPr>
          <p:cNvPr id="3" name="Content Placeholder 2"/>
          <p:cNvSpPr>
            <a:spLocks noGrp="1"/>
          </p:cNvSpPr>
          <p:nvPr>
            <p:ph idx="1"/>
          </p:nvPr>
        </p:nvSpPr>
        <p:spPr>
          <a:xfrm>
            <a:off x="457200" y="2085877"/>
            <a:ext cx="8229600" cy="3840789"/>
          </a:xfrm>
          <a:ln>
            <a:solidFill>
              <a:schemeClr val="bg1"/>
            </a:solidFill>
          </a:ln>
        </p:spPr>
        <p:txBody>
          <a:bodyPr>
            <a:normAutofit/>
          </a:bodyPr>
          <a:lstStyle/>
          <a:p>
            <a:r>
              <a:rPr lang="en-US" b="1" dirty="0" smtClean="0">
                <a:solidFill>
                  <a:srgbClr val="333399"/>
                </a:solidFill>
              </a:rPr>
              <a:t>Reducing data-plane </a:t>
            </a:r>
            <a:r>
              <a:rPr lang="en-US" b="1" dirty="0">
                <a:solidFill>
                  <a:srgbClr val="333399"/>
                </a:solidFill>
              </a:rPr>
              <a:t>s</a:t>
            </a:r>
            <a:r>
              <a:rPr lang="en-US" b="1" dirty="0" smtClean="0">
                <a:solidFill>
                  <a:srgbClr val="333399"/>
                </a:solidFill>
              </a:rPr>
              <a:t>tate: </a:t>
            </a:r>
          </a:p>
          <a:p>
            <a:pPr lvl="1"/>
            <a:r>
              <a:rPr lang="en-US" dirty="0" smtClean="0"/>
              <a:t>Fit all forwarding rules in switch memory</a:t>
            </a:r>
          </a:p>
          <a:p>
            <a:pPr lvl="1"/>
            <a:r>
              <a:rPr lang="en-US" dirty="0" smtClean="0">
                <a:solidFill>
                  <a:schemeClr val="bg1"/>
                </a:solidFill>
              </a:rPr>
              <a:t>(millions of flow rules possible)</a:t>
            </a:r>
            <a:endParaRPr lang="en-US" dirty="0"/>
          </a:p>
          <a:p>
            <a:r>
              <a:rPr lang="en-US" b="1" dirty="0" smtClean="0">
                <a:solidFill>
                  <a:srgbClr val="333399"/>
                </a:solidFill>
              </a:rPr>
              <a:t>Reducing control-plane computation:</a:t>
            </a:r>
          </a:p>
          <a:p>
            <a:pPr lvl="1"/>
            <a:r>
              <a:rPr lang="en-US" dirty="0" smtClean="0"/>
              <a:t>Faster policy compilation</a:t>
            </a:r>
          </a:p>
          <a:p>
            <a:pPr lvl="1"/>
            <a:r>
              <a:rPr lang="en-US" dirty="0"/>
              <a:t>L</a:t>
            </a:r>
            <a:r>
              <a:rPr lang="en-US" dirty="0" smtClean="0"/>
              <a:t>ess-frequent </a:t>
            </a:r>
            <a:r>
              <a:rPr lang="en-US" dirty="0" err="1" smtClean="0"/>
              <a:t>recomputation</a:t>
            </a:r>
            <a:r>
              <a:rPr lang="en-US" dirty="0" smtClean="0"/>
              <a:t> </a:t>
            </a:r>
            <a:r>
              <a:rPr lang="en-US" dirty="0" smtClean="0">
                <a:solidFill>
                  <a:srgbClr val="FFFFFF"/>
                </a:solidFill>
              </a:rPr>
              <a:t>(policy compilation takes hours for initial compilation)</a:t>
            </a:r>
            <a:endParaRPr lang="en-US" b="1" dirty="0">
              <a:solidFill>
                <a:srgbClr val="FFFFFF"/>
              </a:solidFil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30</a:t>
            </a:fld>
            <a:endParaRPr lang="en-US"/>
          </a:p>
        </p:txBody>
      </p:sp>
    </p:spTree>
    <p:extLst>
      <p:ext uri="{BB962C8B-B14F-4D97-AF65-F5344CB8AC3E}">
        <p14:creationId xmlns:p14="http://schemas.microsoft.com/office/powerpoint/2010/main" val="18639939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Related Prefixes</a:t>
            </a:r>
            <a:endParaRPr lang="en-US" dirty="0"/>
          </a:p>
        </p:txBody>
      </p:sp>
      <p:sp>
        <p:nvSpPr>
          <p:cNvPr id="3" name="Content Placeholder 2"/>
          <p:cNvSpPr>
            <a:spLocks noGrp="1"/>
          </p:cNvSpPr>
          <p:nvPr>
            <p:ph idx="1"/>
          </p:nvPr>
        </p:nvSpPr>
        <p:spPr>
          <a:xfrm>
            <a:off x="457199" y="1600200"/>
            <a:ext cx="8573911" cy="4756150"/>
          </a:xfrm>
        </p:spPr>
        <p:txBody>
          <a:bodyPr>
            <a:normAutofit fontScale="92500" lnSpcReduction="10000"/>
          </a:bodyPr>
          <a:lstStyle/>
          <a:p>
            <a:r>
              <a:rPr lang="en-US" dirty="0">
                <a:solidFill>
                  <a:srgbClr val="000090"/>
                </a:solidFill>
                <a:latin typeface="Arial"/>
                <a:cs typeface="Arial"/>
              </a:rPr>
              <a:t>Huge number of IP </a:t>
            </a:r>
            <a:r>
              <a:rPr lang="en-US" dirty="0" smtClean="0">
                <a:solidFill>
                  <a:srgbClr val="000090"/>
                </a:solidFill>
                <a:latin typeface="Arial"/>
                <a:cs typeface="Arial"/>
              </a:rPr>
              <a:t>prefixes</a:t>
            </a:r>
          </a:p>
          <a:p>
            <a:pPr lvl="1"/>
            <a:r>
              <a:rPr lang="en-US" dirty="0" smtClean="0">
                <a:latin typeface="Arial"/>
                <a:cs typeface="Arial"/>
              </a:rPr>
              <a:t>More than 500K IP prefixes</a:t>
            </a:r>
          </a:p>
          <a:p>
            <a:pPr lvl="1"/>
            <a:r>
              <a:rPr lang="en-US" dirty="0" smtClean="0">
                <a:latin typeface="Arial"/>
                <a:cs typeface="Arial"/>
              </a:rPr>
              <a:t>Exceeds the rule-table size of switches</a:t>
            </a:r>
          </a:p>
          <a:p>
            <a:endParaRPr lang="en-US" dirty="0" smtClean="0">
              <a:solidFill>
                <a:srgbClr val="000090"/>
              </a:solidFill>
              <a:latin typeface="Arial"/>
              <a:cs typeface="Arial"/>
            </a:endParaRPr>
          </a:p>
          <a:p>
            <a:r>
              <a:rPr lang="en-US" dirty="0" smtClean="0">
                <a:solidFill>
                  <a:srgbClr val="000090"/>
                </a:solidFill>
                <a:latin typeface="Arial"/>
                <a:cs typeface="Arial"/>
              </a:rPr>
              <a:t>Leverage participant border routers</a:t>
            </a:r>
          </a:p>
          <a:p>
            <a:pPr lvl="1"/>
            <a:r>
              <a:rPr lang="en-US" dirty="0" smtClean="0">
                <a:solidFill>
                  <a:srgbClr val="000000"/>
                </a:solidFill>
                <a:latin typeface="Arial"/>
                <a:cs typeface="Arial"/>
              </a:rPr>
              <a:t>Routers already store each IP prefix</a:t>
            </a:r>
          </a:p>
          <a:p>
            <a:pPr lvl="1"/>
            <a:r>
              <a:rPr lang="en-US" dirty="0" smtClean="0">
                <a:solidFill>
                  <a:srgbClr val="000000"/>
                </a:solidFill>
                <a:latin typeface="Arial"/>
                <a:cs typeface="Arial"/>
              </a:rPr>
              <a:t>Group (and tag) related prefixes</a:t>
            </a:r>
          </a:p>
          <a:p>
            <a:pPr lvl="1"/>
            <a:r>
              <a:rPr lang="en-US" dirty="0" smtClean="0">
                <a:solidFill>
                  <a:srgbClr val="000000"/>
                </a:solidFill>
                <a:latin typeface="Arial"/>
                <a:cs typeface="Arial"/>
              </a:rPr>
              <a:t>... </a:t>
            </a:r>
            <a:r>
              <a:rPr lang="en-US" dirty="0">
                <a:solidFill>
                  <a:srgbClr val="000000"/>
                </a:solidFill>
                <a:latin typeface="Arial"/>
                <a:cs typeface="Arial"/>
              </a:rPr>
              <a:t>s</a:t>
            </a:r>
            <a:r>
              <a:rPr lang="en-US" dirty="0" smtClean="0">
                <a:solidFill>
                  <a:srgbClr val="000000"/>
                </a:solidFill>
                <a:latin typeface="Arial"/>
                <a:cs typeface="Arial"/>
              </a:rPr>
              <a:t>o SDX can match on the tag</a:t>
            </a:r>
            <a:endParaRPr lang="en-US" dirty="0"/>
          </a:p>
          <a:p>
            <a:r>
              <a:rPr lang="en-US" dirty="0" smtClean="0">
                <a:solidFill>
                  <a:srgbClr val="000090"/>
                </a:solidFill>
                <a:latin typeface="Arial"/>
                <a:cs typeface="Arial"/>
              </a:rPr>
              <a:t>Work with existing routers</a:t>
            </a:r>
          </a:p>
          <a:p>
            <a:pPr lvl="1"/>
            <a:r>
              <a:rPr lang="en-US" dirty="0" smtClean="0">
                <a:solidFill>
                  <a:srgbClr val="000000"/>
                </a:solidFill>
                <a:latin typeface="Arial"/>
                <a:cs typeface="Arial"/>
              </a:rPr>
              <a:t>Implement using standard mechanisms</a:t>
            </a:r>
            <a:endParaRPr lang="en-US" dirty="0">
              <a:solidFill>
                <a:srgbClr val="000000"/>
              </a:solidFill>
              <a:latin typeface="Arial"/>
              <a:cs typeface="Arial"/>
            </a:endParaRPr>
          </a:p>
        </p:txBody>
      </p:sp>
      <p:sp>
        <p:nvSpPr>
          <p:cNvPr id="4" name="Slide Number Placeholder 3"/>
          <p:cNvSpPr>
            <a:spLocks noGrp="1"/>
          </p:cNvSpPr>
          <p:nvPr>
            <p:ph type="sldNum" sz="quarter" idx="12"/>
          </p:nvPr>
        </p:nvSpPr>
        <p:spPr/>
        <p:txBody>
          <a:bodyPr/>
          <a:lstStyle/>
          <a:p>
            <a:fld id="{502431CD-A83D-384C-97C7-66FF0CCEF56F}" type="slidenum">
              <a:rPr lang="en-US" smtClean="0"/>
              <a:t>31</a:t>
            </a:fld>
            <a:endParaRPr lang="en-US" dirty="0"/>
          </a:p>
        </p:txBody>
      </p:sp>
    </p:spTree>
    <p:extLst>
      <p:ext uri="{BB962C8B-B14F-4D97-AF65-F5344CB8AC3E}">
        <p14:creationId xmlns:p14="http://schemas.microsoft.com/office/powerpoint/2010/main" val="23454784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957771" y="3053885"/>
            <a:ext cx="3034654" cy="1826011"/>
          </a:xfrm>
          <a:prstGeom prst="rect">
            <a:avLst/>
          </a:prstGeom>
          <a:solidFill>
            <a:schemeClr val="accent3">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3128544" y="3412651"/>
            <a:ext cx="1089016" cy="930388"/>
          </a:xfrm>
          <a:prstGeom prst="rect">
            <a:avLst/>
          </a:prstGeom>
          <a:noFill/>
          <a:ln w="508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Group Related Prefixes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32</a:t>
            </a:fld>
            <a:endParaRPr lang="en-US"/>
          </a:p>
        </p:txBody>
      </p:sp>
      <p:sp>
        <p:nvSpPr>
          <p:cNvPr id="11" name="TextBox 10"/>
          <p:cNvSpPr txBox="1"/>
          <p:nvPr/>
        </p:nvSpPr>
        <p:spPr>
          <a:xfrm>
            <a:off x="3285397" y="3412651"/>
            <a:ext cx="783688" cy="461665"/>
          </a:xfrm>
          <a:prstGeom prst="rect">
            <a:avLst/>
          </a:prstGeom>
          <a:noFill/>
        </p:spPr>
        <p:txBody>
          <a:bodyPr wrap="none" rtlCol="0">
            <a:spAutoFit/>
          </a:bodyPr>
          <a:lstStyle/>
          <a:p>
            <a:r>
              <a:rPr lang="en-US" sz="2400" dirty="0" smtClean="0"/>
              <a:t>10/8</a:t>
            </a:r>
            <a:endParaRPr lang="en-US" sz="2400" dirty="0"/>
          </a:p>
        </p:txBody>
      </p:sp>
      <p:sp>
        <p:nvSpPr>
          <p:cNvPr id="24" name="TextBox 23"/>
          <p:cNvSpPr txBox="1"/>
          <p:nvPr/>
        </p:nvSpPr>
        <p:spPr>
          <a:xfrm>
            <a:off x="3302530" y="3881374"/>
            <a:ext cx="783688" cy="461665"/>
          </a:xfrm>
          <a:prstGeom prst="rect">
            <a:avLst/>
          </a:prstGeom>
          <a:noFill/>
        </p:spPr>
        <p:txBody>
          <a:bodyPr wrap="none" rtlCol="0">
            <a:spAutoFit/>
          </a:bodyPr>
          <a:lstStyle/>
          <a:p>
            <a:r>
              <a:rPr lang="en-US" sz="2400" dirty="0" smtClean="0"/>
              <a:t>40/8</a:t>
            </a:r>
            <a:endParaRPr lang="en-US" sz="2400" dirty="0"/>
          </a:p>
        </p:txBody>
      </p:sp>
      <p:sp>
        <p:nvSpPr>
          <p:cNvPr id="25" name="TextBox 24"/>
          <p:cNvSpPr txBox="1"/>
          <p:nvPr/>
        </p:nvSpPr>
        <p:spPr>
          <a:xfrm>
            <a:off x="4891031" y="3751975"/>
            <a:ext cx="783688" cy="461665"/>
          </a:xfrm>
          <a:prstGeom prst="rect">
            <a:avLst/>
          </a:prstGeom>
          <a:noFill/>
        </p:spPr>
        <p:txBody>
          <a:bodyPr wrap="none" rtlCol="0">
            <a:spAutoFit/>
          </a:bodyPr>
          <a:lstStyle/>
          <a:p>
            <a:r>
              <a:rPr lang="en-US" sz="2400" dirty="0" smtClean="0"/>
              <a:t>20/8</a:t>
            </a:r>
            <a:endParaRPr lang="en-US" sz="2400" dirty="0"/>
          </a:p>
        </p:txBody>
      </p:sp>
      <p:sp>
        <p:nvSpPr>
          <p:cNvPr id="47" name="Content Placeholder 2"/>
          <p:cNvSpPr>
            <a:spLocks noGrp="1"/>
          </p:cNvSpPr>
          <p:nvPr>
            <p:ph idx="1"/>
          </p:nvPr>
        </p:nvSpPr>
        <p:spPr>
          <a:xfrm>
            <a:off x="546090" y="1792673"/>
            <a:ext cx="8369310" cy="624648"/>
          </a:xfrm>
          <a:solidFill>
            <a:srgbClr val="B7DEE8"/>
          </a:solidFill>
        </p:spPr>
        <p:txBody>
          <a:bodyPr>
            <a:normAutofit/>
          </a:bodyPr>
          <a:lstStyle/>
          <a:p>
            <a:pPr marL="0" indent="0" algn="ctr">
              <a:buNone/>
            </a:pPr>
            <a:r>
              <a:rPr lang="en-US" dirty="0" smtClean="0">
                <a:solidFill>
                  <a:srgbClr val="000000"/>
                </a:solidFill>
              </a:rPr>
              <a:t>Group prefixes with similar forwarding behavior</a:t>
            </a:r>
            <a:endParaRPr lang="en-US" dirty="0">
              <a:solidFill>
                <a:srgbClr val="000000"/>
              </a:solidFill>
            </a:endParaRPr>
          </a:p>
        </p:txBody>
      </p:sp>
      <p:sp>
        <p:nvSpPr>
          <p:cNvPr id="49" name="Shape 636"/>
          <p:cNvSpPr/>
          <p:nvPr/>
        </p:nvSpPr>
        <p:spPr>
          <a:xfrm>
            <a:off x="3280083" y="5417246"/>
            <a:ext cx="2394636" cy="53860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lang="en-US" sz="2800" dirty="0" smtClean="0">
                <a:solidFill>
                  <a:srgbClr val="5E5E5E"/>
                </a:solidFill>
                <a:latin typeface="Arial"/>
                <a:cs typeface="Arial"/>
              </a:rPr>
              <a:t>SDX Controller</a:t>
            </a:r>
            <a:endParaRPr sz="2800" dirty="0">
              <a:solidFill>
                <a:srgbClr val="5E5E5E"/>
              </a:solidFill>
              <a:latin typeface="Arial"/>
              <a:cs typeface="Arial"/>
            </a:endParaRPr>
          </a:p>
        </p:txBody>
      </p:sp>
      <p:sp>
        <p:nvSpPr>
          <p:cNvPr id="52" name="Rectangle 51"/>
          <p:cNvSpPr/>
          <p:nvPr/>
        </p:nvSpPr>
        <p:spPr>
          <a:xfrm>
            <a:off x="4741358" y="3610995"/>
            <a:ext cx="1089016" cy="732044"/>
          </a:xfrm>
          <a:prstGeom prst="rect">
            <a:avLst/>
          </a:prstGeom>
          <a:noFill/>
          <a:ln w="508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76693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422826" y="3678823"/>
            <a:ext cx="1869662" cy="2328134"/>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Group Related Prefixes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33</a:t>
            </a:fld>
            <a:endParaRPr lang="en-US"/>
          </a:p>
        </p:txBody>
      </p:sp>
      <p:sp>
        <p:nvSpPr>
          <p:cNvPr id="7" name="Rectangle 6"/>
          <p:cNvSpPr/>
          <p:nvPr/>
        </p:nvSpPr>
        <p:spPr>
          <a:xfrm>
            <a:off x="2468900" y="4852542"/>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468900" y="4089905"/>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468900" y="5594365"/>
            <a:ext cx="658497"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2257705" y="3678823"/>
            <a:ext cx="0" cy="23281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458716" y="4014072"/>
            <a:ext cx="783688" cy="461665"/>
          </a:xfrm>
          <a:prstGeom prst="rect">
            <a:avLst/>
          </a:prstGeom>
          <a:noFill/>
        </p:spPr>
        <p:txBody>
          <a:bodyPr wrap="none" rtlCol="0">
            <a:spAutoFit/>
          </a:bodyPr>
          <a:lstStyle/>
          <a:p>
            <a:r>
              <a:rPr lang="en-US" sz="2400" dirty="0" smtClean="0"/>
              <a:t>10/8</a:t>
            </a:r>
            <a:endParaRPr lang="en-US" sz="2400" dirty="0"/>
          </a:p>
        </p:txBody>
      </p:sp>
      <p:sp>
        <p:nvSpPr>
          <p:cNvPr id="24" name="TextBox 23"/>
          <p:cNvSpPr txBox="1"/>
          <p:nvPr/>
        </p:nvSpPr>
        <p:spPr>
          <a:xfrm>
            <a:off x="1443415" y="4819373"/>
            <a:ext cx="783688" cy="461665"/>
          </a:xfrm>
          <a:prstGeom prst="rect">
            <a:avLst/>
          </a:prstGeom>
          <a:noFill/>
        </p:spPr>
        <p:txBody>
          <a:bodyPr wrap="none" rtlCol="0">
            <a:spAutoFit/>
          </a:bodyPr>
          <a:lstStyle/>
          <a:p>
            <a:r>
              <a:rPr lang="en-US" sz="2400" dirty="0" smtClean="0"/>
              <a:t>40/8</a:t>
            </a:r>
            <a:endParaRPr lang="en-US" sz="2400" dirty="0"/>
          </a:p>
        </p:txBody>
      </p:sp>
      <p:sp>
        <p:nvSpPr>
          <p:cNvPr id="25" name="TextBox 24"/>
          <p:cNvSpPr txBox="1"/>
          <p:nvPr/>
        </p:nvSpPr>
        <p:spPr>
          <a:xfrm>
            <a:off x="1451174" y="5531362"/>
            <a:ext cx="783688" cy="461665"/>
          </a:xfrm>
          <a:prstGeom prst="rect">
            <a:avLst/>
          </a:prstGeom>
          <a:noFill/>
        </p:spPr>
        <p:txBody>
          <a:bodyPr wrap="none" rtlCol="0">
            <a:spAutoFit/>
          </a:bodyPr>
          <a:lstStyle/>
          <a:p>
            <a:r>
              <a:rPr lang="en-US" sz="2400" dirty="0" smtClean="0"/>
              <a:t>20/8</a:t>
            </a:r>
            <a:endParaRPr lang="en-US" sz="2400" dirty="0"/>
          </a:p>
        </p:txBody>
      </p:sp>
      <p:sp>
        <p:nvSpPr>
          <p:cNvPr id="47" name="Content Placeholder 2"/>
          <p:cNvSpPr>
            <a:spLocks noGrp="1"/>
          </p:cNvSpPr>
          <p:nvPr>
            <p:ph idx="1"/>
          </p:nvPr>
        </p:nvSpPr>
        <p:spPr>
          <a:xfrm>
            <a:off x="546090" y="1792673"/>
            <a:ext cx="8369310" cy="1053034"/>
          </a:xfrm>
          <a:solidFill>
            <a:srgbClr val="B7DEE8"/>
          </a:solidFill>
        </p:spPr>
        <p:txBody>
          <a:bodyPr>
            <a:normAutofit fontScale="92500" lnSpcReduction="10000"/>
          </a:bodyPr>
          <a:lstStyle/>
          <a:p>
            <a:pPr marL="0" indent="0" algn="ctr">
              <a:buNone/>
            </a:pPr>
            <a:r>
              <a:rPr lang="en-US" dirty="0" smtClean="0">
                <a:solidFill>
                  <a:srgbClr val="000000"/>
                </a:solidFill>
              </a:rPr>
              <a:t>Advertise one BGP “next hop” for each such </a:t>
            </a:r>
          </a:p>
          <a:p>
            <a:pPr marL="0" indent="0" algn="ctr">
              <a:buNone/>
            </a:pPr>
            <a:r>
              <a:rPr lang="en-US" dirty="0" smtClean="0">
                <a:solidFill>
                  <a:srgbClr val="000000"/>
                </a:solidFill>
              </a:rPr>
              <a:t>prefix group (forwarding equivalence class)</a:t>
            </a:r>
            <a:endParaRPr lang="en-US" dirty="0">
              <a:solidFill>
                <a:srgbClr val="000000"/>
              </a:solidFill>
            </a:endParaRPr>
          </a:p>
        </p:txBody>
      </p:sp>
      <p:sp>
        <p:nvSpPr>
          <p:cNvPr id="49" name="Shape 636"/>
          <p:cNvSpPr/>
          <p:nvPr/>
        </p:nvSpPr>
        <p:spPr>
          <a:xfrm>
            <a:off x="1519084" y="6134191"/>
            <a:ext cx="1608313" cy="46166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sz="2400" dirty="0">
                <a:solidFill>
                  <a:srgbClr val="5E5E5E"/>
                </a:solidFill>
                <a:latin typeface="Arial"/>
                <a:cs typeface="Arial"/>
              </a:rPr>
              <a:t>Edge router</a:t>
            </a:r>
          </a:p>
        </p:txBody>
      </p:sp>
      <p:sp>
        <p:nvSpPr>
          <p:cNvPr id="30" name="TextBox 29"/>
          <p:cNvSpPr txBox="1"/>
          <p:nvPr/>
        </p:nvSpPr>
        <p:spPr>
          <a:xfrm>
            <a:off x="1573970" y="2979120"/>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Tree>
    <p:extLst>
      <p:ext uri="{BB962C8B-B14F-4D97-AF65-F5344CB8AC3E}">
        <p14:creationId xmlns:p14="http://schemas.microsoft.com/office/powerpoint/2010/main" val="11653870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 Related Prefixes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34</a:t>
            </a:fld>
            <a:endParaRPr lang="en-US"/>
          </a:p>
        </p:txBody>
      </p:sp>
      <p:sp>
        <p:nvSpPr>
          <p:cNvPr id="28" name="Rectangle 27"/>
          <p:cNvSpPr/>
          <p:nvPr/>
        </p:nvSpPr>
        <p:spPr>
          <a:xfrm>
            <a:off x="5914717" y="3700233"/>
            <a:ext cx="2108780" cy="2328134"/>
          </a:xfrm>
          <a:prstGeom prst="rect">
            <a:avLst/>
          </a:prstGeom>
          <a:solidFill>
            <a:srgbClr val="93CD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6057466" y="4385213"/>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057466" y="5219303"/>
            <a:ext cx="658497"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6901997" y="3700233"/>
            <a:ext cx="0" cy="23281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83729" y="4274571"/>
            <a:ext cx="1039768" cy="461665"/>
          </a:xfrm>
          <a:prstGeom prst="rect">
            <a:avLst/>
          </a:prstGeom>
          <a:noFill/>
        </p:spPr>
        <p:txBody>
          <a:bodyPr wrap="none" rtlCol="0">
            <a:spAutoFit/>
          </a:bodyPr>
          <a:lstStyle/>
          <a:p>
            <a:r>
              <a:rPr lang="en-US" sz="2400" dirty="0" err="1"/>
              <a:t>f</a:t>
            </a:r>
            <a:r>
              <a:rPr lang="en-US" sz="2400" dirty="0" err="1" smtClean="0"/>
              <a:t>wd</a:t>
            </a:r>
            <a:r>
              <a:rPr lang="en-US" sz="2400" dirty="0" smtClean="0"/>
              <a:t>(1)</a:t>
            </a:r>
            <a:endParaRPr lang="en-US" sz="2400" dirty="0"/>
          </a:p>
        </p:txBody>
      </p:sp>
      <p:sp>
        <p:nvSpPr>
          <p:cNvPr id="41" name="TextBox 40"/>
          <p:cNvSpPr txBox="1"/>
          <p:nvPr/>
        </p:nvSpPr>
        <p:spPr>
          <a:xfrm>
            <a:off x="7009071" y="5127808"/>
            <a:ext cx="1039768" cy="461665"/>
          </a:xfrm>
          <a:prstGeom prst="rect">
            <a:avLst/>
          </a:prstGeom>
          <a:noFill/>
        </p:spPr>
        <p:txBody>
          <a:bodyPr wrap="none" rtlCol="0">
            <a:spAutoFit/>
          </a:bodyPr>
          <a:lstStyle/>
          <a:p>
            <a:r>
              <a:rPr lang="en-US" sz="2400" dirty="0" err="1"/>
              <a:t>f</a:t>
            </a:r>
            <a:r>
              <a:rPr lang="en-US" sz="2400" dirty="0" err="1" smtClean="0"/>
              <a:t>wd</a:t>
            </a:r>
            <a:r>
              <a:rPr lang="en-US" sz="2400" dirty="0" smtClean="0"/>
              <a:t>(2)</a:t>
            </a:r>
            <a:endParaRPr lang="en-US" sz="2400" dirty="0"/>
          </a:p>
        </p:txBody>
      </p:sp>
      <p:sp>
        <p:nvSpPr>
          <p:cNvPr id="44" name="TextBox 43"/>
          <p:cNvSpPr txBox="1"/>
          <p:nvPr/>
        </p:nvSpPr>
        <p:spPr>
          <a:xfrm>
            <a:off x="1573970" y="2979120"/>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46" name="TextBox 45"/>
          <p:cNvSpPr txBox="1"/>
          <p:nvPr/>
        </p:nvSpPr>
        <p:spPr>
          <a:xfrm>
            <a:off x="6161913" y="3001894"/>
            <a:ext cx="1694319" cy="646331"/>
          </a:xfrm>
          <a:prstGeom prst="rect">
            <a:avLst/>
          </a:prstGeom>
          <a:noFill/>
        </p:spPr>
        <p:txBody>
          <a:bodyPr wrap="none" rtlCol="0">
            <a:spAutoFit/>
          </a:bodyPr>
          <a:lstStyle/>
          <a:p>
            <a:pPr algn="ctr"/>
            <a:r>
              <a:rPr lang="en-US" dirty="0">
                <a:solidFill>
                  <a:srgbClr val="FF0000"/>
                </a:solidFill>
              </a:rPr>
              <a:t>m</a:t>
            </a:r>
            <a:r>
              <a:rPr lang="en-US" dirty="0" smtClean="0">
                <a:solidFill>
                  <a:srgbClr val="FF0000"/>
                </a:solidFill>
              </a:rPr>
              <a:t>atch on</a:t>
            </a:r>
          </a:p>
          <a:p>
            <a:pPr algn="ctr"/>
            <a:r>
              <a:rPr lang="en-US" dirty="0" smtClean="0">
                <a:solidFill>
                  <a:srgbClr val="FF0000"/>
                </a:solidFill>
              </a:rPr>
              <a:t>BGP Next Hop</a:t>
            </a:r>
            <a:endParaRPr lang="en-US" dirty="0">
              <a:solidFill>
                <a:srgbClr val="FF0000"/>
              </a:solidFill>
            </a:endParaRPr>
          </a:p>
        </p:txBody>
      </p:sp>
      <p:sp>
        <p:nvSpPr>
          <p:cNvPr id="47" name="Content Placeholder 2"/>
          <p:cNvSpPr>
            <a:spLocks noGrp="1"/>
          </p:cNvSpPr>
          <p:nvPr>
            <p:ph idx="1"/>
          </p:nvPr>
        </p:nvSpPr>
        <p:spPr>
          <a:xfrm>
            <a:off x="546090" y="1792673"/>
            <a:ext cx="8369310" cy="639947"/>
          </a:xfrm>
          <a:solidFill>
            <a:srgbClr val="B7DEE8"/>
          </a:solidFill>
        </p:spPr>
        <p:txBody>
          <a:bodyPr/>
          <a:lstStyle/>
          <a:p>
            <a:pPr marL="0" indent="0" algn="ctr">
              <a:buNone/>
            </a:pPr>
            <a:r>
              <a:rPr lang="en-US" dirty="0">
                <a:solidFill>
                  <a:srgbClr val="000000"/>
                </a:solidFill>
              </a:rPr>
              <a:t>R</a:t>
            </a:r>
            <a:r>
              <a:rPr lang="en-US" dirty="0" smtClean="0">
                <a:solidFill>
                  <a:srgbClr val="000000"/>
                </a:solidFill>
              </a:rPr>
              <a:t>ules at SDX match on BGP “next hops”</a:t>
            </a:r>
            <a:endParaRPr lang="en-US" dirty="0">
              <a:solidFill>
                <a:srgbClr val="000000"/>
              </a:solidFill>
            </a:endParaRPr>
          </a:p>
        </p:txBody>
      </p:sp>
      <p:sp>
        <p:nvSpPr>
          <p:cNvPr id="48" name="Shape 443"/>
          <p:cNvSpPr/>
          <p:nvPr/>
        </p:nvSpPr>
        <p:spPr>
          <a:xfrm flipH="1">
            <a:off x="3292487" y="4884662"/>
            <a:ext cx="2622229" cy="0"/>
          </a:xfrm>
          <a:prstGeom prst="line">
            <a:avLst/>
          </a:prstGeom>
          <a:ln w="76200">
            <a:solidFill/>
            <a:miter lim="400000"/>
            <a:headEnd type="triangle"/>
          </a:ln>
        </p:spPr>
        <p:txBody>
          <a:bodyPr lIns="0" tIns="0" rIns="0" bIns="0" anchor="ctr"/>
          <a:lstStyle/>
          <a:p>
            <a:pPr defTabSz="321457">
              <a:defRPr sz="1200">
                <a:latin typeface="Helvetica"/>
                <a:ea typeface="Helvetica"/>
                <a:cs typeface="Helvetica"/>
                <a:sym typeface="Helvetica"/>
              </a:defRPr>
            </a:pPr>
            <a:endParaRPr/>
          </a:p>
        </p:txBody>
      </p:sp>
      <p:sp>
        <p:nvSpPr>
          <p:cNvPr id="50" name="Shape 636"/>
          <p:cNvSpPr/>
          <p:nvPr/>
        </p:nvSpPr>
        <p:spPr>
          <a:xfrm>
            <a:off x="6365143" y="6148583"/>
            <a:ext cx="1385445" cy="46166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defRPr sz="1800">
                <a:solidFill>
                  <a:srgbClr val="000000"/>
                </a:solidFill>
              </a:defRPr>
            </a:pPr>
            <a:r>
              <a:rPr lang="en-US" sz="2400" dirty="0" smtClean="0">
                <a:solidFill>
                  <a:srgbClr val="5E5E5E"/>
                </a:solidFill>
                <a:latin typeface="Arial"/>
                <a:cs typeface="Arial"/>
              </a:rPr>
              <a:t>SDX rules</a:t>
            </a:r>
            <a:endParaRPr sz="2400" dirty="0">
              <a:solidFill>
                <a:srgbClr val="5E5E5E"/>
              </a:solidFill>
              <a:latin typeface="Arial"/>
              <a:cs typeface="Arial"/>
            </a:endParaRPr>
          </a:p>
        </p:txBody>
      </p:sp>
      <p:sp>
        <p:nvSpPr>
          <p:cNvPr id="26" name="Rectangle 25"/>
          <p:cNvSpPr/>
          <p:nvPr/>
        </p:nvSpPr>
        <p:spPr>
          <a:xfrm>
            <a:off x="1422826" y="3678823"/>
            <a:ext cx="1869662" cy="2328134"/>
          </a:xfrm>
          <a:prstGeom prst="rect">
            <a:avLst/>
          </a:prstGeom>
          <a:solidFill>
            <a:srgbClr val="93CDD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2468900" y="4852542"/>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2468900" y="4089905"/>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2468900" y="5594365"/>
            <a:ext cx="658497"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2257705" y="3678823"/>
            <a:ext cx="0" cy="23281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1458716" y="4014072"/>
            <a:ext cx="783688" cy="461665"/>
          </a:xfrm>
          <a:prstGeom prst="rect">
            <a:avLst/>
          </a:prstGeom>
          <a:noFill/>
        </p:spPr>
        <p:txBody>
          <a:bodyPr wrap="none" rtlCol="0">
            <a:spAutoFit/>
          </a:bodyPr>
          <a:lstStyle/>
          <a:p>
            <a:r>
              <a:rPr lang="en-US" sz="2400" dirty="0" smtClean="0"/>
              <a:t>10/8</a:t>
            </a:r>
            <a:endParaRPr lang="en-US" sz="2400" dirty="0"/>
          </a:p>
        </p:txBody>
      </p:sp>
      <p:sp>
        <p:nvSpPr>
          <p:cNvPr id="37" name="TextBox 36"/>
          <p:cNvSpPr txBox="1"/>
          <p:nvPr/>
        </p:nvSpPr>
        <p:spPr>
          <a:xfrm>
            <a:off x="1443415" y="4819373"/>
            <a:ext cx="783688" cy="461665"/>
          </a:xfrm>
          <a:prstGeom prst="rect">
            <a:avLst/>
          </a:prstGeom>
          <a:noFill/>
        </p:spPr>
        <p:txBody>
          <a:bodyPr wrap="none" rtlCol="0">
            <a:spAutoFit/>
          </a:bodyPr>
          <a:lstStyle/>
          <a:p>
            <a:r>
              <a:rPr lang="en-US" sz="2400" dirty="0"/>
              <a:t>4</a:t>
            </a:r>
            <a:r>
              <a:rPr lang="en-US" sz="2400" dirty="0" smtClean="0"/>
              <a:t>0/8</a:t>
            </a:r>
            <a:endParaRPr lang="en-US" sz="2400" dirty="0"/>
          </a:p>
        </p:txBody>
      </p:sp>
      <p:sp>
        <p:nvSpPr>
          <p:cNvPr id="39" name="TextBox 38"/>
          <p:cNvSpPr txBox="1"/>
          <p:nvPr/>
        </p:nvSpPr>
        <p:spPr>
          <a:xfrm>
            <a:off x="1451174" y="5531362"/>
            <a:ext cx="783688" cy="461665"/>
          </a:xfrm>
          <a:prstGeom prst="rect">
            <a:avLst/>
          </a:prstGeom>
          <a:noFill/>
        </p:spPr>
        <p:txBody>
          <a:bodyPr wrap="none" rtlCol="0">
            <a:spAutoFit/>
          </a:bodyPr>
          <a:lstStyle/>
          <a:p>
            <a:r>
              <a:rPr lang="en-US" sz="2400" dirty="0"/>
              <a:t>2</a:t>
            </a:r>
            <a:r>
              <a:rPr lang="en-US" sz="2400" dirty="0" smtClean="0"/>
              <a:t>0/8</a:t>
            </a:r>
            <a:endParaRPr lang="en-US" sz="2400" dirty="0"/>
          </a:p>
        </p:txBody>
      </p:sp>
      <p:sp>
        <p:nvSpPr>
          <p:cNvPr id="40" name="Shape 636"/>
          <p:cNvSpPr/>
          <p:nvPr/>
        </p:nvSpPr>
        <p:spPr>
          <a:xfrm>
            <a:off x="1564987" y="6134191"/>
            <a:ext cx="1608313" cy="46166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sz="2400" dirty="0">
                <a:solidFill>
                  <a:srgbClr val="5E5E5E"/>
                </a:solidFill>
                <a:latin typeface="Arial"/>
                <a:cs typeface="Arial"/>
              </a:rPr>
              <a:t>Edge router</a:t>
            </a:r>
          </a:p>
        </p:txBody>
      </p:sp>
    </p:spTree>
    <p:extLst>
      <p:ext uri="{BB962C8B-B14F-4D97-AF65-F5344CB8AC3E}">
        <p14:creationId xmlns:p14="http://schemas.microsoft.com/office/powerpoint/2010/main" val="31009046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Multi-Table Switches</a:t>
            </a:r>
            <a:endParaRPr lang="en-US" dirty="0"/>
          </a:p>
        </p:txBody>
      </p:sp>
      <p:sp>
        <p:nvSpPr>
          <p:cNvPr id="3" name="Content Placeholder 2"/>
          <p:cNvSpPr>
            <a:spLocks noGrp="1"/>
          </p:cNvSpPr>
          <p:nvPr>
            <p:ph idx="1"/>
          </p:nvPr>
        </p:nvSpPr>
        <p:spPr>
          <a:xfrm>
            <a:off x="457200" y="1600201"/>
            <a:ext cx="8229600" cy="1857021"/>
          </a:xfrm>
        </p:spPr>
        <p:txBody>
          <a:bodyPr>
            <a:normAutofit/>
          </a:bodyPr>
          <a:lstStyle/>
          <a:p>
            <a:r>
              <a:rPr lang="en-US" dirty="0" smtClean="0">
                <a:solidFill>
                  <a:srgbClr val="000090"/>
                </a:solidFill>
              </a:rPr>
              <a:t>Combining multiple policies into switch rules</a:t>
            </a:r>
          </a:p>
          <a:p>
            <a:pPr lvl="1"/>
            <a:r>
              <a:rPr lang="en-US" dirty="0" smtClean="0"/>
              <a:t>Inbound and outbound participant policies</a:t>
            </a:r>
          </a:p>
          <a:p>
            <a:pPr lvl="1"/>
            <a:r>
              <a:rPr lang="en-US" dirty="0" smtClean="0"/>
              <a:t>Leads to a “cross product” of rules in single table</a:t>
            </a:r>
          </a:p>
        </p:txBody>
      </p:sp>
      <p:sp>
        <p:nvSpPr>
          <p:cNvPr id="4" name="Slide Number Placeholder 3"/>
          <p:cNvSpPr>
            <a:spLocks noGrp="1"/>
          </p:cNvSpPr>
          <p:nvPr>
            <p:ph type="sldNum" sz="quarter" idx="12"/>
          </p:nvPr>
        </p:nvSpPr>
        <p:spPr/>
        <p:txBody>
          <a:bodyPr/>
          <a:lstStyle/>
          <a:p>
            <a:fld id="{502431CD-A83D-384C-97C7-66FF0CCEF56F}" type="slidenum">
              <a:rPr lang="en-US" smtClean="0"/>
              <a:t>35</a:t>
            </a:fld>
            <a:endParaRPr lang="en-US" dirty="0"/>
          </a:p>
        </p:txBody>
      </p:sp>
      <p:sp>
        <p:nvSpPr>
          <p:cNvPr id="5" name="TextBox 4"/>
          <p:cNvSpPr txBox="1"/>
          <p:nvPr/>
        </p:nvSpPr>
        <p:spPr>
          <a:xfrm>
            <a:off x="846667" y="3935593"/>
            <a:ext cx="309824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m</a:t>
            </a:r>
            <a:r>
              <a:rPr lang="en-US" dirty="0" smtClean="0"/>
              <a:t>atch(</a:t>
            </a:r>
            <a:r>
              <a:rPr lang="en-US" dirty="0" err="1" smtClean="0"/>
              <a:t>dstport</a:t>
            </a:r>
            <a:r>
              <a:rPr lang="en-US" dirty="0" smtClean="0"/>
              <a:t>=80) </a:t>
            </a:r>
            <a:r>
              <a:rPr lang="en-US" dirty="0" smtClean="0">
                <a:sym typeface="Wingdings"/>
              </a:rPr>
              <a:t> </a:t>
            </a:r>
            <a:r>
              <a:rPr lang="en-US" dirty="0" err="1" smtClean="0">
                <a:sym typeface="Wingdings"/>
              </a:rPr>
              <a:t>fwd</a:t>
            </a:r>
            <a:r>
              <a:rPr lang="en-US" dirty="0" smtClean="0">
                <a:sym typeface="Wingdings"/>
              </a:rPr>
              <a:t>(C)</a:t>
            </a:r>
          </a:p>
          <a:p>
            <a:r>
              <a:rPr lang="en-US" dirty="0">
                <a:sym typeface="Wingdings"/>
              </a:rPr>
              <a:t>m</a:t>
            </a:r>
            <a:r>
              <a:rPr lang="en-US" dirty="0" smtClean="0">
                <a:sym typeface="Wingdings"/>
              </a:rPr>
              <a:t>atch(</a:t>
            </a:r>
            <a:r>
              <a:rPr lang="en-US" dirty="0" err="1" smtClean="0">
                <a:sym typeface="Wingdings"/>
              </a:rPr>
              <a:t>dstport</a:t>
            </a:r>
            <a:r>
              <a:rPr lang="en-US" dirty="0" smtClean="0">
                <a:sym typeface="Wingdings"/>
              </a:rPr>
              <a:t>=22)  </a:t>
            </a:r>
            <a:r>
              <a:rPr lang="en-US" dirty="0" err="1" smtClean="0">
                <a:sym typeface="Wingdings"/>
              </a:rPr>
              <a:t>fwd</a:t>
            </a:r>
            <a:r>
              <a:rPr lang="en-US" dirty="0" smtClean="0">
                <a:sym typeface="Wingdings"/>
              </a:rPr>
              <a:t>(C)</a:t>
            </a:r>
          </a:p>
          <a:p>
            <a:r>
              <a:rPr lang="en-US" dirty="0" smtClean="0">
                <a:sym typeface="Wingdings"/>
              </a:rPr>
              <a:t>…</a:t>
            </a:r>
            <a:endParaRPr lang="en-US" dirty="0"/>
          </a:p>
        </p:txBody>
      </p:sp>
      <p:sp>
        <p:nvSpPr>
          <p:cNvPr id="6" name="TextBox 5"/>
          <p:cNvSpPr txBox="1"/>
          <p:nvPr/>
        </p:nvSpPr>
        <p:spPr>
          <a:xfrm>
            <a:off x="5010443" y="3935593"/>
            <a:ext cx="3033891"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m</a:t>
            </a:r>
            <a:r>
              <a:rPr lang="en-US" dirty="0" smtClean="0"/>
              <a:t>atch(</a:t>
            </a:r>
            <a:r>
              <a:rPr lang="en-US" dirty="0" err="1" smtClean="0"/>
              <a:t>srcip</a:t>
            </a:r>
            <a:r>
              <a:rPr lang="en-US" dirty="0" smtClean="0"/>
              <a:t>=1.*) </a:t>
            </a:r>
            <a:r>
              <a:rPr lang="en-US" dirty="0" smtClean="0">
                <a:sym typeface="Wingdings"/>
              </a:rPr>
              <a:t> </a:t>
            </a:r>
            <a:r>
              <a:rPr lang="en-US" dirty="0" err="1" smtClean="0">
                <a:sym typeface="Wingdings"/>
              </a:rPr>
              <a:t>fwd</a:t>
            </a:r>
            <a:r>
              <a:rPr lang="en-US" dirty="0" smtClean="0">
                <a:sym typeface="Wingdings"/>
              </a:rPr>
              <a:t>(C1)</a:t>
            </a:r>
          </a:p>
          <a:p>
            <a:r>
              <a:rPr lang="en-US" dirty="0">
                <a:sym typeface="Wingdings"/>
              </a:rPr>
              <a:t>m</a:t>
            </a:r>
            <a:r>
              <a:rPr lang="en-US" dirty="0" smtClean="0">
                <a:sym typeface="Wingdings"/>
              </a:rPr>
              <a:t>atch(</a:t>
            </a:r>
            <a:r>
              <a:rPr lang="en-US" dirty="0" err="1" smtClean="0">
                <a:sym typeface="Wingdings"/>
              </a:rPr>
              <a:t>srcip</a:t>
            </a:r>
            <a:r>
              <a:rPr lang="en-US" dirty="0" smtClean="0">
                <a:sym typeface="Wingdings"/>
              </a:rPr>
              <a:t>=2.*)  </a:t>
            </a:r>
            <a:r>
              <a:rPr lang="en-US" dirty="0" err="1" smtClean="0">
                <a:sym typeface="Wingdings"/>
              </a:rPr>
              <a:t>fwd</a:t>
            </a:r>
            <a:r>
              <a:rPr lang="en-US" dirty="0" smtClean="0">
                <a:sym typeface="Wingdings"/>
              </a:rPr>
              <a:t>(C2)</a:t>
            </a:r>
          </a:p>
          <a:p>
            <a:r>
              <a:rPr lang="en-US" dirty="0" smtClean="0">
                <a:sym typeface="Wingdings"/>
              </a:rPr>
              <a:t>…</a:t>
            </a:r>
            <a:endParaRPr lang="en-US" dirty="0"/>
          </a:p>
        </p:txBody>
      </p:sp>
      <p:sp>
        <p:nvSpPr>
          <p:cNvPr id="8" name="TextBox 7"/>
          <p:cNvSpPr txBox="1"/>
          <p:nvPr/>
        </p:nvSpPr>
        <p:spPr>
          <a:xfrm>
            <a:off x="1157111" y="3516261"/>
            <a:ext cx="2467342" cy="400110"/>
          </a:xfrm>
          <a:prstGeom prst="rect">
            <a:avLst/>
          </a:prstGeom>
          <a:noFill/>
        </p:spPr>
        <p:txBody>
          <a:bodyPr wrap="none" rtlCol="0">
            <a:spAutoFit/>
          </a:bodyPr>
          <a:lstStyle/>
          <a:p>
            <a:r>
              <a:rPr lang="en-US" sz="2000" b="1" dirty="0" smtClean="0">
                <a:solidFill>
                  <a:srgbClr val="000000"/>
                </a:solidFill>
              </a:rPr>
              <a:t>A’s inbound policy</a:t>
            </a:r>
            <a:endParaRPr lang="en-US" sz="2000" b="1" dirty="0">
              <a:solidFill>
                <a:srgbClr val="000000"/>
              </a:solidFill>
            </a:endParaRPr>
          </a:p>
        </p:txBody>
      </p:sp>
      <p:sp>
        <p:nvSpPr>
          <p:cNvPr id="9" name="TextBox 8"/>
          <p:cNvSpPr txBox="1"/>
          <p:nvPr/>
        </p:nvSpPr>
        <p:spPr>
          <a:xfrm>
            <a:off x="5204179" y="3516261"/>
            <a:ext cx="2646878" cy="400110"/>
          </a:xfrm>
          <a:prstGeom prst="rect">
            <a:avLst/>
          </a:prstGeom>
          <a:noFill/>
        </p:spPr>
        <p:txBody>
          <a:bodyPr wrap="none" rtlCol="0">
            <a:spAutoFit/>
          </a:bodyPr>
          <a:lstStyle/>
          <a:p>
            <a:r>
              <a:rPr lang="en-US" sz="2000" b="1" dirty="0"/>
              <a:t>C</a:t>
            </a:r>
            <a:r>
              <a:rPr lang="en-US" sz="2000" b="1" dirty="0" smtClean="0"/>
              <a:t>’s outbound policy</a:t>
            </a:r>
            <a:endParaRPr lang="en-US" sz="2000" b="1" dirty="0"/>
          </a:p>
        </p:txBody>
      </p:sp>
      <p:sp>
        <p:nvSpPr>
          <p:cNvPr id="10" name="TextBox 9"/>
          <p:cNvSpPr txBox="1"/>
          <p:nvPr/>
        </p:nvSpPr>
        <p:spPr>
          <a:xfrm>
            <a:off x="4230839" y="4078111"/>
            <a:ext cx="428322" cy="523220"/>
          </a:xfrm>
          <a:prstGeom prst="rect">
            <a:avLst/>
          </a:prstGeom>
          <a:noFill/>
        </p:spPr>
        <p:txBody>
          <a:bodyPr wrap="none" rtlCol="0">
            <a:spAutoFit/>
          </a:bodyPr>
          <a:lstStyle/>
          <a:p>
            <a:r>
              <a:rPr lang="en-US" sz="2800" dirty="0" smtClean="0"/>
              <a:t>X</a:t>
            </a:r>
            <a:endParaRPr lang="en-US" sz="2800" dirty="0"/>
          </a:p>
        </p:txBody>
      </p:sp>
      <p:sp>
        <p:nvSpPr>
          <p:cNvPr id="11" name="TextBox 10"/>
          <p:cNvSpPr txBox="1"/>
          <p:nvPr/>
        </p:nvSpPr>
        <p:spPr>
          <a:xfrm>
            <a:off x="2061316" y="5244147"/>
            <a:ext cx="4190571" cy="1477328"/>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match(</a:t>
            </a:r>
            <a:r>
              <a:rPr lang="en-US" dirty="0" err="1" smtClean="0"/>
              <a:t>dstport</a:t>
            </a:r>
            <a:r>
              <a:rPr lang="en-US" dirty="0" smtClean="0"/>
              <a:t>=80 </a:t>
            </a:r>
            <a:r>
              <a:rPr lang="en-US" dirty="0" smtClean="0"/>
              <a:t>&amp; </a:t>
            </a:r>
            <a:r>
              <a:rPr lang="en-US" dirty="0" err="1" smtClean="0"/>
              <a:t>srcip</a:t>
            </a:r>
            <a:r>
              <a:rPr lang="en-US" dirty="0" smtClean="0"/>
              <a:t>=1</a:t>
            </a:r>
            <a:r>
              <a:rPr lang="en-US" dirty="0" smtClean="0"/>
              <a:t>.*) </a:t>
            </a:r>
            <a:r>
              <a:rPr lang="en-US" dirty="0" smtClean="0">
                <a:sym typeface="Wingdings"/>
              </a:rPr>
              <a:t> </a:t>
            </a:r>
            <a:r>
              <a:rPr lang="en-US" dirty="0" err="1" smtClean="0">
                <a:sym typeface="Wingdings"/>
              </a:rPr>
              <a:t>fwd</a:t>
            </a:r>
            <a:r>
              <a:rPr lang="en-US" dirty="0" smtClean="0">
                <a:sym typeface="Wingdings"/>
              </a:rPr>
              <a:t>(C1)</a:t>
            </a:r>
          </a:p>
          <a:p>
            <a:r>
              <a:rPr lang="en-US" dirty="0" smtClean="0">
                <a:sym typeface="Wingdings"/>
              </a:rPr>
              <a:t>match(</a:t>
            </a:r>
            <a:r>
              <a:rPr lang="en-US" dirty="0" err="1" smtClean="0">
                <a:sym typeface="Wingdings"/>
              </a:rPr>
              <a:t>dstport</a:t>
            </a:r>
            <a:r>
              <a:rPr lang="en-US" dirty="0" smtClean="0">
                <a:sym typeface="Wingdings"/>
              </a:rPr>
              <a:t>=80 </a:t>
            </a:r>
            <a:r>
              <a:rPr lang="en-US" dirty="0" smtClean="0">
                <a:sym typeface="Wingdings"/>
              </a:rPr>
              <a:t>&amp; </a:t>
            </a:r>
            <a:r>
              <a:rPr lang="en-US" dirty="0" err="1" smtClean="0">
                <a:sym typeface="Wingdings"/>
              </a:rPr>
              <a:t>srcip</a:t>
            </a:r>
            <a:r>
              <a:rPr lang="en-US" dirty="0" smtClean="0">
                <a:sym typeface="Wingdings"/>
              </a:rPr>
              <a:t>=2</a:t>
            </a:r>
            <a:r>
              <a:rPr lang="en-US" dirty="0" smtClean="0">
                <a:sym typeface="Wingdings"/>
              </a:rPr>
              <a:t>.*)  </a:t>
            </a:r>
            <a:r>
              <a:rPr lang="en-US" dirty="0" err="1" smtClean="0">
                <a:sym typeface="Wingdings"/>
              </a:rPr>
              <a:t>fwd</a:t>
            </a:r>
            <a:r>
              <a:rPr lang="en-US" dirty="0" smtClean="0">
                <a:sym typeface="Wingdings"/>
              </a:rPr>
              <a:t>(C2)</a:t>
            </a:r>
          </a:p>
          <a:p>
            <a:r>
              <a:rPr lang="en-US" dirty="0" smtClean="0">
                <a:sym typeface="Wingdings"/>
              </a:rPr>
              <a:t>match(</a:t>
            </a:r>
            <a:r>
              <a:rPr lang="en-US" dirty="0" err="1" smtClean="0">
                <a:sym typeface="Wingdings"/>
              </a:rPr>
              <a:t>dstport</a:t>
            </a:r>
            <a:r>
              <a:rPr lang="en-US" dirty="0" smtClean="0">
                <a:sym typeface="Wingdings"/>
              </a:rPr>
              <a:t>=22 </a:t>
            </a:r>
            <a:r>
              <a:rPr lang="en-US" dirty="0" smtClean="0">
                <a:sym typeface="Wingdings"/>
              </a:rPr>
              <a:t>&amp; </a:t>
            </a:r>
            <a:r>
              <a:rPr lang="en-US" dirty="0" err="1" smtClean="0">
                <a:sym typeface="Wingdings"/>
              </a:rPr>
              <a:t>srcip</a:t>
            </a:r>
            <a:r>
              <a:rPr lang="en-US" dirty="0" smtClean="0">
                <a:sym typeface="Wingdings"/>
              </a:rPr>
              <a:t>=1</a:t>
            </a:r>
            <a:r>
              <a:rPr lang="en-US" dirty="0" smtClean="0">
                <a:sym typeface="Wingdings"/>
              </a:rPr>
              <a:t>.*)  </a:t>
            </a:r>
            <a:r>
              <a:rPr lang="en-US" dirty="0" err="1" smtClean="0">
                <a:sym typeface="Wingdings"/>
              </a:rPr>
              <a:t>fwd</a:t>
            </a:r>
            <a:r>
              <a:rPr lang="en-US" dirty="0" smtClean="0">
                <a:sym typeface="Wingdings"/>
              </a:rPr>
              <a:t>(C1)</a:t>
            </a:r>
          </a:p>
          <a:p>
            <a:r>
              <a:rPr lang="en-US" dirty="0" smtClean="0">
                <a:sym typeface="Wingdings"/>
              </a:rPr>
              <a:t>match(</a:t>
            </a:r>
            <a:r>
              <a:rPr lang="en-US" dirty="0" err="1" smtClean="0">
                <a:sym typeface="Wingdings"/>
              </a:rPr>
              <a:t>dstport</a:t>
            </a:r>
            <a:r>
              <a:rPr lang="en-US" dirty="0" smtClean="0">
                <a:sym typeface="Wingdings"/>
              </a:rPr>
              <a:t>=22 </a:t>
            </a:r>
            <a:r>
              <a:rPr lang="en-US" dirty="0" smtClean="0">
                <a:sym typeface="Wingdings"/>
              </a:rPr>
              <a:t>&amp; </a:t>
            </a:r>
            <a:r>
              <a:rPr lang="en-US" dirty="0" err="1" smtClean="0">
                <a:sym typeface="Wingdings"/>
              </a:rPr>
              <a:t>srcip</a:t>
            </a:r>
            <a:r>
              <a:rPr lang="en-US" dirty="0" smtClean="0">
                <a:sym typeface="Wingdings"/>
              </a:rPr>
              <a:t>=2</a:t>
            </a:r>
            <a:r>
              <a:rPr lang="en-US" dirty="0" smtClean="0">
                <a:sym typeface="Wingdings"/>
              </a:rPr>
              <a:t>.*)  </a:t>
            </a:r>
            <a:r>
              <a:rPr lang="en-US" dirty="0" err="1" smtClean="0">
                <a:sym typeface="Wingdings"/>
              </a:rPr>
              <a:t>fwd</a:t>
            </a:r>
            <a:r>
              <a:rPr lang="en-US" dirty="0" smtClean="0">
                <a:sym typeface="Wingdings"/>
              </a:rPr>
              <a:t>(C2)</a:t>
            </a:r>
          </a:p>
          <a:p>
            <a:r>
              <a:rPr lang="en-US" dirty="0" smtClean="0">
                <a:sym typeface="Wingdings"/>
              </a:rPr>
              <a:t>…</a:t>
            </a:r>
            <a:r>
              <a:rPr lang="en-US" dirty="0" smtClean="0"/>
              <a:t> </a:t>
            </a:r>
            <a:endParaRPr lang="en-US" dirty="0"/>
          </a:p>
        </p:txBody>
      </p:sp>
      <p:sp>
        <p:nvSpPr>
          <p:cNvPr id="12" name="TextBox 11"/>
          <p:cNvSpPr txBox="1"/>
          <p:nvPr/>
        </p:nvSpPr>
        <p:spPr>
          <a:xfrm>
            <a:off x="1073802" y="5710019"/>
            <a:ext cx="454271" cy="646331"/>
          </a:xfrm>
          <a:prstGeom prst="rect">
            <a:avLst/>
          </a:prstGeom>
          <a:noFill/>
        </p:spPr>
        <p:txBody>
          <a:bodyPr wrap="none" rtlCol="0">
            <a:spAutoFit/>
          </a:bodyPr>
          <a:lstStyle/>
          <a:p>
            <a:r>
              <a:rPr lang="en-US" sz="3600" dirty="0" smtClean="0"/>
              <a:t>=</a:t>
            </a:r>
            <a:endParaRPr lang="en-US" dirty="0"/>
          </a:p>
        </p:txBody>
      </p:sp>
    </p:spTree>
    <p:extLst>
      <p:ext uri="{BB962C8B-B14F-4D97-AF65-F5344CB8AC3E}">
        <p14:creationId xmlns:p14="http://schemas.microsoft.com/office/powerpoint/2010/main" val="12415440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Multi-Table Switches</a:t>
            </a:r>
            <a:endParaRPr lang="en-US" dirty="0"/>
          </a:p>
        </p:txBody>
      </p:sp>
      <p:sp>
        <p:nvSpPr>
          <p:cNvPr id="3" name="Content Placeholder 2"/>
          <p:cNvSpPr>
            <a:spLocks noGrp="1"/>
          </p:cNvSpPr>
          <p:nvPr>
            <p:ph idx="1"/>
          </p:nvPr>
        </p:nvSpPr>
        <p:spPr>
          <a:xfrm>
            <a:off x="457200" y="1600201"/>
            <a:ext cx="8503356" cy="4756150"/>
          </a:xfrm>
        </p:spPr>
        <p:txBody>
          <a:bodyPr>
            <a:normAutofit fontScale="92500" lnSpcReduction="10000"/>
          </a:bodyPr>
          <a:lstStyle/>
          <a:p>
            <a:r>
              <a:rPr lang="en-US" dirty="0">
                <a:solidFill>
                  <a:srgbClr val="000090"/>
                </a:solidFill>
              </a:rPr>
              <a:t>Leverage multi-table </a:t>
            </a:r>
            <a:r>
              <a:rPr lang="en-US" dirty="0" smtClean="0">
                <a:solidFill>
                  <a:srgbClr val="000090"/>
                </a:solidFill>
              </a:rPr>
              <a:t>switches</a:t>
            </a:r>
          </a:p>
          <a:p>
            <a:pPr lvl="1"/>
            <a:r>
              <a:rPr lang="en-US" dirty="0" smtClean="0"/>
              <a:t>Multiple stages of match-action tables (OF 1.3)</a:t>
            </a:r>
          </a:p>
          <a:p>
            <a:pPr lvl="1"/>
            <a:r>
              <a:rPr lang="en-US" dirty="0" smtClean="0"/>
              <a:t>Inbound policy followed by outbound policy</a:t>
            </a:r>
          </a:p>
          <a:p>
            <a:pPr lvl="1"/>
            <a:endParaRPr lang="en-US" dirty="0"/>
          </a:p>
          <a:p>
            <a:pPr lvl="1"/>
            <a:endParaRPr lang="en-US" dirty="0" smtClean="0"/>
          </a:p>
          <a:p>
            <a:pPr lvl="1"/>
            <a:endParaRPr lang="en-US" dirty="0"/>
          </a:p>
          <a:p>
            <a:pPr lvl="1"/>
            <a:endParaRPr lang="en-US" dirty="0" smtClean="0"/>
          </a:p>
          <a:p>
            <a:r>
              <a:rPr lang="en-US" dirty="0" smtClean="0">
                <a:solidFill>
                  <a:srgbClr val="000090"/>
                </a:solidFill>
              </a:rPr>
              <a:t>Improved scalability</a:t>
            </a:r>
          </a:p>
          <a:p>
            <a:pPr lvl="1"/>
            <a:r>
              <a:rPr lang="en-US" dirty="0" smtClean="0"/>
              <a:t>Data plane: smaller tables, and other optimizations</a:t>
            </a:r>
          </a:p>
          <a:p>
            <a:pPr lvl="1"/>
            <a:r>
              <a:rPr lang="en-US" dirty="0" smtClean="0"/>
              <a:t>Control plane: faster compilation and fewer updates</a:t>
            </a:r>
          </a:p>
          <a:p>
            <a:pPr marL="0" indent="0">
              <a:buNone/>
            </a:pPr>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36</a:t>
            </a:fld>
            <a:endParaRPr lang="en-US" dirty="0"/>
          </a:p>
        </p:txBody>
      </p:sp>
      <p:sp>
        <p:nvSpPr>
          <p:cNvPr id="5" name="TextBox 4"/>
          <p:cNvSpPr txBox="1"/>
          <p:nvPr/>
        </p:nvSpPr>
        <p:spPr>
          <a:xfrm>
            <a:off x="846667" y="3568707"/>
            <a:ext cx="309824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m</a:t>
            </a:r>
            <a:r>
              <a:rPr lang="en-US" dirty="0" smtClean="0"/>
              <a:t>atch(</a:t>
            </a:r>
            <a:r>
              <a:rPr lang="en-US" dirty="0" err="1" smtClean="0"/>
              <a:t>dstport</a:t>
            </a:r>
            <a:r>
              <a:rPr lang="en-US" dirty="0" smtClean="0"/>
              <a:t>=80) </a:t>
            </a:r>
            <a:r>
              <a:rPr lang="en-US" dirty="0" smtClean="0">
                <a:sym typeface="Wingdings"/>
              </a:rPr>
              <a:t> </a:t>
            </a:r>
            <a:r>
              <a:rPr lang="en-US" dirty="0" err="1" smtClean="0">
                <a:sym typeface="Wingdings"/>
              </a:rPr>
              <a:t>fwd</a:t>
            </a:r>
            <a:r>
              <a:rPr lang="en-US" dirty="0" smtClean="0">
                <a:sym typeface="Wingdings"/>
              </a:rPr>
              <a:t>(C)</a:t>
            </a:r>
          </a:p>
          <a:p>
            <a:r>
              <a:rPr lang="en-US" dirty="0">
                <a:sym typeface="Wingdings"/>
              </a:rPr>
              <a:t>m</a:t>
            </a:r>
            <a:r>
              <a:rPr lang="en-US" dirty="0" smtClean="0">
                <a:sym typeface="Wingdings"/>
              </a:rPr>
              <a:t>atch(</a:t>
            </a:r>
            <a:r>
              <a:rPr lang="en-US" dirty="0" err="1" smtClean="0">
                <a:sym typeface="Wingdings"/>
              </a:rPr>
              <a:t>dstport</a:t>
            </a:r>
            <a:r>
              <a:rPr lang="en-US" dirty="0" smtClean="0">
                <a:sym typeface="Wingdings"/>
              </a:rPr>
              <a:t>=22)  </a:t>
            </a:r>
            <a:r>
              <a:rPr lang="en-US" dirty="0" err="1" smtClean="0">
                <a:sym typeface="Wingdings"/>
              </a:rPr>
              <a:t>fwd</a:t>
            </a:r>
            <a:r>
              <a:rPr lang="en-US" dirty="0" smtClean="0">
                <a:sym typeface="Wingdings"/>
              </a:rPr>
              <a:t>(C)</a:t>
            </a:r>
          </a:p>
          <a:p>
            <a:r>
              <a:rPr lang="en-US" dirty="0" smtClean="0">
                <a:sym typeface="Wingdings"/>
              </a:rPr>
              <a:t>…</a:t>
            </a:r>
            <a:endParaRPr lang="en-US" dirty="0"/>
          </a:p>
        </p:txBody>
      </p:sp>
      <p:sp>
        <p:nvSpPr>
          <p:cNvPr id="6" name="TextBox 5"/>
          <p:cNvSpPr txBox="1"/>
          <p:nvPr/>
        </p:nvSpPr>
        <p:spPr>
          <a:xfrm>
            <a:off x="5010443" y="3568707"/>
            <a:ext cx="3033891"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m</a:t>
            </a:r>
            <a:r>
              <a:rPr lang="en-US" dirty="0" smtClean="0"/>
              <a:t>atch(</a:t>
            </a:r>
            <a:r>
              <a:rPr lang="en-US" dirty="0" err="1" smtClean="0"/>
              <a:t>srcip</a:t>
            </a:r>
            <a:r>
              <a:rPr lang="en-US" dirty="0" smtClean="0"/>
              <a:t>=1.*) </a:t>
            </a:r>
            <a:r>
              <a:rPr lang="en-US" dirty="0" smtClean="0">
                <a:sym typeface="Wingdings"/>
              </a:rPr>
              <a:t> </a:t>
            </a:r>
            <a:r>
              <a:rPr lang="en-US" dirty="0" err="1" smtClean="0">
                <a:sym typeface="Wingdings"/>
              </a:rPr>
              <a:t>fwd</a:t>
            </a:r>
            <a:r>
              <a:rPr lang="en-US" dirty="0" smtClean="0">
                <a:sym typeface="Wingdings"/>
              </a:rPr>
              <a:t>(C1)</a:t>
            </a:r>
          </a:p>
          <a:p>
            <a:r>
              <a:rPr lang="en-US" dirty="0">
                <a:sym typeface="Wingdings"/>
              </a:rPr>
              <a:t>m</a:t>
            </a:r>
            <a:r>
              <a:rPr lang="en-US" dirty="0" smtClean="0">
                <a:sym typeface="Wingdings"/>
              </a:rPr>
              <a:t>atch(</a:t>
            </a:r>
            <a:r>
              <a:rPr lang="en-US" dirty="0" err="1" smtClean="0">
                <a:sym typeface="Wingdings"/>
              </a:rPr>
              <a:t>srcip</a:t>
            </a:r>
            <a:r>
              <a:rPr lang="en-US" dirty="0" smtClean="0">
                <a:sym typeface="Wingdings"/>
              </a:rPr>
              <a:t>=2.*)  </a:t>
            </a:r>
            <a:r>
              <a:rPr lang="en-US" dirty="0" err="1" smtClean="0">
                <a:sym typeface="Wingdings"/>
              </a:rPr>
              <a:t>fwd</a:t>
            </a:r>
            <a:r>
              <a:rPr lang="en-US" dirty="0" smtClean="0">
                <a:sym typeface="Wingdings"/>
              </a:rPr>
              <a:t>(C2)</a:t>
            </a:r>
          </a:p>
          <a:p>
            <a:r>
              <a:rPr lang="en-US" dirty="0" smtClean="0">
                <a:sym typeface="Wingdings"/>
              </a:rPr>
              <a:t>…</a:t>
            </a:r>
            <a:endParaRPr lang="en-US" dirty="0"/>
          </a:p>
        </p:txBody>
      </p:sp>
      <p:sp>
        <p:nvSpPr>
          <p:cNvPr id="7" name="TextBox 6"/>
          <p:cNvSpPr txBox="1"/>
          <p:nvPr/>
        </p:nvSpPr>
        <p:spPr>
          <a:xfrm>
            <a:off x="1157111" y="3149375"/>
            <a:ext cx="2467342" cy="400110"/>
          </a:xfrm>
          <a:prstGeom prst="rect">
            <a:avLst/>
          </a:prstGeom>
          <a:noFill/>
        </p:spPr>
        <p:txBody>
          <a:bodyPr wrap="none" rtlCol="0">
            <a:spAutoFit/>
          </a:bodyPr>
          <a:lstStyle/>
          <a:p>
            <a:r>
              <a:rPr lang="en-US" sz="2000" b="1" dirty="0" smtClean="0">
                <a:solidFill>
                  <a:srgbClr val="000000"/>
                </a:solidFill>
              </a:rPr>
              <a:t>A’s inbound policy</a:t>
            </a:r>
            <a:endParaRPr lang="en-US" sz="2000" b="1" dirty="0">
              <a:solidFill>
                <a:srgbClr val="000000"/>
              </a:solidFill>
            </a:endParaRPr>
          </a:p>
        </p:txBody>
      </p:sp>
      <p:sp>
        <p:nvSpPr>
          <p:cNvPr id="8" name="TextBox 7"/>
          <p:cNvSpPr txBox="1"/>
          <p:nvPr/>
        </p:nvSpPr>
        <p:spPr>
          <a:xfrm>
            <a:off x="5204179" y="3149375"/>
            <a:ext cx="2646878" cy="400110"/>
          </a:xfrm>
          <a:prstGeom prst="rect">
            <a:avLst/>
          </a:prstGeom>
          <a:noFill/>
        </p:spPr>
        <p:txBody>
          <a:bodyPr wrap="none" rtlCol="0">
            <a:spAutoFit/>
          </a:bodyPr>
          <a:lstStyle/>
          <a:p>
            <a:r>
              <a:rPr lang="en-US" sz="2000" b="1" dirty="0"/>
              <a:t>C</a:t>
            </a:r>
            <a:r>
              <a:rPr lang="en-US" sz="2000" b="1" dirty="0" smtClean="0"/>
              <a:t>’s outbound policy</a:t>
            </a:r>
            <a:endParaRPr lang="en-US" sz="2000" b="1" dirty="0"/>
          </a:p>
        </p:txBody>
      </p:sp>
    </p:spTree>
    <p:extLst>
      <p:ext uri="{BB962C8B-B14F-4D97-AF65-F5344CB8AC3E}">
        <p14:creationId xmlns:p14="http://schemas.microsoft.com/office/powerpoint/2010/main" val="27351325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Decoupling BGP and SDN</a:t>
            </a:r>
            <a:endParaRPr lang="en-US" dirty="0"/>
          </a:p>
        </p:txBody>
      </p:sp>
      <p:sp>
        <p:nvSpPr>
          <p:cNvPr id="3" name="Content Placeholder 2"/>
          <p:cNvSpPr>
            <a:spLocks noGrp="1"/>
          </p:cNvSpPr>
          <p:nvPr>
            <p:ph idx="1"/>
          </p:nvPr>
        </p:nvSpPr>
        <p:spPr>
          <a:xfrm>
            <a:off x="457200" y="1600200"/>
            <a:ext cx="8229600" cy="4756150"/>
          </a:xfrm>
        </p:spPr>
        <p:txBody>
          <a:bodyPr>
            <a:normAutofit/>
          </a:bodyPr>
          <a:lstStyle/>
          <a:p>
            <a:r>
              <a:rPr lang="en-US" dirty="0" smtClean="0">
                <a:solidFill>
                  <a:srgbClr val="000090"/>
                </a:solidFill>
              </a:rPr>
              <a:t>Frequent BGP routing changes</a:t>
            </a:r>
          </a:p>
          <a:p>
            <a:pPr lvl="1"/>
            <a:r>
              <a:rPr lang="en-US" dirty="0" smtClean="0"/>
              <a:t>Dozens of BGP updates per second</a:t>
            </a:r>
          </a:p>
          <a:p>
            <a:pPr lvl="1"/>
            <a:r>
              <a:rPr lang="en-US" dirty="0" smtClean="0"/>
              <a:t>Often quite </a:t>
            </a:r>
            <a:r>
              <a:rPr lang="en-US" dirty="0" err="1" smtClean="0"/>
              <a:t>bursty</a:t>
            </a:r>
            <a:endParaRPr lang="en-US" dirty="0" smtClean="0"/>
          </a:p>
          <a:p>
            <a:r>
              <a:rPr lang="en-US" dirty="0" smtClean="0">
                <a:solidFill>
                  <a:srgbClr val="000090"/>
                </a:solidFill>
              </a:rPr>
              <a:t>Causes frequent SDX data-plane changes</a:t>
            </a:r>
          </a:p>
          <a:p>
            <a:pPr lvl="1"/>
            <a:r>
              <a:rPr lang="en-US" dirty="0"/>
              <a:t>M</a:t>
            </a:r>
            <a:r>
              <a:rPr lang="en-US" dirty="0" smtClean="0"/>
              <a:t>ap an equivalence class to new output port</a:t>
            </a:r>
          </a:p>
          <a:p>
            <a:pPr lvl="1"/>
            <a:r>
              <a:rPr lang="en-US" dirty="0" smtClean="0"/>
              <a:t>E.g., from neighbor B to neighbor C</a:t>
            </a:r>
          </a:p>
          <a:p>
            <a:r>
              <a:rPr lang="en-US" dirty="0" smtClean="0">
                <a:solidFill>
                  <a:srgbClr val="000090"/>
                </a:solidFill>
              </a:rPr>
              <a:t>Also triggers BGP updates to participants</a:t>
            </a:r>
          </a:p>
          <a:p>
            <a:pPr lvl="1"/>
            <a:r>
              <a:rPr lang="en-US" dirty="0" smtClean="0"/>
              <a:t>But that’s okay…</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502431CD-A83D-384C-97C7-66FF0CCEF56F}" type="slidenum">
              <a:rPr lang="en-US" smtClean="0"/>
              <a:t>37</a:t>
            </a:fld>
            <a:endParaRPr lang="en-US" dirty="0"/>
          </a:p>
        </p:txBody>
      </p:sp>
    </p:spTree>
    <p:extLst>
      <p:ext uri="{BB962C8B-B14F-4D97-AF65-F5344CB8AC3E}">
        <p14:creationId xmlns:p14="http://schemas.microsoft.com/office/powerpoint/2010/main" val="15581368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Decoupling BGP from SDN</a:t>
            </a:r>
            <a:endParaRPr lang="en-US" dirty="0"/>
          </a:p>
        </p:txBody>
      </p:sp>
      <p:sp>
        <p:nvSpPr>
          <p:cNvPr id="3" name="Content Placeholder 2"/>
          <p:cNvSpPr>
            <a:spLocks noGrp="1"/>
          </p:cNvSpPr>
          <p:nvPr>
            <p:ph idx="1"/>
          </p:nvPr>
        </p:nvSpPr>
        <p:spPr>
          <a:xfrm>
            <a:off x="457200" y="1600200"/>
            <a:ext cx="8229600" cy="4651022"/>
          </a:xfrm>
        </p:spPr>
        <p:txBody>
          <a:bodyPr/>
          <a:lstStyle/>
          <a:p>
            <a:r>
              <a:rPr lang="en-US" dirty="0" smtClean="0">
                <a:solidFill>
                  <a:srgbClr val="000090"/>
                </a:solidFill>
              </a:rPr>
              <a:t>Leverage participants’ border routers more</a:t>
            </a:r>
          </a:p>
          <a:p>
            <a:pPr lvl="1"/>
            <a:r>
              <a:rPr lang="en-US" dirty="0" smtClean="0"/>
              <a:t>Encode BGP reachability info in the “next hop”</a:t>
            </a:r>
          </a:p>
          <a:p>
            <a:r>
              <a:rPr lang="en-US" dirty="0" smtClean="0">
                <a:solidFill>
                  <a:srgbClr val="000090"/>
                </a:solidFill>
              </a:rPr>
              <a:t>Extended BGP “next hop” encoding</a:t>
            </a:r>
          </a:p>
          <a:p>
            <a:pPr lvl="1"/>
            <a:r>
              <a:rPr lang="en-US" dirty="0" smtClean="0"/>
              <a:t>Old idea: encode the outbound participant</a:t>
            </a:r>
          </a:p>
          <a:p>
            <a:pPr lvl="1"/>
            <a:r>
              <a:rPr lang="en-US" dirty="0" smtClean="0"/>
              <a:t>New idea: also encode the set of participants offering a BGP route for this IP prefix</a:t>
            </a:r>
          </a:p>
          <a:p>
            <a:r>
              <a:rPr lang="en-US" dirty="0" smtClean="0">
                <a:solidFill>
                  <a:srgbClr val="000090"/>
                </a:solidFill>
              </a:rPr>
              <a:t>Changing only the BGP announcements</a:t>
            </a:r>
          </a:p>
          <a:p>
            <a:pPr lvl="1"/>
            <a:r>
              <a:rPr lang="en-US" dirty="0" smtClean="0"/>
              <a:t>No need to update the SDX data plane!</a:t>
            </a:r>
          </a:p>
          <a:p>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38</a:t>
            </a:fld>
            <a:endParaRPr lang="en-US" dirty="0"/>
          </a:p>
        </p:txBody>
      </p:sp>
    </p:spTree>
    <p:extLst>
      <p:ext uri="{BB962C8B-B14F-4D97-AF65-F5344CB8AC3E}">
        <p14:creationId xmlns:p14="http://schemas.microsoft.com/office/powerpoint/2010/main" val="3004844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Decoupling BGP from SDN</a:t>
            </a:r>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39</a:t>
            </a:fld>
            <a:endParaRPr lang="en-US" dirty="0"/>
          </a:p>
        </p:txBody>
      </p:sp>
      <p:sp>
        <p:nvSpPr>
          <p:cNvPr id="5" name="Rectangle 4"/>
          <p:cNvSpPr/>
          <p:nvPr/>
        </p:nvSpPr>
        <p:spPr>
          <a:xfrm>
            <a:off x="4205115" y="2246800"/>
            <a:ext cx="4219222" cy="2328134"/>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350035" y="2931780"/>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350035" y="3765870"/>
            <a:ext cx="658497"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7099551" y="2246800"/>
            <a:ext cx="0" cy="23281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7209505" y="2821138"/>
            <a:ext cx="1039768" cy="461665"/>
          </a:xfrm>
          <a:prstGeom prst="rect">
            <a:avLst/>
          </a:prstGeom>
          <a:noFill/>
        </p:spPr>
        <p:txBody>
          <a:bodyPr wrap="none" rtlCol="0">
            <a:spAutoFit/>
          </a:bodyPr>
          <a:lstStyle/>
          <a:p>
            <a:r>
              <a:rPr lang="en-US" sz="2400" dirty="0" err="1"/>
              <a:t>f</a:t>
            </a:r>
            <a:r>
              <a:rPr lang="en-US" sz="2400" dirty="0" err="1" smtClean="0"/>
              <a:t>wd</a:t>
            </a:r>
            <a:r>
              <a:rPr lang="en-US" sz="2400" dirty="0" smtClean="0"/>
              <a:t>(1)</a:t>
            </a:r>
            <a:endParaRPr lang="en-US" sz="2400" dirty="0"/>
          </a:p>
        </p:txBody>
      </p:sp>
      <p:sp>
        <p:nvSpPr>
          <p:cNvPr id="10" name="TextBox 9"/>
          <p:cNvSpPr txBox="1"/>
          <p:nvPr/>
        </p:nvSpPr>
        <p:spPr>
          <a:xfrm>
            <a:off x="7234847" y="3674375"/>
            <a:ext cx="1039768" cy="461665"/>
          </a:xfrm>
          <a:prstGeom prst="rect">
            <a:avLst/>
          </a:prstGeom>
          <a:noFill/>
        </p:spPr>
        <p:txBody>
          <a:bodyPr wrap="none" rtlCol="0">
            <a:spAutoFit/>
          </a:bodyPr>
          <a:lstStyle/>
          <a:p>
            <a:r>
              <a:rPr lang="en-US" sz="2400" dirty="0" err="1"/>
              <a:t>f</a:t>
            </a:r>
            <a:r>
              <a:rPr lang="en-US" sz="2400" dirty="0" err="1" smtClean="0"/>
              <a:t>wd</a:t>
            </a:r>
            <a:r>
              <a:rPr lang="en-US" sz="2400" dirty="0" smtClean="0"/>
              <a:t>(2)</a:t>
            </a:r>
            <a:endParaRPr lang="en-US" sz="2400" dirty="0"/>
          </a:p>
        </p:txBody>
      </p:sp>
      <p:sp>
        <p:nvSpPr>
          <p:cNvPr id="11" name="TextBox 10"/>
          <p:cNvSpPr txBox="1"/>
          <p:nvPr/>
        </p:nvSpPr>
        <p:spPr>
          <a:xfrm>
            <a:off x="1094196" y="1525687"/>
            <a:ext cx="1694319" cy="646331"/>
          </a:xfrm>
          <a:prstGeom prst="rect">
            <a:avLst/>
          </a:prstGeom>
          <a:noFill/>
        </p:spPr>
        <p:txBody>
          <a:bodyPr wrap="none" rtlCol="0">
            <a:spAutoFit/>
          </a:bodyPr>
          <a:lstStyle/>
          <a:p>
            <a:pPr algn="ctr"/>
            <a:r>
              <a:rPr lang="en-US" dirty="0">
                <a:solidFill>
                  <a:srgbClr val="FF0000"/>
                </a:solidFill>
              </a:rPr>
              <a:t>f</a:t>
            </a:r>
            <a:r>
              <a:rPr lang="en-US" dirty="0" smtClean="0">
                <a:solidFill>
                  <a:srgbClr val="FF0000"/>
                </a:solidFill>
              </a:rPr>
              <a:t>orward to</a:t>
            </a:r>
          </a:p>
          <a:p>
            <a:pPr algn="ctr"/>
            <a:r>
              <a:rPr lang="en-US" dirty="0" smtClean="0">
                <a:solidFill>
                  <a:srgbClr val="FF0000"/>
                </a:solidFill>
              </a:rPr>
              <a:t>BGP Next Hop</a:t>
            </a:r>
            <a:endParaRPr lang="en-US" dirty="0">
              <a:solidFill>
                <a:srgbClr val="FF0000"/>
              </a:solidFill>
            </a:endParaRPr>
          </a:p>
        </p:txBody>
      </p:sp>
      <p:sp>
        <p:nvSpPr>
          <p:cNvPr id="12" name="TextBox 11"/>
          <p:cNvSpPr txBox="1"/>
          <p:nvPr/>
        </p:nvSpPr>
        <p:spPr>
          <a:xfrm>
            <a:off x="5682139" y="1548461"/>
            <a:ext cx="1694319" cy="646331"/>
          </a:xfrm>
          <a:prstGeom prst="rect">
            <a:avLst/>
          </a:prstGeom>
          <a:noFill/>
        </p:spPr>
        <p:txBody>
          <a:bodyPr wrap="none" rtlCol="0">
            <a:spAutoFit/>
          </a:bodyPr>
          <a:lstStyle/>
          <a:p>
            <a:pPr algn="ctr"/>
            <a:r>
              <a:rPr lang="en-US" dirty="0">
                <a:solidFill>
                  <a:srgbClr val="FF0000"/>
                </a:solidFill>
              </a:rPr>
              <a:t>m</a:t>
            </a:r>
            <a:r>
              <a:rPr lang="en-US" dirty="0" smtClean="0">
                <a:solidFill>
                  <a:srgbClr val="FF0000"/>
                </a:solidFill>
              </a:rPr>
              <a:t>atch on</a:t>
            </a:r>
          </a:p>
          <a:p>
            <a:pPr algn="ctr"/>
            <a:r>
              <a:rPr lang="en-US" dirty="0" smtClean="0">
                <a:solidFill>
                  <a:srgbClr val="FF0000"/>
                </a:solidFill>
              </a:rPr>
              <a:t>BGP Next Hop</a:t>
            </a:r>
            <a:endParaRPr lang="en-US" dirty="0">
              <a:solidFill>
                <a:srgbClr val="FF0000"/>
              </a:solidFill>
            </a:endParaRPr>
          </a:p>
        </p:txBody>
      </p:sp>
      <p:sp>
        <p:nvSpPr>
          <p:cNvPr id="13" name="Shape 443"/>
          <p:cNvSpPr/>
          <p:nvPr/>
        </p:nvSpPr>
        <p:spPr>
          <a:xfrm flipH="1">
            <a:off x="2812713" y="3431229"/>
            <a:ext cx="1392402" cy="0"/>
          </a:xfrm>
          <a:prstGeom prst="line">
            <a:avLst/>
          </a:prstGeom>
          <a:ln w="76200">
            <a:solidFill/>
            <a:miter lim="400000"/>
            <a:headEnd type="triangle"/>
          </a:ln>
        </p:spPr>
        <p:txBody>
          <a:bodyPr lIns="0" tIns="0" rIns="0" bIns="0" anchor="ctr"/>
          <a:lstStyle/>
          <a:p>
            <a:pPr defTabSz="321457">
              <a:defRPr sz="1200">
                <a:latin typeface="Helvetica"/>
                <a:ea typeface="Helvetica"/>
                <a:cs typeface="Helvetica"/>
                <a:sym typeface="Helvetica"/>
              </a:defRPr>
            </a:pPr>
            <a:endParaRPr/>
          </a:p>
        </p:txBody>
      </p:sp>
      <p:sp>
        <p:nvSpPr>
          <p:cNvPr id="14" name="Shape 636"/>
          <p:cNvSpPr/>
          <p:nvPr/>
        </p:nvSpPr>
        <p:spPr>
          <a:xfrm>
            <a:off x="5433813" y="4680758"/>
            <a:ext cx="1385445" cy="46166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defRPr sz="1800">
                <a:solidFill>
                  <a:srgbClr val="000000"/>
                </a:solidFill>
              </a:defRPr>
            </a:pPr>
            <a:r>
              <a:rPr lang="en-US" sz="2400" dirty="0" smtClean="0">
                <a:solidFill>
                  <a:srgbClr val="5E5E5E"/>
                </a:solidFill>
                <a:latin typeface="Arial"/>
                <a:cs typeface="Arial"/>
              </a:rPr>
              <a:t>SDX rules</a:t>
            </a:r>
            <a:endParaRPr sz="2400" dirty="0">
              <a:solidFill>
                <a:srgbClr val="5E5E5E"/>
              </a:solidFill>
              <a:latin typeface="Arial"/>
              <a:cs typeface="Arial"/>
            </a:endParaRPr>
          </a:p>
        </p:txBody>
      </p:sp>
      <p:sp>
        <p:nvSpPr>
          <p:cNvPr id="15" name="Rectangle 14"/>
          <p:cNvSpPr/>
          <p:nvPr/>
        </p:nvSpPr>
        <p:spPr>
          <a:xfrm>
            <a:off x="943052" y="2225390"/>
            <a:ext cx="1869662" cy="2328134"/>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1989126" y="3399109"/>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1989126" y="2636472"/>
            <a:ext cx="658497"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989126" y="4140932"/>
            <a:ext cx="658497"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777931" y="2225390"/>
            <a:ext cx="0" cy="2328134"/>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978942" y="2560639"/>
            <a:ext cx="783688" cy="461665"/>
          </a:xfrm>
          <a:prstGeom prst="rect">
            <a:avLst/>
          </a:prstGeom>
          <a:noFill/>
        </p:spPr>
        <p:txBody>
          <a:bodyPr wrap="none" rtlCol="0">
            <a:spAutoFit/>
          </a:bodyPr>
          <a:lstStyle/>
          <a:p>
            <a:r>
              <a:rPr lang="en-US" sz="2400" dirty="0" smtClean="0"/>
              <a:t>10/8</a:t>
            </a:r>
            <a:endParaRPr lang="en-US" sz="2400" dirty="0"/>
          </a:p>
        </p:txBody>
      </p:sp>
      <p:sp>
        <p:nvSpPr>
          <p:cNvPr id="21" name="TextBox 20"/>
          <p:cNvSpPr txBox="1"/>
          <p:nvPr/>
        </p:nvSpPr>
        <p:spPr>
          <a:xfrm>
            <a:off x="963641" y="3365940"/>
            <a:ext cx="783688" cy="461665"/>
          </a:xfrm>
          <a:prstGeom prst="rect">
            <a:avLst/>
          </a:prstGeom>
          <a:noFill/>
        </p:spPr>
        <p:txBody>
          <a:bodyPr wrap="none" rtlCol="0">
            <a:spAutoFit/>
          </a:bodyPr>
          <a:lstStyle/>
          <a:p>
            <a:r>
              <a:rPr lang="en-US" sz="2400" dirty="0"/>
              <a:t>4</a:t>
            </a:r>
            <a:r>
              <a:rPr lang="en-US" sz="2400" dirty="0" smtClean="0"/>
              <a:t>0/8</a:t>
            </a:r>
            <a:endParaRPr lang="en-US" sz="2400" dirty="0"/>
          </a:p>
        </p:txBody>
      </p:sp>
      <p:sp>
        <p:nvSpPr>
          <p:cNvPr id="22" name="TextBox 21"/>
          <p:cNvSpPr txBox="1"/>
          <p:nvPr/>
        </p:nvSpPr>
        <p:spPr>
          <a:xfrm>
            <a:off x="971400" y="4077929"/>
            <a:ext cx="783688" cy="461665"/>
          </a:xfrm>
          <a:prstGeom prst="rect">
            <a:avLst/>
          </a:prstGeom>
          <a:noFill/>
        </p:spPr>
        <p:txBody>
          <a:bodyPr wrap="none" rtlCol="0">
            <a:spAutoFit/>
          </a:bodyPr>
          <a:lstStyle/>
          <a:p>
            <a:r>
              <a:rPr lang="en-US" sz="2400" dirty="0"/>
              <a:t>2</a:t>
            </a:r>
            <a:r>
              <a:rPr lang="en-US" sz="2400" dirty="0" smtClean="0"/>
              <a:t>0/8</a:t>
            </a:r>
            <a:endParaRPr lang="en-US" sz="2400" dirty="0"/>
          </a:p>
        </p:txBody>
      </p:sp>
      <p:sp>
        <p:nvSpPr>
          <p:cNvPr id="23" name="Shape 636"/>
          <p:cNvSpPr/>
          <p:nvPr/>
        </p:nvSpPr>
        <p:spPr>
          <a:xfrm>
            <a:off x="1085213" y="4680758"/>
            <a:ext cx="1608313" cy="46166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lnSpc>
                <a:spcPct val="130000"/>
              </a:lnSpc>
              <a:defRPr sz="2000">
                <a:solidFill>
                  <a:srgbClr val="5E5E5E"/>
                </a:solidFill>
                <a:latin typeface="Lucida Sans Regular"/>
                <a:ea typeface="Lucida Sans Regular"/>
                <a:cs typeface="Lucida Sans Regular"/>
                <a:sym typeface="Lucida Sans Regular"/>
              </a:defRPr>
            </a:lvl1pPr>
          </a:lstStyle>
          <a:p>
            <a:pPr lvl="0" algn="ctr">
              <a:defRPr sz="1800">
                <a:solidFill>
                  <a:srgbClr val="000000"/>
                </a:solidFill>
              </a:defRPr>
            </a:pPr>
            <a:r>
              <a:rPr sz="2400" dirty="0">
                <a:solidFill>
                  <a:srgbClr val="5E5E5E"/>
                </a:solidFill>
                <a:latin typeface="Arial"/>
                <a:cs typeface="Arial"/>
              </a:rPr>
              <a:t>Edge router</a:t>
            </a:r>
          </a:p>
        </p:txBody>
      </p:sp>
      <p:sp>
        <p:nvSpPr>
          <p:cNvPr id="24" name="Rectangle 23"/>
          <p:cNvSpPr/>
          <p:nvPr/>
        </p:nvSpPr>
        <p:spPr>
          <a:xfrm>
            <a:off x="2318374" y="2636472"/>
            <a:ext cx="329249"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306149" y="3387523"/>
            <a:ext cx="329249" cy="270440"/>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975200" y="4140932"/>
            <a:ext cx="329249" cy="270440"/>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670123" y="2931780"/>
            <a:ext cx="329249" cy="270440"/>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340874" y="3765870"/>
            <a:ext cx="329249" cy="270440"/>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5079087" y="2833316"/>
            <a:ext cx="1938451" cy="461665"/>
          </a:xfrm>
          <a:prstGeom prst="rect">
            <a:avLst/>
          </a:prstGeom>
          <a:noFill/>
        </p:spPr>
        <p:txBody>
          <a:bodyPr wrap="none" rtlCol="0">
            <a:spAutoFit/>
          </a:bodyPr>
          <a:lstStyle/>
          <a:p>
            <a:r>
              <a:rPr lang="en-US" sz="2400" dirty="0" smtClean="0"/>
              <a:t>&amp; </a:t>
            </a:r>
            <a:r>
              <a:rPr lang="en-US" sz="2400" dirty="0" err="1" smtClean="0"/>
              <a:t>dstport</a:t>
            </a:r>
            <a:r>
              <a:rPr lang="en-US" sz="2400" dirty="0" smtClean="0"/>
              <a:t>=80</a:t>
            </a:r>
            <a:endParaRPr lang="en-US" sz="2400" dirty="0"/>
          </a:p>
        </p:txBody>
      </p:sp>
      <p:sp>
        <p:nvSpPr>
          <p:cNvPr id="30" name="TextBox 29"/>
          <p:cNvSpPr txBox="1"/>
          <p:nvPr/>
        </p:nvSpPr>
        <p:spPr>
          <a:xfrm>
            <a:off x="5064976" y="3670058"/>
            <a:ext cx="1938451" cy="461665"/>
          </a:xfrm>
          <a:prstGeom prst="rect">
            <a:avLst/>
          </a:prstGeom>
          <a:noFill/>
        </p:spPr>
        <p:txBody>
          <a:bodyPr wrap="none" rtlCol="0">
            <a:spAutoFit/>
          </a:bodyPr>
          <a:lstStyle/>
          <a:p>
            <a:r>
              <a:rPr lang="en-US" sz="2400" dirty="0" smtClean="0"/>
              <a:t>&amp; </a:t>
            </a:r>
            <a:r>
              <a:rPr lang="en-US" sz="2400" dirty="0" err="1" smtClean="0"/>
              <a:t>dstport</a:t>
            </a:r>
            <a:r>
              <a:rPr lang="en-US" sz="2400" dirty="0" smtClean="0"/>
              <a:t>=22</a:t>
            </a:r>
            <a:endParaRPr lang="en-US" sz="2400" dirty="0"/>
          </a:p>
        </p:txBody>
      </p:sp>
      <p:sp>
        <p:nvSpPr>
          <p:cNvPr id="31" name="Rectangle 30"/>
          <p:cNvSpPr/>
          <p:nvPr/>
        </p:nvSpPr>
        <p:spPr>
          <a:xfrm>
            <a:off x="228044" y="6051798"/>
            <a:ext cx="329249" cy="27044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252493" y="5540976"/>
            <a:ext cx="329249" cy="27044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648918" y="5540976"/>
            <a:ext cx="3097573" cy="369332"/>
          </a:xfrm>
          <a:prstGeom prst="rect">
            <a:avLst/>
          </a:prstGeom>
          <a:noFill/>
        </p:spPr>
        <p:txBody>
          <a:bodyPr wrap="none" rtlCol="0">
            <a:spAutoFit/>
          </a:bodyPr>
          <a:lstStyle/>
          <a:p>
            <a:r>
              <a:rPr lang="en-US" dirty="0" smtClean="0"/>
              <a:t>Reachable via participant #1</a:t>
            </a:r>
            <a:endParaRPr lang="en-US" dirty="0"/>
          </a:p>
        </p:txBody>
      </p:sp>
      <p:sp>
        <p:nvSpPr>
          <p:cNvPr id="34" name="TextBox 33"/>
          <p:cNvSpPr txBox="1"/>
          <p:nvPr/>
        </p:nvSpPr>
        <p:spPr>
          <a:xfrm>
            <a:off x="656885" y="5987592"/>
            <a:ext cx="3097573" cy="369332"/>
          </a:xfrm>
          <a:prstGeom prst="rect">
            <a:avLst/>
          </a:prstGeom>
          <a:noFill/>
        </p:spPr>
        <p:txBody>
          <a:bodyPr wrap="none" rtlCol="0">
            <a:spAutoFit/>
          </a:bodyPr>
          <a:lstStyle/>
          <a:p>
            <a:r>
              <a:rPr lang="en-US" dirty="0" smtClean="0"/>
              <a:t>Reachable via participant #2</a:t>
            </a:r>
            <a:endParaRPr lang="en-US" dirty="0"/>
          </a:p>
        </p:txBody>
      </p:sp>
      <p:sp>
        <p:nvSpPr>
          <p:cNvPr id="35" name="TextBox 34"/>
          <p:cNvSpPr txBox="1"/>
          <p:nvPr/>
        </p:nvSpPr>
        <p:spPr>
          <a:xfrm>
            <a:off x="4782754" y="5811416"/>
            <a:ext cx="3240741" cy="830997"/>
          </a:xfrm>
          <a:prstGeom prst="rect">
            <a:avLst/>
          </a:prstGeom>
          <a:noFill/>
        </p:spPr>
        <p:txBody>
          <a:bodyPr wrap="square" rtlCol="0">
            <a:spAutoFit/>
          </a:bodyPr>
          <a:lstStyle/>
          <a:p>
            <a:r>
              <a:rPr lang="en-US" sz="2400" dirty="0" smtClean="0"/>
              <a:t>Leverage bit-masking on </a:t>
            </a:r>
            <a:r>
              <a:rPr lang="en-US" sz="2400" dirty="0" err="1" smtClean="0"/>
              <a:t>dstmac</a:t>
            </a:r>
            <a:r>
              <a:rPr lang="en-US" sz="2400" dirty="0" smtClean="0"/>
              <a:t> in OF 1.3!</a:t>
            </a:r>
            <a:endParaRPr lang="en-US" sz="2400" dirty="0"/>
          </a:p>
        </p:txBody>
      </p:sp>
    </p:spTree>
    <p:extLst>
      <p:ext uri="{BB962C8B-B14F-4D97-AF65-F5344CB8AC3E}">
        <p14:creationId xmlns:p14="http://schemas.microsoft.com/office/powerpoint/2010/main" val="132526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p:bldP spid="10" grpId="0"/>
      <p:bldP spid="12" grpId="0"/>
      <p:bldP spid="13" grpId="0" animBg="1"/>
      <p:bldP spid="14" grpId="0" animBg="1"/>
      <p:bldP spid="27" grpId="0" animBg="1"/>
      <p:bldP spid="28" grpId="0" animBg="1"/>
      <p:bldP spid="29" grpId="0"/>
      <p:bldP spid="30" grpId="0"/>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Gateway Protocol (BGP)</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a:t>
            </a:fld>
            <a:endParaRPr lang="en-US"/>
          </a:p>
        </p:txBody>
      </p:sp>
      <p:sp>
        <p:nvSpPr>
          <p:cNvPr id="37" name="TextBox 36"/>
          <p:cNvSpPr txBox="1"/>
          <p:nvPr/>
        </p:nvSpPr>
        <p:spPr>
          <a:xfrm>
            <a:off x="79372" y="1229699"/>
            <a:ext cx="5206879" cy="400110"/>
          </a:xfrm>
          <a:prstGeom prst="rect">
            <a:avLst/>
          </a:prstGeom>
          <a:noFill/>
        </p:spPr>
        <p:txBody>
          <a:bodyPr wrap="square" rtlCol="0">
            <a:spAutoFit/>
          </a:bodyPr>
          <a:lstStyle/>
          <a:p>
            <a:r>
              <a:rPr lang="en-US" sz="2000" dirty="0" err="1" smtClean="0"/>
              <a:t>Interdomain</a:t>
            </a:r>
            <a:r>
              <a:rPr lang="en-US" sz="2000" dirty="0" smtClean="0"/>
              <a:t> routing on IP address blocks</a:t>
            </a:r>
            <a:endParaRPr lang="en-US" sz="2000" dirty="0"/>
          </a:p>
        </p:txBody>
      </p:sp>
      <p:graphicFrame>
        <p:nvGraphicFramePr>
          <p:cNvPr id="19" name="Object 2"/>
          <p:cNvGraphicFramePr>
            <a:graphicFrameLocks noChangeAspect="1"/>
          </p:cNvGraphicFramePr>
          <p:nvPr>
            <p:extLst>
              <p:ext uri="{D42A27DB-BD31-4B8C-83A1-F6EECF244321}">
                <p14:modId xmlns:p14="http://schemas.microsoft.com/office/powerpoint/2010/main" val="1960521433"/>
              </p:ext>
            </p:extLst>
          </p:nvPr>
        </p:nvGraphicFramePr>
        <p:xfrm>
          <a:off x="946353" y="1834149"/>
          <a:ext cx="2647950" cy="2025651"/>
        </p:xfrm>
        <a:graphic>
          <a:graphicData uri="http://schemas.openxmlformats.org/presentationml/2006/ole">
            <mc:AlternateContent xmlns:mc="http://schemas.openxmlformats.org/markup-compatibility/2006">
              <mc:Choice xmlns:v="urn:schemas-microsoft-com:vml" Requires="v">
                <p:oleObj spid="_x0000_s4105" name="Photo Editor Photo" r:id="rId4" imgW="1905266" imgH="1390844" progId="MSPhotoEd.3">
                  <p:embed/>
                </p:oleObj>
              </mc:Choice>
              <mc:Fallback>
                <p:oleObj name="Photo Editor Photo" r:id="rId4"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6353" y="1834149"/>
                        <a:ext cx="2647950" cy="20256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 name="Object 3"/>
          <p:cNvGraphicFramePr>
            <a:graphicFrameLocks noChangeAspect="1"/>
          </p:cNvGraphicFramePr>
          <p:nvPr>
            <p:extLst>
              <p:ext uri="{D42A27DB-BD31-4B8C-83A1-F6EECF244321}">
                <p14:modId xmlns:p14="http://schemas.microsoft.com/office/powerpoint/2010/main" val="41990536"/>
              </p:ext>
            </p:extLst>
          </p:nvPr>
        </p:nvGraphicFramePr>
        <p:xfrm>
          <a:off x="4490618" y="1279293"/>
          <a:ext cx="2652712" cy="2166937"/>
        </p:xfrm>
        <a:graphic>
          <a:graphicData uri="http://schemas.openxmlformats.org/presentationml/2006/ole">
            <mc:AlternateContent xmlns:mc="http://schemas.openxmlformats.org/markup-compatibility/2006">
              <mc:Choice xmlns:v="urn:schemas-microsoft-com:vml" Requires="v">
                <p:oleObj spid="_x0000_s4106" name="Photo Editor Photo" r:id="rId6" imgW="1905266" imgH="1390844" progId="MSPhotoEd.3">
                  <p:embed/>
                </p:oleObj>
              </mc:Choice>
              <mc:Fallback>
                <p:oleObj name="Photo Editor Photo" r:id="rId6"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0618" y="1279293"/>
                        <a:ext cx="2652712" cy="2166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1" name="Object 4"/>
          <p:cNvGraphicFramePr>
            <a:graphicFrameLocks noChangeAspect="1"/>
          </p:cNvGraphicFramePr>
          <p:nvPr>
            <p:extLst>
              <p:ext uri="{D42A27DB-BD31-4B8C-83A1-F6EECF244321}">
                <p14:modId xmlns:p14="http://schemas.microsoft.com/office/powerpoint/2010/main" val="982678703"/>
              </p:ext>
            </p:extLst>
          </p:nvPr>
        </p:nvGraphicFramePr>
        <p:xfrm>
          <a:off x="3956253" y="3705813"/>
          <a:ext cx="2652712" cy="2166937"/>
        </p:xfrm>
        <a:graphic>
          <a:graphicData uri="http://schemas.openxmlformats.org/presentationml/2006/ole">
            <mc:AlternateContent xmlns:mc="http://schemas.openxmlformats.org/markup-compatibility/2006">
              <mc:Choice xmlns:v="urn:schemas-microsoft-com:vml" Requires="v">
                <p:oleObj spid="_x0000_s4107" name="Photo Editor Photo" r:id="rId7" imgW="1905266" imgH="1390844" progId="MSPhotoEd.3">
                  <p:embed/>
                </p:oleObj>
              </mc:Choice>
              <mc:Fallback>
                <p:oleObj name="Photo Editor Photo" r:id="rId7" imgW="1905266" imgH="1390844" progId="MSPhotoEd.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6253" y="3705813"/>
                        <a:ext cx="2652712" cy="21669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 name="Text Box 6"/>
          <p:cNvSpPr txBox="1">
            <a:spLocks noChangeArrowheads="1"/>
          </p:cNvSpPr>
          <p:nvPr/>
        </p:nvSpPr>
        <p:spPr bwMode="auto">
          <a:xfrm>
            <a:off x="4434090" y="4548774"/>
            <a:ext cx="18466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endParaRPr lang="en-US"/>
          </a:p>
        </p:txBody>
      </p:sp>
      <p:graphicFrame>
        <p:nvGraphicFramePr>
          <p:cNvPr id="24" name="Object 5"/>
          <p:cNvGraphicFramePr>
            <a:graphicFrameLocks noChangeAspect="1"/>
          </p:cNvGraphicFramePr>
          <p:nvPr>
            <p:extLst>
              <p:ext uri="{D42A27DB-BD31-4B8C-83A1-F6EECF244321}">
                <p14:modId xmlns:p14="http://schemas.microsoft.com/office/powerpoint/2010/main" val="2010978217"/>
              </p:ext>
            </p:extLst>
          </p:nvPr>
        </p:nvGraphicFramePr>
        <p:xfrm>
          <a:off x="1013029" y="3912187"/>
          <a:ext cx="1290637" cy="1098551"/>
        </p:xfrm>
        <a:graphic>
          <a:graphicData uri="http://schemas.openxmlformats.org/presentationml/2006/ole">
            <mc:AlternateContent xmlns:mc="http://schemas.openxmlformats.org/markup-compatibility/2006">
              <mc:Choice xmlns:v="urn:schemas-microsoft-com:vml" Requires="v">
                <p:oleObj spid="_x0000_s4108" name="Photo Editor Photo" r:id="rId9" imgW="1905266" imgH="1390844" progId="MSPhotoEd.3">
                  <p:embed/>
                </p:oleObj>
              </mc:Choice>
              <mc:Fallback>
                <p:oleObj name="Photo Editor Photo" r:id="rId9"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029" y="3912187"/>
                        <a:ext cx="1290637" cy="1098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5" name="Object 6"/>
          <p:cNvGraphicFramePr>
            <a:graphicFrameLocks noChangeAspect="1"/>
          </p:cNvGraphicFramePr>
          <p:nvPr>
            <p:extLst>
              <p:ext uri="{D42A27DB-BD31-4B8C-83A1-F6EECF244321}">
                <p14:modId xmlns:p14="http://schemas.microsoft.com/office/powerpoint/2010/main" val="2885120735"/>
              </p:ext>
            </p:extLst>
          </p:nvPr>
        </p:nvGraphicFramePr>
        <p:xfrm>
          <a:off x="722515" y="5267913"/>
          <a:ext cx="833438" cy="709612"/>
        </p:xfrm>
        <a:graphic>
          <a:graphicData uri="http://schemas.openxmlformats.org/presentationml/2006/ole">
            <mc:AlternateContent xmlns:mc="http://schemas.openxmlformats.org/markup-compatibility/2006">
              <mc:Choice xmlns:v="urn:schemas-microsoft-com:vml" Requires="v">
                <p:oleObj spid="_x0000_s4109" name="Photo Editor Photo" r:id="rId10" imgW="1905266" imgH="1390844" progId="MSPhotoEd.3">
                  <p:embed/>
                </p:oleObj>
              </mc:Choice>
              <mc:Fallback>
                <p:oleObj name="Photo Editor Photo" r:id="rId10"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515" y="5267913"/>
                        <a:ext cx="833438" cy="7096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6" name="Object 7"/>
          <p:cNvGraphicFramePr>
            <a:graphicFrameLocks noChangeAspect="1"/>
          </p:cNvGraphicFramePr>
          <p:nvPr>
            <p:extLst>
              <p:ext uri="{D42A27DB-BD31-4B8C-83A1-F6EECF244321}">
                <p14:modId xmlns:p14="http://schemas.microsoft.com/office/powerpoint/2010/main" val="696396978"/>
              </p:ext>
            </p:extLst>
          </p:nvPr>
        </p:nvGraphicFramePr>
        <p:xfrm>
          <a:off x="6894715" y="3021599"/>
          <a:ext cx="1290638" cy="1098551"/>
        </p:xfrm>
        <a:graphic>
          <a:graphicData uri="http://schemas.openxmlformats.org/presentationml/2006/ole">
            <mc:AlternateContent xmlns:mc="http://schemas.openxmlformats.org/markup-compatibility/2006">
              <mc:Choice xmlns:v="urn:schemas-microsoft-com:vml" Requires="v">
                <p:oleObj spid="_x0000_s4110" name="Photo Editor Photo" r:id="rId11" imgW="1905266" imgH="1390844" progId="MSPhotoEd.3">
                  <p:embed/>
                </p:oleObj>
              </mc:Choice>
              <mc:Fallback>
                <p:oleObj name="Photo Editor Photo" r:id="rId11"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4715" y="3021599"/>
                        <a:ext cx="1290638" cy="1098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2797211860"/>
              </p:ext>
            </p:extLst>
          </p:nvPr>
        </p:nvGraphicFramePr>
        <p:xfrm>
          <a:off x="7832930" y="4348750"/>
          <a:ext cx="833437" cy="709613"/>
        </p:xfrm>
        <a:graphic>
          <a:graphicData uri="http://schemas.openxmlformats.org/presentationml/2006/ole">
            <mc:AlternateContent xmlns:mc="http://schemas.openxmlformats.org/markup-compatibility/2006">
              <mc:Choice xmlns:v="urn:schemas-microsoft-com:vml" Requires="v">
                <p:oleObj spid="_x0000_s4111" name="Photo Editor Photo" r:id="rId12" imgW="1905266" imgH="1390844" progId="MSPhotoEd.3">
                  <p:embed/>
                </p:oleObj>
              </mc:Choice>
              <mc:Fallback>
                <p:oleObj name="Photo Editor Photo" r:id="rId12"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2930" y="4348750"/>
                        <a:ext cx="833437" cy="709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9" name="Line 11"/>
          <p:cNvSpPr>
            <a:spLocks noChangeShapeType="1"/>
          </p:cNvSpPr>
          <p:nvPr/>
        </p:nvSpPr>
        <p:spPr bwMode="auto">
          <a:xfrm flipV="1">
            <a:off x="1232105" y="4853575"/>
            <a:ext cx="185737" cy="471488"/>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30" name="Line 12"/>
          <p:cNvSpPr>
            <a:spLocks noChangeShapeType="1"/>
          </p:cNvSpPr>
          <p:nvPr/>
        </p:nvSpPr>
        <p:spPr bwMode="auto">
          <a:xfrm flipV="1">
            <a:off x="1546430" y="3581987"/>
            <a:ext cx="128587" cy="442912"/>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1" name="Line 13"/>
          <p:cNvSpPr>
            <a:spLocks noChangeShapeType="1"/>
          </p:cNvSpPr>
          <p:nvPr/>
        </p:nvSpPr>
        <p:spPr bwMode="auto">
          <a:xfrm flipV="1">
            <a:off x="2132217" y="3696287"/>
            <a:ext cx="271463" cy="400051"/>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33" name="Line 14"/>
          <p:cNvSpPr>
            <a:spLocks noChangeShapeType="1"/>
          </p:cNvSpPr>
          <p:nvPr/>
        </p:nvSpPr>
        <p:spPr bwMode="auto">
          <a:xfrm flipV="1">
            <a:off x="3018042" y="1738899"/>
            <a:ext cx="1928813" cy="242888"/>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4" name="Line 15"/>
          <p:cNvSpPr>
            <a:spLocks noChangeShapeType="1"/>
          </p:cNvSpPr>
          <p:nvPr/>
        </p:nvSpPr>
        <p:spPr bwMode="auto">
          <a:xfrm flipV="1">
            <a:off x="3375230" y="2196101"/>
            <a:ext cx="1328737" cy="214313"/>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 name="Line 16"/>
          <p:cNvSpPr>
            <a:spLocks noChangeShapeType="1"/>
          </p:cNvSpPr>
          <p:nvPr/>
        </p:nvSpPr>
        <p:spPr bwMode="auto">
          <a:xfrm flipV="1">
            <a:off x="3446667" y="2724738"/>
            <a:ext cx="1128713" cy="185737"/>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36" name="Line 17"/>
          <p:cNvSpPr>
            <a:spLocks noChangeShapeType="1"/>
          </p:cNvSpPr>
          <p:nvPr/>
        </p:nvSpPr>
        <p:spPr bwMode="auto">
          <a:xfrm>
            <a:off x="3332365" y="3096213"/>
            <a:ext cx="1714500" cy="8286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9" name="Line 18"/>
          <p:cNvSpPr>
            <a:spLocks noChangeShapeType="1"/>
          </p:cNvSpPr>
          <p:nvPr/>
        </p:nvSpPr>
        <p:spPr bwMode="auto">
          <a:xfrm>
            <a:off x="3003753" y="3467687"/>
            <a:ext cx="1414462" cy="742951"/>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0" name="Line 19"/>
          <p:cNvSpPr>
            <a:spLocks noChangeShapeType="1"/>
          </p:cNvSpPr>
          <p:nvPr/>
        </p:nvSpPr>
        <p:spPr bwMode="auto">
          <a:xfrm>
            <a:off x="2603705" y="3581988"/>
            <a:ext cx="1557337" cy="10572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7004253" y="2467564"/>
            <a:ext cx="628650" cy="642937"/>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2" name="Line 21"/>
          <p:cNvSpPr>
            <a:spLocks noChangeShapeType="1"/>
          </p:cNvSpPr>
          <p:nvPr/>
        </p:nvSpPr>
        <p:spPr bwMode="auto">
          <a:xfrm>
            <a:off x="6504192" y="2996199"/>
            <a:ext cx="542925" cy="457200"/>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43" name="Line 22"/>
          <p:cNvSpPr>
            <a:spLocks noChangeShapeType="1"/>
          </p:cNvSpPr>
          <p:nvPr/>
        </p:nvSpPr>
        <p:spPr bwMode="auto">
          <a:xfrm flipH="1">
            <a:off x="6189867" y="3767726"/>
            <a:ext cx="728663" cy="271463"/>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4" name="Line 23"/>
          <p:cNvSpPr>
            <a:spLocks noChangeShapeType="1"/>
          </p:cNvSpPr>
          <p:nvPr/>
        </p:nvSpPr>
        <p:spPr bwMode="auto">
          <a:xfrm flipH="1">
            <a:off x="6389890" y="3982037"/>
            <a:ext cx="857250" cy="514351"/>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5" name="Line 24"/>
          <p:cNvSpPr>
            <a:spLocks noChangeShapeType="1"/>
          </p:cNvSpPr>
          <p:nvPr/>
        </p:nvSpPr>
        <p:spPr bwMode="auto">
          <a:xfrm>
            <a:off x="8047242" y="3710575"/>
            <a:ext cx="328613" cy="685800"/>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6" name="Line 25"/>
          <p:cNvSpPr>
            <a:spLocks noChangeShapeType="1"/>
          </p:cNvSpPr>
          <p:nvPr/>
        </p:nvSpPr>
        <p:spPr bwMode="auto">
          <a:xfrm>
            <a:off x="7632905" y="4024899"/>
            <a:ext cx="357187" cy="457200"/>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47" name="Line 26"/>
          <p:cNvSpPr>
            <a:spLocks noChangeShapeType="1"/>
          </p:cNvSpPr>
          <p:nvPr/>
        </p:nvSpPr>
        <p:spPr bwMode="auto">
          <a:xfrm>
            <a:off x="8247265" y="4996450"/>
            <a:ext cx="0" cy="357188"/>
          </a:xfrm>
          <a:prstGeom prst="line">
            <a:avLst/>
          </a:prstGeom>
          <a:noFill/>
          <a:ln w="57150">
            <a:solidFill>
              <a:srgbClr val="3366FF"/>
            </a:solidFill>
            <a:round/>
            <a:headEnd type="arrow" w="med" len="med"/>
            <a:tailEnd/>
          </a:ln>
          <a:extLst>
            <a:ext uri="{909E8E84-426E-40dd-AFC4-6F175D3DCCD1}">
              <a14:hiddenFill xmlns="" xmlns:a14="http://schemas.microsoft.com/office/drawing/2010/main">
                <a:noFill/>
              </a14:hiddenFill>
            </a:ext>
          </a:extLst>
        </p:spPr>
        <p:txBody>
          <a:bodyPr/>
          <a:lstStyle/>
          <a:p>
            <a:endParaRPr lang="en-US"/>
          </a:p>
        </p:txBody>
      </p:sp>
      <p:sp>
        <p:nvSpPr>
          <p:cNvPr id="48" name="Line 27"/>
          <p:cNvSpPr>
            <a:spLocks noChangeShapeType="1"/>
          </p:cNvSpPr>
          <p:nvPr/>
        </p:nvSpPr>
        <p:spPr bwMode="auto">
          <a:xfrm>
            <a:off x="1145895" y="5911813"/>
            <a:ext cx="0" cy="342900"/>
          </a:xfrm>
          <a:prstGeom prst="line">
            <a:avLst/>
          </a:prstGeom>
          <a:noFill/>
          <a:ln w="57150">
            <a:solidFill>
              <a:srgbClr val="3366FF"/>
            </a:solidFill>
            <a:round/>
            <a:headEnd/>
            <a:tailEnd type="arrow" w="med" len="med"/>
          </a:ln>
          <a:extLst>
            <a:ext uri="{909E8E84-426E-40dd-AFC4-6F175D3DCCD1}">
              <a14:hiddenFill xmlns="" xmlns:a14="http://schemas.microsoft.com/office/drawing/2010/main">
                <a:noFill/>
              </a14:hiddenFill>
            </a:ext>
          </a:extLst>
        </p:spPr>
        <p:txBody>
          <a:bodyPr/>
          <a:lstStyle/>
          <a:p>
            <a:endParaRPr lang="en-US"/>
          </a:p>
        </p:txBody>
      </p:sp>
      <p:sp>
        <p:nvSpPr>
          <p:cNvPr id="49" name="Line 28"/>
          <p:cNvSpPr>
            <a:spLocks noChangeShapeType="1"/>
          </p:cNvSpPr>
          <p:nvPr/>
        </p:nvSpPr>
        <p:spPr bwMode="auto">
          <a:xfrm flipH="1">
            <a:off x="5218317" y="3110499"/>
            <a:ext cx="28575" cy="814388"/>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0" name="Line 29"/>
          <p:cNvSpPr>
            <a:spLocks noChangeShapeType="1"/>
          </p:cNvSpPr>
          <p:nvPr/>
        </p:nvSpPr>
        <p:spPr bwMode="auto">
          <a:xfrm>
            <a:off x="5946978" y="3253375"/>
            <a:ext cx="0" cy="600075"/>
          </a:xfrm>
          <a:prstGeom prst="line">
            <a:avLst/>
          </a:prstGeom>
          <a:noFill/>
          <a:ln w="381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1" name="Text Box 30"/>
          <p:cNvSpPr txBox="1">
            <a:spLocks noChangeArrowheads="1"/>
          </p:cNvSpPr>
          <p:nvPr/>
        </p:nvSpPr>
        <p:spPr bwMode="auto">
          <a:xfrm>
            <a:off x="1040015" y="536316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1</a:t>
            </a:r>
            <a:endParaRPr lang="en-US"/>
          </a:p>
        </p:txBody>
      </p:sp>
      <p:sp>
        <p:nvSpPr>
          <p:cNvPr id="52" name="Text Box 31"/>
          <p:cNvSpPr txBox="1">
            <a:spLocks noChangeArrowheads="1"/>
          </p:cNvSpPr>
          <p:nvPr/>
        </p:nvSpPr>
        <p:spPr bwMode="auto">
          <a:xfrm>
            <a:off x="1411490" y="4191588"/>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2</a:t>
            </a:r>
            <a:endParaRPr lang="en-US"/>
          </a:p>
        </p:txBody>
      </p:sp>
      <p:sp>
        <p:nvSpPr>
          <p:cNvPr id="53" name="Text Box 32"/>
          <p:cNvSpPr txBox="1">
            <a:spLocks noChangeArrowheads="1"/>
          </p:cNvSpPr>
          <p:nvPr/>
        </p:nvSpPr>
        <p:spPr bwMode="auto">
          <a:xfrm>
            <a:off x="2025853" y="256281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3</a:t>
            </a:r>
            <a:endParaRPr lang="en-US"/>
          </a:p>
        </p:txBody>
      </p:sp>
      <p:sp>
        <p:nvSpPr>
          <p:cNvPr id="54" name="Text Box 33"/>
          <p:cNvSpPr txBox="1">
            <a:spLocks noChangeArrowheads="1"/>
          </p:cNvSpPr>
          <p:nvPr/>
        </p:nvSpPr>
        <p:spPr bwMode="auto">
          <a:xfrm>
            <a:off x="5654878" y="2019888"/>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4</a:t>
            </a:r>
            <a:endParaRPr lang="en-US"/>
          </a:p>
        </p:txBody>
      </p:sp>
      <p:sp>
        <p:nvSpPr>
          <p:cNvPr id="55" name="Text Box 34"/>
          <p:cNvSpPr txBox="1">
            <a:spLocks noChangeArrowheads="1"/>
          </p:cNvSpPr>
          <p:nvPr/>
        </p:nvSpPr>
        <p:spPr bwMode="auto">
          <a:xfrm>
            <a:off x="7369378" y="3320049"/>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5</a:t>
            </a:r>
            <a:endParaRPr lang="en-US"/>
          </a:p>
        </p:txBody>
      </p:sp>
      <p:sp>
        <p:nvSpPr>
          <p:cNvPr id="56" name="Text Box 35"/>
          <p:cNvSpPr txBox="1">
            <a:spLocks noChangeArrowheads="1"/>
          </p:cNvSpPr>
          <p:nvPr/>
        </p:nvSpPr>
        <p:spPr bwMode="auto">
          <a:xfrm>
            <a:off x="8069465" y="4448763"/>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6</a:t>
            </a:r>
            <a:endParaRPr lang="en-US"/>
          </a:p>
        </p:txBody>
      </p:sp>
      <p:sp>
        <p:nvSpPr>
          <p:cNvPr id="57" name="Text Box 36"/>
          <p:cNvSpPr txBox="1">
            <a:spLocks noChangeArrowheads="1"/>
          </p:cNvSpPr>
          <p:nvPr/>
        </p:nvSpPr>
        <p:spPr bwMode="auto">
          <a:xfrm>
            <a:off x="5069090" y="4463049"/>
            <a:ext cx="31290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7</a:t>
            </a:r>
            <a:endParaRPr lang="en-US"/>
          </a:p>
        </p:txBody>
      </p:sp>
      <p:sp>
        <p:nvSpPr>
          <p:cNvPr id="58" name="Text Box 37"/>
          <p:cNvSpPr txBox="1">
            <a:spLocks noChangeArrowheads="1"/>
          </p:cNvSpPr>
          <p:nvPr/>
        </p:nvSpPr>
        <p:spPr bwMode="auto">
          <a:xfrm>
            <a:off x="216966" y="6202245"/>
            <a:ext cx="2169559"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800" dirty="0" smtClean="0"/>
              <a:t>12.34.56.0/24</a:t>
            </a:r>
            <a:endParaRPr lang="en-US" sz="2800" dirty="0">
              <a:solidFill>
                <a:srgbClr val="3333FF"/>
              </a:solidFill>
              <a:latin typeface="Times" charset="0"/>
            </a:endParaRPr>
          </a:p>
        </p:txBody>
      </p:sp>
      <p:sp>
        <p:nvSpPr>
          <p:cNvPr id="59" name="Text Box 38"/>
          <p:cNvSpPr txBox="1">
            <a:spLocks noChangeArrowheads="1"/>
          </p:cNvSpPr>
          <p:nvPr/>
        </p:nvSpPr>
        <p:spPr bwMode="auto">
          <a:xfrm>
            <a:off x="7236029" y="5401263"/>
            <a:ext cx="180066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800" dirty="0"/>
              <a:t>Web server</a:t>
            </a:r>
          </a:p>
        </p:txBody>
      </p:sp>
    </p:spTree>
    <p:extLst>
      <p:ext uri="{BB962C8B-B14F-4D97-AF65-F5344CB8AC3E}">
        <p14:creationId xmlns:p14="http://schemas.microsoft.com/office/powerpoint/2010/main" val="25284961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3" y="274638"/>
            <a:ext cx="8974667" cy="1143000"/>
          </a:xfrm>
        </p:spPr>
        <p:txBody>
          <a:bodyPr>
            <a:normAutofit/>
          </a:bodyPr>
          <a:lstStyle/>
          <a:p>
            <a:r>
              <a:rPr lang="en-US" dirty="0" smtClean="0"/>
              <a:t>Partitioning FEC Computation</a:t>
            </a:r>
            <a:endParaRPr lang="en-US" dirty="0"/>
          </a:p>
        </p:txBody>
      </p:sp>
      <p:sp>
        <p:nvSpPr>
          <p:cNvPr id="3" name="Content Placeholder 2"/>
          <p:cNvSpPr>
            <a:spLocks noGrp="1"/>
          </p:cNvSpPr>
          <p:nvPr>
            <p:ph idx="1"/>
          </p:nvPr>
        </p:nvSpPr>
        <p:spPr>
          <a:xfrm>
            <a:off x="457200" y="1600200"/>
            <a:ext cx="8229600" cy="4919133"/>
          </a:xfrm>
        </p:spPr>
        <p:txBody>
          <a:bodyPr>
            <a:normAutofit lnSpcReduction="10000"/>
          </a:bodyPr>
          <a:lstStyle/>
          <a:p>
            <a:r>
              <a:rPr lang="en-US" dirty="0" smtClean="0">
                <a:solidFill>
                  <a:srgbClr val="000090"/>
                </a:solidFill>
              </a:rPr>
              <a:t>Large number of SDX participants</a:t>
            </a:r>
          </a:p>
          <a:p>
            <a:pPr lvl="1"/>
            <a:r>
              <a:rPr lang="en-US" dirty="0" smtClean="0"/>
              <a:t>Many different policies on groups of prefixes</a:t>
            </a:r>
          </a:p>
          <a:p>
            <a:pPr lvl="1"/>
            <a:r>
              <a:rPr lang="en-US" dirty="0" smtClean="0"/>
              <a:t>Leads to a large number of small forwarding equivalence classes (FECs) of prefixes</a:t>
            </a:r>
          </a:p>
          <a:p>
            <a:pPr marL="457200" lvl="1" indent="0">
              <a:buNone/>
            </a:pPr>
            <a:endParaRPr lang="en-US" dirty="0" smtClean="0"/>
          </a:p>
          <a:p>
            <a:r>
              <a:rPr lang="en-US" dirty="0" smtClean="0">
                <a:solidFill>
                  <a:srgbClr val="000090"/>
                </a:solidFill>
              </a:rPr>
              <a:t>Compute FECs independently</a:t>
            </a:r>
          </a:p>
          <a:p>
            <a:pPr lvl="1"/>
            <a:r>
              <a:rPr lang="en-US" dirty="0" smtClean="0"/>
              <a:t>Separate computation per participant</a:t>
            </a:r>
          </a:p>
          <a:p>
            <a:pPr lvl="1"/>
            <a:r>
              <a:rPr lang="en-US" dirty="0" smtClean="0"/>
              <a:t>Leads to small number of large prefix groups, and less frequent </a:t>
            </a:r>
            <a:r>
              <a:rPr lang="en-US" dirty="0" err="1" smtClean="0"/>
              <a:t>recomputation</a:t>
            </a:r>
            <a:endParaRPr lang="en-US" dirty="0" smtClean="0"/>
          </a:p>
          <a:p>
            <a:pPr lvl="1"/>
            <a:r>
              <a:rPr lang="en-US" dirty="0" smtClean="0"/>
              <a:t>Enables “scale out” of the FEC computation</a:t>
            </a:r>
          </a:p>
          <a:p>
            <a:pPr lvl="1"/>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40</a:t>
            </a:fld>
            <a:endParaRPr lang="en-US" dirty="0"/>
          </a:p>
        </p:txBody>
      </p:sp>
    </p:spTree>
    <p:extLst>
      <p:ext uri="{BB962C8B-B14F-4D97-AF65-F5344CB8AC3E}">
        <p14:creationId xmlns:p14="http://schemas.microsoft.com/office/powerpoint/2010/main" val="270078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SDX Architecture</a:t>
            </a:r>
            <a:endParaRPr lang="en-US" dirty="0">
              <a:latin typeface="Arial"/>
              <a:cs typeface="Arial"/>
            </a:endParaRP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54345" b="59593"/>
          <a:stretch/>
        </p:blipFill>
        <p:spPr>
          <a:xfrm>
            <a:off x="387558" y="1909492"/>
            <a:ext cx="8292280" cy="4128247"/>
          </a:xfrm>
        </p:spPr>
      </p:pic>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41</a:t>
            </a:fld>
            <a:endParaRPr lang="en-US"/>
          </a:p>
        </p:txBody>
      </p:sp>
    </p:spTree>
    <p:extLst>
      <p:ext uri="{BB962C8B-B14F-4D97-AF65-F5344CB8AC3E}">
        <p14:creationId xmlns:p14="http://schemas.microsoft.com/office/powerpoint/2010/main" val="11136401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a:t>
            </a:r>
            <a:endParaRPr lang="en-US" dirty="0"/>
          </a:p>
        </p:txBody>
      </p:sp>
      <p:sp>
        <p:nvSpPr>
          <p:cNvPr id="37" name="Content Placeholder 2"/>
          <p:cNvSpPr>
            <a:spLocks noGrp="1"/>
          </p:cNvSpPr>
          <p:nvPr>
            <p:ph idx="1"/>
          </p:nvPr>
        </p:nvSpPr>
        <p:spPr/>
        <p:txBody>
          <a:bodyPr>
            <a:normAutofit lnSpcReduction="10000"/>
          </a:bodyPr>
          <a:lstStyle/>
          <a:p>
            <a:endParaRPr lang="en-US" dirty="0" smtClean="0"/>
          </a:p>
          <a:p>
            <a:r>
              <a:rPr lang="en-US" dirty="0" smtClean="0"/>
              <a:t>BGP RIBs &amp; update traces from large EU IXP</a:t>
            </a:r>
          </a:p>
          <a:p>
            <a:endParaRPr lang="en-US" dirty="0" smtClean="0"/>
          </a:p>
          <a:p>
            <a:r>
              <a:rPr lang="en-US" dirty="0" smtClean="0"/>
              <a:t>511 IXP participants</a:t>
            </a:r>
          </a:p>
          <a:p>
            <a:endParaRPr lang="en-US" dirty="0"/>
          </a:p>
          <a:p>
            <a:r>
              <a:rPr lang="en-US" dirty="0" smtClean="0"/>
              <a:t>96 million peering routes for </a:t>
            </a:r>
            <a:r>
              <a:rPr lang="en-US" dirty="0"/>
              <a:t>300K IP prefixes</a:t>
            </a:r>
          </a:p>
          <a:p>
            <a:endParaRPr lang="en-US" dirty="0" smtClean="0"/>
          </a:p>
          <a:p>
            <a:r>
              <a:rPr lang="en-US" dirty="0" smtClean="0"/>
              <a:t>25K BGP updates for 2-hour duration</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42</a:t>
            </a:fld>
            <a:endParaRPr lang="en-US"/>
          </a:p>
        </p:txBody>
      </p:sp>
    </p:spTree>
    <p:extLst>
      <p:ext uri="{BB962C8B-B14F-4D97-AF65-F5344CB8AC3E}">
        <p14:creationId xmlns:p14="http://schemas.microsoft.com/office/powerpoint/2010/main" val="32360764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SDX Design Scenarios</a:t>
            </a:r>
            <a:endParaRPr lang="en-US" dirty="0"/>
          </a:p>
        </p:txBody>
      </p:sp>
      <p:sp>
        <p:nvSpPr>
          <p:cNvPr id="3" name="Content Placeholder 2"/>
          <p:cNvSpPr>
            <a:spLocks noGrp="1"/>
          </p:cNvSpPr>
          <p:nvPr>
            <p:ph idx="1"/>
          </p:nvPr>
        </p:nvSpPr>
        <p:spPr>
          <a:xfrm>
            <a:off x="457200" y="1600200"/>
            <a:ext cx="8229600" cy="4756150"/>
          </a:xfrm>
        </p:spPr>
        <p:txBody>
          <a:bodyPr>
            <a:normAutofit lnSpcReduction="10000"/>
          </a:bodyPr>
          <a:lstStyle/>
          <a:p>
            <a:r>
              <a:rPr lang="en-US" dirty="0" err="1" smtClean="0">
                <a:solidFill>
                  <a:srgbClr val="000090"/>
                </a:solidFill>
              </a:rPr>
              <a:t>Unoptimized</a:t>
            </a:r>
            <a:endParaRPr lang="en-US" dirty="0" smtClean="0">
              <a:solidFill>
                <a:srgbClr val="000090"/>
              </a:solidFill>
            </a:endParaRPr>
          </a:p>
          <a:p>
            <a:pPr lvl="1"/>
            <a:r>
              <a:rPr lang="en-US" dirty="0" smtClean="0"/>
              <a:t>Data-plane policy in a single rule table</a:t>
            </a:r>
          </a:p>
          <a:p>
            <a:r>
              <a:rPr lang="en-US" dirty="0" smtClean="0">
                <a:solidFill>
                  <a:srgbClr val="000090"/>
                </a:solidFill>
              </a:rPr>
              <a:t>SDX paper (SIGCOMM’14)</a:t>
            </a:r>
          </a:p>
          <a:p>
            <a:pPr lvl="1"/>
            <a:r>
              <a:rPr lang="en-US" dirty="0" smtClean="0"/>
              <a:t>Encoding outbound neighbor in BGP next-hop</a:t>
            </a:r>
          </a:p>
          <a:p>
            <a:pPr lvl="1"/>
            <a:r>
              <a:rPr lang="en-US" dirty="0" smtClean="0"/>
              <a:t>Single SDX rule table (</a:t>
            </a:r>
            <a:r>
              <a:rPr lang="en-US" dirty="0" err="1" smtClean="0"/>
              <a:t>OpenFlow</a:t>
            </a:r>
            <a:r>
              <a:rPr lang="en-US" dirty="0" smtClean="0"/>
              <a:t> 1.0)</a:t>
            </a:r>
          </a:p>
          <a:p>
            <a:r>
              <a:rPr lang="en-US" dirty="0" err="1" smtClean="0">
                <a:solidFill>
                  <a:srgbClr val="000090"/>
                </a:solidFill>
              </a:rPr>
              <a:t>iSDX</a:t>
            </a:r>
            <a:r>
              <a:rPr lang="en-US" dirty="0" smtClean="0">
                <a:solidFill>
                  <a:srgbClr val="000090"/>
                </a:solidFill>
              </a:rPr>
              <a:t> paper (in submission)</a:t>
            </a:r>
          </a:p>
          <a:p>
            <a:pPr lvl="1"/>
            <a:r>
              <a:rPr lang="en-US" dirty="0" smtClean="0"/>
              <a:t>Encoding BGP reachability in BGP next-hop</a:t>
            </a:r>
          </a:p>
          <a:p>
            <a:pPr lvl="1"/>
            <a:r>
              <a:rPr lang="en-US" dirty="0" smtClean="0"/>
              <a:t>Multi-stage SDX rule table</a:t>
            </a:r>
          </a:p>
          <a:p>
            <a:pPr lvl="1"/>
            <a:r>
              <a:rPr lang="en-US" dirty="0" smtClean="0"/>
              <a:t>Partitioning of FEC computation</a:t>
            </a:r>
            <a:endParaRPr lang="en-US" dirty="0"/>
          </a:p>
        </p:txBody>
      </p:sp>
      <p:sp>
        <p:nvSpPr>
          <p:cNvPr id="4" name="Slide Number Placeholder 3"/>
          <p:cNvSpPr>
            <a:spLocks noGrp="1"/>
          </p:cNvSpPr>
          <p:nvPr>
            <p:ph type="sldNum" sz="quarter" idx="12"/>
          </p:nvPr>
        </p:nvSpPr>
        <p:spPr/>
        <p:txBody>
          <a:bodyPr/>
          <a:lstStyle/>
          <a:p>
            <a:fld id="{502431CD-A83D-384C-97C7-66FF0CCEF56F}" type="slidenum">
              <a:rPr lang="en-US" smtClean="0"/>
              <a:t>43</a:t>
            </a:fld>
            <a:endParaRPr lang="en-US" dirty="0"/>
          </a:p>
        </p:txBody>
      </p:sp>
    </p:spTree>
    <p:extLst>
      <p:ext uri="{BB962C8B-B14F-4D97-AF65-F5344CB8AC3E}">
        <p14:creationId xmlns:p14="http://schemas.microsoft.com/office/powerpoint/2010/main" val="864926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Do This at IXP-Scale</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44</a:t>
            </a:fld>
            <a:endParaRPr lang="en-US"/>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31492" y="1729768"/>
            <a:ext cx="7204816" cy="4450976"/>
          </a:xfrm>
          <a:prstGeom prst="rect">
            <a:avLst/>
          </a:prstGeom>
          <a:noFill/>
          <a:ln w="9525">
            <a:noFill/>
            <a:miter lim="800000"/>
            <a:headEnd/>
            <a:tailEnd/>
          </a:ln>
        </p:spPr>
      </p:pic>
      <p:sp>
        <p:nvSpPr>
          <p:cNvPr id="6" name="TextBox 5"/>
          <p:cNvSpPr txBox="1"/>
          <p:nvPr/>
        </p:nvSpPr>
        <p:spPr>
          <a:xfrm>
            <a:off x="2058277" y="6015343"/>
            <a:ext cx="5652659" cy="830997"/>
          </a:xfrm>
          <a:prstGeom prst="rect">
            <a:avLst/>
          </a:prstGeom>
          <a:noFill/>
        </p:spPr>
        <p:txBody>
          <a:bodyPr wrap="none" rtlCol="0">
            <a:spAutoFit/>
          </a:bodyPr>
          <a:lstStyle/>
          <a:p>
            <a:pPr algn="ctr"/>
            <a:r>
              <a:rPr lang="en-US" sz="2400" dirty="0" smtClean="0">
                <a:solidFill>
                  <a:srgbClr val="FF0000"/>
                </a:solidFill>
              </a:rPr>
              <a:t>BGP routes and updates for large </a:t>
            </a:r>
            <a:br>
              <a:rPr lang="en-US" sz="2400" dirty="0" smtClean="0">
                <a:solidFill>
                  <a:srgbClr val="FF0000"/>
                </a:solidFill>
              </a:rPr>
            </a:br>
            <a:r>
              <a:rPr lang="en-US" sz="2400" dirty="0" smtClean="0">
                <a:solidFill>
                  <a:srgbClr val="FF0000"/>
                </a:solidFill>
              </a:rPr>
              <a:t>EU IXP</a:t>
            </a:r>
            <a:r>
              <a:rPr lang="en-US" sz="2400" dirty="0">
                <a:solidFill>
                  <a:srgbClr val="FF0000"/>
                </a:solidFill>
              </a:rPr>
              <a:t> </a:t>
            </a:r>
            <a:r>
              <a:rPr lang="en-US" sz="2400" dirty="0" smtClean="0">
                <a:solidFill>
                  <a:srgbClr val="FF0000"/>
                </a:solidFill>
              </a:rPr>
              <a:t>in a commodity </a:t>
            </a:r>
            <a:r>
              <a:rPr lang="en-US" sz="2400" dirty="0">
                <a:solidFill>
                  <a:srgbClr val="FF0000"/>
                </a:solidFill>
              </a:rPr>
              <a:t>h</a:t>
            </a:r>
            <a:r>
              <a:rPr lang="en-US" sz="2400" dirty="0" smtClean="0">
                <a:solidFill>
                  <a:srgbClr val="FF0000"/>
                </a:solidFill>
              </a:rPr>
              <a:t>ardware switch</a:t>
            </a:r>
          </a:p>
        </p:txBody>
      </p:sp>
    </p:spTree>
    <p:extLst>
      <p:ext uri="{BB962C8B-B14F-4D97-AF65-F5344CB8AC3E}">
        <p14:creationId xmlns:p14="http://schemas.microsoft.com/office/powerpoint/2010/main" val="21160541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Experimental Results</a:t>
            </a:r>
            <a:endParaRPr lang="en-US" dirty="0"/>
          </a:p>
        </p:txBody>
      </p:sp>
      <p:sp>
        <p:nvSpPr>
          <p:cNvPr id="37" name="Content Placeholder 2"/>
          <p:cNvSpPr>
            <a:spLocks noGrp="1"/>
          </p:cNvSpPr>
          <p:nvPr>
            <p:ph idx="1"/>
          </p:nvPr>
        </p:nvSpPr>
        <p:spPr>
          <a:xfrm>
            <a:off x="457200" y="1600200"/>
            <a:ext cx="8559800" cy="4525963"/>
          </a:xfrm>
        </p:spPr>
        <p:txBody>
          <a:bodyPr>
            <a:normAutofit fontScale="92500" lnSpcReduction="10000"/>
          </a:bodyPr>
          <a:lstStyle/>
          <a:p>
            <a:r>
              <a:rPr lang="en-US" i="1" dirty="0" smtClean="0"/>
              <a:t>Virtual next-hops </a:t>
            </a:r>
            <a:r>
              <a:rPr lang="en-US" dirty="0" smtClean="0"/>
              <a:t>reduced from 25K to 360 per router</a:t>
            </a:r>
          </a:p>
          <a:p>
            <a:endParaRPr lang="en-US" dirty="0" smtClean="0"/>
          </a:p>
          <a:p>
            <a:r>
              <a:rPr lang="en-US" dirty="0" smtClean="0"/>
              <a:t>Policy compilation time reduced by 2 orders of magnitude</a:t>
            </a:r>
          </a:p>
          <a:p>
            <a:endParaRPr lang="en-US" dirty="0"/>
          </a:p>
          <a:p>
            <a:r>
              <a:rPr lang="en-US" dirty="0" smtClean="0"/>
              <a:t>No data-plane updates required</a:t>
            </a:r>
            <a:endParaRPr lang="en-US" dirty="0"/>
          </a:p>
          <a:p>
            <a:endParaRPr lang="en-US" dirty="0" smtClean="0"/>
          </a:p>
          <a:p>
            <a:r>
              <a:rPr lang="en-US" dirty="0" smtClean="0"/>
              <a:t>BGP updates processed within 50 </a:t>
            </a:r>
            <a:r>
              <a:rPr lang="en-US" dirty="0" err="1" smtClean="0"/>
              <a:t>ms</a:t>
            </a:r>
            <a:r>
              <a:rPr lang="en-US" dirty="0" smtClean="0"/>
              <a:t> (median)</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45</a:t>
            </a:fld>
            <a:endParaRPr lang="en-US"/>
          </a:p>
        </p:txBody>
      </p:sp>
    </p:spTree>
    <p:extLst>
      <p:ext uri="{BB962C8B-B14F-4D97-AF65-F5344CB8AC3E}">
        <p14:creationId xmlns:p14="http://schemas.microsoft.com/office/powerpoint/2010/main" val="33153122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SDX Platform</a:t>
            </a:r>
            <a:endParaRPr lang="en-US" dirty="0"/>
          </a:p>
        </p:txBody>
      </p:sp>
      <p:sp>
        <p:nvSpPr>
          <p:cNvPr id="37" name="Content Placeholder 2"/>
          <p:cNvSpPr>
            <a:spLocks noGrp="1"/>
          </p:cNvSpPr>
          <p:nvPr>
            <p:ph idx="1"/>
          </p:nvPr>
        </p:nvSpPr>
        <p:spPr>
          <a:xfrm>
            <a:off x="457200" y="1246430"/>
            <a:ext cx="8229600" cy="5103571"/>
          </a:xfrm>
        </p:spPr>
        <p:txBody>
          <a:bodyPr>
            <a:normAutofit fontScale="92500" lnSpcReduction="20000"/>
          </a:bodyPr>
          <a:lstStyle/>
          <a:p>
            <a:pPr marL="0" indent="0">
              <a:buNone/>
            </a:pPr>
            <a:endParaRPr lang="en-US" dirty="0" smtClean="0"/>
          </a:p>
          <a:p>
            <a:r>
              <a:rPr lang="en-US" dirty="0" smtClean="0">
                <a:solidFill>
                  <a:srgbClr val="000090"/>
                </a:solidFill>
              </a:rPr>
              <a:t>Running code</a:t>
            </a:r>
          </a:p>
          <a:p>
            <a:pPr lvl="1"/>
            <a:r>
              <a:rPr lang="en-US" dirty="0" err="1" smtClean="0"/>
              <a:t>Github</a:t>
            </a:r>
            <a:r>
              <a:rPr lang="en-US" dirty="0" smtClean="0"/>
              <a:t> available from </a:t>
            </a:r>
            <a:r>
              <a:rPr lang="en-US" dirty="0" smtClean="0">
                <a:hlinkClick r:id="rId3"/>
              </a:rPr>
              <a:t>http://sdx.cs.princeton.edu</a:t>
            </a:r>
            <a:endParaRPr lang="en-US" dirty="0" smtClean="0"/>
          </a:p>
          <a:p>
            <a:pPr lvl="1"/>
            <a:r>
              <a:rPr lang="en-US" dirty="0" smtClean="0"/>
              <a:t>Used in </a:t>
            </a:r>
            <a:r>
              <a:rPr lang="en-US" dirty="0" err="1" smtClean="0"/>
              <a:t>Coursera</a:t>
            </a:r>
            <a:r>
              <a:rPr lang="en-US" dirty="0" smtClean="0"/>
              <a:t> course on SDN</a:t>
            </a:r>
            <a:endParaRPr lang="en-US" dirty="0"/>
          </a:p>
          <a:p>
            <a:pPr marL="0" indent="0">
              <a:buNone/>
            </a:pPr>
            <a:endParaRPr lang="en-US" dirty="0"/>
          </a:p>
          <a:p>
            <a:r>
              <a:rPr lang="en-US" dirty="0" smtClean="0">
                <a:solidFill>
                  <a:srgbClr val="000090"/>
                </a:solidFill>
              </a:rPr>
              <a:t>SDX </a:t>
            </a:r>
            <a:r>
              <a:rPr lang="en-US" dirty="0" err="1" smtClean="0">
                <a:solidFill>
                  <a:srgbClr val="000090"/>
                </a:solidFill>
              </a:rPr>
              <a:t>testbeds</a:t>
            </a:r>
            <a:endParaRPr lang="en-US" dirty="0">
              <a:solidFill>
                <a:srgbClr val="000090"/>
              </a:solidFill>
            </a:endParaRPr>
          </a:p>
          <a:p>
            <a:pPr lvl="1"/>
            <a:r>
              <a:rPr lang="en-US" dirty="0" smtClean="0"/>
              <a:t>Transit Portal for “in the wild” experiments</a:t>
            </a:r>
            <a:endParaRPr lang="en-US" dirty="0"/>
          </a:p>
          <a:p>
            <a:pPr lvl="1"/>
            <a:r>
              <a:rPr lang="en-US" dirty="0" err="1" smtClean="0"/>
              <a:t>Mininet</a:t>
            </a:r>
            <a:r>
              <a:rPr lang="en-US" dirty="0" smtClean="0"/>
              <a:t> for controller experiments</a:t>
            </a:r>
          </a:p>
          <a:p>
            <a:pPr marL="457200" lvl="1" indent="0">
              <a:buNone/>
            </a:pPr>
            <a:endParaRPr lang="en-US" dirty="0"/>
          </a:p>
          <a:p>
            <a:r>
              <a:rPr lang="en-US" dirty="0" smtClean="0">
                <a:solidFill>
                  <a:srgbClr val="000090"/>
                </a:solidFill>
              </a:rPr>
              <a:t>Ongoing deployment efforts</a:t>
            </a:r>
          </a:p>
          <a:p>
            <a:pPr lvl="1"/>
            <a:r>
              <a:rPr lang="en-US" dirty="0" smtClean="0"/>
              <a:t>Inter-agency exchange (NSA)</a:t>
            </a:r>
          </a:p>
          <a:p>
            <a:pPr lvl="1"/>
            <a:r>
              <a:rPr lang="en-US" dirty="0" smtClean="0"/>
              <a:t>Large European IXP</a:t>
            </a:r>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46</a:t>
            </a:fld>
            <a:endParaRPr lang="en-US"/>
          </a:p>
        </p:txBody>
      </p:sp>
    </p:spTree>
    <p:extLst>
      <p:ext uri="{BB962C8B-B14F-4D97-AF65-F5344CB8AC3E}">
        <p14:creationId xmlns:p14="http://schemas.microsoft.com/office/powerpoint/2010/main" val="38664105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5003800"/>
          </a:xfrm>
        </p:spPr>
        <p:txBody>
          <a:bodyPr>
            <a:noAutofit/>
          </a:bodyPr>
          <a:lstStyle/>
          <a:p>
            <a:r>
              <a:rPr lang="en-US" dirty="0" smtClean="0">
                <a:solidFill>
                  <a:srgbClr val="000090"/>
                </a:solidFill>
              </a:rPr>
              <a:t>The Internet is changing</a:t>
            </a:r>
          </a:p>
          <a:p>
            <a:pPr lvl="1"/>
            <a:r>
              <a:rPr lang="en-US" dirty="0" smtClean="0"/>
              <a:t>New challenges for content delivery</a:t>
            </a:r>
          </a:p>
          <a:p>
            <a:pPr lvl="1"/>
            <a:r>
              <a:rPr lang="en-US" dirty="0" smtClean="0"/>
              <a:t>Increasing importance of IXPs</a:t>
            </a:r>
          </a:p>
          <a:p>
            <a:r>
              <a:rPr lang="en-US" dirty="0" smtClean="0">
                <a:solidFill>
                  <a:srgbClr val="000090"/>
                </a:solidFill>
              </a:rPr>
              <a:t>SDN can let providers innovate</a:t>
            </a:r>
          </a:p>
          <a:p>
            <a:pPr lvl="1"/>
            <a:r>
              <a:rPr lang="en-US" dirty="0" smtClean="0"/>
              <a:t>New capabilities and abstractions</a:t>
            </a:r>
          </a:p>
          <a:p>
            <a:r>
              <a:rPr lang="en-US" dirty="0" smtClean="0">
                <a:solidFill>
                  <a:srgbClr val="000090"/>
                </a:solidFill>
              </a:rPr>
              <a:t>Next steps</a:t>
            </a:r>
          </a:p>
          <a:p>
            <a:pPr lvl="1"/>
            <a:r>
              <a:rPr lang="en-US" dirty="0" smtClean="0"/>
              <a:t>Operational deployments</a:t>
            </a:r>
          </a:p>
          <a:p>
            <a:pPr lvl="1"/>
            <a:r>
              <a:rPr lang="en-US" dirty="0" smtClean="0"/>
              <a:t>Additional SDX applications</a:t>
            </a:r>
          </a:p>
          <a:p>
            <a:pPr lvl="1"/>
            <a:r>
              <a:rPr lang="en-US" dirty="0" smtClean="0"/>
              <a:t>Distributed exchange points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47</a:t>
            </a:fld>
            <a:endParaRPr lang="en-US"/>
          </a:p>
        </p:txBody>
      </p:sp>
    </p:spTree>
    <p:extLst>
      <p:ext uri="{BB962C8B-B14F-4D97-AF65-F5344CB8AC3E}">
        <p14:creationId xmlns:p14="http://schemas.microsoft.com/office/powerpoint/2010/main" val="1572719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BGP is Not Flexible Enough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Arial"/>
                <a:cs typeface="Arial"/>
              </a:rPr>
              <a:t>Routing only on </a:t>
            </a:r>
            <a:r>
              <a:rPr lang="en-US" b="1" dirty="0" smtClean="0">
                <a:solidFill>
                  <a:srgbClr val="000090"/>
                </a:solidFill>
                <a:latin typeface="Arial"/>
                <a:cs typeface="Arial"/>
              </a:rPr>
              <a:t>destination IP address blocks</a:t>
            </a:r>
          </a:p>
          <a:p>
            <a:pPr marL="457200" lvl="1" indent="0">
              <a:buNone/>
            </a:pPr>
            <a:r>
              <a:rPr lang="en-US" dirty="0" smtClean="0">
                <a:solidFill>
                  <a:schemeClr val="tx1">
                    <a:lumMod val="65000"/>
                    <a:lumOff val="35000"/>
                  </a:schemeClr>
                </a:solidFill>
                <a:latin typeface="Arial"/>
                <a:cs typeface="Arial"/>
              </a:rPr>
              <a:t>(No customization of routes by application</a:t>
            </a:r>
            <a:r>
              <a:rPr lang="en-US" dirty="0">
                <a:solidFill>
                  <a:schemeClr val="tx1">
                    <a:lumMod val="65000"/>
                    <a:lumOff val="35000"/>
                  </a:schemeClr>
                </a:solidFill>
                <a:latin typeface="Arial"/>
                <a:cs typeface="Arial"/>
              </a:rPr>
              <a:t> </a:t>
            </a:r>
            <a:r>
              <a:rPr lang="en-US" dirty="0" smtClean="0">
                <a:solidFill>
                  <a:schemeClr val="tx1">
                    <a:lumMod val="65000"/>
                    <a:lumOff val="35000"/>
                  </a:schemeClr>
                </a:solidFill>
                <a:latin typeface="Arial"/>
                <a:cs typeface="Arial"/>
              </a:rPr>
              <a:t>or sender)</a:t>
            </a:r>
          </a:p>
          <a:p>
            <a:pPr lvl="1"/>
            <a:endParaRPr lang="en-US" dirty="0" smtClean="0">
              <a:latin typeface="Arial"/>
              <a:cs typeface="Arial"/>
            </a:endParaRPr>
          </a:p>
          <a:p>
            <a:r>
              <a:rPr lang="en-US" dirty="0" smtClean="0">
                <a:latin typeface="Arial"/>
                <a:cs typeface="Arial"/>
              </a:rPr>
              <a:t>Can only influence </a:t>
            </a:r>
            <a:r>
              <a:rPr lang="en-US" b="1" dirty="0" smtClean="0">
                <a:solidFill>
                  <a:srgbClr val="333399"/>
                </a:solidFill>
                <a:latin typeface="Arial"/>
                <a:cs typeface="Arial"/>
              </a:rPr>
              <a:t>immediate neighbors</a:t>
            </a:r>
          </a:p>
          <a:p>
            <a:pPr marL="457200" lvl="1" indent="0">
              <a:buNone/>
            </a:pPr>
            <a:r>
              <a:rPr lang="en-US" dirty="0" smtClean="0">
                <a:solidFill>
                  <a:srgbClr val="595959"/>
                </a:solidFill>
                <a:latin typeface="Arial"/>
                <a:cs typeface="Arial"/>
              </a:rPr>
              <a:t>(No ability to affect path</a:t>
            </a:r>
            <a:r>
              <a:rPr lang="en-US" dirty="0">
                <a:solidFill>
                  <a:srgbClr val="595959"/>
                </a:solidFill>
                <a:latin typeface="Arial"/>
                <a:cs typeface="Arial"/>
              </a:rPr>
              <a:t> </a:t>
            </a:r>
            <a:r>
              <a:rPr lang="en-US" dirty="0" smtClean="0">
                <a:solidFill>
                  <a:srgbClr val="595959"/>
                </a:solidFill>
                <a:latin typeface="Arial"/>
                <a:cs typeface="Arial"/>
              </a:rPr>
              <a:t>selection remotely)</a:t>
            </a:r>
          </a:p>
          <a:p>
            <a:pPr lvl="1"/>
            <a:endParaRPr lang="en-US" dirty="0" smtClean="0">
              <a:latin typeface="Arial"/>
              <a:cs typeface="Arial"/>
            </a:endParaRPr>
          </a:p>
          <a:p>
            <a:r>
              <a:rPr lang="en-US" b="1" dirty="0" smtClean="0">
                <a:solidFill>
                  <a:srgbClr val="333399"/>
                </a:solidFill>
                <a:latin typeface="Arial"/>
                <a:cs typeface="Arial"/>
              </a:rPr>
              <a:t>Indirect </a:t>
            </a:r>
            <a:r>
              <a:rPr lang="en-US" dirty="0" smtClean="0">
                <a:latin typeface="Arial"/>
                <a:cs typeface="Arial"/>
              </a:rPr>
              <a:t>control over packet forwarding </a:t>
            </a:r>
            <a:br>
              <a:rPr lang="en-US" dirty="0" smtClean="0">
                <a:latin typeface="Arial"/>
                <a:cs typeface="Arial"/>
              </a:rPr>
            </a:br>
            <a:r>
              <a:rPr lang="en-US" dirty="0" smtClean="0">
                <a:latin typeface="Arial"/>
                <a:cs typeface="Arial"/>
              </a:rPr>
              <a:t> </a:t>
            </a:r>
            <a:r>
              <a:rPr lang="en-US" sz="2400" dirty="0" smtClean="0">
                <a:solidFill>
                  <a:srgbClr val="595959"/>
                </a:solidFill>
                <a:latin typeface="Arial"/>
                <a:cs typeface="Arial"/>
              </a:rPr>
              <a:t>(Indirect mechanisms to influence path selection)</a:t>
            </a:r>
          </a:p>
          <a:p>
            <a:endParaRPr lang="en-US" sz="2400" dirty="0">
              <a:solidFill>
                <a:srgbClr val="595959"/>
              </a:solidFill>
              <a:latin typeface="Arial"/>
              <a:cs typeface="Arial"/>
            </a:endParaRPr>
          </a:p>
          <a:p>
            <a:r>
              <a:rPr lang="en-US" dirty="0" smtClean="0">
                <a:solidFill>
                  <a:srgbClr val="000000"/>
                </a:solidFill>
                <a:latin typeface="Arial"/>
                <a:cs typeface="Arial"/>
              </a:rPr>
              <a:t>Enables only basic packet </a:t>
            </a:r>
            <a:r>
              <a:rPr lang="en-US" b="1" dirty="0" smtClean="0">
                <a:solidFill>
                  <a:srgbClr val="333399"/>
                </a:solidFill>
                <a:latin typeface="Arial"/>
                <a:cs typeface="Arial"/>
              </a:rPr>
              <a:t>forwarding </a:t>
            </a:r>
            <a:r>
              <a:rPr lang="en-US" dirty="0" smtClean="0">
                <a:solidFill>
                  <a:srgbClr val="000000"/>
                </a:solidFill>
                <a:latin typeface="Arial"/>
                <a:cs typeface="Arial"/>
              </a:rPr>
              <a:t/>
            </a:r>
            <a:br>
              <a:rPr lang="en-US" dirty="0" smtClean="0">
                <a:solidFill>
                  <a:srgbClr val="000000"/>
                </a:solidFill>
                <a:latin typeface="Arial"/>
                <a:cs typeface="Arial"/>
              </a:rPr>
            </a:br>
            <a:r>
              <a:rPr lang="en-US" dirty="0" smtClean="0">
                <a:solidFill>
                  <a:srgbClr val="000000"/>
                </a:solidFill>
                <a:latin typeface="Arial"/>
                <a:cs typeface="Arial"/>
              </a:rPr>
              <a:t> </a:t>
            </a:r>
            <a:r>
              <a:rPr lang="en-US" sz="2600" dirty="0" smtClean="0">
                <a:solidFill>
                  <a:srgbClr val="595959"/>
                </a:solidFill>
                <a:latin typeface="Arial"/>
                <a:cs typeface="Arial"/>
              </a:rPr>
              <a:t>(Difficult to introduce new in-network services)</a:t>
            </a:r>
            <a:endParaRPr lang="en-US" sz="2600" dirty="0">
              <a:solidFill>
                <a:srgbClr val="595959"/>
              </a:solidFill>
              <a:latin typeface="Arial"/>
              <a:cs typeface="Arial"/>
            </a:endParaRPr>
          </a:p>
          <a:p>
            <a:endParaRPr lang="en-US" dirty="0" smtClean="0">
              <a:solidFill>
                <a:srgbClr val="000000"/>
              </a:solidFill>
            </a:endParaRPr>
          </a:p>
        </p:txBody>
      </p:sp>
      <p:sp>
        <p:nvSpPr>
          <p:cNvPr id="5" name="Slide Number Placeholder 4"/>
          <p:cNvSpPr>
            <a:spLocks noGrp="1"/>
          </p:cNvSpPr>
          <p:nvPr>
            <p:ph type="sldNum" sz="quarter" idx="12"/>
          </p:nvPr>
        </p:nvSpPr>
        <p:spPr/>
        <p:txBody>
          <a:bodyPr/>
          <a:lstStyle/>
          <a:p>
            <a:pPr>
              <a:defRPr/>
            </a:pPr>
            <a:fld id="{495ADB0F-E9F2-1D42-9E15-ECDE97EFB0F8}" type="slidenum">
              <a:rPr lang="en-US" smtClean="0"/>
              <a:pPr>
                <a:defRPr/>
              </a:pPr>
              <a:t>5</a:t>
            </a:fld>
            <a:endParaRPr lang="en-US"/>
          </a:p>
        </p:txBody>
      </p:sp>
    </p:spTree>
    <p:extLst>
      <p:ext uri="{BB962C8B-B14F-4D97-AF65-F5344CB8AC3E}">
        <p14:creationId xmlns:p14="http://schemas.microsoft.com/office/powerpoint/2010/main" val="391580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Valuable Wide-Area Services</a:t>
            </a:r>
            <a:endParaRPr lang="en-US" dirty="0"/>
          </a:p>
        </p:txBody>
      </p:sp>
      <p:sp>
        <p:nvSpPr>
          <p:cNvPr id="3" name="Content Placeholder 2"/>
          <p:cNvSpPr>
            <a:spLocks noGrp="1"/>
          </p:cNvSpPr>
          <p:nvPr>
            <p:ph idx="1"/>
          </p:nvPr>
        </p:nvSpPr>
        <p:spPr>
          <a:xfrm>
            <a:off x="457199" y="1600200"/>
            <a:ext cx="8545689" cy="5017911"/>
          </a:xfrm>
        </p:spPr>
        <p:txBody>
          <a:bodyPr>
            <a:normAutofit/>
          </a:bodyPr>
          <a:lstStyle/>
          <a:p>
            <a:r>
              <a:rPr lang="en-US" sz="2800" dirty="0" smtClean="0">
                <a:solidFill>
                  <a:srgbClr val="000090"/>
                </a:solidFill>
                <a:latin typeface="Arial"/>
                <a:cs typeface="Arial"/>
              </a:rPr>
              <a:t>Application-specific peering</a:t>
            </a:r>
          </a:p>
          <a:p>
            <a:pPr lvl="1"/>
            <a:r>
              <a:rPr lang="en-US" sz="2400" dirty="0" smtClean="0">
                <a:latin typeface="Arial"/>
                <a:cs typeface="Arial"/>
              </a:rPr>
              <a:t>Route video traffic one way, and non-video another</a:t>
            </a:r>
          </a:p>
          <a:p>
            <a:r>
              <a:rPr lang="en-US" sz="2800" dirty="0" smtClean="0">
                <a:solidFill>
                  <a:srgbClr val="000090"/>
                </a:solidFill>
                <a:latin typeface="Arial"/>
                <a:cs typeface="Arial"/>
              </a:rPr>
              <a:t>Blocking denial-of-service traffic</a:t>
            </a:r>
          </a:p>
          <a:p>
            <a:pPr lvl="1"/>
            <a:r>
              <a:rPr lang="en-US" sz="2400" dirty="0" smtClean="0">
                <a:latin typeface="Arial"/>
                <a:cs typeface="Arial"/>
              </a:rPr>
              <a:t>Dropping unwanted traffic further upstream</a:t>
            </a:r>
          </a:p>
          <a:p>
            <a:r>
              <a:rPr lang="en-US" sz="2800" dirty="0" smtClean="0">
                <a:solidFill>
                  <a:srgbClr val="000090"/>
                </a:solidFill>
                <a:latin typeface="Arial"/>
                <a:cs typeface="Arial"/>
              </a:rPr>
              <a:t>Server load balancing</a:t>
            </a:r>
          </a:p>
          <a:p>
            <a:pPr lvl="1"/>
            <a:r>
              <a:rPr lang="en-US" sz="2400" dirty="0" smtClean="0">
                <a:latin typeface="Arial"/>
                <a:cs typeface="Arial"/>
              </a:rPr>
              <a:t>Directing client requests to different data centers</a:t>
            </a:r>
          </a:p>
          <a:p>
            <a:r>
              <a:rPr lang="en-US" sz="2800" dirty="0" smtClean="0">
                <a:solidFill>
                  <a:srgbClr val="000090"/>
                </a:solidFill>
                <a:latin typeface="Arial"/>
                <a:cs typeface="Arial"/>
              </a:rPr>
              <a:t>Steering through network functions</a:t>
            </a:r>
          </a:p>
          <a:p>
            <a:pPr lvl="1"/>
            <a:r>
              <a:rPr lang="en-US" sz="2400" dirty="0" smtClean="0">
                <a:latin typeface="Arial"/>
                <a:cs typeface="Arial"/>
              </a:rPr>
              <a:t>Transcoders, scrubbers, caches, crypto, …</a:t>
            </a:r>
          </a:p>
          <a:p>
            <a:r>
              <a:rPr lang="en-US" sz="2800" dirty="0" smtClean="0">
                <a:solidFill>
                  <a:srgbClr val="000090"/>
                </a:solidFill>
                <a:latin typeface="Arial"/>
                <a:cs typeface="Arial"/>
              </a:rPr>
              <a:t>Inbound traffic engineering</a:t>
            </a:r>
          </a:p>
          <a:p>
            <a:pPr lvl="1"/>
            <a:r>
              <a:rPr lang="en-US" sz="2400" dirty="0" smtClean="0">
                <a:latin typeface="Arial"/>
                <a:cs typeface="Arial"/>
              </a:rPr>
              <a:t>Splitting incoming traffic over multiple peering links</a:t>
            </a:r>
            <a:endParaRPr lang="en-US" sz="2400" dirty="0">
              <a:latin typeface="Arial"/>
              <a:cs typeface="Aria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6</a:t>
            </a:fld>
            <a:endParaRPr lang="en-US"/>
          </a:p>
        </p:txBody>
      </p:sp>
    </p:spTree>
    <p:extLst>
      <p:ext uri="{BB962C8B-B14F-4D97-AF65-F5344CB8AC3E}">
        <p14:creationId xmlns:p14="http://schemas.microsoft.com/office/powerpoint/2010/main" val="2854439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Enter Software-Defined Networking</a:t>
            </a:r>
            <a:endParaRPr lang="en-US" sz="4000" dirty="0"/>
          </a:p>
        </p:txBody>
      </p:sp>
      <p:sp>
        <p:nvSpPr>
          <p:cNvPr id="3" name="Content Placeholder 2"/>
          <p:cNvSpPr>
            <a:spLocks noGrp="1"/>
          </p:cNvSpPr>
          <p:nvPr>
            <p:ph idx="1"/>
          </p:nvPr>
        </p:nvSpPr>
        <p:spPr>
          <a:xfrm>
            <a:off x="457200" y="1600200"/>
            <a:ext cx="8229600" cy="4756150"/>
          </a:xfrm>
        </p:spPr>
        <p:txBody>
          <a:bodyPr>
            <a:normAutofit fontScale="92500" lnSpcReduction="10000"/>
          </a:bodyPr>
          <a:lstStyle/>
          <a:p>
            <a:pPr>
              <a:lnSpc>
                <a:spcPct val="130000"/>
              </a:lnSpc>
            </a:pPr>
            <a:r>
              <a:rPr lang="en-US" dirty="0" smtClean="0">
                <a:latin typeface="Arial"/>
                <a:cs typeface="Arial"/>
              </a:rPr>
              <a:t>Match packets on </a:t>
            </a:r>
            <a:r>
              <a:rPr lang="en-US" b="1" dirty="0" smtClean="0">
                <a:solidFill>
                  <a:srgbClr val="333399"/>
                </a:solidFill>
                <a:latin typeface="Arial"/>
                <a:cs typeface="Arial"/>
              </a:rPr>
              <a:t>multiple header fields</a:t>
            </a:r>
            <a:r>
              <a:rPr lang="en-US" dirty="0">
                <a:latin typeface="Arial"/>
                <a:cs typeface="Arial"/>
              </a:rPr>
              <a:t/>
            </a:r>
            <a:br>
              <a:rPr lang="en-US" dirty="0">
                <a:latin typeface="Arial"/>
                <a:cs typeface="Arial"/>
              </a:rPr>
            </a:br>
            <a:r>
              <a:rPr lang="en-US" dirty="0">
                <a:solidFill>
                  <a:srgbClr val="7F7F7F"/>
                </a:solidFill>
                <a:latin typeface="Arial"/>
                <a:cs typeface="Arial"/>
              </a:rPr>
              <a:t> </a:t>
            </a:r>
            <a:r>
              <a:rPr lang="en-US" dirty="0" smtClean="0">
                <a:solidFill>
                  <a:srgbClr val="7F7F7F"/>
                </a:solidFill>
                <a:latin typeface="Arial"/>
                <a:cs typeface="Arial"/>
              </a:rPr>
              <a:t>(</a:t>
            </a:r>
            <a:r>
              <a:rPr lang="en-US" dirty="0">
                <a:solidFill>
                  <a:srgbClr val="7F7F7F"/>
                </a:solidFill>
                <a:latin typeface="Arial"/>
                <a:cs typeface="Arial"/>
              </a:rPr>
              <a:t>not just </a:t>
            </a:r>
            <a:r>
              <a:rPr lang="en-US" dirty="0" smtClean="0">
                <a:solidFill>
                  <a:srgbClr val="7F7F7F"/>
                </a:solidFill>
                <a:latin typeface="Arial"/>
                <a:cs typeface="Arial"/>
              </a:rPr>
              <a:t>destination IP address)</a:t>
            </a:r>
            <a:endParaRPr lang="en-US" dirty="0" smtClean="0">
              <a:latin typeface="Arial"/>
              <a:cs typeface="Arial"/>
            </a:endParaRPr>
          </a:p>
          <a:p>
            <a:pPr>
              <a:lnSpc>
                <a:spcPct val="130000"/>
              </a:lnSpc>
            </a:pPr>
            <a:r>
              <a:rPr lang="en-US" dirty="0" smtClean="0">
                <a:latin typeface="Arial"/>
                <a:cs typeface="Arial"/>
              </a:rPr>
              <a:t>Control</a:t>
            </a:r>
            <a:r>
              <a:rPr lang="en-US" dirty="0" smtClean="0">
                <a:solidFill>
                  <a:srgbClr val="333399"/>
                </a:solidFill>
                <a:latin typeface="Arial"/>
                <a:cs typeface="Arial"/>
              </a:rPr>
              <a:t> </a:t>
            </a:r>
            <a:r>
              <a:rPr lang="en-US" b="1" dirty="0">
                <a:solidFill>
                  <a:srgbClr val="333399"/>
                </a:solidFill>
                <a:latin typeface="Arial"/>
                <a:cs typeface="Arial"/>
              </a:rPr>
              <a:t>entire networks </a:t>
            </a:r>
            <a:r>
              <a:rPr lang="en-US" dirty="0">
                <a:latin typeface="Arial"/>
                <a:cs typeface="Arial"/>
              </a:rPr>
              <a:t>with </a:t>
            </a:r>
            <a:r>
              <a:rPr lang="en-US" dirty="0" smtClean="0">
                <a:latin typeface="Arial"/>
                <a:cs typeface="Arial"/>
              </a:rPr>
              <a:t>one program </a:t>
            </a:r>
            <a:br>
              <a:rPr lang="en-US" dirty="0" smtClean="0">
                <a:latin typeface="Arial"/>
                <a:cs typeface="Arial"/>
              </a:rPr>
            </a:br>
            <a:r>
              <a:rPr lang="en-US" dirty="0" smtClean="0">
                <a:latin typeface="Arial"/>
                <a:cs typeface="Arial"/>
              </a:rPr>
              <a:t> </a:t>
            </a:r>
            <a:r>
              <a:rPr lang="en-US" dirty="0" smtClean="0">
                <a:solidFill>
                  <a:srgbClr val="7F7F7F"/>
                </a:solidFill>
                <a:latin typeface="Arial"/>
                <a:cs typeface="Arial"/>
              </a:rPr>
              <a:t>(</a:t>
            </a:r>
            <a:r>
              <a:rPr lang="en-US" dirty="0">
                <a:solidFill>
                  <a:srgbClr val="7F7F7F"/>
                </a:solidFill>
                <a:latin typeface="Arial"/>
                <a:cs typeface="Arial"/>
              </a:rPr>
              <a:t>not just </a:t>
            </a:r>
            <a:r>
              <a:rPr lang="en-US" dirty="0" smtClean="0">
                <a:solidFill>
                  <a:srgbClr val="7F7F7F"/>
                </a:solidFill>
                <a:latin typeface="Arial"/>
                <a:cs typeface="Arial"/>
              </a:rPr>
              <a:t>immediate </a:t>
            </a:r>
            <a:r>
              <a:rPr lang="en-US" dirty="0">
                <a:solidFill>
                  <a:srgbClr val="7F7F7F"/>
                </a:solidFill>
                <a:latin typeface="Arial"/>
                <a:cs typeface="Arial"/>
              </a:rPr>
              <a:t>neighbors</a:t>
            </a:r>
            <a:r>
              <a:rPr lang="en-US" dirty="0" smtClean="0">
                <a:solidFill>
                  <a:srgbClr val="7F7F7F"/>
                </a:solidFill>
                <a:latin typeface="Arial"/>
                <a:cs typeface="Arial"/>
              </a:rPr>
              <a:t>)</a:t>
            </a:r>
            <a:endParaRPr lang="en-US" dirty="0" smtClean="0">
              <a:latin typeface="Arial"/>
              <a:cs typeface="Arial"/>
            </a:endParaRPr>
          </a:p>
          <a:p>
            <a:pPr>
              <a:lnSpc>
                <a:spcPct val="130000"/>
              </a:lnSpc>
            </a:pPr>
            <a:r>
              <a:rPr lang="en-US" b="1" dirty="0" smtClean="0">
                <a:solidFill>
                  <a:srgbClr val="333399"/>
                </a:solidFill>
                <a:latin typeface="Arial"/>
                <a:cs typeface="Arial"/>
              </a:rPr>
              <a:t>Direct </a:t>
            </a:r>
            <a:r>
              <a:rPr lang="en-US" b="1" dirty="0">
                <a:solidFill>
                  <a:srgbClr val="333399"/>
                </a:solidFill>
                <a:latin typeface="Arial"/>
                <a:cs typeface="Arial"/>
              </a:rPr>
              <a:t>control </a:t>
            </a:r>
            <a:r>
              <a:rPr lang="en-US" dirty="0">
                <a:latin typeface="Arial"/>
                <a:cs typeface="Arial"/>
              </a:rPr>
              <a:t>over </a:t>
            </a:r>
            <a:r>
              <a:rPr lang="en-US" dirty="0" smtClean="0">
                <a:latin typeface="Arial"/>
                <a:cs typeface="Arial"/>
              </a:rPr>
              <a:t>packet handling </a:t>
            </a:r>
            <a:br>
              <a:rPr lang="en-US" dirty="0" smtClean="0">
                <a:latin typeface="Arial"/>
                <a:cs typeface="Arial"/>
              </a:rPr>
            </a:br>
            <a:r>
              <a:rPr lang="en-US" dirty="0" smtClean="0">
                <a:latin typeface="Arial"/>
                <a:cs typeface="Arial"/>
              </a:rPr>
              <a:t> </a:t>
            </a:r>
            <a:r>
              <a:rPr lang="en-US" dirty="0" smtClean="0">
                <a:solidFill>
                  <a:srgbClr val="7F7F7F"/>
                </a:solidFill>
                <a:latin typeface="Arial"/>
                <a:cs typeface="Arial"/>
              </a:rPr>
              <a:t>(</a:t>
            </a:r>
            <a:r>
              <a:rPr lang="en-US" dirty="0">
                <a:solidFill>
                  <a:srgbClr val="7F7F7F"/>
                </a:solidFill>
                <a:latin typeface="Arial"/>
                <a:cs typeface="Arial"/>
              </a:rPr>
              <a:t>not </a:t>
            </a:r>
            <a:r>
              <a:rPr lang="en-US" dirty="0" smtClean="0">
                <a:solidFill>
                  <a:srgbClr val="7F7F7F"/>
                </a:solidFill>
                <a:latin typeface="Arial"/>
                <a:cs typeface="Arial"/>
              </a:rPr>
              <a:t>indirectly via routing protocol arcana)</a:t>
            </a:r>
            <a:endParaRPr lang="en-US" dirty="0">
              <a:solidFill>
                <a:srgbClr val="7F7F7F"/>
              </a:solidFill>
              <a:latin typeface="Arial"/>
              <a:cs typeface="Arial"/>
            </a:endParaRPr>
          </a:p>
          <a:p>
            <a:pPr>
              <a:lnSpc>
                <a:spcPct val="130000"/>
              </a:lnSpc>
            </a:pPr>
            <a:r>
              <a:rPr lang="en-US" dirty="0" smtClean="0">
                <a:latin typeface="Arial"/>
                <a:cs typeface="Arial"/>
              </a:rPr>
              <a:t>Perform a variety of </a:t>
            </a:r>
            <a:r>
              <a:rPr lang="en-US" b="1" dirty="0" smtClean="0">
                <a:solidFill>
                  <a:srgbClr val="333399"/>
                </a:solidFill>
                <a:latin typeface="Arial"/>
                <a:cs typeface="Arial"/>
              </a:rPr>
              <a:t>actions </a:t>
            </a:r>
            <a:r>
              <a:rPr lang="en-US" dirty="0" smtClean="0">
                <a:latin typeface="Arial"/>
                <a:cs typeface="Arial"/>
              </a:rPr>
              <a:t>on packets</a:t>
            </a:r>
            <a:r>
              <a:rPr lang="en-US" b="1" dirty="0" smtClean="0">
                <a:solidFill>
                  <a:srgbClr val="333399"/>
                </a:solidFill>
                <a:latin typeface="Arial"/>
                <a:cs typeface="Arial"/>
              </a:rPr>
              <a:t/>
            </a:r>
            <a:br>
              <a:rPr lang="en-US" b="1" dirty="0" smtClean="0">
                <a:solidFill>
                  <a:srgbClr val="333399"/>
                </a:solidFill>
                <a:latin typeface="Arial"/>
                <a:cs typeface="Arial"/>
              </a:rPr>
            </a:br>
            <a:r>
              <a:rPr lang="en-US" b="1" dirty="0" smtClean="0">
                <a:solidFill>
                  <a:srgbClr val="333399"/>
                </a:solidFill>
                <a:latin typeface="Arial"/>
                <a:cs typeface="Arial"/>
              </a:rPr>
              <a:t> </a:t>
            </a:r>
            <a:r>
              <a:rPr lang="en-US" dirty="0" smtClean="0">
                <a:solidFill>
                  <a:srgbClr val="7F7F7F"/>
                </a:solidFill>
                <a:latin typeface="Arial"/>
                <a:cs typeface="Arial"/>
              </a:rPr>
              <a:t>(beyond basic packet forwarding)</a:t>
            </a:r>
            <a:endParaRPr lang="en-US" dirty="0">
              <a:solidFill>
                <a:srgbClr val="7F7F7F"/>
              </a:solidFill>
              <a:latin typeface="Arial"/>
              <a:cs typeface="Aria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7</a:t>
            </a:fld>
            <a:endParaRPr lang="en-US" dirty="0"/>
          </a:p>
        </p:txBody>
      </p:sp>
    </p:spTree>
    <p:extLst>
      <p:ext uri="{BB962C8B-B14F-4D97-AF65-F5344CB8AC3E}">
        <p14:creationId xmlns:p14="http://schemas.microsoft.com/office/powerpoint/2010/main" val="2623685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Deploy SDN at Internet Exchanges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solidFill>
                  <a:srgbClr val="333399"/>
                </a:solidFill>
                <a:latin typeface="Arial"/>
                <a:cs typeface="Arial"/>
              </a:rPr>
              <a:t>Leverage: </a:t>
            </a:r>
            <a:r>
              <a:rPr lang="en-US" dirty="0" smtClean="0">
                <a:latin typeface="Arial"/>
                <a:cs typeface="Arial"/>
              </a:rPr>
              <a:t>SDN deployment even at single IXP can benefit tens to hundreds of providers</a:t>
            </a:r>
          </a:p>
          <a:p>
            <a:pPr lvl="1"/>
            <a:r>
              <a:rPr lang="en-US" i="1" dirty="0" smtClean="0">
                <a:latin typeface="Arial"/>
                <a:cs typeface="Arial"/>
              </a:rPr>
              <a:t>Without providers deploying new equipment!</a:t>
            </a:r>
            <a:endParaRPr lang="en-US" i="1" dirty="0">
              <a:latin typeface="Arial"/>
              <a:cs typeface="Arial"/>
            </a:endParaRPr>
          </a:p>
          <a:p>
            <a:pPr marL="0" indent="0">
              <a:buNone/>
            </a:pPr>
            <a:endParaRPr lang="en-US" b="1" dirty="0" smtClean="0">
              <a:solidFill>
                <a:srgbClr val="333399"/>
              </a:solidFill>
              <a:latin typeface="Arial"/>
              <a:cs typeface="Arial"/>
            </a:endParaRPr>
          </a:p>
          <a:p>
            <a:r>
              <a:rPr lang="en-US" b="1" dirty="0" smtClean="0">
                <a:solidFill>
                  <a:srgbClr val="333399"/>
                </a:solidFill>
                <a:latin typeface="Arial"/>
                <a:cs typeface="Arial"/>
              </a:rPr>
              <a:t>Innovation hotbed:</a:t>
            </a:r>
            <a:r>
              <a:rPr lang="en-US" dirty="0" smtClean="0">
                <a:latin typeface="Arial"/>
                <a:cs typeface="Arial"/>
              </a:rPr>
              <a:t> Incentives to innovate, as IXPs on front line </a:t>
            </a:r>
            <a:r>
              <a:rPr lang="en-US" dirty="0">
                <a:latin typeface="Arial"/>
                <a:cs typeface="Arial"/>
              </a:rPr>
              <a:t>of peering </a:t>
            </a:r>
            <a:r>
              <a:rPr lang="en-US" dirty="0" smtClean="0">
                <a:latin typeface="Arial"/>
                <a:cs typeface="Arial"/>
              </a:rPr>
              <a:t>disputes</a:t>
            </a:r>
          </a:p>
          <a:p>
            <a:endParaRPr lang="en-US" dirty="0">
              <a:latin typeface="Arial"/>
              <a:cs typeface="Arial"/>
            </a:endParaRPr>
          </a:p>
          <a:p>
            <a:r>
              <a:rPr lang="en-US" b="1" dirty="0" smtClean="0">
                <a:solidFill>
                  <a:srgbClr val="333399"/>
                </a:solidFill>
                <a:latin typeface="Arial"/>
                <a:cs typeface="Arial"/>
              </a:rPr>
              <a:t>Growing in numbers:</a:t>
            </a:r>
            <a:r>
              <a:rPr lang="en-US" dirty="0" smtClean="0">
                <a:latin typeface="Arial"/>
                <a:cs typeface="Arial"/>
              </a:rPr>
              <a:t> </a:t>
            </a:r>
          </a:p>
          <a:p>
            <a:pPr lvl="1"/>
            <a:r>
              <a:rPr lang="en-US" dirty="0" smtClean="0">
                <a:latin typeface="Arial"/>
                <a:cs typeface="Arial"/>
              </a:rPr>
              <a:t>350-400 IXPs</a:t>
            </a:r>
          </a:p>
          <a:p>
            <a:pPr lvl="1"/>
            <a:r>
              <a:rPr lang="en-US" dirty="0" smtClean="0">
                <a:latin typeface="Arial"/>
                <a:cs typeface="Arial"/>
              </a:rPr>
              <a:t>~100 new IXPs established in past few years</a:t>
            </a:r>
            <a:endParaRPr lang="en-US" dirty="0">
              <a:latin typeface="Arial"/>
              <a:cs typeface="Aria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8</a:t>
            </a:fld>
            <a:endParaRPr lang="en-US"/>
          </a:p>
        </p:txBody>
      </p:sp>
    </p:spTree>
    <p:extLst>
      <p:ext uri="{BB962C8B-B14F-4D97-AF65-F5344CB8AC3E}">
        <p14:creationId xmlns:p14="http://schemas.microsoft.com/office/powerpoint/2010/main" val="1560933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1556" y="2144536"/>
            <a:ext cx="8494888" cy="1470025"/>
          </a:xfrm>
        </p:spPr>
        <p:txBody>
          <a:bodyPr>
            <a:normAutofit fontScale="90000"/>
          </a:bodyPr>
          <a:lstStyle/>
          <a:p>
            <a:pPr algn="l"/>
            <a:r>
              <a:rPr lang="en-US" sz="3100" dirty="0" smtClean="0">
                <a:solidFill>
                  <a:srgbClr val="000090"/>
                </a:solidFill>
              </a:rPr>
              <a:t>“SDX</a:t>
            </a:r>
            <a:r>
              <a:rPr lang="en-US" sz="3100" dirty="0">
                <a:solidFill>
                  <a:srgbClr val="000090"/>
                </a:solidFill>
              </a:rPr>
              <a:t>: Software-Defined </a:t>
            </a:r>
            <a:r>
              <a:rPr lang="en-US" sz="3100" dirty="0" err="1" smtClean="0">
                <a:solidFill>
                  <a:srgbClr val="000090"/>
                </a:solidFill>
              </a:rPr>
              <a:t>eXchange</a:t>
            </a:r>
            <a:r>
              <a:rPr lang="en-US" sz="3100" dirty="0" smtClean="0">
                <a:solidFill>
                  <a:srgbClr val="000090"/>
                </a:solidFill>
              </a:rPr>
              <a:t>” </a:t>
            </a:r>
            <a:r>
              <a:rPr lang="en-US" sz="2700" dirty="0" smtClean="0">
                <a:solidFill>
                  <a:srgbClr val="000090"/>
                </a:solidFill>
              </a:rPr>
              <a:t>(SIGCOMM 2014)</a:t>
            </a:r>
            <a:r>
              <a:rPr lang="en-US" sz="2800" dirty="0" smtClean="0">
                <a:solidFill>
                  <a:srgbClr val="000090"/>
                </a:solidFill>
              </a:rPr>
              <a:t/>
            </a:r>
            <a:br>
              <a:rPr lang="en-US" sz="2800" dirty="0" smtClean="0">
                <a:solidFill>
                  <a:srgbClr val="000090"/>
                </a:solidFill>
              </a:rPr>
            </a:br>
            <a:r>
              <a:rPr lang="en-US" sz="2800" dirty="0" smtClean="0"/>
              <a:t/>
            </a:r>
            <a:br>
              <a:rPr lang="en-US" sz="2800" dirty="0" smtClean="0"/>
            </a:br>
            <a:r>
              <a:rPr lang="en-US" sz="2000" dirty="0" err="1"/>
              <a:t>Arpit</a:t>
            </a:r>
            <a:r>
              <a:rPr lang="en-US" sz="2000" dirty="0"/>
              <a:t> Gupta, Nick </a:t>
            </a:r>
            <a:r>
              <a:rPr lang="en-US" sz="2000" dirty="0" err="1"/>
              <a:t>Feamster</a:t>
            </a:r>
            <a:r>
              <a:rPr lang="en-US" sz="2000" dirty="0"/>
              <a:t>, Laurent </a:t>
            </a:r>
            <a:r>
              <a:rPr lang="en-US" sz="2000" dirty="0" err="1"/>
              <a:t>Vanbever</a:t>
            </a:r>
            <a:r>
              <a:rPr lang="en-US" sz="2000" dirty="0" smtClean="0"/>
              <a:t>, Muhammad </a:t>
            </a:r>
            <a:r>
              <a:rPr lang="en-US" sz="2000" dirty="0" err="1"/>
              <a:t>Shahbaz</a:t>
            </a:r>
            <a:r>
              <a:rPr lang="en-US" sz="2000" dirty="0"/>
              <a:t>, Sean Donovan, Brandon </a:t>
            </a:r>
            <a:r>
              <a:rPr lang="en-US" sz="2000" dirty="0" err="1"/>
              <a:t>Schlinker</a:t>
            </a:r>
            <a:r>
              <a:rPr lang="en-US" sz="2000" dirty="0"/>
              <a:t>, Scott </a:t>
            </a:r>
            <a:r>
              <a:rPr lang="en-US" sz="2000" dirty="0" err="1"/>
              <a:t>Shenker</a:t>
            </a:r>
            <a:r>
              <a:rPr lang="en-US" sz="2000" dirty="0"/>
              <a:t>, Russ Clark, Ethan Katz-Bassett</a:t>
            </a:r>
          </a:p>
        </p:txBody>
      </p:sp>
      <p:sp>
        <p:nvSpPr>
          <p:cNvPr id="4" name="Slide Number Placeholder 3"/>
          <p:cNvSpPr>
            <a:spLocks noGrp="1"/>
          </p:cNvSpPr>
          <p:nvPr>
            <p:ph type="sldNum" sz="quarter" idx="12"/>
          </p:nvPr>
        </p:nvSpPr>
        <p:spPr/>
        <p:txBody>
          <a:bodyPr/>
          <a:lstStyle/>
          <a:p>
            <a:fld id="{502431CD-A83D-384C-97C7-66FF0CCEF56F}" type="slidenum">
              <a:rPr lang="en-US" smtClean="0"/>
              <a:t>9</a:t>
            </a:fld>
            <a:endParaRPr lang="en-US" dirty="0"/>
          </a:p>
        </p:txBody>
      </p:sp>
      <p:sp>
        <p:nvSpPr>
          <p:cNvPr id="7" name="Title 4"/>
          <p:cNvSpPr txBox="1">
            <a:spLocks/>
          </p:cNvSpPr>
          <p:nvPr/>
        </p:nvSpPr>
        <p:spPr>
          <a:xfrm>
            <a:off x="324555" y="4198761"/>
            <a:ext cx="8621889" cy="147002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dirty="0" smtClean="0">
                <a:solidFill>
                  <a:srgbClr val="000090"/>
                </a:solidFill>
              </a:rPr>
              <a:t>“</a:t>
            </a:r>
            <a:r>
              <a:rPr lang="en-US" sz="2500" dirty="0">
                <a:solidFill>
                  <a:srgbClr val="000090"/>
                </a:solidFill>
              </a:rPr>
              <a:t>An </a:t>
            </a:r>
            <a:r>
              <a:rPr lang="en-US" sz="2500" dirty="0" smtClean="0">
                <a:solidFill>
                  <a:srgbClr val="000090"/>
                </a:solidFill>
              </a:rPr>
              <a:t>industrial-scale </a:t>
            </a:r>
            <a:r>
              <a:rPr lang="en-US" sz="2500" dirty="0">
                <a:solidFill>
                  <a:srgbClr val="000090"/>
                </a:solidFill>
              </a:rPr>
              <a:t>s</a:t>
            </a:r>
            <a:r>
              <a:rPr lang="en-US" sz="2500" dirty="0" smtClean="0">
                <a:solidFill>
                  <a:srgbClr val="000090"/>
                </a:solidFill>
              </a:rPr>
              <a:t>oftware </a:t>
            </a:r>
            <a:r>
              <a:rPr lang="en-US" sz="2500" dirty="0">
                <a:solidFill>
                  <a:srgbClr val="000090"/>
                </a:solidFill>
              </a:rPr>
              <a:t>d</a:t>
            </a:r>
            <a:r>
              <a:rPr lang="en-US" sz="2500" dirty="0" smtClean="0">
                <a:solidFill>
                  <a:srgbClr val="000090"/>
                </a:solidFill>
              </a:rPr>
              <a:t>efined </a:t>
            </a:r>
            <a:r>
              <a:rPr lang="en-US" sz="2500" dirty="0">
                <a:solidFill>
                  <a:srgbClr val="000090"/>
                </a:solidFill>
              </a:rPr>
              <a:t>Internet Exchange </a:t>
            </a:r>
            <a:r>
              <a:rPr lang="en-US" sz="2500" dirty="0" smtClean="0">
                <a:solidFill>
                  <a:srgbClr val="000090"/>
                </a:solidFill>
              </a:rPr>
              <a:t>Point” </a:t>
            </a:r>
            <a:r>
              <a:rPr lang="en-US" sz="2800" dirty="0" smtClean="0">
                <a:solidFill>
                  <a:srgbClr val="000090"/>
                </a:solidFill>
              </a:rPr>
              <a:t/>
            </a:r>
            <a:br>
              <a:rPr lang="en-US" sz="2800" dirty="0" smtClean="0">
                <a:solidFill>
                  <a:srgbClr val="000090"/>
                </a:solidFill>
              </a:rPr>
            </a:br>
            <a:endParaRPr lang="en-US" sz="2800" dirty="0" smtClean="0">
              <a:solidFill>
                <a:srgbClr val="000090"/>
              </a:solidFill>
            </a:endParaRPr>
          </a:p>
          <a:p>
            <a:pPr algn="l"/>
            <a:r>
              <a:rPr lang="en-US" sz="1800" dirty="0" err="1" smtClean="0"/>
              <a:t>Arpit</a:t>
            </a:r>
            <a:r>
              <a:rPr lang="en-US" sz="1800" dirty="0" smtClean="0"/>
              <a:t> Gupta, Robert </a:t>
            </a:r>
            <a:r>
              <a:rPr lang="en-US" sz="1800" dirty="0" err="1" smtClean="0"/>
              <a:t>MacDavid</a:t>
            </a:r>
            <a:r>
              <a:rPr lang="en-US" sz="1800" dirty="0" smtClean="0"/>
              <a:t>, </a:t>
            </a:r>
            <a:r>
              <a:rPr lang="en-US" sz="1800" dirty="0" err="1" smtClean="0"/>
              <a:t>Rudiger</a:t>
            </a:r>
            <a:r>
              <a:rPr lang="en-US" sz="1800" dirty="0" smtClean="0"/>
              <a:t> </a:t>
            </a:r>
            <a:r>
              <a:rPr lang="en-US" sz="1800" dirty="0" err="1" smtClean="0"/>
              <a:t>Birkner</a:t>
            </a:r>
            <a:r>
              <a:rPr lang="en-US" sz="1800" dirty="0" smtClean="0"/>
              <a:t>, Marco </a:t>
            </a:r>
            <a:r>
              <a:rPr lang="en-US" sz="1800" dirty="0" err="1" smtClean="0"/>
              <a:t>Canini</a:t>
            </a:r>
            <a:r>
              <a:rPr lang="en-US" sz="1800" dirty="0" smtClean="0"/>
              <a:t>, Nick </a:t>
            </a:r>
            <a:r>
              <a:rPr lang="en-US" sz="1800" dirty="0" err="1" smtClean="0"/>
              <a:t>Feamster</a:t>
            </a:r>
            <a:r>
              <a:rPr lang="en-US" sz="1800" dirty="0" smtClean="0"/>
              <a:t>, </a:t>
            </a:r>
            <a:br>
              <a:rPr lang="en-US" sz="1800" dirty="0" smtClean="0"/>
            </a:br>
            <a:r>
              <a:rPr lang="en-US" sz="1800" dirty="0" smtClean="0"/>
              <a:t>Jennifer Rexford, Laurent </a:t>
            </a:r>
            <a:r>
              <a:rPr lang="en-US" sz="1800" dirty="0" err="1" smtClean="0"/>
              <a:t>Vanbever</a:t>
            </a:r>
            <a:endParaRPr lang="en-US" sz="1800" dirty="0"/>
          </a:p>
        </p:txBody>
      </p:sp>
    </p:spTree>
    <p:extLst>
      <p:ext uri="{BB962C8B-B14F-4D97-AF65-F5344CB8AC3E}">
        <p14:creationId xmlns:p14="http://schemas.microsoft.com/office/powerpoint/2010/main" val="2992533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小塚ゴシック Pro L"/>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小塚ゴシック Pro L"/>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0">
          <a:tailEnd type="triangle"/>
        </a:ln>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30213</TotalTime>
  <Words>2377</Words>
  <Application>Microsoft Macintosh PowerPoint</Application>
  <PresentationFormat>On-screen Show (4:3)</PresentationFormat>
  <Paragraphs>558</Paragraphs>
  <Slides>47</Slides>
  <Notes>33</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62" baseType="lpstr">
      <vt:lpstr>Calibri</vt:lpstr>
      <vt:lpstr>Consolas</vt:lpstr>
      <vt:lpstr>Gill Sans</vt:lpstr>
      <vt:lpstr>Helvetica</vt:lpstr>
      <vt:lpstr>Lucida Grande</vt:lpstr>
      <vt:lpstr>Lucida Sans Demibold Roman</vt:lpstr>
      <vt:lpstr>Lucida Sans Regular</vt:lpstr>
      <vt:lpstr>ＭＳ Ｐゴシック</vt:lpstr>
      <vt:lpstr>Times</vt:lpstr>
      <vt:lpstr>Times New Roman</vt:lpstr>
      <vt:lpstr>Wingdings</vt:lpstr>
      <vt:lpstr>小塚ゴシック Pro L</vt:lpstr>
      <vt:lpstr>Arial</vt:lpstr>
      <vt:lpstr>Office Theme</vt:lpstr>
      <vt:lpstr>Photo Editor Photo</vt:lpstr>
      <vt:lpstr>SDX: A Software-Defined Internet eXchange</vt:lpstr>
      <vt:lpstr>Software Defined Networking</vt:lpstr>
      <vt:lpstr>Wide-Area Traffic Delivery</vt:lpstr>
      <vt:lpstr>Border Gateway Protocol (BGP)</vt:lpstr>
      <vt:lpstr>BGP is Not Flexible Enough</vt:lpstr>
      <vt:lpstr>Valuable Wide-Area Services</vt:lpstr>
      <vt:lpstr>Enter Software-Defined Networking</vt:lpstr>
      <vt:lpstr>Deploy SDN at Internet Exchanges</vt:lpstr>
      <vt:lpstr>“SDX: Software-Defined eXchange” (SIGCOMM 2014)  Arpit Gupta, Nick Feamster, Laurent Vanbever, Muhammad Shahbaz, Sean Donovan, Brandon Schlinker, Scott Shenker, Russ Clark, Ethan Katz-Bassett</vt:lpstr>
      <vt:lpstr>Conventional IXPs</vt:lpstr>
      <vt:lpstr>SDX = SDN + IXP</vt:lpstr>
      <vt:lpstr>Prevent DDoS Attacks</vt:lpstr>
      <vt:lpstr>Prevent DDoS Attacks</vt:lpstr>
      <vt:lpstr>Use Case: Prevent DDoS Attacks</vt:lpstr>
      <vt:lpstr>SDX-based DDoS protection vs. Traditional Defenses/Blackholing</vt:lpstr>
      <vt:lpstr>Inbound Traffic Engineering</vt:lpstr>
      <vt:lpstr>Inbound Traffic Engineering</vt:lpstr>
      <vt:lpstr>Inbound Traffic Engineering</vt:lpstr>
      <vt:lpstr>Inbound Traffic Engineering</vt:lpstr>
      <vt:lpstr>Building SDX is Challenging</vt:lpstr>
      <vt:lpstr>Building SDX is Challenging</vt:lpstr>
      <vt:lpstr>Directly Program the SDX Switch</vt:lpstr>
      <vt:lpstr>Virtual Switch Abstraction</vt:lpstr>
      <vt:lpstr>Combining Participant’s Policies</vt:lpstr>
      <vt:lpstr>Building SDX is Challenging</vt:lpstr>
      <vt:lpstr>Requirement: Forwarding Only Along BGP Advertised Routes</vt:lpstr>
      <vt:lpstr>Ensure ‘p’ is not forwarded to C</vt:lpstr>
      <vt:lpstr>Solution: Policy Augmentation</vt:lpstr>
      <vt:lpstr>Building SDX is Challenging</vt:lpstr>
      <vt:lpstr>Scalability Challenges</vt:lpstr>
      <vt:lpstr>Group Related Prefixes</vt:lpstr>
      <vt:lpstr>Group Related Prefixes</vt:lpstr>
      <vt:lpstr>Group Related Prefixes</vt:lpstr>
      <vt:lpstr>Group Related Prefixes</vt:lpstr>
      <vt:lpstr>Multi-Table Switches</vt:lpstr>
      <vt:lpstr>Multi-Table Switches</vt:lpstr>
      <vt:lpstr>Decoupling BGP and SDN</vt:lpstr>
      <vt:lpstr>Decoupling BGP from SDN</vt:lpstr>
      <vt:lpstr>Decoupling BGP from SDN</vt:lpstr>
      <vt:lpstr>Partitioning FEC Computation</vt:lpstr>
      <vt:lpstr>SDX Architecture</vt:lpstr>
      <vt:lpstr>Experimental Evaluation</vt:lpstr>
      <vt:lpstr>SDX Design Scenarios</vt:lpstr>
      <vt:lpstr>We Can Do This at IXP-Scale</vt:lpstr>
      <vt:lpstr>Experimental Results</vt:lpstr>
      <vt:lpstr>SDX Platform</vt:lpstr>
      <vt:lpstr>Conclusion</vt:lpstr>
    </vt:vector>
  </TitlesOfParts>
  <Company>Columbia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Accommodating, and Leveraging Radical Changes in Mobility of Users, Devices, and Software</dc:title>
  <dc:creator>Joshua Reich</dc:creator>
  <cp:lastModifiedBy>Microsoft Office User</cp:lastModifiedBy>
  <cp:revision>1051</cp:revision>
  <cp:lastPrinted>2012-10-23T16:46:37Z</cp:lastPrinted>
  <dcterms:created xsi:type="dcterms:W3CDTF">2011-07-06T20:32:25Z</dcterms:created>
  <dcterms:modified xsi:type="dcterms:W3CDTF">2015-12-01T19:02:32Z</dcterms:modified>
</cp:coreProperties>
</file>