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22" r:id="rId2"/>
    <p:sldId id="1384" r:id="rId3"/>
    <p:sldId id="1385" r:id="rId4"/>
    <p:sldId id="1387" r:id="rId5"/>
    <p:sldId id="1388" r:id="rId6"/>
    <p:sldId id="1386" r:id="rId7"/>
    <p:sldId id="1389" r:id="rId8"/>
    <p:sldId id="1394" r:id="rId9"/>
    <p:sldId id="1390" r:id="rId10"/>
    <p:sldId id="1391" r:id="rId11"/>
    <p:sldId id="139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C74"/>
    <a:srgbClr val="FFFCF8"/>
    <a:srgbClr val="D77C93"/>
    <a:srgbClr val="D70072"/>
    <a:srgbClr val="C6AD06"/>
    <a:srgbClr val="D96A60"/>
    <a:srgbClr val="EDE116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90" autoAdjust="0"/>
    <p:restoredTop sz="85668" autoAdjust="0"/>
  </p:normalViewPr>
  <p:slideViewPr>
    <p:cSldViewPr snapToGrid="0" snapToObjects="1">
      <p:cViewPr varScale="1">
        <p:scale>
          <a:sx n="93" d="100"/>
          <a:sy n="93" d="100"/>
        </p:scale>
        <p:origin x="-8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11/17/15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11/17/15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story of unnatural acts, and moving beyond</a:t>
            </a:r>
            <a:r>
              <a:rPr lang="en-US" baseline="0" dirty="0" smtClean="0"/>
              <a:t> </a:t>
            </a:r>
            <a:r>
              <a:rPr lang="en-US" dirty="0" smtClean="0"/>
              <a:t>the tail wagging the dog,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542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1996-2004,</a:t>
            </a:r>
            <a:r>
              <a:rPr lang="en-US" baseline="0" dirty="0" smtClean="0"/>
              <a:t> central control through the CLI</a:t>
            </a:r>
          </a:p>
          <a:p>
            <a:r>
              <a:rPr lang="en-US" baseline="0" dirty="0" smtClean="0"/>
              <a:t>Unnatural acts</a:t>
            </a:r>
          </a:p>
          <a:p>
            <a:r>
              <a:rPr lang="en-US" baseline="0" dirty="0" smtClean="0"/>
              <a:t>Collaboration with optimization and algorithms</a:t>
            </a:r>
          </a:p>
          <a:p>
            <a:r>
              <a:rPr lang="en-US" baseline="0" dirty="0" smtClean="0"/>
              <a:t>My life has been about the “tail wagging the dog”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153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2003-2007,</a:t>
            </a:r>
            <a:r>
              <a:rPr lang="en-US" baseline="0" dirty="0" smtClean="0"/>
              <a:t> direct control, through legacy protocols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215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2003-2007,</a:t>
            </a:r>
            <a:r>
              <a:rPr lang="en-US" baseline="0" dirty="0" smtClean="0"/>
              <a:t> direct control, through legacy protocols</a:t>
            </a:r>
          </a:p>
          <a:p>
            <a:r>
              <a:rPr lang="en-US" baseline="0" dirty="0" smtClean="0"/>
              <a:t>Got super excited when Nick and others at Stanford proposed </a:t>
            </a:r>
            <a:r>
              <a:rPr lang="en-US" baseline="0" dirty="0" err="1" smtClean="0"/>
              <a:t>OpenFlow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215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2003-2007,</a:t>
            </a:r>
            <a:r>
              <a:rPr lang="en-US" baseline="0" dirty="0" smtClean="0"/>
              <a:t> direct control, through legacy protocols</a:t>
            </a:r>
          </a:p>
          <a:p>
            <a:r>
              <a:rPr lang="en-US" baseline="0" dirty="0" smtClean="0"/>
              <a:t>Collaboration with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215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apps I’m super excited</a:t>
            </a:r>
            <a:r>
              <a:rPr lang="en-US" baseline="0" dirty="0" smtClean="0"/>
              <a:t> about.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828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1/3 since our </a:t>
            </a:r>
            <a:r>
              <a:rPr lang="en-US" smtClean="0"/>
              <a:t>June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737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11/17/15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11/17/15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11/17/15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11/17/15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11/17/15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11/17/15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11/17/15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11/17/15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11/17/15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11/17/15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11/17/15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11/17/15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tif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4" Type="http://schemas.openxmlformats.org/officeDocument/2006/relationships/image" Target="../media/image34.png"/><Relationship Id="rId5" Type="http://schemas.openxmlformats.org/officeDocument/2006/relationships/image" Target="../media/image35.png"/><Relationship Id="rId6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png"/><Relationship Id="rId20" Type="http://schemas.openxmlformats.org/officeDocument/2006/relationships/image" Target="../media/image19.png"/><Relationship Id="rId21" Type="http://schemas.openxmlformats.org/officeDocument/2006/relationships/image" Target="../media/image20.png"/><Relationship Id="rId22" Type="http://schemas.openxmlformats.org/officeDocument/2006/relationships/image" Target="../media/image21.png"/><Relationship Id="rId23" Type="http://schemas.openxmlformats.org/officeDocument/2006/relationships/image" Target="../media/image22.png"/><Relationship Id="rId24" Type="http://schemas.openxmlformats.org/officeDocument/2006/relationships/image" Target="../media/image23.png"/><Relationship Id="rId25" Type="http://schemas.openxmlformats.org/officeDocument/2006/relationships/image" Target="../media/image24.png"/><Relationship Id="rId26" Type="http://schemas.openxmlformats.org/officeDocument/2006/relationships/image" Target="../media/image25.png"/><Relationship Id="rId27" Type="http://schemas.openxmlformats.org/officeDocument/2006/relationships/image" Target="../media/image26.png"/><Relationship Id="rId28" Type="http://schemas.openxmlformats.org/officeDocument/2006/relationships/image" Target="../media/image27.png"/><Relationship Id="rId29" Type="http://schemas.openxmlformats.org/officeDocument/2006/relationships/image" Target="../media/image28.png"/><Relationship Id="rId30" Type="http://schemas.openxmlformats.org/officeDocument/2006/relationships/image" Target="../media/image29.png"/><Relationship Id="rId31" Type="http://schemas.openxmlformats.org/officeDocument/2006/relationships/image" Target="../media/image30.png"/><Relationship Id="rId32" Type="http://schemas.openxmlformats.org/officeDocument/2006/relationships/image" Target="../media/image31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4831" y="2814747"/>
            <a:ext cx="8821391" cy="1470025"/>
          </a:xfrm>
        </p:spPr>
        <p:txBody>
          <a:bodyPr>
            <a:noAutofit/>
          </a:bodyPr>
          <a:lstStyle/>
          <a:p>
            <a:r>
              <a:rPr lang="en-US" sz="4800" dirty="0" smtClean="0"/>
              <a:t>P4 Amore!</a:t>
            </a:r>
            <a:br>
              <a:rPr lang="en-US" sz="4800" dirty="0" smtClean="0"/>
            </a:br>
            <a:r>
              <a:rPr lang="en-US" sz="3200" dirty="0"/>
              <a:t>(</a:t>
            </a:r>
            <a:r>
              <a:rPr lang="en-US" sz="2800" dirty="0" smtClean="0"/>
              <a:t>Or, How I Learned to Stop Worrying and Love P4)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6297"/>
            <a:ext cx="6400800" cy="1800578"/>
          </a:xfrm>
        </p:spPr>
        <p:txBody>
          <a:bodyPr>
            <a:normAutofit/>
          </a:bodyPr>
          <a:lstStyle/>
          <a:p>
            <a:r>
              <a:rPr lang="en-US" dirty="0" smtClean="0"/>
              <a:t>Jennifer Rexford</a:t>
            </a:r>
          </a:p>
          <a:p>
            <a:r>
              <a:rPr lang="en-US" sz="2800" dirty="0" smtClean="0"/>
              <a:t>Princeton University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98368" y="950764"/>
            <a:ext cx="3527627" cy="134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28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Welcome!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busy day</a:t>
            </a:r>
          </a:p>
          <a:p>
            <a:pPr lvl="1"/>
            <a:r>
              <a:rPr lang="en-US" dirty="0" smtClean="0"/>
              <a:t>Talks, demos, discussions</a:t>
            </a:r>
          </a:p>
          <a:p>
            <a:r>
              <a:rPr lang="en-US" dirty="0" smtClean="0"/>
              <a:t>An opportunity to bridge divides</a:t>
            </a:r>
          </a:p>
          <a:p>
            <a:pPr lvl="1"/>
            <a:r>
              <a:rPr lang="en-US" dirty="0" smtClean="0"/>
              <a:t>Diverse collection of attendees</a:t>
            </a:r>
          </a:p>
          <a:p>
            <a:pPr lvl="1"/>
            <a:r>
              <a:rPr lang="en-US" dirty="0" smtClean="0"/>
              <a:t>Hardware and software, users and vendors, academics and industry, …</a:t>
            </a:r>
          </a:p>
          <a:p>
            <a:r>
              <a:rPr lang="en-US" dirty="0" smtClean="0"/>
              <a:t>A chance to strategize</a:t>
            </a:r>
          </a:p>
          <a:p>
            <a:pPr lvl="1"/>
            <a:r>
              <a:rPr lang="en-US" dirty="0" smtClean="0"/>
              <a:t>Creating a better P4 language</a:t>
            </a:r>
          </a:p>
          <a:p>
            <a:pPr lvl="1"/>
            <a:r>
              <a:rPr lang="en-US" dirty="0" smtClean="0"/>
              <a:t>Planning for long-term impact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285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to Our Sponsors!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349" y="1969678"/>
            <a:ext cx="3263900" cy="1485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6842" y="1969678"/>
            <a:ext cx="3263900" cy="1485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3819045"/>
            <a:ext cx="3700615" cy="16847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3700" y="3821510"/>
            <a:ext cx="3263900" cy="14859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80100" y="3821510"/>
            <a:ext cx="326390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072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Personal Path to P4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3434" cy="2229907"/>
          </a:xfrm>
        </p:spPr>
        <p:txBody>
          <a:bodyPr>
            <a:normAutofit/>
          </a:bodyPr>
          <a:lstStyle/>
          <a:p>
            <a:r>
              <a:rPr lang="en-US" i="1" dirty="0" smtClean="0"/>
              <a:t>Centralized</a:t>
            </a:r>
            <a:r>
              <a:rPr lang="en-US" dirty="0" smtClean="0"/>
              <a:t> network management (‘97-’03)</a:t>
            </a:r>
          </a:p>
          <a:p>
            <a:pPr lvl="1"/>
            <a:r>
              <a:rPr lang="en-US" dirty="0" smtClean="0"/>
              <a:t>Network-wide control, through unnatural acts</a:t>
            </a:r>
          </a:p>
          <a:p>
            <a:pPr lvl="1"/>
            <a:r>
              <a:rPr lang="en-US" dirty="0" smtClean="0"/>
              <a:t>Indirect, by “inverting” the control plane</a:t>
            </a:r>
          </a:p>
          <a:p>
            <a:pPr lvl="1"/>
            <a:r>
              <a:rPr lang="en-US" dirty="0" smtClean="0"/>
              <a:t>… but, constrained by </a:t>
            </a:r>
            <a:r>
              <a:rPr lang="en-US" i="1" dirty="0" smtClean="0"/>
              <a:t>command-line interfaces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190655" y="4082456"/>
            <a:ext cx="2172400" cy="860237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Optimize Link Weights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905855" y="5946956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 rot="10800000">
            <a:off x="3694188" y="5154831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190655" y="5946956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033795" y="5946956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rot="10800000" flipV="1">
            <a:off x="2557595" y="5154830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221122" y="4942693"/>
            <a:ext cx="1092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Measure traffic matrix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99195" y="5006338"/>
            <a:ext cx="1428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Tweak OSPF link weights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00745" y="4484924"/>
            <a:ext cx="2119808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Collaboration with algorithms and optimization, and network operators!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595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Personal Path to P4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3434" cy="2229907"/>
          </a:xfrm>
        </p:spPr>
        <p:txBody>
          <a:bodyPr>
            <a:normAutofit/>
          </a:bodyPr>
          <a:lstStyle/>
          <a:p>
            <a:r>
              <a:rPr lang="en-US" i="1" dirty="0" smtClean="0"/>
              <a:t>Direct</a:t>
            </a:r>
            <a:r>
              <a:rPr lang="en-US" dirty="0" smtClean="0"/>
              <a:t> network control (</a:t>
            </a:r>
            <a:r>
              <a:rPr lang="fr-FR" dirty="0" smtClean="0"/>
              <a:t>’</a:t>
            </a:r>
            <a:r>
              <a:rPr lang="en-US" dirty="0" smtClean="0"/>
              <a:t>03-’07)</a:t>
            </a:r>
          </a:p>
          <a:p>
            <a:pPr lvl="1"/>
            <a:r>
              <a:rPr lang="en-US" dirty="0" smtClean="0"/>
              <a:t>Direct, but only by abusing legacy protocols</a:t>
            </a:r>
          </a:p>
          <a:p>
            <a:pPr lvl="1"/>
            <a:r>
              <a:rPr lang="en-US" dirty="0" smtClean="0"/>
              <a:t>Enabled innovation and real deployment!</a:t>
            </a:r>
          </a:p>
          <a:p>
            <a:pPr lvl="1"/>
            <a:r>
              <a:rPr lang="en-US" dirty="0" smtClean="0"/>
              <a:t>… but, constrained by </a:t>
            </a:r>
            <a:r>
              <a:rPr lang="en-US" i="1" dirty="0" smtClean="0"/>
              <a:t>legacy control protocols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129271" y="4130518"/>
            <a:ext cx="2576971" cy="860237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Routing Control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021987" y="5995018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 rot="10800000">
            <a:off x="3810320" y="520289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306787" y="5995018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149927" y="5995018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rot="10800000" flipV="1">
            <a:off x="2673727" y="5202892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2515" y="5120963"/>
            <a:ext cx="1697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Conventional measurement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47047" y="5120963"/>
            <a:ext cx="1428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BGP messages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00744" y="4484924"/>
            <a:ext cx="2586055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Collaboration with distributed systems, and network operators!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026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Personal Path to P4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Open</a:t>
            </a:r>
            <a:r>
              <a:rPr lang="en-US" dirty="0" smtClean="0"/>
              <a:t> network control (</a:t>
            </a:r>
            <a:r>
              <a:rPr lang="fr-FR" dirty="0" smtClean="0"/>
              <a:t>’</a:t>
            </a:r>
            <a:r>
              <a:rPr lang="en-US" dirty="0" smtClean="0"/>
              <a:t>07-)</a:t>
            </a:r>
          </a:p>
          <a:p>
            <a:pPr lvl="1"/>
            <a:r>
              <a:rPr lang="en-US" dirty="0" smtClean="0"/>
              <a:t>Logically central control with open interfaces</a:t>
            </a:r>
          </a:p>
          <a:p>
            <a:pPr lvl="1"/>
            <a:r>
              <a:rPr lang="en-US" dirty="0" smtClean="0"/>
              <a:t>Bigger scope for innovation and impact!</a:t>
            </a:r>
          </a:p>
          <a:p>
            <a:pPr lvl="1"/>
            <a:r>
              <a:rPr lang="en-US" dirty="0" smtClean="0"/>
              <a:t>… but, constrained by </a:t>
            </a:r>
            <a:r>
              <a:rPr lang="en-US" i="1" dirty="0" smtClean="0"/>
              <a:t>legacy data planes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175147" y="4130518"/>
            <a:ext cx="2576971" cy="860237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SDN Controller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067863" y="5995018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 rot="10800000">
            <a:off x="3856196" y="520289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352663" y="5995018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195803" y="5995018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rot="10800000" flipV="1">
            <a:off x="2719603" y="5202892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78391" y="5120963"/>
            <a:ext cx="1697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OpenFlow</a:t>
            </a:r>
            <a:r>
              <a:rPr lang="en-US" dirty="0" smtClean="0"/>
              <a:t> measurement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402163" y="5202893"/>
            <a:ext cx="1428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OpenFlow</a:t>
            </a:r>
            <a:r>
              <a:rPr lang="en-US" dirty="0" smtClean="0"/>
              <a:t> control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940102" y="4484924"/>
            <a:ext cx="2949566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Collaboration with programming languages </a:t>
            </a:r>
            <a:br>
              <a:rPr lang="en-US" dirty="0" smtClean="0"/>
            </a:br>
            <a:r>
              <a:rPr lang="en-US" dirty="0" smtClean="0"/>
              <a:t>to build control-loop abstractions on </a:t>
            </a:r>
            <a:r>
              <a:rPr lang="en-US" dirty="0" err="1" smtClean="0"/>
              <a:t>OpenFlow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606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Personal Path to P4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30318"/>
          </a:xfrm>
        </p:spPr>
        <p:txBody>
          <a:bodyPr>
            <a:normAutofit/>
          </a:bodyPr>
          <a:lstStyle/>
          <a:p>
            <a:r>
              <a:rPr lang="en-US" i="1" dirty="0" smtClean="0"/>
              <a:t>Protocol-independent </a:t>
            </a:r>
            <a:r>
              <a:rPr lang="en-US" dirty="0" smtClean="0"/>
              <a:t>data planes (</a:t>
            </a:r>
            <a:r>
              <a:rPr lang="fr-FR" dirty="0" smtClean="0"/>
              <a:t>’</a:t>
            </a:r>
            <a:r>
              <a:rPr lang="en-US" dirty="0" smtClean="0"/>
              <a:t>13-)</a:t>
            </a:r>
          </a:p>
          <a:p>
            <a:pPr lvl="1"/>
            <a:r>
              <a:rPr lang="en-US" dirty="0" smtClean="0"/>
              <a:t>Programs tell the switches how to behave</a:t>
            </a:r>
          </a:p>
          <a:p>
            <a:pPr lvl="1"/>
            <a:r>
              <a:rPr lang="en-US" dirty="0" smtClean="0"/>
              <a:t>Header formats, parser, table graphs, actions</a:t>
            </a:r>
          </a:p>
          <a:p>
            <a:pPr lvl="1"/>
            <a:r>
              <a:rPr lang="en-US" dirty="0" smtClean="0"/>
              <a:t>Finally, create the networks we want!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129271" y="4130518"/>
            <a:ext cx="2576971" cy="860237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P4 Program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021987" y="5995018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 rot="10800000">
            <a:off x="3810320" y="520289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306787" y="5995018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149927" y="5995018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rot="10800000" flipV="1">
            <a:off x="2673727" y="5202892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2515" y="5120963"/>
            <a:ext cx="16971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Novel measurement primitives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47046" y="5120963"/>
            <a:ext cx="15838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Configurable parser, tables, etc.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071534" y="4484924"/>
            <a:ext cx="2722546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Collaboration with switch designers, programming languages, and more!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81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Excited About P4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199" y="1600200"/>
            <a:ext cx="8500745" cy="47561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Get it right</a:t>
            </a:r>
          </a:p>
          <a:p>
            <a:pPr lvl="1"/>
            <a:r>
              <a:rPr lang="en-US" dirty="0" smtClean="0"/>
              <a:t>Incorporating all the hard-won lessons</a:t>
            </a:r>
          </a:p>
          <a:p>
            <a:pPr lvl="1"/>
            <a:r>
              <a:rPr lang="en-US" dirty="0" smtClean="0"/>
              <a:t>Programming abstractions driving the interface</a:t>
            </a:r>
          </a:p>
          <a:p>
            <a:r>
              <a:rPr lang="en-US" dirty="0" smtClean="0"/>
              <a:t>Leverage new technology</a:t>
            </a:r>
          </a:p>
          <a:p>
            <a:pPr lvl="1"/>
            <a:r>
              <a:rPr lang="en-US" dirty="0" smtClean="0"/>
              <a:t>Reconfigurable ASICs, FPGAs/NPs, flexible NICs, software switches, …</a:t>
            </a:r>
          </a:p>
          <a:p>
            <a:r>
              <a:rPr lang="en-US" dirty="0" smtClean="0"/>
              <a:t>Enable innovation</a:t>
            </a:r>
          </a:p>
          <a:p>
            <a:pPr lvl="1"/>
            <a:r>
              <a:rPr lang="en-US" dirty="0" smtClean="0"/>
              <a:t>Traffic engineering solely in the data plane</a:t>
            </a:r>
          </a:p>
          <a:p>
            <a:pPr lvl="1"/>
            <a:r>
              <a:rPr lang="en-US" dirty="0" smtClean="0"/>
              <a:t>Consensus protocol (</a:t>
            </a:r>
            <a:r>
              <a:rPr lang="en-US" dirty="0" err="1" smtClean="0"/>
              <a:t>Paxos</a:t>
            </a:r>
            <a:r>
              <a:rPr lang="en-US" dirty="0" smtClean="0"/>
              <a:t>) in the data plane </a:t>
            </a:r>
          </a:p>
          <a:p>
            <a:pPr lvl="1"/>
            <a:r>
              <a:rPr lang="en-US" dirty="0" smtClean="0"/>
              <a:t>Detection and diagnosis of performance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226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P4 Language Consortium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93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Build a community</a:t>
            </a:r>
          </a:p>
          <a:p>
            <a:pPr lvl="1"/>
            <a:r>
              <a:rPr lang="en-US" dirty="0" smtClean="0"/>
              <a:t>A common language</a:t>
            </a:r>
          </a:p>
          <a:p>
            <a:pPr lvl="1"/>
            <a:r>
              <a:rPr lang="en-US" dirty="0" smtClean="0"/>
              <a:t>Open-source software</a:t>
            </a:r>
          </a:p>
          <a:p>
            <a:pPr lvl="1"/>
            <a:r>
              <a:rPr lang="en-US" dirty="0" smtClean="0"/>
              <a:t>Support for many target platforms</a:t>
            </a:r>
          </a:p>
          <a:p>
            <a:r>
              <a:rPr lang="en-US" dirty="0" smtClean="0"/>
              <a:t>Enable a wealth of innovation</a:t>
            </a:r>
          </a:p>
          <a:p>
            <a:pPr lvl="1"/>
            <a:r>
              <a:rPr lang="en-US" dirty="0" smtClean="0"/>
              <a:t>Diverse “apps” (including proprietary ones!)</a:t>
            </a:r>
          </a:p>
          <a:p>
            <a:pPr lvl="1"/>
            <a:r>
              <a:rPr lang="en-US" dirty="0" smtClean="0"/>
              <a:t>… while leveraging commodity switches</a:t>
            </a:r>
          </a:p>
          <a:p>
            <a:r>
              <a:rPr lang="en-US" dirty="0" smtClean="0"/>
              <a:t>With a low barrier to entry</a:t>
            </a:r>
          </a:p>
          <a:p>
            <a:pPr lvl="1"/>
            <a:r>
              <a:rPr lang="en-US" dirty="0" smtClean="0"/>
              <a:t>Free membership</a:t>
            </a:r>
          </a:p>
          <a:p>
            <a:pPr lvl="1"/>
            <a:r>
              <a:rPr lang="en-US" dirty="0" smtClean="0"/>
              <a:t>Simple software licensing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757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14627" y="1663669"/>
            <a:ext cx="1182294" cy="4817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600" b="1" dirty="0" smtClean="0"/>
              <a:t>Operators</a:t>
            </a:r>
            <a:endParaRPr lang="en-US" sz="1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5869" y="1532820"/>
            <a:ext cx="1224785" cy="74345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2026" y="1478804"/>
            <a:ext cx="1402763" cy="85148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43639" y="1281583"/>
            <a:ext cx="1766622" cy="107234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98997" y="1441202"/>
            <a:ext cx="1526662" cy="92668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4470" y="4082431"/>
            <a:ext cx="1194653" cy="72515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8078" y="2848743"/>
            <a:ext cx="1472575" cy="89385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72768" y="2920070"/>
            <a:ext cx="1237564" cy="75120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68786" y="2889051"/>
            <a:ext cx="1339768" cy="81324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36072" y="2970103"/>
            <a:ext cx="1051346" cy="63817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061252" y="2994530"/>
            <a:ext cx="992229" cy="60228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029611" y="2970103"/>
            <a:ext cx="1046727" cy="63536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12447" y="2945363"/>
            <a:ext cx="1154224" cy="70061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774736" y="4076339"/>
            <a:ext cx="1214724" cy="73734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117638" y="3955224"/>
            <a:ext cx="1613779" cy="97957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48125" y="4764435"/>
            <a:ext cx="1022725" cy="62079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405724" y="4764435"/>
            <a:ext cx="1022725" cy="62079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3679933" y="4632463"/>
            <a:ext cx="1457558" cy="88474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293020" y="4672359"/>
            <a:ext cx="1326104" cy="80495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006335" y="4750087"/>
            <a:ext cx="1070002" cy="649495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6868198" y="4805776"/>
            <a:ext cx="886509" cy="538115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067667" y="5727588"/>
            <a:ext cx="1033262" cy="627195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906253" y="5622661"/>
            <a:ext cx="1015375" cy="837048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4726950" y="5762092"/>
            <a:ext cx="1026578" cy="558187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6558851" y="5596647"/>
            <a:ext cx="666808" cy="889077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8030982" y="5703965"/>
            <a:ext cx="1111103" cy="674444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39315" y="3059439"/>
            <a:ext cx="1028351" cy="4817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600" b="1" dirty="0" smtClean="0"/>
              <a:t>Systems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556" y="4455210"/>
            <a:ext cx="926724" cy="4817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600" b="1" dirty="0" smtClean="0"/>
              <a:t>Targets</a:t>
            </a:r>
            <a:endParaRPr lang="en-US" sz="1600" b="1" dirty="0"/>
          </a:p>
        </p:txBody>
      </p:sp>
      <p:sp>
        <p:nvSpPr>
          <p:cNvPr id="41" name="Rectangle 40"/>
          <p:cNvSpPr/>
          <p:nvPr/>
        </p:nvSpPr>
        <p:spPr>
          <a:xfrm>
            <a:off x="-114627" y="5850979"/>
            <a:ext cx="1260496" cy="4817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600" b="1" dirty="0" smtClean="0"/>
              <a:t>Academia</a:t>
            </a:r>
            <a:endParaRPr lang="en-US" sz="1600" b="1" dirty="0"/>
          </a:p>
        </p:txBody>
      </p:sp>
      <p:pic>
        <p:nvPicPr>
          <p:cNvPr id="44" name="Picture 43" descr="p4_logotype_web.png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2596" y="90060"/>
            <a:ext cx="696670" cy="80764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7833527" y="4050333"/>
            <a:ext cx="1300406" cy="789352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4408143" y="3968521"/>
            <a:ext cx="1569973" cy="952980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762274" cy="9379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Membership </a:t>
            </a:r>
            <a:r>
              <a:rPr lang="en-US" b="1" dirty="0" smtClean="0"/>
              <a:t>Growth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7854" y="1543323"/>
            <a:ext cx="1308846" cy="72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396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P4 Consortium 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129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Adding board members</a:t>
            </a:r>
          </a:p>
          <a:p>
            <a:pPr lvl="1"/>
            <a:r>
              <a:rPr lang="en-US" dirty="0" smtClean="0"/>
              <a:t>Currently, just Nick </a:t>
            </a:r>
            <a:r>
              <a:rPr lang="en-US" dirty="0" err="1" smtClean="0"/>
              <a:t>McKeown</a:t>
            </a:r>
            <a:r>
              <a:rPr lang="en-US" dirty="0" smtClean="0"/>
              <a:t> and me</a:t>
            </a:r>
          </a:p>
          <a:p>
            <a:pPr lvl="1"/>
            <a:r>
              <a:rPr lang="en-US" dirty="0" smtClean="0"/>
              <a:t>Want to add at least one person, maybe three</a:t>
            </a:r>
          </a:p>
          <a:p>
            <a:pPr lvl="1"/>
            <a:r>
              <a:rPr lang="en-US" dirty="0" smtClean="0"/>
              <a:t>(An odd number, more diversity, etc.)</a:t>
            </a:r>
          </a:p>
          <a:p>
            <a:r>
              <a:rPr lang="en-US" dirty="0" smtClean="0"/>
              <a:t>Building community</a:t>
            </a:r>
          </a:p>
          <a:p>
            <a:pPr lvl="1"/>
            <a:r>
              <a:rPr lang="en-US" dirty="0" smtClean="0"/>
              <a:t>P4 tutorials (e.g., SIGCOMM’15)</a:t>
            </a:r>
          </a:p>
          <a:p>
            <a:pPr lvl="1"/>
            <a:r>
              <a:rPr lang="en-US" dirty="0" smtClean="0"/>
              <a:t>P4 workshops (June’15, Nov’15, and beyond)</a:t>
            </a:r>
          </a:p>
          <a:p>
            <a:pPr lvl="1"/>
            <a:r>
              <a:rPr lang="en-US" dirty="0" smtClean="0"/>
              <a:t>P4 boot-camp (later this week)</a:t>
            </a:r>
          </a:p>
          <a:p>
            <a:r>
              <a:rPr lang="en-US" dirty="0" smtClean="0"/>
              <a:t>Enabling bigger long-term impact</a:t>
            </a:r>
          </a:p>
          <a:p>
            <a:pPr lvl="1"/>
            <a:r>
              <a:rPr lang="en-US" dirty="0" smtClean="0"/>
              <a:t>Become part of a larger open-source effort?</a:t>
            </a:r>
          </a:p>
          <a:p>
            <a:pPr lvl="1"/>
            <a:r>
              <a:rPr lang="en-US" dirty="0" smtClean="0"/>
              <a:t>&lt;Insert your ideas here!&gt;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772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31687</TotalTime>
  <Words>605</Words>
  <Application>Microsoft Macintosh PowerPoint</Application>
  <PresentationFormat>On-screen Show (4:3)</PresentationFormat>
  <Paragraphs>115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P4 Amore! (Or, How I Learned to Stop Worrying and Love P4)</vt:lpstr>
      <vt:lpstr>My Personal Path to P4</vt:lpstr>
      <vt:lpstr>My Personal Path to P4</vt:lpstr>
      <vt:lpstr>My Personal Path to P4</vt:lpstr>
      <vt:lpstr>My Personal Path to P4</vt:lpstr>
      <vt:lpstr>Excited About P4</vt:lpstr>
      <vt:lpstr>P4 Language Consortium</vt:lpstr>
      <vt:lpstr>Membership Growth</vt:lpstr>
      <vt:lpstr>P4 Consortium Going Forward</vt:lpstr>
      <vt:lpstr>So, Welcome!</vt:lpstr>
      <vt:lpstr>Thanks to Our Sponsors!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Rexford</cp:lastModifiedBy>
  <cp:revision>1343</cp:revision>
  <cp:lastPrinted>2012-10-23T16:46:37Z</cp:lastPrinted>
  <dcterms:created xsi:type="dcterms:W3CDTF">2011-07-06T20:32:25Z</dcterms:created>
  <dcterms:modified xsi:type="dcterms:W3CDTF">2015-11-18T07:06:54Z</dcterms:modified>
</cp:coreProperties>
</file>