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22" r:id="rId2"/>
    <p:sldId id="1311" r:id="rId3"/>
    <p:sldId id="1312" r:id="rId4"/>
    <p:sldId id="1313" r:id="rId5"/>
    <p:sldId id="1314" r:id="rId6"/>
    <p:sldId id="1315" r:id="rId7"/>
    <p:sldId id="1316" r:id="rId8"/>
    <p:sldId id="1317" r:id="rId9"/>
    <p:sldId id="1318" r:id="rId10"/>
    <p:sldId id="1319" r:id="rId11"/>
    <p:sldId id="1320" r:id="rId12"/>
    <p:sldId id="1321" r:id="rId13"/>
    <p:sldId id="1322" r:id="rId14"/>
    <p:sldId id="1323" r:id="rId15"/>
    <p:sldId id="1324" r:id="rId16"/>
    <p:sldId id="1325" r:id="rId17"/>
    <p:sldId id="1326" r:id="rId18"/>
    <p:sldId id="1327" r:id="rId19"/>
    <p:sldId id="1308" r:id="rId20"/>
    <p:sldId id="1292" r:id="rId21"/>
    <p:sldId id="1293" r:id="rId22"/>
    <p:sldId id="1310" r:id="rId23"/>
    <p:sldId id="1295" r:id="rId24"/>
    <p:sldId id="1363" r:id="rId25"/>
    <p:sldId id="1333" r:id="rId26"/>
    <p:sldId id="1334" r:id="rId27"/>
    <p:sldId id="1335" r:id="rId28"/>
    <p:sldId id="1336" r:id="rId29"/>
    <p:sldId id="1338" r:id="rId30"/>
    <p:sldId id="1337" r:id="rId31"/>
    <p:sldId id="1355" r:id="rId32"/>
    <p:sldId id="1356" r:id="rId33"/>
    <p:sldId id="1357" r:id="rId34"/>
    <p:sldId id="1358" r:id="rId35"/>
    <p:sldId id="1359" r:id="rId36"/>
    <p:sldId id="1360" r:id="rId37"/>
    <p:sldId id="1361" r:id="rId38"/>
    <p:sldId id="1362" r:id="rId39"/>
    <p:sldId id="1309" r:id="rId40"/>
    <p:sldId id="1277" r:id="rId41"/>
    <p:sldId id="1280" r:id="rId42"/>
    <p:sldId id="1281" r:id="rId43"/>
    <p:sldId id="1282" r:id="rId44"/>
    <p:sldId id="1283" r:id="rId45"/>
    <p:sldId id="1284" r:id="rId46"/>
    <p:sldId id="1364" r:id="rId47"/>
    <p:sldId id="1285" r:id="rId48"/>
    <p:sldId id="1353" r:id="rId49"/>
    <p:sldId id="135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8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11/6/15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11/6/15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case: multi-tenancy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module controls a different subset of the traffic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Relatively easy to partition traffic, rule space, and bandwidth resources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want to write a single application out of modules that affect the handling of same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11/6/15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frenetic-lang.org" TargetMode="Externa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networking.org/" TargetMode="External"/><Relationship Id="rId4" Type="http://schemas.openxmlformats.org/officeDocument/2006/relationships/hyperlink" Target="http://p4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flow.org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Programming Abstractions for Software-Defined Networks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07911"/>
          </a:xfrm>
        </p:spPr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660901" y="3406914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1999660" y="5291277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3120" y="2718975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27277" y="4749379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18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</a:t>
            </a:r>
            <a:r>
              <a:rPr lang="en-US" dirty="0" smtClean="0">
                <a:latin typeface="Arial" charset="0"/>
                <a:cs typeface="Arial" charset="0"/>
              </a:rPr>
              <a:t>networking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Blocking denial-of-service attacks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Network virtualization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Steering traffic through </a:t>
            </a:r>
            <a:r>
              <a:rPr lang="en-US" dirty="0" err="1" smtClean="0">
                <a:latin typeface="Arial" charset="0"/>
                <a:cs typeface="Arial" charset="0"/>
              </a:rPr>
              <a:t>middleboxes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&lt;Your app here!&gt;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SDNs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461227"/>
            <a:ext cx="8946444" cy="2185105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>
                <a:hlinkClick r:id="rId2"/>
              </a:rPr>
              <a:t>http://frenetic-</a:t>
            </a:r>
            <a:r>
              <a:rPr lang="en-US" sz="3600" dirty="0" smtClean="0">
                <a:hlinkClick r:id="rId2"/>
              </a:rPr>
              <a:t>lang.org</a:t>
            </a:r>
            <a:endParaRPr lang="en-US" sz="3600" dirty="0" smtClean="0"/>
          </a:p>
          <a:p>
            <a:endParaRPr lang="en-US" sz="5800" dirty="0"/>
          </a:p>
          <a:p>
            <a:endParaRPr lang="en-US" sz="3800" dirty="0" smtClean="0"/>
          </a:p>
          <a:p>
            <a:r>
              <a:rPr lang="en-US" sz="3800" dirty="0" smtClean="0"/>
              <a:t>Joint work with the research groups of Nate Foster (Cornell), </a:t>
            </a:r>
            <a:r>
              <a:rPr lang="en-US" sz="3800" dirty="0" err="1" smtClean="0"/>
              <a:t>Arjun</a:t>
            </a:r>
            <a:r>
              <a:rPr lang="en-US" sz="3800" dirty="0" smtClean="0"/>
              <a:t> </a:t>
            </a:r>
            <a:r>
              <a:rPr lang="en-US" sz="3800" dirty="0" err="1" smtClean="0"/>
              <a:t>Guha</a:t>
            </a:r>
            <a:r>
              <a:rPr lang="en-US" sz="3800" dirty="0" smtClean="0"/>
              <a:t> (UMass-Amherst), and David Walker (Princeton)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8" y="3371201"/>
            <a:ext cx="4113537" cy="13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Programmer faced with challenging distributed programming problem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379" y="2971800"/>
            <a:ext cx="12926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17602" y="2130425"/>
            <a:ext cx="6953954" cy="1470025"/>
          </a:xfrm>
        </p:spPr>
        <p:txBody>
          <a:bodyPr/>
          <a:lstStyle/>
          <a:p>
            <a:r>
              <a:rPr lang="en-US" dirty="0" smtClean="0"/>
              <a:t>Computing (and Composing)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6812844" cy="1752600"/>
          </a:xfrm>
        </p:spPr>
        <p:txBody>
          <a:bodyPr/>
          <a:lstStyle/>
          <a:p>
            <a:r>
              <a:rPr lang="en-US" dirty="0" smtClean="0"/>
              <a:t>Composition Operators</a:t>
            </a:r>
          </a:p>
          <a:p>
            <a:r>
              <a:rPr lang="en-US" dirty="0" smtClean="0"/>
              <a:t>Topology Abstraction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Internet: A Remarkable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3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Tremendous success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research experiment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to global infrastructure</a:t>
            </a:r>
          </a:p>
          <a:p>
            <a:r>
              <a:rPr lang="en-US" dirty="0">
                <a:latin typeface="Arial" charset="0"/>
                <a:cs typeface="Arial" charset="0"/>
              </a:rPr>
              <a:t>Brilliance of under-specifying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Network: best-effort packet delivery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Hosts: arbitrary applications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Enables innovation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Apps: Web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P2P, VoIP, social networks,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Links: Ethernet, fiber optics,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cellular, 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0536" y="16002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5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2377349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2012604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97000" y="2303345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2" y="1472348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3555" y="5559720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6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as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Input: a located packet</a:t>
            </a:r>
          </a:p>
          <a:p>
            <a:pPr lvl="1"/>
            <a:r>
              <a:rPr lang="en-US" dirty="0" smtClean="0"/>
              <a:t>Packet header fields (e.g., </a:t>
            </a:r>
            <a:r>
              <a:rPr lang="en-US" dirty="0" err="1" smtClean="0"/>
              <a:t>src</a:t>
            </a:r>
            <a:r>
              <a:rPr lang="en-US" dirty="0" smtClean="0"/>
              <a:t> and </a:t>
            </a:r>
            <a:r>
              <a:rPr lang="en-US" dirty="0" err="1" smtClean="0"/>
              <a:t>dst</a:t>
            </a:r>
            <a:r>
              <a:rPr lang="en-US" dirty="0" smtClean="0"/>
              <a:t> IP)</a:t>
            </a:r>
          </a:p>
          <a:p>
            <a:pPr lvl="1"/>
            <a:r>
              <a:rPr lang="en-US" dirty="0" smtClean="0"/>
              <a:t>Packet’s location (e.g., switch and port)</a:t>
            </a:r>
          </a:p>
          <a:p>
            <a:r>
              <a:rPr lang="en-US" dirty="0" smtClean="0"/>
              <a:t>Output: a set of located packets</a:t>
            </a:r>
          </a:p>
          <a:p>
            <a:pPr lvl="1"/>
            <a:r>
              <a:rPr lang="en-US" dirty="0" smtClean="0"/>
              <a:t>Empty set: drop (or count)</a:t>
            </a:r>
          </a:p>
          <a:p>
            <a:pPr lvl="1"/>
            <a:r>
              <a:rPr lang="en-US" dirty="0" smtClean="0"/>
              <a:t>Single element at new location: forwarding</a:t>
            </a:r>
          </a:p>
          <a:p>
            <a:pPr lvl="1"/>
            <a:r>
              <a:rPr lang="en-US" dirty="0" smtClean="0"/>
              <a:t>Multiple elements: multicast</a:t>
            </a:r>
          </a:p>
          <a:p>
            <a:r>
              <a:rPr lang="en-US" dirty="0" smtClean="0"/>
              <a:t>See recent work on </a:t>
            </a:r>
            <a:r>
              <a:rPr lang="en-US" dirty="0" err="1" smtClean="0"/>
              <a:t>NetKAT</a:t>
            </a:r>
            <a:endParaRPr lang="en-US" dirty="0" smtClean="0"/>
          </a:p>
          <a:p>
            <a:pPr lvl="1"/>
            <a:r>
              <a:rPr lang="en-US" dirty="0" smtClean="0"/>
              <a:t>Boolean algebra and regular expressions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4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 = 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10.0.0.1,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51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4737" y="4971652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6427" y="3609628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6837" y="4982862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4327" y="3599823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431" y="4993699"/>
            <a:ext cx="190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Non-web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1021" y="3682421"/>
            <a:ext cx="181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traffic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6428" y="3666072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0218" y="5039306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7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Abstract Topology: Load Balancer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an abstract topology</a:t>
            </a:r>
          </a:p>
          <a:p>
            <a:pPr lvl="1"/>
            <a:r>
              <a:rPr lang="en-US" dirty="0" smtClean="0"/>
              <a:t>Information hiding: limit what a module </a:t>
            </a:r>
            <a:r>
              <a:rPr lang="en-US" i="1" dirty="0" smtClean="0"/>
              <a:t>sees</a:t>
            </a:r>
          </a:p>
          <a:p>
            <a:pPr lvl="1"/>
            <a:r>
              <a:rPr lang="en-US" dirty="0" smtClean="0"/>
              <a:t>Protection: limit what a module </a:t>
            </a:r>
            <a:r>
              <a:rPr lang="en-US" i="1" dirty="0" smtClean="0"/>
              <a:t>does</a:t>
            </a:r>
          </a:p>
          <a:p>
            <a:pPr lvl="1"/>
            <a:r>
              <a:rPr lang="en-US" dirty="0" smtClean="0"/>
              <a:t>Abstraction: present a familiar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465682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0" y="468521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70149" y="409693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44099" y="553938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113661" y="523960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12147" y="451553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57167" y="480786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25064" y="523624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23551" y="451217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99042" y="50091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99042" y="572500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99042" y="426115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68872" y="497877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6940697" y="481384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55503" y="553601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394296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7383389" y="577493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403441" y="515680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92459" y="425096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6944099" y="411495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5347055" y="496585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1825502" y="4656828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2557868" y="501043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1264736" y="4996696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6" y="4668686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06" y="4828279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8" y="4703140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059548" y="619901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64736" y="55654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5380922" y="4043848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72456" y="4370179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Topology: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1399" y="1774216"/>
            <a:ext cx="3640667" cy="558800"/>
          </a:xfrm>
          <a:prstGeom prst="roundRect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635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91667"/>
            <a:ext cx="8229600" cy="1472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Left: </a:t>
            </a:r>
            <a:r>
              <a:rPr lang="en-US" dirty="0" smtClean="0"/>
              <a:t>learning switch on MAC addresses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Middle: </a:t>
            </a:r>
            <a:r>
              <a:rPr lang="en-US" dirty="0" smtClean="0"/>
              <a:t>ARP on gateway, plus simple repeater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Right: </a:t>
            </a:r>
            <a:r>
              <a:rPr lang="en-US" dirty="0" smtClean="0"/>
              <a:t>shortest-path forwarding on IP prefixes</a:t>
            </a:r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3630298" y="1243826"/>
            <a:ext cx="2139499" cy="1524134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123979" y="3031584"/>
            <a:ext cx="8863862" cy="2162589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2753" y="3087151"/>
            <a:ext cx="3898359" cy="1823465"/>
          </a:xfrm>
          <a:prstGeom prst="ellipse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889" y="3147566"/>
            <a:ext cx="4024243" cy="1823465"/>
          </a:xfrm>
          <a:prstGeom prst="ellipse">
            <a:avLst/>
          </a:pr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61733" y="2053616"/>
            <a:ext cx="93916" cy="2071906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03651" y="2303072"/>
            <a:ext cx="1074467" cy="182245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25133" y="2303072"/>
            <a:ext cx="1016918" cy="189230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2"/>
            <a:endCxn id="47" idx="0"/>
          </p:cNvCxnSpPr>
          <p:nvPr/>
        </p:nvCxnSpPr>
        <p:spPr>
          <a:xfrm>
            <a:off x="1985353" y="1909516"/>
            <a:ext cx="374662" cy="1369969"/>
          </a:xfrm>
          <a:prstGeom prst="line">
            <a:avLst/>
          </a:prstGeom>
          <a:ln w="25400"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67204" y="2072354"/>
            <a:ext cx="630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green_switch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01" y="1868329"/>
            <a:ext cx="749325" cy="498297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45" idx="3"/>
            <a:endCxn id="43" idx="2"/>
          </p:cNvCxnSpPr>
          <p:nvPr/>
        </p:nvCxnSpPr>
        <p:spPr>
          <a:xfrm flipV="1">
            <a:off x="6984693" y="4356453"/>
            <a:ext cx="1055191" cy="293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11999" y="3504466"/>
            <a:ext cx="1631880" cy="410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2"/>
            <a:endCxn id="45" idx="0"/>
          </p:cNvCxnSpPr>
          <p:nvPr/>
        </p:nvCxnSpPr>
        <p:spPr>
          <a:xfrm flipH="1">
            <a:off x="6610031" y="3777782"/>
            <a:ext cx="398352" cy="622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14678" y="3516983"/>
            <a:ext cx="1552147" cy="397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43" idx="1"/>
          </p:cNvCxnSpPr>
          <p:nvPr/>
        </p:nvCxnSpPr>
        <p:spPr>
          <a:xfrm>
            <a:off x="4967204" y="4083137"/>
            <a:ext cx="2698017" cy="24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6" idx="3"/>
          </p:cNvCxnSpPr>
          <p:nvPr/>
        </p:nvCxnSpPr>
        <p:spPr>
          <a:xfrm flipH="1">
            <a:off x="2647089" y="4194722"/>
            <a:ext cx="1619738" cy="501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81097" y="1823380"/>
            <a:ext cx="0" cy="1892314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9" y="3945080"/>
            <a:ext cx="749325" cy="498297"/>
          </a:xfrm>
          <a:prstGeom prst="rect">
            <a:avLst/>
          </a:prstGeom>
        </p:spPr>
      </p:pic>
      <p:pic>
        <p:nvPicPr>
          <p:cNvPr id="43" name="Picture 42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21" y="3858156"/>
            <a:ext cx="749325" cy="498297"/>
          </a:xfrm>
          <a:prstGeom prst="rect">
            <a:avLst/>
          </a:prstGeom>
        </p:spPr>
      </p:pic>
      <p:pic>
        <p:nvPicPr>
          <p:cNvPr id="44" name="Picture 43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20" y="3279485"/>
            <a:ext cx="749325" cy="498297"/>
          </a:xfrm>
          <a:prstGeom prst="rect">
            <a:avLst/>
          </a:prstGeom>
        </p:spPr>
      </p:pic>
      <p:pic>
        <p:nvPicPr>
          <p:cNvPr id="45" name="Picture 44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68" y="4400509"/>
            <a:ext cx="749325" cy="498297"/>
          </a:xfrm>
          <a:prstGeom prst="rect">
            <a:avLst/>
          </a:prstGeom>
        </p:spPr>
      </p:pic>
      <p:pic>
        <p:nvPicPr>
          <p:cNvPr id="46" name="Picture 45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4447184"/>
            <a:ext cx="749325" cy="498297"/>
          </a:xfrm>
          <a:prstGeom prst="rect">
            <a:avLst/>
          </a:prstGeom>
        </p:spPr>
      </p:pic>
      <p:pic>
        <p:nvPicPr>
          <p:cNvPr id="47" name="Picture 46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52" y="3279485"/>
            <a:ext cx="749325" cy="49829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8039884" y="2051671"/>
            <a:ext cx="15045" cy="227304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8" idx="2"/>
          </p:cNvCxnSpPr>
          <p:nvPr/>
        </p:nvCxnSpPr>
        <p:spPr>
          <a:xfrm>
            <a:off x="6633721" y="2748679"/>
            <a:ext cx="23689" cy="228320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27327" y="2622700"/>
            <a:ext cx="0" cy="224669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5" idx="2"/>
            <a:endCxn id="42" idx="0"/>
          </p:cNvCxnSpPr>
          <p:nvPr/>
        </p:nvCxnSpPr>
        <p:spPr>
          <a:xfrm>
            <a:off x="1175552" y="2499531"/>
            <a:ext cx="0" cy="1445549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237187" y="3798020"/>
            <a:ext cx="797185" cy="559223"/>
            <a:chOff x="3519586" y="5282558"/>
            <a:chExt cx="696276" cy="452997"/>
          </a:xfrm>
        </p:grpSpPr>
        <p:pic>
          <p:nvPicPr>
            <p:cNvPr id="53" name="Picture 52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40" y="5283575"/>
              <a:ext cx="676622" cy="449953"/>
            </a:xfrm>
            <a:prstGeom prst="rect">
              <a:avLst/>
            </a:prstGeom>
          </p:spPr>
        </p:pic>
        <p:pic>
          <p:nvPicPr>
            <p:cNvPr id="54" name="Picture 53" descr="green_switch.pn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75"/>
            <a:stretch/>
          </p:blipFill>
          <p:spPr>
            <a:xfrm>
              <a:off x="3525872" y="5285602"/>
              <a:ext cx="484632" cy="449953"/>
            </a:xfrm>
            <a:prstGeom prst="rect">
              <a:avLst/>
            </a:prstGeom>
          </p:spPr>
        </p:pic>
        <p:pic>
          <p:nvPicPr>
            <p:cNvPr id="55" name="Picture 54" descr="blue_switch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5"/>
            <a:stretch/>
          </p:blipFill>
          <p:spPr>
            <a:xfrm>
              <a:off x="3519586" y="5282558"/>
              <a:ext cx="283464" cy="449953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5098548" y="4053445"/>
            <a:ext cx="1408985" cy="492443"/>
          </a:xfrm>
          <a:prstGeom prst="rect">
            <a:avLst/>
          </a:prstGeom>
          <a:noFill/>
          <a:scene3d>
            <a:camera prst="orthographicFront">
              <a:rot lat="1864996" lon="19823877" rev="20562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IP Core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4545" y="3795517"/>
            <a:ext cx="1708066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Ethernet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249496" y="1243825"/>
            <a:ext cx="3738345" cy="1524133"/>
            <a:chOff x="5249496" y="1243825"/>
            <a:chExt cx="3738345" cy="1524133"/>
          </a:xfrm>
        </p:grpSpPr>
        <p:sp>
          <p:nvSpPr>
            <p:cNvPr id="10" name="Parallelogram 9"/>
            <p:cNvSpPr/>
            <p:nvPr/>
          </p:nvSpPr>
          <p:spPr>
            <a:xfrm>
              <a:off x="5249496" y="1243825"/>
              <a:ext cx="3738345" cy="1524133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008383" y="2364268"/>
              <a:ext cx="786582" cy="135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306986" y="1688693"/>
              <a:ext cx="338279" cy="208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2"/>
              <a:endCxn id="28" idx="0"/>
            </p:cNvCxnSpPr>
            <p:nvPr/>
          </p:nvCxnSpPr>
          <p:spPr>
            <a:xfrm flipH="1">
              <a:off x="6633721" y="1833936"/>
              <a:ext cx="374662" cy="4164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26" idx="1"/>
            </p:cNvCxnSpPr>
            <p:nvPr/>
          </p:nvCxnSpPr>
          <p:spPr>
            <a:xfrm>
              <a:off x="6333311" y="2163459"/>
              <a:ext cx="1343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766" y="1914310"/>
              <a:ext cx="749325" cy="498297"/>
            </a:xfrm>
            <a:prstGeom prst="rect">
              <a:avLst/>
            </a:prstGeom>
          </p:spPr>
        </p:pic>
        <p:pic>
          <p:nvPicPr>
            <p:cNvPr id="27" name="Picture 26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720" y="1335639"/>
              <a:ext cx="749325" cy="498297"/>
            </a:xfrm>
            <a:prstGeom prst="rect">
              <a:avLst/>
            </a:prstGeom>
          </p:spPr>
        </p:pic>
        <p:pic>
          <p:nvPicPr>
            <p:cNvPr id="28" name="Picture 27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058" y="2250382"/>
              <a:ext cx="749325" cy="498297"/>
            </a:xfrm>
            <a:prstGeom prst="rect">
              <a:avLst/>
            </a:prstGeom>
          </p:spPr>
        </p:pic>
        <p:pic>
          <p:nvPicPr>
            <p:cNvPr id="32" name="Picture 31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803" y="1883268"/>
              <a:ext cx="749325" cy="49829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345339" y="1243826"/>
              <a:ext cx="1408985" cy="892552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IP Core</a:t>
              </a:r>
            </a:p>
            <a:p>
              <a:endParaRPr lang="en-US" sz="2600" b="1" dirty="0" smtClean="0">
                <a:latin typeface="American Typewriter"/>
                <a:cs typeface="American Typewriter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110369" y="1293084"/>
            <a:ext cx="1659429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Gateway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3601" y="1243825"/>
            <a:ext cx="3676058" cy="1524134"/>
            <a:chOff x="463601" y="1243825"/>
            <a:chExt cx="3676058" cy="1524134"/>
          </a:xfrm>
        </p:grpSpPr>
        <p:sp>
          <p:nvSpPr>
            <p:cNvPr id="11" name="Parallelogram 10"/>
            <p:cNvSpPr/>
            <p:nvPr/>
          </p:nvSpPr>
          <p:spPr>
            <a:xfrm>
              <a:off x="463601" y="1243825"/>
              <a:ext cx="3589010" cy="1524134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360015" y="1833936"/>
              <a:ext cx="508339" cy="100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665933" y="2352027"/>
              <a:ext cx="307189" cy="9447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9" idx="1"/>
            </p:cNvCxnSpPr>
            <p:nvPr/>
          </p:nvCxnSpPr>
          <p:spPr>
            <a:xfrm>
              <a:off x="1502689" y="2363572"/>
              <a:ext cx="413919" cy="490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89" y="2001234"/>
              <a:ext cx="749325" cy="498297"/>
            </a:xfrm>
            <a:prstGeom prst="rect">
              <a:avLst/>
            </a:prstGeom>
          </p:spPr>
        </p:pic>
        <p:pic>
          <p:nvPicPr>
            <p:cNvPr id="29" name="Picture 28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608" y="2163459"/>
              <a:ext cx="749325" cy="498297"/>
            </a:xfrm>
            <a:prstGeom prst="rect">
              <a:avLst/>
            </a:prstGeom>
          </p:spPr>
        </p:pic>
        <p:pic>
          <p:nvPicPr>
            <p:cNvPr id="30" name="Picture 29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690" y="1411219"/>
              <a:ext cx="749325" cy="498297"/>
            </a:xfrm>
            <a:prstGeom prst="rect">
              <a:avLst/>
            </a:prstGeom>
          </p:spPr>
        </p:pic>
        <p:pic>
          <p:nvPicPr>
            <p:cNvPr id="34" name="Picture 33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356" y="1853730"/>
              <a:ext cx="749325" cy="49829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93264" y="1269291"/>
              <a:ext cx="1708066" cy="492443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Ethernet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630299" y="2063124"/>
              <a:ext cx="509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1502689" y="4320978"/>
            <a:ext cx="441255" cy="22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1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 the ‘Net: A Different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equipment</a:t>
            </a:r>
          </a:p>
          <a:p>
            <a:pPr lvl="1"/>
            <a:r>
              <a:rPr lang="en-US" dirty="0"/>
              <a:t>Software bundled with hardware</a:t>
            </a:r>
          </a:p>
          <a:p>
            <a:pPr lvl="1"/>
            <a:r>
              <a:rPr lang="en-US" dirty="0"/>
              <a:t>Vendor-specific interfaces</a:t>
            </a:r>
          </a:p>
          <a:p>
            <a:r>
              <a:rPr lang="en-US" dirty="0"/>
              <a:t>Over specified</a:t>
            </a:r>
          </a:p>
          <a:p>
            <a:pPr lvl="1"/>
            <a:r>
              <a:rPr lang="en-US" dirty="0"/>
              <a:t>Slow protocol standardization</a:t>
            </a:r>
          </a:p>
          <a:p>
            <a:r>
              <a:rPr lang="en-US" dirty="0"/>
              <a:t>Few people can innovate</a:t>
            </a:r>
          </a:p>
          <a:p>
            <a:pPr lvl="1"/>
            <a:r>
              <a:rPr lang="en-US" dirty="0"/>
              <a:t>Equipment vendors write the code</a:t>
            </a:r>
          </a:p>
          <a:p>
            <a:pPr lvl="1"/>
            <a:r>
              <a:rPr lang="en-US" dirty="0"/>
              <a:t>Long delays to introduce new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1763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7083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2474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06084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9029" y="1778001"/>
            <a:ext cx="1704329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Program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282448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434537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884682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535185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4985330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316962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2767107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SQL-Like </a:t>
            </a:r>
            <a:r>
              <a:rPr lang="en-US" smtClean="0"/>
              <a:t>Query </a:t>
            </a:r>
            <a:r>
              <a:rPr lang="en-US" smtClean="0"/>
              <a:t>Language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6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From Rules to Predicates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Traffic counters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rule counts bytes and packets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poll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counters</a:t>
            </a:r>
          </a:p>
          <a:p>
            <a:r>
              <a:rPr lang="en-US" dirty="0">
                <a:latin typeface="Arial" charset="0"/>
                <a:cs typeface="Arial" charset="0"/>
              </a:rPr>
              <a:t>Multiple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Web server traffic except for source 1.2.3.4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predicates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!= 1.2.3.4) &amp;&amp;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== 80)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translates into switch patterns 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B84162-DE4B-F741-8D33-D7F133314251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590800" y="3824111"/>
            <a:ext cx="37639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1. srcip = 1.2.3.4, srcport = 80</a:t>
            </a:r>
          </a:p>
          <a:p>
            <a:pPr algn="l" eaLnBrk="1" hangingPunct="1"/>
            <a:r>
              <a:rPr lang="en-US"/>
              <a:t>2. srcport = 80</a:t>
            </a:r>
          </a:p>
        </p:txBody>
      </p:sp>
    </p:spTree>
    <p:extLst>
      <p:ext uri="{BB962C8B-B14F-4D97-AF65-F5344CB8AC3E}">
        <p14:creationId xmlns:p14="http://schemas.microsoft.com/office/powerpoint/2010/main" val="319914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Dynamic Unfolding of Rules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Limited number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Switches have limited space for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install all possible patterns</a:t>
            </a:r>
          </a:p>
          <a:p>
            <a:r>
              <a:rPr lang="en-US" dirty="0">
                <a:latin typeface="Arial" charset="0"/>
                <a:cs typeface="Arial" charset="0"/>
              </a:rPr>
              <a:t>Must add new rules as traffic arrives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histogram of traffic by IP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packet arrives from source 5.6.7.8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dynamic unfolding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GroupBy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dynamically adds rules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FC4D9A-1493-294F-BE71-F17D1741B56D}" type="slidenum">
              <a:rPr lang="en-US" sz="1400" b="0">
                <a:latin typeface="Times New Roman" charset="0"/>
              </a:rPr>
              <a:pPr eaLnBrk="1" hangingPunct="1"/>
              <a:t>33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4140553"/>
            <a:ext cx="6045200" cy="708025"/>
            <a:chOff x="1524000" y="4140553"/>
            <a:chExt cx="6045200" cy="708025"/>
          </a:xfrm>
        </p:grpSpPr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524000" y="4292953"/>
              <a:ext cx="2159000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5410200" y="4140553"/>
              <a:ext cx="2159000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  <a:p>
              <a:pPr algn="l" eaLnBrk="1" hangingPunct="1"/>
              <a:r>
                <a:rPr lang="en-US"/>
                <a:t>2. srcip = 5.6.7.8</a:t>
              </a:r>
            </a:p>
          </p:txBody>
        </p:sp>
        <p:cxnSp>
          <p:nvCxnSpPr>
            <p:cNvPr id="33799" name="Straight Arrow Connector 11"/>
            <p:cNvCxnSpPr>
              <a:cxnSpLocks noChangeShapeType="1"/>
            </p:cNvCxnSpPr>
            <p:nvPr/>
          </p:nvCxnSpPr>
          <p:spPr bwMode="auto">
            <a:xfrm>
              <a:off x="4038600" y="4521553"/>
              <a:ext cx="1066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9324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Common programming idiom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First packet goes to the controller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Controller application installs rules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8A84AA-EBC7-3B44-A9B7-EFE27AC340AA}" type="slidenum">
              <a:rPr lang="en-US" sz="1400" b="0">
                <a:latin typeface="Times New Roman" charset="0"/>
              </a:rPr>
              <a:pPr eaLnBrk="1" hangingPunct="1"/>
              <a:t>34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4821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4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4832" name="Rounded Rectangle 18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  <a:endCxn id="34832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200400" y="41910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More packets arrive before rules installed?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Multiple packets reach the controller</a:t>
            </a: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endParaRPr lang="en-US" sz="3200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D1CD2B-E8AF-2D4A-8DC2-9F91FCB428E3}" type="slidenum">
              <a:rPr lang="en-US" sz="1400" b="0">
                <a:latin typeface="Times New Roman" charset="0"/>
              </a:rPr>
              <a:pPr eaLnBrk="1" hangingPunct="1"/>
              <a:t>35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584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8" name="Straight Connector 10"/>
          <p:cNvCxnSpPr>
            <a:cxnSpLocks noChangeShapeType="1"/>
          </p:cNvCxnSpPr>
          <p:nvPr/>
        </p:nvCxnSpPr>
        <p:spPr bwMode="auto">
          <a:xfrm>
            <a:off x="1066800" y="5561013"/>
            <a:ext cx="12954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11"/>
          <p:cNvCxnSpPr>
            <a:cxnSpLocks noChangeShapeType="1"/>
          </p:cNvCxnSpPr>
          <p:nvPr/>
        </p:nvCxnSpPr>
        <p:spPr bwMode="auto">
          <a:xfrm>
            <a:off x="32004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Straight Connector 13"/>
          <p:cNvCxnSpPr>
            <a:cxnSpLocks noChangeShapeType="1"/>
          </p:cNvCxnSpPr>
          <p:nvPr/>
        </p:nvCxnSpPr>
        <p:spPr bwMode="auto">
          <a:xfrm>
            <a:off x="52578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Connector 14"/>
          <p:cNvCxnSpPr>
            <a:cxnSpLocks noChangeShapeType="1"/>
          </p:cNvCxnSpPr>
          <p:nvPr/>
        </p:nvCxnSpPr>
        <p:spPr bwMode="auto">
          <a:xfrm>
            <a:off x="7315200" y="5561013"/>
            <a:ext cx="762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5240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19812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21"/>
          <p:cNvSpPr>
            <a:spLocks noChangeArrowheads="1"/>
          </p:cNvSpPr>
          <p:nvPr/>
        </p:nvSpPr>
        <p:spPr bwMode="auto">
          <a:xfrm>
            <a:off x="10668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5856" name="Rounded Rectangle 36"/>
          <p:cNvSpPr>
            <a:spLocks noChangeArrowheads="1"/>
          </p:cNvSpPr>
          <p:nvPr/>
        </p:nvSpPr>
        <p:spPr bwMode="auto">
          <a:xfrm>
            <a:off x="4267200" y="3198813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Straight Arrow Connector 37"/>
          <p:cNvCxnSpPr>
            <a:cxnSpLocks noChangeShapeType="1"/>
            <a:endCxn id="35856" idx="1"/>
          </p:cNvCxnSpPr>
          <p:nvPr/>
        </p:nvCxnSpPr>
        <p:spPr bwMode="auto">
          <a:xfrm rot="5400000" flipH="1" flipV="1">
            <a:off x="2647950" y="3789363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7513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971800" y="4418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590800" y="47228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Solution: suppress extra events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Limit(1)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Run-time system hides the extra events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889FDC-B6E4-1943-819D-ADA117589AD1}" type="slidenum">
              <a:rPr lang="en-US" sz="1400" b="0">
                <a:latin typeface="Times New Roman" charset="0"/>
              </a:rPr>
              <a:pPr eaLnBrk="1" hangingPunct="1"/>
              <a:t>36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9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6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Box 22"/>
          <p:cNvSpPr txBox="1">
            <a:spLocks noChangeArrowheads="1"/>
          </p:cNvSpPr>
          <p:nvPr/>
        </p:nvSpPr>
        <p:spPr bwMode="auto">
          <a:xfrm>
            <a:off x="1069975" y="5545138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6880" name="Rounded Rectangle 36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81" name="Straight Arrow Connector 37"/>
          <p:cNvCxnSpPr>
            <a:cxnSpLocks noChangeShapeType="1"/>
            <a:endCxn id="36880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9100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2590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38400" y="4572000"/>
            <a:ext cx="533400" cy="533400"/>
          </a:xfrm>
          <a:prstGeom prst="ellipse">
            <a:avLst/>
          </a:prstGeom>
          <a:noFill/>
          <a:ln w="38100">
            <a:solidFill>
              <a:srgbClr val="FF4B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2800" y="4321175"/>
            <a:ext cx="170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not seen by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8702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SQL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-Like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Get what you ask for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Nothing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more, nothing less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SQL</a:t>
            </a:r>
            <a:r>
              <a:rPr lang="en-US" dirty="0">
                <a:latin typeface="Arial" charset="0"/>
                <a:cs typeface="Arial" charset="0"/>
              </a:rPr>
              <a:t>-like query language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Familiar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Returns a stream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Intuitive cost model</a:t>
            </a:r>
          </a:p>
          <a:p>
            <a:r>
              <a:rPr lang="en-US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 the # of values returned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Aggregate by #/size of packets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5C99A3-66D9-4442-BAA2-FD5EFC3B42E4}" type="slidenum">
              <a:rPr lang="en-US" sz="1400" b="0">
                <a:latin typeface="Times New Roman" charset="0"/>
              </a:rPr>
              <a:pPr eaLnBrk="1" hangingPunct="1"/>
              <a:t>37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664" y="2028825"/>
            <a:ext cx="335280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ea typeface="+mn-ea"/>
                <a:cs typeface="+mn-cs"/>
              </a:rPr>
              <a:t>Select(bytes)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Where(in:2 &amp; srcport:80)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GroupBy([dstmac])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9864" y="4267200"/>
            <a:ext cx="269875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GroupBy([srcmac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SplitWhen([inport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17139" y="3886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66389" y="1657350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233883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questions span multiple switches</a:t>
            </a:r>
          </a:p>
          <a:p>
            <a:pPr lvl="1"/>
            <a:r>
              <a:rPr lang="en-US" dirty="0" smtClean="0"/>
              <a:t>Troubleshooting performance problems</a:t>
            </a:r>
          </a:p>
          <a:p>
            <a:pPr lvl="1"/>
            <a:r>
              <a:rPr lang="en-US" dirty="0" smtClean="0"/>
              <a:t>Diagnosing a denial-of-service attack</a:t>
            </a:r>
          </a:p>
          <a:p>
            <a:pPr lvl="1"/>
            <a:r>
              <a:rPr lang="en-US" dirty="0" smtClean="0"/>
              <a:t>Collecting the “traffic matrix”</a:t>
            </a:r>
          </a:p>
          <a:p>
            <a:r>
              <a:rPr lang="en-US" dirty="0" smtClean="0"/>
              <a:t>Path queries as regular expressions</a:t>
            </a:r>
          </a:p>
          <a:p>
            <a:pPr lvl="1"/>
            <a:r>
              <a:rPr lang="en-US" dirty="0" smtClean="0"/>
              <a:t>E.g., all packets that go from switch 1 to 2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sw</a:t>
            </a:r>
            <a:r>
              <a:rPr lang="en-US" dirty="0" smtClean="0"/>
              <a:t>=1) ^ (</a:t>
            </a:r>
            <a:r>
              <a:rPr lang="en-US" dirty="0" err="1" smtClean="0"/>
              <a:t>sw</a:t>
            </a:r>
            <a:r>
              <a:rPr lang="en-US" dirty="0" smtClean="0"/>
              <a:t>=2)</a:t>
            </a:r>
          </a:p>
          <a:p>
            <a:pPr lvl="1"/>
            <a:r>
              <a:rPr lang="en-US" dirty="0" smtClean="0"/>
              <a:t>E.g., all packets that avoid firewall FW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sw</a:t>
            </a:r>
            <a:r>
              <a:rPr lang="en-US" dirty="0" smtClean="0"/>
              <a:t>=1) ^ (</a:t>
            </a:r>
            <a:r>
              <a:rPr lang="en-US" dirty="0" err="1" smtClean="0"/>
              <a:t>sw</a:t>
            </a:r>
            <a:r>
              <a:rPr lang="en-US" dirty="0" smtClean="0"/>
              <a:t> != FW)* ^ (</a:t>
            </a:r>
            <a:r>
              <a:rPr lang="en-US" dirty="0" err="1" smtClean="0"/>
              <a:t>sw</a:t>
            </a:r>
            <a:r>
              <a:rPr lang="en-US" dirty="0" smtClean="0"/>
              <a:t>=2)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1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Consistent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We Need Innovation Inside?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7345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AutoShape 18"/>
          <p:cNvCxnSpPr>
            <a:cxnSpLocks noChangeShapeType="1"/>
            <a:stCxn id="47133" idx="0"/>
            <a:endCxn id="47129" idx="0"/>
          </p:cNvCxnSpPr>
          <p:nvPr/>
        </p:nvCxnSpPr>
        <p:spPr bwMode="auto">
          <a:xfrm rot="10800000" flipH="1">
            <a:off x="2087918" y="4249738"/>
            <a:ext cx="18478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7" name="AutoShape 19"/>
          <p:cNvCxnSpPr>
            <a:cxnSpLocks noChangeShapeType="1"/>
            <a:stCxn id="47133" idx="0"/>
            <a:endCxn id="47131" idx="0"/>
          </p:cNvCxnSpPr>
          <p:nvPr/>
        </p:nvCxnSpPr>
        <p:spPr bwMode="auto">
          <a:xfrm>
            <a:off x="2087918" y="4249738"/>
            <a:ext cx="8921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8" name="AutoShape 25"/>
          <p:cNvCxnSpPr>
            <a:cxnSpLocks noChangeShapeType="1"/>
            <a:stCxn id="47129" idx="0"/>
            <a:endCxn id="47131" idx="0"/>
          </p:cNvCxnSpPr>
          <p:nvPr/>
        </p:nvCxnSpPr>
        <p:spPr bwMode="auto">
          <a:xfrm flipH="1">
            <a:off x="2980093" y="4249738"/>
            <a:ext cx="9556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9" name="AutoShape 17"/>
          <p:cNvCxnSpPr>
            <a:cxnSpLocks noChangeShapeType="1"/>
            <a:stCxn id="47133" idx="0"/>
          </p:cNvCxnSpPr>
          <p:nvPr/>
        </p:nvCxnSpPr>
        <p:spPr bwMode="auto">
          <a:xfrm flipH="1">
            <a:off x="687743" y="4251325"/>
            <a:ext cx="14001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0" name="AutoShape 3"/>
          <p:cNvCxnSpPr>
            <a:cxnSpLocks noChangeShapeType="1"/>
            <a:stCxn id="47134" idx="0"/>
            <a:endCxn id="47123" idx="0"/>
          </p:cNvCxnSpPr>
          <p:nvPr/>
        </p:nvCxnSpPr>
        <p:spPr bwMode="auto">
          <a:xfrm>
            <a:off x="2116493" y="2082800"/>
            <a:ext cx="890587" cy="64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1" name="AutoShape 12"/>
          <p:cNvCxnSpPr>
            <a:cxnSpLocks noChangeShapeType="1"/>
            <a:stCxn id="47121" idx="0"/>
            <a:endCxn id="47123" idx="0"/>
          </p:cNvCxnSpPr>
          <p:nvPr/>
        </p:nvCxnSpPr>
        <p:spPr bwMode="auto">
          <a:xfrm flipH="1">
            <a:off x="3007080" y="2079625"/>
            <a:ext cx="955675" cy="6524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AutoShape 8"/>
          <p:cNvCxnSpPr>
            <a:cxnSpLocks noChangeShapeType="1"/>
            <a:endCxn id="47121" idx="0"/>
          </p:cNvCxnSpPr>
          <p:nvPr/>
        </p:nvCxnSpPr>
        <p:spPr bwMode="auto">
          <a:xfrm rot="10800000">
            <a:off x="3962755" y="2081213"/>
            <a:ext cx="1404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AutoShape 5"/>
          <p:cNvCxnSpPr>
            <a:cxnSpLocks noChangeShapeType="1"/>
            <a:stCxn id="47134" idx="0"/>
          </p:cNvCxnSpPr>
          <p:nvPr/>
        </p:nvCxnSpPr>
        <p:spPr bwMode="auto">
          <a:xfrm rot="10800000">
            <a:off x="776643" y="2081213"/>
            <a:ext cx="13398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AutoShape 4"/>
          <p:cNvCxnSpPr>
            <a:cxnSpLocks noChangeShapeType="1"/>
            <a:stCxn id="47121" idx="0"/>
            <a:endCxn id="47134" idx="0"/>
          </p:cNvCxnSpPr>
          <p:nvPr/>
        </p:nvCxnSpPr>
        <p:spPr bwMode="auto">
          <a:xfrm flipH="1">
            <a:off x="2116493" y="2081213"/>
            <a:ext cx="18462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Avoiding Transient Disruption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7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1644650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" y="1720850"/>
            <a:ext cx="11620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3" y="1720850"/>
            <a:ext cx="1160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Line 10"/>
          <p:cNvSpPr>
            <a:spLocks noChangeShapeType="1"/>
          </p:cNvSpPr>
          <p:nvPr/>
        </p:nvSpPr>
        <p:spPr bwMode="auto">
          <a:xfrm rot="10800000" flipH="1">
            <a:off x="3007080" y="3409950"/>
            <a:ext cx="0" cy="50165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8" y="1643063"/>
            <a:ext cx="140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Freeform 13"/>
          <p:cNvSpPr>
            <a:spLocks/>
          </p:cNvSpPr>
          <p:nvPr/>
        </p:nvSpPr>
        <p:spPr bwMode="auto">
          <a:xfrm>
            <a:off x="3324580" y="1687513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3" y="2295525"/>
            <a:ext cx="140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Freeform 15"/>
          <p:cNvSpPr>
            <a:spLocks/>
          </p:cNvSpPr>
          <p:nvPr/>
        </p:nvSpPr>
        <p:spPr bwMode="auto">
          <a:xfrm>
            <a:off x="2368905" y="2339975"/>
            <a:ext cx="1277938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3" y="3813175"/>
            <a:ext cx="1411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" y="3894138"/>
            <a:ext cx="1160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29" idx="0"/>
          </p:cNvCxnSpPr>
          <p:nvPr/>
        </p:nvCxnSpPr>
        <p:spPr bwMode="auto">
          <a:xfrm>
            <a:off x="3935768" y="4251325"/>
            <a:ext cx="140493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5" y="3894138"/>
            <a:ext cx="1160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3813175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9" name="Freeform 26"/>
          <p:cNvSpPr>
            <a:spLocks/>
          </p:cNvSpPr>
          <p:nvPr/>
        </p:nvSpPr>
        <p:spPr bwMode="auto">
          <a:xfrm>
            <a:off x="329759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3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05" y="4465638"/>
            <a:ext cx="1411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Freeform 28"/>
          <p:cNvSpPr>
            <a:spLocks/>
          </p:cNvSpPr>
          <p:nvPr/>
        </p:nvSpPr>
        <p:spPr bwMode="auto">
          <a:xfrm>
            <a:off x="2341918" y="4510088"/>
            <a:ext cx="1277937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3" name="Freeform 20"/>
          <p:cNvSpPr>
            <a:spLocks/>
          </p:cNvSpPr>
          <p:nvPr/>
        </p:nvSpPr>
        <p:spPr bwMode="auto">
          <a:xfrm>
            <a:off x="144974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4" name="Freeform 6"/>
          <p:cNvSpPr>
            <a:spLocks/>
          </p:cNvSpPr>
          <p:nvPr/>
        </p:nvSpPr>
        <p:spPr bwMode="auto">
          <a:xfrm>
            <a:off x="1478318" y="1690688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6115580" y="2518128"/>
            <a:ext cx="2884487" cy="1563688"/>
          </a:xfrm>
          <a:prstGeom prst="rect">
            <a:avLst/>
          </a:prstGeom>
          <a:solidFill>
            <a:srgbClr val="1CAA2E">
              <a:alpha val="9804"/>
            </a:srgbClr>
          </a:solidFill>
          <a:ln w="38100">
            <a:solidFill>
              <a:srgbClr val="008000">
                <a:alpha val="25098"/>
              </a:srgbClr>
            </a:solidFill>
            <a:miter lim="800000"/>
            <a:headEnd/>
            <a:tailEnd/>
          </a:ln>
        </p:spPr>
        <p:txBody>
          <a:bodyPr lIns="107152" tIns="107152" rIns="107152" bIns="107152" anchor="ctr"/>
          <a:lstStyle/>
          <a:p>
            <a:pPr algn="l"/>
            <a:r>
              <a:rPr lang="en-US" sz="2000" dirty="0">
                <a:latin typeface="Arial" charset="0"/>
                <a:cs typeface="Myriad Pro Semibold" charset="0"/>
                <a:sym typeface="Myriad Pro Semibold" charset="0"/>
              </a:rPr>
              <a:t>Invariants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forwarding loops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black holes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Access control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Traffic </a:t>
            </a:r>
            <a:r>
              <a:rPr lang="en-US" sz="2000" dirty="0" err="1">
                <a:latin typeface="Arial" charset="0"/>
                <a:cs typeface="Myriad Pro Light" charset="0"/>
              </a:rPr>
              <a:t>waypointing</a:t>
            </a:r>
            <a:endParaRPr lang="en-US" sz="2000" dirty="0">
              <a:latin typeface="Arial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86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Installing a Path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a New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Rules along a path installed out of order?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Packets reach a switch before the rules do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5742E8-0EB1-374A-857C-C4BC4DA558FB}" type="slidenum">
              <a:rPr lang="en-US" sz="1400" b="0">
                <a:latin typeface="Times New Roman" charset="0"/>
              </a:rPr>
              <a:pPr eaLnBrk="1" hangingPunct="1"/>
              <a:t>41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984250" y="6096000"/>
            <a:ext cx="7183438" cy="4000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Must think about all possible packet and event orderings.</a:t>
            </a:r>
          </a:p>
        </p:txBody>
      </p:sp>
      <p:pic>
        <p:nvPicPr>
          <p:cNvPr id="50182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5" name="Straight Connector 10"/>
          <p:cNvCxnSpPr>
            <a:cxnSpLocks noChangeShapeType="1"/>
          </p:cNvCxnSpPr>
          <p:nvPr/>
        </p:nvCxnSpPr>
        <p:spPr bwMode="auto">
          <a:xfrm>
            <a:off x="1066800" y="51054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6" name="Straight Connector 11"/>
          <p:cNvCxnSpPr>
            <a:cxnSpLocks noChangeShapeType="1"/>
          </p:cNvCxnSpPr>
          <p:nvPr/>
        </p:nvCxnSpPr>
        <p:spPr bwMode="auto">
          <a:xfrm>
            <a:off x="32004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7" name="Straight Connector 13"/>
          <p:cNvCxnSpPr>
            <a:cxnSpLocks noChangeShapeType="1"/>
          </p:cNvCxnSpPr>
          <p:nvPr/>
        </p:nvCxnSpPr>
        <p:spPr bwMode="auto">
          <a:xfrm>
            <a:off x="52578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Straight Connector 14"/>
          <p:cNvCxnSpPr>
            <a:cxnSpLocks noChangeShapeType="1"/>
          </p:cNvCxnSpPr>
          <p:nvPr/>
        </p:nvCxnSpPr>
        <p:spPr bwMode="auto">
          <a:xfrm>
            <a:off x="7315200" y="51054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Rectangle 18"/>
          <p:cNvSpPr>
            <a:spLocks noChangeArrowheads="1"/>
          </p:cNvSpPr>
          <p:nvPr/>
        </p:nvSpPr>
        <p:spPr bwMode="auto">
          <a:xfrm>
            <a:off x="15240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1981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21"/>
          <p:cNvSpPr>
            <a:spLocks noChangeArrowheads="1"/>
          </p:cNvSpPr>
          <p:nvPr/>
        </p:nvSpPr>
        <p:spPr bwMode="auto">
          <a:xfrm>
            <a:off x="1066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Box 22"/>
          <p:cNvSpPr txBox="1">
            <a:spLocks noChangeArrowheads="1"/>
          </p:cNvSpPr>
          <p:nvPr/>
        </p:nvSpPr>
        <p:spPr bwMode="auto">
          <a:xfrm>
            <a:off x="1069975" y="50863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50193" name="Rounded Rectangle 36"/>
          <p:cNvSpPr>
            <a:spLocks noChangeArrowheads="1"/>
          </p:cNvSpPr>
          <p:nvPr/>
        </p:nvSpPr>
        <p:spPr bwMode="auto">
          <a:xfrm>
            <a:off x="4267200" y="2743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50193" idx="2"/>
          </p:cNvCxnSpPr>
          <p:nvPr/>
        </p:nvCxnSpPr>
        <p:spPr bwMode="auto">
          <a:xfrm rot="16200000" flipH="1">
            <a:off x="4324350" y="4171950"/>
            <a:ext cx="9144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029200" y="3733800"/>
            <a:ext cx="1295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3886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AutoShape 8"/>
          <p:cNvCxnSpPr>
            <a:cxnSpLocks noChangeShapeType="1"/>
            <a:endCxn id="51214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3" name="AutoShape 22"/>
          <p:cNvCxnSpPr>
            <a:cxnSpLocks noChangeShapeType="1"/>
            <a:endCxn id="51224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4" name="AutoShape 10"/>
          <p:cNvCxnSpPr>
            <a:cxnSpLocks noChangeShapeType="1"/>
            <a:endCxn id="51215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5" name="AutoShape 24"/>
          <p:cNvCxnSpPr>
            <a:cxnSpLocks noChangeShapeType="1"/>
            <a:endCxn id="51225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Consistency Semantics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6213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P2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flow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Sets of related packets are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P2,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server load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balancer,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in-order delivery, …</a:t>
            </a:r>
          </a:p>
        </p:txBody>
      </p:sp>
      <p:cxnSp>
        <p:nvCxnSpPr>
          <p:cNvPr id="51208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11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1218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21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7" name="Rectangle 29"/>
          <p:cNvSpPr>
            <a:spLocks/>
          </p:cNvSpPr>
          <p:nvPr/>
        </p:nvSpPr>
        <p:spPr bwMode="auto">
          <a:xfrm>
            <a:off x="473075" y="1535113"/>
            <a:ext cx="45894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100">
              <a:cs typeface="Myriad Pro Light" charset="0"/>
            </a:endParaRPr>
          </a:p>
        </p:txBody>
      </p:sp>
      <p:sp>
        <p:nvSpPr>
          <p:cNvPr id="512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12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982955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Policy Update Abstraction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911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Simple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Update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entire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configuration at once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Cheap </a:t>
            </a:r>
            <a:r>
              <a:rPr lang="en-US" dirty="0">
                <a:latin typeface="Arial" charset="0"/>
                <a:cs typeface="Arial" charset="0"/>
              </a:rPr>
              <a:t>verification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P1 and P2 satisfy an invariant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Then the invariant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always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holds</a:t>
            </a:r>
          </a:p>
          <a:p>
            <a:r>
              <a:rPr lang="en-US" dirty="0">
                <a:latin typeface="Arial" charset="0"/>
                <a:cs typeface="Arial" charset="0"/>
              </a:rPr>
              <a:t>Run-time system handles the rest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Constructing schedule of low-level updates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only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commands!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F722C-7F1F-6C45-BEC2-4519078EE63C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2229" name="AutoShape 8"/>
          <p:cNvCxnSpPr>
            <a:cxnSpLocks noChangeShapeType="1"/>
            <a:endCxn id="52239" idx="0"/>
          </p:cNvCxnSpPr>
          <p:nvPr/>
        </p:nvCxnSpPr>
        <p:spPr bwMode="auto">
          <a:xfrm rot="10800000" flipH="1">
            <a:off x="6629222" y="2736497"/>
            <a:ext cx="788987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AutoShape 22"/>
          <p:cNvCxnSpPr>
            <a:cxnSpLocks noChangeShapeType="1"/>
            <a:endCxn id="52249" idx="0"/>
          </p:cNvCxnSpPr>
          <p:nvPr/>
        </p:nvCxnSpPr>
        <p:spPr bwMode="auto">
          <a:xfrm rot="10800000" flipH="1">
            <a:off x="6626047" y="3806472"/>
            <a:ext cx="788987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1" name="AutoShape 10"/>
          <p:cNvCxnSpPr>
            <a:cxnSpLocks noChangeShapeType="1"/>
            <a:endCxn id="52240" idx="0"/>
          </p:cNvCxnSpPr>
          <p:nvPr/>
        </p:nvCxnSpPr>
        <p:spPr bwMode="auto">
          <a:xfrm rot="10800000">
            <a:off x="8221484" y="273967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AutoShape 24"/>
          <p:cNvCxnSpPr>
            <a:cxnSpLocks noChangeShapeType="1"/>
            <a:endCxn id="52250" idx="0"/>
          </p:cNvCxnSpPr>
          <p:nvPr/>
        </p:nvCxnSpPr>
        <p:spPr bwMode="auto">
          <a:xfrm rot="10800000">
            <a:off x="8218309" y="3806472"/>
            <a:ext cx="811213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AutoShape 2"/>
          <p:cNvCxnSpPr>
            <a:cxnSpLocks noChangeShapeType="1"/>
          </p:cNvCxnSpPr>
          <p:nvPr/>
        </p:nvCxnSpPr>
        <p:spPr bwMode="auto">
          <a:xfrm>
            <a:off x="7416622" y="273649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AutoShape 3"/>
          <p:cNvCxnSpPr>
            <a:cxnSpLocks noChangeShapeType="1"/>
          </p:cNvCxnSpPr>
          <p:nvPr/>
        </p:nvCxnSpPr>
        <p:spPr bwMode="auto">
          <a:xfrm>
            <a:off x="7416622" y="2736497"/>
            <a:ext cx="804862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22" y="2523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36" name="AutoShape 5"/>
          <p:cNvCxnSpPr>
            <a:cxnSpLocks noChangeShapeType="1"/>
          </p:cNvCxnSpPr>
          <p:nvPr/>
        </p:nvCxnSpPr>
        <p:spPr bwMode="auto">
          <a:xfrm flipH="1">
            <a:off x="7827784" y="2739672"/>
            <a:ext cx="393700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97" y="2525360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97" y="2844447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Freeform 9"/>
          <p:cNvSpPr>
            <a:spLocks/>
          </p:cNvSpPr>
          <p:nvPr/>
        </p:nvSpPr>
        <p:spPr bwMode="auto">
          <a:xfrm>
            <a:off x="7103884" y="2547585"/>
            <a:ext cx="627063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91 w 21600"/>
              <a:gd name="T5" fmla="*/ 0 h 21600"/>
              <a:gd name="T6" fmla="*/ 18138465 w 21600"/>
              <a:gd name="T7" fmla="*/ 2432581 h 21600"/>
              <a:gd name="T8" fmla="*/ 18178876 w 21600"/>
              <a:gd name="T9" fmla="*/ 4190884 h 21600"/>
              <a:gd name="T10" fmla="*/ 9049042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Freeform 11"/>
          <p:cNvSpPr>
            <a:spLocks/>
          </p:cNvSpPr>
          <p:nvPr/>
        </p:nvSpPr>
        <p:spPr bwMode="auto">
          <a:xfrm>
            <a:off x="7908747" y="2549172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Freeform 12"/>
          <p:cNvSpPr>
            <a:spLocks/>
          </p:cNvSpPr>
          <p:nvPr/>
        </p:nvSpPr>
        <p:spPr bwMode="auto">
          <a:xfrm>
            <a:off x="7515047" y="2869847"/>
            <a:ext cx="627062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77 w 21600"/>
              <a:gd name="T5" fmla="*/ 0 h 21600"/>
              <a:gd name="T6" fmla="*/ 18138436 w 21600"/>
              <a:gd name="T7" fmla="*/ 2432581 h 21600"/>
              <a:gd name="T8" fmla="*/ 18178847 w 21600"/>
              <a:gd name="T9" fmla="*/ 4190884 h 21600"/>
              <a:gd name="T10" fmla="*/ 9049027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Line 15"/>
          <p:cNvSpPr>
            <a:spLocks noChangeShapeType="1"/>
          </p:cNvSpPr>
          <p:nvPr/>
        </p:nvSpPr>
        <p:spPr bwMode="auto">
          <a:xfrm rot="10800000" flipH="1">
            <a:off x="7829372" y="3339747"/>
            <a:ext cx="0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2243" name="AutoShape 16"/>
          <p:cNvCxnSpPr>
            <a:cxnSpLocks noChangeShapeType="1"/>
          </p:cNvCxnSpPr>
          <p:nvPr/>
        </p:nvCxnSpPr>
        <p:spPr bwMode="auto">
          <a:xfrm>
            <a:off x="7419797" y="381282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4" name="AutoShape 17"/>
          <p:cNvCxnSpPr>
            <a:cxnSpLocks noChangeShapeType="1"/>
          </p:cNvCxnSpPr>
          <p:nvPr/>
        </p:nvCxnSpPr>
        <p:spPr bwMode="auto">
          <a:xfrm>
            <a:off x="7419797" y="3812822"/>
            <a:ext cx="409575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9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46" name="AutoShape 19"/>
          <p:cNvCxnSpPr>
            <a:cxnSpLocks noChangeShapeType="1"/>
          </p:cNvCxnSpPr>
          <p:nvPr/>
        </p:nvCxnSpPr>
        <p:spPr bwMode="auto">
          <a:xfrm flipH="1">
            <a:off x="7829372" y="3812822"/>
            <a:ext cx="393700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4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72" y="3920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Freeform 23"/>
          <p:cNvSpPr>
            <a:spLocks/>
          </p:cNvSpPr>
          <p:nvPr/>
        </p:nvSpPr>
        <p:spPr bwMode="auto">
          <a:xfrm>
            <a:off x="7102297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Freeform 25"/>
          <p:cNvSpPr>
            <a:spLocks/>
          </p:cNvSpPr>
          <p:nvPr/>
        </p:nvSpPr>
        <p:spPr bwMode="auto">
          <a:xfrm>
            <a:off x="7905572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Freeform 26"/>
          <p:cNvSpPr>
            <a:spLocks/>
          </p:cNvSpPr>
          <p:nvPr/>
        </p:nvSpPr>
        <p:spPr bwMode="auto">
          <a:xfrm>
            <a:off x="7513459" y="3939822"/>
            <a:ext cx="623888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07763 w 21600"/>
              <a:gd name="T5" fmla="*/ 0 h 21600"/>
              <a:gd name="T6" fmla="*/ 18014448 w 21600"/>
              <a:gd name="T7" fmla="*/ 2422363 h 21600"/>
              <a:gd name="T8" fmla="*/ 18054568 w 21600"/>
              <a:gd name="T9" fmla="*/ 4173281 h 21600"/>
              <a:gd name="T10" fmla="*/ 8987164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TextBox 74"/>
          <p:cNvSpPr txBox="1">
            <a:spLocks noChangeArrowheads="1"/>
          </p:cNvSpPr>
          <p:nvPr/>
        </p:nvSpPr>
        <p:spPr bwMode="auto">
          <a:xfrm>
            <a:off x="7522984" y="204752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2253" name="TextBox 75"/>
          <p:cNvSpPr txBox="1">
            <a:spLocks noChangeArrowheads="1"/>
          </p:cNvSpPr>
          <p:nvPr/>
        </p:nvSpPr>
        <p:spPr bwMode="auto">
          <a:xfrm>
            <a:off x="7599184" y="442877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207176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AutoShape 2"/>
          <p:cNvCxnSpPr>
            <a:cxnSpLocks noChangeShapeType="1"/>
          </p:cNvCxnSpPr>
          <p:nvPr/>
        </p:nvCxnSpPr>
        <p:spPr bwMode="auto">
          <a:xfrm>
            <a:off x="6158088" y="3155243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1" name="AutoShape 5"/>
          <p:cNvCxnSpPr>
            <a:cxnSpLocks noChangeShapeType="1"/>
          </p:cNvCxnSpPr>
          <p:nvPr/>
        </p:nvCxnSpPr>
        <p:spPr bwMode="auto">
          <a:xfrm flipH="1">
            <a:off x="6569251" y="3156831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2" name="AutoShape 10"/>
          <p:cNvCxnSpPr>
            <a:cxnSpLocks noChangeShapeType="1"/>
          </p:cNvCxnSpPr>
          <p:nvPr/>
        </p:nvCxnSpPr>
        <p:spPr bwMode="auto">
          <a:xfrm rot="10800000">
            <a:off x="5523088" y="3147306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Two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-Phase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Version 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Stamp packet with a version number (e.g., VLAN tag)</a:t>
            </a:r>
          </a:p>
          <a:p>
            <a:r>
              <a:rPr lang="en-US" i="1" dirty="0">
                <a:latin typeface="Arial" charset="0"/>
                <a:cs typeface="Arial" charset="0"/>
              </a:rPr>
              <a:t>Unobservable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for P2 in the interior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matching on version # P2</a:t>
            </a:r>
          </a:p>
          <a:p>
            <a:r>
              <a:rPr lang="en-US" i="1" dirty="0">
                <a:latin typeface="Arial" charset="0"/>
                <a:cs typeface="Arial" charset="0"/>
              </a:rPr>
              <a:t>One-touch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to stamp packets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with version # P2 at the edge</a:t>
            </a:r>
          </a:p>
          <a:p>
            <a:r>
              <a:rPr lang="en-US" dirty="0">
                <a:latin typeface="Arial" charset="0"/>
                <a:cs typeface="Arial" charset="0"/>
              </a:rPr>
              <a:t>Remove old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Wait for some time, then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remove all version # P1 rules</a:t>
            </a:r>
          </a:p>
        </p:txBody>
      </p:sp>
      <p:sp>
        <p:nvSpPr>
          <p:cNvPr id="532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A4398B-C302-044A-90CB-45ACA34E27B7}" type="slidenum">
              <a:rPr lang="en-US" sz="1400" b="0">
                <a:latin typeface="Times New Roman" charset="0"/>
              </a:rPr>
              <a:pPr eaLnBrk="1" hangingPunct="1"/>
              <a:t>44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3256" name="AutoShape 8"/>
          <p:cNvCxnSpPr>
            <a:cxnSpLocks noChangeShapeType="1"/>
          </p:cNvCxnSpPr>
          <p:nvPr/>
        </p:nvCxnSpPr>
        <p:spPr bwMode="auto">
          <a:xfrm rot="10800000" flipH="1">
            <a:off x="6304138" y="3152068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7" name="AutoShape 10"/>
          <p:cNvCxnSpPr>
            <a:cxnSpLocks noChangeShapeType="1"/>
            <a:endCxn id="53262" idx="0"/>
          </p:cNvCxnSpPr>
          <p:nvPr/>
        </p:nvCxnSpPr>
        <p:spPr bwMode="auto">
          <a:xfrm rot="10800000">
            <a:off x="7897988" y="3153656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AutoShape 2"/>
          <p:cNvCxnSpPr>
            <a:cxnSpLocks noChangeShapeType="1"/>
          </p:cNvCxnSpPr>
          <p:nvPr/>
        </p:nvCxnSpPr>
        <p:spPr bwMode="auto">
          <a:xfrm>
            <a:off x="7093126" y="3152068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9" name="AutoShape 3"/>
          <p:cNvCxnSpPr>
            <a:cxnSpLocks noChangeShapeType="1"/>
          </p:cNvCxnSpPr>
          <p:nvPr/>
        </p:nvCxnSpPr>
        <p:spPr bwMode="auto">
          <a:xfrm>
            <a:off x="7093126" y="3152068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0" name="AutoShape 5"/>
          <p:cNvCxnSpPr>
            <a:cxnSpLocks noChangeShapeType="1"/>
          </p:cNvCxnSpPr>
          <p:nvPr/>
        </p:nvCxnSpPr>
        <p:spPr bwMode="auto">
          <a:xfrm flipH="1">
            <a:off x="7504288" y="3153656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3" y="2939343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Freeform 11"/>
          <p:cNvSpPr>
            <a:spLocks/>
          </p:cNvSpPr>
          <p:nvPr/>
        </p:nvSpPr>
        <p:spPr bwMode="auto">
          <a:xfrm>
            <a:off x="7583663" y="2964743"/>
            <a:ext cx="627063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69091 w 21600"/>
              <a:gd name="T5" fmla="*/ 0 h 21600"/>
              <a:gd name="T6" fmla="*/ 18138465 w 21600"/>
              <a:gd name="T7" fmla="*/ 2439787 h 21600"/>
              <a:gd name="T8" fmla="*/ 18178876 w 21600"/>
              <a:gd name="T9" fmla="*/ 4203268 h 21600"/>
              <a:gd name="T10" fmla="*/ 9049042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8" y="2947281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Freeform 11"/>
          <p:cNvSpPr>
            <a:spLocks/>
          </p:cNvSpPr>
          <p:nvPr/>
        </p:nvSpPr>
        <p:spPr bwMode="auto">
          <a:xfrm>
            <a:off x="5859638" y="2972681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Freeform 25"/>
          <p:cNvSpPr>
            <a:spLocks/>
          </p:cNvSpPr>
          <p:nvPr/>
        </p:nvSpPr>
        <p:spPr bwMode="auto">
          <a:xfrm>
            <a:off x="71312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28790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Freeform 25"/>
          <p:cNvSpPr>
            <a:spLocks/>
          </p:cNvSpPr>
          <p:nvPr/>
        </p:nvSpPr>
        <p:spPr bwMode="auto">
          <a:xfrm>
            <a:off x="6750226" y="28964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0" name="Freeform 25"/>
          <p:cNvSpPr>
            <a:spLocks/>
          </p:cNvSpPr>
          <p:nvPr/>
        </p:nvSpPr>
        <p:spPr bwMode="auto">
          <a:xfrm>
            <a:off x="62930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71" name="AutoShape 2"/>
          <p:cNvCxnSpPr>
            <a:cxnSpLocks noChangeShapeType="1"/>
          </p:cNvCxnSpPr>
          <p:nvPr/>
        </p:nvCxnSpPr>
        <p:spPr bwMode="auto">
          <a:xfrm>
            <a:off x="6158088" y="45554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2" name="AutoShape 5"/>
          <p:cNvCxnSpPr>
            <a:cxnSpLocks noChangeShapeType="1"/>
          </p:cNvCxnSpPr>
          <p:nvPr/>
        </p:nvCxnSpPr>
        <p:spPr bwMode="auto">
          <a:xfrm flipH="1">
            <a:off x="6569251" y="45570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3" name="AutoShape 10"/>
          <p:cNvCxnSpPr>
            <a:cxnSpLocks noChangeShapeType="1"/>
          </p:cNvCxnSpPr>
          <p:nvPr/>
        </p:nvCxnSpPr>
        <p:spPr bwMode="auto">
          <a:xfrm rot="10800000">
            <a:off x="5523088" y="45474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4" name="AutoShape 8"/>
          <p:cNvCxnSpPr>
            <a:cxnSpLocks noChangeShapeType="1"/>
          </p:cNvCxnSpPr>
          <p:nvPr/>
        </p:nvCxnSpPr>
        <p:spPr bwMode="auto">
          <a:xfrm rot="10800000" flipH="1">
            <a:off x="6304138" y="45522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5" name="AutoShape 10"/>
          <p:cNvCxnSpPr>
            <a:cxnSpLocks noChangeShapeType="1"/>
          </p:cNvCxnSpPr>
          <p:nvPr/>
        </p:nvCxnSpPr>
        <p:spPr bwMode="auto">
          <a:xfrm rot="10800000">
            <a:off x="7897988" y="45538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6" name="AutoShape 2"/>
          <p:cNvCxnSpPr>
            <a:cxnSpLocks noChangeShapeType="1"/>
          </p:cNvCxnSpPr>
          <p:nvPr/>
        </p:nvCxnSpPr>
        <p:spPr bwMode="auto">
          <a:xfrm>
            <a:off x="7093126" y="45522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7" name="AutoShape 3"/>
          <p:cNvCxnSpPr>
            <a:cxnSpLocks noChangeShapeType="1"/>
          </p:cNvCxnSpPr>
          <p:nvPr/>
        </p:nvCxnSpPr>
        <p:spPr bwMode="auto">
          <a:xfrm>
            <a:off x="7093126" y="45522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8" name="AutoShape 5"/>
          <p:cNvCxnSpPr>
            <a:cxnSpLocks noChangeShapeType="1"/>
          </p:cNvCxnSpPr>
          <p:nvPr/>
        </p:nvCxnSpPr>
        <p:spPr bwMode="auto">
          <a:xfrm flipH="1">
            <a:off x="7504288" y="45538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7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0" name="Freeform 25"/>
          <p:cNvSpPr>
            <a:spLocks/>
          </p:cNvSpPr>
          <p:nvPr/>
        </p:nvSpPr>
        <p:spPr bwMode="auto">
          <a:xfrm>
            <a:off x="71312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42791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Freeform 25"/>
          <p:cNvSpPr>
            <a:spLocks/>
          </p:cNvSpPr>
          <p:nvPr/>
        </p:nvSpPr>
        <p:spPr bwMode="auto">
          <a:xfrm>
            <a:off x="6750226" y="42966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4" name="Freeform 25"/>
          <p:cNvSpPr>
            <a:spLocks/>
          </p:cNvSpPr>
          <p:nvPr/>
        </p:nvSpPr>
        <p:spPr bwMode="auto">
          <a:xfrm>
            <a:off x="62930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43379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6" name="Freeform 25"/>
          <p:cNvSpPr>
            <a:spLocks/>
          </p:cNvSpPr>
          <p:nvPr/>
        </p:nvSpPr>
        <p:spPr bwMode="auto">
          <a:xfrm>
            <a:off x="5827888" y="43553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43077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8" name="Freeform 25"/>
          <p:cNvSpPr>
            <a:spLocks/>
          </p:cNvSpPr>
          <p:nvPr/>
        </p:nvSpPr>
        <p:spPr bwMode="auto">
          <a:xfrm>
            <a:off x="7664626" y="43252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89" name="AutoShape 2"/>
          <p:cNvCxnSpPr>
            <a:cxnSpLocks noChangeShapeType="1"/>
          </p:cNvCxnSpPr>
          <p:nvPr/>
        </p:nvCxnSpPr>
        <p:spPr bwMode="auto">
          <a:xfrm>
            <a:off x="6158088" y="59270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0" name="AutoShape 5"/>
          <p:cNvCxnSpPr>
            <a:cxnSpLocks noChangeShapeType="1"/>
          </p:cNvCxnSpPr>
          <p:nvPr/>
        </p:nvCxnSpPr>
        <p:spPr bwMode="auto">
          <a:xfrm flipH="1">
            <a:off x="6569251" y="59286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1" name="AutoShape 10"/>
          <p:cNvCxnSpPr>
            <a:cxnSpLocks noChangeShapeType="1"/>
          </p:cNvCxnSpPr>
          <p:nvPr/>
        </p:nvCxnSpPr>
        <p:spPr bwMode="auto">
          <a:xfrm rot="10800000">
            <a:off x="5523088" y="59190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2" name="AutoShape 8"/>
          <p:cNvCxnSpPr>
            <a:cxnSpLocks noChangeShapeType="1"/>
          </p:cNvCxnSpPr>
          <p:nvPr/>
        </p:nvCxnSpPr>
        <p:spPr bwMode="auto">
          <a:xfrm rot="10800000" flipH="1">
            <a:off x="6304138" y="59238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3" name="AutoShape 10"/>
          <p:cNvCxnSpPr>
            <a:cxnSpLocks noChangeShapeType="1"/>
          </p:cNvCxnSpPr>
          <p:nvPr/>
        </p:nvCxnSpPr>
        <p:spPr bwMode="auto">
          <a:xfrm rot="10800000">
            <a:off x="7897988" y="59254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4" name="AutoShape 2"/>
          <p:cNvCxnSpPr>
            <a:cxnSpLocks noChangeShapeType="1"/>
          </p:cNvCxnSpPr>
          <p:nvPr/>
        </p:nvCxnSpPr>
        <p:spPr bwMode="auto">
          <a:xfrm>
            <a:off x="7093126" y="59238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5" name="AutoShape 3"/>
          <p:cNvCxnSpPr>
            <a:cxnSpLocks noChangeShapeType="1"/>
          </p:cNvCxnSpPr>
          <p:nvPr/>
        </p:nvCxnSpPr>
        <p:spPr bwMode="auto">
          <a:xfrm>
            <a:off x="7093126" y="59238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6" name="AutoShape 5"/>
          <p:cNvCxnSpPr>
            <a:cxnSpLocks noChangeShapeType="1"/>
          </p:cNvCxnSpPr>
          <p:nvPr/>
        </p:nvCxnSpPr>
        <p:spPr bwMode="auto">
          <a:xfrm flipH="1">
            <a:off x="7504288" y="59254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9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8" name="Freeform 25"/>
          <p:cNvSpPr>
            <a:spLocks/>
          </p:cNvSpPr>
          <p:nvPr/>
        </p:nvSpPr>
        <p:spPr bwMode="auto">
          <a:xfrm>
            <a:off x="71312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9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56507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0" name="Freeform 25"/>
          <p:cNvSpPr>
            <a:spLocks/>
          </p:cNvSpPr>
          <p:nvPr/>
        </p:nvSpPr>
        <p:spPr bwMode="auto">
          <a:xfrm>
            <a:off x="6750226" y="56682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2" name="Freeform 25"/>
          <p:cNvSpPr>
            <a:spLocks/>
          </p:cNvSpPr>
          <p:nvPr/>
        </p:nvSpPr>
        <p:spPr bwMode="auto">
          <a:xfrm>
            <a:off x="62930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5709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4" name="Freeform 25"/>
          <p:cNvSpPr>
            <a:spLocks/>
          </p:cNvSpPr>
          <p:nvPr/>
        </p:nvSpPr>
        <p:spPr bwMode="auto">
          <a:xfrm>
            <a:off x="5827888" y="57269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56793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6" name="Freeform 25"/>
          <p:cNvSpPr>
            <a:spLocks/>
          </p:cNvSpPr>
          <p:nvPr/>
        </p:nvSpPr>
        <p:spPr bwMode="auto">
          <a:xfrm>
            <a:off x="7664626" y="56968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7" name="Line 15"/>
          <p:cNvSpPr>
            <a:spLocks noChangeShapeType="1"/>
          </p:cNvSpPr>
          <p:nvPr/>
        </p:nvSpPr>
        <p:spPr bwMode="auto">
          <a:xfrm rot="10800000" flipH="1">
            <a:off x="7047088" y="24694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8" name="Line 15"/>
          <p:cNvSpPr>
            <a:spLocks noChangeShapeType="1"/>
          </p:cNvSpPr>
          <p:nvPr/>
        </p:nvSpPr>
        <p:spPr bwMode="auto">
          <a:xfrm rot="10800000" flipH="1">
            <a:off x="7047088" y="37648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9" name="Line 15"/>
          <p:cNvSpPr>
            <a:spLocks noChangeShapeType="1"/>
          </p:cNvSpPr>
          <p:nvPr/>
        </p:nvSpPr>
        <p:spPr bwMode="auto">
          <a:xfrm rot="10800000" flipH="1">
            <a:off x="7047088" y="5131681"/>
            <a:ext cx="1588" cy="309562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Optimizations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Avoid two-phase </a:t>
            </a:r>
            <a:r>
              <a:rPr lang="en-US" dirty="0" smtClean="0">
                <a:latin typeface="Arial" charset="0"/>
                <a:cs typeface="Arial" charset="0"/>
              </a:rPr>
              <a:t>update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Naïve version touches every switch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Doubles rule space requirements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 scope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traffic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topology</a:t>
            </a:r>
          </a:p>
          <a:p>
            <a:r>
              <a:rPr lang="en-US" dirty="0">
                <a:latin typeface="Arial" charset="0"/>
                <a:cs typeface="Arial" charset="0"/>
              </a:rPr>
              <a:t>Simple policy changes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adds paths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removes paths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4CB94-F8C1-6E49-9C54-9C28129757D4}" type="slidenum">
              <a:rPr lang="en-US" sz="1400" b="0">
                <a:latin typeface="Times New Roman" charset="0"/>
              </a:rPr>
              <a:pPr eaLnBrk="1" hangingPunct="1"/>
              <a:t>45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9448" y="4076343"/>
            <a:ext cx="2414588" cy="857250"/>
            <a:chOff x="6019448" y="4076343"/>
            <a:chExt cx="2414588" cy="857250"/>
          </a:xfrm>
        </p:grpSpPr>
        <p:cxnSp>
          <p:nvCxnSpPr>
            <p:cNvPr id="54277" name="AutoShape 2"/>
            <p:cNvCxnSpPr>
              <a:cxnSpLocks noChangeShapeType="1"/>
            </p:cNvCxnSpPr>
            <p:nvPr/>
          </p:nvCxnSpPr>
          <p:spPr bwMode="auto">
            <a:xfrm>
              <a:off x="6351236" y="4352568"/>
              <a:ext cx="411162" cy="3222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8" name="AutoShape 5"/>
            <p:cNvCxnSpPr>
              <a:cxnSpLocks noChangeShapeType="1"/>
            </p:cNvCxnSpPr>
            <p:nvPr/>
          </p:nvCxnSpPr>
          <p:spPr bwMode="auto">
            <a:xfrm flipH="1">
              <a:off x="6762398" y="4354156"/>
              <a:ext cx="392113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9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97286" y="4349393"/>
              <a:ext cx="788987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AutoShape 2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411162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1" name="AutoShape 3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8048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2" name="AutoShape 5"/>
            <p:cNvCxnSpPr>
              <a:cxnSpLocks noChangeShapeType="1"/>
            </p:cNvCxnSpPr>
            <p:nvPr/>
          </p:nvCxnSpPr>
          <p:spPr bwMode="auto">
            <a:xfrm flipH="1">
              <a:off x="7695848" y="4350981"/>
              <a:ext cx="393700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8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1" y="4136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4" name="Freeform 11"/>
            <p:cNvSpPr>
              <a:spLocks/>
            </p:cNvSpPr>
            <p:nvPr/>
          </p:nvSpPr>
          <p:spPr bwMode="auto">
            <a:xfrm>
              <a:off x="7776811" y="4162068"/>
              <a:ext cx="625475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46377 w 21600"/>
                <a:gd name="T5" fmla="*/ 0 h 21600"/>
                <a:gd name="T6" fmla="*/ 18092530 w 21600"/>
                <a:gd name="T7" fmla="*/ 2439787 h 21600"/>
                <a:gd name="T8" fmla="*/ 18132839 w 21600"/>
                <a:gd name="T9" fmla="*/ 4203268 h 21600"/>
                <a:gd name="T10" fmla="*/ 9026125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448" y="4144606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6" name="Freeform 11"/>
            <p:cNvSpPr>
              <a:spLocks/>
            </p:cNvSpPr>
            <p:nvPr/>
          </p:nvSpPr>
          <p:spPr bwMode="auto">
            <a:xfrm>
              <a:off x="6051198" y="4170006"/>
              <a:ext cx="627063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69091 w 21600"/>
                <a:gd name="T5" fmla="*/ 0 h 21600"/>
                <a:gd name="T6" fmla="*/ 18138465 w 21600"/>
                <a:gd name="T7" fmla="*/ 2439787 h 21600"/>
                <a:gd name="T8" fmla="*/ 18178876 w 21600"/>
                <a:gd name="T9" fmla="*/ 4203268 h 21600"/>
                <a:gd name="T10" fmla="*/ 9049042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261" y="4076343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8" name="Freeform 25"/>
            <p:cNvSpPr>
              <a:spLocks/>
            </p:cNvSpPr>
            <p:nvPr/>
          </p:nvSpPr>
          <p:spPr bwMode="auto">
            <a:xfrm>
              <a:off x="6941786" y="40938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061" y="4504968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0" name="Freeform 25"/>
            <p:cNvSpPr>
              <a:spLocks/>
            </p:cNvSpPr>
            <p:nvPr/>
          </p:nvSpPr>
          <p:spPr bwMode="auto">
            <a:xfrm>
              <a:off x="6484586" y="45224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3" y="4504968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2" name="Freeform 11"/>
            <p:cNvSpPr>
              <a:spLocks/>
            </p:cNvSpPr>
            <p:nvPr/>
          </p:nvSpPr>
          <p:spPr bwMode="auto">
            <a:xfrm>
              <a:off x="7330723" y="45287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9247" y="5660668"/>
            <a:ext cx="3184525" cy="457200"/>
            <a:chOff x="5689247" y="5660668"/>
            <a:chExt cx="3184525" cy="457200"/>
          </a:xfrm>
        </p:grpSpPr>
        <p:cxnSp>
          <p:nvCxnSpPr>
            <p:cNvPr id="54293" name="AutoShape 10"/>
            <p:cNvCxnSpPr>
              <a:cxnSpLocks noChangeShapeType="1"/>
            </p:cNvCxnSpPr>
            <p:nvPr/>
          </p:nvCxnSpPr>
          <p:spPr bwMode="auto">
            <a:xfrm rot="10800000">
              <a:off x="5689247" y="5928956"/>
              <a:ext cx="428625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4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70297" y="5933718"/>
              <a:ext cx="788988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5" name="AutoShape 10"/>
            <p:cNvCxnSpPr>
              <a:cxnSpLocks noChangeShapeType="1"/>
            </p:cNvCxnSpPr>
            <p:nvPr/>
          </p:nvCxnSpPr>
          <p:spPr bwMode="auto">
            <a:xfrm rot="10800000">
              <a:off x="8064147" y="5935306"/>
              <a:ext cx="80962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6" name="AutoShape 3"/>
            <p:cNvCxnSpPr>
              <a:cxnSpLocks noChangeShapeType="1"/>
            </p:cNvCxnSpPr>
            <p:nvPr/>
          </p:nvCxnSpPr>
          <p:spPr bwMode="auto">
            <a:xfrm>
              <a:off x="7259285" y="5933718"/>
              <a:ext cx="80327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9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72" y="5660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25"/>
            <p:cNvSpPr>
              <a:spLocks/>
            </p:cNvSpPr>
            <p:nvPr/>
          </p:nvSpPr>
          <p:spPr bwMode="auto">
            <a:xfrm>
              <a:off x="6916385" y="56781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72" y="5689243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5"/>
            <p:cNvSpPr>
              <a:spLocks/>
            </p:cNvSpPr>
            <p:nvPr/>
          </p:nvSpPr>
          <p:spPr bwMode="auto">
            <a:xfrm>
              <a:off x="7830785" y="57067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0" y="5660668"/>
              <a:ext cx="690562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11"/>
            <p:cNvSpPr>
              <a:spLocks/>
            </p:cNvSpPr>
            <p:nvPr/>
          </p:nvSpPr>
          <p:spPr bwMode="auto">
            <a:xfrm>
              <a:off x="6005160" y="56844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97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Update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invariants</a:t>
            </a:r>
          </a:p>
          <a:p>
            <a:pPr lvl="1"/>
            <a:r>
              <a:rPr lang="en-US" dirty="0" smtClean="0"/>
              <a:t>Beyond packet properties</a:t>
            </a:r>
          </a:p>
          <a:p>
            <a:pPr lvl="1"/>
            <a:r>
              <a:rPr lang="en-US" dirty="0" smtClean="0"/>
              <a:t>E.g., avoiding congestion during an update</a:t>
            </a:r>
          </a:p>
          <a:p>
            <a:r>
              <a:rPr lang="en-US" dirty="0" smtClean="0"/>
              <a:t>Many different algorithms</a:t>
            </a:r>
          </a:p>
          <a:p>
            <a:pPr lvl="1"/>
            <a:r>
              <a:rPr lang="en-US" dirty="0" smtClean="0"/>
              <a:t>General solutions </a:t>
            </a:r>
          </a:p>
          <a:p>
            <a:pPr lvl="1"/>
            <a:r>
              <a:rPr lang="en-US" dirty="0" smtClean="0"/>
              <a:t>Specialized to the invariants</a:t>
            </a:r>
          </a:p>
          <a:p>
            <a:pPr lvl="1"/>
            <a:r>
              <a:rPr lang="en-US" dirty="0" smtClean="0"/>
              <a:t>Specialized to a setting (e.g., optical nets)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0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Frenetic Abstractions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EF227A-2566-6D41-ADBC-408F88BF8C15}" type="slidenum">
              <a:rPr lang="en-US" sz="1400" b="0">
                <a:latin typeface="Times New Roman" charset="0"/>
              </a:rPr>
              <a:pPr eaLnBrk="1" hangingPunct="1"/>
              <a:t>47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5300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FF4B57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375" y="3101975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SQL-like</a:t>
            </a:r>
            <a:br>
              <a:rPr lang="en-US" i="1"/>
            </a:br>
            <a:r>
              <a:rPr lang="en-US" i="1"/>
              <a:t>queries</a:t>
            </a:r>
            <a:endParaRPr lang="en-US"/>
          </a:p>
        </p:txBody>
      </p:sp>
      <p:sp>
        <p:nvSpPr>
          <p:cNvPr id="55305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28956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Consistent</a:t>
            </a:r>
          </a:p>
          <a:p>
            <a:pPr eaLnBrk="1" hangingPunct="1"/>
            <a:r>
              <a:rPr lang="en-US" i="1"/>
              <a:t>Updates</a:t>
            </a:r>
            <a:endParaRPr 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5377" y="24193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Policy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88535"/>
            <a:ext cx="8432800" cy="512127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Programming languages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FRP: Yampa,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FrTime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Flask, Nettle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Streaming: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StreamIt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CQL,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Esterel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Brooklet,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GigaScope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protocols: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NDLog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Language: FML, SNAC, Resonance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Controllers: ONIX, POX, Floodlight, Nettle,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FlowVisor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Testing: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Mininet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NICE,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FlowChecker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OF-Rewind, OFLOPS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Standardizing the switch API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http://www.openflow.org/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https://www.opennetworking.org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3"/>
              </a:rPr>
              <a:t>/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  <a:hlinkClick r:id="rId4"/>
              </a:rPr>
              <a:t>http://p4.org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6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502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SDN is exciting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Enables innovation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Simplifies management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Rethinks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SDN is happening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Practice: APIs and industry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traction, cool apps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Principles: higher-level abstractions</a:t>
            </a:r>
          </a:p>
          <a:p>
            <a:r>
              <a:rPr lang="en-US" dirty="0">
                <a:latin typeface="Arial" charset="0"/>
                <a:cs typeface="Arial" charset="0"/>
              </a:rPr>
              <a:t>Great </a:t>
            </a:r>
            <a:r>
              <a:rPr lang="en-US" dirty="0" smtClean="0">
                <a:latin typeface="Arial" charset="0"/>
                <a:cs typeface="Arial" charset="0"/>
              </a:rPr>
              <a:t>opportunity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Practical impact on future networks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Placing networking on a strong foundation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Simple, Open Data-Plane API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Prioritized list of rules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29952</TotalTime>
  <Words>1868</Words>
  <Application>Microsoft Macintosh PowerPoint</Application>
  <PresentationFormat>On-screen Show (4:3)</PresentationFormat>
  <Paragraphs>475</Paragraphs>
  <Slides>49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Programming Abstractions for Software-Defined Networks</vt:lpstr>
      <vt:lpstr>The Internet: A Remarkable Story</vt:lpstr>
      <vt:lpstr>Inside the ‘Net: A Different Story…</vt:lpstr>
      <vt:lpstr>Do We Need Innovation Inside?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Seamless Mobility</vt:lpstr>
      <vt:lpstr>Server Load Balancing</vt:lpstr>
      <vt:lpstr>Example SDN Applications</vt:lpstr>
      <vt:lpstr>A Major Trend in Networking</vt:lpstr>
      <vt:lpstr>Programming SDNs</vt:lpstr>
      <vt:lpstr>Programming SDNs</vt:lpstr>
      <vt:lpstr>Network Control Loop</vt:lpstr>
      <vt:lpstr>Language-Based Abstractions</vt:lpstr>
      <vt:lpstr>Computing (and Composing) Policy</vt:lpstr>
      <vt:lpstr>Combining Many Networking Tasks</vt:lpstr>
      <vt:lpstr>Modular Controller Applications</vt:lpstr>
      <vt:lpstr>Beyond Multi-Tenancy</vt:lpstr>
      <vt:lpstr>Modules Affect the Same Traffic</vt:lpstr>
      <vt:lpstr>Policy as a Function</vt:lpstr>
      <vt:lpstr>Parallel Composition</vt:lpstr>
      <vt:lpstr>Sequential Composition</vt:lpstr>
      <vt:lpstr>Dividing the Traffic Over Modules</vt:lpstr>
      <vt:lpstr>Abstract Topology: Load Balancer</vt:lpstr>
      <vt:lpstr>Abstract Topology: Gateway</vt:lpstr>
      <vt:lpstr>High-Level Architecture</vt:lpstr>
      <vt:lpstr>Reading State</vt:lpstr>
      <vt:lpstr>From Rules to Predicates</vt:lpstr>
      <vt:lpstr>Dynamic Unfolding of Rules</vt:lpstr>
      <vt:lpstr>Suppressing Unwanted Events</vt:lpstr>
      <vt:lpstr>Suppressing Unwanted Events</vt:lpstr>
      <vt:lpstr>Suppressing Unwanted Events</vt:lpstr>
      <vt:lpstr>SQL-Like Query Language</vt:lpstr>
      <vt:lpstr>Path Queries</vt:lpstr>
      <vt:lpstr>Writing State</vt:lpstr>
      <vt:lpstr>Avoiding Transient Disruption</vt:lpstr>
      <vt:lpstr>Installing a Path for a New Flow</vt:lpstr>
      <vt:lpstr>Update Consistency Semantics</vt:lpstr>
      <vt:lpstr>Policy Update Abstraction</vt:lpstr>
      <vt:lpstr>Two-Phase Update Algorithm</vt:lpstr>
      <vt:lpstr>Update Optimizations</vt:lpstr>
      <vt:lpstr>Consistent Update Abstractions</vt:lpstr>
      <vt:lpstr>Frenetic Abstractions</vt:lpstr>
      <vt:lpstr>Related Work</vt:lpstr>
      <vt:lpstr>Conclusion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933</cp:revision>
  <cp:lastPrinted>2012-10-23T16:46:37Z</cp:lastPrinted>
  <dcterms:created xsi:type="dcterms:W3CDTF">2011-07-06T20:32:25Z</dcterms:created>
  <dcterms:modified xsi:type="dcterms:W3CDTF">2015-11-06T12:49:35Z</dcterms:modified>
</cp:coreProperties>
</file>