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22" r:id="rId2"/>
    <p:sldId id="1368" r:id="rId3"/>
    <p:sldId id="1369" r:id="rId4"/>
    <p:sldId id="1370" r:id="rId5"/>
    <p:sldId id="1371" r:id="rId6"/>
    <p:sldId id="1341" r:id="rId7"/>
    <p:sldId id="1343" r:id="rId8"/>
    <p:sldId id="1344" r:id="rId9"/>
    <p:sldId id="1345" r:id="rId10"/>
    <p:sldId id="1349" r:id="rId11"/>
    <p:sldId id="1350" r:id="rId12"/>
    <p:sldId id="1347" r:id="rId13"/>
    <p:sldId id="1348" r:id="rId14"/>
    <p:sldId id="1351" r:id="rId15"/>
    <p:sldId id="1353" r:id="rId16"/>
    <p:sldId id="1352" r:id="rId17"/>
    <p:sldId id="1354" r:id="rId18"/>
    <p:sldId id="1355" r:id="rId19"/>
    <p:sldId id="1356" r:id="rId20"/>
    <p:sldId id="1357" r:id="rId21"/>
    <p:sldId id="1359" r:id="rId22"/>
    <p:sldId id="1360" r:id="rId23"/>
    <p:sldId id="1361" r:id="rId24"/>
    <p:sldId id="1362" r:id="rId25"/>
    <p:sldId id="1363" r:id="rId26"/>
    <p:sldId id="1372" r:id="rId27"/>
    <p:sldId id="1373" r:id="rId28"/>
    <p:sldId id="1375" r:id="rId29"/>
    <p:sldId id="1376" r:id="rId30"/>
    <p:sldId id="1374" r:id="rId31"/>
    <p:sldId id="1377" r:id="rId32"/>
    <p:sldId id="1378" r:id="rId33"/>
    <p:sldId id="1380" r:id="rId34"/>
    <p:sldId id="1381" r:id="rId35"/>
    <p:sldId id="1382" r:id="rId36"/>
    <p:sldId id="1383" r:id="rId37"/>
    <p:sldId id="1384" r:id="rId38"/>
    <p:sldId id="1385" r:id="rId39"/>
    <p:sldId id="1386" r:id="rId40"/>
    <p:sldId id="1387" r:id="rId41"/>
    <p:sldId id="1390" r:id="rId42"/>
    <p:sldId id="1391" r:id="rId43"/>
    <p:sldId id="1396" r:id="rId44"/>
    <p:sldId id="1397" r:id="rId45"/>
    <p:sldId id="1398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74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90" autoAdjust="0"/>
    <p:restoredTop sz="92960" autoAdjust="0"/>
  </p:normalViewPr>
  <p:slideViewPr>
    <p:cSldViewPr snapToGrid="0" snapToObjects="1">
      <p:cViewPr varScale="1">
        <p:scale>
          <a:sx n="160" d="100"/>
          <a:sy n="160" d="100"/>
        </p:scale>
        <p:origin x="-112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2/18/15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18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check</a:t>
            </a:r>
            <a:r>
              <a:rPr lang="en-US" baseline="0" dirty="0" smtClean="0"/>
              <a:t> (one rule per port)</a:t>
            </a:r>
            <a:r>
              <a:rPr lang="en-US" dirty="0" smtClean="0"/>
              <a:t>: verify </a:t>
            </a:r>
            <a:r>
              <a:rPr lang="en-US" dirty="0" err="1" smtClean="0"/>
              <a:t>mTag</a:t>
            </a:r>
            <a:r>
              <a:rPr lang="en-US" dirty="0" smtClean="0"/>
              <a:t> only on ports to the core (actions: fault,</a:t>
            </a:r>
            <a:r>
              <a:rPr lang="en-US" baseline="0" dirty="0" smtClean="0"/>
              <a:t> strip and record metadata, pass)</a:t>
            </a:r>
            <a:endParaRPr lang="en-US" dirty="0" smtClean="0"/>
          </a:p>
          <a:p>
            <a:r>
              <a:rPr lang="en-US" dirty="0" smtClean="0"/>
              <a:t>Local switching: checks</a:t>
            </a:r>
            <a:r>
              <a:rPr lang="en-US" baseline="0" dirty="0" smtClean="0"/>
              <a:t> if destination is local, and otherwise goes to </a:t>
            </a:r>
            <a:r>
              <a:rPr lang="en-US" baseline="0" dirty="0" err="1" smtClean="0"/>
              <a:t>mTag</a:t>
            </a:r>
            <a:r>
              <a:rPr lang="en-US" baseline="0" dirty="0" smtClean="0"/>
              <a:t> table</a:t>
            </a:r>
          </a:p>
          <a:p>
            <a:r>
              <a:rPr lang="en-US" baseline="0" dirty="0" err="1" smtClean="0"/>
              <a:t>mTag</a:t>
            </a:r>
            <a:r>
              <a:rPr lang="en-US" baseline="0" dirty="0" smtClean="0"/>
              <a:t> table: add </a:t>
            </a:r>
            <a:r>
              <a:rPr lang="en-US" baseline="0" dirty="0" err="1" smtClean="0"/>
              <a:t>mTag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Egress check: verify egress is resolved, do not retag packets received with tag, reads egress,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1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rich area</a:t>
            </a:r>
            <a:r>
              <a:rPr lang="en-US" baseline="0" dirty="0" smtClean="0"/>
              <a:t>, and so far we have only touched the surface…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056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Parser: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Programmable parser: translate parser description into a state machine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Fixed parser: verify that the parser description is consistent with the target processor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Control program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Table graph: dependencies  on processing order, opportunities for parallelism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Mapping to switch resources: physical tables, types of memory, sizes, combining tables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Rule translation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Verify rules agree with the types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Translate rules into the physical tables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41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83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7370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6412E-73AA-3E4B-8631-94A7DB7E920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2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6412E-73AA-3E4B-8631-94A7DB7E920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1.4 did stop for lack of wanting more,</a:t>
            </a:r>
            <a:r>
              <a:rPr lang="en-US" baseline="0" dirty="0" smtClean="0"/>
              <a:t> but just to put on the breaks.</a:t>
            </a:r>
            <a:endParaRPr lang="en-US" dirty="0" smtClean="0"/>
          </a:p>
          <a:p>
            <a:r>
              <a:rPr lang="en-US" dirty="0" smtClean="0"/>
              <a:t>This is natural and a sign of success of </a:t>
            </a:r>
            <a:r>
              <a:rPr lang="en-US" dirty="0" err="1" smtClean="0"/>
              <a:t>OpenFlow</a:t>
            </a:r>
            <a:r>
              <a:rPr lang="en-US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enable a wider range of controller apps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expose more of the capabilities</a:t>
            </a:r>
            <a:r>
              <a:rPr lang="en-US" baseline="0" dirty="0" smtClean="0"/>
              <a:t> of the switch</a:t>
            </a:r>
          </a:p>
          <a:p>
            <a:r>
              <a:rPr lang="en-US" baseline="0" dirty="0" smtClean="0"/>
              <a:t>E.g., a</a:t>
            </a:r>
            <a:r>
              <a:rPr lang="en-US" dirty="0" smtClean="0"/>
              <a:t>dding support for MPLS, inter-table meta-data, ARP/ICMP, IPv6,</a:t>
            </a:r>
            <a:r>
              <a:rPr lang="en-US" baseline="0" dirty="0" smtClean="0"/>
              <a:t> etc.</a:t>
            </a:r>
          </a:p>
          <a:p>
            <a:r>
              <a:rPr lang="en-US" baseline="0" dirty="0" smtClean="0"/>
              <a:t>New </a:t>
            </a:r>
            <a:r>
              <a:rPr lang="en-US" baseline="0" dirty="0" err="1" smtClean="0"/>
              <a:t>encap</a:t>
            </a:r>
            <a:r>
              <a:rPr lang="en-US" baseline="0" dirty="0" smtClean="0"/>
              <a:t> formats arising much faster than vendors spin new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25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Simplicity would be nice</a:t>
            </a:r>
            <a:r>
              <a:rPr lang="en-US" baseline="0" dirty="0" smtClean="0"/>
              <a:t>, but it just isn’t practical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7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may sound like a pipe </a:t>
            </a:r>
            <a:r>
              <a:rPr lang="en-US" dirty="0" smtClean="0"/>
              <a:t>dream (pun intended), </a:t>
            </a:r>
            <a:r>
              <a:rPr lang="en-US" dirty="0" smtClean="0"/>
              <a:t>and certainty this won’t happen overnight.</a:t>
            </a:r>
          </a:p>
          <a:p>
            <a:r>
              <a:rPr lang="en-US" dirty="0" smtClean="0"/>
              <a:t>But, there are promising</a:t>
            </a:r>
            <a:r>
              <a:rPr lang="en-US" baseline="0" dirty="0" smtClean="0"/>
              <a:t> signs of progress in this direction…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6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Offering</a:t>
            </a:r>
            <a:r>
              <a:rPr lang="en-US" baseline="0" dirty="0" smtClean="0"/>
              <a:t> this kind of functionality at reasonable cost…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26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modes: (</a:t>
            </a:r>
            <a:r>
              <a:rPr lang="en-US" dirty="0" err="1" smtClean="0"/>
              <a:t>i</a:t>
            </a:r>
            <a:r>
              <a:rPr lang="en-US" dirty="0" smtClean="0"/>
              <a:t>) configuration and (ii)</a:t>
            </a:r>
            <a:r>
              <a:rPr lang="en-US" baseline="0" dirty="0" smtClean="0"/>
              <a:t> populating</a:t>
            </a:r>
          </a:p>
          <a:p>
            <a:r>
              <a:rPr lang="en-US" baseline="0" dirty="0" smtClean="0"/>
              <a:t>Compiler configures the parser, lays out the tables (cognizant of switch resources and capabilities), and translates the rules to map to the hardware tables</a:t>
            </a:r>
          </a:p>
          <a:p>
            <a:r>
              <a:rPr lang="en-US" baseline="0" dirty="0" smtClean="0"/>
              <a:t>The compiler could run directly on the switch (or at least some backend portion of the compiler would do so)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445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  <a:r>
              <a:rPr lang="en-US" baseline="0" dirty="0" smtClean="0"/>
              <a:t> uses this to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determine what kind of memory (width, height), and what kind (TCAM, SRAM)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reject rules that violate the type</a:t>
            </a:r>
          </a:p>
          <a:p>
            <a:r>
              <a:rPr lang="en-US" baseline="0" dirty="0" smtClean="0"/>
              <a:t>The “</a:t>
            </a:r>
            <a:r>
              <a:rPr lang="en-US" baseline="0" dirty="0" err="1" smtClean="0"/>
              <a:t>add_mTag</a:t>
            </a:r>
            <a:r>
              <a:rPr lang="en-US" baseline="0" dirty="0" smtClean="0"/>
              <a:t>” is an “action function”.</a:t>
            </a:r>
          </a:p>
          <a:p>
            <a:r>
              <a:rPr lang="en-US" baseline="0" dirty="0" smtClean="0"/>
              <a:t>In other kinds of tables, multiple different action functions may be allowed.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52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Push </a:t>
            </a:r>
            <a:r>
              <a:rPr lang="en-US" dirty="0" err="1" smtClean="0"/>
              <a:t>mTag</a:t>
            </a:r>
            <a:r>
              <a:rPr lang="en-US" dirty="0" smtClean="0"/>
              <a:t> on the packet</a:t>
            </a:r>
          </a:p>
          <a:p>
            <a:r>
              <a:rPr lang="en-US" dirty="0" smtClean="0"/>
              <a:t>Copy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ethertype</a:t>
            </a:r>
            <a:r>
              <a:rPr lang="en-US" baseline="0" dirty="0" smtClean="0"/>
              <a:t> of the VLAN header to correctly identify the next level of header</a:t>
            </a:r>
          </a:p>
          <a:p>
            <a:r>
              <a:rPr lang="en-US" baseline="0" dirty="0" smtClean="0"/>
              <a:t>Make the VLAN header point to the </a:t>
            </a:r>
            <a:r>
              <a:rPr lang="en-US" baseline="0" dirty="0" err="1" smtClean="0"/>
              <a:t>mTag</a:t>
            </a:r>
            <a:endParaRPr lang="en-US" baseline="0" dirty="0" smtClean="0"/>
          </a:p>
          <a:p>
            <a:r>
              <a:rPr lang="en-US" baseline="0" dirty="0" smtClean="0"/>
              <a:t>Set the four fields of the </a:t>
            </a:r>
            <a:r>
              <a:rPr lang="en-US" baseline="0" dirty="0" err="1" smtClean="0"/>
              <a:t>mTag</a:t>
            </a:r>
            <a:endParaRPr lang="en-US" baseline="0" dirty="0" smtClean="0"/>
          </a:p>
          <a:p>
            <a:r>
              <a:rPr lang="en-US" baseline="0" dirty="0" smtClean="0"/>
              <a:t>Ensure the packet goes to the right </a:t>
            </a:r>
            <a:r>
              <a:rPr lang="en-US" baseline="0" dirty="0" err="1" smtClean="0"/>
              <a:t>egess</a:t>
            </a:r>
            <a:r>
              <a:rPr lang="en-US" baseline="0" dirty="0" smtClean="0"/>
              <a:t> 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96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check</a:t>
            </a:r>
            <a:r>
              <a:rPr lang="en-US" baseline="0" dirty="0" smtClean="0"/>
              <a:t> (one rule per port)</a:t>
            </a:r>
            <a:r>
              <a:rPr lang="en-US" dirty="0" smtClean="0"/>
              <a:t>: verify </a:t>
            </a:r>
            <a:r>
              <a:rPr lang="en-US" dirty="0" err="1" smtClean="0"/>
              <a:t>mTag</a:t>
            </a:r>
            <a:r>
              <a:rPr lang="en-US" dirty="0" smtClean="0"/>
              <a:t> only on ports to the core (actions: fault,</a:t>
            </a:r>
            <a:r>
              <a:rPr lang="en-US" baseline="0" dirty="0" smtClean="0"/>
              <a:t> strip and record metadata, pass)</a:t>
            </a:r>
            <a:endParaRPr lang="en-US" dirty="0" smtClean="0"/>
          </a:p>
          <a:p>
            <a:r>
              <a:rPr lang="en-US" dirty="0" smtClean="0"/>
              <a:t>Local switching: checks</a:t>
            </a:r>
            <a:r>
              <a:rPr lang="en-US" baseline="0" dirty="0" smtClean="0"/>
              <a:t> if destination is local, and otherwise goes to </a:t>
            </a:r>
            <a:r>
              <a:rPr lang="en-US" baseline="0" dirty="0" err="1" smtClean="0"/>
              <a:t>mTag</a:t>
            </a:r>
            <a:r>
              <a:rPr lang="en-US" baseline="0" dirty="0" smtClean="0"/>
              <a:t> table</a:t>
            </a:r>
          </a:p>
          <a:p>
            <a:r>
              <a:rPr lang="en-US" baseline="0" dirty="0" err="1" smtClean="0"/>
              <a:t>mTag</a:t>
            </a:r>
            <a:r>
              <a:rPr lang="en-US" baseline="0" dirty="0" smtClean="0"/>
              <a:t> table: add </a:t>
            </a:r>
            <a:r>
              <a:rPr lang="en-US" baseline="0" dirty="0" err="1" smtClean="0"/>
              <a:t>mTag</a:t>
            </a:r>
            <a:endParaRPr lang="en-US" baseline="0" dirty="0" smtClean="0"/>
          </a:p>
          <a:p>
            <a:r>
              <a:rPr lang="en-US" baseline="0" dirty="0" smtClean="0"/>
              <a:t>Egress check: has someone set the </a:t>
            </a:r>
            <a:r>
              <a:rPr lang="en-US" baseline="0" dirty="0" err="1" smtClean="0"/>
              <a:t>outport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2/18/15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4.org/spec/p4-latest.pdf" TargetMode="External"/><Relationship Id="rId3" Type="http://schemas.openxmlformats.org/officeDocument/2006/relationships/hyperlink" Target="https://www.opennetworking.org/images/stories/downloads/sdn-resources/white-papers/OF-PI__A_Protocol_Independent_Layer_for_OpenFlow_v1-1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188" y="1721206"/>
            <a:ext cx="9040812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Programming </a:t>
            </a:r>
            <a:r>
              <a:rPr lang="en-US" sz="4800" dirty="0" smtClean="0"/>
              <a:t>Abstractions for Future SDN Switches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02756"/>
            <a:ext cx="6400800" cy="1800578"/>
          </a:xfrm>
        </p:spPr>
        <p:txBody>
          <a:bodyPr>
            <a:normAutofit/>
          </a:bodyPr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</a:t>
            </a:r>
            <a:r>
              <a:rPr lang="en-US" sz="2800" dirty="0" smtClean="0"/>
              <a:t>University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68111" y="2130425"/>
            <a:ext cx="8607777" cy="1470025"/>
          </a:xfrm>
        </p:spPr>
        <p:txBody>
          <a:bodyPr/>
          <a:lstStyle/>
          <a:p>
            <a:r>
              <a:rPr lang="en-US" dirty="0" smtClean="0"/>
              <a:t>We need a higher-level interface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3778" y="3886200"/>
            <a:ext cx="7953021" cy="1752600"/>
          </a:xfrm>
        </p:spPr>
        <p:txBody>
          <a:bodyPr/>
          <a:lstStyle/>
          <a:p>
            <a:r>
              <a:rPr lang="en-US" dirty="0" smtClean="0"/>
              <a:t>To tell the switch how we </a:t>
            </a:r>
            <a:r>
              <a:rPr lang="en-US" i="1" dirty="0" smtClean="0"/>
              <a:t>want</a:t>
            </a:r>
            <a:r>
              <a:rPr lang="en-US" dirty="0" smtClean="0"/>
              <a:t> it to behave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3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Protocol independence</a:t>
            </a:r>
          </a:p>
          <a:p>
            <a:pPr lvl="1"/>
            <a:r>
              <a:rPr lang="en-US" dirty="0" smtClean="0"/>
              <a:t>Configure a packet parser</a:t>
            </a:r>
          </a:p>
          <a:p>
            <a:pPr lvl="1"/>
            <a:r>
              <a:rPr lang="en-US" dirty="0" smtClean="0"/>
              <a:t>Define a set of typed </a:t>
            </a:r>
            <a:r>
              <a:rPr lang="en-US" dirty="0" err="1" smtClean="0"/>
              <a:t>match+action</a:t>
            </a:r>
            <a:r>
              <a:rPr lang="en-US" dirty="0" smtClean="0"/>
              <a:t> tables</a:t>
            </a:r>
          </a:p>
          <a:p>
            <a:r>
              <a:rPr lang="en-US" dirty="0" smtClean="0"/>
              <a:t>Target independence</a:t>
            </a:r>
          </a:p>
          <a:p>
            <a:pPr lvl="1"/>
            <a:r>
              <a:rPr lang="en-US" dirty="0" smtClean="0"/>
              <a:t>Program without knowledge of switch details</a:t>
            </a:r>
          </a:p>
          <a:p>
            <a:pPr lvl="1"/>
            <a:r>
              <a:rPr lang="en-US" dirty="0" smtClean="0"/>
              <a:t>Rely on compiler to configure the target switch</a:t>
            </a:r>
          </a:p>
          <a:p>
            <a:r>
              <a:rPr lang="en-US" dirty="0" err="1" smtClean="0"/>
              <a:t>Reconfigurability</a:t>
            </a:r>
            <a:endParaRPr lang="en-US" dirty="0"/>
          </a:p>
          <a:p>
            <a:pPr lvl="1"/>
            <a:r>
              <a:rPr lang="en-US" dirty="0"/>
              <a:t>Change </a:t>
            </a:r>
            <a:r>
              <a:rPr lang="en-US" dirty="0" smtClean="0"/>
              <a:t>parsing </a:t>
            </a:r>
            <a:r>
              <a:rPr lang="en-US" dirty="0"/>
              <a:t>and </a:t>
            </a:r>
            <a:r>
              <a:rPr lang="en-US" dirty="0" smtClean="0"/>
              <a:t>processing in the field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4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“Classic” </a:t>
            </a:r>
            <a:r>
              <a:rPr lang="en-US" dirty="0" err="1" smtClean="0"/>
              <a:t>OpenFlow</a:t>
            </a:r>
            <a:r>
              <a:rPr lang="en-US" dirty="0" smtClean="0"/>
              <a:t> (1.x)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427" y="5031483"/>
            <a:ext cx="3258944" cy="93545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920999" y="1567998"/>
            <a:ext cx="3198869" cy="8064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84045" y="5966941"/>
            <a:ext cx="233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Target Switch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63332" y="1711995"/>
            <a:ext cx="3198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SDN Control Plane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22374" y="2374458"/>
            <a:ext cx="0" cy="286076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67792" y="3255447"/>
            <a:ext cx="2201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Installing and querying rules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45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OpenFlow</a:t>
            </a:r>
            <a:r>
              <a:rPr lang="en-US" dirty="0" smtClean="0"/>
              <a:t> 2.0”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427" y="5031483"/>
            <a:ext cx="3425774" cy="93545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920999" y="1567998"/>
            <a:ext cx="3198869" cy="8064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84045" y="5966941"/>
            <a:ext cx="233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Target Switch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63332" y="1711995"/>
            <a:ext cx="3198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SDN Control Plane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79482" y="2372068"/>
            <a:ext cx="0" cy="123212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84830" y="2193594"/>
            <a:ext cx="2023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b="1" dirty="0" smtClean="0"/>
              <a:t>Populating:</a:t>
            </a:r>
          </a:p>
          <a:p>
            <a:pPr algn="ctr"/>
            <a:r>
              <a:rPr lang="en-US" sz="2000" dirty="0" smtClean="0"/>
              <a:t>Installing and querying rules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2658374" y="3604188"/>
            <a:ext cx="3894825" cy="911367"/>
          </a:xfrm>
          <a:prstGeom prst="roundRect">
            <a:avLst/>
          </a:prstGeom>
          <a:solidFill>
            <a:schemeClr val="bg1">
              <a:lumMod val="65000"/>
              <a:alpha val="73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49328" y="3781133"/>
            <a:ext cx="180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Compiler</a:t>
            </a:r>
            <a:endParaRPr lang="en-US" sz="28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551260" y="4492332"/>
            <a:ext cx="0" cy="74289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770441" y="2372068"/>
            <a:ext cx="0" cy="123212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40996" y="4492332"/>
            <a:ext cx="0" cy="74289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683296" y="2193594"/>
            <a:ext cx="2023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b="1" dirty="0" smtClean="0"/>
              <a:t>Configuring</a:t>
            </a:r>
            <a:r>
              <a:rPr lang="en-US" sz="2000" dirty="0" smtClean="0"/>
              <a:t>:</a:t>
            </a:r>
          </a:p>
          <a:p>
            <a:pPr algn="ctr"/>
            <a:r>
              <a:rPr lang="en-US" sz="2000" dirty="0" smtClean="0"/>
              <a:t>Parser, tables, and control flow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8403" y="3738800"/>
            <a:ext cx="174763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Parser &amp; Table Configuration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31683" y="3738800"/>
            <a:ext cx="1215184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Rule</a:t>
            </a:r>
            <a:br>
              <a:rPr lang="en-US" dirty="0" smtClean="0"/>
            </a:br>
            <a:r>
              <a:rPr lang="en-US" dirty="0" smtClean="0"/>
              <a:t>Translator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3"/>
            <a:endCxn id="18" idx="1"/>
          </p:cNvCxnSpPr>
          <p:nvPr/>
        </p:nvCxnSpPr>
        <p:spPr>
          <a:xfrm>
            <a:off x="4616034" y="4061966"/>
            <a:ext cx="41564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270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1919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P4 Language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57111" y="3274974"/>
            <a:ext cx="7154333" cy="1752600"/>
          </a:xfrm>
        </p:spPr>
        <p:txBody>
          <a:bodyPr/>
          <a:lstStyle/>
          <a:p>
            <a:r>
              <a:rPr lang="en-US" dirty="0"/>
              <a:t>Programming Protocol-Independent Packet </a:t>
            </a:r>
            <a:r>
              <a:rPr lang="en-US" dirty="0" smtClean="0"/>
              <a:t>Processing</a:t>
            </a:r>
            <a:r>
              <a:rPr lang="en-US" dirty="0"/>
              <a:t> </a:t>
            </a:r>
            <a:r>
              <a:rPr lang="en-US" dirty="0" smtClean="0"/>
              <a:t>(p4.org)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4882" y="5662609"/>
            <a:ext cx="86218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With Pat </a:t>
            </a:r>
            <a:r>
              <a:rPr lang="en-US" dirty="0" err="1" smtClean="0"/>
              <a:t>Bosshart</a:t>
            </a:r>
            <a:r>
              <a:rPr lang="en-US" dirty="0" smtClean="0"/>
              <a:t>, Glen Gibb, Martin Izzard, and Dan </a:t>
            </a:r>
            <a:r>
              <a:rPr lang="en-US" dirty="0" err="1" smtClean="0"/>
              <a:t>Talayco</a:t>
            </a:r>
            <a:r>
              <a:rPr lang="en-US" dirty="0" smtClean="0"/>
              <a:t> (Barefoot Networks), Dan Daly (Intel), Nick </a:t>
            </a:r>
            <a:r>
              <a:rPr lang="en-US" dirty="0" err="1" smtClean="0"/>
              <a:t>McKeown</a:t>
            </a:r>
            <a:r>
              <a:rPr lang="en-US" dirty="0"/>
              <a:t> </a:t>
            </a:r>
            <a:r>
              <a:rPr lang="en-US" dirty="0" smtClean="0"/>
              <a:t>(Stanford), Cole Schlesinger and David Walker (Princeton), Amin </a:t>
            </a:r>
            <a:r>
              <a:rPr lang="en-US" dirty="0" err="1" smtClean="0"/>
              <a:t>Vahdat</a:t>
            </a:r>
            <a:r>
              <a:rPr lang="en-US" dirty="0" smtClean="0"/>
              <a:t> (Google), and George Varghese (Microsoft</a:t>
            </a:r>
            <a:r>
              <a:rPr lang="en-US" dirty="0" smtClean="0"/>
              <a:t>)</a:t>
            </a:r>
          </a:p>
          <a:p>
            <a:pPr algn="ctr"/>
            <a:r>
              <a:rPr lang="en-US" dirty="0"/>
              <a:t>http://</a:t>
            </a:r>
            <a:r>
              <a:rPr lang="en-US" dirty="0" err="1"/>
              <a:t>www.sigcomm.org</a:t>
            </a:r>
            <a:r>
              <a:rPr lang="en-US" dirty="0"/>
              <a:t>/node/3503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8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Motivating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333" y="1600200"/>
            <a:ext cx="4642556" cy="2082801"/>
          </a:xfrm>
        </p:spPr>
        <p:txBody>
          <a:bodyPr>
            <a:normAutofit/>
          </a:bodyPr>
          <a:lstStyle/>
          <a:p>
            <a:r>
              <a:rPr lang="en-US" dirty="0" smtClean="0"/>
              <a:t>Data-center routing</a:t>
            </a:r>
          </a:p>
          <a:p>
            <a:pPr lvl="1"/>
            <a:r>
              <a:rPr lang="en-US" dirty="0" smtClean="0"/>
              <a:t>Top-of-rack switches</a:t>
            </a:r>
          </a:p>
          <a:p>
            <a:pPr lvl="1"/>
            <a:r>
              <a:rPr lang="en-US" dirty="0" smtClean="0"/>
              <a:t>Two tiers of core switches</a:t>
            </a:r>
          </a:p>
          <a:p>
            <a:pPr lvl="1"/>
            <a:r>
              <a:rPr lang="en-US" dirty="0" smtClean="0"/>
              <a:t>Source routing by </a:t>
            </a:r>
            <a:r>
              <a:rPr lang="en-US" dirty="0" err="1" smtClean="0"/>
              <a:t>ToR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half" idx="2"/>
          </p:nvPr>
        </p:nvSpPr>
        <p:spPr>
          <a:xfrm>
            <a:off x="4648199" y="1600201"/>
            <a:ext cx="4495801" cy="2082800"/>
          </a:xfrm>
        </p:spPr>
        <p:txBody>
          <a:bodyPr>
            <a:normAutofit/>
          </a:bodyPr>
          <a:lstStyle/>
          <a:p>
            <a:r>
              <a:rPr lang="en-US" dirty="0"/>
              <a:t>H</a:t>
            </a:r>
            <a:r>
              <a:rPr lang="en-US" dirty="0" smtClean="0"/>
              <a:t>ierarchical </a:t>
            </a:r>
            <a:r>
              <a:rPr lang="en-US" dirty="0"/>
              <a:t>tag (</a:t>
            </a:r>
            <a:r>
              <a:rPr lang="en-US" dirty="0" err="1"/>
              <a:t>mTag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Pushed by the </a:t>
            </a:r>
            <a:r>
              <a:rPr lang="en-US" dirty="0" err="1" smtClean="0"/>
              <a:t>ToR</a:t>
            </a:r>
            <a:endParaRPr lang="en-US" dirty="0" smtClean="0"/>
          </a:p>
          <a:p>
            <a:pPr lvl="1"/>
            <a:r>
              <a:rPr lang="en-US" dirty="0" smtClean="0"/>
              <a:t>Four </a:t>
            </a:r>
            <a:r>
              <a:rPr lang="en-US" dirty="0"/>
              <a:t>one-byte fields</a:t>
            </a:r>
          </a:p>
          <a:p>
            <a:pPr lvl="1"/>
            <a:r>
              <a:rPr lang="en-US" dirty="0"/>
              <a:t>Two hops up, two </a:t>
            </a:r>
            <a:r>
              <a:rPr lang="en-US" dirty="0" smtClean="0"/>
              <a:t>down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579" y="5608723"/>
            <a:ext cx="1565955" cy="4494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088" y="5608723"/>
            <a:ext cx="1565955" cy="4494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312" y="4914457"/>
            <a:ext cx="1565955" cy="4494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268" y="4177857"/>
            <a:ext cx="1565955" cy="4494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245" y="4914457"/>
            <a:ext cx="1565955" cy="449497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3819689" y="5213615"/>
            <a:ext cx="384579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337669" y="4505234"/>
            <a:ext cx="384579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987246" y="4477012"/>
            <a:ext cx="463687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03333" y="5213615"/>
            <a:ext cx="463687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51223" y="5227726"/>
            <a:ext cx="69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52712" y="4484805"/>
            <a:ext cx="69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up2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368842" y="4452792"/>
            <a:ext cx="109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down1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062235" y="5200472"/>
            <a:ext cx="109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down2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609108" y="6064570"/>
            <a:ext cx="595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368842" y="6064570"/>
            <a:ext cx="595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34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93244"/>
          </a:xfrm>
        </p:spPr>
        <p:txBody>
          <a:bodyPr/>
          <a:lstStyle/>
          <a:p>
            <a:r>
              <a:rPr lang="en-US" dirty="0" smtClean="0"/>
              <a:t>Header</a:t>
            </a:r>
          </a:p>
          <a:p>
            <a:pPr lvl="1"/>
            <a:r>
              <a:rPr lang="en-US" dirty="0" smtClean="0"/>
              <a:t>Ordered list of fields</a:t>
            </a:r>
          </a:p>
          <a:p>
            <a:pPr lvl="1"/>
            <a:r>
              <a:rPr lang="en-US" dirty="0" smtClean="0"/>
              <a:t>A field has a name and width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779" y="3429000"/>
            <a:ext cx="2816584" cy="2031325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h</a:t>
            </a:r>
            <a:r>
              <a:rPr lang="en-US" b="1" dirty="0" smtClean="0">
                <a:latin typeface="Courier"/>
                <a:cs typeface="Courier"/>
              </a:rPr>
              <a:t>eader </a:t>
            </a:r>
            <a:r>
              <a:rPr lang="en-US" b="1" dirty="0" err="1" smtClean="0">
                <a:latin typeface="Courier"/>
                <a:cs typeface="Courier"/>
              </a:rPr>
              <a:t>ethernet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fields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dst_addr</a:t>
            </a:r>
            <a:r>
              <a:rPr lang="en-US" b="1" dirty="0" smtClean="0">
                <a:latin typeface="Courier"/>
                <a:cs typeface="Courier"/>
              </a:rPr>
              <a:t> : 48;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src_addr</a:t>
            </a:r>
            <a:r>
              <a:rPr lang="en-US" b="1" dirty="0" smtClean="0">
                <a:latin typeface="Courier"/>
                <a:cs typeface="Courier"/>
              </a:rPr>
              <a:t> : 48;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 : 16;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7371" y="4092222"/>
            <a:ext cx="2816584" cy="2585323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h</a:t>
            </a:r>
            <a:r>
              <a:rPr lang="en-US" b="1" dirty="0" smtClean="0">
                <a:latin typeface="Courier"/>
                <a:cs typeface="Courier"/>
              </a:rPr>
              <a:t>eader 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fields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up1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up2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down1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down2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 : 16;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7029" y="3817796"/>
            <a:ext cx="2816584" cy="2308324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h</a:t>
            </a:r>
            <a:r>
              <a:rPr lang="en-US" b="1" dirty="0" smtClean="0">
                <a:latin typeface="Courier"/>
                <a:cs typeface="Courier"/>
              </a:rPr>
              <a:t>eader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fields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pcp</a:t>
            </a:r>
            <a:r>
              <a:rPr lang="en-US" b="1" dirty="0" smtClean="0">
                <a:latin typeface="Courier"/>
                <a:cs typeface="Courier"/>
              </a:rPr>
              <a:t> : </a:t>
            </a:r>
            <a:r>
              <a:rPr lang="en-US" b="1" dirty="0">
                <a:latin typeface="Courier"/>
                <a:cs typeface="Courier"/>
              </a:rPr>
              <a:t>3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cfi</a:t>
            </a:r>
            <a:r>
              <a:rPr lang="en-US" b="1" dirty="0" smtClean="0">
                <a:latin typeface="Courier"/>
                <a:cs typeface="Courier"/>
              </a:rPr>
              <a:t> : 1;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vid : 12;</a:t>
            </a:r>
          </a:p>
          <a:p>
            <a:r>
              <a:rPr lang="en-US" b="1" dirty="0" smtClean="0">
                <a:latin typeface="Courier"/>
                <a:cs typeface="Courier"/>
              </a:rPr>
              <a:t>    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 : 16;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413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23244"/>
          </a:xfrm>
        </p:spPr>
        <p:txBody>
          <a:bodyPr/>
          <a:lstStyle/>
          <a:p>
            <a:r>
              <a:rPr lang="en-US" dirty="0" smtClean="0"/>
              <a:t>State machine traversing the packet</a:t>
            </a:r>
          </a:p>
          <a:p>
            <a:pPr lvl="1"/>
            <a:r>
              <a:rPr lang="en-US" dirty="0" smtClean="0"/>
              <a:t>Extracting field values as it goes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666" y="2935107"/>
            <a:ext cx="7868356" cy="3693319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p</a:t>
            </a:r>
            <a:r>
              <a:rPr lang="en-US" b="1" dirty="0" smtClean="0">
                <a:latin typeface="Courier"/>
                <a:cs typeface="Courier"/>
              </a:rPr>
              <a:t>arser start {                parser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ethernet</a:t>
            </a:r>
            <a:r>
              <a:rPr lang="en-US" b="1" dirty="0" smtClean="0">
                <a:latin typeface="Courier"/>
                <a:cs typeface="Courier"/>
              </a:rPr>
              <a:t>;                     switch(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) {</a:t>
            </a:r>
          </a:p>
          <a:p>
            <a:r>
              <a:rPr lang="en-US" b="1" dirty="0" smtClean="0">
                <a:latin typeface="Courier"/>
                <a:cs typeface="Courier"/>
              </a:rPr>
              <a:t>}                                   case 0xaaaa : 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 smtClean="0">
                <a:latin typeface="Courier"/>
                <a:cs typeface="Courier"/>
              </a:rPr>
              <a:t>                                    case 0x800 : ipv4;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p</a:t>
            </a:r>
            <a:r>
              <a:rPr lang="en-US" b="1" dirty="0" smtClean="0">
                <a:latin typeface="Courier"/>
                <a:cs typeface="Courier"/>
              </a:rPr>
              <a:t>arser </a:t>
            </a:r>
            <a:r>
              <a:rPr lang="en-US" b="1" dirty="0" err="1" smtClean="0">
                <a:latin typeface="Courier"/>
                <a:cs typeface="Courier"/>
              </a:rPr>
              <a:t>ethernet</a:t>
            </a:r>
            <a:r>
              <a:rPr lang="en-US" b="1" dirty="0" smtClean="0">
                <a:latin typeface="Courier"/>
                <a:cs typeface="Courier"/>
              </a:rPr>
              <a:t> {                   . . .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switch(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) {       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case 0x8100 :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case 0x9100 :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;     parser 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case 0x800 : ipv4;         switch(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. . .                         case 0x800 : ipv4;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}                                . . .</a:t>
            </a:r>
          </a:p>
          <a:p>
            <a:r>
              <a:rPr lang="en-US" b="1" dirty="0" smtClean="0">
                <a:latin typeface="Courier"/>
                <a:cs typeface="Courier"/>
              </a:rPr>
              <a:t>}                               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                        }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25660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45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Describe each packet-processing stage </a:t>
            </a:r>
          </a:p>
          <a:p>
            <a:pPr lvl="1"/>
            <a:r>
              <a:rPr lang="en-US" dirty="0" smtClean="0"/>
              <a:t>What fields are matched, and in what way</a:t>
            </a:r>
          </a:p>
          <a:p>
            <a:pPr lvl="1"/>
            <a:r>
              <a:rPr lang="en-US" dirty="0" smtClean="0"/>
              <a:t>What action functions are performed</a:t>
            </a:r>
          </a:p>
          <a:p>
            <a:pPr lvl="1"/>
            <a:r>
              <a:rPr lang="en-US" dirty="0" smtClean="0"/>
              <a:t>(Optionally) a hint about max number of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28335" y="3798940"/>
            <a:ext cx="4340326" cy="2862323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t</a:t>
            </a:r>
            <a:r>
              <a:rPr lang="en-US" b="1" dirty="0" smtClean="0">
                <a:latin typeface="Courier"/>
                <a:cs typeface="Courier"/>
              </a:rPr>
              <a:t>able </a:t>
            </a:r>
            <a:r>
              <a:rPr lang="en-US" b="1" dirty="0" err="1" smtClean="0">
                <a:latin typeface="Courier"/>
                <a:cs typeface="Courier"/>
              </a:rPr>
              <a:t>mTag_table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reads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ethernet.dst_addr</a:t>
            </a:r>
            <a:r>
              <a:rPr lang="en-US" b="1" dirty="0" smtClean="0">
                <a:latin typeface="Courier"/>
                <a:cs typeface="Courier"/>
              </a:rPr>
              <a:t> : exact;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vlan.vid</a:t>
            </a:r>
            <a:r>
              <a:rPr lang="en-US" b="1" dirty="0" smtClean="0">
                <a:latin typeface="Courier"/>
                <a:cs typeface="Courier"/>
              </a:rPr>
              <a:t> : exact;</a:t>
            </a:r>
          </a:p>
          <a:p>
            <a:r>
              <a:rPr lang="en-US" b="1" dirty="0" smtClean="0">
                <a:latin typeface="Courier"/>
                <a:cs typeface="Courier"/>
              </a:rPr>
              <a:t> 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actions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add_mTag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max_size</a:t>
            </a:r>
            <a:r>
              <a:rPr lang="en-US" b="1" dirty="0" smtClean="0">
                <a:latin typeface="Courier"/>
                <a:cs typeface="Courier"/>
              </a:rPr>
              <a:t> : 20000;</a:t>
            </a:r>
          </a:p>
          <a:p>
            <a:r>
              <a:rPr lang="en-US" b="1" dirty="0" smtClean="0">
                <a:latin typeface="Courier"/>
                <a:cs typeface="Courier"/>
              </a:rPr>
              <a:t>}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89051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78467"/>
          </a:xfrm>
        </p:spPr>
        <p:txBody>
          <a:bodyPr/>
          <a:lstStyle/>
          <a:p>
            <a:r>
              <a:rPr lang="en-US" dirty="0" smtClean="0"/>
              <a:t>Custom actions built from primitives</a:t>
            </a:r>
          </a:p>
          <a:p>
            <a:pPr lvl="1"/>
            <a:r>
              <a:rPr lang="en-US" dirty="0" smtClean="0"/>
              <a:t>Add, remove, copy, set, increment, checksum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9444" y="2921001"/>
            <a:ext cx="7110765" cy="3693319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action </a:t>
            </a:r>
            <a:r>
              <a:rPr lang="en-US" b="1" dirty="0" err="1" smtClean="0">
                <a:latin typeface="Courier"/>
                <a:cs typeface="Courier"/>
              </a:rPr>
              <a:t>add_mTag</a:t>
            </a:r>
            <a:r>
              <a:rPr lang="en-US" b="1" dirty="0" smtClean="0">
                <a:latin typeface="Courier"/>
                <a:cs typeface="Courier"/>
              </a:rPr>
              <a:t>(up1, up2, down1, down2, </a:t>
            </a:r>
            <a:r>
              <a:rPr lang="en-US" b="1" dirty="0" err="1" smtClean="0">
                <a:latin typeface="Courier"/>
                <a:cs typeface="Courier"/>
              </a:rPr>
              <a:t>outport</a:t>
            </a:r>
            <a:r>
              <a:rPr lang="en-US" b="1" dirty="0" smtClean="0">
                <a:latin typeface="Courier"/>
                <a:cs typeface="Courier"/>
              </a:rPr>
              <a:t>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add_header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copy_field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mTag.ethertype</a:t>
            </a:r>
            <a:r>
              <a:rPr lang="en-US" b="1" dirty="0" smtClean="0">
                <a:latin typeface="Courier"/>
                <a:cs typeface="Courier"/>
              </a:rPr>
              <a:t>, </a:t>
            </a:r>
            <a:r>
              <a:rPr lang="en-US" b="1" dirty="0" err="1" smtClean="0">
                <a:latin typeface="Courier"/>
                <a:cs typeface="Courier"/>
              </a:rPr>
              <a:t>vlan.ethertype</a:t>
            </a:r>
            <a:r>
              <a:rPr lang="en-US" b="1" dirty="0" smtClean="0">
                <a:latin typeface="Courier"/>
                <a:cs typeface="Courier"/>
              </a:rPr>
              <a:t>);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vlan.ethertype</a:t>
            </a:r>
            <a:r>
              <a:rPr lang="en-US" b="1" dirty="0" smtClean="0">
                <a:latin typeface="Courier"/>
                <a:cs typeface="Courier"/>
              </a:rPr>
              <a:t>, 0xaaaa);</a:t>
            </a:r>
          </a:p>
          <a:p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(mTag.up1, up1);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(mTag.up2, up2);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(mTag.down1, down1);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(mTag.down2, down2);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metadata.outport</a:t>
            </a:r>
            <a:r>
              <a:rPr lang="en-US" b="1" dirty="0" smtClean="0">
                <a:latin typeface="Courier"/>
                <a:cs typeface="Courier"/>
              </a:rPr>
              <a:t>, </a:t>
            </a:r>
            <a:r>
              <a:rPr lang="en-US" b="1" dirty="0" err="1" smtClean="0">
                <a:latin typeface="Courier"/>
                <a:cs typeface="Courier"/>
              </a:rPr>
              <a:t>outport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6659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Software-Defined 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72075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7"/>
          <p:cNvSpPr/>
          <p:nvPr/>
        </p:nvSpPr>
        <p:spPr>
          <a:xfrm>
            <a:off x="1676400" y="3733800"/>
            <a:ext cx="6372225" cy="251460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9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97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213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307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V="1">
            <a:off x="2578100" y="4102100"/>
            <a:ext cx="1003300" cy="666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78100" y="4768850"/>
            <a:ext cx="17653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91000" y="4214813"/>
            <a:ext cx="381000" cy="11064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83100" y="4006850"/>
            <a:ext cx="2552700" cy="400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321300" y="4711700"/>
            <a:ext cx="16129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35500"/>
            <a:ext cx="9779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762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Connector 18"/>
          <p:cNvCxnSpPr/>
          <p:nvPr/>
        </p:nvCxnSpPr>
        <p:spPr>
          <a:xfrm flipV="1">
            <a:off x="1219200" y="5029200"/>
            <a:ext cx="838200" cy="81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6772275" y="5114925"/>
            <a:ext cx="146685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>
            <a:spLocks noChangeArrowheads="1"/>
          </p:cNvSpPr>
          <p:nvPr/>
        </p:nvSpPr>
        <p:spPr bwMode="auto">
          <a:xfrm>
            <a:off x="1520825" y="5010150"/>
            <a:ext cx="5992813" cy="989013"/>
          </a:xfrm>
          <a:custGeom>
            <a:avLst/>
            <a:gdLst>
              <a:gd name="T0" fmla="*/ 0 w 5992379"/>
              <a:gd name="T1" fmla="*/ 795721 h 990031"/>
              <a:gd name="T2" fmla="*/ 1099462 w 5992379"/>
              <a:gd name="T3" fmla="*/ 43244 h 990031"/>
              <a:gd name="T4" fmla="*/ 3324858 w 5992379"/>
              <a:gd name="T5" fmla="*/ 964378 h 990031"/>
              <a:gd name="T6" fmla="*/ 5391291 w 5992379"/>
              <a:gd name="T7" fmla="*/ 4327 h 990031"/>
              <a:gd name="T8" fmla="*/ 6000628 w 5992379"/>
              <a:gd name="T9" fmla="*/ 938431 h 990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92379"/>
              <a:gd name="T16" fmla="*/ 0 h 990031"/>
              <a:gd name="T17" fmla="*/ 5992379 w 5992379"/>
              <a:gd name="T18" fmla="*/ 990031 h 9900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92379" h="990031">
                <a:moveTo>
                  <a:pt x="0" y="811428"/>
                </a:moveTo>
                <a:cubicBezTo>
                  <a:pt x="272281" y="413431"/>
                  <a:pt x="544562" y="15434"/>
                  <a:pt x="1097942" y="44099"/>
                </a:cubicBezTo>
                <a:cubicBezTo>
                  <a:pt x="1651322" y="72764"/>
                  <a:pt x="2605958" y="990031"/>
                  <a:pt x="3320281" y="983416"/>
                </a:cubicBezTo>
                <a:cubicBezTo>
                  <a:pt x="4034604" y="976801"/>
                  <a:pt x="4938531" y="8820"/>
                  <a:pt x="5383881" y="4410"/>
                </a:cubicBezTo>
                <a:cubicBezTo>
                  <a:pt x="5829231" y="0"/>
                  <a:pt x="5992379" y="956956"/>
                  <a:pt x="5992379" y="9569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130550" y="2387600"/>
            <a:ext cx="2425700" cy="507999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32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2349500" y="2895599"/>
            <a:ext cx="1371600" cy="18161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9" idx="0"/>
          </p:cNvCxnSpPr>
          <p:nvPr/>
        </p:nvCxnSpPr>
        <p:spPr>
          <a:xfrm flipH="1">
            <a:off x="3994150" y="2895599"/>
            <a:ext cx="120650" cy="9017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11700" y="2895599"/>
            <a:ext cx="266700" cy="24257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1" idx="0"/>
          </p:cNvCxnSpPr>
          <p:nvPr/>
        </p:nvCxnSpPr>
        <p:spPr>
          <a:xfrm>
            <a:off x="5207000" y="2895599"/>
            <a:ext cx="2139950" cy="14351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170058" y="1722293"/>
            <a:ext cx="108444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App 1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419600" y="1722293"/>
            <a:ext cx="108444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FFFFFF"/>
                </a:solidFill>
                <a:latin typeface="+mj-lt"/>
              </a:rPr>
              <a:t>App </a:t>
            </a:r>
            <a:r>
              <a:rPr lang="en-US" sz="2400" dirty="0">
                <a:solidFill>
                  <a:srgbClr val="FFFFFF"/>
                </a:solidFill>
                <a:latin typeface="+mj-lt"/>
              </a:rPr>
              <a:t>2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35300" y="1600199"/>
            <a:ext cx="2616200" cy="1409701"/>
          </a:xfrm>
          <a:prstGeom prst="roundRect">
            <a:avLst/>
          </a:prstGeom>
          <a:noFill/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58067" y="1702681"/>
            <a:ext cx="17220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Logically-centralized controller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47175" y="2380544"/>
            <a:ext cx="17220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Simple data-plane interface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25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66" y="1600201"/>
            <a:ext cx="8348133" cy="15606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Flow of control from one table to the next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ollection of functions, conditionals, and tables</a:t>
            </a:r>
          </a:p>
          <a:p>
            <a:r>
              <a:rPr lang="en-US" dirty="0" smtClean="0"/>
              <a:t>For a </a:t>
            </a:r>
            <a:r>
              <a:rPr lang="en-US" dirty="0" err="1" smtClean="0"/>
              <a:t>ToR</a:t>
            </a:r>
            <a:r>
              <a:rPr lang="en-US" dirty="0" smtClean="0"/>
              <a:t> switch: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119426" y="3337445"/>
            <a:ext cx="2416905" cy="2764102"/>
            <a:chOff x="119426" y="3337445"/>
            <a:chExt cx="2416905" cy="276410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7846" y="4550446"/>
              <a:ext cx="1565955" cy="449497"/>
            </a:xfrm>
            <a:prstGeom prst="rect">
              <a:avLst/>
            </a:prstGeom>
          </p:spPr>
        </p:pic>
        <p:cxnSp>
          <p:nvCxnSpPr>
            <p:cNvPr id="21" name="Straight Arrow Connector 20"/>
            <p:cNvCxnSpPr/>
            <p:nvPr/>
          </p:nvCxnSpPr>
          <p:spPr>
            <a:xfrm flipV="1">
              <a:off x="914280" y="4880897"/>
              <a:ext cx="384579" cy="4938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1680824" y="4109972"/>
              <a:ext cx="384924" cy="536443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914280" y="4109972"/>
              <a:ext cx="463687" cy="4938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 flipV="1">
              <a:off x="1680826" y="4880897"/>
              <a:ext cx="280618" cy="4938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19426" y="4573168"/>
              <a:ext cx="7319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ToR</a:t>
              </a:r>
              <a:endParaRPr lang="en-US" sz="24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59059" y="3337445"/>
              <a:ext cx="15014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From </a:t>
              </a:r>
              <a:r>
                <a:rPr lang="en-US" sz="2000" i="1" dirty="0" smtClean="0"/>
                <a:t>core</a:t>
              </a:r>
            </a:p>
            <a:p>
              <a:pPr algn="ctr"/>
              <a:r>
                <a:rPr lang="en-US" sz="2000" dirty="0" smtClean="0"/>
                <a:t>(with </a:t>
              </a:r>
              <a:r>
                <a:rPr lang="en-US" sz="2000" dirty="0" err="1" smtClean="0"/>
                <a:t>mTag</a:t>
              </a:r>
              <a:r>
                <a:rPr lang="en-US" dirty="0"/>
                <a:t>)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301" y="5393661"/>
              <a:ext cx="21150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From local </a:t>
              </a:r>
              <a:r>
                <a:rPr lang="en-US" sz="2000" i="1" dirty="0" smtClean="0"/>
                <a:t>hosts</a:t>
              </a:r>
            </a:p>
            <a:p>
              <a:pPr algn="ctr"/>
              <a:r>
                <a:rPr lang="en-US" sz="2000" dirty="0" smtClean="0"/>
                <a:t>(with no </a:t>
              </a:r>
              <a:r>
                <a:rPr lang="en-US" sz="2000" dirty="0" err="1" smtClean="0"/>
                <a:t>mTag</a:t>
              </a:r>
              <a:r>
                <a:rPr lang="en-US" dirty="0"/>
                <a:t>)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952035" y="3503395"/>
            <a:ext cx="5621877" cy="2587596"/>
            <a:chOff x="2952035" y="3503395"/>
            <a:chExt cx="5621877" cy="2587596"/>
          </a:xfrm>
        </p:grpSpPr>
        <p:sp>
          <p:nvSpPr>
            <p:cNvPr id="46" name="Rectangle 45"/>
            <p:cNvSpPr/>
            <p:nvPr/>
          </p:nvSpPr>
          <p:spPr>
            <a:xfrm>
              <a:off x="3326257" y="3507707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Source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Check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Table</a:t>
              </a:r>
            </a:p>
          </p:txBody>
        </p:sp>
        <p:cxnSp>
          <p:nvCxnSpPr>
            <p:cNvPr id="47" name="Elbow Connector 44"/>
            <p:cNvCxnSpPr>
              <a:stCxn id="49" idx="2"/>
              <a:endCxn id="51" idx="0"/>
            </p:cNvCxnSpPr>
            <p:nvPr/>
          </p:nvCxnSpPr>
          <p:spPr>
            <a:xfrm>
              <a:off x="5737097" y="4444643"/>
              <a:ext cx="0" cy="70510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26"/>
            <p:cNvCxnSpPr>
              <a:endCxn id="46" idx="1"/>
            </p:cNvCxnSpPr>
            <p:nvPr/>
          </p:nvCxnSpPr>
          <p:spPr>
            <a:xfrm>
              <a:off x="2952035" y="3978331"/>
              <a:ext cx="374222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5058224" y="3503395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Local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Switching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Table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216167" y="3507707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Egress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Check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58224" y="5149743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mTag</a:t>
              </a:r>
              <a:endParaRPr lang="en-US" sz="1400" dirty="0">
                <a:solidFill>
                  <a:schemeClr val="tx1"/>
                </a:solidFill>
                <a:latin typeface="Trebuchet MS" pitchFamily="34" charset="0"/>
                <a:cs typeface="Calibri"/>
              </a:endParaRP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Table</a:t>
              </a:r>
            </a:p>
          </p:txBody>
        </p:sp>
        <p:cxnSp>
          <p:nvCxnSpPr>
            <p:cNvPr id="52" name="Elbow Connector 26"/>
            <p:cNvCxnSpPr>
              <a:stCxn id="46" idx="3"/>
              <a:endCxn id="49" idx="1"/>
            </p:cNvCxnSpPr>
            <p:nvPr/>
          </p:nvCxnSpPr>
          <p:spPr>
            <a:xfrm flipV="1">
              <a:off x="4684002" y="3974019"/>
              <a:ext cx="374222" cy="4312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5785027" y="4638262"/>
              <a:ext cx="12618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rebuchet MS" pitchFamily="34" charset="0"/>
                </a:rPr>
                <a:t>Miss: Not Local</a:t>
              </a:r>
              <a:endParaRPr lang="en-US" sz="1200" b="1" dirty="0">
                <a:solidFill>
                  <a:prstClr val="black"/>
                </a:solidFill>
                <a:latin typeface="Trebuchet MS" pitchFamily="34" charset="0"/>
              </a:endParaRPr>
            </a:p>
          </p:txBody>
        </p:sp>
        <p:cxnSp>
          <p:nvCxnSpPr>
            <p:cNvPr id="54" name="Elbow Connector 26"/>
            <p:cNvCxnSpPr>
              <a:stCxn id="49" idx="3"/>
              <a:endCxn id="50" idx="1"/>
            </p:cNvCxnSpPr>
            <p:nvPr/>
          </p:nvCxnSpPr>
          <p:spPr>
            <a:xfrm>
              <a:off x="6415969" y="3974019"/>
              <a:ext cx="800198" cy="4312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>
              <a:stCxn id="51" idx="3"/>
              <a:endCxn id="50" idx="2"/>
            </p:cNvCxnSpPr>
            <p:nvPr/>
          </p:nvCxnSpPr>
          <p:spPr>
            <a:xfrm flipV="1">
              <a:off x="6415969" y="4448955"/>
              <a:ext cx="1479071" cy="1171412"/>
            </a:xfrm>
            <a:prstGeom prst="bentConnector2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354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66" y="1600201"/>
            <a:ext cx="8348133" cy="15606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Flow of control from one table to the next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ollection of functions, conditionals, and tables</a:t>
            </a:r>
          </a:p>
          <a:p>
            <a:r>
              <a:rPr lang="en-US" dirty="0" smtClean="0"/>
              <a:t>Simple imperative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36889" y="3084602"/>
            <a:ext cx="6110112" cy="3693319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c</a:t>
            </a:r>
            <a:r>
              <a:rPr lang="en-US" b="1" dirty="0" smtClean="0">
                <a:latin typeface="Courier"/>
                <a:cs typeface="Courier"/>
              </a:rPr>
              <a:t>ontrol main()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table(</a:t>
            </a:r>
            <a:r>
              <a:rPr lang="en-US" b="1" dirty="0" err="1" smtClean="0">
                <a:latin typeface="Courier"/>
                <a:cs typeface="Courier"/>
              </a:rPr>
              <a:t>source_check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if (!defined(</a:t>
            </a:r>
            <a:r>
              <a:rPr lang="en-US" b="1" dirty="0" err="1" smtClean="0">
                <a:latin typeface="Courier"/>
                <a:cs typeface="Courier"/>
              </a:rPr>
              <a:t>metadata.ingress_error</a:t>
            </a:r>
            <a:r>
              <a:rPr lang="en-US" b="1" dirty="0" smtClean="0">
                <a:latin typeface="Courier"/>
                <a:cs typeface="Courier"/>
              </a:rPr>
              <a:t>))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table(</a:t>
            </a:r>
            <a:r>
              <a:rPr lang="en-US" b="1" dirty="0" err="1" smtClean="0">
                <a:latin typeface="Courier"/>
                <a:cs typeface="Courier"/>
              </a:rPr>
              <a:t>local_switching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if (!defined(</a:t>
            </a:r>
            <a:r>
              <a:rPr lang="en-US" b="1" dirty="0" err="1" smtClean="0">
                <a:latin typeface="Courier"/>
                <a:cs typeface="Courier"/>
              </a:rPr>
              <a:t>metadata.outport</a:t>
            </a:r>
            <a:r>
              <a:rPr lang="en-US" b="1" dirty="0" smtClean="0">
                <a:latin typeface="Courier"/>
                <a:cs typeface="Courier"/>
              </a:rPr>
              <a:t>))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  table(</a:t>
            </a:r>
            <a:r>
              <a:rPr lang="en-US" b="1" dirty="0" err="1" smtClean="0">
                <a:latin typeface="Courier"/>
                <a:cs typeface="Courier"/>
              </a:rPr>
              <a:t>mTag_table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}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   table(</a:t>
            </a:r>
            <a:r>
              <a:rPr lang="en-US" b="1" dirty="0" err="1" smtClean="0">
                <a:latin typeface="Courier"/>
                <a:cs typeface="Courier"/>
              </a:rPr>
              <a:t>egress_check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}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5262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P4 Compilation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2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Compiler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59800" cy="496146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Parser</a:t>
            </a:r>
          </a:p>
          <a:p>
            <a:pPr lvl="1"/>
            <a:r>
              <a:rPr lang="en-US" dirty="0" smtClean="0"/>
              <a:t>Programmable parser: translate to state machine</a:t>
            </a:r>
          </a:p>
          <a:p>
            <a:pPr lvl="1"/>
            <a:r>
              <a:rPr lang="en-US" dirty="0" smtClean="0"/>
              <a:t>Fixed parser: verify the description is consistent</a:t>
            </a:r>
          </a:p>
          <a:p>
            <a:r>
              <a:rPr lang="en-US" dirty="0" smtClean="0"/>
              <a:t>Control program</a:t>
            </a:r>
          </a:p>
          <a:p>
            <a:pPr lvl="1"/>
            <a:r>
              <a:rPr lang="en-US" dirty="0" smtClean="0"/>
              <a:t>Target-independent: table graph of dependencies</a:t>
            </a:r>
          </a:p>
          <a:p>
            <a:pPr lvl="1"/>
            <a:r>
              <a:rPr lang="en-US" dirty="0" smtClean="0"/>
              <a:t>Target-dependent: mapping to switch resources</a:t>
            </a:r>
          </a:p>
          <a:p>
            <a:r>
              <a:rPr lang="en-US" dirty="0" smtClean="0"/>
              <a:t>Rule translation</a:t>
            </a:r>
          </a:p>
          <a:p>
            <a:pPr lvl="1"/>
            <a:r>
              <a:rPr lang="en-US" dirty="0" smtClean="0"/>
              <a:t>Verify that rules agree with the (logical) table types</a:t>
            </a:r>
          </a:p>
          <a:p>
            <a:pPr lvl="1"/>
            <a:r>
              <a:rPr lang="en-US" dirty="0" smtClean="0"/>
              <a:t>Translate the rules to the physical tables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85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to Target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424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Software switches</a:t>
            </a:r>
          </a:p>
          <a:p>
            <a:pPr lvl="1"/>
            <a:r>
              <a:rPr lang="en-US" dirty="0" smtClean="0"/>
              <a:t>Directly map the table graph to switch tables</a:t>
            </a:r>
          </a:p>
          <a:p>
            <a:pPr lvl="1"/>
            <a:r>
              <a:rPr lang="en-US" dirty="0" smtClean="0"/>
              <a:t>Use data structure for exact/prefix/ternary match</a:t>
            </a:r>
          </a:p>
          <a:p>
            <a:r>
              <a:rPr lang="en-US" dirty="0" smtClean="0"/>
              <a:t>Hardware switches with RAM and TCAM</a:t>
            </a:r>
          </a:p>
          <a:p>
            <a:pPr lvl="1"/>
            <a:r>
              <a:rPr lang="en-US" dirty="0" smtClean="0"/>
              <a:t>RAM: hash table for tables with exact match</a:t>
            </a:r>
          </a:p>
          <a:p>
            <a:pPr lvl="1"/>
            <a:r>
              <a:rPr lang="en-US" dirty="0" smtClean="0"/>
              <a:t>TCAM: for tables with wildcards in the match</a:t>
            </a:r>
          </a:p>
          <a:p>
            <a:r>
              <a:rPr lang="en-US" dirty="0" smtClean="0"/>
              <a:t>Switches with parallel tables</a:t>
            </a:r>
          </a:p>
          <a:p>
            <a:pPr lvl="1"/>
            <a:r>
              <a:rPr lang="en-US" dirty="0" smtClean="0"/>
              <a:t>Analyze table graph for possible concurrency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0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to Target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7467" cy="4525963"/>
          </a:xfrm>
        </p:spPr>
        <p:txBody>
          <a:bodyPr/>
          <a:lstStyle/>
          <a:p>
            <a:r>
              <a:rPr lang="en-US" dirty="0" smtClean="0"/>
              <a:t>Applying actions at the end of pipeline</a:t>
            </a:r>
          </a:p>
          <a:p>
            <a:pPr lvl="1"/>
            <a:r>
              <a:rPr lang="en-US" dirty="0" smtClean="0"/>
              <a:t>Instantiate tables that generate meta-data</a:t>
            </a:r>
          </a:p>
          <a:p>
            <a:pPr lvl="1"/>
            <a:r>
              <a:rPr lang="en-US" dirty="0" smtClean="0"/>
              <a:t>Use meta-data to perform actions at the end</a:t>
            </a:r>
          </a:p>
          <a:p>
            <a:r>
              <a:rPr lang="en-US" dirty="0" smtClean="0"/>
              <a:t>Switches with a few physical tables</a:t>
            </a:r>
          </a:p>
          <a:p>
            <a:pPr lvl="1"/>
            <a:r>
              <a:rPr lang="en-US" dirty="0" smtClean="0"/>
              <a:t>Map multiple logical tables to one physical table</a:t>
            </a:r>
          </a:p>
          <a:p>
            <a:pPr lvl="1"/>
            <a:r>
              <a:rPr lang="en-US" dirty="0" smtClean="0"/>
              <a:t>“Compose” rules from the multiple logical tables</a:t>
            </a:r>
          </a:p>
          <a:p>
            <a:pPr lvl="1"/>
            <a:r>
              <a:rPr lang="en-US" dirty="0" smtClean="0"/>
              <a:t>… into “cross product” of rules in physical table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2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P4 language consortium</a:t>
            </a:r>
          </a:p>
          <a:p>
            <a:pPr lvl="1"/>
            <a:r>
              <a:rPr lang="en-US" dirty="0" smtClean="0"/>
              <a:t>Latest specification on January 28, 2015</a:t>
            </a:r>
          </a:p>
          <a:p>
            <a:pPr lvl="1"/>
            <a:r>
              <a:rPr lang="en-US" sz="1800" dirty="0">
                <a:hlinkClick r:id="rId2"/>
              </a:rPr>
              <a:t>http://p4.org/spec/p4-</a:t>
            </a:r>
            <a:r>
              <a:rPr lang="en-US" sz="1800" dirty="0" smtClean="0">
                <a:hlinkClick r:id="rId2"/>
              </a:rPr>
              <a:t>latest.pdf</a:t>
            </a:r>
            <a:endParaRPr lang="en-US" sz="1800" dirty="0" smtClean="0"/>
          </a:p>
          <a:p>
            <a:r>
              <a:rPr lang="en-US" dirty="0" smtClean="0"/>
              <a:t>ONF Protocol-</a:t>
            </a:r>
            <a:r>
              <a:rPr lang="en-US" dirty="0"/>
              <a:t>I</a:t>
            </a:r>
            <a:r>
              <a:rPr lang="en-US" dirty="0" smtClean="0"/>
              <a:t>ndependent Forwarding</a:t>
            </a:r>
          </a:p>
          <a:p>
            <a:pPr lvl="1"/>
            <a:r>
              <a:rPr lang="en-US" dirty="0" smtClean="0"/>
              <a:t>Designing an intermediate representation</a:t>
            </a:r>
          </a:p>
          <a:p>
            <a:pPr lvl="1"/>
            <a:r>
              <a:rPr lang="en-US" sz="1600" dirty="0">
                <a:hlinkClick r:id="rId3"/>
              </a:rPr>
              <a:t>https://www.opennetworking.org/images/stories/downloads/sdn-resources/white-papers/OF-PI__A_Protocol_Independent_Layer_for_OpenFlow_v1-1.</a:t>
            </a:r>
            <a:r>
              <a:rPr lang="en-US" sz="1600" dirty="0" smtClean="0">
                <a:hlinkClick r:id="rId3"/>
              </a:rPr>
              <a:t>pdf</a:t>
            </a:r>
            <a:endParaRPr lang="en-US" sz="1600" dirty="0" smtClean="0"/>
          </a:p>
          <a:p>
            <a:r>
              <a:rPr lang="en-US" dirty="0" smtClean="0"/>
              <a:t>Compilation for reconfigurable switches</a:t>
            </a:r>
          </a:p>
          <a:p>
            <a:pPr lvl="1"/>
            <a:r>
              <a:rPr lang="en-US" dirty="0" smtClean="0"/>
              <a:t>“Concurrent </a:t>
            </a:r>
            <a:r>
              <a:rPr lang="en-US" dirty="0" err="1" smtClean="0"/>
              <a:t>NetCore</a:t>
            </a:r>
            <a:r>
              <a:rPr lang="en-US" dirty="0" smtClean="0"/>
              <a:t>: From policies to pipelines” </a:t>
            </a:r>
            <a:r>
              <a:rPr lang="en-US" sz="2200" dirty="0" smtClean="0"/>
              <a:t>(Schlesinger, Greenberg, and Walker, ICFP’14)</a:t>
            </a:r>
          </a:p>
          <a:p>
            <a:pPr lvl="1"/>
            <a:r>
              <a:rPr lang="en-US" dirty="0" smtClean="0"/>
              <a:t>“Compiling packet programs to reconfigurable switches” </a:t>
            </a:r>
            <a:r>
              <a:rPr lang="en-US" sz="2200" dirty="0" smtClean="0"/>
              <a:t>(Yan, Jose, Varghese, and </a:t>
            </a:r>
            <a:r>
              <a:rPr lang="en-US" sz="2200" dirty="0" err="1" smtClean="0"/>
              <a:t>McKeown</a:t>
            </a:r>
            <a:r>
              <a:rPr lang="en-US" sz="2200" dirty="0" smtClean="0"/>
              <a:t>, NSDI’15)</a:t>
            </a:r>
            <a:endParaRPr lang="en-US" sz="2200" dirty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4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Compiling Path Queries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4572" y="6059268"/>
            <a:ext cx="8621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With </a:t>
            </a:r>
            <a:r>
              <a:rPr lang="en-US" dirty="0" err="1" smtClean="0"/>
              <a:t>Srinivas</a:t>
            </a:r>
            <a:r>
              <a:rPr lang="en-US" dirty="0" smtClean="0"/>
              <a:t> </a:t>
            </a:r>
            <a:r>
              <a:rPr lang="en-US" dirty="0" err="1" smtClean="0"/>
              <a:t>Narayana</a:t>
            </a:r>
            <a:r>
              <a:rPr lang="en-US" dirty="0" smtClean="0"/>
              <a:t>, Mina </a:t>
            </a:r>
            <a:r>
              <a:rPr lang="en-US" dirty="0" err="1" smtClean="0"/>
              <a:t>Tahmasbi</a:t>
            </a:r>
            <a:r>
              <a:rPr lang="en-US" dirty="0" smtClean="0"/>
              <a:t> </a:t>
            </a:r>
            <a:r>
              <a:rPr lang="en-US" dirty="0" err="1" smtClean="0"/>
              <a:t>Arashloo</a:t>
            </a:r>
            <a:r>
              <a:rPr lang="en-US" dirty="0" smtClean="0"/>
              <a:t>, and </a:t>
            </a:r>
            <a:r>
              <a:rPr lang="en-US" dirty="0" smtClean="0"/>
              <a:t>David </a:t>
            </a:r>
            <a:r>
              <a:rPr lang="en-US" dirty="0" smtClean="0"/>
              <a:t>Walker (Princeton</a:t>
            </a:r>
            <a:r>
              <a:rPr lang="en-US" dirty="0" smtClean="0"/>
              <a:t>)</a:t>
            </a:r>
          </a:p>
          <a:p>
            <a:pPr algn="ctr"/>
            <a:r>
              <a:rPr lang="en-US" dirty="0"/>
              <a:t>http://</a:t>
            </a:r>
            <a:r>
              <a:rPr lang="en-US" dirty="0" err="1"/>
              <a:t>dl.acm.org</a:t>
            </a:r>
            <a:r>
              <a:rPr lang="en-US" dirty="0"/>
              <a:t>/</a:t>
            </a:r>
            <a:r>
              <a:rPr lang="en-US" dirty="0" err="1"/>
              <a:t>authorize.cfm?key</a:t>
            </a:r>
            <a:r>
              <a:rPr lang="en-US" dirty="0"/>
              <a:t>=N71306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12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“Control Loop”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Rounded Rectangle 23"/>
          <p:cNvSpPr>
            <a:spLocks noChangeArrowheads="1"/>
          </p:cNvSpPr>
          <p:nvPr/>
        </p:nvSpPr>
        <p:spPr bwMode="auto">
          <a:xfrm>
            <a:off x="3352800" y="1524000"/>
            <a:ext cx="2590800" cy="14478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447800" y="4343400"/>
            <a:ext cx="6477000" cy="1752600"/>
          </a:xfrm>
          <a:prstGeom prst="cloud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1722438" y="2185988"/>
            <a:ext cx="1628775" cy="2397125"/>
          </a:xfrm>
          <a:custGeom>
            <a:avLst/>
            <a:gdLst>
              <a:gd name="T0" fmla="*/ 723704 w 1630110"/>
              <a:gd name="T1" fmla="*/ 2400796 h 2396208"/>
              <a:gd name="T2" fmla="*/ 149957 w 1630110"/>
              <a:gd name="T3" fmla="*/ 878980 h 2396208"/>
              <a:gd name="T4" fmla="*/ 1623445 w 1630110"/>
              <a:gd name="T5" fmla="*/ 0 h 2396208"/>
              <a:gd name="T6" fmla="*/ 0 60000 65536"/>
              <a:gd name="T7" fmla="*/ 0 60000 65536"/>
              <a:gd name="T8" fmla="*/ 0 60000 65536"/>
              <a:gd name="T9" fmla="*/ 0 w 1630110"/>
              <a:gd name="T10" fmla="*/ 0 h 2396208"/>
              <a:gd name="T11" fmla="*/ 1630110 w 1630110"/>
              <a:gd name="T12" fmla="*/ 2396208 h 2396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0110" h="2396208">
                <a:moveTo>
                  <a:pt x="726675" y="2396208"/>
                </a:moveTo>
                <a:cubicBezTo>
                  <a:pt x="363337" y="1836438"/>
                  <a:pt x="0" y="1276668"/>
                  <a:pt x="150572" y="877300"/>
                </a:cubicBezTo>
                <a:cubicBezTo>
                  <a:pt x="301144" y="477932"/>
                  <a:pt x="1630110" y="0"/>
                  <a:pt x="163011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5957888" y="2147888"/>
            <a:ext cx="1592262" cy="2238375"/>
          </a:xfrm>
          <a:custGeom>
            <a:avLst/>
            <a:gdLst>
              <a:gd name="T0" fmla="*/ 0 w 1593011"/>
              <a:gd name="T1" fmla="*/ 0 h 2239080"/>
              <a:gd name="T2" fmla="*/ 1436874 w 1593011"/>
              <a:gd name="T3" fmla="*/ 483719 h 2239080"/>
              <a:gd name="T4" fmla="*/ 914374 w 1593011"/>
              <a:gd name="T5" fmla="*/ 2235557 h 2239080"/>
              <a:gd name="T6" fmla="*/ 0 60000 65536"/>
              <a:gd name="T7" fmla="*/ 0 60000 65536"/>
              <a:gd name="T8" fmla="*/ 0 60000 65536"/>
              <a:gd name="T9" fmla="*/ 0 w 1593011"/>
              <a:gd name="T10" fmla="*/ 0 h 2239080"/>
              <a:gd name="T11" fmla="*/ 1593011 w 1593011"/>
              <a:gd name="T12" fmla="*/ 2239080 h 2239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011" h="2239080">
                <a:moveTo>
                  <a:pt x="0" y="0"/>
                </a:moveTo>
                <a:cubicBezTo>
                  <a:pt x="643751" y="55650"/>
                  <a:pt x="1287503" y="111300"/>
                  <a:pt x="1440257" y="484480"/>
                </a:cubicBezTo>
                <a:cubicBezTo>
                  <a:pt x="1593011" y="857660"/>
                  <a:pt x="916527" y="2239080"/>
                  <a:pt x="916527" y="223908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28486" y="3049833"/>
            <a:ext cx="8886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Read</a:t>
            </a:r>
          </a:p>
          <a:p>
            <a:pPr eaLnBrk="1" hangingPunct="1"/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3929063" y="4800600"/>
            <a:ext cx="1671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FFFFFF"/>
                </a:solidFill>
              </a:rPr>
              <a:t>OpenFlow</a:t>
            </a:r>
            <a:endParaRPr lang="en-US" sz="24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Switches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53487" y="3049764"/>
            <a:ext cx="99907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Write</a:t>
            </a:r>
            <a:endParaRPr lang="en-US" i="1" dirty="0"/>
          </a:p>
          <a:p>
            <a:pPr eaLnBrk="1" hangingPunct="1"/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575755" y="1947863"/>
            <a:ext cx="21674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/>
              <a:t>Compute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3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“Control Loop”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Rounded Rectangle 23"/>
          <p:cNvSpPr>
            <a:spLocks noChangeArrowheads="1"/>
          </p:cNvSpPr>
          <p:nvPr/>
        </p:nvSpPr>
        <p:spPr bwMode="auto">
          <a:xfrm>
            <a:off x="3352800" y="1524000"/>
            <a:ext cx="2590800" cy="1447800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447800" y="4343400"/>
            <a:ext cx="6477000" cy="1752600"/>
          </a:xfrm>
          <a:prstGeom prst="cloud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1722438" y="2185988"/>
            <a:ext cx="1628775" cy="2397125"/>
          </a:xfrm>
          <a:custGeom>
            <a:avLst/>
            <a:gdLst>
              <a:gd name="T0" fmla="*/ 723704 w 1630110"/>
              <a:gd name="T1" fmla="*/ 2400796 h 2396208"/>
              <a:gd name="T2" fmla="*/ 149957 w 1630110"/>
              <a:gd name="T3" fmla="*/ 878980 h 2396208"/>
              <a:gd name="T4" fmla="*/ 1623445 w 1630110"/>
              <a:gd name="T5" fmla="*/ 0 h 2396208"/>
              <a:gd name="T6" fmla="*/ 0 60000 65536"/>
              <a:gd name="T7" fmla="*/ 0 60000 65536"/>
              <a:gd name="T8" fmla="*/ 0 60000 65536"/>
              <a:gd name="T9" fmla="*/ 0 w 1630110"/>
              <a:gd name="T10" fmla="*/ 0 h 2396208"/>
              <a:gd name="T11" fmla="*/ 1630110 w 1630110"/>
              <a:gd name="T12" fmla="*/ 2396208 h 2396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0110" h="2396208">
                <a:moveTo>
                  <a:pt x="726675" y="2396208"/>
                </a:moveTo>
                <a:cubicBezTo>
                  <a:pt x="363337" y="1836438"/>
                  <a:pt x="0" y="1276668"/>
                  <a:pt x="150572" y="877300"/>
                </a:cubicBezTo>
                <a:cubicBezTo>
                  <a:pt x="301144" y="477932"/>
                  <a:pt x="1630110" y="0"/>
                  <a:pt x="163011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5957888" y="2147888"/>
            <a:ext cx="1592262" cy="2238375"/>
          </a:xfrm>
          <a:custGeom>
            <a:avLst/>
            <a:gdLst>
              <a:gd name="T0" fmla="*/ 0 w 1593011"/>
              <a:gd name="T1" fmla="*/ 0 h 2239080"/>
              <a:gd name="T2" fmla="*/ 1436874 w 1593011"/>
              <a:gd name="T3" fmla="*/ 483719 h 2239080"/>
              <a:gd name="T4" fmla="*/ 914374 w 1593011"/>
              <a:gd name="T5" fmla="*/ 2235557 h 2239080"/>
              <a:gd name="T6" fmla="*/ 0 60000 65536"/>
              <a:gd name="T7" fmla="*/ 0 60000 65536"/>
              <a:gd name="T8" fmla="*/ 0 60000 65536"/>
              <a:gd name="T9" fmla="*/ 0 w 1593011"/>
              <a:gd name="T10" fmla="*/ 0 h 2239080"/>
              <a:gd name="T11" fmla="*/ 1593011 w 1593011"/>
              <a:gd name="T12" fmla="*/ 2239080 h 2239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011" h="2239080">
                <a:moveTo>
                  <a:pt x="0" y="0"/>
                </a:moveTo>
                <a:cubicBezTo>
                  <a:pt x="643751" y="55650"/>
                  <a:pt x="1287503" y="111300"/>
                  <a:pt x="1440257" y="484480"/>
                </a:cubicBezTo>
                <a:cubicBezTo>
                  <a:pt x="1593011" y="857660"/>
                  <a:pt x="916527" y="2239080"/>
                  <a:pt x="916527" y="2239080"/>
                </a:cubicBezTo>
              </a:path>
            </a:pathLst>
          </a:custGeom>
          <a:noFill/>
          <a:ln w="38100">
            <a:solidFill>
              <a:schemeClr val="bg1">
                <a:lumMod val="50000"/>
              </a:schemeClr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28486" y="3049833"/>
            <a:ext cx="8886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rgbClr val="FF0000"/>
                </a:solidFill>
              </a:rPr>
              <a:t>Read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state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3929063" y="4800600"/>
            <a:ext cx="1671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FFFFFF"/>
                </a:solidFill>
              </a:rPr>
              <a:t>OpenFlow</a:t>
            </a:r>
            <a:endParaRPr lang="en-US" sz="2400" dirty="0">
              <a:solidFill>
                <a:srgbClr val="FFFFFF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FFFF"/>
                </a:solidFill>
              </a:rPr>
              <a:t>Switches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53487" y="3049764"/>
            <a:ext cx="99907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Write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policy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575755" y="1947863"/>
            <a:ext cx="21674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>
                <a:solidFill>
                  <a:srgbClr val="7F7F7F"/>
                </a:solidFill>
              </a:rPr>
              <a:t>Compute Policy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74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7199"/>
            <a:ext cx="8229600" cy="2548467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Prioritized list of rules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Priority: disambiguate overlapping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patterns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Pattern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 match packet header bits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Actions: drop, forward, modify, send to controller 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Counters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number of bytes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18" descr="Screen shot 2011-02-04 at 12.32.2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770" y="274638"/>
            <a:ext cx="4292859" cy="1117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062655"/>
              </p:ext>
            </p:extLst>
          </p:nvPr>
        </p:nvGraphicFramePr>
        <p:xfrm>
          <a:off x="428978" y="4605440"/>
          <a:ext cx="8348134" cy="19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873"/>
                <a:gridCol w="2859935"/>
                <a:gridCol w="2949739"/>
                <a:gridCol w="14785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srcip</a:t>
                      </a:r>
                      <a:r>
                        <a:rPr lang="en-US" dirty="0" smtClean="0"/>
                        <a:t>=1.0.*.*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Forward(1)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3, 4500</a:t>
                      </a:r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dstip</a:t>
                      </a:r>
                      <a:r>
                        <a:rPr lang="en-US" dirty="0" smtClean="0"/>
                        <a:t>=1.2.3.4,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dstport</a:t>
                      </a:r>
                      <a:r>
                        <a:rPr lang="en-US" baseline="0" dirty="0" smtClean="0"/>
                        <a:t>=80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dstip</a:t>
                      </a:r>
                      <a:r>
                        <a:rPr lang="en-US" dirty="0" smtClean="0"/>
                        <a:t>:=10.0.0.1,</a:t>
                      </a:r>
                      <a:r>
                        <a:rPr lang="en-US" baseline="0" dirty="0" smtClean="0"/>
                        <a:t> Forward(2)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5, 6018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srcport</a:t>
                      </a:r>
                      <a:r>
                        <a:rPr lang="en-US" dirty="0" smtClean="0"/>
                        <a:t>=25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Send to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512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Drop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2, 1024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65629" y="452438"/>
            <a:ext cx="9690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1.0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15306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Traffic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Measure traffic at single location</a:t>
            </a:r>
          </a:p>
          <a:p>
            <a:pPr lvl="1"/>
            <a:r>
              <a:rPr lang="en-US" dirty="0" smtClean="0"/>
              <a:t>SNMP and RMON</a:t>
            </a:r>
          </a:p>
          <a:p>
            <a:pPr lvl="1"/>
            <a:r>
              <a:rPr lang="en-US" dirty="0" err="1" smtClean="0"/>
              <a:t>Netflow</a:t>
            </a:r>
            <a:r>
              <a:rPr lang="en-US" dirty="0" smtClean="0"/>
              <a:t> and </a:t>
            </a:r>
            <a:r>
              <a:rPr lang="en-US" dirty="0" err="1" smtClean="0"/>
              <a:t>sFlow</a:t>
            </a:r>
            <a:endParaRPr lang="en-US" dirty="0" smtClean="0"/>
          </a:p>
          <a:p>
            <a:pPr lvl="1"/>
            <a:r>
              <a:rPr lang="en-US" dirty="0" err="1" smtClean="0"/>
              <a:t>OpenFlow</a:t>
            </a:r>
            <a:r>
              <a:rPr lang="en-US" dirty="0" smtClean="0"/>
              <a:t> rule counters</a:t>
            </a:r>
          </a:p>
          <a:p>
            <a:r>
              <a:rPr lang="en-US" dirty="0" smtClean="0"/>
              <a:t>Actively probe along a path</a:t>
            </a:r>
          </a:p>
          <a:p>
            <a:pPr lvl="1"/>
            <a:r>
              <a:rPr lang="en-US" dirty="0" smtClean="0"/>
              <a:t>Ping and </a:t>
            </a:r>
            <a:r>
              <a:rPr lang="en-US" dirty="0" err="1" smtClean="0"/>
              <a:t>traceroute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But, cannot easily answer questions about the flow of traffic over </a:t>
            </a:r>
            <a:r>
              <a:rPr lang="en-US" i="1" dirty="0" smtClean="0"/>
              <a:t>paths</a:t>
            </a:r>
            <a:r>
              <a:rPr lang="en-US" dirty="0" smtClean="0"/>
              <a:t>, over </a:t>
            </a:r>
            <a:r>
              <a:rPr lang="en-US" i="1" dirty="0" smtClean="0"/>
              <a:t>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50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8574"/>
            <a:ext cx="8229600" cy="5313363"/>
          </a:xfrm>
        </p:spPr>
        <p:txBody>
          <a:bodyPr>
            <a:noAutofit/>
          </a:bodyPr>
          <a:lstStyle/>
          <a:p>
            <a:r>
              <a:rPr lang="en-US" sz="2800" dirty="0" smtClean="0"/>
              <a:t>Ask network-wide questions using concise, </a:t>
            </a:r>
            <a:r>
              <a:rPr lang="en-US" sz="2800" i="1" dirty="0" smtClean="0"/>
              <a:t>declarative</a:t>
            </a:r>
            <a:r>
              <a:rPr lang="en-US" sz="2800" dirty="0" smtClean="0"/>
              <a:t> queries, </a:t>
            </a:r>
            <a:endParaRPr lang="en-US" sz="2800" dirty="0"/>
          </a:p>
          <a:p>
            <a:r>
              <a:rPr lang="en-US" sz="2800" dirty="0" smtClean="0"/>
              <a:t>Not worry </a:t>
            </a:r>
            <a:r>
              <a:rPr lang="en-US" sz="2800" dirty="0"/>
              <a:t>about </a:t>
            </a:r>
            <a:r>
              <a:rPr lang="en-US" sz="2800" i="1" dirty="0"/>
              <a:t>interactions</a:t>
            </a:r>
            <a:r>
              <a:rPr lang="en-US" sz="2800" dirty="0"/>
              <a:t> of </a:t>
            </a:r>
            <a:r>
              <a:rPr lang="en-US" sz="2800" dirty="0" smtClean="0"/>
              <a:t>measurements </a:t>
            </a:r>
            <a:r>
              <a:rPr lang="en-US" sz="2800" dirty="0"/>
              <a:t>with the network’s forwarding </a:t>
            </a:r>
            <a:r>
              <a:rPr lang="en-US" sz="2800" dirty="0" smtClean="0"/>
              <a:t>policy,</a:t>
            </a:r>
          </a:p>
          <a:p>
            <a:r>
              <a:rPr lang="en-US" sz="2800" dirty="0" smtClean="0"/>
              <a:t>Not worry </a:t>
            </a:r>
            <a:r>
              <a:rPr lang="en-US" sz="2800" dirty="0"/>
              <a:t>about </a:t>
            </a:r>
            <a:r>
              <a:rPr lang="en-US" sz="2800" i="1" dirty="0"/>
              <a:t>interactions</a:t>
            </a:r>
            <a:r>
              <a:rPr lang="en-US" sz="2800" dirty="0"/>
              <a:t> </a:t>
            </a:r>
            <a:r>
              <a:rPr lang="en-US" sz="2800" dirty="0" smtClean="0"/>
              <a:t>between different measurements, </a:t>
            </a:r>
            <a:endParaRPr lang="en-US" sz="2800" dirty="0"/>
          </a:p>
          <a:p>
            <a:r>
              <a:rPr lang="en-US" sz="2800" dirty="0" smtClean="0"/>
              <a:t>Not have </a:t>
            </a:r>
            <a:r>
              <a:rPr lang="en-US" sz="2800" dirty="0"/>
              <a:t>to </a:t>
            </a:r>
            <a:r>
              <a:rPr lang="en-US" sz="2800" i="1" dirty="0"/>
              <a:t>infer</a:t>
            </a:r>
            <a:r>
              <a:rPr lang="en-US" sz="2800" dirty="0"/>
              <a:t> </a:t>
            </a:r>
            <a:r>
              <a:rPr lang="en-US" sz="2800" dirty="0" smtClean="0"/>
              <a:t>the results </a:t>
            </a:r>
            <a:r>
              <a:rPr lang="en-US" sz="2800" dirty="0"/>
              <a:t>from indirect </a:t>
            </a:r>
            <a:r>
              <a:rPr lang="en-US" sz="2800" dirty="0" smtClean="0"/>
              <a:t>observations </a:t>
            </a:r>
            <a:r>
              <a:rPr lang="en-US" sz="2800" dirty="0"/>
              <a:t>of </a:t>
            </a:r>
            <a:r>
              <a:rPr lang="en-US" sz="2800" dirty="0" smtClean="0"/>
              <a:t>traffic </a:t>
            </a:r>
            <a:r>
              <a:rPr lang="en-US" sz="2800" dirty="0"/>
              <a:t>and forwarding policy</a:t>
            </a:r>
            <a:r>
              <a:rPr lang="en-US" sz="2800" dirty="0" smtClean="0"/>
              <a:t>,</a:t>
            </a:r>
            <a:endParaRPr lang="en-US" sz="2800" dirty="0"/>
          </a:p>
          <a:p>
            <a:r>
              <a:rPr lang="en-US" sz="2800" dirty="0"/>
              <a:t>H</a:t>
            </a:r>
            <a:r>
              <a:rPr lang="en-US" sz="2800" dirty="0" smtClean="0"/>
              <a:t>ave </a:t>
            </a:r>
            <a:r>
              <a:rPr lang="en-US" sz="2800" dirty="0"/>
              <a:t>control over the network </a:t>
            </a:r>
            <a:r>
              <a:rPr lang="en-US" sz="2800" i="1" dirty="0" smtClean="0"/>
              <a:t>resources</a:t>
            </a:r>
            <a:r>
              <a:rPr lang="en-US" sz="2800" dirty="0" smtClean="0"/>
              <a:t> used </a:t>
            </a:r>
            <a:r>
              <a:rPr lang="en-US" sz="2800" dirty="0"/>
              <a:t>for </a:t>
            </a:r>
            <a:r>
              <a:rPr lang="en-US" sz="2800" dirty="0" smtClean="0"/>
              <a:t>measurement</a:t>
            </a:r>
            <a:r>
              <a:rPr lang="en-US" sz="2800" dirty="0"/>
              <a:t>, </a:t>
            </a:r>
            <a:r>
              <a:rPr lang="en-US" sz="2800" dirty="0" smtClean="0"/>
              <a:t>and</a:t>
            </a:r>
            <a:endParaRPr lang="en-US" sz="2800" dirty="0"/>
          </a:p>
          <a:p>
            <a:r>
              <a:rPr lang="en-US" sz="2800" dirty="0" smtClean="0"/>
              <a:t>Be able to use </a:t>
            </a:r>
            <a:r>
              <a:rPr lang="en-US" sz="2800" i="1" dirty="0" smtClean="0"/>
              <a:t>commodity</a:t>
            </a:r>
            <a:r>
              <a:rPr lang="en-US" sz="2800" dirty="0" smtClean="0"/>
              <a:t> SDN switch hardware.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7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Query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traffic along a path</a:t>
            </a:r>
          </a:p>
          <a:p>
            <a:pPr lvl="1"/>
            <a:r>
              <a:rPr lang="en-US" dirty="0" smtClean="0"/>
              <a:t>Regular expression on packet location and headers</a:t>
            </a:r>
          </a:p>
          <a:p>
            <a:pPr lvl="1"/>
            <a:r>
              <a:rPr lang="en-US" dirty="0" smtClean="0"/>
              <a:t>Collect packets or aggregate statistics</a:t>
            </a:r>
          </a:p>
          <a:p>
            <a:r>
              <a:rPr lang="en-US" dirty="0" smtClean="0"/>
              <a:t>Simple example</a:t>
            </a:r>
          </a:p>
          <a:p>
            <a:pPr lvl="1"/>
            <a:r>
              <a:rPr lang="en-US" dirty="0" smtClean="0"/>
              <a:t>Packets reaching switch S1, then S2 with a source IP address in 10.0.0.0/16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32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312" y="5319646"/>
            <a:ext cx="773793" cy="4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Line 21"/>
          <p:cNvSpPr>
            <a:spLocks noChangeShapeType="1"/>
          </p:cNvSpPr>
          <p:nvPr/>
        </p:nvSpPr>
        <p:spPr bwMode="auto">
          <a:xfrm>
            <a:off x="3702106" y="5499061"/>
            <a:ext cx="862320" cy="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620" y="5320896"/>
            <a:ext cx="773793" cy="4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71818" y="5685076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7906" y="5685076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S2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50513" y="6149663"/>
            <a:ext cx="6795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>
                <a:solidFill>
                  <a:srgbClr val="FF0000"/>
                </a:solidFill>
                <a:latin typeface="Ayuthaya"/>
                <a:cs typeface="Ayuthaya"/>
              </a:rPr>
              <a:t>switch=S1 </a:t>
            </a:r>
            <a:r>
              <a:rPr lang="en-US" sz="2000" dirty="0">
                <a:solidFill>
                  <a:srgbClr val="0000FF"/>
                </a:solidFill>
                <a:latin typeface="Ayuthaya"/>
                <a:cs typeface="Ayuthaya"/>
              </a:rPr>
              <a:t>^</a:t>
            </a:r>
            <a:r>
              <a:rPr lang="en-US" sz="2000" dirty="0">
                <a:latin typeface="Ayuthaya"/>
                <a:cs typeface="Ayuthaya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Ayuthaya"/>
                <a:cs typeface="Ayuthaya"/>
              </a:rPr>
              <a:t>(switch=S2 &amp; </a:t>
            </a:r>
            <a:r>
              <a:rPr lang="en-US" sz="2000" dirty="0" err="1">
                <a:solidFill>
                  <a:srgbClr val="008000"/>
                </a:solidFill>
                <a:latin typeface="Ayuthaya"/>
                <a:cs typeface="Ayuthaya"/>
              </a:rPr>
              <a:t>srcip</a:t>
            </a:r>
            <a:r>
              <a:rPr lang="en-US" sz="2000" dirty="0">
                <a:solidFill>
                  <a:srgbClr val="008000"/>
                </a:solidFill>
                <a:latin typeface="Ayuthaya"/>
                <a:cs typeface="Ayuthaya"/>
              </a:rPr>
              <a:t>=10.0.0.0/16</a:t>
            </a:r>
            <a:r>
              <a:rPr lang="en-US" sz="2000" dirty="0" smtClean="0">
                <a:solidFill>
                  <a:srgbClr val="008000"/>
                </a:solidFill>
                <a:latin typeface="Ayuthaya"/>
                <a:cs typeface="Ayuthaya"/>
              </a:rPr>
              <a:t>)</a:t>
            </a:r>
            <a:endParaRPr lang="en-US" sz="2000" dirty="0">
              <a:solidFill>
                <a:srgbClr val="008000"/>
              </a:solidFill>
              <a:latin typeface="Ayuthaya"/>
              <a:cs typeface="Ayuthaya"/>
            </a:endParaRPr>
          </a:p>
        </p:txBody>
      </p:sp>
    </p:spTree>
    <p:extLst>
      <p:ext uri="{BB962C8B-B14F-4D97-AF65-F5344CB8AC3E}">
        <p14:creationId xmlns:p14="http://schemas.microsoft.com/office/powerpoint/2010/main" val="765775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835645" y="4051505"/>
            <a:ext cx="3580653" cy="2358407"/>
          </a:xfrm>
          <a:prstGeom prst="rect">
            <a:avLst/>
          </a:prstGeom>
          <a:solidFill>
            <a:srgbClr val="FF8A01">
              <a:alpha val="30000"/>
            </a:srgbClr>
          </a:solidFill>
          <a:ln w="34925"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Firewall Evasion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799"/>
          </a:xfrm>
        </p:spPr>
        <p:txBody>
          <a:bodyPr>
            <a:normAutofit/>
          </a:bodyPr>
          <a:lstStyle/>
          <a:p>
            <a:r>
              <a:rPr lang="en-US" dirty="0" smtClean="0"/>
              <a:t>Capture packets evading a </a:t>
            </a:r>
            <a:r>
              <a:rPr lang="en-US" dirty="0" smtClean="0"/>
              <a:t>firewall</a:t>
            </a:r>
            <a:endParaRPr lang="en-US" dirty="0" smtClean="0">
              <a:latin typeface="Ayuthaya"/>
              <a:cs typeface="Ayuthaya"/>
            </a:endParaRPr>
          </a:p>
          <a:p>
            <a:endParaRPr lang="en-US" dirty="0">
              <a:latin typeface="Ayuthaya"/>
              <a:cs typeface="Ayuthaya"/>
            </a:endParaRPr>
          </a:p>
          <a:p>
            <a:endParaRPr lang="en-US" dirty="0" smtClean="0">
              <a:latin typeface="Ayuthaya"/>
              <a:cs typeface="Ayuthaya"/>
            </a:endParaRPr>
          </a:p>
          <a:p>
            <a:endParaRPr lang="en-US" dirty="0">
              <a:latin typeface="Ayuthaya"/>
              <a:cs typeface="Ayuthaya"/>
            </a:endParaRPr>
          </a:p>
          <a:p>
            <a:pPr marL="457200" lvl="2" indent="0">
              <a:spcBef>
                <a:spcPts val="0"/>
              </a:spcBef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2" indent="0">
              <a:spcBef>
                <a:spcPts val="0"/>
              </a:spcBef>
              <a:buNone/>
            </a:pPr>
            <a:r>
              <a:rPr lang="en-US" sz="2800" dirty="0" smtClean="0">
                <a:latin typeface="Ayuthaya"/>
                <a:cs typeface="Ayuthaya"/>
              </a:rPr>
              <a:t>ingress</a:t>
            </a:r>
            <a:r>
              <a:rPr lang="en-US" sz="2800" dirty="0">
                <a:latin typeface="Ayuthaya"/>
                <a:cs typeface="Ayuthaya"/>
              </a:rPr>
              <a:t>()</a:t>
            </a:r>
          </a:p>
          <a:p>
            <a:pPr marL="457200" lvl="2" indent="0">
              <a:spcBef>
                <a:spcPts val="0"/>
              </a:spcBef>
              <a:buNone/>
            </a:pPr>
            <a:r>
              <a:rPr lang="en-US" sz="2800" dirty="0">
                <a:latin typeface="Ayuthaya"/>
                <a:cs typeface="Ayuthaya"/>
              </a:rPr>
              <a:t>^</a:t>
            </a:r>
          </a:p>
          <a:p>
            <a:pPr marL="457200" lvl="2" indent="0">
              <a:spcBef>
                <a:spcPts val="0"/>
              </a:spcBef>
              <a:buNone/>
            </a:pPr>
            <a:r>
              <a:rPr lang="en-US" sz="2800" dirty="0">
                <a:latin typeface="Ayuthaya"/>
                <a:cs typeface="Ayuthaya"/>
              </a:rPr>
              <a:t>(switch != FW)*</a:t>
            </a:r>
          </a:p>
          <a:p>
            <a:pPr marL="457200" lvl="2" indent="0">
              <a:spcBef>
                <a:spcPts val="0"/>
              </a:spcBef>
              <a:buNone/>
            </a:pPr>
            <a:r>
              <a:rPr lang="en-US" sz="2800" dirty="0">
                <a:latin typeface="Ayuthaya"/>
                <a:cs typeface="Ayuthaya"/>
              </a:rPr>
              <a:t>^</a:t>
            </a:r>
          </a:p>
          <a:p>
            <a:pPr marL="457200" lvl="2" indent="0">
              <a:spcBef>
                <a:spcPts val="0"/>
              </a:spcBef>
              <a:buNone/>
            </a:pPr>
            <a:r>
              <a:rPr lang="en-US" sz="2800" dirty="0">
                <a:latin typeface="Ayuthaya"/>
                <a:cs typeface="Ayuthaya"/>
              </a:rPr>
              <a:t>egress()</a:t>
            </a:r>
          </a:p>
          <a:p>
            <a:pPr marL="0" indent="0">
              <a:buNone/>
            </a:pPr>
            <a:endParaRPr lang="en-US" dirty="0">
              <a:latin typeface="Ayuthaya"/>
              <a:cs typeface="Ayuthay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5E042-9FCA-6349-A6E6-875D1C99090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6335" y="4961647"/>
            <a:ext cx="19986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</a:rPr>
              <a:t>0 or more </a:t>
            </a:r>
          </a:p>
          <a:p>
            <a:pPr algn="l"/>
            <a:r>
              <a:rPr lang="en-US" sz="2800" b="0" dirty="0" smtClean="0">
                <a:solidFill>
                  <a:schemeClr val="tx1"/>
                </a:solidFill>
              </a:rPr>
              <a:t>repetitions</a:t>
            </a:r>
          </a:p>
        </p:txBody>
      </p:sp>
      <p:sp>
        <p:nvSpPr>
          <p:cNvPr id="37" name="Left Arrow 36"/>
          <p:cNvSpPr/>
          <p:nvPr/>
        </p:nvSpPr>
        <p:spPr>
          <a:xfrm>
            <a:off x="4424769" y="5136362"/>
            <a:ext cx="1713116" cy="465765"/>
          </a:xfrm>
          <a:prstGeom prst="lef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37195" y="2903768"/>
            <a:ext cx="115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i</a:t>
            </a:r>
            <a:r>
              <a:rPr lang="en-US" dirty="0" smtClean="0"/>
              <a:t>ngress</a:t>
            </a:r>
            <a:endParaRPr lang="en-US" sz="1800" b="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73261" y="2911636"/>
            <a:ext cx="1040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egress</a:t>
            </a:r>
            <a:endParaRPr lang="en-US" sz="1800" b="0" dirty="0" smtClean="0">
              <a:solidFill>
                <a:schemeClr val="tx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787371" y="2339543"/>
            <a:ext cx="5401816" cy="1565954"/>
            <a:chOff x="1791121" y="1818109"/>
            <a:chExt cx="5401816" cy="1565954"/>
          </a:xfrm>
        </p:grpSpPr>
        <p:grpSp>
          <p:nvGrpSpPr>
            <p:cNvPr id="41" name="Group 40"/>
            <p:cNvGrpSpPr/>
            <p:nvPr/>
          </p:nvGrpSpPr>
          <p:grpSpPr>
            <a:xfrm>
              <a:off x="1791121" y="1818109"/>
              <a:ext cx="5401816" cy="1565954"/>
              <a:chOff x="7192937" y="5030336"/>
              <a:chExt cx="5401816" cy="1565954"/>
            </a:xfrm>
          </p:grpSpPr>
          <p:pic>
            <p:nvPicPr>
              <p:cNvPr id="13" name="Picture 1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1499412" y="5674517"/>
                <a:ext cx="596804" cy="3551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40" name="Group 39"/>
              <p:cNvGrpSpPr/>
              <p:nvPr/>
            </p:nvGrpSpPr>
            <p:grpSpPr>
              <a:xfrm>
                <a:off x="7192937" y="5030336"/>
                <a:ext cx="5401816" cy="1565954"/>
                <a:chOff x="1920528" y="1898139"/>
                <a:chExt cx="5401816" cy="1565954"/>
              </a:xfrm>
            </p:grpSpPr>
            <p:sp>
              <p:nvSpPr>
                <p:cNvPr id="10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920528" y="2671128"/>
                  <a:ext cx="429267" cy="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6893077" y="2690263"/>
                  <a:ext cx="429267" cy="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pic>
              <p:nvPicPr>
                <p:cNvPr id="12" name="Picture 11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327354" y="2536812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4" name="Picture 13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217848" y="1898139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6" name="Picture 15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231752" y="3108970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2883057" y="2805557"/>
                  <a:ext cx="359052" cy="95373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8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865455" y="2671127"/>
                  <a:ext cx="352394" cy="188667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4878748" y="2663434"/>
                  <a:ext cx="501479" cy="171532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0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3865453" y="2397030"/>
                  <a:ext cx="352395" cy="14529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830785" y="2096181"/>
                  <a:ext cx="387064" cy="109351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2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3865452" y="3025955"/>
                  <a:ext cx="366299" cy="176039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3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4868729" y="2394032"/>
                  <a:ext cx="462146" cy="112526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4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4909688" y="3025956"/>
                  <a:ext cx="470539" cy="176038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4868729" y="2038065"/>
                  <a:ext cx="511499" cy="14179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892927" y="2394032"/>
                  <a:ext cx="352263" cy="14278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7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5966133" y="2394991"/>
                  <a:ext cx="333742" cy="101155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959149" y="2794745"/>
                  <a:ext cx="330315" cy="96282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pic>
              <p:nvPicPr>
                <p:cNvPr id="29" name="Picture 28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5330875" y="2204011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29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5330875" y="2787157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0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215068" y="2205532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1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215068" y="2785646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217848" y="2542320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2763520" y="1987949"/>
              <a:ext cx="389027" cy="143321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flipV="1">
              <a:off x="2794751" y="2967891"/>
              <a:ext cx="347926" cy="239997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7" name="Line 21"/>
            <p:cNvSpPr>
              <a:spLocks noChangeShapeType="1"/>
            </p:cNvSpPr>
            <p:nvPr/>
          </p:nvSpPr>
          <p:spPr bwMode="auto">
            <a:xfrm flipH="1">
              <a:off x="5791884" y="1954540"/>
              <a:ext cx="336942" cy="143321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>
              <a:off x="5812130" y="2984945"/>
              <a:ext cx="316696" cy="222943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pic>
        <p:nvPicPr>
          <p:cNvPr id="38" name="Picture 37" descr="juanjo_Firewal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350" y="2689326"/>
            <a:ext cx="835541" cy="838335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1580764" y="2293712"/>
            <a:ext cx="115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i</a:t>
            </a:r>
            <a:r>
              <a:rPr lang="en-US" dirty="0" smtClean="0"/>
              <a:t>ngress</a:t>
            </a:r>
            <a:endParaRPr lang="en-US" sz="1800" b="0" dirty="0" smtClean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80764" y="3506379"/>
            <a:ext cx="115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i</a:t>
            </a:r>
            <a:r>
              <a:rPr lang="en-US" dirty="0" smtClean="0"/>
              <a:t>ngress</a:t>
            </a:r>
            <a:endParaRPr lang="en-US" sz="1800" b="0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64158" y="3508364"/>
            <a:ext cx="1040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egress</a:t>
            </a:r>
            <a:endParaRPr lang="en-US" sz="1800" b="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64158" y="2293712"/>
            <a:ext cx="1040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egress</a:t>
            </a:r>
            <a:endParaRPr lang="en-US" sz="1800" b="0" dirty="0" smtClean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596487" y="2621259"/>
            <a:ext cx="389027" cy="139458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1805170" y="2973216"/>
            <a:ext cx="389027" cy="28843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2656590" y="3390440"/>
            <a:ext cx="406826" cy="252958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5909691" y="3409254"/>
            <a:ext cx="322226" cy="252958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5706278" y="2293712"/>
            <a:ext cx="450029" cy="192864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6815465" y="2983724"/>
            <a:ext cx="389027" cy="28843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24933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 animBg="1"/>
      <p:bldP spid="43" grpId="0"/>
      <p:bldP spid="44" grpId="0"/>
      <p:bldP spid="50" grpId="0"/>
      <p:bldP spid="51" grpId="0"/>
      <p:bldP spid="53" grpId="0"/>
      <p:bldP spid="5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Traffic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Switch-level traffic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22969" y="2606719"/>
            <a:ext cx="5401816" cy="1565954"/>
            <a:chOff x="1791121" y="1818109"/>
            <a:chExt cx="5401816" cy="1565954"/>
          </a:xfrm>
        </p:grpSpPr>
        <p:grpSp>
          <p:nvGrpSpPr>
            <p:cNvPr id="8" name="Group 7"/>
            <p:cNvGrpSpPr/>
            <p:nvPr/>
          </p:nvGrpSpPr>
          <p:grpSpPr>
            <a:xfrm>
              <a:off x="1791121" y="1818109"/>
              <a:ext cx="5401816" cy="1565954"/>
              <a:chOff x="7192937" y="5030336"/>
              <a:chExt cx="5401816" cy="1565954"/>
            </a:xfrm>
          </p:grpSpPr>
          <p:pic>
            <p:nvPicPr>
              <p:cNvPr id="13" name="Picture 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1499412" y="5674517"/>
                <a:ext cx="596804" cy="3551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4" name="Group 13"/>
              <p:cNvGrpSpPr/>
              <p:nvPr/>
            </p:nvGrpSpPr>
            <p:grpSpPr>
              <a:xfrm>
                <a:off x="7192937" y="5030336"/>
                <a:ext cx="5401816" cy="1565954"/>
                <a:chOff x="1920528" y="1898139"/>
                <a:chExt cx="5401816" cy="1565954"/>
              </a:xfrm>
            </p:grpSpPr>
            <p:sp>
              <p:nvSpPr>
                <p:cNvPr id="1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920528" y="2671128"/>
                  <a:ext cx="429267" cy="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1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6893077" y="2690263"/>
                  <a:ext cx="429267" cy="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pic>
              <p:nvPicPr>
                <p:cNvPr id="17" name="Picture 16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327354" y="2536812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" name="Picture 17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217848" y="1898139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9" name="Picture 18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231752" y="3108970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0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2883057" y="2805557"/>
                  <a:ext cx="359052" cy="95373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865455" y="2671127"/>
                  <a:ext cx="352394" cy="188667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2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4878748" y="2663434"/>
                  <a:ext cx="501479" cy="171532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3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3865453" y="2397030"/>
                  <a:ext cx="352395" cy="14529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4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830785" y="2096181"/>
                  <a:ext cx="387064" cy="109351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3865452" y="3025955"/>
                  <a:ext cx="366299" cy="176039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4868729" y="2394032"/>
                  <a:ext cx="462146" cy="112526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7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4909688" y="3025956"/>
                  <a:ext cx="470539" cy="176038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8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4868729" y="2038065"/>
                  <a:ext cx="511499" cy="14179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29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892927" y="2394032"/>
                  <a:ext cx="352263" cy="142780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0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5966133" y="2394991"/>
                  <a:ext cx="333742" cy="101155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sp>
              <p:nvSpPr>
                <p:cNvPr id="3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959149" y="2794745"/>
                  <a:ext cx="330315" cy="96282"/>
                </a:xfrm>
                <a:prstGeom prst="line">
                  <a:avLst/>
                </a:prstGeom>
                <a:noFill/>
                <a:ln w="3672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Arial" charset="0"/>
                  </a:endParaRPr>
                </a:p>
              </p:txBody>
            </p:sp>
            <p:pic>
              <p:nvPicPr>
                <p:cNvPr id="32" name="Picture 31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5330875" y="2204011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5330875" y="2787157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3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215068" y="2205532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34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215068" y="2785646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35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4217848" y="2542320"/>
                  <a:ext cx="596804" cy="3551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blipFill dpi="0" rotWithShape="0">
                        <a:blip/>
                        <a:srcRect/>
                        <a:stretch>
                          <a:fillRect/>
                        </a:stretch>
                      </a:blip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Line 21"/>
            <p:cNvSpPr>
              <a:spLocks noChangeShapeType="1"/>
            </p:cNvSpPr>
            <p:nvPr/>
          </p:nvSpPr>
          <p:spPr bwMode="auto">
            <a:xfrm>
              <a:off x="2763520" y="1987949"/>
              <a:ext cx="389027" cy="143321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 flipV="1">
              <a:off x="2794751" y="2967891"/>
              <a:ext cx="347926" cy="239997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" name="Line 21"/>
            <p:cNvSpPr>
              <a:spLocks noChangeShapeType="1"/>
            </p:cNvSpPr>
            <p:nvPr/>
          </p:nvSpPr>
          <p:spPr bwMode="auto">
            <a:xfrm flipH="1">
              <a:off x="5791884" y="1954540"/>
              <a:ext cx="336942" cy="143321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" name="Line 21"/>
            <p:cNvSpPr>
              <a:spLocks noChangeShapeType="1"/>
            </p:cNvSpPr>
            <p:nvPr/>
          </p:nvSpPr>
          <p:spPr bwMode="auto">
            <a:xfrm>
              <a:off x="5812130" y="2984945"/>
              <a:ext cx="316696" cy="222943"/>
            </a:xfrm>
            <a:prstGeom prst="line">
              <a:avLst/>
            </a:prstGeom>
            <a:noFill/>
            <a:ln w="3672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cxnSp>
        <p:nvCxnSpPr>
          <p:cNvPr id="42" name="Straight Arrow Connector 41"/>
          <p:cNvCxnSpPr/>
          <p:nvPr/>
        </p:nvCxnSpPr>
        <p:spPr bwMode="auto">
          <a:xfrm>
            <a:off x="2632085" y="2888435"/>
            <a:ext cx="389027" cy="139458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840768" y="3240392"/>
            <a:ext cx="389027" cy="28843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692188" y="3657616"/>
            <a:ext cx="406826" cy="252958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945289" y="3676430"/>
            <a:ext cx="322226" cy="252958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5741876" y="2560888"/>
            <a:ext cx="450029" cy="192864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6851063" y="3250900"/>
            <a:ext cx="389027" cy="28843"/>
          </a:xfrm>
          <a:prstGeom prst="straightConnector1">
            <a:avLst/>
          </a:prstGeom>
          <a:solidFill>
            <a:srgbClr val="00B8FF"/>
          </a:solidFill>
          <a:ln w="3683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270143"/>
              </p:ext>
            </p:extLst>
          </p:nvPr>
        </p:nvGraphicFramePr>
        <p:xfrm>
          <a:off x="1491164" y="4575177"/>
          <a:ext cx="6479666" cy="2125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65280"/>
                <a:gridCol w="1548164"/>
                <a:gridCol w="1583111"/>
                <a:gridCol w="1583111"/>
              </a:tblGrid>
              <a:tr h="5329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E1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E2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53094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yuthaya"/>
                        </a:rPr>
                        <a:t>I1</a:t>
                      </a:r>
                      <a:endParaRPr lang="en-US" b="1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250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100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53094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yuthaya"/>
                        </a:rPr>
                        <a:t>I2</a:t>
                      </a:r>
                      <a:endParaRPr lang="en-US" b="1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120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95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53094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243698" y="2513638"/>
            <a:ext cx="37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318449" y="2483057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315011" y="2871060"/>
            <a:ext cx="37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290886" y="3737636"/>
            <a:ext cx="37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I3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258259" y="2854488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dirty="0"/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63113" y="3782771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5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5407" y="2190750"/>
            <a:ext cx="2943782" cy="4000500"/>
          </a:xfrm>
          <a:prstGeom prst="rect">
            <a:avLst/>
          </a:prstGeom>
          <a:solidFill>
            <a:srgbClr val="FF8A01">
              <a:alpha val="30000"/>
            </a:srgbClr>
          </a:solidFill>
          <a:ln w="34925"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</a:t>
            </a:r>
            <a:r>
              <a:rPr lang="en-US" dirty="0" smtClean="0"/>
              <a:t>mple: Traffic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5E042-9FCA-6349-A6E6-875D1C99090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65148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Switch-level traffic matrix: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ingress()</a:t>
            </a:r>
          </a:p>
          <a:p>
            <a:pPr marL="457200" lvl="1" indent="0"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^</a:t>
            </a:r>
          </a:p>
          <a:p>
            <a:pPr marL="457200" lvl="1" indent="0"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(true)*</a:t>
            </a:r>
          </a:p>
          <a:p>
            <a:pPr marL="457200" lvl="1" indent="0"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^</a:t>
            </a:r>
          </a:p>
          <a:p>
            <a:pPr marL="457200" lvl="1" indent="0"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egress()</a:t>
            </a:r>
            <a:endParaRPr lang="en-US" dirty="0">
              <a:latin typeface="Ayuthaya"/>
              <a:cs typeface="Ayuthay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7571" y="3475417"/>
            <a:ext cx="28122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</a:rPr>
              <a:t>Count </a:t>
            </a:r>
            <a:r>
              <a:rPr lang="en-US" sz="2800" b="0" i="1" dirty="0" smtClean="0">
                <a:solidFill>
                  <a:schemeClr val="tx1"/>
                </a:solidFill>
              </a:rPr>
              <a:t>all</a:t>
            </a:r>
            <a:r>
              <a:rPr lang="en-US" sz="2800" b="0" dirty="0" smtClean="0">
                <a:solidFill>
                  <a:schemeClr val="tx1"/>
                </a:solidFill>
              </a:rPr>
              <a:t> packets, going from any ingress to any egress.</a:t>
            </a:r>
          </a:p>
        </p:txBody>
      </p:sp>
      <p:sp>
        <p:nvSpPr>
          <p:cNvPr id="8" name="Rectangle 7"/>
          <p:cNvSpPr/>
          <p:nvPr/>
        </p:nvSpPr>
        <p:spPr>
          <a:xfrm>
            <a:off x="805115" y="2429226"/>
            <a:ext cx="2264463" cy="423318"/>
          </a:xfrm>
          <a:prstGeom prst="rect">
            <a:avLst/>
          </a:prstGeom>
          <a:ln w="34925">
            <a:solidFill>
              <a:srgbClr val="FF66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5485"/>
              </p:ext>
            </p:extLst>
          </p:nvPr>
        </p:nvGraphicFramePr>
        <p:xfrm>
          <a:off x="5554446" y="1833255"/>
          <a:ext cx="3124417" cy="80901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98561"/>
                <a:gridCol w="1325856"/>
              </a:tblGrid>
              <a:tr h="43817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Flow</a:t>
                      </a:r>
                      <a:endParaRPr lang="en-US" sz="2000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#</a:t>
                      </a:r>
                      <a:r>
                        <a:rPr lang="en-US" sz="2000" dirty="0" err="1" smtClean="0">
                          <a:latin typeface="Ayuthaya"/>
                        </a:rPr>
                        <a:t>pkts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*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1000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36867" y="5619339"/>
            <a:ext cx="2264463" cy="423318"/>
          </a:xfrm>
          <a:prstGeom prst="rect">
            <a:avLst/>
          </a:prstGeom>
          <a:ln w="34925">
            <a:solidFill>
              <a:srgbClr val="FF66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38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/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15407" y="2008188"/>
            <a:ext cx="4174094" cy="4348162"/>
          </a:xfrm>
          <a:prstGeom prst="rect">
            <a:avLst/>
          </a:prstGeom>
          <a:solidFill>
            <a:srgbClr val="FF8A01">
              <a:alpha val="30000"/>
            </a:srgbClr>
          </a:solidFill>
          <a:ln w="34925"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Traffic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5E042-9FCA-6349-A6E6-875D1C99090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2466" y="158432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Switch-level traffic matrix: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>
                <a:latin typeface="Ayuthaya"/>
                <a:cs typeface="Ayuthaya"/>
              </a:rPr>
              <a:t>g</a:t>
            </a:r>
            <a:r>
              <a:rPr lang="en-US" dirty="0" err="1" smtClean="0">
                <a:latin typeface="Ayuthaya"/>
                <a:cs typeface="Ayuthaya"/>
              </a:rPr>
              <a:t>roupby</a:t>
            </a:r>
            <a:r>
              <a:rPr lang="en-US" dirty="0" smtClean="0">
                <a:latin typeface="Ayuthaya"/>
                <a:cs typeface="Ayuthaya"/>
              </a:rPr>
              <a:t>(ingress(),</a:t>
            </a:r>
          </a:p>
          <a:p>
            <a:pPr marL="457200" lvl="1" indent="0">
              <a:buNone/>
            </a:pPr>
            <a:r>
              <a:rPr lang="en-US" dirty="0">
                <a:latin typeface="Ayuthaya"/>
                <a:cs typeface="Ayuthaya"/>
              </a:rPr>
              <a:t> </a:t>
            </a:r>
            <a:r>
              <a:rPr lang="en-US" dirty="0" smtClean="0">
                <a:latin typeface="Ayuthaya"/>
                <a:cs typeface="Ayuthaya"/>
              </a:rPr>
              <a:t>       [switch])</a:t>
            </a:r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^</a:t>
            </a:r>
          </a:p>
          <a:p>
            <a:pPr marL="457200" lvl="1" indent="0"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(true)*</a:t>
            </a:r>
          </a:p>
          <a:p>
            <a:pPr marL="457200" lvl="1" indent="0"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1" indent="0">
              <a:buNone/>
            </a:pPr>
            <a:r>
              <a:rPr lang="en-US" dirty="0" smtClean="0">
                <a:latin typeface="Ayuthaya"/>
                <a:cs typeface="Ayuthaya"/>
              </a:rPr>
              <a:t>^</a:t>
            </a:r>
          </a:p>
          <a:p>
            <a:pPr marL="457200" lvl="1" indent="0">
              <a:buNone/>
            </a:pPr>
            <a:endParaRPr lang="en-US" dirty="0" smtClean="0">
              <a:latin typeface="Ayuthaya"/>
              <a:cs typeface="Ayuthaya"/>
            </a:endParaRPr>
          </a:p>
          <a:p>
            <a:pPr marL="457200" lvl="1" indent="0">
              <a:buNone/>
            </a:pPr>
            <a:r>
              <a:rPr lang="en-US" dirty="0" err="1" smtClean="0">
                <a:latin typeface="Ayuthaya"/>
                <a:cs typeface="Ayuthaya"/>
              </a:rPr>
              <a:t>groupby</a:t>
            </a:r>
            <a:r>
              <a:rPr lang="en-US" dirty="0" smtClean="0">
                <a:latin typeface="Ayuthaya"/>
                <a:cs typeface="Ayuthaya"/>
              </a:rPr>
              <a:t>(egress(),</a:t>
            </a:r>
          </a:p>
          <a:p>
            <a:pPr marL="457200" lvl="1" indent="0">
              <a:buNone/>
            </a:pPr>
            <a:r>
              <a:rPr lang="en-US" dirty="0">
                <a:latin typeface="Ayuthaya"/>
                <a:cs typeface="Ayuthaya"/>
              </a:rPr>
              <a:t> </a:t>
            </a:r>
            <a:r>
              <a:rPr lang="en-US" dirty="0" smtClean="0">
                <a:latin typeface="Ayuthaya"/>
                <a:cs typeface="Ayuthaya"/>
              </a:rPr>
              <a:t>       [switch])</a:t>
            </a:r>
          </a:p>
        </p:txBody>
      </p:sp>
      <p:sp>
        <p:nvSpPr>
          <p:cNvPr id="12" name="Bent Arrow 11"/>
          <p:cNvSpPr/>
          <p:nvPr/>
        </p:nvSpPr>
        <p:spPr>
          <a:xfrm rot="16200000">
            <a:off x="4093485" y="2724100"/>
            <a:ext cx="989259" cy="1671009"/>
          </a:xfrm>
          <a:prstGeom prst="ben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ent Arrow 13"/>
          <p:cNvSpPr/>
          <p:nvPr/>
        </p:nvSpPr>
        <p:spPr>
          <a:xfrm rot="16200000">
            <a:off x="4093484" y="4097161"/>
            <a:ext cx="989259" cy="1671009"/>
          </a:xfrm>
          <a:prstGeom prst="bentArrow">
            <a:avLst/>
          </a:prstGeom>
          <a:ln w="34925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23618" y="3601672"/>
            <a:ext cx="34838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</a:rPr>
              <a:t>Group counts by </a:t>
            </a:r>
          </a:p>
          <a:p>
            <a:pPr algn="l"/>
            <a:r>
              <a:rPr lang="en-US" sz="2800" b="0" dirty="0" smtClean="0">
                <a:solidFill>
                  <a:schemeClr val="tx1"/>
                </a:solidFill>
              </a:rPr>
              <a:t>packet’s ingress </a:t>
            </a:r>
            <a:r>
              <a:rPr lang="en-US" sz="2800" dirty="0" smtClean="0"/>
              <a:t>and</a:t>
            </a:r>
            <a:r>
              <a:rPr lang="en-US" sz="2800" b="0" dirty="0" smtClean="0">
                <a:solidFill>
                  <a:schemeClr val="tx1"/>
                </a:solidFill>
              </a:rPr>
              <a:t> egress switch!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51201"/>
              </p:ext>
            </p:extLst>
          </p:nvPr>
        </p:nvGraphicFramePr>
        <p:xfrm>
          <a:off x="5423619" y="1854742"/>
          <a:ext cx="3483844" cy="155069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05464"/>
                <a:gridCol w="1478380"/>
              </a:tblGrid>
              <a:tr h="43817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Flow</a:t>
                      </a:r>
                      <a:endParaRPr lang="en-US" sz="2000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#</a:t>
                      </a:r>
                      <a:r>
                        <a:rPr lang="en-US" sz="2000" dirty="0" err="1" smtClean="0">
                          <a:latin typeface="Ayuthaya"/>
                        </a:rPr>
                        <a:t>pkts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yuthaya"/>
                        </a:rPr>
                        <a:t>sw</a:t>
                      </a:r>
                      <a:r>
                        <a:rPr lang="en-US" dirty="0" smtClean="0">
                          <a:latin typeface="Ayuthaya"/>
                        </a:rPr>
                        <a:t>=I1, </a:t>
                      </a:r>
                      <a:r>
                        <a:rPr lang="en-US" dirty="0" err="1" smtClean="0">
                          <a:latin typeface="Ayuthaya"/>
                        </a:rPr>
                        <a:t>sw</a:t>
                      </a:r>
                      <a:r>
                        <a:rPr lang="en-US" dirty="0" smtClean="0">
                          <a:latin typeface="Ayuthaya"/>
                        </a:rPr>
                        <a:t>=E1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250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yuthaya"/>
                        </a:rPr>
                        <a:t>sw</a:t>
                      </a:r>
                      <a:r>
                        <a:rPr lang="en-US" dirty="0" smtClean="0">
                          <a:latin typeface="Ayuthaya"/>
                        </a:rPr>
                        <a:t>=I1, </a:t>
                      </a:r>
                      <a:r>
                        <a:rPr lang="en-US" dirty="0" err="1" smtClean="0">
                          <a:latin typeface="Ayuthaya"/>
                        </a:rPr>
                        <a:t>sw</a:t>
                      </a:r>
                      <a:r>
                        <a:rPr lang="en-US" dirty="0" smtClean="0">
                          <a:latin typeface="Ayuthaya"/>
                        </a:rPr>
                        <a:t>=E2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100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...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36867" y="2165159"/>
            <a:ext cx="3735133" cy="918850"/>
          </a:xfrm>
          <a:prstGeom prst="rect">
            <a:avLst/>
          </a:prstGeom>
          <a:ln w="34925">
            <a:solidFill>
              <a:srgbClr val="FF66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6867" y="5226170"/>
            <a:ext cx="3735133" cy="899993"/>
          </a:xfrm>
          <a:prstGeom prst="rect">
            <a:avLst/>
          </a:prstGeom>
          <a:ln w="34925">
            <a:solidFill>
              <a:srgbClr val="FF660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8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Traffic on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record path information in packets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But, too much state!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37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270" y="2977540"/>
            <a:ext cx="1551857" cy="92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44158" y="3261229"/>
            <a:ext cx="1018645" cy="19096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30" y="2617251"/>
            <a:ext cx="746423" cy="5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952" y="2977540"/>
            <a:ext cx="1551857" cy="92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 bwMode="auto">
          <a:xfrm>
            <a:off x="3160027" y="3288009"/>
            <a:ext cx="1018645" cy="19096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94" y="2977540"/>
            <a:ext cx="1551857" cy="92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 bwMode="auto">
          <a:xfrm>
            <a:off x="5716369" y="3288009"/>
            <a:ext cx="1018645" cy="19096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2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789" y="2617251"/>
            <a:ext cx="746423" cy="5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3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541" y="2617251"/>
            <a:ext cx="746423" cy="5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37848" y="3612529"/>
            <a:ext cx="19063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[</a:t>
            </a:r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{</a:t>
            </a:r>
            <a:r>
              <a:rPr lang="en-US" sz="1600" b="0" dirty="0" err="1" smtClean="0">
                <a:solidFill>
                  <a:srgbClr val="FF6600"/>
                </a:solidFill>
                <a:latin typeface="Ayuthaya"/>
                <a:cs typeface="Ayuthaya"/>
              </a:rPr>
              <a:t>sw</a:t>
            </a:r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: S1</a:t>
            </a:r>
          </a:p>
          <a:p>
            <a:pPr algn="l"/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  port: 1</a:t>
            </a:r>
          </a:p>
          <a:p>
            <a:pPr algn="l"/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  </a:t>
            </a:r>
            <a:r>
              <a:rPr lang="en-US" sz="1600" dirty="0" err="1" smtClean="0">
                <a:solidFill>
                  <a:srgbClr val="FF6600"/>
                </a:solidFill>
                <a:latin typeface="Ayuthaya"/>
                <a:cs typeface="Ayuthaya"/>
              </a:rPr>
              <a:t>srcmac</a:t>
            </a:r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: ...</a:t>
            </a:r>
          </a:p>
          <a:p>
            <a:pPr algn="l"/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  </a:t>
            </a:r>
            <a:r>
              <a:rPr lang="en-US" sz="1600" dirty="0" err="1" smtClean="0">
                <a:solidFill>
                  <a:srgbClr val="FF6600"/>
                </a:solidFill>
                <a:latin typeface="Ayuthaya"/>
                <a:cs typeface="Ayuthaya"/>
              </a:rPr>
              <a:t>srcip</a:t>
            </a:r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: ...</a:t>
            </a:r>
          </a:p>
          <a:p>
            <a:pPr algn="l"/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  ...</a:t>
            </a:r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}</a:t>
            </a:r>
            <a:r>
              <a:rPr lang="en-US" sz="1600" dirty="0" smtClean="0">
                <a:latin typeface="Ayuthaya"/>
                <a:cs typeface="Ayuthaya"/>
              </a:rPr>
              <a:t>]</a:t>
            </a:r>
            <a:endParaRPr lang="en-US" sz="1600" b="0" dirty="0" smtClean="0">
              <a:solidFill>
                <a:schemeClr val="tx1"/>
              </a:solidFill>
              <a:latin typeface="Ayuthaya"/>
              <a:cs typeface="Ayuthay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28353" y="3616182"/>
            <a:ext cx="2175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[{</a:t>
            </a:r>
            <a:r>
              <a:rPr lang="en-US" sz="1600" b="0" dirty="0" err="1" smtClean="0">
                <a:solidFill>
                  <a:schemeClr val="tx1"/>
                </a:solidFill>
                <a:latin typeface="Ayuthaya"/>
                <a:cs typeface="Ayuthaya"/>
              </a:rPr>
              <a:t>sw</a:t>
            </a:r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: S1, ...},</a:t>
            </a:r>
          </a:p>
          <a:p>
            <a:pPr algn="l"/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 </a:t>
            </a:r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{</a:t>
            </a:r>
            <a:r>
              <a:rPr lang="en-US" sz="1600" b="0" dirty="0" err="1" smtClean="0">
                <a:solidFill>
                  <a:srgbClr val="FF6600"/>
                </a:solidFill>
                <a:latin typeface="Ayuthaya"/>
                <a:cs typeface="Ayuthaya"/>
              </a:rPr>
              <a:t>sw</a:t>
            </a:r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: S2</a:t>
            </a:r>
          </a:p>
          <a:p>
            <a:pPr algn="l"/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 port: 3</a:t>
            </a:r>
          </a:p>
          <a:p>
            <a:pPr algn="l"/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 </a:t>
            </a:r>
            <a:r>
              <a:rPr lang="en-US" sz="1600" dirty="0" err="1" smtClean="0">
                <a:solidFill>
                  <a:srgbClr val="FF6600"/>
                </a:solidFill>
                <a:latin typeface="Ayuthaya"/>
                <a:cs typeface="Ayuthaya"/>
              </a:rPr>
              <a:t>srcmac</a:t>
            </a:r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: ...</a:t>
            </a:r>
          </a:p>
          <a:p>
            <a:pPr algn="l"/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 ...}</a:t>
            </a:r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]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95105" y="3612529"/>
            <a:ext cx="2175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[{</a:t>
            </a:r>
            <a:r>
              <a:rPr lang="en-US" sz="1600" b="0" dirty="0" err="1" smtClean="0">
                <a:solidFill>
                  <a:schemeClr val="tx1"/>
                </a:solidFill>
                <a:latin typeface="Ayuthaya"/>
                <a:cs typeface="Ayuthaya"/>
              </a:rPr>
              <a:t>sw</a:t>
            </a:r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: S1, ...},</a:t>
            </a:r>
          </a:p>
          <a:p>
            <a:pPr algn="l"/>
            <a:r>
              <a:rPr lang="en-US" sz="1600" dirty="0">
                <a:latin typeface="Ayuthaya"/>
                <a:cs typeface="Ayuthaya"/>
              </a:rPr>
              <a:t> </a:t>
            </a:r>
            <a:r>
              <a:rPr lang="en-US" sz="1600" dirty="0" smtClean="0">
                <a:latin typeface="Ayuthaya"/>
                <a:cs typeface="Ayuthaya"/>
              </a:rPr>
              <a:t>{</a:t>
            </a:r>
            <a:r>
              <a:rPr lang="en-US" sz="1600" dirty="0" err="1" smtClean="0">
                <a:latin typeface="Ayuthaya"/>
                <a:cs typeface="Ayuthaya"/>
              </a:rPr>
              <a:t>sw</a:t>
            </a:r>
            <a:r>
              <a:rPr lang="en-US" sz="1600" dirty="0" smtClean="0">
                <a:latin typeface="Ayuthaya"/>
                <a:cs typeface="Ayuthaya"/>
              </a:rPr>
              <a:t>: S2, ...},</a:t>
            </a:r>
            <a:endParaRPr lang="en-US" sz="1600" b="0" dirty="0" smtClean="0">
              <a:solidFill>
                <a:schemeClr val="tx1"/>
              </a:solidFill>
              <a:latin typeface="Ayuthaya"/>
              <a:cs typeface="Ayuthaya"/>
            </a:endParaRPr>
          </a:p>
          <a:p>
            <a:pPr algn="l"/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 </a:t>
            </a:r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{</a:t>
            </a:r>
            <a:r>
              <a:rPr lang="en-US" sz="1600" b="0" dirty="0" err="1" smtClean="0">
                <a:solidFill>
                  <a:srgbClr val="FF6600"/>
                </a:solidFill>
                <a:latin typeface="Ayuthaya"/>
                <a:cs typeface="Ayuthaya"/>
              </a:rPr>
              <a:t>sw</a:t>
            </a:r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: S3</a:t>
            </a:r>
          </a:p>
          <a:p>
            <a:pPr algn="l"/>
            <a:r>
              <a:rPr lang="en-US" sz="1600" dirty="0" smtClean="0">
                <a:solidFill>
                  <a:srgbClr val="FF6600"/>
                </a:solidFill>
                <a:latin typeface="Ayuthaya"/>
                <a:cs typeface="Ayuthaya"/>
              </a:rPr>
              <a:t>  port: 2</a:t>
            </a:r>
          </a:p>
          <a:p>
            <a:pPr algn="l"/>
            <a:r>
              <a:rPr lang="en-US" sz="1600" b="0" dirty="0" smtClean="0">
                <a:solidFill>
                  <a:srgbClr val="FF6600"/>
                </a:solidFill>
                <a:latin typeface="Ayuthaya"/>
                <a:cs typeface="Ayuthaya"/>
              </a:rPr>
              <a:t>  ...}</a:t>
            </a:r>
            <a:r>
              <a:rPr lang="en-US" sz="1600" b="0" dirty="0" smtClean="0">
                <a:solidFill>
                  <a:schemeClr val="tx1"/>
                </a:solidFill>
                <a:latin typeface="Ayuthaya"/>
                <a:cs typeface="Ayuthaya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81041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Traffic on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send every packet to a collector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Too much bandwidth and state!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38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270" y="3941403"/>
            <a:ext cx="1551857" cy="92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44158" y="4225092"/>
            <a:ext cx="1018645" cy="19096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7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30" y="3581114"/>
            <a:ext cx="746423" cy="5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952" y="3941403"/>
            <a:ext cx="1551857" cy="92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 bwMode="auto">
          <a:xfrm>
            <a:off x="3160027" y="4251872"/>
            <a:ext cx="1018645" cy="19096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94" y="3941403"/>
            <a:ext cx="1551857" cy="92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 bwMode="auto">
          <a:xfrm>
            <a:off x="5716369" y="4251872"/>
            <a:ext cx="1018645" cy="19096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2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789" y="3581114"/>
            <a:ext cx="746423" cy="5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3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541" y="3581114"/>
            <a:ext cx="746423" cy="5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V="1">
            <a:off x="2357438" y="2849563"/>
            <a:ext cx="802589" cy="1091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0"/>
          </p:cNvCxnSpPr>
          <p:nvPr/>
        </p:nvCxnSpPr>
        <p:spPr>
          <a:xfrm flipV="1">
            <a:off x="5037881" y="2849563"/>
            <a:ext cx="0" cy="1091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553200" y="2849563"/>
            <a:ext cx="802589" cy="1091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825750" y="2293938"/>
            <a:ext cx="3857214" cy="492125"/>
          </a:xfrm>
          <a:prstGeom prst="roundRect">
            <a:avLst/>
          </a:prstGeom>
          <a:solidFill>
            <a:schemeClr val="accent1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4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Traffic on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Queries tell us what we need to know</a:t>
            </a:r>
          </a:p>
          <a:p>
            <a:pPr lvl="1"/>
            <a:r>
              <a:rPr lang="en-US" dirty="0" smtClean="0"/>
              <a:t>Only record the path state needed by query</a:t>
            </a:r>
          </a:p>
          <a:p>
            <a:r>
              <a:rPr lang="en-US" dirty="0" smtClean="0"/>
              <a:t>Queries are regular expressions</a:t>
            </a:r>
          </a:p>
          <a:p>
            <a:pPr lvl="1"/>
            <a:r>
              <a:rPr lang="en-US" dirty="0" smtClean="0"/>
              <a:t>Easily represented as finite state automata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39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54107" y="4757763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8546" y="5147351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Q0</a:t>
            </a:r>
          </a:p>
        </p:txBody>
      </p:sp>
      <p:sp>
        <p:nvSpPr>
          <p:cNvPr id="7" name="Oval 6"/>
          <p:cNvSpPr/>
          <p:nvPr/>
        </p:nvSpPr>
        <p:spPr>
          <a:xfrm>
            <a:off x="3952755" y="4757763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07194" y="5147351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Q1</a:t>
            </a:r>
          </a:p>
        </p:txBody>
      </p:sp>
      <p:sp>
        <p:nvSpPr>
          <p:cNvPr id="9" name="Oval 8"/>
          <p:cNvSpPr/>
          <p:nvPr/>
        </p:nvSpPr>
        <p:spPr>
          <a:xfrm>
            <a:off x="7355382" y="4757763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709821" y="5147351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Q2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175850" y="5196576"/>
            <a:ext cx="1663884" cy="397979"/>
          </a:xfrm>
          <a:prstGeom prst="righ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75850" y="4471914"/>
            <a:ext cx="238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Ayuthaya"/>
                <a:cs typeface="Ayuthaya"/>
              </a:rPr>
              <a:t>s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witch=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S1</a:t>
            </a:r>
            <a:endParaRPr lang="en-US" sz="1800" b="0" dirty="0" smtClean="0">
              <a:solidFill>
                <a:schemeClr val="tx1"/>
              </a:solidFill>
              <a:latin typeface="Ayuthaya"/>
              <a:cs typeface="Ayuthaya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5419732" y="5196576"/>
            <a:ext cx="1663884" cy="397979"/>
          </a:xfrm>
          <a:prstGeom prst="righ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937306" y="4252280"/>
            <a:ext cx="2565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Ayuthaya"/>
                <a:cs typeface="Ayuthaya"/>
              </a:rPr>
              <a:t>s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witch=S2, </a:t>
            </a:r>
            <a:r>
              <a:rPr lang="en-US" sz="1800" b="0" dirty="0" err="1" smtClean="0">
                <a:solidFill>
                  <a:schemeClr val="tx1"/>
                </a:solidFill>
                <a:latin typeface="Ayuthaya"/>
                <a:cs typeface="Ayuthaya"/>
              </a:rPr>
              <a:t>dstip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=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10.0.0.0/16</a:t>
            </a:r>
            <a:endParaRPr lang="en-US" sz="1800" b="0" dirty="0" smtClean="0">
              <a:solidFill>
                <a:schemeClr val="tx1"/>
              </a:solidFill>
              <a:latin typeface="Ayuthaya"/>
              <a:cs typeface="Ayuthay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8096" y="4575446"/>
            <a:ext cx="1737360" cy="1737360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55981" y="5255646"/>
            <a:ext cx="398126" cy="302933"/>
          </a:xfrm>
          <a:prstGeom prst="rightArrow">
            <a:avLst/>
          </a:prstGeom>
          <a:solidFill>
            <a:schemeClr val="tx1"/>
          </a:soli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3750" y="6516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72683" y="6356350"/>
            <a:ext cx="6795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>
                <a:latin typeface="Ayuthaya"/>
                <a:cs typeface="Ayuthaya"/>
              </a:rPr>
              <a:t>switch=S1 ^ (switch=S2 &amp; </a:t>
            </a:r>
            <a:r>
              <a:rPr lang="en-US" sz="2000" dirty="0" err="1">
                <a:latin typeface="Ayuthaya"/>
                <a:cs typeface="Ayuthaya"/>
              </a:rPr>
              <a:t>srcip</a:t>
            </a:r>
            <a:r>
              <a:rPr lang="en-US" sz="2000" dirty="0">
                <a:latin typeface="Ayuthaya"/>
                <a:cs typeface="Ayuthaya"/>
              </a:rPr>
              <a:t>=10.0.0.0/16</a:t>
            </a:r>
            <a:r>
              <a:rPr lang="en-US" sz="2000" dirty="0" smtClean="0">
                <a:latin typeface="Ayuthaya"/>
                <a:cs typeface="Ayuthaya"/>
              </a:rPr>
              <a:t>)</a:t>
            </a:r>
            <a:endParaRPr lang="en-US" sz="2000" dirty="0">
              <a:latin typeface="Ayuthaya"/>
              <a:cs typeface="Ayuthaya"/>
            </a:endParaRPr>
          </a:p>
        </p:txBody>
      </p:sp>
    </p:spTree>
    <p:extLst>
      <p:ext uri="{BB962C8B-B14F-4D97-AF65-F5344CB8AC3E}">
        <p14:creationId xmlns:p14="http://schemas.microsoft.com/office/powerpoint/2010/main" val="2555498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New SDN </a:t>
            </a:r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Wide-area traffic engineering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Network virtualization for multi-tenant data centers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Steering traffic through </a:t>
            </a:r>
            <a:r>
              <a:rPr lang="en-US" dirty="0" err="1" smtClean="0">
                <a:latin typeface="Arial" charset="0"/>
                <a:cs typeface="Arial" charset="0"/>
              </a:rPr>
              <a:t>middleboxes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Seamless </a:t>
            </a:r>
            <a:r>
              <a:rPr lang="en-US" dirty="0" smtClean="0">
                <a:latin typeface="Arial" charset="0"/>
                <a:cs typeface="Arial" charset="0"/>
              </a:rPr>
              <a:t>mobility and migration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Server load </a:t>
            </a:r>
            <a:r>
              <a:rPr lang="en-US" dirty="0" smtClean="0">
                <a:latin typeface="Arial" charset="0"/>
                <a:cs typeface="Arial" charset="0"/>
              </a:rPr>
              <a:t>balancing</a:t>
            </a:r>
          </a:p>
          <a:p>
            <a:r>
              <a:rPr lang="en-US" dirty="0">
                <a:latin typeface="Arial" charset="0"/>
                <a:cs typeface="Arial" charset="0"/>
              </a:rPr>
              <a:t>Dynamic access </a:t>
            </a:r>
            <a:r>
              <a:rPr lang="en-US" dirty="0" smtClean="0">
                <a:latin typeface="Arial" charset="0"/>
                <a:cs typeface="Arial" charset="0"/>
              </a:rPr>
              <a:t>control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Using multiple wireless access points</a:t>
            </a:r>
          </a:p>
          <a:p>
            <a:r>
              <a:rPr lang="en-US" dirty="0">
                <a:latin typeface="Arial" charset="0"/>
                <a:cs typeface="Arial" charset="0"/>
              </a:rPr>
              <a:t>Energy-efficient </a:t>
            </a:r>
            <a:r>
              <a:rPr lang="en-US" dirty="0" smtClean="0">
                <a:latin typeface="Arial" charset="0"/>
                <a:cs typeface="Arial" charset="0"/>
              </a:rPr>
              <a:t>networking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Blocking denial-of-service attacks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Adaptive traffic monitoring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&lt;</a:t>
            </a:r>
            <a:r>
              <a:rPr lang="en-US" dirty="0" smtClean="0">
                <a:latin typeface="Arial" charset="0"/>
                <a:cs typeface="Arial" charset="0"/>
              </a:rPr>
              <a:t>Your app here!&gt;</a:t>
            </a:r>
          </a:p>
          <a:p>
            <a:pPr marL="0" indent="0"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39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Traffic on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 the DFA over the switches</a:t>
            </a:r>
          </a:p>
          <a:p>
            <a:pPr lvl="1"/>
            <a:r>
              <a:rPr lang="en-US" dirty="0" smtClean="0"/>
              <a:t>Packets carry their current DFA state </a:t>
            </a:r>
          </a:p>
          <a:p>
            <a:pPr lvl="1"/>
            <a:r>
              <a:rPr lang="en-US" dirty="0" smtClean="0"/>
              <a:t>Match-action tables implement transitions</a:t>
            </a:r>
          </a:p>
          <a:p>
            <a:r>
              <a:rPr lang="en-US" dirty="0" smtClean="0"/>
              <a:t>E.g., using VLAN tag or MPLS label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40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54107" y="4757763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8546" y="5147351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Q0</a:t>
            </a:r>
          </a:p>
        </p:txBody>
      </p:sp>
      <p:sp>
        <p:nvSpPr>
          <p:cNvPr id="7" name="Oval 6"/>
          <p:cNvSpPr/>
          <p:nvPr/>
        </p:nvSpPr>
        <p:spPr>
          <a:xfrm>
            <a:off x="3952755" y="4757763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07194" y="5147351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Q1</a:t>
            </a:r>
          </a:p>
        </p:txBody>
      </p:sp>
      <p:sp>
        <p:nvSpPr>
          <p:cNvPr id="9" name="Oval 8"/>
          <p:cNvSpPr/>
          <p:nvPr/>
        </p:nvSpPr>
        <p:spPr>
          <a:xfrm>
            <a:off x="7355382" y="4757763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709821" y="5147351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Q2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175850" y="5196576"/>
            <a:ext cx="1663884" cy="397979"/>
          </a:xfrm>
          <a:prstGeom prst="righ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75850" y="4471914"/>
            <a:ext cx="2382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Ayuthaya"/>
                <a:cs typeface="Ayuthaya"/>
              </a:rPr>
              <a:t>s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witch=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S1</a:t>
            </a:r>
            <a:endParaRPr lang="en-US" sz="1800" b="0" dirty="0" smtClean="0">
              <a:solidFill>
                <a:schemeClr val="tx1"/>
              </a:solidFill>
              <a:latin typeface="Ayuthaya"/>
              <a:cs typeface="Ayuthaya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5419732" y="5196576"/>
            <a:ext cx="1663884" cy="397979"/>
          </a:xfrm>
          <a:prstGeom prst="righ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937306" y="4252280"/>
            <a:ext cx="2565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Ayuthaya"/>
                <a:cs typeface="Ayuthaya"/>
              </a:rPr>
              <a:t>s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witch=S2, </a:t>
            </a:r>
            <a:r>
              <a:rPr lang="en-US" sz="1800" b="0" dirty="0" err="1" smtClean="0">
                <a:solidFill>
                  <a:schemeClr val="tx1"/>
                </a:solidFill>
                <a:latin typeface="Ayuthaya"/>
                <a:cs typeface="Ayuthaya"/>
              </a:rPr>
              <a:t>dstip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=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10.0.0.0/16</a:t>
            </a:r>
            <a:endParaRPr lang="en-US" sz="1800" b="0" dirty="0" smtClean="0">
              <a:solidFill>
                <a:schemeClr val="tx1"/>
              </a:solidFill>
              <a:latin typeface="Ayuthaya"/>
              <a:cs typeface="Ayuthay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58096" y="4575446"/>
            <a:ext cx="1737360" cy="1737360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55981" y="5255646"/>
            <a:ext cx="398126" cy="302933"/>
          </a:xfrm>
          <a:prstGeom prst="rightArrow">
            <a:avLst/>
          </a:prstGeom>
          <a:solidFill>
            <a:schemeClr val="tx1"/>
          </a:soli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58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 Compilation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5E042-9FCA-6349-A6E6-875D1C990902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86770" y="2040069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41209" y="2429657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Q0</a:t>
            </a:r>
          </a:p>
        </p:txBody>
      </p:sp>
      <p:sp>
        <p:nvSpPr>
          <p:cNvPr id="19" name="Oval 18"/>
          <p:cNvSpPr/>
          <p:nvPr/>
        </p:nvSpPr>
        <p:spPr>
          <a:xfrm>
            <a:off x="3885418" y="2040069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239857" y="2429657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Q1</a:t>
            </a:r>
          </a:p>
        </p:txBody>
      </p:sp>
      <p:sp>
        <p:nvSpPr>
          <p:cNvPr id="21" name="Oval 20"/>
          <p:cNvSpPr/>
          <p:nvPr/>
        </p:nvSpPr>
        <p:spPr>
          <a:xfrm>
            <a:off x="7297890" y="2040069"/>
            <a:ext cx="1368524" cy="1368400"/>
          </a:xfrm>
          <a:prstGeom prst="ellipse">
            <a:avLst/>
          </a:prstGeom>
          <a:gradFill flip="none" rotWithShape="1">
            <a:gsLst>
              <a:gs pos="100000">
                <a:srgbClr val="FF6600"/>
              </a:gs>
              <a:gs pos="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652329" y="2429657"/>
            <a:ext cx="63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0" dirty="0" smtClean="0">
                <a:solidFill>
                  <a:schemeClr val="tx1"/>
                </a:solidFill>
                <a:latin typeface="Ayuthaya"/>
                <a:cs typeface="Ayuthaya"/>
              </a:rPr>
              <a:t>Q2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2108513" y="2478882"/>
            <a:ext cx="1663884" cy="397979"/>
          </a:xfrm>
          <a:prstGeom prst="righ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842697" y="1744732"/>
            <a:ext cx="2382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Ayuthaya"/>
                <a:cs typeface="Ayuthaya"/>
              </a:rPr>
              <a:t>s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witch=S1, </a:t>
            </a:r>
            <a:r>
              <a:rPr lang="en-US" sz="1800" b="0" dirty="0" err="1" smtClean="0">
                <a:solidFill>
                  <a:schemeClr val="tx1"/>
                </a:solidFill>
                <a:latin typeface="Ayuthaya"/>
                <a:cs typeface="Ayuthaya"/>
              </a:rPr>
              <a:t>srcip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=10.0.0.1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5362240" y="2478882"/>
            <a:ext cx="1663884" cy="397979"/>
          </a:xfrm>
          <a:prstGeom prst="rightArrow">
            <a:avLst/>
          </a:prstGeom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145649" y="1744732"/>
            <a:ext cx="2382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Ayuthaya"/>
                <a:cs typeface="Ayuthaya"/>
              </a:rPr>
              <a:t>s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witch=S2, </a:t>
            </a:r>
            <a:r>
              <a:rPr lang="en-US" sz="1800" b="0" dirty="0" err="1" smtClean="0">
                <a:solidFill>
                  <a:schemeClr val="tx1"/>
                </a:solidFill>
                <a:latin typeface="Ayuthaya"/>
                <a:cs typeface="Ayuthaya"/>
              </a:rPr>
              <a:t>dstip</a:t>
            </a:r>
            <a:r>
              <a:rPr lang="en-US" sz="1800" b="0" dirty="0" smtClean="0">
                <a:solidFill>
                  <a:schemeClr val="tx1"/>
                </a:solidFill>
                <a:latin typeface="Ayuthaya"/>
                <a:cs typeface="Ayuthaya"/>
              </a:rPr>
              <a:t>=10.0.0.3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567607"/>
              </p:ext>
            </p:extLst>
          </p:nvPr>
        </p:nvGraphicFramePr>
        <p:xfrm>
          <a:off x="304800" y="4568998"/>
          <a:ext cx="8605370" cy="186831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85337"/>
                <a:gridCol w="3647664"/>
                <a:gridCol w="3672369"/>
              </a:tblGrid>
              <a:tr h="52792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Switch</a:t>
                      </a:r>
                      <a:endParaRPr lang="en-US" sz="2000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Match</a:t>
                      </a:r>
                      <a:endParaRPr lang="en-US" sz="2000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yuthaya"/>
                        </a:rPr>
                        <a:t>Action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44679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S1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state=Q0, </a:t>
                      </a:r>
                      <a:r>
                        <a:rPr lang="en-US" dirty="0" err="1" smtClean="0">
                          <a:latin typeface="Ayuthaya"/>
                        </a:rPr>
                        <a:t>srcip</a:t>
                      </a:r>
                      <a:r>
                        <a:rPr lang="en-US" dirty="0" smtClean="0">
                          <a:latin typeface="Ayuthaya"/>
                        </a:rPr>
                        <a:t>=10.0.0.1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state=Q1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</a:tr>
              <a:tr h="44679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S2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state=Q1, </a:t>
                      </a:r>
                      <a:r>
                        <a:rPr lang="en-US" dirty="0" err="1" smtClean="0">
                          <a:latin typeface="Ayuthaya"/>
                        </a:rPr>
                        <a:t>dstip</a:t>
                      </a:r>
                      <a:r>
                        <a:rPr lang="en-US" dirty="0" smtClean="0">
                          <a:latin typeface="Ayuthaya"/>
                        </a:rPr>
                        <a:t>=10.0.0.3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state=Q2</a:t>
                      </a:r>
                    </a:p>
                  </a:txBody>
                  <a:tcPr/>
                </a:tc>
              </a:tr>
              <a:tr h="44679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S2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state=Q1, </a:t>
                      </a:r>
                      <a:r>
                        <a:rPr lang="en-US" dirty="0" err="1" smtClean="0">
                          <a:latin typeface="Ayuthaya"/>
                        </a:rPr>
                        <a:t>dstip</a:t>
                      </a:r>
                      <a:r>
                        <a:rPr lang="en-US" dirty="0" smtClean="0">
                          <a:latin typeface="Ayuthaya"/>
                        </a:rPr>
                        <a:t>=10.0.0.3</a:t>
                      </a:r>
                      <a:endParaRPr lang="en-US" dirty="0">
                        <a:latin typeface="Ayuthay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yuthaya"/>
                        </a:rPr>
                        <a:t>count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Down Arrow 23"/>
          <p:cNvSpPr/>
          <p:nvPr/>
        </p:nvSpPr>
        <p:spPr>
          <a:xfrm>
            <a:off x="4161098" y="3665524"/>
            <a:ext cx="984551" cy="895864"/>
          </a:xfrm>
          <a:prstGeom prst="downArrow">
            <a:avLst/>
          </a:prstGeom>
          <a:solidFill>
            <a:schemeClr val="tx1"/>
          </a:soli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Brace 29"/>
          <p:cNvSpPr/>
          <p:nvPr/>
        </p:nvSpPr>
        <p:spPr bwMode="auto">
          <a:xfrm>
            <a:off x="6553200" y="5159502"/>
            <a:ext cx="708875" cy="639903"/>
          </a:xfrm>
          <a:prstGeom prst="rightBrac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/>
          <p:cNvSpPr/>
          <p:nvPr/>
        </p:nvSpPr>
        <p:spPr bwMode="auto">
          <a:xfrm>
            <a:off x="7173825" y="5680335"/>
            <a:ext cx="708875" cy="639903"/>
          </a:xfrm>
          <a:prstGeom prst="rightBrac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262075" y="5275253"/>
            <a:ext cx="172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DFA transition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32519" y="5792078"/>
            <a:ext cx="172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DFA accept</a:t>
            </a:r>
          </a:p>
        </p:txBody>
      </p:sp>
      <p:sp>
        <p:nvSpPr>
          <p:cNvPr id="33" name="Oval 32"/>
          <p:cNvSpPr/>
          <p:nvPr/>
        </p:nvSpPr>
        <p:spPr>
          <a:xfrm>
            <a:off x="7108868" y="1857752"/>
            <a:ext cx="1737360" cy="1737360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57528" y="2508417"/>
            <a:ext cx="398126" cy="302933"/>
          </a:xfrm>
          <a:prstGeom prst="rightArrow">
            <a:avLst/>
          </a:prstGeom>
          <a:solidFill>
            <a:schemeClr val="tx1"/>
          </a:solidFill>
          <a:ln w="34925"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77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  <p:bldP spid="31" grpId="0" animBg="1"/>
      <p:bldP spid="10" grpId="0"/>
      <p:bldP spid="3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Leveraging multi-stage tables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Table types</a:t>
            </a:r>
          </a:p>
          <a:p>
            <a:pPr lvl="1"/>
            <a:r>
              <a:rPr lang="en-US" dirty="0" smtClean="0"/>
              <a:t>Customized to the header fields and number of state transitions the query needs</a:t>
            </a:r>
          </a:p>
          <a:p>
            <a:r>
              <a:rPr lang="en-US" dirty="0" smtClean="0"/>
              <a:t>Supporting multiple queries</a:t>
            </a:r>
          </a:p>
          <a:p>
            <a:pPr lvl="1"/>
            <a:r>
              <a:rPr lang="en-US" dirty="0" smtClean="0"/>
              <a:t>Combine to form a single DFA</a:t>
            </a:r>
          </a:p>
          <a:p>
            <a:pPr lvl="1"/>
            <a:r>
              <a:rPr lang="en-US" dirty="0" smtClean="0"/>
              <a:t>Or, better yet, leverage even more tables!</a:t>
            </a: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5E042-9FCA-6349-A6E6-875D1C99090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08072" y="2516188"/>
            <a:ext cx="1772921" cy="10398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57200" y="3023861"/>
            <a:ext cx="627059" cy="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98245" y="2700695"/>
            <a:ext cx="1587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Input tagging and capture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523934" y="2517776"/>
            <a:ext cx="1772921" cy="10398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873062" y="3025449"/>
            <a:ext cx="627059" cy="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614107" y="2702283"/>
            <a:ext cx="1587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Forwarding policy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47727" y="2517776"/>
            <a:ext cx="1772921" cy="10398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5296855" y="3025449"/>
            <a:ext cx="627059" cy="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90272" y="2702283"/>
            <a:ext cx="16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Output tagging and capture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7720648" y="3036562"/>
            <a:ext cx="627059" cy="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46125" y="2325688"/>
            <a:ext cx="7199313" cy="1436687"/>
          </a:xfrm>
          <a:prstGeom prst="rect">
            <a:avLst/>
          </a:prstGeom>
          <a:ln w="127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06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Query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58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Pyretic language</a:t>
            </a:r>
          </a:p>
          <a:p>
            <a:pPr lvl="1"/>
            <a:r>
              <a:rPr lang="en-US" dirty="0" smtClean="0"/>
              <a:t>Supports high-level policies and composition</a:t>
            </a:r>
          </a:p>
          <a:p>
            <a:r>
              <a:rPr lang="en-US" dirty="0" err="1" smtClean="0"/>
              <a:t>Ragel</a:t>
            </a:r>
            <a:r>
              <a:rPr lang="en-US" dirty="0" smtClean="0"/>
              <a:t> state machine compiler</a:t>
            </a:r>
          </a:p>
          <a:p>
            <a:r>
              <a:rPr lang="en-US" dirty="0" smtClean="0"/>
              <a:t>Pyretic run-time system</a:t>
            </a:r>
          </a:p>
          <a:p>
            <a:pPr lvl="1"/>
            <a:r>
              <a:rPr lang="en-US" dirty="0" smtClean="0"/>
              <a:t>Extended to support multi-stage tables (Open </a:t>
            </a:r>
            <a:r>
              <a:rPr lang="en-US" dirty="0" err="1" smtClean="0"/>
              <a:t>vSwitch</a:t>
            </a:r>
            <a:r>
              <a:rPr lang="en-US" dirty="0" smtClean="0"/>
              <a:t> with </a:t>
            </a:r>
            <a:r>
              <a:rPr lang="en-US" dirty="0" err="1" smtClean="0"/>
              <a:t>Nicira</a:t>
            </a:r>
            <a:r>
              <a:rPr lang="en-US" dirty="0" smtClean="0"/>
              <a:t> extensions)</a:t>
            </a:r>
          </a:p>
          <a:p>
            <a:r>
              <a:rPr lang="en-US" dirty="0" smtClean="0"/>
              <a:t>Performance optimizations</a:t>
            </a:r>
          </a:p>
          <a:p>
            <a:pPr lvl="1"/>
            <a:r>
              <a:rPr lang="en-US" dirty="0" smtClean="0"/>
              <a:t>To reduce compilation time</a:t>
            </a:r>
          </a:p>
          <a:p>
            <a:r>
              <a:rPr lang="en-US" dirty="0" smtClean="0"/>
              <a:t>Single-threaded on Intel Xeon E3</a:t>
            </a:r>
          </a:p>
          <a:p>
            <a:pPr lvl="1"/>
            <a:r>
              <a:rPr lang="en-US" dirty="0" smtClean="0"/>
              <a:t>With 3.4 </a:t>
            </a:r>
            <a:r>
              <a:rPr lang="en-US" dirty="0" err="1" smtClean="0"/>
              <a:t>Ghz</a:t>
            </a:r>
            <a:r>
              <a:rPr lang="en-US" dirty="0" smtClean="0"/>
              <a:t> CPU and 32 GB of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075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61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queries</a:t>
            </a:r>
          </a:p>
          <a:p>
            <a:pPr lvl="1"/>
            <a:r>
              <a:rPr lang="en-US" dirty="0" smtClean="0"/>
              <a:t>Traffic matrix, congested link diagnosis, </a:t>
            </a:r>
            <a:r>
              <a:rPr lang="en-US" dirty="0" err="1" smtClean="0"/>
              <a:t>DDoS</a:t>
            </a:r>
            <a:r>
              <a:rPr lang="en-US" dirty="0" smtClean="0"/>
              <a:t> source detection, packet loss detection, firewall evasion, slice isolation</a:t>
            </a:r>
          </a:p>
          <a:p>
            <a:r>
              <a:rPr lang="en-US" dirty="0" smtClean="0"/>
              <a:t>Several topologies</a:t>
            </a:r>
          </a:p>
          <a:p>
            <a:pPr lvl="1"/>
            <a:r>
              <a:rPr lang="en-US" dirty="0" smtClean="0"/>
              <a:t>Stanford campus and fat-tree topologies</a:t>
            </a:r>
          </a:p>
          <a:p>
            <a:r>
              <a:rPr lang="en-US" dirty="0" smtClean="0"/>
              <a:t>Metrics (and Stanford results)</a:t>
            </a:r>
          </a:p>
          <a:p>
            <a:pPr lvl="1"/>
            <a:r>
              <a:rPr lang="en-US" dirty="0" smtClean="0"/>
              <a:t>Compilation time: &lt; 10 sec</a:t>
            </a:r>
          </a:p>
          <a:p>
            <a:pPr lvl="1"/>
            <a:r>
              <a:rPr lang="en-US" dirty="0" smtClean="0"/>
              <a:t>Number of tags: &lt; 200 tags</a:t>
            </a:r>
          </a:p>
          <a:p>
            <a:pPr lvl="1"/>
            <a:r>
              <a:rPr lang="en-US" dirty="0" smtClean="0"/>
              <a:t>Number of rules: &lt; 1K rules</a:t>
            </a:r>
          </a:p>
          <a:p>
            <a:r>
              <a:rPr lang="en-US" dirty="0" smtClean="0"/>
              <a:t>Acceptable for human time-scale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09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25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Future SDN switches</a:t>
            </a:r>
          </a:p>
          <a:p>
            <a:pPr lvl="1"/>
            <a:r>
              <a:rPr lang="en-US" dirty="0" smtClean="0"/>
              <a:t>Programmable parsing</a:t>
            </a:r>
          </a:p>
          <a:p>
            <a:pPr lvl="1"/>
            <a:r>
              <a:rPr lang="en-US" dirty="0" smtClean="0"/>
              <a:t>Reconfigurable match-action tables</a:t>
            </a:r>
          </a:p>
          <a:p>
            <a:r>
              <a:rPr lang="en-US" dirty="0" smtClean="0"/>
              <a:t>Programming abstractions</a:t>
            </a:r>
          </a:p>
          <a:p>
            <a:pPr lvl="1"/>
            <a:r>
              <a:rPr lang="en-US" dirty="0" smtClean="0"/>
              <a:t>Controller tells the switch how to behave</a:t>
            </a:r>
          </a:p>
          <a:p>
            <a:pPr lvl="1"/>
            <a:r>
              <a:rPr lang="en-US" dirty="0" smtClean="0"/>
              <a:t>Header format, parsing graph, table types, graph, measurement queries, …</a:t>
            </a:r>
          </a:p>
          <a:p>
            <a:r>
              <a:rPr lang="en-US" dirty="0" smtClean="0"/>
              <a:t>Efficient compilation</a:t>
            </a:r>
          </a:p>
          <a:p>
            <a:pPr lvl="1"/>
            <a:r>
              <a:rPr lang="en-US" dirty="0" smtClean="0"/>
              <a:t>P4 compiler </a:t>
            </a:r>
            <a:r>
              <a:rPr lang="en-US" sz="2600" dirty="0" smtClean="0"/>
              <a:t>(Princeton ICFP’14, Stanford NSDI’15)</a:t>
            </a:r>
          </a:p>
          <a:p>
            <a:pPr lvl="1"/>
            <a:r>
              <a:rPr lang="en-US" dirty="0" smtClean="0"/>
              <a:t>Path queries compiler (</a:t>
            </a:r>
            <a:r>
              <a:rPr lang="en-US" sz="2600" dirty="0" smtClean="0"/>
              <a:t>Princeton HotSDN’14</a:t>
            </a:r>
            <a:r>
              <a:rPr lang="en-US" dirty="0" smtClean="0"/>
              <a:t>)</a:t>
            </a:r>
          </a:p>
          <a:p>
            <a:r>
              <a:rPr lang="en-US" dirty="0" smtClean="0"/>
              <a:t>Much more left to do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6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/>
          <p:cNvCxnSpPr/>
          <p:nvPr/>
        </p:nvCxnSpPr>
        <p:spPr>
          <a:xfrm>
            <a:off x="6126161" y="3623607"/>
            <a:ext cx="8509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405063" y="3642986"/>
            <a:ext cx="739775" cy="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</a:t>
            </a:r>
            <a:r>
              <a:rPr lang="en-US" dirty="0" err="1" smtClean="0"/>
              <a:t>OpenFlow</a:t>
            </a:r>
            <a:r>
              <a:rPr lang="en-US" dirty="0" smtClean="0"/>
              <a:t> 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4238" cy="50514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Most switches can </a:t>
            </a:r>
            <a:r>
              <a:rPr lang="en-US" i="1" dirty="0" smtClean="0"/>
              <a:t>do</a:t>
            </a:r>
            <a:r>
              <a:rPr lang="en-US" dirty="0" smtClean="0"/>
              <a:t> much more</a:t>
            </a:r>
          </a:p>
          <a:p>
            <a:pPr lvl="1"/>
            <a:r>
              <a:rPr lang="en-US" dirty="0" smtClean="0"/>
              <a:t>Multiple stages of match-action tables</a:t>
            </a:r>
          </a:p>
          <a:p>
            <a:pPr lvl="1"/>
            <a:r>
              <a:rPr lang="en-US" dirty="0" smtClean="0"/>
              <a:t>E.g., Ethernet, IP, access control lists (ACLs)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Many applications </a:t>
            </a:r>
            <a:r>
              <a:rPr lang="en-US" i="1" dirty="0" smtClean="0"/>
              <a:t>need</a:t>
            </a:r>
            <a:r>
              <a:rPr lang="en-US" dirty="0" smtClean="0"/>
              <a:t> much more</a:t>
            </a:r>
          </a:p>
          <a:p>
            <a:pPr lvl="1"/>
            <a:r>
              <a:rPr lang="en-US" dirty="0" smtClean="0"/>
              <a:t>Multiple policies (e.g., ACL, routing, monitoring)</a:t>
            </a:r>
          </a:p>
          <a:p>
            <a:pPr lvl="1"/>
            <a:r>
              <a:rPr lang="en-US" dirty="0" smtClean="0"/>
              <a:t>Matching on more header fields</a:t>
            </a:r>
          </a:p>
          <a:p>
            <a:r>
              <a:rPr lang="en-US" dirty="0" smtClean="0"/>
              <a:t>Limited TCAM space in legacy switches</a:t>
            </a:r>
          </a:p>
          <a:p>
            <a:pPr lvl="1"/>
            <a:r>
              <a:rPr lang="en-US" dirty="0" smtClean="0"/>
              <a:t>E.g., a few thousand rules in the wide TCAM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46250" y="3135313"/>
            <a:ext cx="726200" cy="10398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44838" y="3365500"/>
            <a:ext cx="1554162" cy="4683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49900" y="3135313"/>
            <a:ext cx="627063" cy="10398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98622" y="3381376"/>
            <a:ext cx="82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MAC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learning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7717" y="3446463"/>
            <a:ext cx="1352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Access control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84511" y="3486346"/>
            <a:ext cx="351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IP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095377" y="3642986"/>
            <a:ext cx="627059" cy="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698999" y="3636635"/>
            <a:ext cx="8509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66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the Past Five Years…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82546"/>
              </p:ext>
            </p:extLst>
          </p:nvPr>
        </p:nvGraphicFramePr>
        <p:xfrm>
          <a:off x="1467556" y="2116667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Version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</a:t>
                      </a:r>
                      <a:r>
                        <a:rPr lang="en-US" sz="2400" baseline="0" dirty="0" smtClean="0"/>
                        <a:t> Headers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 2009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Feb 2011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 2011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Jun</a:t>
                      </a:r>
                      <a:r>
                        <a:rPr lang="en-US" sz="2400" baseline="0" dirty="0" smtClean="0"/>
                        <a:t> 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</a:t>
                      </a:r>
                      <a:r>
                        <a:rPr lang="en-US" sz="2400" baseline="0" dirty="0" smtClean="0"/>
                        <a:t> 1.4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Oct 2013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1417638"/>
            <a:ext cx="4655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Proliferation of header fields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097815"/>
            <a:ext cx="653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Multiple stages of heterogeneous tables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5905676"/>
            <a:ext cx="7847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Still not enough (e.g., VXLAN, NVGRE, STT, …)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405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42244" y="2724327"/>
            <a:ext cx="7772400" cy="1470025"/>
          </a:xfrm>
        </p:spPr>
        <p:txBody>
          <a:bodyPr/>
          <a:lstStyle/>
          <a:p>
            <a:r>
              <a:rPr lang="en-US" dirty="0" smtClean="0"/>
              <a:t>Where does it stop?!?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288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SDN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Configurable packet parser</a:t>
            </a:r>
          </a:p>
          <a:p>
            <a:pPr lvl="1"/>
            <a:r>
              <a:rPr lang="en-US" dirty="0" smtClean="0"/>
              <a:t>Not tied to a specific header format</a:t>
            </a:r>
          </a:p>
          <a:p>
            <a:r>
              <a:rPr lang="en-US" dirty="0" smtClean="0"/>
              <a:t>Flexible </a:t>
            </a:r>
            <a:r>
              <a:rPr lang="en-US" dirty="0" err="1" smtClean="0"/>
              <a:t>match+action</a:t>
            </a:r>
            <a:r>
              <a:rPr lang="en-US" dirty="0" smtClean="0"/>
              <a:t> tables</a:t>
            </a:r>
          </a:p>
          <a:p>
            <a:pPr lvl="1"/>
            <a:r>
              <a:rPr lang="en-US" dirty="0" smtClean="0"/>
              <a:t>Multiple tables (in series and/or parallel)</a:t>
            </a:r>
          </a:p>
          <a:p>
            <a:pPr lvl="1"/>
            <a:r>
              <a:rPr lang="en-US" dirty="0" smtClean="0"/>
              <a:t>Able to match on all defined fields</a:t>
            </a:r>
          </a:p>
          <a:p>
            <a:r>
              <a:rPr lang="en-US" dirty="0" smtClean="0"/>
              <a:t>General packet-processing primitives</a:t>
            </a:r>
          </a:p>
          <a:p>
            <a:pPr lvl="1"/>
            <a:r>
              <a:rPr lang="en-US" dirty="0" smtClean="0"/>
              <a:t>Copy, add, remove, and modify</a:t>
            </a:r>
          </a:p>
          <a:p>
            <a:pPr lvl="1"/>
            <a:r>
              <a:rPr lang="en-US" dirty="0" smtClean="0"/>
              <a:t>For both header fields and meta-data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7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Do This!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457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New generation of switch ASICs</a:t>
            </a:r>
          </a:p>
          <a:p>
            <a:pPr lvl="1"/>
            <a:r>
              <a:rPr lang="en-US" dirty="0" smtClean="0"/>
              <a:t>Intel </a:t>
            </a:r>
            <a:r>
              <a:rPr lang="en-US" dirty="0" err="1" smtClean="0"/>
              <a:t>FlexPipe</a:t>
            </a:r>
            <a:endParaRPr lang="en-US" dirty="0" smtClean="0"/>
          </a:p>
          <a:p>
            <a:pPr lvl="1"/>
            <a:r>
              <a:rPr lang="en-US" dirty="0" smtClean="0"/>
              <a:t>Barefoot RMT </a:t>
            </a:r>
            <a:r>
              <a:rPr lang="en-US" sz="2400" dirty="0" smtClean="0"/>
              <a:t>[SIGCOMM’13]</a:t>
            </a:r>
          </a:p>
          <a:p>
            <a:pPr lvl="1"/>
            <a:r>
              <a:rPr lang="en-US" dirty="0" smtClean="0"/>
              <a:t>Cisco Doppler</a:t>
            </a:r>
          </a:p>
          <a:p>
            <a:r>
              <a:rPr lang="en-US" dirty="0" smtClean="0"/>
              <a:t>But, programming these chips is hard</a:t>
            </a:r>
          </a:p>
          <a:p>
            <a:pPr lvl="1"/>
            <a:r>
              <a:rPr lang="en-US" dirty="0" smtClean="0"/>
              <a:t>Custom, vendor-specific interfaces</a:t>
            </a:r>
          </a:p>
          <a:p>
            <a:pPr lvl="1"/>
            <a:r>
              <a:rPr lang="en-US" dirty="0" smtClean="0"/>
              <a:t>Low-level, akin to microcode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89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30543</TotalTime>
  <Words>2908</Words>
  <Application>Microsoft Macintosh PowerPoint</Application>
  <PresentationFormat>On-screen Show (4:3)</PresentationFormat>
  <Paragraphs>642</Paragraphs>
  <Slides>45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Programming Abstractions for Future SDN Switches</vt:lpstr>
      <vt:lpstr>Software-Defined Networking</vt:lpstr>
      <vt:lpstr>PowerPoint Presentation</vt:lpstr>
      <vt:lpstr>Enabling New SDN Applications</vt:lpstr>
      <vt:lpstr>Limitations of OpenFlow 1.0</vt:lpstr>
      <vt:lpstr>Over the Past Five Years…</vt:lpstr>
      <vt:lpstr>Where does it stop?!?</vt:lpstr>
      <vt:lpstr>Future SDN Switches</vt:lpstr>
      <vt:lpstr>We Can Do This!</vt:lpstr>
      <vt:lpstr>We need a higher-level interface</vt:lpstr>
      <vt:lpstr>Three Goals</vt:lpstr>
      <vt:lpstr>“Classic” OpenFlow (1.x)</vt:lpstr>
      <vt:lpstr>“OpenFlow 2.0”</vt:lpstr>
      <vt:lpstr>P4 Language</vt:lpstr>
      <vt:lpstr>Simple Motivating Example</vt:lpstr>
      <vt:lpstr>Header Formats</vt:lpstr>
      <vt:lpstr>Parser</vt:lpstr>
      <vt:lpstr>Typed Tables</vt:lpstr>
      <vt:lpstr>Action Functions</vt:lpstr>
      <vt:lpstr>Control Flow</vt:lpstr>
      <vt:lpstr>Control Flow</vt:lpstr>
      <vt:lpstr>P4 Compilation</vt:lpstr>
      <vt:lpstr>P4 Compiler</vt:lpstr>
      <vt:lpstr>Compiling to Target Switches</vt:lpstr>
      <vt:lpstr>Compiling to Target Switches</vt:lpstr>
      <vt:lpstr>Recent Progress</vt:lpstr>
      <vt:lpstr>Compiling Path Queries</vt:lpstr>
      <vt:lpstr>SDN “Control Loop”</vt:lpstr>
      <vt:lpstr>SDN “Control Loop”</vt:lpstr>
      <vt:lpstr>Traditional Traffic Monitoring</vt:lpstr>
      <vt:lpstr>Our Goals</vt:lpstr>
      <vt:lpstr>Path Query Language</vt:lpstr>
      <vt:lpstr>Example: Firewall Evasion</vt:lpstr>
      <vt:lpstr>Example: Traffic Matrix</vt:lpstr>
      <vt:lpstr>Example: Traffic Matrix</vt:lpstr>
      <vt:lpstr>Example: Traffic Matrix</vt:lpstr>
      <vt:lpstr>Measuring Traffic on Paths</vt:lpstr>
      <vt:lpstr>Measuring Traffic on Paths</vt:lpstr>
      <vt:lpstr>Measuring Traffic on Paths</vt:lpstr>
      <vt:lpstr>Measure Traffic on Paths</vt:lpstr>
      <vt:lpstr>Query Compilation</vt:lpstr>
      <vt:lpstr>Query Compilation</vt:lpstr>
      <vt:lpstr>Path Query Prototype</vt:lpstr>
      <vt:lpstr>Performance Evaluation</vt:lpstr>
      <vt:lpstr>Conclusion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1192</cp:revision>
  <cp:lastPrinted>2012-10-23T16:46:37Z</cp:lastPrinted>
  <dcterms:created xsi:type="dcterms:W3CDTF">2011-07-06T20:32:25Z</dcterms:created>
  <dcterms:modified xsi:type="dcterms:W3CDTF">2015-02-18T11:56:44Z</dcterms:modified>
</cp:coreProperties>
</file>