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22" r:id="rId2"/>
    <p:sldId id="1337" r:id="rId3"/>
    <p:sldId id="1335" r:id="rId4"/>
    <p:sldId id="1342" r:id="rId5"/>
    <p:sldId id="1339" r:id="rId6"/>
    <p:sldId id="1338" r:id="rId7"/>
    <p:sldId id="1340" r:id="rId8"/>
    <p:sldId id="1345" r:id="rId9"/>
    <p:sldId id="1341" r:id="rId10"/>
    <p:sldId id="1343" r:id="rId11"/>
    <p:sldId id="1344" r:id="rId12"/>
    <p:sldId id="1346" r:id="rId13"/>
    <p:sldId id="1347" r:id="rId14"/>
    <p:sldId id="1321" r:id="rId15"/>
    <p:sldId id="1349" r:id="rId16"/>
    <p:sldId id="1350" r:id="rId17"/>
    <p:sldId id="1351" r:id="rId18"/>
    <p:sldId id="1352" r:id="rId19"/>
    <p:sldId id="1353" r:id="rId20"/>
    <p:sldId id="1324" r:id="rId21"/>
    <p:sldId id="1356" r:id="rId22"/>
    <p:sldId id="1357" r:id="rId23"/>
    <p:sldId id="1355" r:id="rId24"/>
    <p:sldId id="1358" r:id="rId25"/>
    <p:sldId id="1359" r:id="rId26"/>
    <p:sldId id="1360" r:id="rId27"/>
    <p:sldId id="1361" r:id="rId28"/>
    <p:sldId id="1362" r:id="rId29"/>
    <p:sldId id="1363" r:id="rId30"/>
    <p:sldId id="1365" r:id="rId31"/>
    <p:sldId id="1366" r:id="rId32"/>
    <p:sldId id="1367" r:id="rId33"/>
    <p:sldId id="1368" r:id="rId34"/>
    <p:sldId id="136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90" autoAdjust="0"/>
    <p:restoredTop sz="88198" autoAdjust="0"/>
  </p:normalViewPr>
  <p:slideViewPr>
    <p:cSldViewPr snapToGrid="0" snapToObjects="1">
      <p:cViewPr>
        <p:scale>
          <a:sx n="90" d="100"/>
          <a:sy n="90" d="100"/>
        </p:scale>
        <p:origin x="-1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2/9/15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2/9/15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Goals: use</a:t>
            </a:r>
            <a:r>
              <a:rPr lang="en-US" baseline="0" dirty="0" smtClean="0"/>
              <a:t> example applications to illustrate challenges in PL and verification, and hopefully also highlight some new apps that are neat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2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1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Should I look at fast mobility, where it isn’t clear which switch has the host?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56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problem with</a:t>
            </a:r>
            <a:r>
              <a:rPr lang="en-US" baseline="0" dirty="0" smtClean="0"/>
              <a:t> host mobility – may not be clear which mobility event happened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1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2/9/15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w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SDN Applications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Speak only when spoken to</a:t>
            </a:r>
          </a:p>
          <a:p>
            <a:pPr lvl="1"/>
            <a:r>
              <a:rPr lang="en-US" dirty="0" smtClean="0"/>
              <a:t>Client sends a packet to a server</a:t>
            </a:r>
          </a:p>
          <a:p>
            <a:pPr lvl="1"/>
            <a:r>
              <a:rPr lang="en-US" dirty="0" smtClean="0"/>
              <a:t>Only then can a server send a return packet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s3 sends to c1: block (or blacklist s3)</a:t>
            </a:r>
          </a:p>
          <a:p>
            <a:pPr lvl="1"/>
            <a:r>
              <a:rPr lang="en-US" dirty="0" smtClean="0"/>
              <a:t>c2 sends to s4: forward to port 3</a:t>
            </a:r>
          </a:p>
          <a:p>
            <a:pPr lvl="1"/>
            <a:r>
              <a:rPr lang="en-US" dirty="0" smtClean="0"/>
              <a:t>s</a:t>
            </a:r>
            <a:r>
              <a:rPr lang="en-US" dirty="0"/>
              <a:t>4</a:t>
            </a:r>
            <a:r>
              <a:rPr lang="en-US" dirty="0" smtClean="0"/>
              <a:t> sends to c2: forward to port 2</a:t>
            </a:r>
          </a:p>
          <a:p>
            <a:r>
              <a:rPr lang="en-US" dirty="0" smtClean="0"/>
              <a:t>Stating the invariant?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025" y="367303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595036" y="3588014"/>
            <a:ext cx="723900" cy="170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40014" y="3825434"/>
            <a:ext cx="723900" cy="257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595036" y="3825433"/>
            <a:ext cx="723900" cy="2651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53614" y="3303703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50793" y="3851211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40333" y="3229738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21073" y="334347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58916" y="389078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68579" y="347297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50524" y="3857918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r>
              <a:rPr lang="en-US" sz="2400" dirty="0"/>
              <a:t>4</a:t>
            </a:r>
            <a:endParaRPr lang="en-US" dirty="0"/>
          </a:p>
        </p:txBody>
      </p:sp>
      <p:sp>
        <p:nvSpPr>
          <p:cNvPr id="24" name="Cloud 23"/>
          <p:cNvSpPr/>
          <p:nvPr/>
        </p:nvSpPr>
        <p:spPr>
          <a:xfrm>
            <a:off x="4763914" y="3319402"/>
            <a:ext cx="1281290" cy="98495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6025448" y="3472979"/>
            <a:ext cx="714885" cy="2109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25448" y="3873089"/>
            <a:ext cx="714885" cy="217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6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Firewall, Done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Bad performance optimization</a:t>
            </a:r>
          </a:p>
          <a:p>
            <a:pPr lvl="1"/>
            <a:r>
              <a:rPr lang="en-US" dirty="0" smtClean="0"/>
              <a:t>Send client packet to server</a:t>
            </a:r>
          </a:p>
          <a:p>
            <a:pPr lvl="1"/>
            <a:r>
              <a:rPr lang="en-US" dirty="0" smtClean="0"/>
              <a:t>And, send copy of packet to controller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But, timing delays</a:t>
            </a:r>
          </a:p>
          <a:p>
            <a:pPr lvl="1"/>
            <a:r>
              <a:rPr lang="en-US" dirty="0" smtClean="0"/>
              <a:t>What if s4 sends back </a:t>
            </a:r>
            <a:br>
              <a:rPr lang="en-US" dirty="0" smtClean="0"/>
            </a:br>
            <a:r>
              <a:rPr lang="en-US" dirty="0" smtClean="0"/>
              <a:t>to c2 </a:t>
            </a:r>
            <a:r>
              <a:rPr lang="en-US" i="1" dirty="0" smtClean="0"/>
              <a:t>before</a:t>
            </a:r>
            <a:r>
              <a:rPr lang="en-US" dirty="0" smtClean="0"/>
              <a:t> the controller </a:t>
            </a:r>
            <a:br>
              <a:rPr lang="en-US" dirty="0" smtClean="0"/>
            </a:br>
            <a:r>
              <a:rPr lang="en-US" dirty="0" smtClean="0"/>
              <a:t>installs the rules?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85831"/>
              </p:ext>
            </p:extLst>
          </p:nvPr>
        </p:nvGraphicFramePr>
        <p:xfrm>
          <a:off x="169331" y="3428999"/>
          <a:ext cx="347133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15"/>
                <a:gridCol w="19285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Forward(3),</a:t>
                      </a:r>
                      <a:r>
                        <a:rPr lang="en-US" baseline="0" dirty="0" smtClean="0"/>
                        <a:t> send to controller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3640664" y="4119879"/>
            <a:ext cx="17803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05503" y="3686952"/>
            <a:ext cx="167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 sends to s4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15294"/>
              </p:ext>
            </p:extLst>
          </p:nvPr>
        </p:nvGraphicFramePr>
        <p:xfrm>
          <a:off x="5517446" y="3250211"/>
          <a:ext cx="3471333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15"/>
                <a:gridCol w="19285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=c2,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dstip</a:t>
                      </a:r>
                      <a:r>
                        <a:rPr lang="en-US" baseline="0" dirty="0" smtClean="0"/>
                        <a:t>=s4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=s4, </a:t>
                      </a:r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=c2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Forward(3),</a:t>
                      </a:r>
                      <a:r>
                        <a:rPr lang="en-US" baseline="0" dirty="0" smtClean="0"/>
                        <a:t> send to controller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97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Firewall, Done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Blacklisting instead of blocking</a:t>
            </a:r>
          </a:p>
          <a:p>
            <a:pPr lvl="1"/>
            <a:r>
              <a:rPr lang="en-US" dirty="0" smtClean="0"/>
              <a:t>Unsolicited traffic leads to blacklisting of host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67742"/>
              </p:ext>
            </p:extLst>
          </p:nvPr>
        </p:nvGraphicFramePr>
        <p:xfrm>
          <a:off x="169331" y="3019777"/>
          <a:ext cx="364066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075"/>
                <a:gridCol w="2022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Forward(3),</a:t>
                      </a:r>
                      <a:r>
                        <a:rPr lang="en-US" baseline="0" dirty="0" smtClean="0"/>
                        <a:t> send to controller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58808"/>
            <a:ext cx="8229600" cy="18626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Two events</a:t>
            </a:r>
          </a:p>
          <a:p>
            <a:pPr lvl="1"/>
            <a:r>
              <a:rPr lang="en-US" dirty="0" smtClean="0"/>
              <a:t>c2’s packet reaches controller: allow s4</a:t>
            </a:r>
          </a:p>
          <a:p>
            <a:pPr lvl="1"/>
            <a:r>
              <a:rPr lang="en-US" dirty="0" smtClean="0"/>
              <a:t>s4’s packet reaches controller: blacklist s4</a:t>
            </a:r>
          </a:p>
          <a:p>
            <a:r>
              <a:rPr lang="en-US" dirty="0" smtClean="0"/>
              <a:t>Which event happens first???</a:t>
            </a:r>
            <a:endParaRPr lang="en-US" dirty="0"/>
          </a:p>
        </p:txBody>
      </p:sp>
      <p:pic>
        <p:nvPicPr>
          <p:cNvPr id="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480" y="3576693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416491" y="3491673"/>
            <a:ext cx="723900" cy="170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1469" y="3729093"/>
            <a:ext cx="723900" cy="257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16491" y="3729092"/>
            <a:ext cx="723900" cy="2651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75069" y="3207362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72248" y="3754870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61788" y="3133397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42528" y="324713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80371" y="3794441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90034" y="337663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571979" y="3761577"/>
            <a:ext cx="50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r>
              <a:rPr lang="en-US" sz="2400" dirty="0"/>
              <a:t>4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6585369" y="3223061"/>
            <a:ext cx="1281290" cy="98495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846903" y="3376638"/>
            <a:ext cx="714885" cy="2109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846903" y="3776748"/>
            <a:ext cx="714885" cy="217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Firewall, Done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5022"/>
          </a:xfrm>
        </p:spPr>
        <p:txBody>
          <a:bodyPr/>
          <a:lstStyle/>
          <a:p>
            <a:r>
              <a:rPr lang="en-US" dirty="0" smtClean="0"/>
              <a:t>No assumptions about delays</a:t>
            </a:r>
          </a:p>
          <a:p>
            <a:pPr lvl="1"/>
            <a:r>
              <a:rPr lang="en-US" dirty="0" smtClean="0"/>
              <a:t>Ordering of events in the switch</a:t>
            </a:r>
          </a:p>
          <a:p>
            <a:pPr lvl="1"/>
            <a:r>
              <a:rPr lang="en-US" dirty="0" smtClean="0"/>
              <a:t>Ordering of events triggered by hosts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Don’t let host see packet</a:t>
            </a:r>
          </a:p>
          <a:p>
            <a:pPr lvl="1"/>
            <a:r>
              <a:rPr lang="en-US" dirty="0" smtClean="0"/>
              <a:t>Until policy is updated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495294"/>
              </p:ext>
            </p:extLst>
          </p:nvPr>
        </p:nvGraphicFramePr>
        <p:xfrm>
          <a:off x="112887" y="3485443"/>
          <a:ext cx="36688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19"/>
                <a:gridCol w="203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697108" y="4176323"/>
            <a:ext cx="17803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90169" y="3743396"/>
            <a:ext cx="167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 sends to s4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86763"/>
              </p:ext>
            </p:extLst>
          </p:nvPr>
        </p:nvGraphicFramePr>
        <p:xfrm>
          <a:off x="5503335" y="3306655"/>
          <a:ext cx="3612443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531"/>
                <a:gridCol w="20069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=c2,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dstip</a:t>
                      </a:r>
                      <a:r>
                        <a:rPr lang="en-US" baseline="0" dirty="0" smtClean="0"/>
                        <a:t>=s4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=s4, </a:t>
                      </a:r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=c2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11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55850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Server 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Load Balancing</a:t>
            </a:r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228600" y="1298222"/>
            <a:ext cx="6705600" cy="1382889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cs typeface="ＭＳ Ｐゴシック" charset="0"/>
              </a:rPr>
              <a:t>Pre-install load-balancing policy</a:t>
            </a:r>
          </a:p>
          <a:p>
            <a:r>
              <a:rPr lang="en-US" dirty="0">
                <a:latin typeface="Arial" charset="0"/>
                <a:cs typeface="ＭＳ Ｐゴシック" charset="0"/>
              </a:rPr>
              <a:t>Split traffic based on source IP</a:t>
            </a:r>
          </a:p>
        </p:txBody>
      </p:sp>
      <p:pic>
        <p:nvPicPr>
          <p:cNvPr id="2867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2867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006850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8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91" name="Freeform 19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962400" y="2895600"/>
            <a:ext cx="12192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9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traight Connector 47"/>
          <p:cNvCxnSpPr/>
          <p:nvPr/>
        </p:nvCxnSpPr>
        <p:spPr>
          <a:xfrm rot="16200000" flipV="1">
            <a:off x="1181100" y="4152900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492250" y="2933700"/>
            <a:ext cx="3286125" cy="1581150"/>
          </a:xfrm>
          <a:custGeom>
            <a:avLst/>
            <a:gdLst>
              <a:gd name="connsiteX0" fmla="*/ 0 w 3286406"/>
              <a:gd name="connsiteY0" fmla="*/ 1243934 h 1582196"/>
              <a:gd name="connsiteX1" fmla="*/ 549916 w 3286406"/>
              <a:gd name="connsiteY1" fmla="*/ 1558190 h 1582196"/>
              <a:gd name="connsiteX2" fmla="*/ 1400978 w 3286406"/>
              <a:gd name="connsiteY2" fmla="*/ 1322498 h 1582196"/>
              <a:gd name="connsiteX3" fmla="*/ 3286406 w 3286406"/>
              <a:gd name="connsiteY3" fmla="*/ 0 h 15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6406" h="1582196">
                <a:moveTo>
                  <a:pt x="0" y="1243934"/>
                </a:moveTo>
                <a:cubicBezTo>
                  <a:pt x="158210" y="1394515"/>
                  <a:pt x="316420" y="1545096"/>
                  <a:pt x="549916" y="1558190"/>
                </a:cubicBezTo>
                <a:cubicBezTo>
                  <a:pt x="783412" y="1571284"/>
                  <a:pt x="944896" y="1582196"/>
                  <a:pt x="1400978" y="1322498"/>
                </a:cubicBezTo>
                <a:cubicBezTo>
                  <a:pt x="1857060" y="1062800"/>
                  <a:pt x="3286406" y="0"/>
                  <a:pt x="3286406" y="0"/>
                </a:cubicBezTo>
              </a:path>
            </a:pathLst>
          </a:custGeom>
          <a:ln w="381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696" name="TextBox 52"/>
          <p:cNvSpPr txBox="1">
            <a:spLocks noChangeArrowheads="1"/>
          </p:cNvSpPr>
          <p:nvPr/>
        </p:nvSpPr>
        <p:spPr bwMode="auto">
          <a:xfrm>
            <a:off x="1660901" y="3406914"/>
            <a:ext cx="17314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srcip</a:t>
            </a:r>
            <a:r>
              <a:rPr lang="en-US" dirty="0" smtClean="0"/>
              <a:t>=</a:t>
            </a:r>
            <a:r>
              <a:rPr lang="en-US" dirty="0"/>
              <a:t>0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dstip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8697" name="TextBox 53"/>
          <p:cNvSpPr txBox="1">
            <a:spLocks noChangeArrowheads="1"/>
          </p:cNvSpPr>
          <p:nvPr/>
        </p:nvSpPr>
        <p:spPr bwMode="auto">
          <a:xfrm>
            <a:off x="1999660" y="5291277"/>
            <a:ext cx="17314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srcip</a:t>
            </a:r>
            <a:r>
              <a:rPr lang="en-US" dirty="0" smtClean="0"/>
              <a:t>=</a:t>
            </a:r>
            <a:r>
              <a:rPr lang="en-US" dirty="0"/>
              <a:t>1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dstip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13120" y="2718975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10.0.0.1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032348" y="6349970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189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55850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Server Load Balancing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228599" y="1298222"/>
            <a:ext cx="8610329" cy="138288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ＭＳ Ｐゴシック" charset="0"/>
              </a:rPr>
              <a:t>Bring up a third server to handle the load</a:t>
            </a:r>
          </a:p>
          <a:p>
            <a:r>
              <a:rPr lang="en-US" dirty="0" smtClean="0">
                <a:latin typeface="Arial" charset="0"/>
                <a:cs typeface="ＭＳ Ｐゴシック" charset="0"/>
              </a:rPr>
              <a:t>E.g., </a:t>
            </a:r>
            <a:r>
              <a:rPr lang="en-US" dirty="0" err="1" smtClean="0">
                <a:latin typeface="Arial" charset="0"/>
                <a:cs typeface="ＭＳ Ｐゴシック" charset="0"/>
              </a:rPr>
              <a:t>srcip</a:t>
            </a:r>
            <a:r>
              <a:rPr lang="en-US" dirty="0" smtClean="0">
                <a:latin typeface="Arial" charset="0"/>
                <a:cs typeface="ＭＳ Ｐゴシック" charset="0"/>
              </a:rPr>
              <a:t>=10* vs. </a:t>
            </a:r>
            <a:r>
              <a:rPr lang="en-US" dirty="0" err="1" smtClean="0">
                <a:latin typeface="Arial" charset="0"/>
                <a:cs typeface="ＭＳ Ｐゴシック" charset="0"/>
              </a:rPr>
              <a:t>srcip</a:t>
            </a:r>
            <a:r>
              <a:rPr lang="en-US" dirty="0" smtClean="0">
                <a:latin typeface="Arial" charset="0"/>
                <a:cs typeface="ＭＳ Ｐゴシック" charset="0"/>
              </a:rPr>
              <a:t>=11*</a:t>
            </a:r>
          </a:p>
          <a:p>
            <a:endParaRPr lang="en-US" dirty="0" smtClean="0">
              <a:latin typeface="Arial" charset="0"/>
              <a:cs typeface="ＭＳ Ｐゴシック" charset="0"/>
            </a:endParaRPr>
          </a:p>
        </p:txBody>
      </p:sp>
      <p:pic>
        <p:nvPicPr>
          <p:cNvPr id="2867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2867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006850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8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91" name="Freeform 19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962400" y="2895600"/>
            <a:ext cx="12192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9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traight Connector 47"/>
          <p:cNvCxnSpPr/>
          <p:nvPr/>
        </p:nvCxnSpPr>
        <p:spPr>
          <a:xfrm rot="16200000" flipV="1">
            <a:off x="1181100" y="4152900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492250" y="2933700"/>
            <a:ext cx="3286125" cy="1581150"/>
          </a:xfrm>
          <a:custGeom>
            <a:avLst/>
            <a:gdLst>
              <a:gd name="connsiteX0" fmla="*/ 0 w 3286406"/>
              <a:gd name="connsiteY0" fmla="*/ 1243934 h 1582196"/>
              <a:gd name="connsiteX1" fmla="*/ 549916 w 3286406"/>
              <a:gd name="connsiteY1" fmla="*/ 1558190 h 1582196"/>
              <a:gd name="connsiteX2" fmla="*/ 1400978 w 3286406"/>
              <a:gd name="connsiteY2" fmla="*/ 1322498 h 1582196"/>
              <a:gd name="connsiteX3" fmla="*/ 3286406 w 3286406"/>
              <a:gd name="connsiteY3" fmla="*/ 0 h 15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6406" h="1582196">
                <a:moveTo>
                  <a:pt x="0" y="1243934"/>
                </a:moveTo>
                <a:cubicBezTo>
                  <a:pt x="158210" y="1394515"/>
                  <a:pt x="316420" y="1545096"/>
                  <a:pt x="549916" y="1558190"/>
                </a:cubicBezTo>
                <a:cubicBezTo>
                  <a:pt x="783412" y="1571284"/>
                  <a:pt x="944896" y="1582196"/>
                  <a:pt x="1400978" y="1322498"/>
                </a:cubicBezTo>
                <a:cubicBezTo>
                  <a:pt x="1857060" y="1062800"/>
                  <a:pt x="3286406" y="0"/>
                  <a:pt x="3286406" y="0"/>
                </a:cubicBezTo>
              </a:path>
            </a:pathLst>
          </a:custGeom>
          <a:ln w="381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696" name="TextBox 52"/>
          <p:cNvSpPr txBox="1">
            <a:spLocks noChangeArrowheads="1"/>
          </p:cNvSpPr>
          <p:nvPr/>
        </p:nvSpPr>
        <p:spPr bwMode="auto">
          <a:xfrm>
            <a:off x="1660901" y="3406914"/>
            <a:ext cx="17314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srcip</a:t>
            </a:r>
            <a:r>
              <a:rPr lang="en-US" dirty="0" smtClean="0"/>
              <a:t>=</a:t>
            </a:r>
            <a:r>
              <a:rPr lang="en-US" dirty="0"/>
              <a:t>0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dstip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8697" name="TextBox 53"/>
          <p:cNvSpPr txBox="1">
            <a:spLocks noChangeArrowheads="1"/>
          </p:cNvSpPr>
          <p:nvPr/>
        </p:nvSpPr>
        <p:spPr bwMode="auto">
          <a:xfrm>
            <a:off x="1999660" y="5291277"/>
            <a:ext cx="17314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srcip</a:t>
            </a:r>
            <a:r>
              <a:rPr lang="en-US" dirty="0" smtClean="0"/>
              <a:t>=</a:t>
            </a:r>
            <a:r>
              <a:rPr lang="en-US" dirty="0"/>
              <a:t>1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dstip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13120" y="2718975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10.0.0.1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032348" y="6349970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10.0.0.2</a:t>
            </a:r>
            <a:endParaRPr lang="en-US" sz="2000" b="1" dirty="0"/>
          </a:p>
        </p:txBody>
      </p:sp>
      <p:pic>
        <p:nvPicPr>
          <p:cNvPr id="2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628900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Connector 28"/>
          <p:cNvCxnSpPr>
            <a:stCxn id="28681" idx="0"/>
          </p:cNvCxnSpPr>
          <p:nvPr/>
        </p:nvCxnSpPr>
        <p:spPr>
          <a:xfrm flipV="1">
            <a:off x="7346950" y="3733800"/>
            <a:ext cx="701675" cy="596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90015" y="4054445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56985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Balancing, Connection Affinity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Connection Affinity</a:t>
            </a:r>
          </a:p>
          <a:p>
            <a:pPr lvl="1"/>
            <a:r>
              <a:rPr lang="en-US" dirty="0" smtClean="0"/>
              <a:t>Connections finish where they started</a:t>
            </a:r>
          </a:p>
          <a:p>
            <a:r>
              <a:rPr lang="en-US" dirty="0" smtClean="0"/>
              <a:t>Ongoing connections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=1*: finish with server 10.0.0.2</a:t>
            </a:r>
          </a:p>
          <a:p>
            <a:r>
              <a:rPr lang="en-US" dirty="0" smtClean="0"/>
              <a:t>New connections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=10*: go to 10.0.0.2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=11*: go to 10.0.0.3</a:t>
            </a: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090" y="5214408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391" y="5346701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91238" y="6392303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10.0.0.2</a:t>
            </a:r>
            <a:endParaRPr lang="en-US" sz="2000" b="1" dirty="0"/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623" y="3229362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62638" y="4654907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10.0.0.3</a:t>
            </a:r>
            <a:endParaRPr lang="en-US" sz="2000" b="1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832201" y="4501446"/>
            <a:ext cx="830437" cy="8139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>
            <a:off x="6634341" y="5764214"/>
            <a:ext cx="1256897" cy="4728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49889" y="5658556"/>
            <a:ext cx="20955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53"/>
          <p:cNvSpPr txBox="1">
            <a:spLocks noChangeArrowheads="1"/>
          </p:cNvSpPr>
          <p:nvPr/>
        </p:nvSpPr>
        <p:spPr bwMode="auto">
          <a:xfrm>
            <a:off x="3914543" y="5764214"/>
            <a:ext cx="17314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srcip</a:t>
            </a:r>
            <a:r>
              <a:rPr lang="en-US" dirty="0" smtClean="0"/>
              <a:t>=</a:t>
            </a:r>
            <a:r>
              <a:rPr lang="en-US" dirty="0"/>
              <a:t>1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dstip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45391" y="4607312"/>
            <a:ext cx="1205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Helvetica"/>
                <a:cs typeface="Helvetica"/>
              </a:rPr>
              <a:t>srcip</a:t>
            </a:r>
            <a:r>
              <a:rPr lang="en-US" b="1" dirty="0">
                <a:latin typeface="Helvetica"/>
                <a:cs typeface="Helvetica"/>
              </a:rPr>
              <a:t>=</a:t>
            </a:r>
            <a:r>
              <a:rPr lang="en-US" b="1" dirty="0" smtClean="0">
                <a:latin typeface="Helvetica"/>
                <a:cs typeface="Helvetica"/>
              </a:rPr>
              <a:t>11* </a:t>
            </a:r>
            <a:endParaRPr lang="en-US" b="1" dirty="0">
              <a:latin typeface="Helvetica"/>
              <a:cs typeface="Helvetica"/>
            </a:endParaRP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223313" y="5956278"/>
            <a:ext cx="1217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Helvetica"/>
                <a:cs typeface="Helvetica"/>
              </a:rPr>
              <a:t>srcip</a:t>
            </a:r>
            <a:r>
              <a:rPr lang="en-US" b="1" dirty="0">
                <a:latin typeface="Helvetica"/>
                <a:cs typeface="Helvetica"/>
              </a:rPr>
              <a:t>=</a:t>
            </a:r>
            <a:r>
              <a:rPr lang="en-US" b="1" dirty="0" smtClean="0">
                <a:latin typeface="Helvetica"/>
                <a:cs typeface="Helvetica"/>
              </a:rPr>
              <a:t>10* </a:t>
            </a:r>
            <a:endParaRPr lang="en-US" b="1" dirty="0">
              <a:latin typeface="Helvetica"/>
              <a:cs typeface="Helvetica"/>
            </a:endParaRP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50439" y="505501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48791" y="558694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29830" y="526387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32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Affinity, Done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756"/>
            <a:ext cx="8229600" cy="5681133"/>
          </a:xfrm>
        </p:spPr>
        <p:txBody>
          <a:bodyPr>
            <a:normAutofit/>
          </a:bodyPr>
          <a:lstStyle/>
          <a:p>
            <a:r>
              <a:rPr lang="en-US" dirty="0" smtClean="0"/>
              <a:t>Identifying ongoing connections</a:t>
            </a:r>
          </a:p>
          <a:p>
            <a:pPr lvl="1"/>
            <a:r>
              <a:rPr lang="en-US" dirty="0" smtClean="0"/>
              <a:t>Send a packet to the controller</a:t>
            </a:r>
          </a:p>
          <a:p>
            <a:pPr lvl="1"/>
            <a:r>
              <a:rPr lang="en-US" dirty="0" smtClean="0"/>
              <a:t>See if the packet is a TCP SYN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Timeout the “send to controller rule”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10267"/>
              </p:ext>
            </p:extLst>
          </p:nvPr>
        </p:nvGraphicFramePr>
        <p:xfrm>
          <a:off x="457200" y="3527777"/>
          <a:ext cx="31326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989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589866" y="4007554"/>
            <a:ext cx="17780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18089" y="3314889"/>
            <a:ext cx="174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 packet from </a:t>
            </a:r>
            <a:r>
              <a:rPr lang="en-US" dirty="0" err="1" smtClean="0"/>
              <a:t>srcip</a:t>
            </a:r>
            <a:r>
              <a:rPr lang="en-US" dirty="0" smtClean="0"/>
              <a:t>=111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18636"/>
              </p:ext>
            </p:extLst>
          </p:nvPr>
        </p:nvGraphicFramePr>
        <p:xfrm>
          <a:off x="5452533" y="3413666"/>
          <a:ext cx="31326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989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41447"/>
              </p:ext>
            </p:extLst>
          </p:nvPr>
        </p:nvGraphicFramePr>
        <p:xfrm>
          <a:off x="3615269" y="4802341"/>
          <a:ext cx="335562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673"/>
                <a:gridCol w="2088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3157" y="5661514"/>
            <a:ext cx="17780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6336" y="4968849"/>
            <a:ext cx="204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non-SYN packet from </a:t>
            </a:r>
            <a:r>
              <a:rPr lang="en-US" dirty="0" err="1" smtClean="0"/>
              <a:t>srcip</a:t>
            </a:r>
            <a:r>
              <a:rPr lang="en-US" dirty="0" smtClean="0"/>
              <a:t>=110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0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Affinity, Done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Flawed assumption about TCP protocol</a:t>
            </a:r>
          </a:p>
          <a:p>
            <a:pPr lvl="1"/>
            <a:r>
              <a:rPr lang="en-US" dirty="0" smtClean="0"/>
              <a:t>Just one SYN packet per connection</a:t>
            </a:r>
          </a:p>
          <a:p>
            <a:r>
              <a:rPr lang="en-US" dirty="0" smtClean="0"/>
              <a:t>Duplicate SYN packets</a:t>
            </a:r>
          </a:p>
          <a:p>
            <a:pPr lvl="1"/>
            <a:r>
              <a:rPr lang="en-US" dirty="0" smtClean="0"/>
              <a:t>Network can sometimes duplicate packets</a:t>
            </a:r>
          </a:p>
          <a:p>
            <a:pPr lvl="1"/>
            <a:r>
              <a:rPr lang="en-US" dirty="0" smtClean="0"/>
              <a:t>Sender may retransmit the SYN packet</a:t>
            </a:r>
            <a:endParaRPr lang="en-US" dirty="0"/>
          </a:p>
          <a:p>
            <a:r>
              <a:rPr lang="en-US" dirty="0" smtClean="0"/>
              <a:t>Misclassification of a connection</a:t>
            </a:r>
          </a:p>
          <a:p>
            <a:pPr lvl="1"/>
            <a:r>
              <a:rPr lang="en-US" dirty="0" smtClean="0"/>
              <a:t>Ongoing connection misclassified as new</a:t>
            </a:r>
          </a:p>
          <a:p>
            <a:r>
              <a:rPr lang="en-US" dirty="0" smtClean="0"/>
              <a:t>How to state the invariant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3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Weighted traffic splitting</a:t>
            </a:r>
          </a:p>
          <a:p>
            <a:pPr lvl="1"/>
            <a:r>
              <a:rPr lang="en-US" dirty="0" smtClean="0"/>
              <a:t>E.g., {1/6, 1/3, 1/2} to three servers</a:t>
            </a:r>
          </a:p>
          <a:p>
            <a:r>
              <a:rPr lang="en-US" dirty="0" smtClean="0"/>
              <a:t>Matching on header fields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=000*: 1/8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=0*: 3/8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rcip</a:t>
            </a:r>
            <a:r>
              <a:rPr lang="en-US" dirty="0" smtClean="0"/>
              <a:t>=1*: 1/2</a:t>
            </a:r>
          </a:p>
          <a:p>
            <a:r>
              <a:rPr lang="en-US" dirty="0" smtClean="0"/>
              <a:t>Could do better with more rules</a:t>
            </a:r>
          </a:p>
          <a:p>
            <a:pPr lvl="1"/>
            <a:r>
              <a:rPr lang="en-US" dirty="0" smtClean="0"/>
              <a:t>Better programming abstractions</a:t>
            </a:r>
          </a:p>
          <a:p>
            <a:pPr lvl="1"/>
            <a:r>
              <a:rPr lang="en-US" dirty="0" smtClean="0"/>
              <a:t>Optimizing use of rule-table space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0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Software-Defined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1000" y="4214813"/>
            <a:ext cx="381000" cy="11064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83100" y="4006850"/>
            <a:ext cx="2552700" cy="400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130550" y="2387600"/>
            <a:ext cx="2425700" cy="507999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349500" y="2895599"/>
            <a:ext cx="1371600" cy="18161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9" idx="0"/>
          </p:cNvCxnSpPr>
          <p:nvPr/>
        </p:nvCxnSpPr>
        <p:spPr>
          <a:xfrm flipH="1">
            <a:off x="3994150" y="2895599"/>
            <a:ext cx="120650" cy="9017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11700" y="2895599"/>
            <a:ext cx="266700" cy="24257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1" idx="0"/>
          </p:cNvCxnSpPr>
          <p:nvPr/>
        </p:nvCxnSpPr>
        <p:spPr>
          <a:xfrm>
            <a:off x="5207000" y="2895599"/>
            <a:ext cx="2139950" cy="14351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170058" y="1722293"/>
            <a:ext cx="108444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App 1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419600" y="1722293"/>
            <a:ext cx="108444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App </a:t>
            </a:r>
            <a:r>
              <a:rPr lang="en-US" sz="24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35300" y="1600199"/>
            <a:ext cx="2616200" cy="1409701"/>
          </a:xfrm>
          <a:prstGeom prst="roundRect">
            <a:avLst/>
          </a:prstGeom>
          <a:noFill/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58067" y="1702681"/>
            <a:ext cx="17220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Logically-centralized controller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7175" y="2380544"/>
            <a:ext cx="17220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Simple data-plane interface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3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Wide-Area Traffic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423"/>
            <a:ext cx="8229600" cy="5017910"/>
          </a:xfrm>
        </p:spPr>
        <p:txBody>
          <a:bodyPr/>
          <a:lstStyle/>
          <a:p>
            <a:r>
              <a:rPr lang="en-US" dirty="0" smtClean="0"/>
              <a:t>Compute </a:t>
            </a:r>
            <a:r>
              <a:rPr lang="en-US" i="1" dirty="0" smtClean="0"/>
              <a:t>k</a:t>
            </a:r>
            <a:r>
              <a:rPr lang="en-US" dirty="0" smtClean="0"/>
              <a:t> paths between edge pairs</a:t>
            </a:r>
          </a:p>
          <a:p>
            <a:r>
              <a:rPr lang="en-US" dirty="0" smtClean="0"/>
              <a:t>Split traffic over the </a:t>
            </a:r>
            <a:r>
              <a:rPr lang="en-US" i="1" dirty="0" smtClean="0"/>
              <a:t>k</a:t>
            </a:r>
            <a:r>
              <a:rPr lang="en-US" dirty="0" smtClean="0"/>
              <a:t> paths</a:t>
            </a:r>
          </a:p>
          <a:p>
            <a:r>
              <a:rPr lang="en-US" dirty="0" smtClean="0"/>
              <a:t>Adapt to changes in offered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1676400" y="3931354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9485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1885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2825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299654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966404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452054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204404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909254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83305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226754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312479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62400" y="3471332"/>
            <a:ext cx="948267" cy="536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1181100" y="4350454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34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Wide-Area TE, What-If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0467" cy="49332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Planned maintenance</a:t>
            </a:r>
          </a:p>
          <a:p>
            <a:pPr lvl="1"/>
            <a:r>
              <a:rPr lang="en-US" dirty="0" smtClean="0"/>
              <a:t>Before taking link/switch down for maintenance</a:t>
            </a:r>
          </a:p>
          <a:p>
            <a:pPr lvl="1"/>
            <a:r>
              <a:rPr lang="en-US" dirty="0" smtClean="0"/>
              <a:t>… model what the effects will be</a:t>
            </a:r>
          </a:p>
          <a:p>
            <a:r>
              <a:rPr lang="en-US" dirty="0" smtClean="0"/>
              <a:t>SDN to the rescue</a:t>
            </a:r>
          </a:p>
          <a:p>
            <a:pPr lvl="1"/>
            <a:r>
              <a:rPr lang="en-US" dirty="0" smtClean="0"/>
              <a:t>Simply run the controller application</a:t>
            </a:r>
          </a:p>
          <a:p>
            <a:pPr lvl="1"/>
            <a:r>
              <a:rPr lang="en-US" dirty="0" smtClean="0"/>
              <a:t>… using estimated traffic demands </a:t>
            </a:r>
          </a:p>
          <a:p>
            <a:pPr lvl="1"/>
            <a:r>
              <a:rPr lang="en-US" dirty="0" smtClean="0"/>
              <a:t>… and the link or switch removed</a:t>
            </a:r>
          </a:p>
          <a:p>
            <a:r>
              <a:rPr lang="en-US" dirty="0" smtClean="0"/>
              <a:t>Do you necessarily get the same answer</a:t>
            </a:r>
          </a:p>
          <a:p>
            <a:pPr lvl="1"/>
            <a:r>
              <a:rPr lang="en-US" dirty="0" smtClean="0"/>
              <a:t>As you would get in the operational network?</a:t>
            </a:r>
          </a:p>
          <a:p>
            <a:pPr lvl="1"/>
            <a:r>
              <a:rPr lang="en-US" dirty="0" smtClean="0"/>
              <a:t>Hint: what if the order of events matters!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09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Wide-Area TE, Transient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9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Adapt traffic splitting at multiple switches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Consistent update to preserve invariants</a:t>
            </a:r>
          </a:p>
          <a:p>
            <a:pPr lvl="1"/>
            <a:r>
              <a:rPr lang="en-US" dirty="0" smtClean="0"/>
              <a:t>Congestion-free, loop-free,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95" y="3152599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0" y="31526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95" y="4363332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Freeform 29"/>
          <p:cNvSpPr/>
          <p:nvPr/>
        </p:nvSpPr>
        <p:spPr>
          <a:xfrm>
            <a:off x="2596444" y="2610550"/>
            <a:ext cx="3753556" cy="606783"/>
          </a:xfrm>
          <a:custGeom>
            <a:avLst/>
            <a:gdLst>
              <a:gd name="connsiteX0" fmla="*/ 0 w 3753556"/>
              <a:gd name="connsiteY0" fmla="*/ 606783 h 606783"/>
              <a:gd name="connsiteX1" fmla="*/ 1552223 w 3753556"/>
              <a:gd name="connsiteY1" fmla="*/ 6 h 606783"/>
              <a:gd name="connsiteX2" fmla="*/ 3753556 w 3753556"/>
              <a:gd name="connsiteY2" fmla="*/ 592672 h 60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3556" h="606783">
                <a:moveTo>
                  <a:pt x="0" y="606783"/>
                </a:moveTo>
                <a:cubicBezTo>
                  <a:pt x="463315" y="304570"/>
                  <a:pt x="926630" y="2358"/>
                  <a:pt x="1552223" y="6"/>
                </a:cubicBezTo>
                <a:cubicBezTo>
                  <a:pt x="2177816" y="-2346"/>
                  <a:pt x="3753556" y="592672"/>
                  <a:pt x="3753556" y="59267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762" y="2401793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Freeform 31"/>
          <p:cNvSpPr/>
          <p:nvPr/>
        </p:nvSpPr>
        <p:spPr>
          <a:xfrm>
            <a:off x="2413000" y="3457222"/>
            <a:ext cx="3880556" cy="452489"/>
          </a:xfrm>
          <a:custGeom>
            <a:avLst/>
            <a:gdLst>
              <a:gd name="connsiteX0" fmla="*/ 0 w 3880556"/>
              <a:gd name="connsiteY0" fmla="*/ 0 h 452489"/>
              <a:gd name="connsiteX1" fmla="*/ 1806222 w 3880556"/>
              <a:gd name="connsiteY1" fmla="*/ 451556 h 452489"/>
              <a:gd name="connsiteX2" fmla="*/ 3880556 w 3880556"/>
              <a:gd name="connsiteY2" fmla="*/ 127000 h 4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0556" h="452489">
                <a:moveTo>
                  <a:pt x="0" y="0"/>
                </a:moveTo>
                <a:cubicBezTo>
                  <a:pt x="579731" y="215194"/>
                  <a:pt x="1159463" y="430389"/>
                  <a:pt x="1806222" y="451556"/>
                </a:cubicBezTo>
                <a:cubicBezTo>
                  <a:pt x="2452981" y="472723"/>
                  <a:pt x="3880556" y="127000"/>
                  <a:pt x="3880556" y="12700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162" y="370095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162" y="4725334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reeform 36"/>
          <p:cNvSpPr/>
          <p:nvPr/>
        </p:nvSpPr>
        <p:spPr>
          <a:xfrm>
            <a:off x="2286000" y="3570112"/>
            <a:ext cx="4064000" cy="1447630"/>
          </a:xfrm>
          <a:custGeom>
            <a:avLst/>
            <a:gdLst>
              <a:gd name="connsiteX0" fmla="*/ 0 w 4219222"/>
              <a:gd name="connsiteY0" fmla="*/ 1086556 h 1631075"/>
              <a:gd name="connsiteX1" fmla="*/ 1961444 w 4219222"/>
              <a:gd name="connsiteY1" fmla="*/ 1580445 h 1631075"/>
              <a:gd name="connsiteX2" fmla="*/ 4219222 w 4219222"/>
              <a:gd name="connsiteY2" fmla="*/ 0 h 1631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9222" h="1631075">
                <a:moveTo>
                  <a:pt x="0" y="1086556"/>
                </a:moveTo>
                <a:cubicBezTo>
                  <a:pt x="629120" y="1424047"/>
                  <a:pt x="1258240" y="1761538"/>
                  <a:pt x="1961444" y="1580445"/>
                </a:cubicBezTo>
                <a:cubicBezTo>
                  <a:pt x="2664648" y="1399352"/>
                  <a:pt x="4219222" y="0"/>
                  <a:pt x="4219222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413000" y="3909712"/>
            <a:ext cx="1531762" cy="453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84111" y="3108447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172932" y="3066116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1235174" y="4378623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413000" y="4958181"/>
            <a:ext cx="85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Path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64133" y="3272556"/>
            <a:ext cx="85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Path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643717" y="2401793"/>
            <a:ext cx="85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F81BD"/>
                </a:solidFill>
              </a:rPr>
              <a:t>Path </a:t>
            </a:r>
            <a:r>
              <a:rPr lang="en-US" dirty="0" smtClean="0">
                <a:solidFill>
                  <a:srgbClr val="4F81BD"/>
                </a:solidFill>
              </a:rPr>
              <a:t>2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90141" y="3829847"/>
            <a:ext cx="85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Path 2</a:t>
            </a:r>
          </a:p>
        </p:txBody>
      </p:sp>
    </p:spTree>
    <p:extLst>
      <p:ext uri="{BB962C8B-B14F-4D97-AF65-F5344CB8AC3E}">
        <p14:creationId xmlns:p14="http://schemas.microsoft.com/office/powerpoint/2010/main" val="41626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53935" y="2599071"/>
            <a:ext cx="1134729" cy="11347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Middlebox</a:t>
            </a:r>
            <a:r>
              <a:rPr lang="en-US" dirty="0" smtClean="0"/>
              <a:t> Traffic Steering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423"/>
            <a:ext cx="8229600" cy="4525963"/>
          </a:xfrm>
        </p:spPr>
        <p:txBody>
          <a:bodyPr/>
          <a:lstStyle/>
          <a:p>
            <a:r>
              <a:rPr lang="en-US" dirty="0" smtClean="0"/>
              <a:t>Direct selected traffic (e.g., TCP port 80)</a:t>
            </a:r>
          </a:p>
          <a:p>
            <a:r>
              <a:rPr lang="en-US" dirty="0" smtClean="0"/>
              <a:t>… through a chain of </a:t>
            </a:r>
            <a:r>
              <a:rPr lang="en-US" dirty="0" err="1" smtClean="0"/>
              <a:t>middleboxes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006850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62400" y="3273778"/>
            <a:ext cx="948267" cy="536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rot="16200000" flipV="1">
            <a:off x="1181100" y="4152900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52"/>
          <p:cNvSpPr txBox="1">
            <a:spLocks noChangeArrowheads="1"/>
          </p:cNvSpPr>
          <p:nvPr/>
        </p:nvSpPr>
        <p:spPr bwMode="auto">
          <a:xfrm>
            <a:off x="1520825" y="3273778"/>
            <a:ext cx="18774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d</a:t>
            </a:r>
            <a:r>
              <a:rPr lang="en-US" dirty="0" err="1" smtClean="0"/>
              <a:t>stip</a:t>
            </a:r>
            <a:r>
              <a:rPr lang="en-US" dirty="0" smtClean="0"/>
              <a:t> = 1.2.3.4</a:t>
            </a:r>
          </a:p>
          <a:p>
            <a:pPr eaLnBrk="1" hangingPunct="1"/>
            <a:r>
              <a:rPr lang="en-US" dirty="0" err="1" smtClean="0"/>
              <a:t>dstport</a:t>
            </a:r>
            <a:r>
              <a:rPr lang="en-US" dirty="0" smtClean="0"/>
              <a:t> = 80</a:t>
            </a:r>
            <a:endParaRPr lang="en-US" dirty="0"/>
          </a:p>
        </p:txBody>
      </p:sp>
      <p:sp>
        <p:nvSpPr>
          <p:cNvPr id="55" name="Freeform 54"/>
          <p:cNvSpPr/>
          <p:nvPr/>
        </p:nvSpPr>
        <p:spPr>
          <a:xfrm>
            <a:off x="2201333" y="3254286"/>
            <a:ext cx="5588000" cy="2361936"/>
          </a:xfrm>
          <a:custGeom>
            <a:avLst/>
            <a:gdLst>
              <a:gd name="connsiteX0" fmla="*/ 0 w 5588000"/>
              <a:gd name="connsiteY0" fmla="*/ 1261270 h 2361936"/>
              <a:gd name="connsiteX1" fmla="*/ 2356556 w 5588000"/>
              <a:gd name="connsiteY1" fmla="*/ 19492 h 2361936"/>
              <a:gd name="connsiteX2" fmla="*/ 2342445 w 5588000"/>
              <a:gd name="connsiteY2" fmla="*/ 541603 h 2361936"/>
              <a:gd name="connsiteX3" fmla="*/ 4670778 w 5588000"/>
              <a:gd name="connsiteY3" fmla="*/ 1077825 h 2361936"/>
              <a:gd name="connsiteX4" fmla="*/ 5588000 w 5588000"/>
              <a:gd name="connsiteY4" fmla="*/ 2361936 h 2361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0" h="2361936">
                <a:moveTo>
                  <a:pt x="0" y="1261270"/>
                </a:moveTo>
                <a:cubicBezTo>
                  <a:pt x="983074" y="700353"/>
                  <a:pt x="1966149" y="139436"/>
                  <a:pt x="2356556" y="19492"/>
                </a:cubicBezTo>
                <a:cubicBezTo>
                  <a:pt x="2746963" y="-100452"/>
                  <a:pt x="1956741" y="365214"/>
                  <a:pt x="2342445" y="541603"/>
                </a:cubicBezTo>
                <a:cubicBezTo>
                  <a:pt x="2728149" y="717992"/>
                  <a:pt x="4129852" y="774436"/>
                  <a:pt x="4670778" y="1077825"/>
                </a:cubicBezTo>
                <a:cubicBezTo>
                  <a:pt x="5211704" y="1381214"/>
                  <a:pt x="5588000" y="2361936"/>
                  <a:pt x="5588000" y="2361936"/>
                </a:cubicBezTo>
              </a:path>
            </a:pathLst>
          </a:custGeom>
          <a:ln w="57150" cmpd="sng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449480" y="6455127"/>
            <a:ext cx="1731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Helvetica"/>
                <a:cs typeface="Helvetica"/>
              </a:rPr>
              <a:t>d</a:t>
            </a:r>
            <a:r>
              <a:rPr lang="en-US" sz="2000" b="1" dirty="0" err="1" smtClean="0">
                <a:latin typeface="Helvetica"/>
                <a:cs typeface="Helvetica"/>
              </a:rPr>
              <a:t>stip</a:t>
            </a:r>
            <a:r>
              <a:rPr lang="en-US" sz="2000" b="1" dirty="0" smtClean="0">
                <a:latin typeface="Helvetica"/>
                <a:cs typeface="Helvetica"/>
              </a:rPr>
              <a:t>=1.2.3.4</a:t>
            </a:r>
            <a:endParaRPr lang="en-US" sz="20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24736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Middlebox</a:t>
            </a:r>
            <a:r>
              <a:rPr lang="en-US" dirty="0" smtClean="0"/>
              <a:t> Traffic Steering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7356"/>
          </a:xfrm>
        </p:spPr>
        <p:txBody>
          <a:bodyPr>
            <a:normAutofit/>
          </a:bodyPr>
          <a:lstStyle/>
          <a:p>
            <a:r>
              <a:rPr lang="en-US" dirty="0" smtClean="0"/>
              <a:t>Unified policy framework</a:t>
            </a:r>
          </a:p>
          <a:p>
            <a:pPr lvl="1"/>
            <a:r>
              <a:rPr lang="en-US" dirty="0" smtClean="0"/>
              <a:t>Switch rules and network paths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hains of </a:t>
            </a:r>
            <a:r>
              <a:rPr lang="en-US" dirty="0" err="1" smtClean="0"/>
              <a:t>middleboxes</a:t>
            </a:r>
            <a:endParaRPr lang="en-US" dirty="0" smtClean="0"/>
          </a:p>
          <a:p>
            <a:r>
              <a:rPr lang="en-US" dirty="0" smtClean="0"/>
              <a:t>Joint optimization </a:t>
            </a:r>
          </a:p>
          <a:p>
            <a:pPr lvl="1"/>
            <a:r>
              <a:rPr lang="en-US" dirty="0" smtClean="0"/>
              <a:t>Sizing: how many </a:t>
            </a:r>
            <a:r>
              <a:rPr lang="en-US" dirty="0" err="1" smtClean="0"/>
              <a:t>middlebox</a:t>
            </a:r>
            <a:r>
              <a:rPr lang="en-US" dirty="0" smtClean="0"/>
              <a:t> instances</a:t>
            </a:r>
          </a:p>
          <a:p>
            <a:pPr lvl="1"/>
            <a:r>
              <a:rPr lang="en-US" dirty="0" smtClean="0"/>
              <a:t>Placement: where to run them</a:t>
            </a:r>
          </a:p>
          <a:p>
            <a:pPr lvl="1"/>
            <a:r>
              <a:rPr lang="en-US" dirty="0" smtClean="0"/>
              <a:t>Steering: which flows to direct through them</a:t>
            </a:r>
          </a:p>
          <a:p>
            <a:pPr lvl="1"/>
            <a:r>
              <a:rPr lang="en-US" dirty="0" smtClean="0"/>
              <a:t>Routing: which network paths to take</a:t>
            </a:r>
          </a:p>
          <a:p>
            <a:r>
              <a:rPr lang="en-US" dirty="0" smtClean="0"/>
              <a:t>Correctness under dynamics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17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1868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Software-Defined </a:t>
            </a:r>
            <a:r>
              <a:rPr lang="en-US" dirty="0" err="1" smtClean="0"/>
              <a:t>eXchanges</a:t>
            </a:r>
            <a:r>
              <a:rPr lang="en-US" dirty="0" smtClean="0"/>
              <a:t> (SDX)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Shape 441"/>
          <p:cNvSpPr/>
          <p:nvPr/>
        </p:nvSpPr>
        <p:spPr>
          <a:xfrm flipH="1" flipV="1">
            <a:off x="4777739" y="4079913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" name="Shape 442"/>
          <p:cNvSpPr/>
          <p:nvPr/>
        </p:nvSpPr>
        <p:spPr>
          <a:xfrm flipH="1" flipV="1">
            <a:off x="4693114" y="3110552"/>
            <a:ext cx="15" cy="734223"/>
          </a:xfrm>
          <a:prstGeom prst="line">
            <a:avLst/>
          </a:prstGeom>
          <a:ln w="31750">
            <a:solidFill>
              <a:srgbClr val="FF6600"/>
            </a:solidFill>
            <a:prstDash val="dash"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" name="Shape 443"/>
          <p:cNvSpPr/>
          <p:nvPr/>
        </p:nvSpPr>
        <p:spPr>
          <a:xfrm flipH="1">
            <a:off x="2781082" y="4089463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8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2002271" y="3786704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6638043" y="3738162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450"/>
          <p:cNvSpPr/>
          <p:nvPr/>
        </p:nvSpPr>
        <p:spPr>
          <a:xfrm flipV="1">
            <a:off x="4682487" y="4053625"/>
            <a:ext cx="0" cy="1207047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1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4303709" y="505757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25323" y="3844775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5809" y="2011475"/>
            <a:ext cx="1144871" cy="1099077"/>
          </a:xfrm>
          <a:prstGeom prst="rect">
            <a:avLst/>
          </a:prstGeom>
        </p:spPr>
      </p:pic>
      <p:sp>
        <p:nvSpPr>
          <p:cNvPr id="14" name="Shape 459"/>
          <p:cNvSpPr/>
          <p:nvPr/>
        </p:nvSpPr>
        <p:spPr>
          <a:xfrm>
            <a:off x="1060568" y="4434644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5" name="Shape 459"/>
          <p:cNvSpPr/>
          <p:nvPr/>
        </p:nvSpPr>
        <p:spPr>
          <a:xfrm>
            <a:off x="3759450" y="5748733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16" name="Shape 301"/>
          <p:cNvSpPr/>
          <p:nvPr/>
        </p:nvSpPr>
        <p:spPr>
          <a:xfrm rot="8310225" flipV="1">
            <a:off x="3680285" y="3111873"/>
            <a:ext cx="1324328" cy="1723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miter lim="400000"/>
            <a:tailEnd type="non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800000"/>
              </a:solidFill>
              <a:latin typeface="Arial"/>
              <a:cs typeface="Arial"/>
            </a:endParaRPr>
          </a:p>
        </p:txBody>
      </p:sp>
      <p:cxnSp>
        <p:nvCxnSpPr>
          <p:cNvPr id="17" name="Straight Connector 16"/>
          <p:cNvCxnSpPr>
            <a:stCxn id="8" idx="0"/>
            <a:endCxn id="13" idx="1"/>
          </p:cNvCxnSpPr>
          <p:nvPr/>
        </p:nvCxnSpPr>
        <p:spPr>
          <a:xfrm flipV="1">
            <a:off x="2391677" y="2561014"/>
            <a:ext cx="1674132" cy="122569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3"/>
            <a:endCxn id="9" idx="0"/>
          </p:cNvCxnSpPr>
          <p:nvPr/>
        </p:nvCxnSpPr>
        <p:spPr>
          <a:xfrm>
            <a:off x="5210680" y="2561014"/>
            <a:ext cx="1816769" cy="11771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hape 459"/>
          <p:cNvSpPr/>
          <p:nvPr/>
        </p:nvSpPr>
        <p:spPr>
          <a:xfrm>
            <a:off x="6545093" y="4467985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20" name="Shape 459"/>
          <p:cNvSpPr/>
          <p:nvPr/>
        </p:nvSpPr>
        <p:spPr>
          <a:xfrm>
            <a:off x="1765807" y="2722696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000000"/>
                </a:solidFill>
                <a:ea typeface="Lucida Sans Regular"/>
                <a:cs typeface="Arial"/>
                <a:sym typeface="Lucida Sans Regular"/>
              </a:rPr>
              <a:t>BGP Session</a:t>
            </a:r>
            <a:endParaRPr lang="en-US" sz="2000" dirty="0">
              <a:solidFill>
                <a:srgbClr val="00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1" name="Shape 459"/>
          <p:cNvSpPr/>
          <p:nvPr/>
        </p:nvSpPr>
        <p:spPr>
          <a:xfrm>
            <a:off x="4738913" y="3453279"/>
            <a:ext cx="148162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FF0000"/>
                </a:solidFill>
                <a:ea typeface="Lucida Sans Regular"/>
                <a:cs typeface="Arial"/>
                <a:sym typeface="Lucida Sans Regular"/>
              </a:rPr>
              <a:t>SDN Switch</a:t>
            </a:r>
            <a:endParaRPr lang="en-US" sz="2000" dirty="0">
              <a:solidFill>
                <a:srgbClr val="FF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96472" y="1493330"/>
            <a:ext cx="1922866" cy="29746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hape 459"/>
          <p:cNvSpPr/>
          <p:nvPr/>
        </p:nvSpPr>
        <p:spPr>
          <a:xfrm>
            <a:off x="3668116" y="1525880"/>
            <a:ext cx="1776795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FF0000"/>
                </a:solidFill>
                <a:ea typeface="Lucida Sans Regular"/>
                <a:cs typeface="Arial"/>
                <a:sym typeface="Lucida Sans Regular"/>
              </a:rPr>
              <a:t>SDX Controller</a:t>
            </a:r>
            <a:endParaRPr lang="en-US" sz="2000" dirty="0">
              <a:solidFill>
                <a:srgbClr val="FF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4" name="Shape 378"/>
          <p:cNvSpPr/>
          <p:nvPr/>
        </p:nvSpPr>
        <p:spPr>
          <a:xfrm>
            <a:off x="5587704" y="1998051"/>
            <a:ext cx="63283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 b="1">
                <a:solidFill>
                  <a:srgbClr val="FF2600"/>
                </a:solidFill>
                <a:latin typeface="Lucida Sans Demibold Roman"/>
                <a:ea typeface="Lucida Sans Demibold Roman"/>
                <a:cs typeface="Lucida Sans Demibold Roman"/>
                <a:sym typeface="Lucida Sans Demibold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SDX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Cloud 24"/>
          <p:cNvSpPr/>
          <p:nvPr/>
        </p:nvSpPr>
        <p:spPr>
          <a:xfrm>
            <a:off x="634980" y="3738163"/>
            <a:ext cx="2640623" cy="152251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loud 25"/>
          <p:cNvSpPr/>
          <p:nvPr/>
        </p:nvSpPr>
        <p:spPr>
          <a:xfrm>
            <a:off x="3362175" y="5006059"/>
            <a:ext cx="2640623" cy="1513277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loud 26"/>
          <p:cNvSpPr/>
          <p:nvPr/>
        </p:nvSpPr>
        <p:spPr>
          <a:xfrm>
            <a:off x="6364498" y="3514425"/>
            <a:ext cx="2116598" cy="1822024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97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SDX Apps: Inbound 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46603"/>
          </a:xfrm>
        </p:spPr>
        <p:txBody>
          <a:bodyPr/>
          <a:lstStyle/>
          <a:p>
            <a:r>
              <a:rPr lang="en-US" dirty="0" smtClean="0"/>
              <a:t>AS C splits incoming traffic</a:t>
            </a:r>
          </a:p>
          <a:p>
            <a:pPr lvl="1"/>
            <a:r>
              <a:rPr lang="en-US" dirty="0" smtClean="0"/>
              <a:t>Web traffic via C1</a:t>
            </a:r>
          </a:p>
          <a:p>
            <a:pPr lvl="1"/>
            <a:r>
              <a:rPr lang="en-US" dirty="0" smtClean="0"/>
              <a:t>Remaining traffic via C2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Shape 450"/>
          <p:cNvSpPr/>
          <p:nvPr/>
        </p:nvSpPr>
        <p:spPr>
          <a:xfrm flipH="1" flipV="1">
            <a:off x="4828385" y="4535704"/>
            <a:ext cx="373180" cy="83592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" name="Shape 441"/>
          <p:cNvSpPr/>
          <p:nvPr/>
        </p:nvSpPr>
        <p:spPr>
          <a:xfrm flipH="1" flipV="1">
            <a:off x="4397362" y="4378128"/>
            <a:ext cx="226436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" name="Shape 443"/>
          <p:cNvSpPr/>
          <p:nvPr/>
        </p:nvSpPr>
        <p:spPr>
          <a:xfrm flipH="1">
            <a:off x="2712781" y="4378114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8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1933970" y="4075355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6569742" y="4026813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450"/>
          <p:cNvSpPr/>
          <p:nvPr/>
        </p:nvSpPr>
        <p:spPr>
          <a:xfrm flipV="1">
            <a:off x="3997509" y="4378128"/>
            <a:ext cx="351564" cy="117119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1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3618551" y="5371632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57022" y="4133426"/>
            <a:ext cx="1144543" cy="48939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459"/>
          <p:cNvSpPr/>
          <p:nvPr/>
        </p:nvSpPr>
        <p:spPr>
          <a:xfrm>
            <a:off x="1452069" y="4868928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4" name="Shape 459"/>
          <p:cNvSpPr/>
          <p:nvPr/>
        </p:nvSpPr>
        <p:spPr>
          <a:xfrm>
            <a:off x="3691149" y="6037384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Routers</a:t>
            </a:r>
            <a:endParaRPr lang="en-US" sz="2000" dirty="0">
              <a:solidFill>
                <a:schemeClr val="accent6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5" name="Shape 459"/>
          <p:cNvSpPr/>
          <p:nvPr/>
        </p:nvSpPr>
        <p:spPr>
          <a:xfrm>
            <a:off x="6277807" y="4868928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pic>
        <p:nvPicPr>
          <p:cNvPr id="16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4828385" y="5343993"/>
            <a:ext cx="778811" cy="61459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351"/>
          <p:cNvSpPr/>
          <p:nvPr/>
        </p:nvSpPr>
        <p:spPr>
          <a:xfrm>
            <a:off x="4310315" y="4574042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8" name="Shape 351"/>
          <p:cNvSpPr/>
          <p:nvPr/>
        </p:nvSpPr>
        <p:spPr>
          <a:xfrm>
            <a:off x="5005952" y="4574042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436391" y="3893106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104828" y="3893106"/>
            <a:ext cx="1837272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56869" y="3309698"/>
            <a:ext cx="230513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Incoming Data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430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SDX Apps: </a:t>
            </a:r>
            <a:r>
              <a:rPr lang="en-US" dirty="0" err="1" smtClean="0"/>
              <a:t>DoS</a:t>
            </a:r>
            <a:r>
              <a:rPr lang="en-US" dirty="0" smtClean="0"/>
              <a:t> Mitigation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Victim AS drops traffic</a:t>
            </a:r>
          </a:p>
          <a:p>
            <a:pPr lvl="1"/>
            <a:r>
              <a:rPr lang="en-US" dirty="0" smtClean="0"/>
              <a:t>Installing drop rules in SDX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Shape 443"/>
          <p:cNvSpPr/>
          <p:nvPr/>
        </p:nvSpPr>
        <p:spPr>
          <a:xfrm flipH="1" flipV="1">
            <a:off x="2544451" y="4012390"/>
            <a:ext cx="1015999" cy="1672171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" name="Shape 443"/>
          <p:cNvSpPr/>
          <p:nvPr/>
        </p:nvSpPr>
        <p:spPr>
          <a:xfrm flipH="1">
            <a:off x="2718709" y="2585304"/>
            <a:ext cx="4036940" cy="128949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" name="Shape 443"/>
          <p:cNvSpPr/>
          <p:nvPr/>
        </p:nvSpPr>
        <p:spPr>
          <a:xfrm flipH="1">
            <a:off x="3846537" y="4364184"/>
            <a:ext cx="3069389" cy="1472777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3"/>
          <p:cNvSpPr/>
          <p:nvPr/>
        </p:nvSpPr>
        <p:spPr>
          <a:xfrm>
            <a:off x="7009506" y="2837323"/>
            <a:ext cx="173790" cy="1175067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4776980" y="2585305"/>
            <a:ext cx="2138946" cy="142708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3399579" y="5684562"/>
            <a:ext cx="593414" cy="49119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Cloud 10"/>
          <p:cNvSpPr/>
          <p:nvPr/>
        </p:nvSpPr>
        <p:spPr>
          <a:xfrm>
            <a:off x="6343055" y="1747404"/>
            <a:ext cx="2012018" cy="121679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2206" y="3874793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71735" y="3874793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6755650" y="2346133"/>
            <a:ext cx="593414" cy="49119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Cloud 14"/>
          <p:cNvSpPr/>
          <p:nvPr/>
        </p:nvSpPr>
        <p:spPr>
          <a:xfrm>
            <a:off x="2307092" y="5577465"/>
            <a:ext cx="2012018" cy="121679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asted-image.jpg"/>
          <p:cNvPicPr/>
          <p:nvPr/>
        </p:nvPicPr>
        <p:blipFill>
          <a:blip r:embed="rId2">
            <a:extLst/>
          </a:blip>
          <a:srcRect l="6992" t="10113" r="10135" b="11501"/>
          <a:stretch>
            <a:fillRect/>
          </a:stretch>
        </p:blipFill>
        <p:spPr>
          <a:xfrm>
            <a:off x="2125296" y="3628299"/>
            <a:ext cx="593414" cy="49119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Cloud 16"/>
          <p:cNvSpPr/>
          <p:nvPr/>
        </p:nvSpPr>
        <p:spPr>
          <a:xfrm>
            <a:off x="864503" y="3275607"/>
            <a:ext cx="2012018" cy="121679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hape 459"/>
          <p:cNvSpPr/>
          <p:nvPr/>
        </p:nvSpPr>
        <p:spPr>
          <a:xfrm>
            <a:off x="1154138" y="3684257"/>
            <a:ext cx="80210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400" dirty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2</a:t>
            </a:r>
            <a:endParaRPr sz="24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9" name="Shape 459"/>
          <p:cNvSpPr/>
          <p:nvPr/>
        </p:nvSpPr>
        <p:spPr>
          <a:xfrm>
            <a:off x="2718710" y="5975697"/>
            <a:ext cx="80210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1</a:t>
            </a:r>
            <a:endParaRPr sz="24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0" name="Shape 459"/>
          <p:cNvSpPr/>
          <p:nvPr/>
        </p:nvSpPr>
        <p:spPr>
          <a:xfrm>
            <a:off x="7315225" y="1974692"/>
            <a:ext cx="80210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3</a:t>
            </a:r>
            <a:endParaRPr sz="24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1" name="Shape 459"/>
          <p:cNvSpPr/>
          <p:nvPr/>
        </p:nvSpPr>
        <p:spPr>
          <a:xfrm>
            <a:off x="4042206" y="3474683"/>
            <a:ext cx="120781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SDX 1</a:t>
            </a:r>
            <a:endParaRPr sz="24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2" name="Shape 459"/>
          <p:cNvSpPr/>
          <p:nvPr/>
        </p:nvSpPr>
        <p:spPr>
          <a:xfrm>
            <a:off x="7183296" y="3474683"/>
            <a:ext cx="120781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SDX 2</a:t>
            </a:r>
            <a:endParaRPr sz="24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3" name="Shape 459"/>
          <p:cNvSpPr/>
          <p:nvPr/>
        </p:nvSpPr>
        <p:spPr>
          <a:xfrm>
            <a:off x="6915926" y="1347294"/>
            <a:ext cx="155826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Attacker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4" name="Shape 459"/>
          <p:cNvSpPr/>
          <p:nvPr/>
        </p:nvSpPr>
        <p:spPr>
          <a:xfrm>
            <a:off x="4273167" y="5975636"/>
            <a:ext cx="134602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Victim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6" name="Shape 443"/>
          <p:cNvSpPr/>
          <p:nvPr/>
        </p:nvSpPr>
        <p:spPr>
          <a:xfrm flipH="1">
            <a:off x="3694138" y="4229618"/>
            <a:ext cx="909052" cy="145494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" name="Shape 1135"/>
          <p:cNvSpPr/>
          <p:nvPr/>
        </p:nvSpPr>
        <p:spPr>
          <a:xfrm>
            <a:off x="3846537" y="4229618"/>
            <a:ext cx="1224548" cy="1607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8" h="21600" extrusionOk="0">
                <a:moveTo>
                  <a:pt x="0" y="21600"/>
                </a:moveTo>
                <a:cubicBezTo>
                  <a:pt x="0" y="21600"/>
                  <a:pt x="10932" y="14421"/>
                  <a:pt x="16266" y="9494"/>
                </a:cubicBezTo>
                <a:cubicBezTo>
                  <a:pt x="21600" y="4567"/>
                  <a:pt x="20244" y="0"/>
                  <a:pt x="20244" y="0"/>
                </a:cubicBezTo>
              </a:path>
            </a:pathLst>
          </a:custGeom>
          <a:ln w="50800" cap="rnd">
            <a:solidFill/>
            <a:custDash>
              <a:ds d="1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" name="Shape 1135"/>
          <p:cNvSpPr/>
          <p:nvPr/>
        </p:nvSpPr>
        <p:spPr>
          <a:xfrm rot="3803810" flipH="1">
            <a:off x="5035786" y="3720181"/>
            <a:ext cx="264475" cy="2760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8" h="21600" extrusionOk="0">
                <a:moveTo>
                  <a:pt x="0" y="21600"/>
                </a:moveTo>
                <a:cubicBezTo>
                  <a:pt x="0" y="21600"/>
                  <a:pt x="10932" y="14421"/>
                  <a:pt x="16266" y="9494"/>
                </a:cubicBezTo>
                <a:cubicBezTo>
                  <a:pt x="21600" y="4567"/>
                  <a:pt x="20244" y="0"/>
                  <a:pt x="20244" y="0"/>
                </a:cubicBezTo>
              </a:path>
            </a:pathLst>
          </a:custGeom>
          <a:ln w="50800" cap="rnd">
            <a:solidFill/>
            <a:custDash>
              <a:ds d="1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6478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SDX Challenges: Multiple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multiple policies</a:t>
            </a:r>
          </a:p>
          <a:p>
            <a:r>
              <a:rPr lang="en-US" dirty="0" smtClean="0"/>
              <a:t>Virtual switch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77423" y="3304920"/>
            <a:ext cx="4186551" cy="25045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4511" y="3721440"/>
            <a:ext cx="1208645" cy="618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A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Shape 351"/>
          <p:cNvSpPr/>
          <p:nvPr/>
        </p:nvSpPr>
        <p:spPr>
          <a:xfrm>
            <a:off x="3827221" y="6236613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8" name="Shape 351"/>
          <p:cNvSpPr/>
          <p:nvPr/>
        </p:nvSpPr>
        <p:spPr>
          <a:xfrm>
            <a:off x="4542143" y="6236613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9" name="Shape 351"/>
          <p:cNvSpPr/>
          <p:nvPr/>
        </p:nvSpPr>
        <p:spPr>
          <a:xfrm>
            <a:off x="7302607" y="3854467"/>
            <a:ext cx="37645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0" name="Shape 351"/>
          <p:cNvSpPr/>
          <p:nvPr/>
        </p:nvSpPr>
        <p:spPr>
          <a:xfrm>
            <a:off x="1258577" y="3843331"/>
            <a:ext cx="38927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11" name="Elbow Connector 10"/>
          <p:cNvCxnSpPr>
            <a:stCxn id="6" idx="2"/>
            <a:endCxn id="17" idx="1"/>
          </p:cNvCxnSpPr>
          <p:nvPr/>
        </p:nvCxnSpPr>
        <p:spPr>
          <a:xfrm rot="16200000" flipH="1">
            <a:off x="2753474" y="4475037"/>
            <a:ext cx="1142907" cy="872186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18" idx="2"/>
            <a:endCxn id="17" idx="3"/>
          </p:cNvCxnSpPr>
          <p:nvPr/>
        </p:nvCxnSpPr>
        <p:spPr>
          <a:xfrm rot="5400000">
            <a:off x="4838027" y="4465018"/>
            <a:ext cx="1149204" cy="885928"/>
          </a:xfrm>
          <a:prstGeom prst="bentConnector2">
            <a:avLst/>
          </a:prstGeom>
          <a:ln>
            <a:solidFill>
              <a:srgbClr val="BFBFB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23940" y="5609111"/>
            <a:ext cx="9854" cy="62750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1"/>
          </p:cNvCxnSpPr>
          <p:nvPr/>
        </p:nvCxnSpPr>
        <p:spPr>
          <a:xfrm flipH="1">
            <a:off x="1600714" y="4030559"/>
            <a:ext cx="68379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327021" y="4054522"/>
            <a:ext cx="82561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8" idx="1"/>
            <a:endCxn id="6" idx="3"/>
          </p:cNvCxnSpPr>
          <p:nvPr/>
        </p:nvCxnSpPr>
        <p:spPr>
          <a:xfrm flipH="1">
            <a:off x="3493156" y="4024262"/>
            <a:ext cx="1758114" cy="6297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61020" y="5173465"/>
            <a:ext cx="1208645" cy="6182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C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51270" y="3715143"/>
            <a:ext cx="1208645" cy="6182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B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629" y="4482133"/>
            <a:ext cx="3407987" cy="445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drop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69665" y="5941013"/>
            <a:ext cx="3683784" cy="445251"/>
          </a:xfrm>
          <a:prstGeom prst="rect">
            <a:avLst/>
          </a:prstGeom>
          <a:solidFill>
            <a:srgbClr val="E6E6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C1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729008" y="5791702"/>
            <a:ext cx="9854" cy="44491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4942" y="4804133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5230" y="3360522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926892" y="3363363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9410" y="2827144"/>
            <a:ext cx="244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Switching Fabric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7103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SDX Challenges: Work with BGP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0578"/>
          </a:xfrm>
        </p:spPr>
        <p:txBody>
          <a:bodyPr/>
          <a:lstStyle/>
          <a:p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  <a:p>
            <a:pPr lvl="1"/>
            <a:r>
              <a:rPr lang="en-US" dirty="0" err="1" smtClean="0"/>
              <a:t>ASes</a:t>
            </a:r>
            <a:r>
              <a:rPr lang="en-US" dirty="0" smtClean="0"/>
              <a:t> decide who can route through them</a:t>
            </a:r>
          </a:p>
          <a:p>
            <a:pPr lvl="1"/>
            <a:r>
              <a:rPr lang="en-US" dirty="0" smtClean="0"/>
              <a:t>Prevent loops and protocol oscillation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602" y="4518732"/>
            <a:ext cx="1966858" cy="910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351"/>
          <p:cNvSpPr/>
          <p:nvPr/>
        </p:nvSpPr>
        <p:spPr>
          <a:xfrm>
            <a:off x="2011567" y="4740612"/>
            <a:ext cx="243656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 </a:t>
            </a:r>
            <a:endParaRPr sz="2400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7" name="Shape 351"/>
          <p:cNvSpPr/>
          <p:nvPr/>
        </p:nvSpPr>
        <p:spPr>
          <a:xfrm>
            <a:off x="4099334" y="6010860"/>
            <a:ext cx="259311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8" name="Shape 351"/>
          <p:cNvSpPr/>
          <p:nvPr/>
        </p:nvSpPr>
        <p:spPr>
          <a:xfrm>
            <a:off x="6126105" y="4740612"/>
            <a:ext cx="239499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9" name="Shape 273"/>
          <p:cNvSpPr/>
          <p:nvPr/>
        </p:nvSpPr>
        <p:spPr>
          <a:xfrm flipH="1">
            <a:off x="5170758" y="5007528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0" name="Shape 273"/>
          <p:cNvSpPr/>
          <p:nvPr/>
        </p:nvSpPr>
        <p:spPr>
          <a:xfrm flipH="1" flipV="1">
            <a:off x="4201977" y="5429087"/>
            <a:ext cx="0" cy="6151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1" name="Shape 351"/>
          <p:cNvSpPr/>
          <p:nvPr/>
        </p:nvSpPr>
        <p:spPr>
          <a:xfrm>
            <a:off x="3203900" y="4798733"/>
            <a:ext cx="188142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latin typeface="Arial"/>
                <a:ea typeface="Lucida Sans Regular"/>
                <a:cs typeface="Arial"/>
                <a:sym typeface="Lucida Sans Regular"/>
              </a:rPr>
              <a:t>SDX</a:t>
            </a:r>
            <a:endParaRPr sz="2400" b="1" dirty="0"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2" name="Shape 301"/>
          <p:cNvSpPr/>
          <p:nvPr/>
        </p:nvSpPr>
        <p:spPr>
          <a:xfrm rot="7672914" flipV="1">
            <a:off x="3381589" y="5696358"/>
            <a:ext cx="508374" cy="455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Shape 351"/>
          <p:cNvSpPr/>
          <p:nvPr/>
        </p:nvSpPr>
        <p:spPr>
          <a:xfrm>
            <a:off x="1734380" y="5644124"/>
            <a:ext cx="166859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10.0.0.0/8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4" name="Shape 301"/>
          <p:cNvSpPr/>
          <p:nvPr/>
        </p:nvSpPr>
        <p:spPr>
          <a:xfrm rot="19130790">
            <a:off x="5295610" y="4378038"/>
            <a:ext cx="690698" cy="586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latin typeface="Arial"/>
              <a:cs typeface="Arial"/>
            </a:endParaRPr>
          </a:p>
        </p:txBody>
      </p:sp>
      <p:sp>
        <p:nvSpPr>
          <p:cNvPr id="15" name="Shape 351"/>
          <p:cNvSpPr/>
          <p:nvPr/>
        </p:nvSpPr>
        <p:spPr>
          <a:xfrm>
            <a:off x="5504610" y="4048589"/>
            <a:ext cx="136906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20.0.0.0/8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6" name="Shape 273"/>
          <p:cNvSpPr/>
          <p:nvPr/>
        </p:nvSpPr>
        <p:spPr>
          <a:xfrm flipH="1">
            <a:off x="2301204" y="5000858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56526" y="4437311"/>
            <a:ext cx="404002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Shape 351"/>
          <p:cNvSpPr/>
          <p:nvPr/>
        </p:nvSpPr>
        <p:spPr>
          <a:xfrm>
            <a:off x="369878" y="3861962"/>
            <a:ext cx="47026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b="1" dirty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atch(</a:t>
            </a:r>
            <a:r>
              <a:rPr lang="en-US" sz="2400" b="1" dirty="0" err="1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dstport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=80) -&gt; forward(C) 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1152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7199"/>
            <a:ext cx="8229600" cy="254846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Prioritized list of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Priority: disambiguate overlapping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patterns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Pattern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match packet header bits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Actions: drop, forward, modify, send to controller 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Counters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number of bytes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18" descr="Screen shot 2011-02-04 at 12.32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252" y="274638"/>
            <a:ext cx="4292859" cy="111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80298"/>
              </p:ext>
            </p:extLst>
          </p:nvPr>
        </p:nvGraphicFramePr>
        <p:xfrm>
          <a:off x="428978" y="4605440"/>
          <a:ext cx="8348134" cy="19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873"/>
                <a:gridCol w="2859935"/>
                <a:gridCol w="2949739"/>
                <a:gridCol w="14785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=1.0.*.*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3, 4500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=1.2.3.4,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dstport</a:t>
                      </a:r>
                      <a:r>
                        <a:rPr lang="en-US" baseline="0" dirty="0" smtClean="0"/>
                        <a:t>=80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:=10.0.0.1,</a:t>
                      </a:r>
                      <a:r>
                        <a:rPr lang="en-US" baseline="0" dirty="0" smtClean="0"/>
                        <a:t> Forward(2)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5, 6018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srcport</a:t>
                      </a:r>
                      <a:r>
                        <a:rPr lang="en-US" dirty="0" smtClean="0"/>
                        <a:t>=25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512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2, 1024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44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Traffic matrix</a:t>
            </a:r>
          </a:p>
          <a:p>
            <a:pPr lvl="1"/>
            <a:r>
              <a:rPr lang="en-US" dirty="0" smtClean="0"/>
              <a:t>Offered load for ingress-egress pairs</a:t>
            </a:r>
          </a:p>
          <a:p>
            <a:r>
              <a:rPr lang="en-US" dirty="0" smtClean="0"/>
              <a:t>Congested link diagnosis</a:t>
            </a:r>
          </a:p>
          <a:p>
            <a:pPr lvl="1"/>
            <a:r>
              <a:rPr lang="en-US" dirty="0" smtClean="0"/>
              <a:t>Fan in/out of a congested link</a:t>
            </a:r>
          </a:p>
          <a:p>
            <a:r>
              <a:rPr lang="en-US" dirty="0" smtClean="0"/>
              <a:t>Denial of service attack diagnosis</a:t>
            </a:r>
          </a:p>
          <a:p>
            <a:pPr lvl="1"/>
            <a:r>
              <a:rPr lang="en-US" dirty="0" smtClean="0"/>
              <a:t>Sink tree into the victim</a:t>
            </a:r>
          </a:p>
          <a:p>
            <a:r>
              <a:rPr lang="en-US" dirty="0" smtClean="0"/>
              <a:t>Localizing packet loss</a:t>
            </a:r>
          </a:p>
          <a:p>
            <a:pPr lvl="1"/>
            <a:r>
              <a:rPr lang="en-US" dirty="0" smtClean="0"/>
              <a:t>Identifying which hop on a path drops packets</a:t>
            </a:r>
          </a:p>
          <a:p>
            <a:r>
              <a:rPr lang="en-US" dirty="0" smtClean="0"/>
              <a:t>Firewall evasion</a:t>
            </a:r>
          </a:p>
          <a:p>
            <a:pPr lvl="1"/>
            <a:r>
              <a:rPr lang="en-US" dirty="0" smtClean="0"/>
              <a:t>Identifying packets that do not traverse a firewall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92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Monitoring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3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Generality</a:t>
            </a:r>
          </a:p>
          <a:p>
            <a:pPr lvl="1"/>
            <a:r>
              <a:rPr lang="en-US" dirty="0" smtClean="0"/>
              <a:t>Programming abstractions that support a wide range of queries</a:t>
            </a:r>
          </a:p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Limiting overhead for collecting and joining data</a:t>
            </a:r>
          </a:p>
          <a:p>
            <a:r>
              <a:rPr lang="en-US" dirty="0" smtClean="0"/>
              <a:t>Accuracy</a:t>
            </a:r>
          </a:p>
          <a:p>
            <a:pPr lvl="1"/>
            <a:r>
              <a:rPr lang="en-US" dirty="0" smtClean="0"/>
              <a:t>Direct observation of the traffic</a:t>
            </a:r>
          </a:p>
          <a:p>
            <a:r>
              <a:rPr lang="en-US" dirty="0" smtClean="0"/>
              <a:t>Dynamics</a:t>
            </a:r>
          </a:p>
          <a:p>
            <a:pPr lvl="1"/>
            <a:r>
              <a:rPr lang="en-US" dirty="0" smtClean="0"/>
              <a:t>Robustness to changing forwarding policy</a:t>
            </a:r>
          </a:p>
          <a:p>
            <a:r>
              <a:rPr lang="en-US" dirty="0" smtClean="0"/>
              <a:t>Limited switch functionality</a:t>
            </a:r>
          </a:p>
          <a:p>
            <a:pPr lvl="1"/>
            <a:r>
              <a:rPr lang="en-US" dirty="0" smtClean="0"/>
              <a:t>Match packets, and count or send to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26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Monitoring,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queries</a:t>
            </a:r>
          </a:p>
          <a:p>
            <a:pPr lvl="1"/>
            <a:r>
              <a:rPr lang="en-US" dirty="0" smtClean="0"/>
              <a:t>Regular expression over predicates on packet location and header values</a:t>
            </a:r>
          </a:p>
          <a:p>
            <a:pPr lvl="1"/>
            <a:r>
              <a:rPr lang="en-US" dirty="0" smtClean="0"/>
              <a:t>SQL </a:t>
            </a:r>
            <a:r>
              <a:rPr lang="en-US" dirty="0" err="1" smtClean="0"/>
              <a:t>groupby</a:t>
            </a:r>
            <a:r>
              <a:rPr lang="en-US" dirty="0" smtClean="0"/>
              <a:t> constructs to aggregate results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Traffic matrix: </a:t>
            </a:r>
            <a:r>
              <a:rPr lang="en-US" dirty="0" err="1" smtClean="0"/>
              <a:t>ingroup</a:t>
            </a:r>
            <a:r>
              <a:rPr lang="en-US" dirty="0" smtClean="0"/>
              <a:t>(ingress(), [switch]) ^ true* ^ </a:t>
            </a:r>
            <a:r>
              <a:rPr lang="en-US" dirty="0" err="1" smtClean="0"/>
              <a:t>outgroup</a:t>
            </a:r>
            <a:r>
              <a:rPr lang="en-US" dirty="0" smtClean="0"/>
              <a:t>(egress(), [switch])</a:t>
            </a:r>
          </a:p>
          <a:p>
            <a:pPr lvl="1"/>
            <a:r>
              <a:rPr lang="en-US" dirty="0" smtClean="0"/>
              <a:t>Firewall evasion: in(ingress()) ^ (in(</a:t>
            </a:r>
            <a:r>
              <a:rPr lang="en-US" dirty="0" err="1" smtClean="0"/>
              <a:t>sw</a:t>
            </a:r>
            <a:r>
              <a:rPr lang="en-US" dirty="0" smtClean="0"/>
              <a:t>!=FW))* ^ out(egress)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592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Monitoring,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199"/>
            <a:ext cx="8517467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Convert regular expression into a DFA</a:t>
            </a:r>
          </a:p>
          <a:p>
            <a:pPr lvl="1"/>
            <a:r>
              <a:rPr lang="en-US" dirty="0" smtClean="0"/>
              <a:t>DFA tracks packet’s progress in satisfying query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Represent the DFA in the switches</a:t>
            </a:r>
          </a:p>
          <a:p>
            <a:pPr lvl="1"/>
            <a:r>
              <a:rPr lang="en-US" dirty="0" smtClean="0"/>
              <a:t>State: tag on the packet</a:t>
            </a:r>
          </a:p>
          <a:p>
            <a:pPr lvl="1"/>
            <a:r>
              <a:rPr lang="en-US" dirty="0" smtClean="0"/>
              <a:t>Transitions: match-action rules in the switch</a:t>
            </a:r>
          </a:p>
          <a:p>
            <a:pPr lvl="1"/>
            <a:r>
              <a:rPr lang="en-US" dirty="0" smtClean="0"/>
              <a:t>Accepting: count or send packet to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098439" y="3005667"/>
            <a:ext cx="592667" cy="578555"/>
          </a:xfrm>
          <a:prstGeom prst="ellipse">
            <a:avLst/>
          </a:prstGeom>
          <a:ln w="127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87728" y="3005667"/>
            <a:ext cx="592667" cy="578555"/>
          </a:xfrm>
          <a:prstGeom prst="ellipse">
            <a:avLst/>
          </a:prstGeom>
          <a:ln w="127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761684" y="3005667"/>
            <a:ext cx="592667" cy="578555"/>
          </a:xfrm>
          <a:prstGeom prst="ellipse">
            <a:avLst/>
          </a:prstGeom>
          <a:ln w="127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40707" y="3079044"/>
            <a:ext cx="440267" cy="448733"/>
          </a:xfrm>
          <a:prstGeom prst="ellipse">
            <a:avLst/>
          </a:prstGeom>
          <a:ln w="127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11329" y="3050822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25781" y="303789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882804" y="303671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cxnSp>
        <p:nvCxnSpPr>
          <p:cNvPr id="13" name="Straight Arrow Connector 12"/>
          <p:cNvCxnSpPr>
            <a:stCxn id="5" idx="6"/>
          </p:cNvCxnSpPr>
          <p:nvPr/>
        </p:nvCxnSpPr>
        <p:spPr>
          <a:xfrm>
            <a:off x="4691106" y="3294945"/>
            <a:ext cx="1196622" cy="7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80395" y="3287890"/>
            <a:ext cx="1281289" cy="141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03995" y="2866156"/>
            <a:ext cx="88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w</a:t>
            </a:r>
            <a:r>
              <a:rPr lang="en-US" dirty="0" smtClean="0"/>
              <a:t>=S1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86988" y="2910090"/>
            <a:ext cx="88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w</a:t>
            </a:r>
            <a:r>
              <a:rPr lang="en-US" dirty="0" smtClean="0"/>
              <a:t>=S4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7673" y="2933946"/>
            <a:ext cx="27423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Simple query</a:t>
            </a:r>
          </a:p>
          <a:p>
            <a:pPr algn="ctr"/>
            <a:r>
              <a:rPr lang="en-US" sz="2000" dirty="0" smtClean="0"/>
              <a:t>in(</a:t>
            </a:r>
            <a:r>
              <a:rPr lang="en-US" sz="2000" dirty="0" err="1" smtClean="0"/>
              <a:t>sw</a:t>
            </a:r>
            <a:r>
              <a:rPr lang="en-US" sz="2000" dirty="0" smtClean="0"/>
              <a:t>=S1) ^ in(</a:t>
            </a:r>
            <a:r>
              <a:rPr lang="en-US" sz="2000" dirty="0" err="1" smtClean="0"/>
              <a:t>sw</a:t>
            </a:r>
            <a:r>
              <a:rPr lang="en-US" sz="2000" dirty="0" smtClean="0"/>
              <a:t>=S2)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1461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SDN enables many new apps</a:t>
            </a:r>
          </a:p>
          <a:p>
            <a:r>
              <a:rPr lang="en-US" dirty="0" smtClean="0"/>
              <a:t>These apps raise new challenges</a:t>
            </a:r>
          </a:p>
          <a:p>
            <a:pPr lvl="1"/>
            <a:r>
              <a:rPr lang="en-US" dirty="0" smtClean="0"/>
              <a:t>Programming abstractions</a:t>
            </a:r>
          </a:p>
          <a:p>
            <a:pPr lvl="1"/>
            <a:r>
              <a:rPr lang="en-US" dirty="0" smtClean="0"/>
              <a:t>Verification problems</a:t>
            </a:r>
          </a:p>
          <a:p>
            <a:r>
              <a:rPr lang="en-US" dirty="0" smtClean="0"/>
              <a:t>Lots </a:t>
            </a:r>
            <a:r>
              <a:rPr lang="en-US" smtClean="0"/>
              <a:t>more work to do!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2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SDN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learning</a:t>
            </a:r>
          </a:p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r>
              <a:rPr lang="en-US" dirty="0" smtClean="0"/>
              <a:t>Server load balancing</a:t>
            </a:r>
          </a:p>
          <a:p>
            <a:r>
              <a:rPr lang="en-US" dirty="0" smtClean="0"/>
              <a:t>Wide-area traffic engineering</a:t>
            </a:r>
          </a:p>
          <a:p>
            <a:r>
              <a:rPr lang="en-US" dirty="0" err="1" smtClean="0"/>
              <a:t>Middlebox</a:t>
            </a:r>
            <a:r>
              <a:rPr lang="en-US" dirty="0" smtClean="0"/>
              <a:t> traffic steering</a:t>
            </a:r>
          </a:p>
          <a:p>
            <a:r>
              <a:rPr lang="en-US" dirty="0" smtClean="0"/>
              <a:t>Internet </a:t>
            </a:r>
            <a:r>
              <a:rPr lang="en-US" dirty="0" err="1" smtClean="0"/>
              <a:t>eXchange</a:t>
            </a:r>
            <a:r>
              <a:rPr lang="en-US" dirty="0" smtClean="0"/>
              <a:t>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Traffic monitoring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2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Programming &amp; Verification 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tasks, one set of rules</a:t>
            </a:r>
          </a:p>
          <a:p>
            <a:r>
              <a:rPr lang="en-US" dirty="0" smtClean="0"/>
              <a:t>Policies that change over time</a:t>
            </a:r>
            <a:endParaRPr lang="en-US" dirty="0" smtClean="0"/>
          </a:p>
          <a:p>
            <a:r>
              <a:rPr lang="en-US" dirty="0" smtClean="0"/>
              <a:t>Uncertain ordering of events</a:t>
            </a:r>
            <a:endParaRPr lang="en-US" dirty="0" smtClean="0"/>
          </a:p>
          <a:p>
            <a:r>
              <a:rPr lang="en-US" dirty="0" smtClean="0"/>
              <a:t>Rule</a:t>
            </a:r>
            <a:r>
              <a:rPr lang="en-US" dirty="0" smtClean="0"/>
              <a:t>-space limitations</a:t>
            </a:r>
          </a:p>
          <a:p>
            <a:r>
              <a:rPr lang="en-US" dirty="0"/>
              <a:t>Non-deterministic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Interactions with other protocols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6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1" y="1600200"/>
            <a:ext cx="8890000" cy="4756149"/>
          </a:xfrm>
        </p:spPr>
        <p:txBody>
          <a:bodyPr>
            <a:normAutofit/>
          </a:bodyPr>
          <a:lstStyle/>
          <a:p>
            <a:r>
              <a:rPr lang="en-US" dirty="0" smtClean="0"/>
              <a:t>Plug-and-play</a:t>
            </a:r>
          </a:p>
          <a:p>
            <a:pPr lvl="1"/>
            <a:r>
              <a:rPr lang="en-US" dirty="0" smtClean="0"/>
              <a:t>Flood packets sent to unknown destinations</a:t>
            </a:r>
          </a:p>
          <a:p>
            <a:pPr lvl="1"/>
            <a:r>
              <a:rPr lang="en-US" dirty="0" smtClean="0"/>
              <a:t>Learn a host’s location when it sends packets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h1 sends to h2: flood, learn (h1, port 1)</a:t>
            </a:r>
          </a:p>
          <a:p>
            <a:pPr lvl="1"/>
            <a:r>
              <a:rPr lang="en-US" dirty="0" smtClean="0"/>
              <a:t>h3 sends to h1: forward to port 1, learn (h3, port 3)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1 sends to h3: forward to port 3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021" y="3630701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3103032" y="3545681"/>
            <a:ext cx="723900" cy="170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48010" y="3783100"/>
            <a:ext cx="723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103032" y="3783100"/>
            <a:ext cx="723900" cy="2651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61610" y="326137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58789" y="3808878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71910" y="3545681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29069" y="330114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366912" y="384844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12921" y="338299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3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Learning, Done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312"/>
            <a:ext cx="8229600" cy="4525963"/>
          </a:xfrm>
        </p:spPr>
        <p:txBody>
          <a:bodyPr/>
          <a:lstStyle/>
          <a:p>
            <a:r>
              <a:rPr lang="en-US" dirty="0" smtClean="0"/>
              <a:t>Install rules as you learn</a:t>
            </a:r>
          </a:p>
          <a:p>
            <a:pPr lvl="1"/>
            <a:r>
              <a:rPr lang="en-US" dirty="0" smtClean="0"/>
              <a:t>Match on host address and port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Buggy behavior</a:t>
            </a:r>
          </a:p>
          <a:p>
            <a:pPr lvl="1"/>
            <a:r>
              <a:rPr lang="en-US" dirty="0" smtClean="0"/>
              <a:t>What happens when h3 sends to h1?</a:t>
            </a:r>
          </a:p>
          <a:p>
            <a:pPr lvl="1"/>
            <a:r>
              <a:rPr lang="en-US" dirty="0" smtClean="0"/>
              <a:t>What happens when h1 sends to h3?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0110"/>
              </p:ext>
            </p:extLst>
          </p:nvPr>
        </p:nvGraphicFramePr>
        <p:xfrm>
          <a:off x="189089" y="3001716"/>
          <a:ext cx="3175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1"/>
                <a:gridCol w="21081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0561"/>
              </p:ext>
            </p:extLst>
          </p:nvPr>
        </p:nvGraphicFramePr>
        <p:xfrm>
          <a:off x="5404555" y="2844519"/>
          <a:ext cx="33979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570"/>
                <a:gridCol w="19813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dstmac</a:t>
                      </a:r>
                      <a:r>
                        <a:rPr lang="en-US" dirty="0" smtClean="0"/>
                        <a:t>=h1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364089" y="3372556"/>
            <a:ext cx="1927578" cy="14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79726" y="3403509"/>
            <a:ext cx="169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1 sends to h2</a:t>
            </a:r>
            <a:endParaRPr lang="en-US" dirty="0"/>
          </a:p>
        </p:txBody>
      </p:sp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021" y="6150065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3103032" y="6065045"/>
            <a:ext cx="723900" cy="1700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48010" y="6302464"/>
            <a:ext cx="723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103032" y="6302464"/>
            <a:ext cx="723900" cy="2651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1610" y="5780734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58789" y="6328242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71910" y="606504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69" y="582051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366912" y="6367813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12921" y="5902354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0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Learning, Stating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invariant being violated?</a:t>
            </a:r>
          </a:p>
          <a:p>
            <a:pPr lvl="1"/>
            <a:r>
              <a:rPr lang="en-US" dirty="0" smtClean="0"/>
              <a:t>“Reachability between all pairs of hosts”?</a:t>
            </a:r>
            <a:endParaRPr lang="en-US" dirty="0"/>
          </a:p>
          <a:p>
            <a:pPr lvl="1"/>
            <a:r>
              <a:rPr lang="en-US" dirty="0" smtClean="0"/>
              <a:t>No, h1 </a:t>
            </a:r>
            <a:r>
              <a:rPr lang="en-US" i="1" dirty="0" smtClean="0"/>
              <a:t>can</a:t>
            </a:r>
            <a:r>
              <a:rPr lang="en-US" dirty="0" smtClean="0"/>
              <a:t> reach h3, albeit via flooding</a:t>
            </a:r>
          </a:p>
          <a:p>
            <a:r>
              <a:rPr lang="en-US" dirty="0" smtClean="0"/>
              <a:t>Performance invariants are hard to state</a:t>
            </a:r>
          </a:p>
          <a:p>
            <a:pPr lvl="1"/>
            <a:r>
              <a:rPr lang="en-US" dirty="0" smtClean="0"/>
              <a:t>“After h3 sends a packet, all other hosts should be able to reach h3 without flooding”?</a:t>
            </a:r>
          </a:p>
          <a:p>
            <a:pPr lvl="1"/>
            <a:r>
              <a:rPr lang="en-US" dirty="0" smtClean="0"/>
              <a:t>Delays between h3 and the switch(</a:t>
            </a:r>
            <a:r>
              <a:rPr lang="en-US" dirty="0" err="1" smtClean="0"/>
              <a:t>es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“After packet from h3 is </a:t>
            </a:r>
            <a:r>
              <a:rPr lang="en-US" i="1" dirty="0" smtClean="0"/>
              <a:t>delivered</a:t>
            </a:r>
            <a:r>
              <a:rPr lang="en-US" dirty="0" smtClean="0"/>
              <a:t>, all other hosts should reach h3 without flooding”?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Learning, Done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4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Compose forwarding and querying</a:t>
            </a:r>
          </a:p>
          <a:p>
            <a:pPr lvl="1"/>
            <a:r>
              <a:rPr lang="en-US" dirty="0" smtClean="0"/>
              <a:t>Forwarding: flood or forward</a:t>
            </a:r>
          </a:p>
          <a:p>
            <a:pPr lvl="1"/>
            <a:r>
              <a:rPr lang="en-US" dirty="0" smtClean="0"/>
              <a:t>Query: learn location of unknown hosts</a:t>
            </a:r>
          </a:p>
          <a:p>
            <a:r>
              <a:rPr lang="en-US" dirty="0" smtClean="0"/>
              <a:t>Synthesize a single set of rules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Well, still ignoring that hosts can move…</a:t>
            </a:r>
          </a:p>
          <a:p>
            <a:pPr lvl="1"/>
            <a:r>
              <a:rPr lang="en-US" dirty="0" smtClean="0"/>
              <a:t>Must learn the host’s </a:t>
            </a:r>
            <a:r>
              <a:rPr lang="en-US" i="1" dirty="0" smtClean="0"/>
              <a:t>new</a:t>
            </a:r>
            <a:r>
              <a:rPr lang="en-US" dirty="0" smtClean="0"/>
              <a:t> location (how?)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418391"/>
              </p:ext>
            </p:extLst>
          </p:nvPr>
        </p:nvGraphicFramePr>
        <p:xfrm>
          <a:off x="1679223" y="3973409"/>
          <a:ext cx="5080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78"/>
                <a:gridCol w="24412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srcmac</a:t>
                      </a:r>
                      <a:r>
                        <a:rPr lang="en-US" dirty="0" smtClean="0"/>
                        <a:t>=h3, </a:t>
                      </a:r>
                      <a:r>
                        <a:rPr lang="en-US" dirty="0" err="1" smtClean="0"/>
                        <a:t>dstmac</a:t>
                      </a:r>
                      <a:r>
                        <a:rPr lang="en-US" dirty="0" smtClean="0"/>
                        <a:t>=h1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927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30835</TotalTime>
  <Words>1830</Words>
  <Application>Microsoft Macintosh PowerPoint</Application>
  <PresentationFormat>On-screen Show (4:3)</PresentationFormat>
  <Paragraphs>491</Paragraphs>
  <Slides>34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SDN Applications</vt:lpstr>
      <vt:lpstr>Software-Defined Networking</vt:lpstr>
      <vt:lpstr>PowerPoint Presentation</vt:lpstr>
      <vt:lpstr>Example SDN Applications</vt:lpstr>
      <vt:lpstr>Programming &amp; Verification Challenges</vt:lpstr>
      <vt:lpstr>MAC Learning</vt:lpstr>
      <vt:lpstr>MAC Learning, Done Wrong</vt:lpstr>
      <vt:lpstr>MAC Learning, Stating Invariant</vt:lpstr>
      <vt:lpstr>MAC Learning, Done Right</vt:lpstr>
      <vt:lpstr>Stateful Firewall</vt:lpstr>
      <vt:lpstr>Stateful Firewall, Done Wrong</vt:lpstr>
      <vt:lpstr>Stateful Firewall, Done Wrong</vt:lpstr>
      <vt:lpstr>Stateful Firewall, Done Right</vt:lpstr>
      <vt:lpstr>Server Load Balancing</vt:lpstr>
      <vt:lpstr>Server Load Balancing</vt:lpstr>
      <vt:lpstr>Load Balancing, Connection Affinity</vt:lpstr>
      <vt:lpstr>Connection Affinity, Done Wrong</vt:lpstr>
      <vt:lpstr>Connection Affinity, Done Wrong</vt:lpstr>
      <vt:lpstr>Server Load Balancing</vt:lpstr>
      <vt:lpstr>Wide-Area Traffic Engineering</vt:lpstr>
      <vt:lpstr>Wide-Area TE, What-If Analysis</vt:lpstr>
      <vt:lpstr>Wide-Area TE, Transient Behavior</vt:lpstr>
      <vt:lpstr>Middlebox Traffic Steering</vt:lpstr>
      <vt:lpstr>Middlebox Traffic Steering</vt:lpstr>
      <vt:lpstr>Software-Defined eXchanges (SDX)</vt:lpstr>
      <vt:lpstr>SDX Apps: Inbound TE</vt:lpstr>
      <vt:lpstr>SDX Apps: DoS Mitigation</vt:lpstr>
      <vt:lpstr>SDX Challenges: Multiple ASes</vt:lpstr>
      <vt:lpstr>SDX Challenges: Work with BGP</vt:lpstr>
      <vt:lpstr>Traffic Monitoring</vt:lpstr>
      <vt:lpstr>Traffic Monitoring Challenges</vt:lpstr>
      <vt:lpstr>Traffic Monitoring, Abstractions</vt:lpstr>
      <vt:lpstr>Traffic Monitoring, Compilation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1211</cp:revision>
  <cp:lastPrinted>2012-10-23T16:46:37Z</cp:lastPrinted>
  <dcterms:created xsi:type="dcterms:W3CDTF">2011-07-06T20:32:25Z</dcterms:created>
  <dcterms:modified xsi:type="dcterms:W3CDTF">2015-02-09T06:23:50Z</dcterms:modified>
</cp:coreProperties>
</file>