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22" r:id="rId2"/>
    <p:sldId id="1314" r:id="rId3"/>
    <p:sldId id="1315" r:id="rId4"/>
    <p:sldId id="1316" r:id="rId5"/>
    <p:sldId id="1335" r:id="rId6"/>
    <p:sldId id="1318" r:id="rId7"/>
    <p:sldId id="1319" r:id="rId8"/>
    <p:sldId id="1320" r:id="rId9"/>
    <p:sldId id="1321" r:id="rId10"/>
    <p:sldId id="1324" r:id="rId11"/>
    <p:sldId id="1322" r:id="rId12"/>
    <p:sldId id="1325" r:id="rId13"/>
    <p:sldId id="1328" r:id="rId14"/>
    <p:sldId id="1326" r:id="rId15"/>
    <p:sldId id="1327" r:id="rId16"/>
    <p:sldId id="1329" r:id="rId17"/>
    <p:sldId id="1330" r:id="rId18"/>
    <p:sldId id="1332" r:id="rId19"/>
    <p:sldId id="1331" r:id="rId20"/>
    <p:sldId id="133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-920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1/21/15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Software-Defined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53935" y="2599071"/>
            <a:ext cx="1134729" cy="11347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Middlebox</a:t>
            </a:r>
            <a:r>
              <a:rPr lang="en-US" dirty="0" smtClean="0"/>
              <a:t> Traffic Steering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1423"/>
            <a:ext cx="8229600" cy="4525963"/>
          </a:xfrm>
        </p:spPr>
        <p:txBody>
          <a:bodyPr/>
          <a:lstStyle/>
          <a:p>
            <a:r>
              <a:rPr lang="en-US" dirty="0" smtClean="0"/>
              <a:t>Direct selected </a:t>
            </a:r>
            <a:r>
              <a:rPr lang="en-US" dirty="0" smtClean="0"/>
              <a:t>traffic (e.g., port 80)</a:t>
            </a:r>
            <a:endParaRPr lang="en-US" dirty="0" smtClean="0"/>
          </a:p>
          <a:p>
            <a:r>
              <a:rPr lang="en-US" dirty="0" smtClean="0"/>
              <a:t>… through a chain of </a:t>
            </a:r>
            <a:r>
              <a:rPr lang="en-US" dirty="0" err="1" smtClean="0"/>
              <a:t>middleboxes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006850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962400" y="3273778"/>
            <a:ext cx="948267" cy="536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rot="16200000" flipV="1">
            <a:off x="1181100" y="4152900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52"/>
          <p:cNvSpPr txBox="1">
            <a:spLocks noChangeArrowheads="1"/>
          </p:cNvSpPr>
          <p:nvPr/>
        </p:nvSpPr>
        <p:spPr bwMode="auto">
          <a:xfrm>
            <a:off x="1520825" y="3273778"/>
            <a:ext cx="18774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d</a:t>
            </a:r>
            <a:r>
              <a:rPr lang="en-US" dirty="0" err="1" smtClean="0"/>
              <a:t>stip</a:t>
            </a:r>
            <a:r>
              <a:rPr lang="en-US" dirty="0" smtClean="0"/>
              <a:t> = 1.2.3.4</a:t>
            </a:r>
          </a:p>
          <a:p>
            <a:pPr eaLnBrk="1" hangingPunct="1"/>
            <a:r>
              <a:rPr lang="en-US" dirty="0" err="1" smtClean="0"/>
              <a:t>d</a:t>
            </a:r>
            <a:r>
              <a:rPr lang="en-US" dirty="0" err="1" smtClean="0"/>
              <a:t>stport</a:t>
            </a:r>
            <a:r>
              <a:rPr lang="en-US" dirty="0" smtClean="0"/>
              <a:t> = 80</a:t>
            </a:r>
            <a:endParaRPr lang="en-US" dirty="0"/>
          </a:p>
        </p:txBody>
      </p:sp>
      <p:sp>
        <p:nvSpPr>
          <p:cNvPr id="55" name="Freeform 54"/>
          <p:cNvSpPr/>
          <p:nvPr/>
        </p:nvSpPr>
        <p:spPr>
          <a:xfrm>
            <a:off x="2201333" y="3254286"/>
            <a:ext cx="5588000" cy="2361936"/>
          </a:xfrm>
          <a:custGeom>
            <a:avLst/>
            <a:gdLst>
              <a:gd name="connsiteX0" fmla="*/ 0 w 5588000"/>
              <a:gd name="connsiteY0" fmla="*/ 1261270 h 2361936"/>
              <a:gd name="connsiteX1" fmla="*/ 2356556 w 5588000"/>
              <a:gd name="connsiteY1" fmla="*/ 19492 h 2361936"/>
              <a:gd name="connsiteX2" fmla="*/ 2342445 w 5588000"/>
              <a:gd name="connsiteY2" fmla="*/ 541603 h 2361936"/>
              <a:gd name="connsiteX3" fmla="*/ 4670778 w 5588000"/>
              <a:gd name="connsiteY3" fmla="*/ 1077825 h 2361936"/>
              <a:gd name="connsiteX4" fmla="*/ 5588000 w 5588000"/>
              <a:gd name="connsiteY4" fmla="*/ 2361936 h 2361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0" h="2361936">
                <a:moveTo>
                  <a:pt x="0" y="1261270"/>
                </a:moveTo>
                <a:cubicBezTo>
                  <a:pt x="983074" y="700353"/>
                  <a:pt x="1966149" y="139436"/>
                  <a:pt x="2356556" y="19492"/>
                </a:cubicBezTo>
                <a:cubicBezTo>
                  <a:pt x="2746963" y="-100452"/>
                  <a:pt x="1956741" y="365214"/>
                  <a:pt x="2342445" y="541603"/>
                </a:cubicBezTo>
                <a:cubicBezTo>
                  <a:pt x="2728149" y="717992"/>
                  <a:pt x="4129852" y="774436"/>
                  <a:pt x="4670778" y="1077825"/>
                </a:cubicBezTo>
                <a:cubicBezTo>
                  <a:pt x="5211704" y="1381214"/>
                  <a:pt x="5588000" y="2361936"/>
                  <a:pt x="5588000" y="2361936"/>
                </a:cubicBezTo>
              </a:path>
            </a:pathLst>
          </a:custGeom>
          <a:ln w="57150" cmpd="sng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449480" y="6455127"/>
            <a:ext cx="1731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Helvetica"/>
                <a:cs typeface="Helvetica"/>
              </a:rPr>
              <a:t>d</a:t>
            </a:r>
            <a:r>
              <a:rPr lang="en-US" sz="2000" b="1" dirty="0" err="1" smtClean="0">
                <a:latin typeface="Helvetica"/>
                <a:cs typeface="Helvetica"/>
              </a:rPr>
              <a:t>stip</a:t>
            </a:r>
            <a:r>
              <a:rPr lang="en-US" sz="2000" b="1" dirty="0" smtClean="0">
                <a:latin typeface="Helvetica"/>
                <a:cs typeface="Helvetica"/>
              </a:rPr>
              <a:t>=1.2.3.4</a:t>
            </a:r>
            <a:endParaRPr lang="en-US" sz="20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7134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SDN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Seamless mobility and migration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Server load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balancing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Steering traffic through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middleboxes</a:t>
            </a:r>
            <a:endParaRPr lang="en-US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Dynamic access </a:t>
            </a:r>
            <a:r>
              <a:rPr lang="en-US" dirty="0" smtClean="0">
                <a:latin typeface="Arial" charset="0"/>
                <a:cs typeface="Arial" charset="0"/>
              </a:rPr>
              <a:t>control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Using multiple wireless access points</a:t>
            </a:r>
          </a:p>
          <a:p>
            <a:r>
              <a:rPr lang="en-US" dirty="0">
                <a:latin typeface="Arial" charset="0"/>
                <a:cs typeface="Arial" charset="0"/>
              </a:rPr>
              <a:t>Energy-efficient </a:t>
            </a:r>
            <a:r>
              <a:rPr lang="en-US" dirty="0" smtClean="0">
                <a:latin typeface="Arial" charset="0"/>
                <a:cs typeface="Arial" charset="0"/>
              </a:rPr>
              <a:t>networking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Blocking denial-of-service attacks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Adaptive traffic monitoring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Network virtualization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&lt;</a:t>
            </a:r>
            <a:r>
              <a:rPr lang="en-US" dirty="0" smtClean="0">
                <a:latin typeface="Arial" charset="0"/>
                <a:cs typeface="Arial" charset="0"/>
              </a:rPr>
              <a:t>Your app here!&gt;</a:t>
            </a:r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8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Major Trend in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4979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SDN components</a:t>
            </a:r>
          </a:p>
          <a:p>
            <a:pPr lvl="1"/>
            <a:r>
              <a:rPr lang="en-US" dirty="0" smtClean="0"/>
              <a:t>Switches: Open </a:t>
            </a:r>
            <a:r>
              <a:rPr lang="en-US" dirty="0" err="1" smtClean="0"/>
              <a:t>vSwitch</a:t>
            </a:r>
            <a:r>
              <a:rPr lang="en-US" dirty="0" smtClean="0"/>
              <a:t>, hardware switches, etc.</a:t>
            </a:r>
          </a:p>
          <a:p>
            <a:pPr lvl="1"/>
            <a:r>
              <a:rPr lang="en-US" dirty="0" smtClean="0"/>
              <a:t>Controllers: ONOS, Floodlight, </a:t>
            </a:r>
            <a:r>
              <a:rPr lang="en-US" dirty="0" err="1" smtClean="0"/>
              <a:t>Ryu</a:t>
            </a:r>
            <a:r>
              <a:rPr lang="en-US" dirty="0" smtClean="0"/>
              <a:t>, Frenetic, …</a:t>
            </a:r>
          </a:p>
          <a:p>
            <a:r>
              <a:rPr lang="en-US" dirty="0" smtClean="0"/>
              <a:t>Commercial successes</a:t>
            </a:r>
          </a:p>
          <a:p>
            <a:pPr lvl="1"/>
            <a:r>
              <a:rPr lang="en-US" dirty="0" smtClean="0"/>
              <a:t>Google’s private backbone</a:t>
            </a:r>
          </a:p>
          <a:p>
            <a:pPr lvl="1"/>
            <a:r>
              <a:rPr lang="en-US" dirty="0" err="1" smtClean="0"/>
              <a:t>Nicira’s</a:t>
            </a:r>
            <a:r>
              <a:rPr lang="en-US" dirty="0" smtClean="0"/>
              <a:t> network virtualization platform</a:t>
            </a:r>
          </a:p>
          <a:p>
            <a:r>
              <a:rPr lang="en-US" dirty="0" smtClean="0"/>
              <a:t>Industry consortia</a:t>
            </a:r>
          </a:p>
          <a:p>
            <a:pPr lvl="1"/>
            <a:r>
              <a:rPr lang="en-US" dirty="0" smtClean="0"/>
              <a:t>Open Networking Foundation (ONF)</a:t>
            </a:r>
          </a:p>
          <a:p>
            <a:pPr lvl="1"/>
            <a:r>
              <a:rPr lang="en-US" dirty="0" smtClean="0"/>
              <a:t>Open </a:t>
            </a:r>
            <a:r>
              <a:rPr lang="en-US" dirty="0" err="1" smtClean="0"/>
              <a:t>DayLight</a:t>
            </a:r>
            <a:r>
              <a:rPr lang="en-US" dirty="0" smtClean="0"/>
              <a:t> (ODL)</a:t>
            </a:r>
          </a:p>
          <a:p>
            <a:pPr lvl="1"/>
            <a:r>
              <a:rPr lang="en-US" dirty="0" smtClean="0"/>
              <a:t>Open Compute Project (OCP)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88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Research Areas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7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Languages and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111" y="1600200"/>
            <a:ext cx="4227689" cy="4525963"/>
          </a:xfrm>
        </p:spPr>
        <p:txBody>
          <a:bodyPr/>
          <a:lstStyle/>
          <a:p>
            <a:r>
              <a:rPr lang="en-US" dirty="0" smtClean="0"/>
              <a:t>Languages</a:t>
            </a:r>
          </a:p>
          <a:p>
            <a:pPr lvl="1"/>
            <a:r>
              <a:rPr lang="en-US" dirty="0" smtClean="0"/>
              <a:t>Abstractions for apps</a:t>
            </a:r>
          </a:p>
          <a:p>
            <a:pPr lvl="1"/>
            <a:r>
              <a:rPr lang="en-US" dirty="0" smtClean="0"/>
              <a:t>Compilation to switches</a:t>
            </a:r>
          </a:p>
        </p:txBody>
      </p:sp>
      <p:sp>
        <p:nvSpPr>
          <p:cNvPr id="49" name="Content Placeholder 48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495801" cy="4525963"/>
          </a:xfrm>
        </p:spPr>
        <p:txBody>
          <a:bodyPr/>
          <a:lstStyle/>
          <a:p>
            <a:r>
              <a:rPr lang="en-US" dirty="0" smtClean="0"/>
              <a:t>Verification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ata-plane invariants</a:t>
            </a:r>
          </a:p>
          <a:p>
            <a:pPr lvl="1"/>
            <a:r>
              <a:rPr lang="en-US" dirty="0" smtClean="0"/>
              <a:t>Control-plane correctness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22790" y="516677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277062" y="53248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991083" y="624279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1734262" y="5395375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5" idx="2"/>
          </p:cNvCxnSpPr>
          <p:nvPr/>
        </p:nvCxnSpPr>
        <p:spPr>
          <a:xfrm flipV="1">
            <a:off x="2448283" y="5623975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2"/>
          </p:cNvCxnSpPr>
          <p:nvPr/>
        </p:nvCxnSpPr>
        <p:spPr>
          <a:xfrm flipH="1" flipV="1">
            <a:off x="1505662" y="5782028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522592" y="4307204"/>
            <a:ext cx="1777998" cy="612759"/>
          </a:xfrm>
          <a:prstGeom prst="roundRect">
            <a:avLst/>
          </a:prstGeom>
          <a:solidFill>
            <a:schemeClr val="accent2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1505662" y="4919963"/>
            <a:ext cx="500942" cy="40486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2"/>
            <a:endCxn id="7" idx="0"/>
          </p:cNvCxnSpPr>
          <p:nvPr/>
        </p:nvCxnSpPr>
        <p:spPr>
          <a:xfrm flipH="1">
            <a:off x="2219683" y="4919963"/>
            <a:ext cx="191908" cy="132283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0"/>
          </p:cNvCxnSpPr>
          <p:nvPr/>
        </p:nvCxnSpPr>
        <p:spPr>
          <a:xfrm>
            <a:off x="2880083" y="4919963"/>
            <a:ext cx="471307" cy="246812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1593147" y="3680334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48283" y="3694445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58756" y="3810001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00470" y="3821291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326458" y="4109650"/>
            <a:ext cx="0" cy="730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39069" y="4109650"/>
            <a:ext cx="0" cy="730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7280" y="3708558"/>
            <a:ext cx="10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queries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300590" y="3666223"/>
            <a:ext cx="109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updates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98293" y="3266113"/>
            <a:ext cx="1553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composition</a:t>
            </a:r>
            <a:endParaRPr lang="en-US" sz="2000" dirty="0"/>
          </a:p>
        </p:txBody>
      </p:sp>
      <p:sp>
        <p:nvSpPr>
          <p:cNvPr id="38" name="Rounded Rectangle 37"/>
          <p:cNvSpPr/>
          <p:nvPr/>
        </p:nvSpPr>
        <p:spPr>
          <a:xfrm>
            <a:off x="5750276" y="3810001"/>
            <a:ext cx="1777998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299674" y="499488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453946" y="515294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167967" y="607091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endCxn id="39" idx="1"/>
          </p:cNvCxnSpPr>
          <p:nvPr/>
        </p:nvCxnSpPr>
        <p:spPr>
          <a:xfrm flipV="1">
            <a:off x="5911146" y="5223488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1" idx="3"/>
            <a:endCxn id="39" idx="2"/>
          </p:cNvCxnSpPr>
          <p:nvPr/>
        </p:nvCxnSpPr>
        <p:spPr>
          <a:xfrm flipV="1">
            <a:off x="6625167" y="5452088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1" idx="1"/>
            <a:endCxn id="40" idx="2"/>
          </p:cNvCxnSpPr>
          <p:nvPr/>
        </p:nvCxnSpPr>
        <p:spPr>
          <a:xfrm flipH="1" flipV="1">
            <a:off x="5682546" y="5610141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0" idx="0"/>
          </p:cNvCxnSpPr>
          <p:nvPr/>
        </p:nvCxnSpPr>
        <p:spPr>
          <a:xfrm flipH="1">
            <a:off x="5682546" y="4441697"/>
            <a:ext cx="500942" cy="71124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41" idx="0"/>
          </p:cNvCxnSpPr>
          <p:nvPr/>
        </p:nvCxnSpPr>
        <p:spPr>
          <a:xfrm flipH="1">
            <a:off x="6396567" y="4441697"/>
            <a:ext cx="206019" cy="162921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7056967" y="4441697"/>
            <a:ext cx="471307" cy="55319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453946" y="4684889"/>
            <a:ext cx="2490610" cy="4233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6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  <p:bldP spid="38" grpId="0" animBg="1"/>
      <p:bldP spid="39" grpId="0" animBg="1"/>
      <p:bldP spid="40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047046" y="3828938"/>
            <a:ext cx="1777998" cy="612759"/>
          </a:xfrm>
          <a:prstGeom prst="roundRect">
            <a:avLst/>
          </a:prstGeom>
          <a:solidFill>
            <a:srgbClr val="558ED5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63787" y="3920352"/>
            <a:ext cx="1777998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647"/>
            <a:ext cx="8229600" cy="2308578"/>
          </a:xfrm>
        </p:spPr>
        <p:txBody>
          <a:bodyPr/>
          <a:lstStyle/>
          <a:p>
            <a:r>
              <a:rPr lang="en-US" dirty="0" smtClean="0"/>
              <a:t>Scalability, reliability, and performance</a:t>
            </a:r>
          </a:p>
          <a:p>
            <a:r>
              <a:rPr lang="en-US" dirty="0" smtClean="0"/>
              <a:t>Managing controller state or replicas</a:t>
            </a:r>
          </a:p>
          <a:p>
            <a:r>
              <a:rPr lang="en-US" dirty="0" smtClean="0"/>
              <a:t>Aggregating information about the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73674" y="520249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27946" y="536054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41967" y="627851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1085146" y="5431091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5" idx="2"/>
          </p:cNvCxnSpPr>
          <p:nvPr/>
        </p:nvCxnSpPr>
        <p:spPr>
          <a:xfrm flipV="1">
            <a:off x="1799167" y="5659691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2"/>
          </p:cNvCxnSpPr>
          <p:nvPr/>
        </p:nvCxnSpPr>
        <p:spPr>
          <a:xfrm flipH="1" flipV="1">
            <a:off x="856546" y="5817744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887587" y="4036541"/>
            <a:ext cx="1777998" cy="612759"/>
          </a:xfrm>
          <a:prstGeom prst="roundRect">
            <a:avLst/>
          </a:prstGeom>
          <a:solidFill>
            <a:srgbClr val="C0504D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856546" y="4649300"/>
            <a:ext cx="500942" cy="71124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2"/>
            <a:endCxn id="7" idx="0"/>
          </p:cNvCxnSpPr>
          <p:nvPr/>
        </p:nvCxnSpPr>
        <p:spPr>
          <a:xfrm flipH="1">
            <a:off x="1570567" y="4649300"/>
            <a:ext cx="206019" cy="162921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0"/>
          </p:cNvCxnSpPr>
          <p:nvPr/>
        </p:nvCxnSpPr>
        <p:spPr>
          <a:xfrm>
            <a:off x="2230967" y="4649300"/>
            <a:ext cx="471307" cy="55319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00889" y="512233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160238" y="4064762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55348" y="5215839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609620" y="537389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323641" y="629186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26" idx="1"/>
          </p:cNvCxnSpPr>
          <p:nvPr/>
        </p:nvCxnSpPr>
        <p:spPr>
          <a:xfrm flipV="1">
            <a:off x="4066820" y="5444439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8" idx="3"/>
            <a:endCxn id="26" idx="2"/>
          </p:cNvCxnSpPr>
          <p:nvPr/>
        </p:nvCxnSpPr>
        <p:spPr>
          <a:xfrm flipV="1">
            <a:off x="4780841" y="5673039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8" idx="1"/>
            <a:endCxn id="27" idx="2"/>
          </p:cNvCxnSpPr>
          <p:nvPr/>
        </p:nvCxnSpPr>
        <p:spPr>
          <a:xfrm flipH="1" flipV="1">
            <a:off x="3838220" y="5831092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959927" y="4064762"/>
            <a:ext cx="727428" cy="612759"/>
          </a:xfrm>
          <a:prstGeom prst="roundRect">
            <a:avLst/>
          </a:prstGeom>
          <a:solidFill>
            <a:srgbClr val="C0504D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7" name="Straight Arrow Connector 36"/>
          <p:cNvCxnSpPr>
            <a:endCxn id="27" idx="0"/>
          </p:cNvCxnSpPr>
          <p:nvPr/>
        </p:nvCxnSpPr>
        <p:spPr>
          <a:xfrm flipH="1">
            <a:off x="3838220" y="4677521"/>
            <a:ext cx="228600" cy="69637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6" idx="2"/>
            <a:endCxn id="28" idx="0"/>
          </p:cNvCxnSpPr>
          <p:nvPr/>
        </p:nvCxnSpPr>
        <p:spPr>
          <a:xfrm>
            <a:off x="4323641" y="4677521"/>
            <a:ext cx="228600" cy="161434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6" idx="0"/>
          </p:cNvCxnSpPr>
          <p:nvPr/>
        </p:nvCxnSpPr>
        <p:spPr>
          <a:xfrm>
            <a:off x="5455348" y="4649300"/>
            <a:ext cx="228600" cy="566539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687355" y="4385253"/>
            <a:ext cx="4728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400157" y="51271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7657899" y="4342920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8154616" y="522067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6308888" y="537872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7022909" y="62966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endCxn id="55" idx="1"/>
          </p:cNvCxnSpPr>
          <p:nvPr/>
        </p:nvCxnSpPr>
        <p:spPr>
          <a:xfrm flipV="1">
            <a:off x="6766088" y="5449271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7" idx="3"/>
            <a:endCxn id="55" idx="2"/>
          </p:cNvCxnSpPr>
          <p:nvPr/>
        </p:nvCxnSpPr>
        <p:spPr>
          <a:xfrm flipV="1">
            <a:off x="7480109" y="5677871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7" idx="1"/>
            <a:endCxn id="56" idx="2"/>
          </p:cNvCxnSpPr>
          <p:nvPr/>
        </p:nvCxnSpPr>
        <p:spPr>
          <a:xfrm flipH="1" flipV="1">
            <a:off x="6537488" y="5835924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659195" y="4342920"/>
            <a:ext cx="727428" cy="612759"/>
          </a:xfrm>
          <a:prstGeom prst="roundRect">
            <a:avLst/>
          </a:prstGeom>
          <a:solidFill>
            <a:srgbClr val="C0504D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62" name="Straight Arrow Connector 61"/>
          <p:cNvCxnSpPr>
            <a:endCxn id="56" idx="0"/>
          </p:cNvCxnSpPr>
          <p:nvPr/>
        </p:nvCxnSpPr>
        <p:spPr>
          <a:xfrm flipH="1">
            <a:off x="6537488" y="4955679"/>
            <a:ext cx="362845" cy="42304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2"/>
            <a:endCxn id="57" idx="0"/>
          </p:cNvCxnSpPr>
          <p:nvPr/>
        </p:nvCxnSpPr>
        <p:spPr>
          <a:xfrm>
            <a:off x="7022909" y="4955679"/>
            <a:ext cx="228600" cy="134101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859506" y="4955679"/>
            <a:ext cx="523710" cy="264992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7171079" y="3611435"/>
            <a:ext cx="618059" cy="612759"/>
          </a:xfrm>
          <a:prstGeom prst="roundRect">
            <a:avLst/>
          </a:prstGeom>
          <a:solidFill>
            <a:srgbClr val="558ED5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6900333" y="3920352"/>
            <a:ext cx="270746" cy="4856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7789138" y="3920353"/>
            <a:ext cx="365478" cy="4225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19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5" grpId="0" animBg="1"/>
      <p:bldP spid="6" grpId="0" animBg="1"/>
      <p:bldP spid="7" grpId="0" animBg="1"/>
      <p:bldP spid="17" grpId="0" animBg="1"/>
      <p:bldP spid="23" grpId="0"/>
      <p:bldP spid="25" grpId="0" animBg="1"/>
      <p:bldP spid="26" grpId="0" animBg="1"/>
      <p:bldP spid="27" grpId="0" animBg="1"/>
      <p:bldP spid="28" grpId="0" animBg="1"/>
      <p:bldP spid="36" grpId="0" animBg="1"/>
      <p:bldP spid="53" grpId="0"/>
      <p:bldP spid="54" grpId="0" animBg="1"/>
      <p:bldP spid="55" grpId="0" animBg="1"/>
      <p:bldP spid="56" grpId="0" animBg="1"/>
      <p:bldP spid="57" grpId="0" animBg="1"/>
      <p:bldP spid="61" grpId="0" animBg="1"/>
      <p:bldP spid="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Sophisticated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1.0</a:t>
            </a:r>
          </a:p>
          <a:p>
            <a:pPr lvl="1"/>
            <a:r>
              <a:rPr lang="en-US" dirty="0" smtClean="0"/>
              <a:t>Single rule table and twelve header fields</a:t>
            </a:r>
          </a:p>
          <a:p>
            <a:r>
              <a:rPr lang="en-US" dirty="0" err="1" smtClean="0"/>
              <a:t>OpenFlow</a:t>
            </a:r>
            <a:r>
              <a:rPr lang="en-US" dirty="0" smtClean="0"/>
              <a:t> 1.3/1.4</a:t>
            </a:r>
          </a:p>
          <a:p>
            <a:pPr lvl="1"/>
            <a:r>
              <a:rPr lang="en-US" dirty="0" smtClean="0"/>
              <a:t>Multiple match-action stages on different headers</a:t>
            </a:r>
          </a:p>
          <a:p>
            <a:r>
              <a:rPr lang="en-US" dirty="0" err="1" smtClean="0"/>
              <a:t>OpenFlow</a:t>
            </a:r>
            <a:r>
              <a:rPr lang="en-US" dirty="0" smtClean="0"/>
              <a:t> 2.0 (?)</a:t>
            </a:r>
          </a:p>
          <a:p>
            <a:pPr lvl="1"/>
            <a:r>
              <a:rPr lang="en-US" dirty="0" smtClean="0"/>
              <a:t>Reconfigurable parsing and match-action tables</a:t>
            </a:r>
          </a:p>
          <a:p>
            <a:r>
              <a:rPr lang="en-US" dirty="0" smtClean="0"/>
              <a:t>White-box/bare-metal switches</a:t>
            </a:r>
          </a:p>
          <a:p>
            <a:pPr lvl="1"/>
            <a:r>
              <a:rPr lang="en-US" dirty="0" smtClean="0"/>
              <a:t>Program the switch directly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8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Function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689"/>
          </a:xfrm>
        </p:spPr>
        <p:txBody>
          <a:bodyPr>
            <a:normAutofit/>
          </a:bodyPr>
          <a:lstStyle/>
          <a:p>
            <a:r>
              <a:rPr lang="en-US" dirty="0" smtClean="0"/>
              <a:t>Network functions</a:t>
            </a:r>
          </a:p>
          <a:p>
            <a:pPr lvl="1"/>
            <a:r>
              <a:rPr lang="en-US" dirty="0" smtClean="0"/>
              <a:t>Firewall, intrusion detection, NAT, transcoder, compression, proxy cache, monitoring, …</a:t>
            </a:r>
          </a:p>
          <a:p>
            <a:r>
              <a:rPr lang="en-US" dirty="0" smtClean="0"/>
              <a:t>Virtualized</a:t>
            </a:r>
          </a:p>
          <a:p>
            <a:pPr lvl="1"/>
            <a:r>
              <a:rPr lang="en-US" dirty="0" smtClean="0"/>
              <a:t>Virtual machines that can run anywhere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Optimization (placement, steering, routing)</a:t>
            </a:r>
          </a:p>
          <a:p>
            <a:pPr lvl="1"/>
            <a:r>
              <a:rPr lang="en-US" dirty="0" smtClean="0"/>
              <a:t>Platforms for hosting virtualized functions</a:t>
            </a:r>
          </a:p>
          <a:p>
            <a:pPr lvl="1"/>
            <a:r>
              <a:rPr lang="en-US" dirty="0" smtClean="0"/>
              <a:t>Control protocols for managing the functions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2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r>
              <a:rPr lang="en-US" dirty="0" smtClean="0"/>
              <a:t>Securing the entire stack</a:t>
            </a:r>
          </a:p>
          <a:p>
            <a:pPr lvl="1"/>
            <a:r>
              <a:rPr lang="en-US" dirty="0" smtClean="0"/>
              <a:t>Switches</a:t>
            </a:r>
          </a:p>
          <a:p>
            <a:pPr lvl="1"/>
            <a:r>
              <a:rPr lang="en-US" dirty="0" smtClean="0"/>
              <a:t>Control protocol</a:t>
            </a:r>
          </a:p>
          <a:p>
            <a:pPr lvl="1"/>
            <a:r>
              <a:rPr lang="en-US" dirty="0" smtClean="0"/>
              <a:t>Controller platform</a:t>
            </a:r>
          </a:p>
          <a:p>
            <a:pPr lvl="1"/>
            <a:r>
              <a:rPr lang="en-US" dirty="0" smtClean="0"/>
              <a:t>Controller apps</a:t>
            </a:r>
          </a:p>
          <a:p>
            <a:r>
              <a:rPr lang="en-US" dirty="0" smtClean="0"/>
              <a:t>Example attacks/vulnerabilities</a:t>
            </a:r>
          </a:p>
          <a:p>
            <a:pPr lvl="1"/>
            <a:r>
              <a:rPr lang="en-US" dirty="0" smtClean="0"/>
              <a:t>Worst-case traffic to </a:t>
            </a:r>
            <a:r>
              <a:rPr lang="en-US" dirty="0" err="1" smtClean="0"/>
              <a:t>DoS</a:t>
            </a:r>
            <a:r>
              <a:rPr lang="en-US" dirty="0" smtClean="0"/>
              <a:t> the controller</a:t>
            </a:r>
            <a:endParaRPr lang="en-US" dirty="0"/>
          </a:p>
          <a:p>
            <a:pPr lvl="1"/>
            <a:r>
              <a:rPr lang="en-US" dirty="0" smtClean="0"/>
              <a:t>Rogue apps that violate user privacy</a:t>
            </a:r>
          </a:p>
          <a:p>
            <a:pPr lvl="1"/>
            <a:r>
              <a:rPr lang="en-US" dirty="0" smtClean="0"/>
              <a:t>Compromising the controller platform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131548" y="312044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285820" y="327849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99841" y="4196465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6743020" y="3349042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5" idx="2"/>
          </p:cNvCxnSpPr>
          <p:nvPr/>
        </p:nvCxnSpPr>
        <p:spPr>
          <a:xfrm flipV="1">
            <a:off x="7457041" y="3577642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1"/>
            <a:endCxn id="6" idx="2"/>
          </p:cNvCxnSpPr>
          <p:nvPr/>
        </p:nvCxnSpPr>
        <p:spPr>
          <a:xfrm flipH="1" flipV="1">
            <a:off x="6514420" y="3735695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531350" y="2260871"/>
            <a:ext cx="1777998" cy="612759"/>
          </a:xfrm>
          <a:prstGeom prst="roundRect">
            <a:avLst/>
          </a:prstGeom>
          <a:solidFill>
            <a:schemeClr val="accent2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6514420" y="2873630"/>
            <a:ext cx="500942" cy="40486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7" idx="0"/>
          </p:cNvCxnSpPr>
          <p:nvPr/>
        </p:nvCxnSpPr>
        <p:spPr>
          <a:xfrm flipH="1">
            <a:off x="7228441" y="2873630"/>
            <a:ext cx="191908" cy="1322835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7888841" y="2873630"/>
            <a:ext cx="471307" cy="246812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6601905" y="1634001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457041" y="1648112"/>
            <a:ext cx="725317" cy="61275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7514" y="1763668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09228" y="1774958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7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Applications of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</a:t>
            </a:r>
          </a:p>
          <a:p>
            <a:pPr lvl="1"/>
            <a:r>
              <a:rPr lang="en-US" dirty="0" smtClean="0"/>
              <a:t>Data centers</a:t>
            </a:r>
          </a:p>
          <a:p>
            <a:pPr lvl="1"/>
            <a:r>
              <a:rPr lang="en-US" dirty="0" smtClean="0"/>
              <a:t>Private backbones</a:t>
            </a:r>
          </a:p>
          <a:p>
            <a:r>
              <a:rPr lang="en-US" dirty="0" smtClean="0"/>
              <a:t>Other networks</a:t>
            </a:r>
          </a:p>
          <a:p>
            <a:pPr lvl="1"/>
            <a:r>
              <a:rPr lang="en-US" dirty="0" smtClean="0"/>
              <a:t>Enterprise</a:t>
            </a:r>
          </a:p>
          <a:p>
            <a:pPr lvl="1"/>
            <a:r>
              <a:rPr lang="en-US" dirty="0" smtClean="0"/>
              <a:t>Cellular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Exchange points</a:t>
            </a:r>
          </a:p>
          <a:p>
            <a:pPr lvl="1"/>
            <a:r>
              <a:rPr lang="en-US" dirty="0" smtClean="0"/>
              <a:t>Optical networks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Hybrid deployments</a:t>
            </a:r>
          </a:p>
          <a:p>
            <a:pPr lvl="1"/>
            <a:r>
              <a:rPr lang="en-US" dirty="0" smtClean="0"/>
              <a:t>Overlay (SDN edge, legacy core)</a:t>
            </a:r>
          </a:p>
          <a:p>
            <a:pPr lvl="1"/>
            <a:r>
              <a:rPr lang="en-US" dirty="0" smtClean="0"/>
              <a:t>Mix of SDN and legacy devices</a:t>
            </a:r>
          </a:p>
          <a:p>
            <a:r>
              <a:rPr lang="en-US" dirty="0" smtClean="0"/>
              <a:t>Beyond networking</a:t>
            </a:r>
          </a:p>
          <a:p>
            <a:pPr lvl="1"/>
            <a:r>
              <a:rPr lang="en-US" dirty="0" smtClean="0"/>
              <a:t>Software Defined </a:t>
            </a:r>
            <a:r>
              <a:rPr lang="en-US" i="1" dirty="0" smtClean="0"/>
              <a:t>Infrastructure</a:t>
            </a:r>
          </a:p>
          <a:p>
            <a:pPr lvl="1"/>
            <a:r>
              <a:rPr lang="en-US" dirty="0" smtClean="0"/>
              <a:t>Network, </a:t>
            </a:r>
            <a:r>
              <a:rPr lang="en-US" dirty="0" err="1" smtClean="0"/>
              <a:t>middleboxes</a:t>
            </a:r>
            <a:r>
              <a:rPr lang="en-US" dirty="0" smtClean="0"/>
              <a:t>, storage, compute,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4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83"/>
            <a:ext cx="8229600" cy="1143000"/>
          </a:xfrm>
        </p:spPr>
        <p:txBody>
          <a:bodyPr/>
          <a:lstStyle/>
          <a:p>
            <a:r>
              <a:rPr lang="en-US" dirty="0" smtClean="0"/>
              <a:t>Traditional Networks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2051756" y="2474710"/>
            <a:ext cx="5795490" cy="4145684"/>
            <a:chOff x="2051756" y="2474710"/>
            <a:chExt cx="5795490" cy="4145684"/>
          </a:xfrm>
        </p:grpSpPr>
        <p:sp>
          <p:nvSpPr>
            <p:cNvPr id="111" name="Rounded Rectangle 110"/>
            <p:cNvSpPr/>
            <p:nvPr/>
          </p:nvSpPr>
          <p:spPr>
            <a:xfrm>
              <a:off x="2051756" y="247471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379133" y="4371232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2856092" y="334176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7390046" y="449975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6002644" y="395687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5997216" y="293755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4151488" y="3095603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3959651" y="447996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291446" y="4814321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4865509" y="4013573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3059581" y="6163194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267222" y="3366528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100679" y="2429563"/>
            <a:ext cx="5795490" cy="4145684"/>
            <a:chOff x="2100679" y="2429563"/>
            <a:chExt cx="5795490" cy="4145684"/>
          </a:xfrm>
        </p:grpSpPr>
        <p:sp>
          <p:nvSpPr>
            <p:cNvPr id="124" name="Rounded Rectangle 123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2847344" y="1575943"/>
            <a:ext cx="61682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ontrol plane</a:t>
            </a:r>
            <a:r>
              <a:rPr lang="en-US" sz="2800" dirty="0" smtClean="0"/>
              <a:t>: distributed algorithms</a:t>
            </a:r>
          </a:p>
          <a:p>
            <a:r>
              <a:rPr lang="en-US" sz="2800" b="1" dirty="0"/>
              <a:t>d</a:t>
            </a:r>
            <a:r>
              <a:rPr lang="en-US" sz="2800" b="1" dirty="0" smtClean="0"/>
              <a:t>ata plane</a:t>
            </a:r>
            <a:r>
              <a:rPr lang="en-US" sz="2800" dirty="0" smtClean="0"/>
              <a:t>: packet processing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605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760"/>
    </mc:Choice>
    <mc:Fallback xmlns="">
      <p:transition xmlns:p14="http://schemas.microsoft.com/office/powerpoint/2010/main" advTm="1076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SDN is two main ideas</a:t>
            </a:r>
          </a:p>
          <a:p>
            <a:pPr lvl="1"/>
            <a:r>
              <a:rPr lang="en-US" dirty="0" smtClean="0"/>
              <a:t>Logically centralized controller</a:t>
            </a:r>
          </a:p>
          <a:p>
            <a:pPr lvl="1"/>
            <a:r>
              <a:rPr lang="en-US" dirty="0" smtClean="0"/>
              <a:t>Standard APIs to the data plane</a:t>
            </a:r>
          </a:p>
          <a:p>
            <a:r>
              <a:rPr lang="en-US" dirty="0" smtClean="0"/>
              <a:t>SDN is happening in practice</a:t>
            </a:r>
          </a:p>
          <a:p>
            <a:pPr lvl="1"/>
            <a:r>
              <a:rPr lang="en-US" dirty="0" smtClean="0"/>
              <a:t>Protocol standards and white-box networking</a:t>
            </a:r>
          </a:p>
          <a:p>
            <a:pPr lvl="1"/>
            <a:r>
              <a:rPr lang="en-US" dirty="0" smtClean="0"/>
              <a:t>Wide </a:t>
            </a:r>
            <a:r>
              <a:rPr lang="en-US" smtClean="0"/>
              <a:t>variety of switch </a:t>
            </a:r>
            <a:r>
              <a:rPr lang="en-US" dirty="0" smtClean="0"/>
              <a:t>and controller platforms</a:t>
            </a:r>
          </a:p>
          <a:p>
            <a:pPr lvl="1"/>
            <a:r>
              <a:rPr lang="en-US" dirty="0" smtClean="0"/>
              <a:t>Real operational deployments</a:t>
            </a:r>
          </a:p>
          <a:p>
            <a:r>
              <a:rPr lang="en-US" dirty="0" smtClean="0"/>
              <a:t>Clean-slate research opportunity</a:t>
            </a:r>
          </a:p>
          <a:p>
            <a:pPr lvl="1"/>
            <a:r>
              <a:rPr lang="en-US" dirty="0" smtClean="0"/>
              <a:t>… while still influencing the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83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2051756" y="2474710"/>
            <a:ext cx="5795490" cy="4145684"/>
            <a:chOff x="2051756" y="2474710"/>
            <a:chExt cx="5795490" cy="4145684"/>
          </a:xfrm>
        </p:grpSpPr>
        <p:sp>
          <p:nvSpPr>
            <p:cNvPr id="59" name="Rounded Rectangle 58"/>
            <p:cNvSpPr/>
            <p:nvPr/>
          </p:nvSpPr>
          <p:spPr>
            <a:xfrm>
              <a:off x="2051756" y="247471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379133" y="4371232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856092" y="334176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390046" y="449975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6002644" y="3956877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997216" y="293755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4151488" y="3095603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3959651" y="4479960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291446" y="4814321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4865509" y="4013573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3059581" y="6163194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7267222" y="3366528"/>
              <a:ext cx="457200" cy="457200"/>
            </a:xfrm>
            <a:prstGeom prst="roundRect">
              <a:avLst/>
            </a:prstGeom>
            <a:solidFill>
              <a:srgbClr val="A6A6A6"/>
            </a:solidFill>
            <a:ln w="63500">
              <a:solidFill>
                <a:srgbClr val="A6A6A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289354" y="1496896"/>
            <a:ext cx="55498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decouple </a:t>
            </a:r>
            <a:r>
              <a:rPr lang="en-US" sz="2800" dirty="0"/>
              <a:t>c</a:t>
            </a:r>
            <a:r>
              <a:rPr lang="en-US" sz="2800" dirty="0" smtClean="0"/>
              <a:t>ontrol </a:t>
            </a:r>
            <a:r>
              <a:rPr lang="en-US" sz="2800" dirty="0"/>
              <a:t>and </a:t>
            </a:r>
            <a:r>
              <a:rPr lang="en-US" sz="2800" dirty="0" smtClean="0"/>
              <a:t>data </a:t>
            </a:r>
            <a:r>
              <a:rPr lang="en-US" sz="2800" dirty="0"/>
              <a:t>p</a:t>
            </a:r>
            <a:r>
              <a:rPr lang="en-US" sz="2800" dirty="0" smtClean="0"/>
              <a:t>lanes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457200" y="301683"/>
            <a:ext cx="8229600" cy="1143000"/>
          </a:xfrm>
        </p:spPr>
        <p:txBody>
          <a:bodyPr/>
          <a:lstStyle/>
          <a:p>
            <a:r>
              <a:rPr lang="en-US" dirty="0" smtClean="0"/>
              <a:t>Software Defined Networks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11" name="Group 110"/>
          <p:cNvGrpSpPr/>
          <p:nvPr/>
        </p:nvGrpSpPr>
        <p:grpSpPr>
          <a:xfrm>
            <a:off x="2100679" y="2161454"/>
            <a:ext cx="5795490" cy="4145684"/>
            <a:chOff x="2100679" y="2429563"/>
            <a:chExt cx="5795490" cy="4145684"/>
          </a:xfrm>
        </p:grpSpPr>
        <p:sp>
          <p:nvSpPr>
            <p:cNvPr id="112" name="Rounded Rectangle 111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954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574">
        <p:fade/>
      </p:transition>
    </mc:Choice>
    <mc:Fallback xmlns="">
      <p:transition xmlns:p14="http://schemas.microsoft.com/office/powerpoint/2010/main" spd="med" advTm="2574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209802" y="2572787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404534" y="2542439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988038" y="3430979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182770" y="3400631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514601" y="4457324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709333" y="4426976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286327" y="319071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481059" y="316036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105706" y="457937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300438" y="454902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225101" y="6270387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419833" y="6240039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432779" y="491665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627511" y="488630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5013567" y="4114538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208299" y="4084190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6152444" y="4057080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347176" y="4026732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6149622" y="3044999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344354" y="3014651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7515579" y="4579373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710311" y="4549025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7396344" y="3467121"/>
            <a:ext cx="0" cy="296962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7591076" y="3436773"/>
            <a:ext cx="0" cy="306929"/>
          </a:xfrm>
          <a:prstGeom prst="straightConnector1">
            <a:avLst/>
          </a:prstGeom>
          <a:ln w="63500" cmpd="sng">
            <a:solidFill>
              <a:schemeClr val="tx1">
                <a:lumMod val="75000"/>
                <a:lumOff val="2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89354" y="1496896"/>
            <a:ext cx="5583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decouple </a:t>
            </a:r>
            <a:r>
              <a:rPr lang="en-US" sz="2800" dirty="0"/>
              <a:t>c</a:t>
            </a:r>
            <a:r>
              <a:rPr lang="en-US" sz="2800" dirty="0" smtClean="0"/>
              <a:t>ontrol </a:t>
            </a:r>
            <a:r>
              <a:rPr lang="en-US" sz="2800" dirty="0"/>
              <a:t>and </a:t>
            </a:r>
            <a:r>
              <a:rPr lang="en-US" sz="2800" dirty="0" smtClean="0"/>
              <a:t>data </a:t>
            </a:r>
            <a:r>
              <a:rPr lang="en-US" sz="2800" dirty="0"/>
              <a:t>p</a:t>
            </a:r>
            <a:r>
              <a:rPr lang="en-US" sz="2800" dirty="0" smtClean="0"/>
              <a:t>lanes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by </a:t>
            </a:r>
            <a:r>
              <a:rPr lang="en-US" sz="2800" dirty="0"/>
              <a:t>p</a:t>
            </a:r>
            <a:r>
              <a:rPr lang="en-US" sz="2800" dirty="0" smtClean="0"/>
              <a:t>roviding </a:t>
            </a:r>
            <a:r>
              <a:rPr lang="en-US" sz="2800" dirty="0"/>
              <a:t>o</a:t>
            </a:r>
            <a:r>
              <a:rPr lang="en-US" sz="2800" dirty="0" smtClean="0"/>
              <a:t>pen </a:t>
            </a:r>
            <a:r>
              <a:rPr lang="en-US" sz="2800" dirty="0"/>
              <a:t>s</a:t>
            </a:r>
            <a:r>
              <a:rPr lang="en-US" sz="2800" dirty="0" smtClean="0"/>
              <a:t>tandard </a:t>
            </a:r>
            <a:r>
              <a:rPr lang="en-US" sz="2800" dirty="0"/>
              <a:t>API</a:t>
            </a:r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457200" y="301683"/>
            <a:ext cx="8229600" cy="1143000"/>
          </a:xfrm>
        </p:spPr>
        <p:txBody>
          <a:bodyPr/>
          <a:lstStyle/>
          <a:p>
            <a:r>
              <a:rPr lang="en-US" dirty="0" smtClean="0"/>
              <a:t>Software Defined Networks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2100679" y="2161454"/>
            <a:ext cx="5795490" cy="4145684"/>
            <a:chOff x="2100679" y="2429563"/>
            <a:chExt cx="5795490" cy="4145684"/>
          </a:xfrm>
        </p:grpSpPr>
        <p:sp>
          <p:nvSpPr>
            <p:cNvPr id="111" name="Rounded Rectangle 110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773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562">
        <p:fade/>
      </p:transition>
    </mc:Choice>
    <mc:Fallback xmlns="">
      <p:transition xmlns:p14="http://schemas.microsoft.com/office/powerpoint/2010/main" spd="med" advTm="12562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Data-Plane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46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Prioritized list of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Pattern: match packet header bits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Actions: drop, forward, modify, send to controller 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Priority: disambiguate overlapping patterns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Counters: #bytes and #packets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18" descr="Screen shot 2011-02-04 at 12.32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14" y="1417638"/>
            <a:ext cx="2884573" cy="750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99446" y="5342466"/>
            <a:ext cx="6942667" cy="1200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srcip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1.2.*.*,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3.4.5.*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 drop                        </a:t>
            </a:r>
          </a:p>
          <a:p>
            <a:pPr marL="457200" indent="-457200" algn="l">
              <a:buFontTx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=*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.*.*.*,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3.4.*.*  forward(2)</a:t>
            </a:r>
          </a:p>
          <a:p>
            <a:pPr marL="457200" indent="-457200" algn="l"/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3. 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s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10.1.2.3,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*.*.*.*  send to controller</a:t>
            </a:r>
            <a:endParaRPr lang="en-US" sz="2400" dirty="0">
              <a:solidFill>
                <a:srgbClr val="000000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723447" y="4755440"/>
            <a:ext cx="1127125" cy="1905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49122" y="4755440"/>
            <a:ext cx="1127125" cy="1905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447" y="4360329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247" y="4360329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047" y="4360329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44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/>
          <p:cNvGrpSpPr/>
          <p:nvPr/>
        </p:nvGrpSpPr>
        <p:grpSpPr>
          <a:xfrm>
            <a:off x="2593622" y="2119336"/>
            <a:ext cx="5144912" cy="3881414"/>
            <a:chOff x="2593622" y="2268842"/>
            <a:chExt cx="5144912" cy="3731908"/>
          </a:xfrm>
        </p:grpSpPr>
        <p:cxnSp>
          <p:nvCxnSpPr>
            <p:cNvPr id="87" name="Straight Arrow Connector 86"/>
            <p:cNvCxnSpPr/>
            <p:nvPr/>
          </p:nvCxnSpPr>
          <p:spPr>
            <a:xfrm flipH="1">
              <a:off x="2671957" y="2268842"/>
              <a:ext cx="609586" cy="32407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2593622" y="2561168"/>
              <a:ext cx="790225" cy="167068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3267428" y="2571751"/>
              <a:ext cx="305798" cy="638222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>
              <a:off x="4151488" y="2561168"/>
              <a:ext cx="0" cy="1810064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4369505" y="2540002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6172905" y="2493439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5094109" y="2613475"/>
              <a:ext cx="0" cy="122462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5476410" y="2592531"/>
              <a:ext cx="0" cy="2070427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6360583" y="2592309"/>
              <a:ext cx="0" cy="132223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7738533" y="2613475"/>
              <a:ext cx="1" cy="1737329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7440842" y="2603261"/>
              <a:ext cx="0" cy="627878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H="1">
              <a:off x="3313292" y="2540740"/>
              <a:ext cx="485079" cy="346001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52776" y="301683"/>
            <a:ext cx="85739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(Logically) Centralized Controller</a:t>
            </a:r>
            <a:endParaRPr lang="en-US" dirty="0"/>
          </a:p>
        </p:txBody>
      </p:sp>
      <p:sp>
        <p:nvSpPr>
          <p:cNvPr id="110" name="Rounded Rectangle 109"/>
          <p:cNvSpPr/>
          <p:nvPr/>
        </p:nvSpPr>
        <p:spPr>
          <a:xfrm>
            <a:off x="3383847" y="1658619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2100679" y="2161454"/>
            <a:ext cx="5795490" cy="4145684"/>
            <a:chOff x="2100679" y="2429563"/>
            <a:chExt cx="5795490" cy="4145684"/>
          </a:xfrm>
        </p:grpSpPr>
        <p:sp>
          <p:nvSpPr>
            <p:cNvPr id="74" name="Rounded Rectangle 73"/>
            <p:cNvSpPr/>
            <p:nvPr/>
          </p:nvSpPr>
          <p:spPr>
            <a:xfrm>
              <a:off x="2100679" y="2429563"/>
              <a:ext cx="457200" cy="457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3500"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2428056" y="4326085"/>
              <a:ext cx="457200" cy="4572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635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2905015" y="3296613"/>
              <a:ext cx="457200" cy="457200"/>
            </a:xfrm>
            <a:prstGeom prst="roundRect">
              <a:avLst/>
            </a:prstGeom>
            <a:solidFill>
              <a:schemeClr val="accent3"/>
            </a:solidFill>
            <a:ln w="63500">
              <a:solidFill>
                <a:schemeClr val="accent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438969" y="4454610"/>
              <a:ext cx="457200" cy="4572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6051567" y="3911730"/>
              <a:ext cx="457200" cy="457200"/>
            </a:xfrm>
            <a:prstGeom prst="roundRect">
              <a:avLst/>
            </a:prstGeom>
            <a:solidFill>
              <a:schemeClr val="accent4"/>
            </a:solidFill>
            <a:ln w="63500">
              <a:solidFill>
                <a:schemeClr val="accent4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6046139" y="2892403"/>
              <a:ext cx="457200" cy="457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63500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4200411" y="3050456"/>
              <a:ext cx="457200" cy="457200"/>
            </a:xfrm>
            <a:prstGeom prst="roundRect">
              <a:avLst/>
            </a:prstGeom>
            <a:solidFill>
              <a:schemeClr val="accent6"/>
            </a:solidFill>
            <a:ln w="63500">
              <a:solidFill>
                <a:schemeClr val="accent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4008574" y="4434813"/>
              <a:ext cx="457200" cy="457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5340369" y="4769174"/>
              <a:ext cx="457200" cy="457200"/>
            </a:xfrm>
            <a:prstGeom prst="roundRect">
              <a:avLst/>
            </a:prstGeom>
            <a:solidFill>
              <a:schemeClr val="accent5"/>
            </a:solidFill>
            <a:ln w="63500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4914432" y="3968426"/>
              <a:ext cx="457200" cy="457200"/>
            </a:xfrm>
            <a:prstGeom prst="roundRect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108504" y="6118047"/>
              <a:ext cx="457200" cy="457200"/>
            </a:xfrm>
            <a:prstGeom prst="roundRect">
              <a:avLst/>
            </a:prstGeom>
            <a:solidFill>
              <a:srgbClr val="D77C93"/>
            </a:solidFill>
            <a:ln w="63500">
              <a:solidFill>
                <a:srgbClr val="D77C93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7316145" y="3321381"/>
              <a:ext cx="457200" cy="457200"/>
            </a:xfrm>
            <a:prstGeom prst="roundRect">
              <a:avLst/>
            </a:prstGeom>
            <a:solidFill>
              <a:srgbClr val="C6AD06"/>
            </a:solidFill>
            <a:ln w="63500">
              <a:solidFill>
                <a:srgbClr val="C6AD06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44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249">
        <p:fade/>
      </p:transition>
    </mc:Choice>
    <mc:Fallback xmlns="">
      <p:transition xmlns:p14="http://schemas.microsoft.com/office/powerpoint/2010/main" spd="med" advTm="11249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2593622" y="2962947"/>
            <a:ext cx="186266" cy="3364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23912" y="3095603"/>
            <a:ext cx="285044" cy="11632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56092" y="3964934"/>
            <a:ext cx="183448" cy="2374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74770" y="4436608"/>
            <a:ext cx="535876" cy="1365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74770" y="3514258"/>
            <a:ext cx="664230" cy="8569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540717" y="3341760"/>
            <a:ext cx="390764" cy="17249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985925" y="3665691"/>
            <a:ext cx="1165563" cy="87803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78149" y="3095603"/>
            <a:ext cx="1026941" cy="16574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6371" y="3427102"/>
            <a:ext cx="1026941" cy="5378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46334" y="3231139"/>
            <a:ext cx="421979" cy="1636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46334" y="3978572"/>
            <a:ext cx="794508" cy="2802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605" y="5385980"/>
            <a:ext cx="1440504" cy="866419"/>
          </a:xfrm>
          <a:prstGeom prst="rect">
            <a:avLst/>
          </a:prstGeom>
        </p:spPr>
      </p:pic>
      <p:pic>
        <p:nvPicPr>
          <p:cNvPr id="35" name="Picture 34" descr="cloud.png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497" y="5483042"/>
            <a:ext cx="1440504" cy="866419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5875645" y="5285632"/>
            <a:ext cx="347354" cy="21152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19297" y="5075353"/>
            <a:ext cx="13450" cy="3247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75111" y="4407313"/>
            <a:ext cx="1763889" cy="4211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424309" y="3471926"/>
            <a:ext cx="451336" cy="4426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0632" y="4606514"/>
            <a:ext cx="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47889" y="4588689"/>
            <a:ext cx="104642" cy="742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566355" y="4414077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931" y="1520433"/>
            <a:ext cx="584374" cy="74840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313" y="5607619"/>
            <a:ext cx="835392" cy="1113856"/>
          </a:xfrm>
          <a:prstGeom prst="rect">
            <a:avLst/>
          </a:prstGeom>
        </p:spPr>
      </p:pic>
      <p:cxnSp>
        <p:nvCxnSpPr>
          <p:cNvPr id="63" name="Straight Connector 62"/>
          <p:cNvCxnSpPr/>
          <p:nvPr/>
        </p:nvCxnSpPr>
        <p:spPr>
          <a:xfrm>
            <a:off x="1662305" y="2119336"/>
            <a:ext cx="259623" cy="2424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09333" y="6356892"/>
            <a:ext cx="2060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653605" y="6164710"/>
            <a:ext cx="169461" cy="129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051756" y="247471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379133" y="4371232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2856092" y="33417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7390046" y="449975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6002644" y="3956877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5997216" y="293755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4151488" y="309560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3959651" y="4479960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5291446" y="48143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865509" y="40135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059581" y="6163194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7267222" y="3366528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52776" y="301683"/>
            <a:ext cx="8573911" cy="1143000"/>
          </a:xfrm>
        </p:spPr>
        <p:txBody>
          <a:bodyPr>
            <a:normAutofit/>
          </a:bodyPr>
          <a:lstStyle/>
          <a:p>
            <a:r>
              <a:rPr lang="en-US" dirty="0"/>
              <a:t>Protocols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Applications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3383847" y="1658619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2593622" y="2119336"/>
            <a:ext cx="5144912" cy="3881414"/>
            <a:chOff x="2593622" y="2268842"/>
            <a:chExt cx="5144912" cy="3731908"/>
          </a:xfrm>
        </p:grpSpPr>
        <p:cxnSp>
          <p:nvCxnSpPr>
            <p:cNvPr id="112" name="Straight Arrow Connector 111"/>
            <p:cNvCxnSpPr/>
            <p:nvPr/>
          </p:nvCxnSpPr>
          <p:spPr>
            <a:xfrm flipH="1">
              <a:off x="2671957" y="2268842"/>
              <a:ext cx="609586" cy="32407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H="1">
              <a:off x="2593622" y="2561168"/>
              <a:ext cx="790225" cy="167068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H="1">
              <a:off x="3267428" y="2571751"/>
              <a:ext cx="305798" cy="638222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4151488" y="2561168"/>
              <a:ext cx="0" cy="1810064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H="1">
              <a:off x="4369505" y="2540002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6172905" y="2493439"/>
              <a:ext cx="2200" cy="444111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5094109" y="2613475"/>
              <a:ext cx="0" cy="122462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>
              <a:off x="5476410" y="2592531"/>
              <a:ext cx="0" cy="2070427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6360583" y="2592309"/>
              <a:ext cx="0" cy="1322235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7738533" y="2613475"/>
              <a:ext cx="1" cy="1737329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7440842" y="2603261"/>
              <a:ext cx="0" cy="627878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3313292" y="2540740"/>
              <a:ext cx="485079" cy="3460010"/>
            </a:xfrm>
            <a:prstGeom prst="straightConnector1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86" name="Rounded Rectangle 85"/>
          <p:cNvSpPr/>
          <p:nvPr/>
        </p:nvSpPr>
        <p:spPr>
          <a:xfrm>
            <a:off x="3527075" y="1286860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68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249">
        <p:fade/>
      </p:transition>
    </mc:Choice>
    <mc:Fallback xmlns="">
      <p:transition xmlns:p14="http://schemas.microsoft.com/office/powerpoint/2010/main" spd="med" advTm="11249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146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Seamless </a:t>
            </a:r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Mobility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Content Placeholder 2"/>
          <p:cNvSpPr>
            <a:spLocks noGrp="1"/>
          </p:cNvSpPr>
          <p:nvPr>
            <p:ph idx="1"/>
          </p:nvPr>
        </p:nvSpPr>
        <p:spPr>
          <a:xfrm>
            <a:off x="2438400" y="1295400"/>
            <a:ext cx="6705600" cy="1143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charset="0"/>
                <a:cs typeface="Arial" charset="0"/>
              </a:rPr>
              <a:t>See host sending traffic at new location</a:t>
            </a:r>
          </a:p>
          <a:p>
            <a:r>
              <a:rPr lang="en-US" sz="2800" dirty="0">
                <a:latin typeface="Arial" charset="0"/>
                <a:cs typeface="Arial" charset="0"/>
              </a:rPr>
              <a:t>Modify rules to reroute the traffic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94B7052-9C29-4242-BA13-82EE7B9A8599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2970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5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29704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83100" y="4006850"/>
            <a:ext cx="2374900" cy="400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712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962400" y="3200400"/>
            <a:ext cx="6858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18" name="Rounded Rectangle 23"/>
          <p:cNvSpPr>
            <a:spLocks noChangeArrowheads="1"/>
          </p:cNvSpPr>
          <p:nvPr/>
        </p:nvSpPr>
        <p:spPr bwMode="auto">
          <a:xfrm>
            <a:off x="1066800" y="1447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1944688" y="2527300"/>
            <a:ext cx="2460625" cy="1216025"/>
          </a:xfrm>
          <a:custGeom>
            <a:avLst/>
            <a:gdLst>
              <a:gd name="T0" fmla="*/ 2463295 w 2460447"/>
              <a:gd name="T1" fmla="*/ 612733 h 1217142"/>
              <a:gd name="T2" fmla="*/ 1854093 w 2460447"/>
              <a:gd name="T3" fmla="*/ 1199390 h 1217142"/>
              <a:gd name="T4" fmla="*/ 1854093 w 2460447"/>
              <a:gd name="T5" fmla="*/ 1199390 h 1217142"/>
              <a:gd name="T6" fmla="*/ 0 w 2460447"/>
              <a:gd name="T7" fmla="*/ 0 h 1217142"/>
              <a:gd name="T8" fmla="*/ 0 60000 65536"/>
              <a:gd name="T9" fmla="*/ 0 60000 65536"/>
              <a:gd name="T10" fmla="*/ 0 60000 65536"/>
              <a:gd name="T11" fmla="*/ 0 60000 65536"/>
              <a:gd name="T12" fmla="*/ 0 w 2460447"/>
              <a:gd name="T13" fmla="*/ 0 h 1217142"/>
              <a:gd name="T14" fmla="*/ 2460447 w 2460447"/>
              <a:gd name="T15" fmla="*/ 1217142 h 1217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60447" h="1217142">
                <a:moveTo>
                  <a:pt x="2460447" y="621801"/>
                </a:moveTo>
                <a:lnTo>
                  <a:pt x="1851949" y="1217142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>
            <a:off x="4264025" y="3333750"/>
            <a:ext cx="3408363" cy="2435225"/>
          </a:xfrm>
          <a:custGeom>
            <a:avLst/>
            <a:gdLst>
              <a:gd name="T0" fmla="*/ 3406758 w 3408470"/>
              <a:gd name="T1" fmla="*/ 2449383 h 2434284"/>
              <a:gd name="T2" fmla="*/ 2653134 w 3408470"/>
              <a:gd name="T3" fmla="*/ 1025014 h 2434284"/>
              <a:gd name="T4" fmla="*/ 2653134 w 3408470"/>
              <a:gd name="T5" fmla="*/ 1025014 h 2434284"/>
              <a:gd name="T6" fmla="*/ 365805 w 3408470"/>
              <a:gd name="T7" fmla="*/ 599032 h 2434284"/>
              <a:gd name="T8" fmla="*/ 458355 w 3408470"/>
              <a:gd name="T9" fmla="*/ 0 h 2434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08470"/>
              <a:gd name="T16" fmla="*/ 0 h 2434284"/>
              <a:gd name="T17" fmla="*/ 3408470 w 3408470"/>
              <a:gd name="T18" fmla="*/ 2434284 h 24342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08470" h="2434284">
                <a:moveTo>
                  <a:pt x="3408470" y="2434284"/>
                </a:moveTo>
                <a:lnTo>
                  <a:pt x="2654462" y="1018695"/>
                </a:lnTo>
                <a:cubicBezTo>
                  <a:pt x="2273049" y="948136"/>
                  <a:pt x="731962" y="765124"/>
                  <a:pt x="365981" y="595341"/>
                </a:cubicBezTo>
                <a:cubicBezTo>
                  <a:pt x="0" y="425558"/>
                  <a:pt x="458579" y="0"/>
                  <a:pt x="458579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28" grpId="1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55850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Server 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Load Balancing</a:t>
            </a:r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228600" y="1298222"/>
            <a:ext cx="6705600" cy="1382889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cs typeface="ＭＳ Ｐゴシック" charset="0"/>
              </a:rPr>
              <a:t>Pre-install load-balancing policy</a:t>
            </a:r>
          </a:p>
          <a:p>
            <a:r>
              <a:rPr lang="en-US" dirty="0">
                <a:latin typeface="Arial" charset="0"/>
                <a:cs typeface="ＭＳ Ｐゴシック" charset="0"/>
              </a:rPr>
              <a:t>Split traffic based on source IP</a:t>
            </a:r>
          </a:p>
        </p:txBody>
      </p:sp>
      <p:pic>
        <p:nvPicPr>
          <p:cNvPr id="2867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6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2867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254500"/>
            <a:ext cx="3048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3100" y="4006850"/>
            <a:ext cx="2451100" cy="50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8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91" name="Freeform 19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962400" y="2895600"/>
            <a:ext cx="12192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69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traight Connector 47"/>
          <p:cNvCxnSpPr/>
          <p:nvPr/>
        </p:nvCxnSpPr>
        <p:spPr>
          <a:xfrm rot="16200000" flipV="1">
            <a:off x="1181100" y="4152900"/>
            <a:ext cx="609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492250" y="2933700"/>
            <a:ext cx="3286125" cy="1581150"/>
          </a:xfrm>
          <a:custGeom>
            <a:avLst/>
            <a:gdLst>
              <a:gd name="connsiteX0" fmla="*/ 0 w 3286406"/>
              <a:gd name="connsiteY0" fmla="*/ 1243934 h 1582196"/>
              <a:gd name="connsiteX1" fmla="*/ 549916 w 3286406"/>
              <a:gd name="connsiteY1" fmla="*/ 1558190 h 1582196"/>
              <a:gd name="connsiteX2" fmla="*/ 1400978 w 3286406"/>
              <a:gd name="connsiteY2" fmla="*/ 1322498 h 1582196"/>
              <a:gd name="connsiteX3" fmla="*/ 3286406 w 3286406"/>
              <a:gd name="connsiteY3" fmla="*/ 0 h 15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6406" h="1582196">
                <a:moveTo>
                  <a:pt x="0" y="1243934"/>
                </a:moveTo>
                <a:cubicBezTo>
                  <a:pt x="158210" y="1394515"/>
                  <a:pt x="316420" y="1545096"/>
                  <a:pt x="549916" y="1558190"/>
                </a:cubicBezTo>
                <a:cubicBezTo>
                  <a:pt x="783412" y="1571284"/>
                  <a:pt x="944896" y="1582196"/>
                  <a:pt x="1400978" y="1322498"/>
                </a:cubicBezTo>
                <a:cubicBezTo>
                  <a:pt x="1857060" y="1062800"/>
                  <a:pt x="3286406" y="0"/>
                  <a:pt x="3286406" y="0"/>
                </a:cubicBezTo>
              </a:path>
            </a:pathLst>
          </a:custGeom>
          <a:ln w="381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696" name="TextBox 52"/>
          <p:cNvSpPr txBox="1">
            <a:spLocks noChangeArrowheads="1"/>
          </p:cNvSpPr>
          <p:nvPr/>
        </p:nvSpPr>
        <p:spPr bwMode="auto">
          <a:xfrm>
            <a:off x="1660901" y="3406914"/>
            <a:ext cx="15055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src</a:t>
            </a:r>
            <a:r>
              <a:rPr lang="en-US" dirty="0"/>
              <a:t>=0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8697" name="TextBox 53"/>
          <p:cNvSpPr txBox="1">
            <a:spLocks noChangeArrowheads="1"/>
          </p:cNvSpPr>
          <p:nvPr/>
        </p:nvSpPr>
        <p:spPr bwMode="auto">
          <a:xfrm>
            <a:off x="1999660" y="5291277"/>
            <a:ext cx="15055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src</a:t>
            </a:r>
            <a:r>
              <a:rPr lang="en-US" dirty="0"/>
              <a:t>=1</a:t>
            </a:r>
            <a:r>
              <a:rPr lang="en-US" dirty="0" smtClean="0"/>
              <a:t>*, </a:t>
            </a:r>
          </a:p>
          <a:p>
            <a:pPr eaLnBrk="1" hangingPunct="1"/>
            <a:r>
              <a:rPr lang="en-US" dirty="0" err="1" smtClean="0"/>
              <a:t>dst</a:t>
            </a:r>
            <a:r>
              <a:rPr lang="en-US" dirty="0" smtClean="0"/>
              <a:t>=1.2.3.4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13120" y="2718975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10.0.0.1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727277" y="4749379"/>
            <a:ext cx="111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10.0.0.2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189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30309</TotalTime>
  <Words>623</Words>
  <Application>Microsoft Macintosh PowerPoint</Application>
  <PresentationFormat>On-screen Show (4:3)</PresentationFormat>
  <Paragraphs>164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Software-Defined Networks</vt:lpstr>
      <vt:lpstr>Traditional Networks</vt:lpstr>
      <vt:lpstr>Software Defined Networks</vt:lpstr>
      <vt:lpstr>Software Defined Networks</vt:lpstr>
      <vt:lpstr>Simple Data-Plane API</vt:lpstr>
      <vt:lpstr>(Logically) Centralized Controller</vt:lpstr>
      <vt:lpstr>Protocols  Applications</vt:lpstr>
      <vt:lpstr>Seamless Mobility</vt:lpstr>
      <vt:lpstr>Server Load Balancing</vt:lpstr>
      <vt:lpstr>Middlebox Traffic Steering</vt:lpstr>
      <vt:lpstr>Example SDN Applications</vt:lpstr>
      <vt:lpstr>A Major Trend in Networking</vt:lpstr>
      <vt:lpstr>Example Research Areas</vt:lpstr>
      <vt:lpstr>Languages and Verification</vt:lpstr>
      <vt:lpstr>Distributed Controllers</vt:lpstr>
      <vt:lpstr>More Sophisticated Switches</vt:lpstr>
      <vt:lpstr>Network Function Virtualization</vt:lpstr>
      <vt:lpstr>SDN Security</vt:lpstr>
      <vt:lpstr>New Applications of SDN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978</cp:revision>
  <cp:lastPrinted>2012-10-23T16:46:37Z</cp:lastPrinted>
  <dcterms:created xsi:type="dcterms:W3CDTF">2011-07-06T20:32:25Z</dcterms:created>
  <dcterms:modified xsi:type="dcterms:W3CDTF">2015-01-21T12:41:47Z</dcterms:modified>
</cp:coreProperties>
</file>