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22" r:id="rId2"/>
    <p:sldId id="1363" r:id="rId3"/>
    <p:sldId id="1312" r:id="rId4"/>
    <p:sldId id="1313" r:id="rId5"/>
    <p:sldId id="1314" r:id="rId6"/>
    <p:sldId id="1315" r:id="rId7"/>
    <p:sldId id="1316" r:id="rId8"/>
    <p:sldId id="1317" r:id="rId9"/>
    <p:sldId id="1318" r:id="rId10"/>
    <p:sldId id="1319" r:id="rId11"/>
    <p:sldId id="1322" r:id="rId12"/>
    <p:sldId id="1323" r:id="rId13"/>
    <p:sldId id="1368" r:id="rId14"/>
    <p:sldId id="1326" r:id="rId15"/>
    <p:sldId id="1327" r:id="rId16"/>
    <p:sldId id="1292" r:id="rId17"/>
    <p:sldId id="1293" r:id="rId18"/>
    <p:sldId id="1333" r:id="rId19"/>
    <p:sldId id="1334" r:id="rId20"/>
    <p:sldId id="1336" r:id="rId21"/>
    <p:sldId id="1366" r:id="rId22"/>
    <p:sldId id="1367" r:id="rId23"/>
    <p:sldId id="135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90" autoAdjust="0"/>
    <p:restoredTop sz="99877" autoAdjust="0"/>
  </p:normalViewPr>
  <p:slideViewPr>
    <p:cSldViewPr snapToGrid="0" snapToObjects="1">
      <p:cViewPr>
        <p:scale>
          <a:sx n="90" d="100"/>
          <a:sy n="90" d="100"/>
        </p:scale>
        <p:origin x="-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11/5/14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Enterprise network.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77FB4B-6345-EC42-AEC1-9D630878FE81}" type="slidenum">
              <a:rPr lang="en-US" sz="1200" b="0">
                <a:latin typeface="Times New Roman" charset="0"/>
              </a:rPr>
              <a:pPr eaLnBrk="1" hangingPunct="1"/>
              <a:t>4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2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 real</a:t>
            </a:r>
            <a:r>
              <a:rPr lang="en-US" baseline="0" dirty="0" smtClean="0"/>
              <a:t> networks perform a wide variety of tasks</a:t>
            </a:r>
          </a:p>
          <a:p>
            <a:r>
              <a:rPr lang="en-US" baseline="0" dirty="0" smtClean="0"/>
              <a:t>Routing, network monitoring, firewalls, server load balancing,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0651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Software</a:t>
            </a:r>
            <a:r>
              <a:rPr lang="en-US" sz="4800" dirty="0" smtClean="0"/>
              <a:t>-Defined Networks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Rexford</a:t>
            </a:r>
          </a:p>
          <a:p>
            <a:r>
              <a:rPr lang="en-US" sz="2800" dirty="0" smtClean="0"/>
              <a:t>Princeton University</a:t>
            </a:r>
          </a:p>
          <a:p>
            <a:r>
              <a:rPr lang="en-US" sz="2400" dirty="0"/>
              <a:t>http://frenetic-</a:t>
            </a:r>
            <a:r>
              <a:rPr lang="en-US" sz="2400" dirty="0" err="1"/>
              <a:t>lang.org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04336" y="6125612"/>
            <a:ext cx="7930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Joint work with the research groups of David Walker (Princeton), Nate Foster (Cornell), and </a:t>
            </a:r>
            <a:r>
              <a:rPr lang="en-US" sz="2000" dirty="0" err="1" smtClean="0"/>
              <a:t>Arjun</a:t>
            </a:r>
            <a:r>
              <a:rPr lang="en-US" sz="2000" dirty="0" smtClean="0"/>
              <a:t> </a:t>
            </a:r>
            <a:r>
              <a:rPr lang="en-US" sz="2000" dirty="0" err="1" smtClean="0"/>
              <a:t>Guha</a:t>
            </a:r>
            <a:r>
              <a:rPr lang="en-US" sz="2000" dirty="0" smtClean="0"/>
              <a:t> (</a:t>
            </a:r>
            <a:r>
              <a:rPr lang="en-US" sz="2000" dirty="0" err="1" smtClean="0"/>
              <a:t>Umass</a:t>
            </a:r>
            <a:r>
              <a:rPr lang="en-US" sz="2000" dirty="0" smtClean="0"/>
              <a:t>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3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45"/>
    </mc:Choice>
    <mc:Fallback xmlns="">
      <p:transition xmlns:p14="http://schemas.microsoft.com/office/powerpoint/2010/main" advTm="131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/>
              <a:t>Protocols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Applications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3527075" y="1286860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6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SDN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Seamless mobility and migration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Server load </a:t>
            </a:r>
            <a:r>
              <a:rPr lang="en-US" dirty="0" smtClean="0">
                <a:latin typeface="Arial" charset="0"/>
                <a:cs typeface="Arial" charset="0"/>
              </a:rPr>
              <a:t>balancing</a:t>
            </a:r>
          </a:p>
          <a:p>
            <a:r>
              <a:rPr lang="en-US" dirty="0">
                <a:latin typeface="Arial" charset="0"/>
                <a:cs typeface="Arial" charset="0"/>
              </a:rPr>
              <a:t>Dynamic access </a:t>
            </a:r>
            <a:r>
              <a:rPr lang="en-US" dirty="0" smtClean="0">
                <a:latin typeface="Arial" charset="0"/>
                <a:cs typeface="Arial" charset="0"/>
              </a:rPr>
              <a:t>control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Using multiple wireless access points</a:t>
            </a:r>
          </a:p>
          <a:p>
            <a:r>
              <a:rPr lang="en-US" dirty="0">
                <a:latin typeface="Arial" charset="0"/>
                <a:cs typeface="Arial" charset="0"/>
              </a:rPr>
              <a:t>Energy-efficient </a:t>
            </a:r>
            <a:r>
              <a:rPr lang="en-US" dirty="0" smtClean="0">
                <a:latin typeface="Arial" charset="0"/>
                <a:cs typeface="Arial" charset="0"/>
              </a:rPr>
              <a:t>networking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Blocking denial-of-service attacks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Adaptive traffic monitoring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Network virtualization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Steering traffic through </a:t>
            </a:r>
            <a:r>
              <a:rPr lang="en-US" dirty="0" err="1" smtClean="0">
                <a:latin typeface="Arial" charset="0"/>
                <a:cs typeface="Arial" charset="0"/>
              </a:rPr>
              <a:t>middleboxes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&lt;Your app here!&gt;</a:t>
            </a: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8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37262"/>
            <a:ext cx="3771900" cy="1771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41743" y="3265300"/>
            <a:ext cx="47086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Entire backbone 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               runs on SDN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/>
          <a:lstStyle/>
          <a:p>
            <a:r>
              <a:rPr lang="en-US" dirty="0" smtClean="0"/>
              <a:t>A Major Trend in Networking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37864"/>
            <a:ext cx="4333440" cy="2334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27" y="3432785"/>
            <a:ext cx="3650347" cy="1250244"/>
          </a:xfrm>
          <a:prstGeom prst="rect">
            <a:avLst/>
          </a:prstGeom>
        </p:spPr>
      </p:pic>
      <p:pic>
        <p:nvPicPr>
          <p:cNvPr id="10" name="Picture 9" descr="Nicira_logo_cr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9" y="4868309"/>
            <a:ext cx="2427111" cy="1820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04853" y="5407708"/>
            <a:ext cx="4708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Bought for </a:t>
            </a:r>
            <a:r>
              <a:rPr lang="en-US" sz="3200" b="1" dirty="0" smtClean="0"/>
              <a:t>$1.2 x 10</a:t>
            </a:r>
            <a:r>
              <a:rPr lang="en-US" sz="3200" b="1" baseline="30000" dirty="0" smtClean="0"/>
              <a:t>9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dirty="0" smtClean="0"/>
              <a:t>(mostly cash)</a:t>
            </a:r>
            <a:endParaRPr lang="en-US" sz="3200" dirty="0"/>
          </a:p>
        </p:txBody>
      </p:sp>
      <p:pic>
        <p:nvPicPr>
          <p:cNvPr id="13" name="Picture 12" descr="onf-boar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984466"/>
            <a:ext cx="4368800" cy="21007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04853" y="5336416"/>
            <a:ext cx="5040369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4084" y="3213797"/>
            <a:ext cx="8575916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226" y="4741310"/>
            <a:ext cx="3856627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04853" y="4713111"/>
            <a:ext cx="0" cy="651528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5"/>
    </mc:Choice>
    <mc:Fallback xmlns="">
      <p:transition xmlns:p14="http://schemas.microsoft.com/office/powerpoint/2010/main" spd="slow" advTm="312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SDN makes it </a:t>
            </a:r>
            <a:r>
              <a:rPr lang="en-US" i="1" dirty="0" smtClean="0"/>
              <a:t>possible</a:t>
            </a:r>
            <a:r>
              <a:rPr lang="en-US" dirty="0" smtClean="0"/>
              <a:t> to program the network…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 but it does </a:t>
            </a:r>
            <a:r>
              <a:rPr lang="en-US" i="1" dirty="0" smtClean="0"/>
              <a:t>not</a:t>
            </a:r>
            <a:r>
              <a:rPr lang="en-US" dirty="0" smtClean="0"/>
              <a:t> make it easy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8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Network Control Loop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14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8486" y="3049833"/>
            <a:ext cx="888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Read</a:t>
            </a:r>
          </a:p>
          <a:p>
            <a:pPr eaLnBrk="1" hangingPunct="1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53487" y="3049764"/>
            <a:ext cx="99907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Write</a:t>
            </a:r>
            <a:endParaRPr lang="en-US" i="1" dirty="0"/>
          </a:p>
          <a:p>
            <a:pPr eaLnBrk="1" hangingPunct="1"/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5755" y="1947863"/>
            <a:ext cx="21674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Compute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Language-Based Abstractions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15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379" y="2971800"/>
            <a:ext cx="12926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SQL-like query language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56546" y="3020679"/>
            <a:ext cx="1581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Consistent updates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83355" y="2429045"/>
            <a:ext cx="2814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Module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5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Many Networking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2366061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+ Route + FW + 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>
            <a:off x="1075972" y="2502929"/>
            <a:ext cx="1054806" cy="206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610" y="1671932"/>
            <a:ext cx="174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Monolithic application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2844" y="5725462"/>
            <a:ext cx="724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Hard to program, test, debug, reuse, port, …</a:t>
            </a:r>
          </a:p>
        </p:txBody>
      </p:sp>
    </p:spTree>
    <p:extLst>
      <p:ext uri="{BB962C8B-B14F-4D97-AF65-F5344CB8AC3E}">
        <p14:creationId xmlns:p14="http://schemas.microsoft.com/office/powerpoint/2010/main" val="201064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 Controller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1775" y="2374973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10697" y="2374973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21" name="Straight Arrow Connector 20"/>
          <p:cNvCxnSpPr>
            <a:stCxn id="22" idx="2"/>
          </p:cNvCxnSpPr>
          <p:nvPr/>
        </p:nvCxnSpPr>
        <p:spPr>
          <a:xfrm>
            <a:off x="1167694" y="2502929"/>
            <a:ext cx="963084" cy="206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10" y="1671932"/>
            <a:ext cx="192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module for each 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48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 on destination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on source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320" y="214051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97703" y="1265534"/>
            <a:ext cx="290939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12" y="1465589"/>
            <a:ext cx="2823985" cy="400110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count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2278" y="5151916"/>
            <a:ext cx="5440011" cy="163121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  count</a:t>
            </a:r>
          </a:p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Composition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210" y="2140510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69481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10.0.0.1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10.0.0.2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79" y="1265534"/>
            <a:ext cx="489160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=1.2.3.4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6442" y="5495217"/>
            <a:ext cx="603174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 = 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 10.0.0.1,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10.0.0.2,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510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1134" y="2130425"/>
            <a:ext cx="8105422" cy="1470025"/>
          </a:xfrm>
        </p:spPr>
        <p:txBody>
          <a:bodyPr/>
          <a:lstStyle/>
          <a:p>
            <a:r>
              <a:rPr lang="en-US" dirty="0" smtClean="0"/>
              <a:t>The Internet Enables 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 in end-host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5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Abstract Topology: Load Balancer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52" y="1417638"/>
            <a:ext cx="8479448" cy="2519895"/>
          </a:xfrm>
        </p:spPr>
        <p:txBody>
          <a:bodyPr>
            <a:normAutofit/>
          </a:bodyPr>
          <a:lstStyle/>
          <a:p>
            <a:r>
              <a:rPr lang="en-US" dirty="0" smtClean="0"/>
              <a:t>Present an abstract topology</a:t>
            </a:r>
          </a:p>
          <a:p>
            <a:pPr lvl="1"/>
            <a:r>
              <a:rPr lang="en-US" dirty="0" smtClean="0"/>
              <a:t>Information hiding: limit what a module </a:t>
            </a:r>
            <a:r>
              <a:rPr lang="en-US" i="1" dirty="0" smtClean="0"/>
              <a:t>sees</a:t>
            </a:r>
          </a:p>
          <a:p>
            <a:pPr lvl="1"/>
            <a:r>
              <a:rPr lang="en-US" dirty="0" smtClean="0"/>
              <a:t>Protection: limit what a module </a:t>
            </a:r>
            <a:r>
              <a:rPr lang="en-US" i="1" dirty="0" smtClean="0"/>
              <a:t>does</a:t>
            </a:r>
          </a:p>
          <a:p>
            <a:pPr lvl="1"/>
            <a:r>
              <a:rPr lang="en-US" dirty="0" smtClean="0"/>
              <a:t>Abstraction: present a familiar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431CD-A83D-384C-97C7-66FF0CCEF56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552508" y="5288424"/>
            <a:ext cx="138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4656828"/>
            <a:ext cx="441379" cy="5797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80" y="4685219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5970149" y="409693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944099" y="553938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113661" y="5239608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112147" y="4515537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957167" y="4807863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125064" y="523624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23551" y="451217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399042" y="500912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399042" y="572500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399042" y="4261158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368872" y="497877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>
            <a:spLocks noChangeAspect="1"/>
          </p:cNvSpPr>
          <p:nvPr/>
        </p:nvSpPr>
        <p:spPr>
          <a:xfrm>
            <a:off x="6940697" y="4813842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5955503" y="5536019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3942961"/>
            <a:ext cx="441379" cy="579792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flipH="1" flipV="1">
            <a:off x="7383389" y="5774931"/>
            <a:ext cx="664413" cy="218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7403441" y="5156800"/>
            <a:ext cx="644361" cy="3849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392459" y="425096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>
            <a:spLocks noChangeAspect="1"/>
          </p:cNvSpPr>
          <p:nvPr/>
        </p:nvSpPr>
        <p:spPr>
          <a:xfrm>
            <a:off x="6944099" y="4114953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/>
          <p:cNvCxnSpPr>
            <a:stCxn id="29" idx="1"/>
          </p:cNvCxnSpPr>
          <p:nvPr/>
        </p:nvCxnSpPr>
        <p:spPr>
          <a:xfrm flipH="1" flipV="1">
            <a:off x="5347055" y="4965850"/>
            <a:ext cx="610112" cy="134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>
            <a:spLocks noChangeAspect="1"/>
          </p:cNvSpPr>
          <p:nvPr/>
        </p:nvSpPr>
        <p:spPr>
          <a:xfrm>
            <a:off x="1825502" y="4656828"/>
            <a:ext cx="690033" cy="69003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2557868" y="501043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2" idx="3"/>
          </p:cNvCxnSpPr>
          <p:nvPr/>
        </p:nvCxnSpPr>
        <p:spPr>
          <a:xfrm flipH="1">
            <a:off x="1264736" y="4996696"/>
            <a:ext cx="4981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6" y="4668686"/>
            <a:ext cx="441379" cy="579792"/>
          </a:xfrm>
          <a:prstGeom prst="rect">
            <a:avLst/>
          </a:prstGeom>
        </p:spPr>
      </p:pic>
      <p:pic>
        <p:nvPicPr>
          <p:cNvPr id="81" name="Picture 8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06" y="4828279"/>
            <a:ext cx="441379" cy="57979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8" y="4703140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6059548" y="6199010"/>
            <a:ext cx="198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 network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1264736" y="556542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Abstract view</a:t>
            </a:r>
            <a:endParaRPr lang="en-US" sz="2400" dirty="0"/>
          </a:p>
        </p:txBody>
      </p:sp>
      <p:sp>
        <p:nvSpPr>
          <p:cNvPr id="38" name="Freeform 37"/>
          <p:cNvSpPr/>
          <p:nvPr/>
        </p:nvSpPr>
        <p:spPr>
          <a:xfrm>
            <a:off x="5380922" y="4043848"/>
            <a:ext cx="2286000" cy="716892"/>
          </a:xfrm>
          <a:custGeom>
            <a:avLst/>
            <a:gdLst>
              <a:gd name="connsiteX0" fmla="*/ 0 w 2286000"/>
              <a:gd name="connsiteY0" fmla="*/ 716892 h 716892"/>
              <a:gd name="connsiteX1" fmla="*/ 541867 w 2286000"/>
              <a:gd name="connsiteY1" fmla="*/ 598359 h 716892"/>
              <a:gd name="connsiteX2" fmla="*/ 939800 w 2286000"/>
              <a:gd name="connsiteY2" fmla="*/ 22626 h 716892"/>
              <a:gd name="connsiteX3" fmla="*/ 2286000 w 2286000"/>
              <a:gd name="connsiteY3" fmla="*/ 107292 h 71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716892">
                <a:moveTo>
                  <a:pt x="0" y="716892"/>
                </a:moveTo>
                <a:cubicBezTo>
                  <a:pt x="192617" y="715481"/>
                  <a:pt x="385234" y="714070"/>
                  <a:pt x="541867" y="598359"/>
                </a:cubicBezTo>
                <a:cubicBezTo>
                  <a:pt x="698500" y="482648"/>
                  <a:pt x="649111" y="104470"/>
                  <a:pt x="939800" y="22626"/>
                </a:cubicBezTo>
                <a:cubicBezTo>
                  <a:pt x="1230489" y="-59218"/>
                  <a:pt x="2286000" y="107292"/>
                  <a:pt x="2286000" y="1072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372456" y="4370179"/>
            <a:ext cx="2319866" cy="551555"/>
          </a:xfrm>
          <a:custGeom>
            <a:avLst/>
            <a:gdLst>
              <a:gd name="connsiteX0" fmla="*/ 0 w 2319866"/>
              <a:gd name="connsiteY0" fmla="*/ 551428 h 551555"/>
              <a:gd name="connsiteX1" fmla="*/ 1329266 w 2319866"/>
              <a:gd name="connsiteY1" fmla="*/ 466761 h 551555"/>
              <a:gd name="connsiteX2" fmla="*/ 1608666 w 2319866"/>
              <a:gd name="connsiteY2" fmla="*/ 34961 h 551555"/>
              <a:gd name="connsiteX3" fmla="*/ 2319866 w 2319866"/>
              <a:gd name="connsiteY3" fmla="*/ 26495 h 5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66" h="551555">
                <a:moveTo>
                  <a:pt x="0" y="551428"/>
                </a:moveTo>
                <a:cubicBezTo>
                  <a:pt x="530577" y="552133"/>
                  <a:pt x="1061155" y="552839"/>
                  <a:pt x="1329266" y="466761"/>
                </a:cubicBezTo>
                <a:cubicBezTo>
                  <a:pt x="1597377" y="380683"/>
                  <a:pt x="1443566" y="108339"/>
                  <a:pt x="1608666" y="34961"/>
                </a:cubicBezTo>
                <a:cubicBezTo>
                  <a:pt x="1773766" y="-38417"/>
                  <a:pt x="2319866" y="26495"/>
                  <a:pt x="2319866" y="26495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8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Reading State: Query Language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charset="0"/>
                <a:cs typeface="Arial" charset="0"/>
              </a:rPr>
              <a:t>Applications read state</a:t>
            </a:r>
            <a:endParaRPr lang="en-US" sz="2800" dirty="0">
              <a:latin typeface="Arial" charset="0"/>
              <a:cs typeface="Arial" charset="0"/>
            </a:endParaRP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Traffic counters in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switches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Packets sent to the controller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Minimize controller overhead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Filter using high-level patterns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Limit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amount of data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cs typeface="Arial" charset="0"/>
              </a:rPr>
              <a:t>Controller platform</a:t>
            </a:r>
            <a:endParaRPr lang="en-US" sz="2800" dirty="0">
              <a:latin typeface="Arial" charset="0"/>
              <a:cs typeface="Arial" charset="0"/>
            </a:endParaRP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Installs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rules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Reads counters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Handles packets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27825" y="4782789"/>
            <a:ext cx="2121607" cy="120032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Select(bytes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Where(inport:2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GroupBy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([</a:t>
            </a:r>
            <a:r>
              <a:rPr lang="en-US" dirty="0" err="1">
                <a:latin typeface="Helvetica" pitchFamily="1" charset="0"/>
                <a:ea typeface="+mn-ea"/>
                <a:cs typeface="+mn-cs"/>
              </a:rPr>
              <a:t>dstmac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Every(60)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7827" y="2421022"/>
            <a:ext cx="2121382" cy="120032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Select(packets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GroupBy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([</a:t>
            </a:r>
            <a:r>
              <a:rPr lang="en-US" dirty="0" err="1">
                <a:latin typeface="Helvetica" pitchFamily="1" charset="0"/>
                <a:ea typeface="+mn-ea"/>
                <a:cs typeface="+mn-cs"/>
              </a:rPr>
              <a:t>srcmac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SplitWhen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([</a:t>
            </a:r>
            <a:r>
              <a:rPr lang="en-US" dirty="0" err="1">
                <a:latin typeface="Helvetica" pitchFamily="1" charset="0"/>
                <a:ea typeface="+mn-ea"/>
                <a:cs typeface="+mn-cs"/>
              </a:rPr>
              <a:t>inport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</a:t>
            </a:r>
            <a:r>
              <a:rPr lang="en-US" dirty="0" smtClean="0">
                <a:latin typeface="Helvetica" pitchFamily="1" charset="0"/>
                <a:ea typeface="+mn-ea"/>
                <a:cs typeface="+mn-cs"/>
              </a:rPr>
              <a:t>)</a:t>
            </a:r>
            <a:endParaRPr lang="en-US" dirty="0">
              <a:latin typeface="Helvetica" pitchFamily="1" charset="0"/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Limit(1)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66256" y="1831612"/>
            <a:ext cx="30487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Learning Host Location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76428" y="4202902"/>
            <a:ext cx="2350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Traffic Monitoring</a:t>
            </a:r>
          </a:p>
        </p:txBody>
      </p:sp>
    </p:spTree>
    <p:extLst>
      <p:ext uri="{BB962C8B-B14F-4D97-AF65-F5344CB8AC3E}">
        <p14:creationId xmlns:p14="http://schemas.microsoft.com/office/powerpoint/2010/main" val="415942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Writing Policies: Consistent Updates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Transition from policy </a:t>
            </a:r>
            <a:r>
              <a:rPr lang="en-US" i="1" dirty="0">
                <a:latin typeface="Arial" charset="0"/>
                <a:cs typeface="Arial" charset="0"/>
              </a:rPr>
              <a:t>P</a:t>
            </a:r>
            <a:r>
              <a:rPr lang="en-US" i="1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 to </a:t>
            </a:r>
            <a:r>
              <a:rPr lang="en-US" i="1" dirty="0">
                <a:latin typeface="Arial" charset="0"/>
                <a:cs typeface="Arial" charset="0"/>
              </a:rPr>
              <a:t>P</a:t>
            </a:r>
            <a:r>
              <a:rPr lang="en-US" i="1" baseline="-25000" dirty="0">
                <a:latin typeface="Arial" charset="0"/>
                <a:cs typeface="Arial" charset="0"/>
              </a:rPr>
              <a:t>2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Security: new access control lists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Routing: new shortest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paths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Transient </a:t>
            </a:r>
            <a:r>
              <a:rPr lang="en-US" dirty="0">
                <a:latin typeface="Arial" charset="0"/>
                <a:cs typeface="Arial" charset="0"/>
              </a:rPr>
              <a:t>policy violations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Packets in flight </a:t>
            </a:r>
            <a:r>
              <a:rPr lang="en-US" smtClean="0">
                <a:latin typeface="Arial" charset="0"/>
                <a:ea typeface="Arial" charset="0"/>
                <a:cs typeface="Arial" charset="0"/>
              </a:rPr>
              <a:t>during </a:t>
            </a:r>
            <a:r>
              <a:rPr lang="en-US" smtClean="0">
                <a:latin typeface="Arial" charset="0"/>
                <a:ea typeface="Arial" charset="0"/>
                <a:cs typeface="Arial" charset="0"/>
              </a:rPr>
              <a:t>the change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Loops,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blackholes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unauthorized traffic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Consistent update semantics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Packets experience either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but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never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 mixture of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two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807" y="1509264"/>
            <a:ext cx="1228658" cy="119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29" y="3443085"/>
            <a:ext cx="1500085" cy="137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85364" y="5471259"/>
            <a:ext cx="2046839" cy="80021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Helvetica" pitchFamily="1" charset="0"/>
                <a:ea typeface="+mn-ea"/>
                <a:cs typeface="+mn-cs"/>
              </a:rPr>
              <a:t>CHANGE</a:t>
            </a:r>
          </a:p>
          <a:p>
            <a:pPr>
              <a:defRPr/>
            </a:pPr>
            <a:r>
              <a:rPr lang="en-US" sz="1400" dirty="0" smtClean="0">
                <a:solidFill>
                  <a:srgbClr val="70B0FF"/>
                </a:solidFill>
                <a:latin typeface="Helvetica" pitchFamily="1" charset="0"/>
                <a:ea typeface="+mn-ea"/>
                <a:cs typeface="+mn-cs"/>
              </a:rPr>
              <a:t>   We </a:t>
            </a:r>
            <a:r>
              <a:rPr lang="en-US" sz="1400" dirty="0">
                <a:solidFill>
                  <a:srgbClr val="70B0FF"/>
                </a:solidFill>
                <a:latin typeface="Helvetica" pitchFamily="1" charset="0"/>
                <a:ea typeface="+mn-ea"/>
                <a:cs typeface="+mn-cs"/>
              </a:rPr>
              <a:t>Can Believe In</a:t>
            </a:r>
          </a:p>
        </p:txBody>
      </p:sp>
    </p:spTree>
    <p:extLst>
      <p:ext uri="{BB962C8B-B14F-4D97-AF65-F5344CB8AC3E}">
        <p14:creationId xmlns:p14="http://schemas.microsoft.com/office/powerpoint/2010/main" val="238705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536"/>
            <a:ext cx="8229600" cy="5459939"/>
          </a:xfrm>
        </p:spPr>
        <p:txBody>
          <a:bodyPr>
            <a:no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SDN is exciting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Enables innovation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Simplifies management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Rethinks networking</a:t>
            </a:r>
          </a:p>
          <a:p>
            <a:r>
              <a:rPr lang="en-US" dirty="0">
                <a:latin typeface="Arial" charset="0"/>
                <a:cs typeface="Arial" charset="0"/>
              </a:rPr>
              <a:t>SDN is happening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Practice: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industry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traction, cool apps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Principles: higher-level abstractions</a:t>
            </a:r>
          </a:p>
          <a:p>
            <a:r>
              <a:rPr lang="en-US" dirty="0">
                <a:latin typeface="Arial" charset="0"/>
                <a:cs typeface="Arial" charset="0"/>
              </a:rPr>
              <a:t>Great </a:t>
            </a:r>
            <a:r>
              <a:rPr lang="en-US" dirty="0" smtClean="0">
                <a:latin typeface="Arial" charset="0"/>
                <a:cs typeface="Arial" charset="0"/>
              </a:rPr>
              <a:t>opportunity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Practical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impact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trong foundations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Inside the ‘Net: A Different 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Closed equipment</a:t>
            </a:r>
          </a:p>
          <a:p>
            <a:pPr lvl="1"/>
            <a:r>
              <a:rPr lang="en-US" dirty="0"/>
              <a:t>Software bundled with hardware</a:t>
            </a:r>
          </a:p>
          <a:p>
            <a:pPr lvl="1"/>
            <a:r>
              <a:rPr lang="en-US" dirty="0"/>
              <a:t>Vendor-specific interfaces</a:t>
            </a:r>
          </a:p>
          <a:p>
            <a:r>
              <a:rPr lang="en-US" dirty="0"/>
              <a:t>Over specified</a:t>
            </a:r>
          </a:p>
          <a:p>
            <a:pPr lvl="1"/>
            <a:r>
              <a:rPr lang="en-US" dirty="0"/>
              <a:t>Slow protocol standardization</a:t>
            </a:r>
          </a:p>
          <a:p>
            <a:r>
              <a:rPr lang="en-US" dirty="0"/>
              <a:t>Few people can innovate</a:t>
            </a:r>
          </a:p>
          <a:p>
            <a:pPr lvl="1"/>
            <a:r>
              <a:rPr lang="en-US" dirty="0"/>
              <a:t>Equipment vendors write the code</a:t>
            </a:r>
          </a:p>
          <a:p>
            <a:pPr lvl="1"/>
            <a:r>
              <a:rPr lang="en-US" dirty="0"/>
              <a:t>Long delays to introduce new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17638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Do We Need Innovation Inside?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641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562600" y="1219200"/>
            <a:ext cx="3505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4114800" y="1219200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Many boxes (routers, switches, firewalls, …), with different interfaces.</a:t>
            </a:r>
          </a:p>
        </p:txBody>
      </p:sp>
    </p:spTree>
    <p:extLst>
      <p:ext uri="{BB962C8B-B14F-4D97-AF65-F5344CB8AC3E}">
        <p14:creationId xmlns:p14="http://schemas.microsoft.com/office/powerpoint/2010/main" val="73457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100679" y="2429563"/>
            <a:ext cx="5795490" cy="4145684"/>
            <a:chOff x="2100679" y="2429563"/>
            <a:chExt cx="5795490" cy="4145684"/>
          </a:xfrm>
        </p:grpSpPr>
        <p:sp>
          <p:nvSpPr>
            <p:cNvPr id="124" name="Rounded Rectangle 12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2847344" y="1575943"/>
            <a:ext cx="6168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ontrol plane</a:t>
            </a:r>
            <a:r>
              <a:rPr lang="en-US" sz="2800" dirty="0" smtClean="0"/>
              <a:t>: distributed algorithms</a:t>
            </a:r>
          </a:p>
          <a:p>
            <a:r>
              <a:rPr lang="en-US" sz="2800" b="1" dirty="0"/>
              <a:t>d</a:t>
            </a:r>
            <a:r>
              <a:rPr lang="en-US" sz="2800" b="1" dirty="0" smtClean="0"/>
              <a:t>ata plane</a:t>
            </a:r>
            <a:r>
              <a:rPr lang="en-US" sz="2800" dirty="0" smtClean="0"/>
              <a:t>: packet processing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0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60"/>
    </mc:Choice>
    <mc:Fallback xmlns="">
      <p:transition xmlns:p14="http://schemas.microsoft.com/office/powerpoint/2010/main" advTm="107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59" name="Rounded Rectangle 58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89354" y="1496896"/>
            <a:ext cx="554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2" name="Rounded Rectangle 111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5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74">
        <p:fade/>
      </p:transition>
    </mc:Choice>
    <mc:Fallback xmlns="">
      <p:transition xmlns:p14="http://schemas.microsoft.com/office/powerpoint/2010/main" spd="med" advTm="257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209802" y="25727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404534" y="25424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88038" y="343097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182770" y="340063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14601" y="4457324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709333" y="4426976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286327" y="319071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81059" y="316036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105706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300438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225101" y="62703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19833" y="62400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432779" y="491665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627511" y="488630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013567" y="4114538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208299" y="4084190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152444" y="4057080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347176" y="4026732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149622" y="304499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344354" y="301465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515579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710311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396344" y="3467121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591076" y="3436773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89354" y="1496896"/>
            <a:ext cx="558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by </a:t>
            </a:r>
            <a:r>
              <a:rPr lang="en-US" sz="2800" dirty="0"/>
              <a:t>p</a:t>
            </a:r>
            <a:r>
              <a:rPr lang="en-US" sz="2800" dirty="0" smtClean="0"/>
              <a:t>roviding </a:t>
            </a:r>
            <a:r>
              <a:rPr lang="en-US" sz="2800" dirty="0"/>
              <a:t>o</a:t>
            </a:r>
            <a:r>
              <a:rPr lang="en-US" sz="2800" dirty="0" smtClean="0"/>
              <a:t>pen </a:t>
            </a:r>
            <a:r>
              <a:rPr lang="en-US" sz="2800" dirty="0"/>
              <a:t>s</a:t>
            </a:r>
            <a:r>
              <a:rPr lang="en-US" sz="2800" dirty="0" smtClean="0"/>
              <a:t>tandard </a:t>
            </a:r>
            <a:r>
              <a:rPr lang="en-US" sz="2800" dirty="0"/>
              <a:t>API</a:t>
            </a:r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77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62">
        <p:fade/>
      </p:transition>
    </mc:Choice>
    <mc:Fallback xmlns="">
      <p:transition xmlns:p14="http://schemas.microsoft.com/office/powerpoint/2010/main" spd="med" advTm="1256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Simple, Open Data-Plane API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73911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Prioritized list of rules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Pattern: match packet header bits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Actions: drop, forward, modify, send to controller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Priority: disambiguate overlapping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Counters: #bytes and #packets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1CAEF0-6963-8C48-93E1-E42E9664EAEF}" type="slidenum">
              <a:rPr lang="en-US" sz="1400" b="0">
                <a:latin typeface="Times New Roman" charset="0"/>
              </a:rPr>
              <a:pPr eaLnBrk="1" hangingPunct="1"/>
              <a:t>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5342466"/>
            <a:ext cx="65532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=1.2.*.*,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=3.4.5.*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= *.*.*.*,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=3.4.*.*  forward(2)</a:t>
            </a:r>
          </a:p>
          <a:p>
            <a:pPr marL="457200" indent="-457200" algn="l"/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=10.1.2.3,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=*.*.*.*  send to controller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48000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675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Screen shot 2011-02-04 at 12.32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14" y="1417638"/>
            <a:ext cx="2884573" cy="7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8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87" name="Straight Arrow Connector 86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(Logically) Centralized Controller</a:t>
            </a:r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74" name="Rounded Rectangle 7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44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29893</TotalTime>
  <Words>864</Words>
  <Application>Microsoft Macintosh PowerPoint</Application>
  <PresentationFormat>On-screen Show (4:3)</PresentationFormat>
  <Paragraphs>197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Software-Defined Networks</vt:lpstr>
      <vt:lpstr>The Internet Enables Innovation</vt:lpstr>
      <vt:lpstr>Inside the ‘Net: A Different Story…</vt:lpstr>
      <vt:lpstr>Do We Need Innovation Inside?</vt:lpstr>
      <vt:lpstr>Software Defined Networks</vt:lpstr>
      <vt:lpstr>Software Defined Networks</vt:lpstr>
      <vt:lpstr>Software Defined Networks</vt:lpstr>
      <vt:lpstr>Simple, Open Data-Plane API</vt:lpstr>
      <vt:lpstr>(Logically) Centralized Controller</vt:lpstr>
      <vt:lpstr>Protocols  Applications</vt:lpstr>
      <vt:lpstr>Example SDN Applications</vt:lpstr>
      <vt:lpstr>A Major Trend in Networking</vt:lpstr>
      <vt:lpstr>SDN makes it possible to program the network…</vt:lpstr>
      <vt:lpstr>Network Control Loop</vt:lpstr>
      <vt:lpstr>Language-Based Abstractions</vt:lpstr>
      <vt:lpstr>Combining Many Networking Tasks</vt:lpstr>
      <vt:lpstr>Modular Controller Applications</vt:lpstr>
      <vt:lpstr>Parallel Composition</vt:lpstr>
      <vt:lpstr>Sequential Composition</vt:lpstr>
      <vt:lpstr>Abstract Topology: Load Balancer</vt:lpstr>
      <vt:lpstr>Reading State: Query Language</vt:lpstr>
      <vt:lpstr>Writing Policies: Consistent Updates</vt:lpstr>
      <vt:lpstr>Conclusion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Jennifer Rexford</cp:lastModifiedBy>
  <cp:revision>928</cp:revision>
  <cp:lastPrinted>2012-10-23T16:46:37Z</cp:lastPrinted>
  <dcterms:created xsi:type="dcterms:W3CDTF">2011-07-06T20:32:25Z</dcterms:created>
  <dcterms:modified xsi:type="dcterms:W3CDTF">2014-11-05T06:24:31Z</dcterms:modified>
</cp:coreProperties>
</file>