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422" r:id="rId2"/>
    <p:sldId id="1311" r:id="rId3"/>
    <p:sldId id="1312" r:id="rId4"/>
    <p:sldId id="1313" r:id="rId5"/>
    <p:sldId id="1314" r:id="rId6"/>
    <p:sldId id="1315" r:id="rId7"/>
    <p:sldId id="1316" r:id="rId8"/>
    <p:sldId id="1317" r:id="rId9"/>
    <p:sldId id="1318" r:id="rId10"/>
    <p:sldId id="1319" r:id="rId11"/>
    <p:sldId id="1320" r:id="rId12"/>
    <p:sldId id="1321" r:id="rId13"/>
    <p:sldId id="1322" r:id="rId14"/>
    <p:sldId id="1323" r:id="rId15"/>
    <p:sldId id="1324" r:id="rId16"/>
    <p:sldId id="1325" r:id="rId17"/>
    <p:sldId id="1326" r:id="rId18"/>
    <p:sldId id="1327" r:id="rId19"/>
    <p:sldId id="1308" r:id="rId20"/>
    <p:sldId id="1292" r:id="rId21"/>
    <p:sldId id="1293" r:id="rId22"/>
    <p:sldId id="1310" r:id="rId23"/>
    <p:sldId id="1295" r:id="rId24"/>
    <p:sldId id="1333" r:id="rId25"/>
    <p:sldId id="1334" r:id="rId26"/>
    <p:sldId id="1335" r:id="rId27"/>
    <p:sldId id="1336" r:id="rId28"/>
    <p:sldId id="1338" r:id="rId29"/>
    <p:sldId id="1337" r:id="rId30"/>
    <p:sldId id="1355" r:id="rId31"/>
    <p:sldId id="1356" r:id="rId32"/>
    <p:sldId id="1357" r:id="rId33"/>
    <p:sldId id="1358" r:id="rId34"/>
    <p:sldId id="1359" r:id="rId35"/>
    <p:sldId id="1360" r:id="rId36"/>
    <p:sldId id="1361" r:id="rId37"/>
    <p:sldId id="1362" r:id="rId38"/>
    <p:sldId id="1309" r:id="rId39"/>
    <p:sldId id="1277" r:id="rId40"/>
    <p:sldId id="1280" r:id="rId41"/>
    <p:sldId id="1281" r:id="rId42"/>
    <p:sldId id="1282" r:id="rId43"/>
    <p:sldId id="1283" r:id="rId44"/>
    <p:sldId id="1284" r:id="rId45"/>
    <p:sldId id="1285" r:id="rId46"/>
    <p:sldId id="1341" r:id="rId47"/>
    <p:sldId id="1343" r:id="rId48"/>
    <p:sldId id="1344" r:id="rId49"/>
    <p:sldId id="1345" r:id="rId50"/>
    <p:sldId id="1346" r:id="rId51"/>
    <p:sldId id="1347" r:id="rId52"/>
    <p:sldId id="1348" r:id="rId53"/>
    <p:sldId id="1349" r:id="rId54"/>
    <p:sldId id="1350" r:id="rId55"/>
    <p:sldId id="1351" r:id="rId56"/>
    <p:sldId id="1352" r:id="rId57"/>
    <p:sldId id="1353" r:id="rId58"/>
    <p:sldId id="1354" r:id="rId5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F8"/>
    <a:srgbClr val="D77C93"/>
    <a:srgbClr val="D70072"/>
    <a:srgbClr val="C6AD06"/>
    <a:srgbClr val="D96A60"/>
    <a:srgbClr val="EDE116"/>
    <a:srgbClr val="A497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290" autoAdjust="0"/>
    <p:restoredTop sz="99877" autoAdjust="0"/>
  </p:normalViewPr>
  <p:slideViewPr>
    <p:cSldViewPr snapToGrid="0" snapToObjects="1">
      <p:cViewPr>
        <p:scale>
          <a:sx n="90" d="100"/>
          <a:sy n="90" d="100"/>
        </p:scale>
        <p:origin x="-368" y="-4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esProps" Target="presProps.xml"/><Relationship Id="rId64" Type="http://schemas.openxmlformats.org/officeDocument/2006/relationships/viewProps" Target="viewProps.xml"/><Relationship Id="rId65" Type="http://schemas.openxmlformats.org/officeDocument/2006/relationships/theme" Target="theme/theme1.xml"/><Relationship Id="rId66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notesMaster" Target="notesMasters/notesMaster1.xml"/><Relationship Id="rId61" Type="http://schemas.openxmlformats.org/officeDocument/2006/relationships/handoutMaster" Target="handoutMasters/handoutMaster1.xml"/><Relationship Id="rId62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8F128-454A-114B-92A9-1C0719602E73}" type="datetimeFigureOut">
              <a:rPr lang="en-US" smtClean="0"/>
              <a:t>7/24/14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865C4-0CFA-9E48-9849-760297064B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9995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976EC3-4053-4042-87E8-774DB7BE948A}" type="datetimeFigureOut">
              <a:rPr lang="en-US" smtClean="0"/>
              <a:t>7/24/14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4A564-B5A9-1B48-9539-F4CC86F953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5213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Enterprise network.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677FB4B-6345-EC42-AEC1-9D630878FE81}" type="slidenum">
              <a:rPr lang="en-US" sz="1200" b="0">
                <a:latin typeface="Times New Roman" charset="0"/>
              </a:rPr>
              <a:pPr eaLnBrk="1" hangingPunct="1"/>
              <a:t>4</a:t>
            </a:fld>
            <a:endParaRPr lang="en-US" sz="1200" b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AC150-71D9-B143-8A5E-44D1C8FD1E6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516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Simple case: multi-tenancy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Each module controls a different subset of the traffic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Relatively easy to partition traffic, rule space, and bandwidth resources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We want to write a single application out of modules that affect the handling of same traffic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AC150-71D9-B143-8A5E-44D1C8FD1E6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516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AC150-71D9-B143-8A5E-44D1C8FD1E6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516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From ICFP’11 and POPL’12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AC150-71D9-B143-8A5E-44D1C8FD1E6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516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Load balancer splits traffic sent to public IP address over multiple replicas, based on client IP address, and rewrites the IP address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AC150-71D9-B143-8A5E-44D1C8FD1E6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516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AC150-71D9-B143-8A5E-44D1C8FD1E6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51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256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256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256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256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025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298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298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But, real</a:t>
            </a:r>
            <a:r>
              <a:rPr lang="en-US" baseline="0" dirty="0" smtClean="0"/>
              <a:t> networks perform a wide variety of tasks</a:t>
            </a:r>
          </a:p>
          <a:p>
            <a:r>
              <a:rPr lang="en-US" baseline="0" dirty="0" smtClean="0"/>
              <a:t>Routing, network monitoring, firewalls, server load balancing,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AC150-71D9-B143-8A5E-44D1C8FD1E6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51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E7221-A141-AA43-B1F0-23D2847EA1E7}" type="datetime1">
              <a:rPr lang="en-US" smtClean="0"/>
              <a:t>7/24/14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45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146FD-CAEB-C54F-B132-B4CA3EC352AC}" type="datetime1">
              <a:rPr lang="en-US" smtClean="0"/>
              <a:t>7/24/14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805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7343F-F236-D24F-9542-1F5BF53408EE}" type="datetime1">
              <a:rPr lang="en-US" smtClean="0"/>
              <a:t>7/24/14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011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26873-4DAE-B741-9B99-9D8B68699C87}" type="datetime1">
              <a:rPr lang="en-US" smtClean="0"/>
              <a:t>7/24/14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489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624F-1A88-BA4D-8F32-D8D68F384383}" type="datetime1">
              <a:rPr lang="en-US" smtClean="0"/>
              <a:t>7/24/14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675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19989-A835-614E-8756-5C3A6DA81AD9}" type="datetime1">
              <a:rPr lang="en-US" smtClean="0"/>
              <a:t>7/24/14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238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76F12-EDFE-114A-B8B0-2910906EE2F2}" type="datetime1">
              <a:rPr lang="en-US" smtClean="0"/>
              <a:t>7/24/14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010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844CF-6988-C044-98A8-B4CCC8BD5E44}" type="datetime1">
              <a:rPr lang="en-US" smtClean="0"/>
              <a:t>7/24/14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700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9443-4150-6948-B8B2-657E1C7F7449}" type="datetime1">
              <a:rPr lang="en-US" smtClean="0"/>
              <a:t>7/24/14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28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EC35-A62B-A846-A654-946E4A678AFE}" type="datetime1">
              <a:rPr lang="en-US" smtClean="0"/>
              <a:t>7/24/14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398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4760-C3B7-E349-85B8-7B6FCB4D35D5}" type="datetime1">
              <a:rPr lang="en-US" smtClean="0"/>
              <a:t>7/24/14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901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575C6-B12F-EB40-887D-260FBEAD9CEE}" type="datetime1">
              <a:rPr lang="en-US" smtClean="0"/>
              <a:t>7/24/14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19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frenetic-lang.org" TargetMode="External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noise-lab.net/projects/software-defined-networking/sdx/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7.jpe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frenetic-lang/frenetic" TargetMode="External"/><Relationship Id="rId4" Type="http://schemas.openxmlformats.org/officeDocument/2006/relationships/hyperlink" Target="http://noise-lab.net/projects/software-defined-networking/sdx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renetic-lang.org/pyretic/" TargetMode="Externa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openflow.org/" TargetMode="External"/><Relationship Id="rId3" Type="http://schemas.openxmlformats.org/officeDocument/2006/relationships/hyperlink" Target="https://www.opennetworking.org/" TargetMode="Externa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50651"/>
            <a:ext cx="9144000" cy="1470025"/>
          </a:xfrm>
        </p:spPr>
        <p:txBody>
          <a:bodyPr>
            <a:noAutofit/>
          </a:bodyPr>
          <a:lstStyle/>
          <a:p>
            <a:r>
              <a:rPr lang="en-US" sz="4800" dirty="0" smtClean="0"/>
              <a:t>Programming Abstractions for Software-Defined Networks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Jennifer Rexford</a:t>
            </a:r>
          </a:p>
          <a:p>
            <a:r>
              <a:rPr lang="en-US" sz="2800" dirty="0" smtClean="0"/>
              <a:t>Princeton University</a:t>
            </a:r>
          </a:p>
          <a:p>
            <a:r>
              <a:rPr lang="en-US" sz="2400" dirty="0"/>
              <a:t>http://frenetic-</a:t>
            </a:r>
            <a:r>
              <a:rPr lang="en-US" sz="2400" dirty="0" err="1"/>
              <a:t>lang.org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4328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3145"/>
    </mc:Choice>
    <mc:Fallback xmlns="">
      <p:transition xmlns:p14="http://schemas.microsoft.com/office/powerpoint/2010/main" advTm="1314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/>
          <p:cNvCxnSpPr/>
          <p:nvPr/>
        </p:nvCxnSpPr>
        <p:spPr>
          <a:xfrm>
            <a:off x="2593622" y="2962947"/>
            <a:ext cx="186266" cy="3364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223912" y="3095603"/>
            <a:ext cx="285044" cy="11632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856092" y="3964934"/>
            <a:ext cx="183448" cy="23747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574770" y="4436608"/>
            <a:ext cx="535876" cy="13657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74770" y="3514258"/>
            <a:ext cx="664230" cy="8569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540717" y="3341760"/>
            <a:ext cx="390764" cy="17249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985925" y="3665691"/>
            <a:ext cx="1165563" cy="87803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778149" y="3095603"/>
            <a:ext cx="1026941" cy="16574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806371" y="3427102"/>
            <a:ext cx="1026941" cy="53783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646334" y="3231139"/>
            <a:ext cx="421979" cy="16361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6646334" y="3978572"/>
            <a:ext cx="794508" cy="28028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605" y="5385980"/>
            <a:ext cx="1440504" cy="866419"/>
          </a:xfrm>
          <a:prstGeom prst="rect">
            <a:avLst/>
          </a:prstGeom>
        </p:spPr>
      </p:pic>
      <p:pic>
        <p:nvPicPr>
          <p:cNvPr id="35" name="Picture 34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497" y="5483042"/>
            <a:ext cx="1440504" cy="866419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>
            <a:off x="5875645" y="5285632"/>
            <a:ext cx="347354" cy="21152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219297" y="5075353"/>
            <a:ext cx="13450" cy="32473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475111" y="4407313"/>
            <a:ext cx="1763889" cy="42111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424309" y="3471926"/>
            <a:ext cx="451336" cy="44261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250632" y="4606514"/>
            <a:ext cx="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347889" y="4588689"/>
            <a:ext cx="104642" cy="7426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566355" y="4414077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" name="Picture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931" y="1520433"/>
            <a:ext cx="584374" cy="74840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8313" y="5607619"/>
            <a:ext cx="835392" cy="1113856"/>
          </a:xfrm>
          <a:prstGeom prst="rect">
            <a:avLst/>
          </a:prstGeom>
        </p:spPr>
      </p:pic>
      <p:cxnSp>
        <p:nvCxnSpPr>
          <p:cNvPr id="63" name="Straight Connector 62"/>
          <p:cNvCxnSpPr/>
          <p:nvPr/>
        </p:nvCxnSpPr>
        <p:spPr>
          <a:xfrm>
            <a:off x="1662305" y="2119336"/>
            <a:ext cx="259623" cy="2424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709333" y="6356892"/>
            <a:ext cx="20603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3653605" y="6164710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2051756" y="247471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2379133" y="4371232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2856092" y="334176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7390046" y="4499757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6002644" y="3956877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5997216" y="293755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68"/>
          <p:cNvSpPr/>
          <p:nvPr/>
        </p:nvSpPr>
        <p:spPr>
          <a:xfrm>
            <a:off x="4151488" y="3095603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ounded Rectangle 69"/>
          <p:cNvSpPr/>
          <p:nvPr/>
        </p:nvSpPr>
        <p:spPr>
          <a:xfrm>
            <a:off x="3959651" y="447996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70"/>
          <p:cNvSpPr/>
          <p:nvPr/>
        </p:nvSpPr>
        <p:spPr>
          <a:xfrm>
            <a:off x="5291446" y="48143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ounded Rectangle 71"/>
          <p:cNvSpPr/>
          <p:nvPr/>
        </p:nvSpPr>
        <p:spPr>
          <a:xfrm>
            <a:off x="4865509" y="4013573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/>
          <p:cNvSpPr/>
          <p:nvPr/>
        </p:nvSpPr>
        <p:spPr>
          <a:xfrm>
            <a:off x="3059581" y="6163194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ed Rectangle 83"/>
          <p:cNvSpPr/>
          <p:nvPr/>
        </p:nvSpPr>
        <p:spPr>
          <a:xfrm>
            <a:off x="7267222" y="3366528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itle 1"/>
          <p:cNvSpPr>
            <a:spLocks noGrp="1"/>
          </p:cNvSpPr>
          <p:nvPr>
            <p:ph type="title"/>
          </p:nvPr>
        </p:nvSpPr>
        <p:spPr>
          <a:xfrm>
            <a:off x="352776" y="301683"/>
            <a:ext cx="8573911" cy="1143000"/>
          </a:xfrm>
        </p:spPr>
        <p:txBody>
          <a:bodyPr>
            <a:normAutofit/>
          </a:bodyPr>
          <a:lstStyle/>
          <a:p>
            <a:r>
              <a:rPr lang="en-US" dirty="0"/>
              <a:t>Protocols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/>
              <a:t> Applications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3383847" y="1658619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grpSp>
        <p:nvGrpSpPr>
          <p:cNvPr id="111" name="Group 110"/>
          <p:cNvGrpSpPr/>
          <p:nvPr/>
        </p:nvGrpSpPr>
        <p:grpSpPr>
          <a:xfrm>
            <a:off x="2593622" y="2119336"/>
            <a:ext cx="5144912" cy="3881414"/>
            <a:chOff x="2593622" y="2268842"/>
            <a:chExt cx="5144912" cy="3731908"/>
          </a:xfrm>
        </p:grpSpPr>
        <p:cxnSp>
          <p:nvCxnSpPr>
            <p:cNvPr id="112" name="Straight Arrow Connector 111"/>
            <p:cNvCxnSpPr/>
            <p:nvPr/>
          </p:nvCxnSpPr>
          <p:spPr>
            <a:xfrm flipH="1">
              <a:off x="2671957" y="2268842"/>
              <a:ext cx="609586" cy="324075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/>
            <p:nvPr/>
          </p:nvCxnSpPr>
          <p:spPr>
            <a:xfrm flipH="1">
              <a:off x="2593622" y="2561168"/>
              <a:ext cx="790225" cy="1670681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/>
            <p:nvPr/>
          </p:nvCxnSpPr>
          <p:spPr>
            <a:xfrm flipH="1">
              <a:off x="3267428" y="2571751"/>
              <a:ext cx="305798" cy="638222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/>
            <p:nvPr/>
          </p:nvCxnSpPr>
          <p:spPr>
            <a:xfrm>
              <a:off x="4151488" y="2561168"/>
              <a:ext cx="0" cy="1810064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 flipH="1">
              <a:off x="4369505" y="2540002"/>
              <a:ext cx="2200" cy="444111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 flipH="1">
              <a:off x="6172905" y="2493439"/>
              <a:ext cx="2200" cy="444111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/>
            <p:nvPr/>
          </p:nvCxnSpPr>
          <p:spPr>
            <a:xfrm>
              <a:off x="5094109" y="2613475"/>
              <a:ext cx="0" cy="1224620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/>
            <p:nvPr/>
          </p:nvCxnSpPr>
          <p:spPr>
            <a:xfrm>
              <a:off x="5476410" y="2592531"/>
              <a:ext cx="0" cy="2070427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/>
            <p:nvPr/>
          </p:nvCxnSpPr>
          <p:spPr>
            <a:xfrm>
              <a:off x="6360583" y="2592309"/>
              <a:ext cx="0" cy="1322235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/>
            <p:nvPr/>
          </p:nvCxnSpPr>
          <p:spPr>
            <a:xfrm>
              <a:off x="7738533" y="2613475"/>
              <a:ext cx="1" cy="1737329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/>
            <p:nvPr/>
          </p:nvCxnSpPr>
          <p:spPr>
            <a:xfrm>
              <a:off x="7440842" y="2603261"/>
              <a:ext cx="0" cy="627878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 flipH="1">
              <a:off x="3313292" y="2540740"/>
              <a:ext cx="485079" cy="3460010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10</a:t>
            </a:fld>
            <a:endParaRPr lang="en-US" dirty="0"/>
          </a:p>
        </p:txBody>
      </p:sp>
      <p:sp>
        <p:nvSpPr>
          <p:cNvPr id="86" name="Rounded Rectangle 85"/>
          <p:cNvSpPr/>
          <p:nvPr/>
        </p:nvSpPr>
        <p:spPr>
          <a:xfrm>
            <a:off x="3527075" y="1286860"/>
            <a:ext cx="4724400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Application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868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249">
        <p:fade/>
      </p:transition>
    </mc:Choice>
    <mc:Fallback xmlns="">
      <p:transition xmlns:p14="http://schemas.microsoft.com/office/powerpoint/2010/main" spd="med" advTm="11249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514600"/>
            <a:ext cx="762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Seamless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Mobility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700" name="Content Placeholder 2"/>
          <p:cNvSpPr>
            <a:spLocks noGrp="1"/>
          </p:cNvSpPr>
          <p:nvPr>
            <p:ph idx="1"/>
          </p:nvPr>
        </p:nvSpPr>
        <p:spPr>
          <a:xfrm>
            <a:off x="2438400" y="1295400"/>
            <a:ext cx="6705600" cy="11430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charset="0"/>
                <a:cs typeface="Arial" charset="0"/>
              </a:rPr>
              <a:t>See host sending traffic at new location</a:t>
            </a:r>
          </a:p>
          <a:p>
            <a:r>
              <a:rPr lang="en-US" sz="2800" dirty="0">
                <a:latin typeface="Arial" charset="0"/>
                <a:cs typeface="Arial" charset="0"/>
              </a:rPr>
              <a:t>Modify rules to reroute the traffic</a:t>
            </a:r>
          </a:p>
        </p:txBody>
      </p:sp>
      <p:sp>
        <p:nvSpPr>
          <p:cNvPr id="2970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94B7052-9C29-4242-BA13-82EE7B9A8599}" type="slidenum">
              <a:rPr lang="en-US" sz="1400" b="0">
                <a:latin typeface="Times New Roman" charset="0"/>
              </a:rPr>
              <a:pPr eaLnBrk="1" hangingPunct="1"/>
              <a:t>11</a:t>
            </a:fld>
            <a:endParaRPr lang="en-US" sz="1400" b="0">
              <a:latin typeface="Times New Roman" charset="0"/>
            </a:endParaRPr>
          </a:p>
        </p:txBody>
      </p:sp>
      <p:pic>
        <p:nvPicPr>
          <p:cNvPr id="2970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172075"/>
            <a:ext cx="106680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loud 5"/>
          <p:cNvSpPr/>
          <p:nvPr/>
        </p:nvSpPr>
        <p:spPr>
          <a:xfrm>
            <a:off x="1676400" y="3733800"/>
            <a:ext cx="6372225" cy="2514600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29704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7973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3213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3307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 flipV="1">
            <a:off x="2578100" y="4102100"/>
            <a:ext cx="1003300" cy="6667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578100" y="4768850"/>
            <a:ext cx="1765300" cy="762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267200" y="4254500"/>
            <a:ext cx="304800" cy="1066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483100" y="4006850"/>
            <a:ext cx="2374900" cy="4000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321300" y="4711700"/>
            <a:ext cx="1612900" cy="8191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712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6355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029200"/>
            <a:ext cx="762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 flipV="1">
            <a:off x="1219200" y="5029200"/>
            <a:ext cx="838200" cy="8191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H="1">
            <a:off x="6772275" y="5114925"/>
            <a:ext cx="1466850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Freeform 18"/>
          <p:cNvSpPr>
            <a:spLocks noChangeArrowheads="1"/>
          </p:cNvSpPr>
          <p:nvPr/>
        </p:nvSpPr>
        <p:spPr bwMode="auto">
          <a:xfrm>
            <a:off x="1520825" y="5010150"/>
            <a:ext cx="5992813" cy="989013"/>
          </a:xfrm>
          <a:custGeom>
            <a:avLst/>
            <a:gdLst>
              <a:gd name="T0" fmla="*/ 0 w 5992379"/>
              <a:gd name="T1" fmla="*/ 795721 h 990031"/>
              <a:gd name="T2" fmla="*/ 1099462 w 5992379"/>
              <a:gd name="T3" fmla="*/ 43244 h 990031"/>
              <a:gd name="T4" fmla="*/ 3324858 w 5992379"/>
              <a:gd name="T5" fmla="*/ 964378 h 990031"/>
              <a:gd name="T6" fmla="*/ 5391291 w 5992379"/>
              <a:gd name="T7" fmla="*/ 4327 h 990031"/>
              <a:gd name="T8" fmla="*/ 6000628 w 5992379"/>
              <a:gd name="T9" fmla="*/ 938431 h 9900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92379"/>
              <a:gd name="T16" fmla="*/ 0 h 990031"/>
              <a:gd name="T17" fmla="*/ 5992379 w 5992379"/>
              <a:gd name="T18" fmla="*/ 990031 h 9900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92379" h="990031">
                <a:moveTo>
                  <a:pt x="0" y="811428"/>
                </a:moveTo>
                <a:cubicBezTo>
                  <a:pt x="272281" y="413431"/>
                  <a:pt x="544562" y="15434"/>
                  <a:pt x="1097942" y="44099"/>
                </a:cubicBezTo>
                <a:cubicBezTo>
                  <a:pt x="1651322" y="72764"/>
                  <a:pt x="2605958" y="990031"/>
                  <a:pt x="3320281" y="983416"/>
                </a:cubicBezTo>
                <a:cubicBezTo>
                  <a:pt x="4034604" y="976801"/>
                  <a:pt x="4938531" y="8820"/>
                  <a:pt x="5383881" y="4410"/>
                </a:cubicBezTo>
                <a:cubicBezTo>
                  <a:pt x="5829231" y="0"/>
                  <a:pt x="5992379" y="956956"/>
                  <a:pt x="5992379" y="956956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3962400" y="3200400"/>
            <a:ext cx="685800" cy="609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718" name="Rounded Rectangle 23"/>
          <p:cNvSpPr>
            <a:spLocks noChangeArrowheads="1"/>
          </p:cNvSpPr>
          <p:nvPr/>
        </p:nvSpPr>
        <p:spPr bwMode="auto">
          <a:xfrm>
            <a:off x="1066800" y="1447800"/>
            <a:ext cx="990600" cy="99060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Freeform 27"/>
          <p:cNvSpPr>
            <a:spLocks noChangeArrowheads="1"/>
          </p:cNvSpPr>
          <p:nvPr/>
        </p:nvSpPr>
        <p:spPr bwMode="auto">
          <a:xfrm>
            <a:off x="1944688" y="2527300"/>
            <a:ext cx="2460625" cy="1216025"/>
          </a:xfrm>
          <a:custGeom>
            <a:avLst/>
            <a:gdLst>
              <a:gd name="T0" fmla="*/ 2463295 w 2460447"/>
              <a:gd name="T1" fmla="*/ 612733 h 1217142"/>
              <a:gd name="T2" fmla="*/ 1854093 w 2460447"/>
              <a:gd name="T3" fmla="*/ 1199390 h 1217142"/>
              <a:gd name="T4" fmla="*/ 1854093 w 2460447"/>
              <a:gd name="T5" fmla="*/ 1199390 h 1217142"/>
              <a:gd name="T6" fmla="*/ 0 w 2460447"/>
              <a:gd name="T7" fmla="*/ 0 h 1217142"/>
              <a:gd name="T8" fmla="*/ 0 60000 65536"/>
              <a:gd name="T9" fmla="*/ 0 60000 65536"/>
              <a:gd name="T10" fmla="*/ 0 60000 65536"/>
              <a:gd name="T11" fmla="*/ 0 60000 65536"/>
              <a:gd name="T12" fmla="*/ 0 w 2460447"/>
              <a:gd name="T13" fmla="*/ 0 h 1217142"/>
              <a:gd name="T14" fmla="*/ 2460447 w 2460447"/>
              <a:gd name="T15" fmla="*/ 1217142 h 12171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60447" h="1217142">
                <a:moveTo>
                  <a:pt x="2460447" y="621801"/>
                </a:moveTo>
                <a:lnTo>
                  <a:pt x="1851949" y="1217142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Freeform 28"/>
          <p:cNvSpPr>
            <a:spLocks noChangeArrowheads="1"/>
          </p:cNvSpPr>
          <p:nvPr/>
        </p:nvSpPr>
        <p:spPr bwMode="auto">
          <a:xfrm>
            <a:off x="4264025" y="3333750"/>
            <a:ext cx="3408363" cy="2435225"/>
          </a:xfrm>
          <a:custGeom>
            <a:avLst/>
            <a:gdLst>
              <a:gd name="T0" fmla="*/ 3406758 w 3408470"/>
              <a:gd name="T1" fmla="*/ 2449383 h 2434284"/>
              <a:gd name="T2" fmla="*/ 2653134 w 3408470"/>
              <a:gd name="T3" fmla="*/ 1025014 h 2434284"/>
              <a:gd name="T4" fmla="*/ 2653134 w 3408470"/>
              <a:gd name="T5" fmla="*/ 1025014 h 2434284"/>
              <a:gd name="T6" fmla="*/ 365805 w 3408470"/>
              <a:gd name="T7" fmla="*/ 599032 h 2434284"/>
              <a:gd name="T8" fmla="*/ 458355 w 3408470"/>
              <a:gd name="T9" fmla="*/ 0 h 2434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08470"/>
              <a:gd name="T16" fmla="*/ 0 h 2434284"/>
              <a:gd name="T17" fmla="*/ 3408470 w 3408470"/>
              <a:gd name="T18" fmla="*/ 2434284 h 24342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08470" h="2434284">
                <a:moveTo>
                  <a:pt x="3408470" y="2434284"/>
                </a:moveTo>
                <a:lnTo>
                  <a:pt x="2654462" y="1018695"/>
                </a:lnTo>
                <a:cubicBezTo>
                  <a:pt x="2273049" y="948136"/>
                  <a:pt x="731962" y="765124"/>
                  <a:pt x="365981" y="595341"/>
                </a:cubicBezTo>
                <a:cubicBezTo>
                  <a:pt x="0" y="425558"/>
                  <a:pt x="458579" y="0"/>
                  <a:pt x="458579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8" grpId="0" animBg="1"/>
      <p:bldP spid="28" grpId="1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55850"/>
            <a:ext cx="106680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Server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Load Balancing</a:t>
            </a:r>
          </a:p>
        </p:txBody>
      </p:sp>
      <p:sp>
        <p:nvSpPr>
          <p:cNvPr id="28676" name="Content Placeholder 2"/>
          <p:cNvSpPr>
            <a:spLocks noGrp="1"/>
          </p:cNvSpPr>
          <p:nvPr>
            <p:ph idx="1"/>
          </p:nvPr>
        </p:nvSpPr>
        <p:spPr>
          <a:xfrm>
            <a:off x="228600" y="1298222"/>
            <a:ext cx="6705600" cy="1382889"/>
          </a:xfrm>
        </p:spPr>
        <p:txBody>
          <a:bodyPr>
            <a:normAutofit/>
          </a:bodyPr>
          <a:lstStyle/>
          <a:p>
            <a:r>
              <a:rPr lang="en-US" dirty="0">
                <a:latin typeface="Arial" charset="0"/>
                <a:cs typeface="ＭＳ Ｐゴシック" charset="0"/>
              </a:rPr>
              <a:t>Pre-install load-balancing policy</a:t>
            </a:r>
          </a:p>
          <a:p>
            <a:r>
              <a:rPr lang="en-US" dirty="0">
                <a:latin typeface="Arial" charset="0"/>
                <a:cs typeface="ＭＳ Ｐゴシック" charset="0"/>
              </a:rPr>
              <a:t>Split traffic based on source IP</a:t>
            </a:r>
          </a:p>
        </p:txBody>
      </p:sp>
      <p:pic>
        <p:nvPicPr>
          <p:cNvPr id="2867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172075"/>
            <a:ext cx="106680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loud 6"/>
          <p:cNvSpPr/>
          <p:nvPr/>
        </p:nvSpPr>
        <p:spPr>
          <a:xfrm>
            <a:off x="1676400" y="3733800"/>
            <a:ext cx="6372225" cy="2514600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28679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7973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3213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3307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 flipV="1">
            <a:off x="2578100" y="4102100"/>
            <a:ext cx="1003300" cy="6667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578100" y="4768850"/>
            <a:ext cx="1765300" cy="762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267200" y="4254500"/>
            <a:ext cx="304800" cy="1066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483100" y="4006850"/>
            <a:ext cx="2451100" cy="508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321300" y="4711700"/>
            <a:ext cx="1612900" cy="8191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687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6355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029200"/>
            <a:ext cx="762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Connector 17"/>
          <p:cNvCxnSpPr/>
          <p:nvPr/>
        </p:nvCxnSpPr>
        <p:spPr>
          <a:xfrm flipV="1">
            <a:off x="1219200" y="5029200"/>
            <a:ext cx="838200" cy="8191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6200000" flipH="1">
            <a:off x="6772275" y="5114925"/>
            <a:ext cx="1466850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691" name="Freeform 19"/>
          <p:cNvSpPr>
            <a:spLocks noChangeArrowheads="1"/>
          </p:cNvSpPr>
          <p:nvPr/>
        </p:nvSpPr>
        <p:spPr bwMode="auto">
          <a:xfrm>
            <a:off x="1520825" y="5010150"/>
            <a:ext cx="5992813" cy="989013"/>
          </a:xfrm>
          <a:custGeom>
            <a:avLst/>
            <a:gdLst>
              <a:gd name="T0" fmla="*/ 0 w 5992379"/>
              <a:gd name="T1" fmla="*/ 795721 h 990031"/>
              <a:gd name="T2" fmla="*/ 1099462 w 5992379"/>
              <a:gd name="T3" fmla="*/ 43244 h 990031"/>
              <a:gd name="T4" fmla="*/ 3324858 w 5992379"/>
              <a:gd name="T5" fmla="*/ 964378 h 990031"/>
              <a:gd name="T6" fmla="*/ 5391291 w 5992379"/>
              <a:gd name="T7" fmla="*/ 4327 h 990031"/>
              <a:gd name="T8" fmla="*/ 6000628 w 5992379"/>
              <a:gd name="T9" fmla="*/ 938431 h 9900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92379"/>
              <a:gd name="T16" fmla="*/ 0 h 990031"/>
              <a:gd name="T17" fmla="*/ 5992379 w 5992379"/>
              <a:gd name="T18" fmla="*/ 990031 h 9900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92379" h="990031">
                <a:moveTo>
                  <a:pt x="0" y="811428"/>
                </a:moveTo>
                <a:cubicBezTo>
                  <a:pt x="272281" y="413431"/>
                  <a:pt x="544562" y="15434"/>
                  <a:pt x="1097942" y="44099"/>
                </a:cubicBezTo>
                <a:cubicBezTo>
                  <a:pt x="1651322" y="72764"/>
                  <a:pt x="2605958" y="990031"/>
                  <a:pt x="3320281" y="983416"/>
                </a:cubicBezTo>
                <a:cubicBezTo>
                  <a:pt x="4034604" y="976801"/>
                  <a:pt x="4938531" y="8820"/>
                  <a:pt x="5383881" y="4410"/>
                </a:cubicBezTo>
                <a:cubicBezTo>
                  <a:pt x="5829231" y="0"/>
                  <a:pt x="5992379" y="956956"/>
                  <a:pt x="5992379" y="956956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3962400" y="2895600"/>
            <a:ext cx="12192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693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05200"/>
            <a:ext cx="762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8" name="Straight Connector 47"/>
          <p:cNvCxnSpPr/>
          <p:nvPr/>
        </p:nvCxnSpPr>
        <p:spPr>
          <a:xfrm rot="16200000" flipV="1">
            <a:off x="1181100" y="4152900"/>
            <a:ext cx="609600" cy="533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Freeform 51"/>
          <p:cNvSpPr/>
          <p:nvPr/>
        </p:nvSpPr>
        <p:spPr>
          <a:xfrm>
            <a:off x="1492250" y="2933700"/>
            <a:ext cx="3286125" cy="1581150"/>
          </a:xfrm>
          <a:custGeom>
            <a:avLst/>
            <a:gdLst>
              <a:gd name="connsiteX0" fmla="*/ 0 w 3286406"/>
              <a:gd name="connsiteY0" fmla="*/ 1243934 h 1582196"/>
              <a:gd name="connsiteX1" fmla="*/ 549916 w 3286406"/>
              <a:gd name="connsiteY1" fmla="*/ 1558190 h 1582196"/>
              <a:gd name="connsiteX2" fmla="*/ 1400978 w 3286406"/>
              <a:gd name="connsiteY2" fmla="*/ 1322498 h 1582196"/>
              <a:gd name="connsiteX3" fmla="*/ 3286406 w 3286406"/>
              <a:gd name="connsiteY3" fmla="*/ 0 h 1582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86406" h="1582196">
                <a:moveTo>
                  <a:pt x="0" y="1243934"/>
                </a:moveTo>
                <a:cubicBezTo>
                  <a:pt x="158210" y="1394515"/>
                  <a:pt x="316420" y="1545096"/>
                  <a:pt x="549916" y="1558190"/>
                </a:cubicBezTo>
                <a:cubicBezTo>
                  <a:pt x="783412" y="1571284"/>
                  <a:pt x="944896" y="1582196"/>
                  <a:pt x="1400978" y="1322498"/>
                </a:cubicBezTo>
                <a:cubicBezTo>
                  <a:pt x="1857060" y="1062800"/>
                  <a:pt x="3286406" y="0"/>
                  <a:pt x="3286406" y="0"/>
                </a:cubicBezTo>
              </a:path>
            </a:pathLst>
          </a:custGeom>
          <a:ln w="3810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8696" name="TextBox 52"/>
          <p:cNvSpPr txBox="1">
            <a:spLocks noChangeArrowheads="1"/>
          </p:cNvSpPr>
          <p:nvPr/>
        </p:nvSpPr>
        <p:spPr bwMode="auto">
          <a:xfrm>
            <a:off x="1660901" y="3406914"/>
            <a:ext cx="150554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err="1"/>
              <a:t>src</a:t>
            </a:r>
            <a:r>
              <a:rPr lang="en-US" dirty="0"/>
              <a:t>=0</a:t>
            </a:r>
            <a:r>
              <a:rPr lang="en-US" dirty="0" smtClean="0"/>
              <a:t>*, </a:t>
            </a:r>
          </a:p>
          <a:p>
            <a:pPr eaLnBrk="1" hangingPunct="1"/>
            <a:r>
              <a:rPr lang="en-US" dirty="0" err="1" smtClean="0"/>
              <a:t>dst</a:t>
            </a:r>
            <a:r>
              <a:rPr lang="en-US" dirty="0" smtClean="0"/>
              <a:t>=1.2.3.4</a:t>
            </a:r>
            <a:endParaRPr lang="en-US" dirty="0"/>
          </a:p>
        </p:txBody>
      </p:sp>
      <p:sp>
        <p:nvSpPr>
          <p:cNvPr id="28697" name="TextBox 53"/>
          <p:cNvSpPr txBox="1">
            <a:spLocks noChangeArrowheads="1"/>
          </p:cNvSpPr>
          <p:nvPr/>
        </p:nvSpPr>
        <p:spPr bwMode="auto">
          <a:xfrm>
            <a:off x="1999660" y="5291277"/>
            <a:ext cx="150554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err="1"/>
              <a:t>src</a:t>
            </a:r>
            <a:r>
              <a:rPr lang="en-US" dirty="0"/>
              <a:t>=1</a:t>
            </a:r>
            <a:r>
              <a:rPr lang="en-US" dirty="0" smtClean="0"/>
              <a:t>*, </a:t>
            </a:r>
          </a:p>
          <a:p>
            <a:pPr eaLnBrk="1" hangingPunct="1"/>
            <a:r>
              <a:rPr lang="en-US" dirty="0" err="1" smtClean="0"/>
              <a:t>dst</a:t>
            </a:r>
            <a:r>
              <a:rPr lang="en-US" dirty="0" smtClean="0"/>
              <a:t>=1.2.3.4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613120" y="2718975"/>
            <a:ext cx="1111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10.0.0.1</a:t>
            </a:r>
            <a:endParaRPr lang="en-US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7727277" y="4749379"/>
            <a:ext cx="1111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10.0.0.2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61895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SDN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12127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Arial" charset="0"/>
                <a:cs typeface="Arial" charset="0"/>
              </a:rPr>
              <a:t>Seamless mobility and migration</a:t>
            </a:r>
            <a:endParaRPr lang="en-US" dirty="0">
              <a:latin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Server load </a:t>
            </a:r>
            <a:r>
              <a:rPr lang="en-US" dirty="0" smtClean="0">
                <a:latin typeface="Arial" charset="0"/>
                <a:cs typeface="Arial" charset="0"/>
              </a:rPr>
              <a:t>balancing</a:t>
            </a:r>
          </a:p>
          <a:p>
            <a:r>
              <a:rPr lang="en-US" dirty="0">
                <a:latin typeface="Arial" charset="0"/>
                <a:cs typeface="Arial" charset="0"/>
              </a:rPr>
              <a:t>Dynamic access </a:t>
            </a:r>
            <a:r>
              <a:rPr lang="en-US" dirty="0" smtClean="0">
                <a:latin typeface="Arial" charset="0"/>
                <a:cs typeface="Arial" charset="0"/>
              </a:rPr>
              <a:t>control</a:t>
            </a:r>
            <a:endParaRPr lang="en-US" dirty="0">
              <a:latin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Using multiple wireless access points</a:t>
            </a:r>
          </a:p>
          <a:p>
            <a:r>
              <a:rPr lang="en-US" dirty="0">
                <a:latin typeface="Arial" charset="0"/>
                <a:cs typeface="Arial" charset="0"/>
              </a:rPr>
              <a:t>Energy-efficient </a:t>
            </a:r>
            <a:r>
              <a:rPr lang="en-US" dirty="0" smtClean="0">
                <a:latin typeface="Arial" charset="0"/>
                <a:cs typeface="Arial" charset="0"/>
              </a:rPr>
              <a:t>networking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Blocking denial-of-service attacks</a:t>
            </a:r>
            <a:endParaRPr lang="en-US" dirty="0">
              <a:latin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Adaptive traffic monitoring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Network virtualization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Steering traffic through </a:t>
            </a:r>
            <a:r>
              <a:rPr lang="en-US" dirty="0" err="1" smtClean="0">
                <a:latin typeface="Arial" charset="0"/>
                <a:cs typeface="Arial" charset="0"/>
              </a:rPr>
              <a:t>middleboxes</a:t>
            </a:r>
            <a:endParaRPr lang="en-US" dirty="0" smtClean="0">
              <a:latin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cs typeface="Arial" charset="0"/>
              </a:rPr>
              <a:t>&lt;Your app here!&gt;</a:t>
            </a:r>
          </a:p>
          <a:p>
            <a:pPr marL="0" indent="0">
              <a:buNone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180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3337262"/>
            <a:ext cx="3771900" cy="17716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041743" y="3265300"/>
            <a:ext cx="470867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Entire backbone </a:t>
            </a:r>
          </a:p>
          <a:p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               runs on SDN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40"/>
            <a:ext cx="8229600" cy="1143000"/>
          </a:xfrm>
        </p:spPr>
        <p:txBody>
          <a:bodyPr/>
          <a:lstStyle/>
          <a:p>
            <a:r>
              <a:rPr lang="en-US" dirty="0" smtClean="0"/>
              <a:t>A Major Trend in Networking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937864"/>
            <a:ext cx="4333440" cy="23346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327" y="3432785"/>
            <a:ext cx="3650347" cy="1250244"/>
          </a:xfrm>
          <a:prstGeom prst="rect">
            <a:avLst/>
          </a:prstGeom>
        </p:spPr>
      </p:pic>
      <p:pic>
        <p:nvPicPr>
          <p:cNvPr id="10" name="Picture 9" descr="Nicira_logo_crop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9" y="4868309"/>
            <a:ext cx="2427111" cy="182033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004853" y="5407708"/>
            <a:ext cx="47086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Bought for </a:t>
            </a:r>
            <a:r>
              <a:rPr lang="en-US" sz="3200" b="1" dirty="0" smtClean="0"/>
              <a:t>$1.2 x 10</a:t>
            </a:r>
            <a:r>
              <a:rPr lang="en-US" sz="3200" b="1" baseline="30000" dirty="0" smtClean="0"/>
              <a:t>9</a:t>
            </a:r>
            <a:r>
              <a:rPr lang="en-US" sz="3200" b="1" dirty="0" smtClean="0"/>
              <a:t> </a:t>
            </a:r>
          </a:p>
          <a:p>
            <a:pPr algn="ctr"/>
            <a:r>
              <a:rPr lang="en-US" sz="3200" dirty="0" smtClean="0"/>
              <a:t>(mostly cash)</a:t>
            </a:r>
            <a:endParaRPr lang="en-US" sz="3200" dirty="0"/>
          </a:p>
        </p:txBody>
      </p:sp>
      <p:pic>
        <p:nvPicPr>
          <p:cNvPr id="13" name="Picture 12" descr="onf-board.tif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0" y="984466"/>
            <a:ext cx="4368800" cy="210077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4004853" y="5336416"/>
            <a:ext cx="5040369" cy="0"/>
          </a:xfrm>
          <a:prstGeom prst="line">
            <a:avLst/>
          </a:prstGeom>
          <a:ln w="635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14084" y="3213797"/>
            <a:ext cx="8575916" cy="0"/>
          </a:xfrm>
          <a:prstGeom prst="line">
            <a:avLst/>
          </a:prstGeom>
          <a:ln w="635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48226" y="4741310"/>
            <a:ext cx="3856627" cy="0"/>
          </a:xfrm>
          <a:prstGeom prst="line">
            <a:avLst/>
          </a:prstGeom>
          <a:ln w="635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004853" y="4713111"/>
            <a:ext cx="0" cy="651528"/>
          </a:xfrm>
          <a:prstGeom prst="line">
            <a:avLst/>
          </a:prstGeom>
          <a:ln w="635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53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15"/>
    </mc:Choice>
    <mc:Fallback xmlns="">
      <p:transition xmlns:p14="http://schemas.microsoft.com/office/powerpoint/2010/main" spd="slow" advTm="3121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Programming SDNs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4461227"/>
            <a:ext cx="8946444" cy="2185105"/>
          </a:xfrm>
        </p:spPr>
        <p:txBody>
          <a:bodyPr>
            <a:normAutofit fontScale="62500" lnSpcReduction="20000"/>
          </a:bodyPr>
          <a:lstStyle/>
          <a:p>
            <a:r>
              <a:rPr lang="en-US" sz="3600" dirty="0">
                <a:hlinkClick r:id="rId2"/>
              </a:rPr>
              <a:t>http://frenetic-</a:t>
            </a:r>
            <a:r>
              <a:rPr lang="en-US" sz="3600" dirty="0" smtClean="0">
                <a:hlinkClick r:id="rId2"/>
              </a:rPr>
              <a:t>lang.org</a:t>
            </a:r>
            <a:endParaRPr lang="en-US" sz="3600" dirty="0" smtClean="0"/>
          </a:p>
          <a:p>
            <a:endParaRPr lang="en-US" sz="5800" dirty="0"/>
          </a:p>
          <a:p>
            <a:endParaRPr lang="en-US" sz="3800" dirty="0" smtClean="0"/>
          </a:p>
          <a:p>
            <a:r>
              <a:rPr lang="en-US" sz="3800" dirty="0" smtClean="0"/>
              <a:t>Joint work with the research groups of Nate Foster (Cornell), </a:t>
            </a:r>
            <a:r>
              <a:rPr lang="en-US" sz="3800" dirty="0" err="1" smtClean="0"/>
              <a:t>Arjun</a:t>
            </a:r>
            <a:r>
              <a:rPr lang="en-US" sz="3800" dirty="0" smtClean="0"/>
              <a:t> </a:t>
            </a:r>
            <a:r>
              <a:rPr lang="en-US" sz="3800" dirty="0" err="1" smtClean="0"/>
              <a:t>Guha</a:t>
            </a:r>
            <a:r>
              <a:rPr lang="en-US" sz="3800" dirty="0" smtClean="0"/>
              <a:t> (UMass-Amherst), and David Walker (Princeton)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948" y="3371201"/>
            <a:ext cx="4113537" cy="13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6142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Programming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SDNs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C9F79E8-7332-2C48-86B2-A1C6606A4FF2}" type="slidenum">
              <a:rPr lang="en-US" sz="1400" b="0">
                <a:latin typeface="Times New Roman" charset="0"/>
              </a:rPr>
              <a:pPr eaLnBrk="1" hangingPunct="1"/>
              <a:t>16</a:t>
            </a:fld>
            <a:endParaRPr lang="en-US" sz="1400" b="0">
              <a:latin typeface="Times New Roman" charset="0"/>
            </a:endParaRPr>
          </a:p>
        </p:txBody>
      </p:sp>
      <p:pic>
        <p:nvPicPr>
          <p:cNvPr id="20484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1776413"/>
            <a:ext cx="299085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3490913"/>
            <a:ext cx="299085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5143500"/>
            <a:ext cx="29908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Rectangle 6"/>
          <p:cNvSpPr>
            <a:spLocks/>
          </p:cNvSpPr>
          <p:nvPr/>
        </p:nvSpPr>
        <p:spPr bwMode="auto">
          <a:xfrm>
            <a:off x="577850" y="6197600"/>
            <a:ext cx="1003300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700">
                <a:solidFill>
                  <a:srgbClr val="FFFFFF"/>
                </a:solidFill>
                <a:cs typeface="Myriad Pro Light" charset="0"/>
              </a:rPr>
              <a:t>Images by Billy Perkins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038600" y="1447800"/>
            <a:ext cx="586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23838" indent="-223838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563563" indent="-223838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400" b="0" dirty="0">
                <a:latin typeface="Arial" charset="0"/>
                <a:sym typeface="Myriad Pro Semibold" charset="0"/>
              </a:rPr>
              <a:t>The Good</a:t>
            </a:r>
          </a:p>
          <a:p>
            <a:pPr lvl="1" algn="l">
              <a:spcBef>
                <a:spcPct val="10000"/>
              </a:spcBef>
              <a:buFont typeface="Helvetica" charset="0"/>
              <a:buChar char="–"/>
            </a:pPr>
            <a:r>
              <a:rPr lang="en-US" b="0" dirty="0" smtClean="0">
                <a:latin typeface="Arial" charset="0"/>
                <a:ea typeface="ＭＳ Ｐゴシック" charset="0"/>
              </a:rPr>
              <a:t>Network-wide visibility</a:t>
            </a:r>
            <a:endParaRPr lang="en-US" b="0" dirty="0">
              <a:latin typeface="Arial" charset="0"/>
              <a:ea typeface="ＭＳ Ｐゴシック" charset="0"/>
            </a:endParaRPr>
          </a:p>
          <a:p>
            <a:pPr lvl="1" algn="l">
              <a:spcBef>
                <a:spcPct val="10000"/>
              </a:spcBef>
              <a:buFont typeface="Helvetica" charset="0"/>
              <a:buChar char="–"/>
            </a:pPr>
            <a:r>
              <a:rPr lang="en-US" b="0" dirty="0">
                <a:latin typeface="Arial" charset="0"/>
                <a:ea typeface="ＭＳ Ｐゴシック" charset="0"/>
              </a:rPr>
              <a:t>Direct control </a:t>
            </a:r>
            <a:r>
              <a:rPr lang="en-US" b="0" dirty="0" smtClean="0">
                <a:latin typeface="Arial" charset="0"/>
                <a:ea typeface="ＭＳ Ｐゴシック" charset="0"/>
              </a:rPr>
              <a:t>over the switches</a:t>
            </a:r>
          </a:p>
          <a:p>
            <a:pPr lvl="1" algn="l">
              <a:spcBef>
                <a:spcPct val="10000"/>
              </a:spcBef>
              <a:buFont typeface="Helvetica" charset="0"/>
              <a:buChar char="–"/>
            </a:pPr>
            <a:r>
              <a:rPr lang="en-US" b="0" dirty="0" smtClean="0">
                <a:latin typeface="Arial" charset="0"/>
                <a:ea typeface="ＭＳ Ｐゴシック" charset="0"/>
              </a:rPr>
              <a:t>Simple data-plane abstraction</a:t>
            </a:r>
            <a:endParaRPr lang="en-US" b="0" dirty="0">
              <a:latin typeface="Arial" charset="0"/>
              <a:ea typeface="ＭＳ Ｐゴシック" charset="0"/>
            </a:endParaRPr>
          </a:p>
          <a:p>
            <a:pPr lvl="1" algn="l">
              <a:spcBef>
                <a:spcPct val="10000"/>
              </a:spcBef>
              <a:buFont typeface="Helvetica" charset="0"/>
              <a:buChar char="–"/>
            </a:pPr>
            <a:endParaRPr lang="en-US" b="0" dirty="0">
              <a:latin typeface="Arial" charset="0"/>
              <a:ea typeface="ＭＳ Ｐゴシック" charset="0"/>
            </a:endParaRPr>
          </a:p>
        </p:txBody>
      </p:sp>
      <p:sp>
        <p:nvSpPr>
          <p:cNvPr id="11" name="Content Placeholder 19"/>
          <p:cNvSpPr>
            <a:spLocks noGrp="1"/>
          </p:cNvSpPr>
          <p:nvPr>
            <p:ph idx="1"/>
          </p:nvPr>
        </p:nvSpPr>
        <p:spPr>
          <a:xfrm>
            <a:off x="4038600" y="3276600"/>
            <a:ext cx="4800600" cy="1600200"/>
          </a:xfrm>
        </p:spPr>
        <p:txBody>
          <a:bodyPr/>
          <a:lstStyle/>
          <a:p>
            <a:r>
              <a:rPr lang="en-US" sz="2400" dirty="0">
                <a:latin typeface="Arial" charset="0"/>
                <a:cs typeface="Arial" charset="0"/>
                <a:sym typeface="Myriad Pro Semibold" charset="0"/>
              </a:rPr>
              <a:t>The Bad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Low-level programming interface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Functionality tied to hardware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Explicit resource control</a:t>
            </a:r>
          </a:p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2" name="Content Placeholder 26"/>
          <p:cNvSpPr txBox="1">
            <a:spLocks/>
          </p:cNvSpPr>
          <p:nvPr/>
        </p:nvSpPr>
        <p:spPr bwMode="auto">
          <a:xfrm>
            <a:off x="4038600" y="4953000"/>
            <a:ext cx="5181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23838" indent="-223838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563563" indent="-223838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400" b="0" dirty="0">
                <a:solidFill>
                  <a:srgbClr val="000000"/>
                </a:solidFill>
                <a:latin typeface="Arial" charset="0"/>
                <a:sym typeface="Myriad Pro Semibold" charset="0"/>
              </a:rPr>
              <a:t>The Ugly</a:t>
            </a:r>
          </a:p>
          <a:p>
            <a:pPr lvl="1" algn="l">
              <a:spcBef>
                <a:spcPct val="10000"/>
              </a:spcBef>
              <a:buFont typeface="Helvetica" charset="0"/>
              <a:buChar char="–"/>
            </a:pPr>
            <a:r>
              <a:rPr lang="en-US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Non-modular, non-compositional</a:t>
            </a:r>
          </a:p>
          <a:p>
            <a:pPr lvl="1" algn="l">
              <a:spcBef>
                <a:spcPct val="10000"/>
              </a:spcBef>
              <a:buFont typeface="Helvetica" charset="0"/>
              <a:buChar char="–"/>
            </a:pPr>
            <a:r>
              <a:rPr lang="en-US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Programmer faced with challenging distributed programming problem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endParaRPr lang="en-US" sz="2800" b="0" dirty="0">
              <a:solidFill>
                <a:srgbClr val="0000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834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Network Control Loop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6200935-1A53-9943-8759-A038387A75F2}" type="slidenum">
              <a:rPr lang="en-US" sz="1400" b="0">
                <a:latin typeface="Times New Roman" charset="0"/>
              </a:rPr>
              <a:pPr eaLnBrk="1" hangingPunct="1"/>
              <a:t>17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31748" name="Rounded Rectangle 23"/>
          <p:cNvSpPr>
            <a:spLocks noChangeArrowheads="1"/>
          </p:cNvSpPr>
          <p:nvPr/>
        </p:nvSpPr>
        <p:spPr bwMode="auto">
          <a:xfrm>
            <a:off x="3352800" y="1524000"/>
            <a:ext cx="2590800" cy="144780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Cloud 5"/>
          <p:cNvSpPr/>
          <p:nvPr/>
        </p:nvSpPr>
        <p:spPr>
          <a:xfrm>
            <a:off x="1447800" y="4343400"/>
            <a:ext cx="6477000" cy="1752600"/>
          </a:xfrm>
          <a:prstGeom prst="cloud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7" name="Freeform 6"/>
          <p:cNvSpPr>
            <a:spLocks noChangeArrowheads="1"/>
          </p:cNvSpPr>
          <p:nvPr/>
        </p:nvSpPr>
        <p:spPr bwMode="auto">
          <a:xfrm>
            <a:off x="1722438" y="2185988"/>
            <a:ext cx="1628775" cy="2397125"/>
          </a:xfrm>
          <a:custGeom>
            <a:avLst/>
            <a:gdLst>
              <a:gd name="T0" fmla="*/ 723704 w 1630110"/>
              <a:gd name="T1" fmla="*/ 2400796 h 2396208"/>
              <a:gd name="T2" fmla="*/ 149957 w 1630110"/>
              <a:gd name="T3" fmla="*/ 878980 h 2396208"/>
              <a:gd name="T4" fmla="*/ 1623445 w 1630110"/>
              <a:gd name="T5" fmla="*/ 0 h 2396208"/>
              <a:gd name="T6" fmla="*/ 0 60000 65536"/>
              <a:gd name="T7" fmla="*/ 0 60000 65536"/>
              <a:gd name="T8" fmla="*/ 0 60000 65536"/>
              <a:gd name="T9" fmla="*/ 0 w 1630110"/>
              <a:gd name="T10" fmla="*/ 0 h 2396208"/>
              <a:gd name="T11" fmla="*/ 1630110 w 1630110"/>
              <a:gd name="T12" fmla="*/ 2396208 h 23962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30110" h="2396208">
                <a:moveTo>
                  <a:pt x="726675" y="2396208"/>
                </a:moveTo>
                <a:cubicBezTo>
                  <a:pt x="363337" y="1836438"/>
                  <a:pt x="0" y="1276668"/>
                  <a:pt x="150572" y="877300"/>
                </a:cubicBezTo>
                <a:cubicBezTo>
                  <a:pt x="301144" y="477932"/>
                  <a:pt x="1630110" y="0"/>
                  <a:pt x="1630110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Freeform 7"/>
          <p:cNvSpPr>
            <a:spLocks noChangeArrowheads="1"/>
          </p:cNvSpPr>
          <p:nvPr/>
        </p:nvSpPr>
        <p:spPr bwMode="auto">
          <a:xfrm>
            <a:off x="5957888" y="2147888"/>
            <a:ext cx="1592262" cy="2238375"/>
          </a:xfrm>
          <a:custGeom>
            <a:avLst/>
            <a:gdLst>
              <a:gd name="T0" fmla="*/ 0 w 1593011"/>
              <a:gd name="T1" fmla="*/ 0 h 2239080"/>
              <a:gd name="T2" fmla="*/ 1436874 w 1593011"/>
              <a:gd name="T3" fmla="*/ 483719 h 2239080"/>
              <a:gd name="T4" fmla="*/ 914374 w 1593011"/>
              <a:gd name="T5" fmla="*/ 2235557 h 2239080"/>
              <a:gd name="T6" fmla="*/ 0 60000 65536"/>
              <a:gd name="T7" fmla="*/ 0 60000 65536"/>
              <a:gd name="T8" fmla="*/ 0 60000 65536"/>
              <a:gd name="T9" fmla="*/ 0 w 1593011"/>
              <a:gd name="T10" fmla="*/ 0 h 2239080"/>
              <a:gd name="T11" fmla="*/ 1593011 w 1593011"/>
              <a:gd name="T12" fmla="*/ 2239080 h 22390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3011" h="2239080">
                <a:moveTo>
                  <a:pt x="0" y="0"/>
                </a:moveTo>
                <a:cubicBezTo>
                  <a:pt x="643751" y="55650"/>
                  <a:pt x="1287503" y="111300"/>
                  <a:pt x="1440257" y="484480"/>
                </a:cubicBezTo>
                <a:cubicBezTo>
                  <a:pt x="1593011" y="857660"/>
                  <a:pt x="916527" y="2239080"/>
                  <a:pt x="916527" y="223908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28486" y="3049833"/>
            <a:ext cx="88864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 dirty="0" smtClean="0"/>
              <a:t>Read</a:t>
            </a:r>
          </a:p>
          <a:p>
            <a:pPr eaLnBrk="1" hangingPunct="1"/>
            <a:r>
              <a:rPr lang="en-US" dirty="0" smtClean="0"/>
              <a:t>state</a:t>
            </a:r>
            <a:endParaRPr lang="en-US" dirty="0"/>
          </a:p>
        </p:txBody>
      </p:sp>
      <p:sp>
        <p:nvSpPr>
          <p:cNvPr id="31753" name="TextBox 10"/>
          <p:cNvSpPr txBox="1">
            <a:spLocks noChangeArrowheads="1"/>
          </p:cNvSpPr>
          <p:nvPr/>
        </p:nvSpPr>
        <p:spPr bwMode="auto">
          <a:xfrm>
            <a:off x="3929063" y="4800600"/>
            <a:ext cx="16716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 err="1" smtClean="0">
                <a:solidFill>
                  <a:srgbClr val="FFFFFF"/>
                </a:solidFill>
              </a:rPr>
              <a:t>OpenFlow</a:t>
            </a:r>
            <a:endParaRPr lang="en-US" sz="2400" dirty="0">
              <a:solidFill>
                <a:srgbClr val="FFFFFF"/>
              </a:solidFill>
            </a:endParaRPr>
          </a:p>
          <a:p>
            <a:pPr eaLnBrk="1" hangingPunct="1"/>
            <a:r>
              <a:rPr lang="en-US" sz="2400" dirty="0">
                <a:solidFill>
                  <a:srgbClr val="FFFFFF"/>
                </a:solidFill>
              </a:rPr>
              <a:t>Switches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453487" y="3049764"/>
            <a:ext cx="99907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 dirty="0" smtClean="0"/>
              <a:t>Write</a:t>
            </a:r>
            <a:endParaRPr lang="en-US" i="1" dirty="0"/>
          </a:p>
          <a:p>
            <a:pPr eaLnBrk="1" hangingPunct="1"/>
            <a:r>
              <a:rPr lang="en-US" dirty="0" smtClean="0"/>
              <a:t>policy</a:t>
            </a:r>
            <a:endParaRPr lang="en-US" dirty="0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575755" y="1947863"/>
            <a:ext cx="216746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 dirty="0" smtClean="0"/>
              <a:t>Compute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141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Language-Based Abstractions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6200935-1A53-9943-8759-A038387A75F2}" type="slidenum">
              <a:rPr lang="en-US" sz="1400" b="0">
                <a:latin typeface="Times New Roman" charset="0"/>
              </a:rPr>
              <a:pPr eaLnBrk="1" hangingPunct="1"/>
              <a:t>18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31748" name="Rounded Rectangle 23"/>
          <p:cNvSpPr>
            <a:spLocks noChangeArrowheads="1"/>
          </p:cNvSpPr>
          <p:nvPr/>
        </p:nvSpPr>
        <p:spPr bwMode="auto">
          <a:xfrm>
            <a:off x="3352800" y="1524000"/>
            <a:ext cx="2590800" cy="144780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Cloud 5"/>
          <p:cNvSpPr/>
          <p:nvPr/>
        </p:nvSpPr>
        <p:spPr>
          <a:xfrm>
            <a:off x="1447800" y="4343400"/>
            <a:ext cx="6477000" cy="1752600"/>
          </a:xfrm>
          <a:prstGeom prst="cloud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7" name="Freeform 6"/>
          <p:cNvSpPr>
            <a:spLocks noChangeArrowheads="1"/>
          </p:cNvSpPr>
          <p:nvPr/>
        </p:nvSpPr>
        <p:spPr bwMode="auto">
          <a:xfrm>
            <a:off x="1722438" y="2185988"/>
            <a:ext cx="1628775" cy="2397125"/>
          </a:xfrm>
          <a:custGeom>
            <a:avLst/>
            <a:gdLst>
              <a:gd name="T0" fmla="*/ 723704 w 1630110"/>
              <a:gd name="T1" fmla="*/ 2400796 h 2396208"/>
              <a:gd name="T2" fmla="*/ 149957 w 1630110"/>
              <a:gd name="T3" fmla="*/ 878980 h 2396208"/>
              <a:gd name="T4" fmla="*/ 1623445 w 1630110"/>
              <a:gd name="T5" fmla="*/ 0 h 2396208"/>
              <a:gd name="T6" fmla="*/ 0 60000 65536"/>
              <a:gd name="T7" fmla="*/ 0 60000 65536"/>
              <a:gd name="T8" fmla="*/ 0 60000 65536"/>
              <a:gd name="T9" fmla="*/ 0 w 1630110"/>
              <a:gd name="T10" fmla="*/ 0 h 2396208"/>
              <a:gd name="T11" fmla="*/ 1630110 w 1630110"/>
              <a:gd name="T12" fmla="*/ 2396208 h 23962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30110" h="2396208">
                <a:moveTo>
                  <a:pt x="726675" y="2396208"/>
                </a:moveTo>
                <a:cubicBezTo>
                  <a:pt x="363337" y="1836438"/>
                  <a:pt x="0" y="1276668"/>
                  <a:pt x="150572" y="877300"/>
                </a:cubicBezTo>
                <a:cubicBezTo>
                  <a:pt x="301144" y="477932"/>
                  <a:pt x="1630110" y="0"/>
                  <a:pt x="1630110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Freeform 7"/>
          <p:cNvSpPr>
            <a:spLocks noChangeArrowheads="1"/>
          </p:cNvSpPr>
          <p:nvPr/>
        </p:nvSpPr>
        <p:spPr bwMode="auto">
          <a:xfrm>
            <a:off x="5957888" y="2147888"/>
            <a:ext cx="1592262" cy="2238375"/>
          </a:xfrm>
          <a:custGeom>
            <a:avLst/>
            <a:gdLst>
              <a:gd name="T0" fmla="*/ 0 w 1593011"/>
              <a:gd name="T1" fmla="*/ 0 h 2239080"/>
              <a:gd name="T2" fmla="*/ 1436874 w 1593011"/>
              <a:gd name="T3" fmla="*/ 483719 h 2239080"/>
              <a:gd name="T4" fmla="*/ 914374 w 1593011"/>
              <a:gd name="T5" fmla="*/ 2235557 h 2239080"/>
              <a:gd name="T6" fmla="*/ 0 60000 65536"/>
              <a:gd name="T7" fmla="*/ 0 60000 65536"/>
              <a:gd name="T8" fmla="*/ 0 60000 65536"/>
              <a:gd name="T9" fmla="*/ 0 w 1593011"/>
              <a:gd name="T10" fmla="*/ 0 h 2239080"/>
              <a:gd name="T11" fmla="*/ 1593011 w 1593011"/>
              <a:gd name="T12" fmla="*/ 2239080 h 22390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3011" h="2239080">
                <a:moveTo>
                  <a:pt x="0" y="0"/>
                </a:moveTo>
                <a:cubicBezTo>
                  <a:pt x="643751" y="55650"/>
                  <a:pt x="1287503" y="111300"/>
                  <a:pt x="1440257" y="484480"/>
                </a:cubicBezTo>
                <a:cubicBezTo>
                  <a:pt x="1593011" y="857660"/>
                  <a:pt x="916527" y="2239080"/>
                  <a:pt x="916527" y="223908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36379" y="2971800"/>
            <a:ext cx="129269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 dirty="0" smtClean="0"/>
              <a:t>SQL-like query language</a:t>
            </a:r>
            <a:endParaRPr lang="en-US" dirty="0"/>
          </a:p>
        </p:txBody>
      </p:sp>
      <p:sp>
        <p:nvSpPr>
          <p:cNvPr id="31753" name="TextBox 10"/>
          <p:cNvSpPr txBox="1">
            <a:spLocks noChangeArrowheads="1"/>
          </p:cNvSpPr>
          <p:nvPr/>
        </p:nvSpPr>
        <p:spPr bwMode="auto">
          <a:xfrm>
            <a:off x="3929063" y="4800600"/>
            <a:ext cx="16716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 err="1" smtClean="0">
                <a:solidFill>
                  <a:srgbClr val="FFFFFF"/>
                </a:solidFill>
              </a:rPr>
              <a:t>OpenFlow</a:t>
            </a:r>
            <a:endParaRPr lang="en-US" sz="2400" dirty="0">
              <a:solidFill>
                <a:srgbClr val="FFFFFF"/>
              </a:solidFill>
            </a:endParaRPr>
          </a:p>
          <a:p>
            <a:pPr eaLnBrk="1" hangingPunct="1"/>
            <a:r>
              <a:rPr lang="en-US" sz="2400" dirty="0">
                <a:solidFill>
                  <a:srgbClr val="FFFFFF"/>
                </a:solidFill>
              </a:rPr>
              <a:t>Switches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356546" y="3020679"/>
            <a:ext cx="158145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 dirty="0" smtClean="0"/>
              <a:t>Consistent updates</a:t>
            </a:r>
            <a:endParaRPr lang="en-US" dirty="0"/>
          </a:p>
        </p:txBody>
      </p:sp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3810000" y="1752600"/>
            <a:ext cx="609600" cy="533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ounded Rectangle 14"/>
          <p:cNvSpPr>
            <a:spLocks noChangeArrowheads="1"/>
          </p:cNvSpPr>
          <p:nvPr/>
        </p:nvSpPr>
        <p:spPr bwMode="auto">
          <a:xfrm>
            <a:off x="4876800" y="1752600"/>
            <a:ext cx="609600" cy="53340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283355" y="2429045"/>
            <a:ext cx="28142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 dirty="0" smtClean="0"/>
              <a:t>Module Composition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256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3" grpId="0"/>
      <p:bldP spid="14" grpId="0" animBg="1"/>
      <p:bldP spid="15" grpId="0" animBg="1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Computing Policy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117602" y="3886200"/>
            <a:ext cx="6812844" cy="1752600"/>
          </a:xfrm>
        </p:spPr>
        <p:txBody>
          <a:bodyPr/>
          <a:lstStyle/>
          <a:p>
            <a:r>
              <a:rPr lang="en-US" dirty="0" smtClean="0"/>
              <a:t>Parallel and Sequential Composition</a:t>
            </a:r>
          </a:p>
          <a:p>
            <a:r>
              <a:rPr lang="en-US" dirty="0" smtClean="0"/>
              <a:t>Topology Abstraction</a:t>
            </a:r>
          </a:p>
          <a:p>
            <a:r>
              <a:rPr lang="en-US" dirty="0" smtClean="0"/>
              <a:t>[POPL’12, NSDI’13]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361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Internet: A Remarkable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42739" cy="45259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Arial" charset="0"/>
                <a:cs typeface="Arial" charset="0"/>
              </a:rPr>
              <a:t>Tremendous success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From research experiment </a:t>
            </a: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r>
              <a:rPr lang="en-US" dirty="0">
                <a:latin typeface="Arial" charset="0"/>
                <a:ea typeface="Arial" charset="0"/>
                <a:cs typeface="Arial" charset="0"/>
              </a:rPr>
              <a:t>to global infrastructure</a:t>
            </a:r>
          </a:p>
          <a:p>
            <a:r>
              <a:rPr lang="en-US" dirty="0">
                <a:latin typeface="Arial" charset="0"/>
                <a:cs typeface="Arial" charset="0"/>
              </a:rPr>
              <a:t>Brilliance of under-specifying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Network: best-effort packet delivery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Hosts: arbitrary applications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Enables innovation</a:t>
            </a:r>
            <a:endParaRPr lang="en-US" dirty="0">
              <a:latin typeface="Arial" charset="0"/>
              <a:cs typeface="Arial" charset="0"/>
            </a:endParaRP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Apps: Web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, P2P, VoIP, social networks,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…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Links: Ethernet, fiber optics,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WiFi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, cellular, …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60536" y="1600200"/>
            <a:ext cx="2540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6251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Combining Many Networking Tasks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20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90942" y="3099473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90942" y="2366061"/>
            <a:ext cx="4724400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Monitor + Route + FW + LB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683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71500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55814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4271432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10800000">
            <a:off x="4873974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357265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1531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99627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18" idx="2"/>
          </p:cNvCxnSpPr>
          <p:nvPr/>
        </p:nvCxnSpPr>
        <p:spPr>
          <a:xfrm>
            <a:off x="1075972" y="2502929"/>
            <a:ext cx="1054806" cy="2064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04610" y="1671932"/>
            <a:ext cx="17427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Monolithic application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172844" y="5725462"/>
            <a:ext cx="7249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Hard to program, test, debug, reuse, port, …</a:t>
            </a:r>
          </a:p>
        </p:txBody>
      </p:sp>
    </p:spTree>
    <p:extLst>
      <p:ext uri="{BB962C8B-B14F-4D97-AF65-F5344CB8AC3E}">
        <p14:creationId xmlns:p14="http://schemas.microsoft.com/office/powerpoint/2010/main" val="2010644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Modular Controller Applications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21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90942" y="3099473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172202" y="2374973"/>
            <a:ext cx="886893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LB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683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71500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55814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4271432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10800000">
            <a:off x="4873974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357265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1531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99627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781775" y="2374973"/>
            <a:ext cx="1128892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Route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310697" y="2374973"/>
            <a:ext cx="1340556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Monitor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059072" y="2374973"/>
            <a:ext cx="963789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FW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40955" y="5654907"/>
            <a:ext cx="57136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Easier to program, test, and debug</a:t>
            </a:r>
          </a:p>
          <a:p>
            <a:pPr algn="ctr"/>
            <a:r>
              <a:rPr lang="en-US" sz="2800" dirty="0" smtClean="0"/>
              <a:t>Greater reusability and portability</a:t>
            </a:r>
            <a:endParaRPr lang="en-US" sz="2800" dirty="0"/>
          </a:p>
        </p:txBody>
      </p:sp>
      <p:cxnSp>
        <p:nvCxnSpPr>
          <p:cNvPr id="21" name="Straight Arrow Connector 20"/>
          <p:cNvCxnSpPr>
            <a:stCxn id="22" idx="2"/>
          </p:cNvCxnSpPr>
          <p:nvPr/>
        </p:nvCxnSpPr>
        <p:spPr>
          <a:xfrm>
            <a:off x="1167694" y="2502929"/>
            <a:ext cx="963084" cy="2064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04610" y="1671932"/>
            <a:ext cx="1926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module for each task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08481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Beyond Multi-Tenancy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22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90942" y="3099473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683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71500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55814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4271432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10800000">
            <a:off x="4873974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357265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1531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99627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290942" y="2377349"/>
            <a:ext cx="1319392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Slice 1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779667" y="2359816"/>
            <a:ext cx="1319392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Slice </a:t>
            </a:r>
            <a:r>
              <a:rPr lang="en-US" sz="2600" dirty="0">
                <a:solidFill>
                  <a:srgbClr val="FFFFFF"/>
                </a:solidFill>
                <a:latin typeface="+mj-lt"/>
              </a:rPr>
              <a:t>2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651509" y="2359816"/>
            <a:ext cx="1319392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Slice </a:t>
            </a:r>
            <a:r>
              <a:rPr lang="en-US" sz="2600" dirty="0">
                <a:solidFill>
                  <a:srgbClr val="FFFFFF"/>
                </a:solidFill>
                <a:latin typeface="+mj-lt"/>
              </a:rPr>
              <a:t>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38719" y="2012604"/>
            <a:ext cx="6977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... </a:t>
            </a:r>
            <a:endParaRPr lang="en-US" sz="4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397000" y="2303345"/>
            <a:ext cx="790222" cy="3777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1632" y="1472348"/>
            <a:ext cx="422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Each module controls a </a:t>
            </a:r>
            <a:r>
              <a:rPr lang="en-US" sz="2400" i="1" dirty="0" smtClean="0"/>
              <a:t>different</a:t>
            </a:r>
            <a:r>
              <a:rPr lang="en-US" sz="2400" dirty="0" smtClean="0"/>
              <a:t> portion of the traffic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1533555" y="5559720"/>
            <a:ext cx="67542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Relatively easy to partition </a:t>
            </a:r>
            <a:r>
              <a:rPr lang="en-US" sz="2400" i="1" dirty="0" smtClean="0"/>
              <a:t>rule space</a:t>
            </a:r>
            <a:r>
              <a:rPr lang="en-US" sz="2400" dirty="0" smtClean="0"/>
              <a:t>, </a:t>
            </a:r>
            <a:r>
              <a:rPr lang="en-US" sz="2400" i="1" dirty="0" smtClean="0"/>
              <a:t>link </a:t>
            </a:r>
            <a:br>
              <a:rPr lang="en-US" sz="2400" i="1" dirty="0" smtClean="0"/>
            </a:br>
            <a:r>
              <a:rPr lang="en-US" sz="2400" i="1" dirty="0" smtClean="0"/>
              <a:t>bandwidth</a:t>
            </a:r>
            <a:r>
              <a:rPr lang="en-US" sz="2400" dirty="0" smtClean="0"/>
              <a:t>, and </a:t>
            </a:r>
            <a:r>
              <a:rPr lang="en-US" sz="2400" i="1" dirty="0" smtClean="0"/>
              <a:t>network events </a:t>
            </a:r>
            <a:r>
              <a:rPr lang="en-US" sz="2400" dirty="0" smtClean="0"/>
              <a:t>across modules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35646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Modules Affect the </a:t>
            </a:r>
            <a:r>
              <a:rPr lang="en-US" i="1" dirty="0" smtClean="0"/>
              <a:t>Same</a:t>
            </a:r>
            <a:r>
              <a:rPr lang="en-US" dirty="0" smtClean="0"/>
              <a:t> Traffic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23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90942" y="3099473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172202" y="2374973"/>
            <a:ext cx="886893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LB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683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71500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55814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4271432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10800000">
            <a:off x="4873974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357265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1531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99627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787414" y="2377349"/>
            <a:ext cx="1128892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Route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320585" y="2377349"/>
            <a:ext cx="1340556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Monitor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059072" y="2374973"/>
            <a:ext cx="963789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FW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497" y="5833130"/>
            <a:ext cx="87673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How to combine modules into a complete application?</a:t>
            </a:r>
            <a:endParaRPr lang="en-US" sz="2800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469442" y="2173111"/>
            <a:ext cx="535521" cy="1619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2333" y="1354579"/>
            <a:ext cx="26098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Each module </a:t>
            </a:r>
            <a:r>
              <a:rPr lang="en-US" sz="2400" i="1" dirty="0" smtClean="0"/>
              <a:t>partially</a:t>
            </a:r>
            <a:r>
              <a:rPr lang="en-US" sz="2400" dirty="0" smtClean="0"/>
              <a:t> specifies the handling of the traffic</a:t>
            </a:r>
            <a:endParaRPr lang="en-US" sz="2400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469442" y="2173111"/>
            <a:ext cx="1879607" cy="1619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5628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Parallel Composition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24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90942" y="3099473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683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71500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55814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4271432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10800000">
            <a:off x="4873974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357265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1531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99627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058842" y="2088444"/>
            <a:ext cx="1956500" cy="857356"/>
          </a:xfrm>
          <a:prstGeom prst="roundRect">
            <a:avLst/>
          </a:prstGeom>
          <a:solidFill>
            <a:srgbClr val="008000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Route on destination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290942" y="2108423"/>
            <a:ext cx="1886657" cy="847551"/>
          </a:xfrm>
          <a:prstGeom prst="round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Monitor on source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84320" y="2140510"/>
            <a:ext cx="4842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+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5997703" y="1265534"/>
            <a:ext cx="2909395" cy="707886"/>
          </a:xfrm>
          <a:prstGeom prst="rect">
            <a:avLst/>
          </a:prstGeom>
          <a:solidFill>
            <a:srgbClr val="FFF299"/>
          </a:solidFill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8000"/>
                </a:solidFill>
              </a:rPr>
              <a:t>dstip</a:t>
            </a:r>
            <a:r>
              <a:rPr lang="en-US" sz="2000" dirty="0" smtClean="0">
                <a:solidFill>
                  <a:srgbClr val="008000"/>
                </a:solidFill>
              </a:rPr>
              <a:t> = 1.2.3.4 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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(1)</a:t>
            </a:r>
          </a:p>
          <a:p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 = 3.4.5.6 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(2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)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4412" y="1465589"/>
            <a:ext cx="2823985" cy="400110"/>
          </a:xfrm>
          <a:prstGeom prst="rect">
            <a:avLst/>
          </a:prstGeom>
          <a:solidFill>
            <a:srgbClr val="FFF299"/>
          </a:solidFill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s</a:t>
            </a:r>
            <a:r>
              <a:rPr lang="en-US" sz="2000" dirty="0" err="1" smtClean="0">
                <a:solidFill>
                  <a:srgbClr val="FF0000"/>
                </a:solidFill>
              </a:rPr>
              <a:t>rcip</a:t>
            </a:r>
            <a:r>
              <a:rPr lang="en-US" sz="2000" dirty="0" smtClean="0">
                <a:solidFill>
                  <a:srgbClr val="FF0000"/>
                </a:solidFill>
              </a:rPr>
              <a:t> = 5.6.7.8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 count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952278" y="5151916"/>
            <a:ext cx="5440011" cy="1631216"/>
          </a:xfrm>
          <a:prstGeom prst="rect">
            <a:avLst/>
          </a:prstGeom>
          <a:solidFill>
            <a:srgbClr val="FFF299"/>
          </a:solidFill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s</a:t>
            </a:r>
            <a:r>
              <a:rPr lang="en-US" sz="2000" dirty="0" err="1" smtClean="0">
                <a:solidFill>
                  <a:srgbClr val="FF0000"/>
                </a:solidFill>
              </a:rPr>
              <a:t>rcip</a:t>
            </a:r>
            <a:r>
              <a:rPr lang="en-US" sz="2000" dirty="0" smtClean="0">
                <a:solidFill>
                  <a:srgbClr val="FF0000"/>
                </a:solidFill>
              </a:rPr>
              <a:t> = 5.6.7.8,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</a:rPr>
              <a:t>dstip</a:t>
            </a:r>
            <a:r>
              <a:rPr lang="en-US" sz="2000" dirty="0" smtClean="0">
                <a:solidFill>
                  <a:srgbClr val="008000"/>
                </a:solidFill>
              </a:rPr>
              <a:t> = 1.2.3.4 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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(1),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count</a:t>
            </a:r>
          </a:p>
          <a:p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srcip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 = 5.6.7.8,</a:t>
            </a:r>
            <a:r>
              <a:rPr lang="en-US" sz="2000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 = 3.4.5.6 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(2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)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,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count</a:t>
            </a:r>
          </a:p>
          <a:p>
            <a:r>
              <a:rPr lang="en-US" sz="2000" dirty="0" err="1">
                <a:solidFill>
                  <a:srgbClr val="FF0000"/>
                </a:solidFill>
                <a:sym typeface="Wingdings"/>
              </a:rPr>
              <a:t>s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rcip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 = 5.6.7.8  count</a:t>
            </a:r>
          </a:p>
          <a:p>
            <a:r>
              <a:rPr lang="en-US" sz="2000" dirty="0" err="1" smtClean="0">
                <a:solidFill>
                  <a:srgbClr val="008000"/>
                </a:solidFill>
              </a:rPr>
              <a:t>dstip</a:t>
            </a:r>
            <a:r>
              <a:rPr lang="en-US" sz="2000" dirty="0" smtClean="0">
                <a:solidFill>
                  <a:srgbClr val="008000"/>
                </a:solidFill>
              </a:rPr>
              <a:t> = 1.2.3.4 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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(1)</a:t>
            </a:r>
          </a:p>
          <a:p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 = 3.4.5.6 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(2)</a:t>
            </a:r>
            <a:endParaRPr lang="en-US" sz="20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615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3" grpId="0" animBg="1"/>
      <p:bldP spid="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Sequential Composition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25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90942" y="3099473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683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71500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55814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4271432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10800000">
            <a:off x="4873974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357265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1531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99627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058842" y="2088444"/>
            <a:ext cx="1956500" cy="857356"/>
          </a:xfrm>
          <a:prstGeom prst="roundRect">
            <a:avLst/>
          </a:prstGeom>
          <a:solidFill>
            <a:srgbClr val="008000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Routing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290942" y="2108423"/>
            <a:ext cx="1886657" cy="847551"/>
          </a:xfrm>
          <a:prstGeom prst="round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Load Balancer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43210" y="2140510"/>
            <a:ext cx="7837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&gt;&gt;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5969481" y="1265534"/>
            <a:ext cx="3043496" cy="707886"/>
          </a:xfrm>
          <a:prstGeom prst="rect">
            <a:avLst/>
          </a:prstGeom>
          <a:solidFill>
            <a:srgbClr val="FFF299"/>
          </a:solidFill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8000"/>
                </a:solidFill>
              </a:rPr>
              <a:t>dstip</a:t>
            </a:r>
            <a:r>
              <a:rPr lang="en-US" sz="2000" dirty="0" smtClean="0">
                <a:solidFill>
                  <a:srgbClr val="008000"/>
                </a:solidFill>
              </a:rPr>
              <a:t> = 10.0.0.1 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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(1)</a:t>
            </a:r>
          </a:p>
          <a:p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 = 10.0.0.2 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(2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)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2079" y="1265534"/>
            <a:ext cx="4891609" cy="707886"/>
          </a:xfrm>
          <a:prstGeom prst="rect">
            <a:avLst/>
          </a:prstGeom>
          <a:solidFill>
            <a:srgbClr val="FFF299"/>
          </a:solidFill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s</a:t>
            </a:r>
            <a:r>
              <a:rPr lang="en-US" sz="2000" dirty="0" err="1" smtClean="0">
                <a:solidFill>
                  <a:srgbClr val="FF0000"/>
                </a:solidFill>
              </a:rPr>
              <a:t>rcip</a:t>
            </a:r>
            <a:r>
              <a:rPr lang="en-US" sz="2000" dirty="0" smtClean="0">
                <a:solidFill>
                  <a:srgbClr val="FF0000"/>
                </a:solidFill>
              </a:rPr>
              <a:t> = 0*, </a:t>
            </a:r>
            <a:r>
              <a:rPr lang="en-US" sz="2000" dirty="0" err="1" smtClean="0">
                <a:solidFill>
                  <a:srgbClr val="FF0000"/>
                </a:solidFill>
              </a:rPr>
              <a:t>dstip</a:t>
            </a:r>
            <a:r>
              <a:rPr lang="en-US" sz="2000" dirty="0" smtClean="0">
                <a:solidFill>
                  <a:srgbClr val="FF0000"/>
                </a:solidFill>
              </a:rPr>
              <a:t>=1.2.3.4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 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=10.0.0.1</a:t>
            </a:r>
          </a:p>
          <a:p>
            <a:r>
              <a:rPr lang="en-US" sz="2000" dirty="0" err="1">
                <a:solidFill>
                  <a:srgbClr val="FF0000"/>
                </a:solidFill>
                <a:sym typeface="Wingdings"/>
              </a:rPr>
              <a:t>s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rcip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 = 1*, 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=1.2.3.4  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=10.0.0.2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16442" y="5495217"/>
            <a:ext cx="6031745" cy="707886"/>
          </a:xfrm>
          <a:prstGeom prst="rect">
            <a:avLst/>
          </a:prstGeom>
          <a:solidFill>
            <a:srgbClr val="FFF299"/>
          </a:solidFill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s</a:t>
            </a:r>
            <a:r>
              <a:rPr lang="en-US" sz="2000" dirty="0" err="1" smtClean="0">
                <a:solidFill>
                  <a:srgbClr val="FF0000"/>
                </a:solidFill>
              </a:rPr>
              <a:t>rcip</a:t>
            </a:r>
            <a:r>
              <a:rPr lang="en-US" sz="2000" dirty="0" smtClean="0">
                <a:solidFill>
                  <a:srgbClr val="FF0000"/>
                </a:solidFill>
              </a:rPr>
              <a:t> = 0*, </a:t>
            </a:r>
            <a:r>
              <a:rPr lang="en-US" sz="2000" dirty="0" err="1" smtClean="0">
                <a:solidFill>
                  <a:srgbClr val="FF0000"/>
                </a:solidFill>
              </a:rPr>
              <a:t>dstip</a:t>
            </a:r>
            <a:r>
              <a:rPr lang="en-US" sz="2000" dirty="0" smtClean="0">
                <a:solidFill>
                  <a:srgbClr val="FF0000"/>
                </a:solidFill>
              </a:rPr>
              <a:t> = 1.2.3.4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 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dstip</a:t>
            </a:r>
            <a:r>
              <a:rPr lang="en-US" sz="2000" dirty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= 10.0.0.1,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(1)</a:t>
            </a:r>
          </a:p>
          <a:p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srcip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 = 1*, 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 = 1.2.3.4  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 = 10.0.0.2,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(2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45105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3" grpId="0" animBg="1"/>
      <p:bldP spid="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Dividing the Traffic Over Modules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Predicates</a:t>
            </a:r>
          </a:p>
          <a:p>
            <a:pPr lvl="1"/>
            <a:r>
              <a:rPr lang="en-US" dirty="0" smtClean="0"/>
              <a:t>Specify which traffic traverses which modules</a:t>
            </a:r>
          </a:p>
          <a:p>
            <a:pPr lvl="1"/>
            <a:r>
              <a:rPr lang="en-US" dirty="0" smtClean="0"/>
              <a:t>Based on input port and packet-header fields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974737" y="4971652"/>
            <a:ext cx="1956500" cy="857356"/>
          </a:xfrm>
          <a:prstGeom prst="roundRect">
            <a:avLst/>
          </a:prstGeom>
          <a:solidFill>
            <a:srgbClr val="008000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Routing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196427" y="3609628"/>
            <a:ext cx="1886657" cy="847551"/>
          </a:xfrm>
          <a:prstGeom prst="round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Load Balancer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206837" y="4982862"/>
            <a:ext cx="1886657" cy="847551"/>
          </a:xfrm>
          <a:prstGeom prst="roundRect">
            <a:avLst/>
          </a:prstGeom>
          <a:solidFill>
            <a:srgbClr val="F7840D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Monitor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964327" y="3599823"/>
            <a:ext cx="1956500" cy="857356"/>
          </a:xfrm>
          <a:prstGeom prst="roundRect">
            <a:avLst/>
          </a:prstGeom>
          <a:solidFill>
            <a:srgbClr val="008000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Routing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61431" y="4993699"/>
            <a:ext cx="19041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Non-web</a:t>
            </a:r>
          </a:p>
          <a:p>
            <a:r>
              <a:rPr lang="en-US" sz="2400" dirty="0" err="1" smtClean="0"/>
              <a:t>dstport</a:t>
            </a:r>
            <a:r>
              <a:rPr lang="en-US" sz="2400" dirty="0" smtClean="0"/>
              <a:t> != 80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1151021" y="3682421"/>
            <a:ext cx="18186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Web traffic</a:t>
            </a:r>
          </a:p>
          <a:p>
            <a:r>
              <a:rPr lang="en-US" sz="2400" dirty="0" err="1" smtClean="0"/>
              <a:t>dstport</a:t>
            </a:r>
            <a:r>
              <a:rPr lang="en-US" sz="2400" dirty="0" smtClean="0"/>
              <a:t> = 80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5166428" y="3666072"/>
            <a:ext cx="7837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&gt;&gt;</a:t>
            </a:r>
            <a:endParaRPr lang="en-US" sz="4000" dirty="0"/>
          </a:p>
        </p:txBody>
      </p:sp>
      <p:sp>
        <p:nvSpPr>
          <p:cNvPr id="19" name="TextBox 18"/>
          <p:cNvSpPr txBox="1"/>
          <p:nvPr/>
        </p:nvSpPr>
        <p:spPr>
          <a:xfrm>
            <a:off x="5300218" y="5039306"/>
            <a:ext cx="4842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+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24794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Abstract Topology: Load Balancer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352" y="1417638"/>
            <a:ext cx="8479448" cy="2519895"/>
          </a:xfrm>
        </p:spPr>
        <p:txBody>
          <a:bodyPr>
            <a:normAutofit/>
          </a:bodyPr>
          <a:lstStyle/>
          <a:p>
            <a:r>
              <a:rPr lang="en-US" dirty="0" smtClean="0"/>
              <a:t>Present an abstract topology</a:t>
            </a:r>
          </a:p>
          <a:p>
            <a:pPr lvl="1"/>
            <a:r>
              <a:rPr lang="en-US" dirty="0" smtClean="0"/>
              <a:t>Information hiding: limit what a module </a:t>
            </a:r>
            <a:r>
              <a:rPr lang="en-US" i="1" dirty="0" smtClean="0"/>
              <a:t>sees</a:t>
            </a:r>
          </a:p>
          <a:p>
            <a:pPr lvl="1"/>
            <a:r>
              <a:rPr lang="en-US" dirty="0" smtClean="0"/>
              <a:t>Protection: limit what a module </a:t>
            </a:r>
            <a:r>
              <a:rPr lang="en-US" i="1" dirty="0" smtClean="0"/>
              <a:t>does</a:t>
            </a:r>
          </a:p>
          <a:p>
            <a:pPr lvl="1"/>
            <a:r>
              <a:rPr lang="en-US" dirty="0" smtClean="0"/>
              <a:t>Abstraction: present a familiar interface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02431CD-A83D-384C-97C7-66FF0CCEF56F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-552508" y="5288424"/>
            <a:ext cx="1385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1" name="Picture 20" descr="1234405093667521867buggi_server_1.svg.hi.png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113" y="4656828"/>
            <a:ext cx="441379" cy="57979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080" y="4685219"/>
            <a:ext cx="454538" cy="587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ounded Rectangle 22"/>
          <p:cNvSpPr/>
          <p:nvPr/>
        </p:nvSpPr>
        <p:spPr>
          <a:xfrm>
            <a:off x="5970149" y="4096936"/>
            <a:ext cx="342900" cy="3429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6944099" y="5539386"/>
            <a:ext cx="342900" cy="3429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7113661" y="5239608"/>
            <a:ext cx="1" cy="22582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7112147" y="4515537"/>
            <a:ext cx="1" cy="22582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5957167" y="4807863"/>
            <a:ext cx="342900" cy="3429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6125064" y="5236240"/>
            <a:ext cx="1" cy="22582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6123551" y="4512170"/>
            <a:ext cx="1" cy="22582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6399042" y="5009122"/>
            <a:ext cx="4264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6399042" y="5725001"/>
            <a:ext cx="4264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6399042" y="4261158"/>
            <a:ext cx="4264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7368872" y="4978775"/>
            <a:ext cx="4264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ounded Rectangle 59"/>
          <p:cNvSpPr>
            <a:spLocks noChangeAspect="1"/>
          </p:cNvSpPr>
          <p:nvPr/>
        </p:nvSpPr>
        <p:spPr>
          <a:xfrm>
            <a:off x="6940697" y="4813842"/>
            <a:ext cx="342900" cy="3429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0"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ounded Rectangle 60"/>
          <p:cNvSpPr/>
          <p:nvPr/>
        </p:nvSpPr>
        <p:spPr>
          <a:xfrm>
            <a:off x="5955503" y="5536019"/>
            <a:ext cx="342900" cy="3429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3" name="Picture 62" descr="1234405093667521867buggi_server_1.svg.hi.png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113" y="3942961"/>
            <a:ext cx="441379" cy="579792"/>
          </a:xfrm>
          <a:prstGeom prst="rect">
            <a:avLst/>
          </a:prstGeom>
        </p:spPr>
      </p:pic>
      <p:cxnSp>
        <p:nvCxnSpPr>
          <p:cNvPr id="65" name="Straight Connector 64"/>
          <p:cNvCxnSpPr/>
          <p:nvPr/>
        </p:nvCxnSpPr>
        <p:spPr>
          <a:xfrm flipH="1" flipV="1">
            <a:off x="7383389" y="5774931"/>
            <a:ext cx="664413" cy="2187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 flipV="1">
            <a:off x="7403441" y="5156800"/>
            <a:ext cx="644361" cy="38498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7392459" y="4250961"/>
            <a:ext cx="4264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Rounded Rectangle 69"/>
          <p:cNvSpPr>
            <a:spLocks noChangeAspect="1"/>
          </p:cNvSpPr>
          <p:nvPr/>
        </p:nvSpPr>
        <p:spPr>
          <a:xfrm>
            <a:off x="6944099" y="4114953"/>
            <a:ext cx="342900" cy="3429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0"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3" name="Straight Connector 72"/>
          <p:cNvCxnSpPr>
            <a:stCxn id="29" idx="1"/>
          </p:cNvCxnSpPr>
          <p:nvPr/>
        </p:nvCxnSpPr>
        <p:spPr>
          <a:xfrm flipH="1" flipV="1">
            <a:off x="5347055" y="4965850"/>
            <a:ext cx="610112" cy="1346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Rounded Rectangle 76"/>
          <p:cNvSpPr>
            <a:spLocks noChangeAspect="1"/>
          </p:cNvSpPr>
          <p:nvPr/>
        </p:nvSpPr>
        <p:spPr>
          <a:xfrm>
            <a:off x="1825502" y="4656828"/>
            <a:ext cx="690033" cy="690033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0"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8" name="Straight Connector 77"/>
          <p:cNvCxnSpPr/>
          <p:nvPr/>
        </p:nvCxnSpPr>
        <p:spPr>
          <a:xfrm flipH="1">
            <a:off x="2557868" y="5010432"/>
            <a:ext cx="4264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endCxn id="82" idx="3"/>
          </p:cNvCxnSpPr>
          <p:nvPr/>
        </p:nvCxnSpPr>
        <p:spPr>
          <a:xfrm flipH="1">
            <a:off x="1264736" y="4996696"/>
            <a:ext cx="49814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0" name="Picture 79" descr="1234405093667521867buggi_server_1.svg.hi.png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396" y="4668686"/>
            <a:ext cx="441379" cy="579792"/>
          </a:xfrm>
          <a:prstGeom prst="rect">
            <a:avLst/>
          </a:prstGeom>
        </p:spPr>
      </p:pic>
      <p:pic>
        <p:nvPicPr>
          <p:cNvPr id="81" name="Picture 80" descr="1234405093667521867buggi_server_1.svg.hi.png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706" y="4828279"/>
            <a:ext cx="441379" cy="579792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98" y="4703140"/>
            <a:ext cx="454538" cy="587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TextBox 82"/>
          <p:cNvSpPr txBox="1"/>
          <p:nvPr/>
        </p:nvSpPr>
        <p:spPr>
          <a:xfrm>
            <a:off x="6059548" y="6199010"/>
            <a:ext cx="1980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Real network</a:t>
            </a:r>
            <a:endParaRPr lang="en-US" sz="2400" dirty="0"/>
          </a:p>
        </p:txBody>
      </p:sp>
      <p:sp>
        <p:nvSpPr>
          <p:cNvPr id="84" name="TextBox 83"/>
          <p:cNvSpPr txBox="1"/>
          <p:nvPr/>
        </p:nvSpPr>
        <p:spPr>
          <a:xfrm>
            <a:off x="1264736" y="5565423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Abstract view</a:t>
            </a:r>
            <a:endParaRPr lang="en-US" sz="2400" dirty="0"/>
          </a:p>
        </p:txBody>
      </p:sp>
      <p:sp>
        <p:nvSpPr>
          <p:cNvPr id="38" name="Freeform 37"/>
          <p:cNvSpPr/>
          <p:nvPr/>
        </p:nvSpPr>
        <p:spPr>
          <a:xfrm>
            <a:off x="5380922" y="4043848"/>
            <a:ext cx="2286000" cy="716892"/>
          </a:xfrm>
          <a:custGeom>
            <a:avLst/>
            <a:gdLst>
              <a:gd name="connsiteX0" fmla="*/ 0 w 2286000"/>
              <a:gd name="connsiteY0" fmla="*/ 716892 h 716892"/>
              <a:gd name="connsiteX1" fmla="*/ 541867 w 2286000"/>
              <a:gd name="connsiteY1" fmla="*/ 598359 h 716892"/>
              <a:gd name="connsiteX2" fmla="*/ 939800 w 2286000"/>
              <a:gd name="connsiteY2" fmla="*/ 22626 h 716892"/>
              <a:gd name="connsiteX3" fmla="*/ 2286000 w 2286000"/>
              <a:gd name="connsiteY3" fmla="*/ 107292 h 716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716892">
                <a:moveTo>
                  <a:pt x="0" y="716892"/>
                </a:moveTo>
                <a:cubicBezTo>
                  <a:pt x="192617" y="715481"/>
                  <a:pt x="385234" y="714070"/>
                  <a:pt x="541867" y="598359"/>
                </a:cubicBezTo>
                <a:cubicBezTo>
                  <a:pt x="698500" y="482648"/>
                  <a:pt x="649111" y="104470"/>
                  <a:pt x="939800" y="22626"/>
                </a:cubicBezTo>
                <a:cubicBezTo>
                  <a:pt x="1230489" y="-59218"/>
                  <a:pt x="2286000" y="107292"/>
                  <a:pt x="2286000" y="107292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5372456" y="4370179"/>
            <a:ext cx="2319866" cy="551555"/>
          </a:xfrm>
          <a:custGeom>
            <a:avLst/>
            <a:gdLst>
              <a:gd name="connsiteX0" fmla="*/ 0 w 2319866"/>
              <a:gd name="connsiteY0" fmla="*/ 551428 h 551555"/>
              <a:gd name="connsiteX1" fmla="*/ 1329266 w 2319866"/>
              <a:gd name="connsiteY1" fmla="*/ 466761 h 551555"/>
              <a:gd name="connsiteX2" fmla="*/ 1608666 w 2319866"/>
              <a:gd name="connsiteY2" fmla="*/ 34961 h 551555"/>
              <a:gd name="connsiteX3" fmla="*/ 2319866 w 2319866"/>
              <a:gd name="connsiteY3" fmla="*/ 26495 h 551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9866" h="551555">
                <a:moveTo>
                  <a:pt x="0" y="551428"/>
                </a:moveTo>
                <a:cubicBezTo>
                  <a:pt x="530577" y="552133"/>
                  <a:pt x="1061155" y="552839"/>
                  <a:pt x="1329266" y="466761"/>
                </a:cubicBezTo>
                <a:cubicBezTo>
                  <a:pt x="1597377" y="380683"/>
                  <a:pt x="1443566" y="108339"/>
                  <a:pt x="1608666" y="34961"/>
                </a:cubicBezTo>
                <a:cubicBezTo>
                  <a:pt x="1773766" y="-38417"/>
                  <a:pt x="2319866" y="26495"/>
                  <a:pt x="2319866" y="26495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83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Abstract Topology: Gateway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28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741399" y="1774216"/>
            <a:ext cx="3640667" cy="558800"/>
          </a:xfrm>
          <a:prstGeom prst="roundRect">
            <a:avLst/>
          </a:prstGeom>
          <a:ln w="19050" cmpd="sng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6350" cmpd="sng">
                <a:solidFill>
                  <a:schemeClr val="tx1"/>
                </a:solidFill>
              </a:ln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5291667"/>
            <a:ext cx="8229600" cy="147214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Left: </a:t>
            </a:r>
            <a:r>
              <a:rPr lang="en-US" dirty="0" smtClean="0"/>
              <a:t>learning switch on MAC addresses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Middle: </a:t>
            </a:r>
            <a:r>
              <a:rPr lang="en-US" dirty="0" smtClean="0"/>
              <a:t>ARP on gateway, plus simple repeater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Right: </a:t>
            </a:r>
            <a:r>
              <a:rPr lang="en-US" dirty="0" smtClean="0"/>
              <a:t>shortest-path forwarding on IP prefixes</a:t>
            </a:r>
            <a:endParaRPr lang="en-US" dirty="0"/>
          </a:p>
        </p:txBody>
      </p:sp>
      <p:sp>
        <p:nvSpPr>
          <p:cNvPr id="8" name="Parallelogram 7"/>
          <p:cNvSpPr/>
          <p:nvPr/>
        </p:nvSpPr>
        <p:spPr>
          <a:xfrm>
            <a:off x="3630298" y="1243826"/>
            <a:ext cx="2139499" cy="1524134"/>
          </a:xfrm>
          <a:prstGeom prst="parallelogram">
            <a:avLst>
              <a:gd name="adj" fmla="val 48222"/>
            </a:avLst>
          </a:prstGeom>
          <a:solidFill>
            <a:srgbClr val="FFFFFF">
              <a:alpha val="3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/>
          <p:cNvSpPr/>
          <p:nvPr/>
        </p:nvSpPr>
        <p:spPr>
          <a:xfrm>
            <a:off x="123979" y="3031584"/>
            <a:ext cx="8863862" cy="2162589"/>
          </a:xfrm>
          <a:prstGeom prst="parallelogram">
            <a:avLst>
              <a:gd name="adj" fmla="val 48222"/>
            </a:avLst>
          </a:prstGeom>
          <a:solidFill>
            <a:srgbClr val="FFFFFF">
              <a:alpha val="3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512753" y="3087151"/>
            <a:ext cx="3898359" cy="1823465"/>
          </a:xfrm>
          <a:prstGeom prst="ellipse">
            <a:avLst/>
          </a:prstGeom>
          <a:noFill/>
          <a:ln w="38100"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00889" y="3147566"/>
            <a:ext cx="4024243" cy="1823465"/>
          </a:xfrm>
          <a:prstGeom prst="ellipse">
            <a:avLst/>
          </a:prstGeom>
          <a:noFill/>
          <a:ln w="38100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4561733" y="2053616"/>
            <a:ext cx="93916" cy="2071906"/>
          </a:xfrm>
          <a:prstGeom prst="line">
            <a:avLst/>
          </a:prstGeom>
          <a:ln cap="flat">
            <a:solidFill>
              <a:schemeClr val="tx1">
                <a:alpha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403651" y="2303072"/>
            <a:ext cx="1074467" cy="1822450"/>
          </a:xfrm>
          <a:prstGeom prst="line">
            <a:avLst/>
          </a:prstGeom>
          <a:ln cap="flat">
            <a:solidFill>
              <a:schemeClr val="tx1">
                <a:alpha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825133" y="2303072"/>
            <a:ext cx="1016918" cy="1892300"/>
          </a:xfrm>
          <a:prstGeom prst="line">
            <a:avLst/>
          </a:prstGeom>
          <a:ln cap="flat">
            <a:solidFill>
              <a:schemeClr val="tx1">
                <a:alpha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30" idx="2"/>
            <a:endCxn id="47" idx="0"/>
          </p:cNvCxnSpPr>
          <p:nvPr/>
        </p:nvCxnSpPr>
        <p:spPr>
          <a:xfrm>
            <a:off x="1985353" y="1909516"/>
            <a:ext cx="374662" cy="1369969"/>
          </a:xfrm>
          <a:prstGeom prst="line">
            <a:avLst/>
          </a:prstGeom>
          <a:ln w="25400" cap="flat">
            <a:solidFill>
              <a:schemeClr val="tx1">
                <a:alpha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967204" y="2072354"/>
            <a:ext cx="63059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Picture 32" descr="green_switch.pn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601" y="1868329"/>
            <a:ext cx="749325" cy="498297"/>
          </a:xfrm>
          <a:prstGeom prst="rect">
            <a:avLst/>
          </a:prstGeom>
        </p:spPr>
      </p:pic>
      <p:cxnSp>
        <p:nvCxnSpPr>
          <p:cNvPr id="35" name="Straight Connector 34"/>
          <p:cNvCxnSpPr>
            <a:stCxn id="45" idx="3"/>
            <a:endCxn id="43" idx="2"/>
          </p:cNvCxnSpPr>
          <p:nvPr/>
        </p:nvCxnSpPr>
        <p:spPr>
          <a:xfrm flipV="1">
            <a:off x="6984693" y="4356453"/>
            <a:ext cx="1055191" cy="2932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011999" y="3504466"/>
            <a:ext cx="1631880" cy="41040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44" idx="2"/>
            <a:endCxn id="45" idx="0"/>
          </p:cNvCxnSpPr>
          <p:nvPr/>
        </p:nvCxnSpPr>
        <p:spPr>
          <a:xfrm flipH="1">
            <a:off x="6610031" y="3777782"/>
            <a:ext cx="398352" cy="6227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714678" y="3516983"/>
            <a:ext cx="1552147" cy="3978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43" idx="1"/>
          </p:cNvCxnSpPr>
          <p:nvPr/>
        </p:nvCxnSpPr>
        <p:spPr>
          <a:xfrm>
            <a:off x="4967204" y="4083137"/>
            <a:ext cx="2698017" cy="241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46" idx="3"/>
          </p:cNvCxnSpPr>
          <p:nvPr/>
        </p:nvCxnSpPr>
        <p:spPr>
          <a:xfrm flipH="1">
            <a:off x="2647089" y="4194722"/>
            <a:ext cx="1619738" cy="5016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981097" y="1823380"/>
            <a:ext cx="0" cy="1892314"/>
          </a:xfrm>
          <a:prstGeom prst="line">
            <a:avLst/>
          </a:prstGeom>
          <a:ln cap="flat">
            <a:solidFill>
              <a:schemeClr val="tx1">
                <a:alpha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2" name="Picture 41" descr="blue_switc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89" y="3945080"/>
            <a:ext cx="749325" cy="498297"/>
          </a:xfrm>
          <a:prstGeom prst="rect">
            <a:avLst/>
          </a:prstGeom>
        </p:spPr>
      </p:pic>
      <p:pic>
        <p:nvPicPr>
          <p:cNvPr id="43" name="Picture 42" descr="green_swit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221" y="3858156"/>
            <a:ext cx="749325" cy="498297"/>
          </a:xfrm>
          <a:prstGeom prst="rect">
            <a:avLst/>
          </a:prstGeom>
        </p:spPr>
      </p:pic>
      <p:pic>
        <p:nvPicPr>
          <p:cNvPr id="44" name="Picture 43" descr="green_swit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720" y="3279485"/>
            <a:ext cx="749325" cy="498297"/>
          </a:xfrm>
          <a:prstGeom prst="rect">
            <a:avLst/>
          </a:prstGeom>
        </p:spPr>
      </p:pic>
      <p:pic>
        <p:nvPicPr>
          <p:cNvPr id="45" name="Picture 44" descr="green_swit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368" y="4400509"/>
            <a:ext cx="749325" cy="498297"/>
          </a:xfrm>
          <a:prstGeom prst="rect">
            <a:avLst/>
          </a:prstGeom>
        </p:spPr>
      </p:pic>
      <p:pic>
        <p:nvPicPr>
          <p:cNvPr id="46" name="Picture 45" descr="blue_switc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764" y="4447184"/>
            <a:ext cx="749325" cy="498297"/>
          </a:xfrm>
          <a:prstGeom prst="rect">
            <a:avLst/>
          </a:prstGeom>
        </p:spPr>
      </p:pic>
      <p:pic>
        <p:nvPicPr>
          <p:cNvPr id="47" name="Picture 46" descr="blue_switc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352" y="3279485"/>
            <a:ext cx="749325" cy="498297"/>
          </a:xfrm>
          <a:prstGeom prst="rect">
            <a:avLst/>
          </a:prstGeom>
        </p:spPr>
      </p:pic>
      <p:cxnSp>
        <p:nvCxnSpPr>
          <p:cNvPr id="48" name="Straight Connector 47"/>
          <p:cNvCxnSpPr/>
          <p:nvPr/>
        </p:nvCxnSpPr>
        <p:spPr>
          <a:xfrm>
            <a:off x="8039884" y="2051671"/>
            <a:ext cx="15045" cy="2273045"/>
          </a:xfrm>
          <a:prstGeom prst="line">
            <a:avLst/>
          </a:prstGeom>
          <a:ln cap="flat">
            <a:solidFill>
              <a:schemeClr val="tx1">
                <a:alpha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28" idx="2"/>
          </p:cNvCxnSpPr>
          <p:nvPr/>
        </p:nvCxnSpPr>
        <p:spPr>
          <a:xfrm>
            <a:off x="6633721" y="2748679"/>
            <a:ext cx="23689" cy="2283205"/>
          </a:xfrm>
          <a:prstGeom prst="line">
            <a:avLst/>
          </a:prstGeom>
          <a:ln cap="flat">
            <a:solidFill>
              <a:schemeClr val="tx1">
                <a:alpha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227327" y="2622700"/>
            <a:ext cx="0" cy="2246690"/>
          </a:xfrm>
          <a:prstGeom prst="line">
            <a:avLst/>
          </a:prstGeom>
          <a:ln cap="flat">
            <a:solidFill>
              <a:schemeClr val="tx1">
                <a:alpha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5" idx="2"/>
            <a:endCxn id="42" idx="0"/>
          </p:cNvCxnSpPr>
          <p:nvPr/>
        </p:nvCxnSpPr>
        <p:spPr>
          <a:xfrm>
            <a:off x="1175552" y="2499531"/>
            <a:ext cx="0" cy="1445549"/>
          </a:xfrm>
          <a:prstGeom prst="line">
            <a:avLst/>
          </a:prstGeom>
          <a:ln cap="flat">
            <a:solidFill>
              <a:schemeClr val="tx1">
                <a:alpha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2" name="Group 51"/>
          <p:cNvGrpSpPr>
            <a:grpSpLocks noChangeAspect="1"/>
          </p:cNvGrpSpPr>
          <p:nvPr/>
        </p:nvGrpSpPr>
        <p:grpSpPr>
          <a:xfrm>
            <a:off x="4237187" y="3798020"/>
            <a:ext cx="797185" cy="559223"/>
            <a:chOff x="3519586" y="5282558"/>
            <a:chExt cx="696276" cy="452997"/>
          </a:xfrm>
        </p:grpSpPr>
        <p:pic>
          <p:nvPicPr>
            <p:cNvPr id="53" name="Picture 52" descr="green_switch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9240" y="5283575"/>
              <a:ext cx="676622" cy="449953"/>
            </a:xfrm>
            <a:prstGeom prst="rect">
              <a:avLst/>
            </a:prstGeom>
          </p:spPr>
        </p:pic>
        <p:pic>
          <p:nvPicPr>
            <p:cNvPr id="54" name="Picture 53" descr="green_switch.png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375"/>
            <a:stretch/>
          </p:blipFill>
          <p:spPr>
            <a:xfrm>
              <a:off x="3525872" y="5285602"/>
              <a:ext cx="484632" cy="449953"/>
            </a:xfrm>
            <a:prstGeom prst="rect">
              <a:avLst/>
            </a:prstGeom>
          </p:spPr>
        </p:pic>
        <p:pic>
          <p:nvPicPr>
            <p:cNvPr id="55" name="Picture 54" descr="blue_switch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105"/>
            <a:stretch/>
          </p:blipFill>
          <p:spPr>
            <a:xfrm>
              <a:off x="3519586" y="5282558"/>
              <a:ext cx="283464" cy="449953"/>
            </a:xfrm>
            <a:prstGeom prst="rect">
              <a:avLst/>
            </a:prstGeom>
          </p:spPr>
        </p:pic>
      </p:grpSp>
      <p:sp>
        <p:nvSpPr>
          <p:cNvPr id="57" name="TextBox 56"/>
          <p:cNvSpPr txBox="1"/>
          <p:nvPr/>
        </p:nvSpPr>
        <p:spPr>
          <a:xfrm>
            <a:off x="5098548" y="4053445"/>
            <a:ext cx="1408985" cy="492443"/>
          </a:xfrm>
          <a:prstGeom prst="rect">
            <a:avLst/>
          </a:prstGeom>
          <a:noFill/>
          <a:scene3d>
            <a:camera prst="orthographicFront">
              <a:rot lat="1864996" lon="19823877" rev="20562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American Typewriter"/>
                <a:cs typeface="American Typewriter"/>
              </a:rPr>
              <a:t>IP Core</a:t>
            </a:r>
            <a:endParaRPr lang="en-US" sz="2600" b="1" dirty="0">
              <a:latin typeface="American Typewriter"/>
              <a:cs typeface="American Typewriter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344545" y="3795517"/>
            <a:ext cx="1708066" cy="492443"/>
          </a:xfrm>
          <a:prstGeom prst="rect">
            <a:avLst/>
          </a:prstGeom>
          <a:noFill/>
          <a:scene3d>
            <a:camera prst="orthographicFront">
              <a:rot lat="1866000" lon="19824000" rev="20562000"/>
            </a:camera>
            <a:lightRig rig="threePt" dir="t"/>
          </a:scene3d>
          <a:sp3d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American Typewriter"/>
                <a:cs typeface="American Typewriter"/>
              </a:rPr>
              <a:t>Ethernet</a:t>
            </a:r>
            <a:endParaRPr lang="en-US" sz="2600" b="1" dirty="0">
              <a:latin typeface="American Typewriter"/>
              <a:cs typeface="American Typewriter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5249496" y="1243825"/>
            <a:ext cx="3738345" cy="1524133"/>
            <a:chOff x="5249496" y="1243825"/>
            <a:chExt cx="3738345" cy="1524133"/>
          </a:xfrm>
        </p:grpSpPr>
        <p:sp>
          <p:nvSpPr>
            <p:cNvPr id="10" name="Parallelogram 9"/>
            <p:cNvSpPr/>
            <p:nvPr/>
          </p:nvSpPr>
          <p:spPr>
            <a:xfrm>
              <a:off x="5249496" y="1243825"/>
              <a:ext cx="3738345" cy="1524133"/>
            </a:xfrm>
            <a:prstGeom prst="parallelogram">
              <a:avLst>
                <a:gd name="adj" fmla="val 48222"/>
              </a:avLst>
            </a:prstGeom>
            <a:solidFill>
              <a:srgbClr val="FFFFFF">
                <a:alpha val="3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cxnSp>
          <p:nvCxnSpPr>
            <p:cNvPr id="17" name="Straight Connector 16"/>
            <p:cNvCxnSpPr/>
            <p:nvPr/>
          </p:nvCxnSpPr>
          <p:spPr>
            <a:xfrm flipV="1">
              <a:off x="7008383" y="2364268"/>
              <a:ext cx="786582" cy="13526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6306986" y="1688693"/>
              <a:ext cx="338279" cy="2085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27" idx="2"/>
              <a:endCxn id="28" idx="0"/>
            </p:cNvCxnSpPr>
            <p:nvPr/>
          </p:nvCxnSpPr>
          <p:spPr>
            <a:xfrm flipH="1">
              <a:off x="6633721" y="1833936"/>
              <a:ext cx="374662" cy="41644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endCxn id="26" idx="1"/>
            </p:cNvCxnSpPr>
            <p:nvPr/>
          </p:nvCxnSpPr>
          <p:spPr>
            <a:xfrm>
              <a:off x="6333311" y="2163459"/>
              <a:ext cx="1343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Picture 25" descr="green_switch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6766" y="1914310"/>
              <a:ext cx="749325" cy="498297"/>
            </a:xfrm>
            <a:prstGeom prst="rect">
              <a:avLst/>
            </a:prstGeom>
          </p:spPr>
        </p:pic>
        <p:pic>
          <p:nvPicPr>
            <p:cNvPr id="27" name="Picture 26" descr="green_switch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3720" y="1335639"/>
              <a:ext cx="749325" cy="498297"/>
            </a:xfrm>
            <a:prstGeom prst="rect">
              <a:avLst/>
            </a:prstGeom>
          </p:spPr>
        </p:pic>
        <p:pic>
          <p:nvPicPr>
            <p:cNvPr id="28" name="Picture 27" descr="green_switch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9058" y="2250382"/>
              <a:ext cx="749325" cy="498297"/>
            </a:xfrm>
            <a:prstGeom prst="rect">
              <a:avLst/>
            </a:prstGeom>
          </p:spPr>
        </p:pic>
        <p:pic>
          <p:nvPicPr>
            <p:cNvPr id="32" name="Picture 31" descr="green_switch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7803" y="1883268"/>
              <a:ext cx="749325" cy="498297"/>
            </a:xfrm>
            <a:prstGeom prst="rect">
              <a:avLst/>
            </a:prstGeom>
          </p:spPr>
        </p:pic>
        <p:sp>
          <p:nvSpPr>
            <p:cNvPr id="59" name="TextBox 58"/>
            <p:cNvSpPr txBox="1"/>
            <p:nvPr/>
          </p:nvSpPr>
          <p:spPr>
            <a:xfrm>
              <a:off x="7345339" y="1243826"/>
              <a:ext cx="1408985" cy="892552"/>
            </a:xfrm>
            <a:prstGeom prst="rect">
              <a:avLst/>
            </a:prstGeom>
            <a:noFill/>
            <a:scene3d>
              <a:camera prst="orthographicFront">
                <a:rot lat="1866000" lon="19824000" rev="20562000"/>
              </a:camera>
              <a:lightRig rig="threePt" dir="t"/>
            </a:scene3d>
            <a:sp3d/>
          </p:spPr>
          <p:txBody>
            <a:bodyPr wrap="none" rtlCol="0">
              <a:spAutoFit/>
            </a:bodyPr>
            <a:lstStyle/>
            <a:p>
              <a:r>
                <a:rPr lang="en-US" sz="2600" b="1" dirty="0" smtClean="0">
                  <a:latin typeface="American Typewriter"/>
                  <a:cs typeface="American Typewriter"/>
                </a:rPr>
                <a:t>IP Core</a:t>
              </a:r>
            </a:p>
            <a:p>
              <a:endParaRPr lang="en-US" sz="2600" b="1" dirty="0" smtClean="0">
                <a:latin typeface="American Typewriter"/>
                <a:cs typeface="American Typewriter"/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4110369" y="1293084"/>
            <a:ext cx="1659429" cy="492443"/>
          </a:xfrm>
          <a:prstGeom prst="rect">
            <a:avLst/>
          </a:prstGeom>
          <a:noFill/>
          <a:scene3d>
            <a:camera prst="orthographicFront">
              <a:rot lat="1866000" lon="19824000" rev="20562000"/>
            </a:camera>
            <a:lightRig rig="threePt" dir="t"/>
          </a:scene3d>
          <a:sp3d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American Typewriter"/>
                <a:cs typeface="American Typewriter"/>
              </a:rPr>
              <a:t>Gateway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463601" y="1243825"/>
            <a:ext cx="3676058" cy="1524134"/>
            <a:chOff x="463601" y="1243825"/>
            <a:chExt cx="3676058" cy="1524134"/>
          </a:xfrm>
        </p:grpSpPr>
        <p:sp>
          <p:nvSpPr>
            <p:cNvPr id="11" name="Parallelogram 10"/>
            <p:cNvSpPr/>
            <p:nvPr/>
          </p:nvSpPr>
          <p:spPr>
            <a:xfrm>
              <a:off x="463601" y="1243825"/>
              <a:ext cx="3589010" cy="1524134"/>
            </a:xfrm>
            <a:prstGeom prst="parallelogram">
              <a:avLst>
                <a:gd name="adj" fmla="val 48222"/>
              </a:avLst>
            </a:prstGeom>
            <a:solidFill>
              <a:srgbClr val="FFFFFF">
                <a:alpha val="3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2360015" y="1833936"/>
              <a:ext cx="508339" cy="10057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2665933" y="2352027"/>
              <a:ext cx="307189" cy="94476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endCxn id="29" idx="1"/>
            </p:cNvCxnSpPr>
            <p:nvPr/>
          </p:nvCxnSpPr>
          <p:spPr>
            <a:xfrm>
              <a:off x="1502689" y="2363572"/>
              <a:ext cx="413919" cy="4903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4" descr="blue_switch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889" y="2001234"/>
              <a:ext cx="749325" cy="498297"/>
            </a:xfrm>
            <a:prstGeom prst="rect">
              <a:avLst/>
            </a:prstGeom>
          </p:spPr>
        </p:pic>
        <p:pic>
          <p:nvPicPr>
            <p:cNvPr id="29" name="Picture 28" descr="blue_switch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6608" y="2163459"/>
              <a:ext cx="749325" cy="498297"/>
            </a:xfrm>
            <a:prstGeom prst="rect">
              <a:avLst/>
            </a:prstGeom>
          </p:spPr>
        </p:pic>
        <p:pic>
          <p:nvPicPr>
            <p:cNvPr id="30" name="Picture 29" descr="blue_switch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0690" y="1411219"/>
              <a:ext cx="749325" cy="498297"/>
            </a:xfrm>
            <a:prstGeom prst="rect">
              <a:avLst/>
            </a:prstGeom>
          </p:spPr>
        </p:pic>
        <p:pic>
          <p:nvPicPr>
            <p:cNvPr id="34" name="Picture 33" descr="blue_switch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4356" y="1853730"/>
              <a:ext cx="749325" cy="498297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>
              <a:off x="2293264" y="1269291"/>
              <a:ext cx="1708066" cy="492443"/>
            </a:xfrm>
            <a:prstGeom prst="rect">
              <a:avLst/>
            </a:prstGeom>
            <a:noFill/>
            <a:scene3d>
              <a:camera prst="orthographicFront">
                <a:rot lat="1866000" lon="19824000" rev="20562000"/>
              </a:camera>
              <a:lightRig rig="threePt" dir="t"/>
            </a:scene3d>
            <a:sp3d/>
          </p:spPr>
          <p:txBody>
            <a:bodyPr wrap="none" rtlCol="0">
              <a:spAutoFit/>
            </a:bodyPr>
            <a:lstStyle/>
            <a:p>
              <a:r>
                <a:rPr lang="en-US" sz="2600" b="1" dirty="0" smtClean="0">
                  <a:latin typeface="American Typewriter"/>
                  <a:cs typeface="American Typewriter"/>
                </a:rPr>
                <a:t>Ethernet</a:t>
              </a:r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3630299" y="2063124"/>
              <a:ext cx="50936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2" name="Straight Connector 61"/>
          <p:cNvCxnSpPr/>
          <p:nvPr/>
        </p:nvCxnSpPr>
        <p:spPr>
          <a:xfrm>
            <a:off x="1502689" y="4320978"/>
            <a:ext cx="441255" cy="2211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112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6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High-Level 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8856" y="508579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90942" y="3663913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868334" y="511646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5715002" y="511646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558142" y="511646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>
            <a:off x="4172655" y="4351862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/>
          <p:cNvSpPr/>
          <p:nvPr/>
        </p:nvSpPr>
        <p:spPr>
          <a:xfrm rot="10800000">
            <a:off x="4775197" y="4351862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2357265" y="511646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3153134" y="511646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3996274" y="511646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2247083" y="1778051"/>
            <a:ext cx="862192" cy="88053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M1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312474" y="1778026"/>
            <a:ext cx="862192" cy="88053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M2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406084" y="1778051"/>
            <a:ext cx="862192" cy="88053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M3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499029" y="1778001"/>
            <a:ext cx="1704329" cy="88053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Main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Program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1" name="Up Arrow 30"/>
          <p:cNvSpPr/>
          <p:nvPr/>
        </p:nvSpPr>
        <p:spPr>
          <a:xfrm rot="13131325">
            <a:off x="6282448" y="2895623"/>
            <a:ext cx="211667" cy="524934"/>
          </a:xfrm>
          <a:prstGeom prst="upArrow">
            <a:avLst/>
          </a:prstGeom>
          <a:ln w="1270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Up Arrow 32"/>
          <p:cNvSpPr/>
          <p:nvPr/>
        </p:nvSpPr>
        <p:spPr>
          <a:xfrm>
            <a:off x="3434537" y="2895648"/>
            <a:ext cx="211667" cy="524934"/>
          </a:xfrm>
          <a:prstGeom prst="upArrow">
            <a:avLst/>
          </a:prstGeom>
          <a:ln w="1270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Up Arrow 33"/>
          <p:cNvSpPr/>
          <p:nvPr/>
        </p:nvSpPr>
        <p:spPr>
          <a:xfrm rot="10800000">
            <a:off x="3884682" y="2895648"/>
            <a:ext cx="211667" cy="524934"/>
          </a:xfrm>
          <a:prstGeom prst="upArrow">
            <a:avLst/>
          </a:prstGeom>
          <a:ln w="1270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Up Arrow 34"/>
          <p:cNvSpPr/>
          <p:nvPr/>
        </p:nvSpPr>
        <p:spPr>
          <a:xfrm>
            <a:off x="4535185" y="2912584"/>
            <a:ext cx="211667" cy="524934"/>
          </a:xfrm>
          <a:prstGeom prst="upArrow">
            <a:avLst/>
          </a:prstGeom>
          <a:ln w="1270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Up Arrow 35"/>
          <p:cNvSpPr/>
          <p:nvPr/>
        </p:nvSpPr>
        <p:spPr>
          <a:xfrm rot="10800000">
            <a:off x="4985330" y="2912584"/>
            <a:ext cx="211667" cy="524934"/>
          </a:xfrm>
          <a:prstGeom prst="upArrow">
            <a:avLst/>
          </a:prstGeom>
          <a:ln w="1270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Up Arrow 36"/>
          <p:cNvSpPr/>
          <p:nvPr/>
        </p:nvSpPr>
        <p:spPr>
          <a:xfrm>
            <a:off x="2316962" y="2929517"/>
            <a:ext cx="211667" cy="524934"/>
          </a:xfrm>
          <a:prstGeom prst="upArrow">
            <a:avLst/>
          </a:prstGeom>
          <a:ln w="1270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Up Arrow 37"/>
          <p:cNvSpPr/>
          <p:nvPr/>
        </p:nvSpPr>
        <p:spPr>
          <a:xfrm rot="10800000">
            <a:off x="2767107" y="2929517"/>
            <a:ext cx="211667" cy="524934"/>
          </a:xfrm>
          <a:prstGeom prst="upArrow">
            <a:avLst/>
          </a:prstGeom>
          <a:ln w="1270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73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Inside the ‘Net: A Different Story…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Closed equipment</a:t>
            </a:r>
          </a:p>
          <a:p>
            <a:pPr lvl="1"/>
            <a:r>
              <a:rPr lang="en-US" dirty="0"/>
              <a:t>Software bundled with hardware</a:t>
            </a:r>
          </a:p>
          <a:p>
            <a:pPr lvl="1"/>
            <a:r>
              <a:rPr lang="en-US" dirty="0"/>
              <a:t>Vendor-specific interfaces</a:t>
            </a:r>
          </a:p>
          <a:p>
            <a:r>
              <a:rPr lang="en-US" dirty="0"/>
              <a:t>Over specified</a:t>
            </a:r>
          </a:p>
          <a:p>
            <a:pPr lvl="1"/>
            <a:r>
              <a:rPr lang="en-US" dirty="0"/>
              <a:t>Slow protocol standardization</a:t>
            </a:r>
          </a:p>
          <a:p>
            <a:r>
              <a:rPr lang="en-US" dirty="0"/>
              <a:t>Few people can innovate</a:t>
            </a:r>
          </a:p>
          <a:p>
            <a:pPr lvl="1"/>
            <a:r>
              <a:rPr lang="en-US" dirty="0"/>
              <a:t>Equipment vendors write the code</a:t>
            </a:r>
          </a:p>
          <a:p>
            <a:pPr lvl="1"/>
            <a:r>
              <a:rPr lang="en-US" dirty="0"/>
              <a:t>Long delays to introduce new </a:t>
            </a:r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1417638"/>
            <a:ext cx="2667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297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Reading State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SQL-Like Query Language</a:t>
            </a:r>
          </a:p>
          <a:p>
            <a:r>
              <a:rPr lang="en-US" dirty="0" smtClean="0"/>
              <a:t>[ICFP’11]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667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From Rules to Predicates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71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Arial" charset="0"/>
                <a:cs typeface="Arial" charset="0"/>
              </a:rPr>
              <a:t>Traffic counters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Each rule counts bytes and packets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Controller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can poll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the counters</a:t>
            </a:r>
          </a:p>
          <a:p>
            <a:r>
              <a:rPr lang="en-US" dirty="0">
                <a:latin typeface="Arial" charset="0"/>
                <a:cs typeface="Arial" charset="0"/>
              </a:rPr>
              <a:t>Multiple rules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E.g., Web server traffic except for source 1.2.3.4</a:t>
            </a: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Solution: predicates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E.g., (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srcip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!= 1.2.3.4) &amp;&amp; (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srcport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== 80)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Run-time system translates into switch patterns </a:t>
            </a: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>
              <a:buFont typeface="Helvetica" charset="0"/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8B84162-DE4B-F741-8D33-D7F133314251}" type="slidenum">
              <a:rPr lang="en-US" sz="1400" b="0">
                <a:latin typeface="Times New Roman" charset="0"/>
              </a:rPr>
              <a:pPr eaLnBrk="1" hangingPunct="1"/>
              <a:t>31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32773" name="TextBox 7"/>
          <p:cNvSpPr txBox="1">
            <a:spLocks noChangeArrowheads="1"/>
          </p:cNvSpPr>
          <p:nvPr/>
        </p:nvSpPr>
        <p:spPr bwMode="auto">
          <a:xfrm>
            <a:off x="2590800" y="3824111"/>
            <a:ext cx="3763963" cy="708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/>
              <a:t>1. srcip = 1.2.3.4, srcport = 80</a:t>
            </a:r>
          </a:p>
          <a:p>
            <a:pPr algn="l" eaLnBrk="1" hangingPunct="1"/>
            <a:r>
              <a:rPr lang="en-US"/>
              <a:t>2. srcport = 80</a:t>
            </a:r>
          </a:p>
        </p:txBody>
      </p:sp>
    </p:spTree>
    <p:extLst>
      <p:ext uri="{BB962C8B-B14F-4D97-AF65-F5344CB8AC3E}">
        <p14:creationId xmlns:p14="http://schemas.microsoft.com/office/powerpoint/2010/main" val="3199141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Dynamic Unfolding of Rules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Arial" charset="0"/>
                <a:cs typeface="Arial" charset="0"/>
              </a:rPr>
              <a:t>Limited number of rules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Switches have limited space for rules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Cannot install all possible patterns</a:t>
            </a:r>
          </a:p>
          <a:p>
            <a:r>
              <a:rPr lang="en-US" dirty="0">
                <a:latin typeface="Arial" charset="0"/>
                <a:cs typeface="Arial" charset="0"/>
              </a:rPr>
              <a:t>Must add new rules as traffic arrives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E.g., histogram of traffic by IP address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… packet arrives from source 5.6.7.8</a:t>
            </a:r>
          </a:p>
          <a:p>
            <a:pPr lvl="1">
              <a:buFont typeface="Helvetica" charset="0"/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Solution: dynamic unfolding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Programmer specifies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GroupBy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srcip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Run-time system dynamically adds rules</a:t>
            </a: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1FC4D9A-1493-294F-BE71-F17D1741B56D}" type="slidenum">
              <a:rPr lang="en-US" sz="1400" b="0">
                <a:latin typeface="Times New Roman" charset="0"/>
              </a:rPr>
              <a:pPr eaLnBrk="1" hangingPunct="1"/>
              <a:t>32</a:t>
            </a:fld>
            <a:endParaRPr lang="en-US" sz="1400" b="0">
              <a:latin typeface="Times New Roman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524000" y="4140553"/>
            <a:ext cx="6045200" cy="708025"/>
            <a:chOff x="1524000" y="4140553"/>
            <a:chExt cx="6045200" cy="708025"/>
          </a:xfrm>
        </p:grpSpPr>
        <p:sp>
          <p:nvSpPr>
            <p:cNvPr id="33797" name="TextBox 8"/>
            <p:cNvSpPr txBox="1">
              <a:spLocks noChangeArrowheads="1"/>
            </p:cNvSpPr>
            <p:nvPr/>
          </p:nvSpPr>
          <p:spPr bwMode="auto">
            <a:xfrm>
              <a:off x="1524000" y="4292953"/>
              <a:ext cx="2159000" cy="4000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/>
                <a:t>1. srcip = 1.2.3.4</a:t>
              </a:r>
            </a:p>
          </p:txBody>
        </p:sp>
        <p:sp>
          <p:nvSpPr>
            <p:cNvPr id="33798" name="TextBox 9"/>
            <p:cNvSpPr txBox="1">
              <a:spLocks noChangeArrowheads="1"/>
            </p:cNvSpPr>
            <p:nvPr/>
          </p:nvSpPr>
          <p:spPr bwMode="auto">
            <a:xfrm>
              <a:off x="5410200" y="4140553"/>
              <a:ext cx="2159000" cy="7080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/>
                <a:t>1. srcip = 1.2.3.4</a:t>
              </a:r>
            </a:p>
            <a:p>
              <a:pPr algn="l" eaLnBrk="1" hangingPunct="1"/>
              <a:r>
                <a:rPr lang="en-US"/>
                <a:t>2. srcip = 5.6.7.8</a:t>
              </a:r>
            </a:p>
          </p:txBody>
        </p:sp>
        <p:cxnSp>
          <p:nvCxnSpPr>
            <p:cNvPr id="33799" name="Straight Arrow Connector 11"/>
            <p:cNvCxnSpPr>
              <a:cxnSpLocks noChangeShapeType="1"/>
            </p:cNvCxnSpPr>
            <p:nvPr/>
          </p:nvCxnSpPr>
          <p:spPr bwMode="auto">
            <a:xfrm>
              <a:off x="4038600" y="4521553"/>
              <a:ext cx="1066800" cy="158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193243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Suppressing Unwanted Events</a:t>
            </a:r>
          </a:p>
        </p:txBody>
      </p:sp>
      <p:sp>
        <p:nvSpPr>
          <p:cNvPr id="34819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>
                <a:latin typeface="Arial" charset="0"/>
                <a:cs typeface="Arial" charset="0"/>
              </a:rPr>
              <a:t>Common programming idiom</a:t>
            </a:r>
          </a:p>
          <a:p>
            <a:pPr lvl="1"/>
            <a:r>
              <a:rPr lang="en-US" sz="2800">
                <a:latin typeface="Arial" charset="0"/>
                <a:ea typeface="Arial" charset="0"/>
                <a:cs typeface="Arial" charset="0"/>
              </a:rPr>
              <a:t>First packet goes to the controller</a:t>
            </a:r>
          </a:p>
          <a:p>
            <a:pPr lvl="1"/>
            <a:r>
              <a:rPr lang="en-US" sz="2800">
                <a:latin typeface="Arial" charset="0"/>
                <a:ea typeface="Arial" charset="0"/>
                <a:cs typeface="Arial" charset="0"/>
              </a:rPr>
              <a:t>Controller application installs rules</a:t>
            </a:r>
          </a:p>
          <a:p>
            <a:endParaRPr lang="en-US">
              <a:latin typeface="Arial" charset="0"/>
              <a:cs typeface="Arial" charset="0"/>
            </a:endParaRPr>
          </a:p>
          <a:p>
            <a:endParaRPr lang="en-US">
              <a:latin typeface="Arial" charset="0"/>
              <a:cs typeface="Arial" charset="0"/>
            </a:endParaRPr>
          </a:p>
          <a:p>
            <a:pPr lvl="1">
              <a:buFont typeface="Helvetica" charset="0"/>
              <a:buNone/>
            </a:pPr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82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68A84AA-EBC7-3B44-A9B7-EFE27AC340AA}" type="slidenum">
              <a:rPr lang="en-US" sz="1400" b="0">
                <a:latin typeface="Times New Roman" charset="0"/>
              </a:rPr>
              <a:pPr eaLnBrk="1" hangingPunct="1"/>
              <a:t>33</a:t>
            </a:fld>
            <a:endParaRPr lang="en-US" sz="1400" b="0">
              <a:latin typeface="Times New Roman" charset="0"/>
            </a:endParaRPr>
          </a:p>
        </p:txBody>
      </p:sp>
      <p:pic>
        <p:nvPicPr>
          <p:cNvPr id="34821" name="Picture 6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410200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7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410200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8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410200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824" name="Straight Connector 10"/>
          <p:cNvCxnSpPr>
            <a:cxnSpLocks noChangeShapeType="1"/>
          </p:cNvCxnSpPr>
          <p:nvPr/>
        </p:nvCxnSpPr>
        <p:spPr bwMode="auto">
          <a:xfrm>
            <a:off x="1066800" y="5562600"/>
            <a:ext cx="12954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25" name="Straight Connector 11"/>
          <p:cNvCxnSpPr>
            <a:cxnSpLocks noChangeShapeType="1"/>
          </p:cNvCxnSpPr>
          <p:nvPr/>
        </p:nvCxnSpPr>
        <p:spPr bwMode="auto">
          <a:xfrm>
            <a:off x="3200400" y="5562600"/>
            <a:ext cx="12192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26" name="Straight Connector 13"/>
          <p:cNvCxnSpPr>
            <a:cxnSpLocks noChangeShapeType="1"/>
          </p:cNvCxnSpPr>
          <p:nvPr/>
        </p:nvCxnSpPr>
        <p:spPr bwMode="auto">
          <a:xfrm>
            <a:off x="5257800" y="5562600"/>
            <a:ext cx="12192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27" name="Straight Connector 14"/>
          <p:cNvCxnSpPr>
            <a:cxnSpLocks noChangeShapeType="1"/>
          </p:cNvCxnSpPr>
          <p:nvPr/>
        </p:nvCxnSpPr>
        <p:spPr bwMode="auto">
          <a:xfrm>
            <a:off x="7315200" y="5562600"/>
            <a:ext cx="7620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28" name="Rectangle 18"/>
          <p:cNvSpPr>
            <a:spLocks noChangeArrowheads="1"/>
          </p:cNvSpPr>
          <p:nvPr/>
        </p:nvSpPr>
        <p:spPr bwMode="auto">
          <a:xfrm>
            <a:off x="1524000" y="51816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9" name="Rectangle 19"/>
          <p:cNvSpPr>
            <a:spLocks noChangeArrowheads="1"/>
          </p:cNvSpPr>
          <p:nvPr/>
        </p:nvSpPr>
        <p:spPr bwMode="auto">
          <a:xfrm>
            <a:off x="1981200" y="51816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0" name="Rectangle 21"/>
          <p:cNvSpPr>
            <a:spLocks noChangeArrowheads="1"/>
          </p:cNvSpPr>
          <p:nvPr/>
        </p:nvSpPr>
        <p:spPr bwMode="auto">
          <a:xfrm>
            <a:off x="1066800" y="51816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1" name="TextBox 22"/>
          <p:cNvSpPr txBox="1">
            <a:spLocks noChangeArrowheads="1"/>
          </p:cNvSpPr>
          <p:nvPr/>
        </p:nvSpPr>
        <p:spPr bwMode="auto">
          <a:xfrm>
            <a:off x="1069975" y="5543550"/>
            <a:ext cx="1139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660066"/>
                </a:solidFill>
              </a:rPr>
              <a:t>packets</a:t>
            </a:r>
          </a:p>
        </p:txBody>
      </p:sp>
      <p:sp>
        <p:nvSpPr>
          <p:cNvPr id="34832" name="Rounded Rectangle 18"/>
          <p:cNvSpPr>
            <a:spLocks noChangeArrowheads="1"/>
          </p:cNvSpPr>
          <p:nvPr/>
        </p:nvSpPr>
        <p:spPr bwMode="auto">
          <a:xfrm>
            <a:off x="4267200" y="3200400"/>
            <a:ext cx="990600" cy="990600"/>
          </a:xfrm>
          <a:prstGeom prst="roundRect">
            <a:avLst>
              <a:gd name="adj" fmla="val 16667"/>
            </a:avLst>
          </a:prstGeom>
          <a:solidFill>
            <a:srgbClr val="558ED5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1" name="Straight Arrow Connector 20"/>
          <p:cNvCxnSpPr>
            <a:cxnSpLocks noChangeShapeType="1"/>
            <a:endCxn id="34832" idx="1"/>
          </p:cNvCxnSpPr>
          <p:nvPr/>
        </p:nvCxnSpPr>
        <p:spPr bwMode="auto">
          <a:xfrm rot="5400000" flipH="1" flipV="1">
            <a:off x="2647950" y="3790950"/>
            <a:ext cx="1714500" cy="15240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Arrow Connector 24"/>
          <p:cNvCxnSpPr>
            <a:cxnSpLocks noChangeShapeType="1"/>
          </p:cNvCxnSpPr>
          <p:nvPr/>
        </p:nvCxnSpPr>
        <p:spPr bwMode="auto">
          <a:xfrm rot="5400000">
            <a:off x="3200400" y="4191000"/>
            <a:ext cx="1295400" cy="1295400"/>
          </a:xfrm>
          <a:prstGeom prst="straightConnector1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Rectangle 19"/>
          <p:cNvSpPr>
            <a:spLocks noChangeArrowheads="1"/>
          </p:cNvSpPr>
          <p:nvPr/>
        </p:nvSpPr>
        <p:spPr bwMode="auto">
          <a:xfrm>
            <a:off x="2971800" y="44196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18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Suppressing Unwanted Events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843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>
                <a:latin typeface="Arial" charset="0"/>
                <a:cs typeface="Arial" charset="0"/>
              </a:rPr>
              <a:t>More packets arrive before rules installed?</a:t>
            </a:r>
          </a:p>
          <a:p>
            <a:pPr lvl="1"/>
            <a:r>
              <a:rPr lang="en-US" sz="2800">
                <a:latin typeface="Arial" charset="0"/>
                <a:ea typeface="Arial" charset="0"/>
                <a:cs typeface="Arial" charset="0"/>
              </a:rPr>
              <a:t>Multiple packets reach the controller</a:t>
            </a:r>
          </a:p>
          <a:p>
            <a:pPr lvl="1"/>
            <a:endParaRPr lang="en-US" sz="280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sz="280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sz="280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sz="280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sz="280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sz="280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sz="280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sz="2800">
              <a:latin typeface="Arial" charset="0"/>
              <a:ea typeface="Arial" charset="0"/>
              <a:cs typeface="Arial" charset="0"/>
            </a:endParaRPr>
          </a:p>
          <a:p>
            <a:endParaRPr lang="en-US" sz="3200">
              <a:latin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84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0D1CD2B-E8AF-2D4A-8DC2-9F91FCB428E3}" type="slidenum">
              <a:rPr lang="en-US" sz="1400" b="0">
                <a:latin typeface="Times New Roman" charset="0"/>
              </a:rPr>
              <a:pPr eaLnBrk="1" hangingPunct="1"/>
              <a:t>34</a:t>
            </a:fld>
            <a:endParaRPr lang="en-US" sz="1400" b="0">
              <a:latin typeface="Times New Roman" charset="0"/>
            </a:endParaRPr>
          </a:p>
        </p:txBody>
      </p:sp>
      <p:pic>
        <p:nvPicPr>
          <p:cNvPr id="35845" name="Picture 6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410200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7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410200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8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410200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848" name="Straight Connector 10"/>
          <p:cNvCxnSpPr>
            <a:cxnSpLocks noChangeShapeType="1"/>
          </p:cNvCxnSpPr>
          <p:nvPr/>
        </p:nvCxnSpPr>
        <p:spPr bwMode="auto">
          <a:xfrm>
            <a:off x="1066800" y="5561013"/>
            <a:ext cx="1295400" cy="15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9" name="Straight Connector 11"/>
          <p:cNvCxnSpPr>
            <a:cxnSpLocks noChangeShapeType="1"/>
          </p:cNvCxnSpPr>
          <p:nvPr/>
        </p:nvCxnSpPr>
        <p:spPr bwMode="auto">
          <a:xfrm>
            <a:off x="3200400" y="5561013"/>
            <a:ext cx="1219200" cy="15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0" name="Straight Connector 13"/>
          <p:cNvCxnSpPr>
            <a:cxnSpLocks noChangeShapeType="1"/>
          </p:cNvCxnSpPr>
          <p:nvPr/>
        </p:nvCxnSpPr>
        <p:spPr bwMode="auto">
          <a:xfrm>
            <a:off x="5257800" y="5561013"/>
            <a:ext cx="1219200" cy="15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1" name="Straight Connector 14"/>
          <p:cNvCxnSpPr>
            <a:cxnSpLocks noChangeShapeType="1"/>
          </p:cNvCxnSpPr>
          <p:nvPr/>
        </p:nvCxnSpPr>
        <p:spPr bwMode="auto">
          <a:xfrm>
            <a:off x="7315200" y="5561013"/>
            <a:ext cx="762000" cy="15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52" name="Rectangle 18"/>
          <p:cNvSpPr>
            <a:spLocks noChangeArrowheads="1"/>
          </p:cNvSpPr>
          <p:nvPr/>
        </p:nvSpPr>
        <p:spPr bwMode="auto">
          <a:xfrm>
            <a:off x="1524000" y="5180013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3" name="Rectangle 19"/>
          <p:cNvSpPr>
            <a:spLocks noChangeArrowheads="1"/>
          </p:cNvSpPr>
          <p:nvPr/>
        </p:nvSpPr>
        <p:spPr bwMode="auto">
          <a:xfrm>
            <a:off x="1981200" y="5180013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4" name="Rectangle 21"/>
          <p:cNvSpPr>
            <a:spLocks noChangeArrowheads="1"/>
          </p:cNvSpPr>
          <p:nvPr/>
        </p:nvSpPr>
        <p:spPr bwMode="auto">
          <a:xfrm>
            <a:off x="1066800" y="5180013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5" name="TextBox 22"/>
          <p:cNvSpPr txBox="1">
            <a:spLocks noChangeArrowheads="1"/>
          </p:cNvSpPr>
          <p:nvPr/>
        </p:nvSpPr>
        <p:spPr bwMode="auto">
          <a:xfrm>
            <a:off x="1069975" y="5543550"/>
            <a:ext cx="1139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660066"/>
                </a:solidFill>
              </a:rPr>
              <a:t>packets</a:t>
            </a:r>
          </a:p>
        </p:txBody>
      </p:sp>
      <p:sp>
        <p:nvSpPr>
          <p:cNvPr id="35856" name="Rounded Rectangle 36"/>
          <p:cNvSpPr>
            <a:spLocks noChangeArrowheads="1"/>
          </p:cNvSpPr>
          <p:nvPr/>
        </p:nvSpPr>
        <p:spPr bwMode="auto">
          <a:xfrm>
            <a:off x="4267200" y="3198813"/>
            <a:ext cx="990600" cy="990600"/>
          </a:xfrm>
          <a:prstGeom prst="roundRect">
            <a:avLst>
              <a:gd name="adj" fmla="val 16667"/>
            </a:avLst>
          </a:prstGeom>
          <a:solidFill>
            <a:srgbClr val="558ED5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5857" name="Straight Arrow Connector 37"/>
          <p:cNvCxnSpPr>
            <a:cxnSpLocks noChangeShapeType="1"/>
            <a:endCxn id="35856" idx="1"/>
          </p:cNvCxnSpPr>
          <p:nvPr/>
        </p:nvCxnSpPr>
        <p:spPr bwMode="auto">
          <a:xfrm rot="5400000" flipH="1" flipV="1">
            <a:off x="2647950" y="3789363"/>
            <a:ext cx="1714500" cy="15240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Straight Arrow Connector 38"/>
          <p:cNvCxnSpPr>
            <a:cxnSpLocks noChangeShapeType="1"/>
          </p:cNvCxnSpPr>
          <p:nvPr/>
        </p:nvCxnSpPr>
        <p:spPr bwMode="auto">
          <a:xfrm rot="5400000">
            <a:off x="3543300" y="4227513"/>
            <a:ext cx="990600" cy="914400"/>
          </a:xfrm>
          <a:prstGeom prst="straightConnector1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59" name="Rectangle 19"/>
          <p:cNvSpPr>
            <a:spLocks noChangeArrowheads="1"/>
          </p:cNvSpPr>
          <p:nvPr/>
        </p:nvSpPr>
        <p:spPr bwMode="auto">
          <a:xfrm>
            <a:off x="2971800" y="4418013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Rectangle 19"/>
          <p:cNvSpPr>
            <a:spLocks noChangeArrowheads="1"/>
          </p:cNvSpPr>
          <p:nvPr/>
        </p:nvSpPr>
        <p:spPr bwMode="auto">
          <a:xfrm>
            <a:off x="2590800" y="4722813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555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Suppressing Unwanted Events</a:t>
            </a:r>
          </a:p>
        </p:txBody>
      </p:sp>
      <p:sp>
        <p:nvSpPr>
          <p:cNvPr id="3686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>
                <a:latin typeface="Arial" charset="0"/>
                <a:cs typeface="Arial" charset="0"/>
              </a:rPr>
              <a:t>Solution: suppress extra events</a:t>
            </a:r>
          </a:p>
          <a:p>
            <a:pPr lvl="1"/>
            <a:r>
              <a:rPr lang="en-US" sz="2800">
                <a:latin typeface="Arial" charset="0"/>
                <a:ea typeface="Arial" charset="0"/>
                <a:cs typeface="Arial" charset="0"/>
              </a:rPr>
              <a:t>Programmer specifies </a:t>
            </a:r>
            <a:r>
              <a:rPr lang="ja-JP" altLang="en-US" sz="280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sz="2800">
                <a:latin typeface="Arial" charset="0"/>
                <a:ea typeface="Arial" charset="0"/>
                <a:cs typeface="Arial" charset="0"/>
              </a:rPr>
              <a:t>Limit(1)</a:t>
            </a:r>
            <a:r>
              <a:rPr lang="ja-JP" altLang="en-US" sz="2800">
                <a:latin typeface="Arial" charset="0"/>
                <a:ea typeface="Arial" charset="0"/>
                <a:cs typeface="Arial" charset="0"/>
              </a:rPr>
              <a:t>”</a:t>
            </a:r>
            <a:endParaRPr lang="en-US" sz="280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sz="2800">
                <a:latin typeface="Arial" charset="0"/>
                <a:ea typeface="Arial" charset="0"/>
                <a:cs typeface="Arial" charset="0"/>
              </a:rPr>
              <a:t>Run-time system hides the extra events</a:t>
            </a: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  <a:p>
            <a:endParaRPr lang="en-US">
              <a:latin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86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7889FDC-B6E4-1943-819D-ADA117589AD1}" type="slidenum">
              <a:rPr lang="en-US" sz="1400" b="0">
                <a:latin typeface="Times New Roman" charset="0"/>
              </a:rPr>
              <a:pPr eaLnBrk="1" hangingPunct="1"/>
              <a:t>35</a:t>
            </a:fld>
            <a:endParaRPr lang="en-US" sz="1400" b="0">
              <a:latin typeface="Times New Roman" charset="0"/>
            </a:endParaRPr>
          </a:p>
        </p:txBody>
      </p:sp>
      <p:pic>
        <p:nvPicPr>
          <p:cNvPr id="36869" name="Picture 6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411788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7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411788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8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411788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872" name="Straight Connector 10"/>
          <p:cNvCxnSpPr>
            <a:cxnSpLocks noChangeShapeType="1"/>
          </p:cNvCxnSpPr>
          <p:nvPr/>
        </p:nvCxnSpPr>
        <p:spPr bwMode="auto">
          <a:xfrm>
            <a:off x="1066800" y="5562600"/>
            <a:ext cx="12954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3" name="Straight Connector 11"/>
          <p:cNvCxnSpPr>
            <a:cxnSpLocks noChangeShapeType="1"/>
          </p:cNvCxnSpPr>
          <p:nvPr/>
        </p:nvCxnSpPr>
        <p:spPr bwMode="auto">
          <a:xfrm>
            <a:off x="3200400" y="5562600"/>
            <a:ext cx="12192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4" name="Straight Connector 13"/>
          <p:cNvCxnSpPr>
            <a:cxnSpLocks noChangeShapeType="1"/>
          </p:cNvCxnSpPr>
          <p:nvPr/>
        </p:nvCxnSpPr>
        <p:spPr bwMode="auto">
          <a:xfrm>
            <a:off x="5257800" y="5562600"/>
            <a:ext cx="12192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5" name="Straight Connector 14"/>
          <p:cNvCxnSpPr>
            <a:cxnSpLocks noChangeShapeType="1"/>
          </p:cNvCxnSpPr>
          <p:nvPr/>
        </p:nvCxnSpPr>
        <p:spPr bwMode="auto">
          <a:xfrm>
            <a:off x="7315200" y="5562600"/>
            <a:ext cx="7620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76" name="Rectangle 18"/>
          <p:cNvSpPr>
            <a:spLocks noChangeArrowheads="1"/>
          </p:cNvSpPr>
          <p:nvPr/>
        </p:nvSpPr>
        <p:spPr bwMode="auto">
          <a:xfrm>
            <a:off x="1524000" y="51816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7" name="Rectangle 19"/>
          <p:cNvSpPr>
            <a:spLocks noChangeArrowheads="1"/>
          </p:cNvSpPr>
          <p:nvPr/>
        </p:nvSpPr>
        <p:spPr bwMode="auto">
          <a:xfrm>
            <a:off x="1981200" y="51816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8" name="Rectangle 21"/>
          <p:cNvSpPr>
            <a:spLocks noChangeArrowheads="1"/>
          </p:cNvSpPr>
          <p:nvPr/>
        </p:nvSpPr>
        <p:spPr bwMode="auto">
          <a:xfrm>
            <a:off x="1066800" y="51816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9" name="TextBox 22"/>
          <p:cNvSpPr txBox="1">
            <a:spLocks noChangeArrowheads="1"/>
          </p:cNvSpPr>
          <p:nvPr/>
        </p:nvSpPr>
        <p:spPr bwMode="auto">
          <a:xfrm>
            <a:off x="1069975" y="5545138"/>
            <a:ext cx="1139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660066"/>
                </a:solidFill>
              </a:rPr>
              <a:t>packets</a:t>
            </a:r>
          </a:p>
        </p:txBody>
      </p:sp>
      <p:sp>
        <p:nvSpPr>
          <p:cNvPr id="36880" name="Rounded Rectangle 36"/>
          <p:cNvSpPr>
            <a:spLocks noChangeArrowheads="1"/>
          </p:cNvSpPr>
          <p:nvPr/>
        </p:nvSpPr>
        <p:spPr bwMode="auto">
          <a:xfrm>
            <a:off x="4267200" y="3200400"/>
            <a:ext cx="990600" cy="990600"/>
          </a:xfrm>
          <a:prstGeom prst="roundRect">
            <a:avLst>
              <a:gd name="adj" fmla="val 16667"/>
            </a:avLst>
          </a:prstGeom>
          <a:solidFill>
            <a:srgbClr val="558ED5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6881" name="Straight Arrow Connector 37"/>
          <p:cNvCxnSpPr>
            <a:cxnSpLocks noChangeShapeType="1"/>
            <a:endCxn id="36880" idx="1"/>
          </p:cNvCxnSpPr>
          <p:nvPr/>
        </p:nvCxnSpPr>
        <p:spPr bwMode="auto">
          <a:xfrm rot="5400000" flipH="1" flipV="1">
            <a:off x="2647950" y="3790950"/>
            <a:ext cx="1714500" cy="15240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82" name="Straight Arrow Connector 38"/>
          <p:cNvCxnSpPr>
            <a:cxnSpLocks noChangeShapeType="1"/>
          </p:cNvCxnSpPr>
          <p:nvPr/>
        </p:nvCxnSpPr>
        <p:spPr bwMode="auto">
          <a:xfrm rot="5400000">
            <a:off x="3543300" y="4229100"/>
            <a:ext cx="990600" cy="914400"/>
          </a:xfrm>
          <a:prstGeom prst="straightConnector1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2971800" y="44196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4" name="Rectangle 19"/>
          <p:cNvSpPr>
            <a:spLocks noChangeArrowheads="1"/>
          </p:cNvSpPr>
          <p:nvPr/>
        </p:nvSpPr>
        <p:spPr bwMode="auto">
          <a:xfrm>
            <a:off x="2590800" y="47244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2438400" y="4572000"/>
            <a:ext cx="533400" cy="533400"/>
          </a:xfrm>
          <a:prstGeom prst="ellipse">
            <a:avLst/>
          </a:prstGeom>
          <a:noFill/>
          <a:ln w="38100">
            <a:solidFill>
              <a:srgbClr val="FF4B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812800" y="4321175"/>
            <a:ext cx="1701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not seen by</a:t>
            </a:r>
          </a:p>
          <a:p>
            <a:pPr eaLnBrk="1" hangingPunct="1"/>
            <a:r>
              <a:rPr lang="en-US">
                <a:solidFill>
                  <a:srgbClr val="FF0000"/>
                </a:solidFill>
              </a:rPr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287024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SQL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-Like Query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Arial" charset="0"/>
                <a:cs typeface="Arial" charset="0"/>
              </a:rPr>
              <a:t>Get what you ask for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Nothing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more, nothing less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cs typeface="Arial" charset="0"/>
              </a:rPr>
              <a:t>SQL</a:t>
            </a:r>
            <a:r>
              <a:rPr lang="en-US" dirty="0">
                <a:latin typeface="Arial" charset="0"/>
                <a:cs typeface="Arial" charset="0"/>
              </a:rPr>
              <a:t>-like query language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Familiar abstraction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Returns a stream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Intuitive cost model</a:t>
            </a:r>
          </a:p>
          <a:p>
            <a:r>
              <a:rPr lang="en-US" dirty="0">
                <a:latin typeface="Arial" charset="0"/>
                <a:cs typeface="Arial" charset="0"/>
              </a:rPr>
              <a:t>Minimize controller overhead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Filter using high-level patterns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Limit the # of values returned 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Aggregate by #/size of packets</a:t>
            </a:r>
          </a:p>
          <a:p>
            <a:endParaRPr lang="en-US" dirty="0">
              <a:latin typeface="Arial" charset="0"/>
              <a:cs typeface="Arial" charset="0"/>
            </a:endParaRP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E5C99A3-66D9-4442-BAA2-FD5EFC3B42E4}" type="slidenum">
              <a:rPr lang="en-US" sz="1400" b="0">
                <a:latin typeface="Times New Roman" charset="0"/>
              </a:rPr>
              <a:pPr eaLnBrk="1" hangingPunct="1"/>
              <a:t>36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72664" y="2028825"/>
            <a:ext cx="3352800" cy="1323975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>
                <a:ea typeface="+mn-ea"/>
                <a:cs typeface="+mn-cs"/>
              </a:rPr>
              <a:t>Select(bytes) *</a:t>
            </a:r>
          </a:p>
          <a:p>
            <a:pPr algn="l">
              <a:defRPr/>
            </a:pPr>
            <a:r>
              <a:rPr lang="en-US">
                <a:ea typeface="+mn-ea"/>
                <a:cs typeface="+mn-cs"/>
              </a:rPr>
              <a:t>Where(in:2 &amp; srcport:80) *</a:t>
            </a:r>
          </a:p>
          <a:p>
            <a:pPr algn="l">
              <a:defRPr/>
            </a:pPr>
            <a:r>
              <a:rPr lang="en-US">
                <a:ea typeface="+mn-ea"/>
                <a:cs typeface="+mn-cs"/>
              </a:rPr>
              <a:t>GroupBy([dstmac]) *</a:t>
            </a:r>
          </a:p>
          <a:p>
            <a:pPr algn="l">
              <a:defRPr/>
            </a:pPr>
            <a:r>
              <a:rPr lang="en-US">
                <a:ea typeface="+mn-ea"/>
                <a:cs typeface="+mn-cs"/>
              </a:rPr>
              <a:t>Every(60)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29864" y="4267200"/>
            <a:ext cx="2698750" cy="1323975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dirty="0" err="1">
                <a:latin typeface="Helvetica" pitchFamily="1" charset="0"/>
                <a:ea typeface="+mn-ea"/>
                <a:cs typeface="+mn-cs"/>
              </a:rPr>
              <a:t>Select(packets</a:t>
            </a:r>
            <a:r>
              <a:rPr lang="en-US" dirty="0">
                <a:latin typeface="Helvetica" pitchFamily="1" charset="0"/>
                <a:ea typeface="+mn-ea"/>
                <a:cs typeface="+mn-cs"/>
              </a:rPr>
              <a:t>) *</a:t>
            </a:r>
          </a:p>
          <a:p>
            <a:pPr algn="r">
              <a:defRPr/>
            </a:pPr>
            <a:r>
              <a:rPr lang="en-US" dirty="0" err="1">
                <a:latin typeface="Helvetica" pitchFamily="1" charset="0"/>
                <a:ea typeface="+mn-ea"/>
                <a:cs typeface="+mn-cs"/>
              </a:rPr>
              <a:t>GroupBy([srcmac</a:t>
            </a:r>
            <a:r>
              <a:rPr lang="en-US" dirty="0">
                <a:latin typeface="Helvetica" pitchFamily="1" charset="0"/>
                <a:ea typeface="+mn-ea"/>
                <a:cs typeface="+mn-cs"/>
              </a:rPr>
              <a:t>]) *</a:t>
            </a:r>
          </a:p>
          <a:p>
            <a:pPr algn="r">
              <a:defRPr/>
            </a:pPr>
            <a:r>
              <a:rPr lang="en-US" dirty="0" err="1">
                <a:latin typeface="Helvetica" pitchFamily="1" charset="0"/>
                <a:ea typeface="+mn-ea"/>
                <a:cs typeface="+mn-cs"/>
              </a:rPr>
              <a:t>SplitWhen([inport</a:t>
            </a:r>
            <a:r>
              <a:rPr lang="en-US" dirty="0">
                <a:latin typeface="Helvetica" pitchFamily="1" charset="0"/>
                <a:ea typeface="+mn-ea"/>
                <a:cs typeface="+mn-cs"/>
              </a:rPr>
              <a:t>]) *</a:t>
            </a:r>
          </a:p>
          <a:p>
            <a:pPr algn="r">
              <a:defRPr/>
            </a:pPr>
            <a:r>
              <a:rPr lang="en-US" dirty="0">
                <a:latin typeface="Helvetica" pitchFamily="1" charset="0"/>
                <a:ea typeface="+mn-ea"/>
                <a:cs typeface="+mn-cs"/>
              </a:rPr>
              <a:t>Limit(1)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917139" y="3886200"/>
            <a:ext cx="3048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Learning Host Location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266389" y="1657350"/>
            <a:ext cx="2349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Traffic Monitoring</a:t>
            </a:r>
          </a:p>
        </p:txBody>
      </p:sp>
    </p:spTree>
    <p:extLst>
      <p:ext uri="{BB962C8B-B14F-4D97-AF65-F5344CB8AC3E}">
        <p14:creationId xmlns:p14="http://schemas.microsoft.com/office/powerpoint/2010/main" val="2338838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7" grpId="0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Queries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Many questions span multiple switches</a:t>
            </a:r>
          </a:p>
          <a:p>
            <a:pPr lvl="1"/>
            <a:r>
              <a:rPr lang="en-US" dirty="0" smtClean="0"/>
              <a:t>Troubleshooting performance problems</a:t>
            </a:r>
          </a:p>
          <a:p>
            <a:pPr lvl="1"/>
            <a:r>
              <a:rPr lang="en-US" dirty="0" smtClean="0"/>
              <a:t>Diagnosing a denial-of-service attack</a:t>
            </a:r>
          </a:p>
          <a:p>
            <a:pPr lvl="1"/>
            <a:r>
              <a:rPr lang="en-US" dirty="0" smtClean="0"/>
              <a:t>Collecting the “traffic matrix”</a:t>
            </a:r>
          </a:p>
          <a:p>
            <a:r>
              <a:rPr lang="en-US" dirty="0" smtClean="0"/>
              <a:t>Path queries as regular expressions</a:t>
            </a:r>
          </a:p>
          <a:p>
            <a:pPr lvl="1"/>
            <a:r>
              <a:rPr lang="en-US" dirty="0" smtClean="0"/>
              <a:t>E.g., all packets that go from switch 1 to 2</a:t>
            </a:r>
          </a:p>
          <a:p>
            <a:pPr lvl="2"/>
            <a:r>
              <a:rPr lang="en-US" dirty="0" smtClean="0"/>
              <a:t>(</a:t>
            </a:r>
            <a:r>
              <a:rPr lang="en-US" dirty="0" err="1" smtClean="0"/>
              <a:t>sw</a:t>
            </a:r>
            <a:r>
              <a:rPr lang="en-US" dirty="0" smtClean="0"/>
              <a:t>=1) ^ (</a:t>
            </a:r>
            <a:r>
              <a:rPr lang="en-US" dirty="0" err="1" smtClean="0"/>
              <a:t>sw</a:t>
            </a:r>
            <a:r>
              <a:rPr lang="en-US" dirty="0" smtClean="0"/>
              <a:t>=2)</a:t>
            </a:r>
          </a:p>
          <a:p>
            <a:pPr lvl="1"/>
            <a:r>
              <a:rPr lang="en-US" dirty="0" smtClean="0"/>
              <a:t>E.g., all packets that avoid firewall FW</a:t>
            </a:r>
          </a:p>
          <a:p>
            <a:pPr lvl="2"/>
            <a:r>
              <a:rPr lang="en-US" dirty="0" smtClean="0"/>
              <a:t>(</a:t>
            </a:r>
            <a:r>
              <a:rPr lang="en-US" dirty="0" err="1" smtClean="0"/>
              <a:t>sw</a:t>
            </a:r>
            <a:r>
              <a:rPr lang="en-US" dirty="0" smtClean="0"/>
              <a:t>=1) ^ (</a:t>
            </a:r>
            <a:r>
              <a:rPr lang="en-US" dirty="0" err="1" smtClean="0"/>
              <a:t>sw</a:t>
            </a:r>
            <a:r>
              <a:rPr lang="en-US" dirty="0" smtClean="0"/>
              <a:t> != FW)* ^ (</a:t>
            </a:r>
            <a:r>
              <a:rPr lang="en-US" dirty="0" err="1" smtClean="0"/>
              <a:t>sw</a:t>
            </a:r>
            <a:r>
              <a:rPr lang="en-US" dirty="0" smtClean="0"/>
              <a:t>=2)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18445" y="6345771"/>
            <a:ext cx="69059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http://</a:t>
            </a:r>
            <a:r>
              <a:rPr lang="en-US" sz="2000" dirty="0" err="1"/>
              <a:t>www.cs.princeton.edu</a:t>
            </a:r>
            <a:r>
              <a:rPr lang="en-US" sz="2000" dirty="0"/>
              <a:t>/~</a:t>
            </a:r>
            <a:r>
              <a:rPr lang="en-US" sz="2000" dirty="0" err="1"/>
              <a:t>jrex</a:t>
            </a:r>
            <a:r>
              <a:rPr lang="en-US" sz="2000" dirty="0"/>
              <a:t>/papers/pathquery14.pdf</a:t>
            </a:r>
          </a:p>
        </p:txBody>
      </p:sp>
    </p:spTree>
    <p:extLst>
      <p:ext uri="{BB962C8B-B14F-4D97-AF65-F5344CB8AC3E}">
        <p14:creationId xmlns:p14="http://schemas.microsoft.com/office/powerpoint/2010/main" val="3326913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Writing State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Consistent Updates</a:t>
            </a:r>
          </a:p>
          <a:p>
            <a:r>
              <a:rPr lang="en-US" dirty="0" smtClean="0"/>
              <a:t>[SIGCOMM’12]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361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106" name="AutoShape 18"/>
          <p:cNvCxnSpPr>
            <a:cxnSpLocks noChangeShapeType="1"/>
            <a:stCxn id="47133" idx="0"/>
            <a:endCxn id="47129" idx="0"/>
          </p:cNvCxnSpPr>
          <p:nvPr/>
        </p:nvCxnSpPr>
        <p:spPr bwMode="auto">
          <a:xfrm rot="10800000" flipH="1">
            <a:off x="2087918" y="4249738"/>
            <a:ext cx="184785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07" name="AutoShape 19"/>
          <p:cNvCxnSpPr>
            <a:cxnSpLocks noChangeShapeType="1"/>
            <a:stCxn id="47133" idx="0"/>
            <a:endCxn id="47131" idx="0"/>
          </p:cNvCxnSpPr>
          <p:nvPr/>
        </p:nvCxnSpPr>
        <p:spPr bwMode="auto">
          <a:xfrm>
            <a:off x="2087918" y="4249738"/>
            <a:ext cx="892175" cy="652462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08" name="AutoShape 25"/>
          <p:cNvCxnSpPr>
            <a:cxnSpLocks noChangeShapeType="1"/>
            <a:stCxn id="47129" idx="0"/>
            <a:endCxn id="47131" idx="0"/>
          </p:cNvCxnSpPr>
          <p:nvPr/>
        </p:nvCxnSpPr>
        <p:spPr bwMode="auto">
          <a:xfrm flipH="1">
            <a:off x="2980093" y="4249738"/>
            <a:ext cx="955675" cy="652462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09" name="AutoShape 17"/>
          <p:cNvCxnSpPr>
            <a:cxnSpLocks noChangeShapeType="1"/>
            <a:stCxn id="47133" idx="0"/>
          </p:cNvCxnSpPr>
          <p:nvPr/>
        </p:nvCxnSpPr>
        <p:spPr bwMode="auto">
          <a:xfrm flipH="1">
            <a:off x="687743" y="4251325"/>
            <a:ext cx="1400175" cy="31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10" name="AutoShape 3"/>
          <p:cNvCxnSpPr>
            <a:cxnSpLocks noChangeShapeType="1"/>
            <a:stCxn id="47134" idx="0"/>
            <a:endCxn id="47123" idx="0"/>
          </p:cNvCxnSpPr>
          <p:nvPr/>
        </p:nvCxnSpPr>
        <p:spPr bwMode="auto">
          <a:xfrm>
            <a:off x="2116493" y="2082800"/>
            <a:ext cx="890587" cy="649288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11" name="AutoShape 12"/>
          <p:cNvCxnSpPr>
            <a:cxnSpLocks noChangeShapeType="1"/>
            <a:stCxn id="47121" idx="0"/>
            <a:endCxn id="47123" idx="0"/>
          </p:cNvCxnSpPr>
          <p:nvPr/>
        </p:nvCxnSpPr>
        <p:spPr bwMode="auto">
          <a:xfrm flipH="1">
            <a:off x="3007080" y="2079625"/>
            <a:ext cx="955675" cy="6524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12" name="AutoShape 8"/>
          <p:cNvCxnSpPr>
            <a:cxnSpLocks noChangeShapeType="1"/>
            <a:endCxn id="47121" idx="0"/>
          </p:cNvCxnSpPr>
          <p:nvPr/>
        </p:nvCxnSpPr>
        <p:spPr bwMode="auto">
          <a:xfrm rot="10800000">
            <a:off x="3962755" y="2081213"/>
            <a:ext cx="1404938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13" name="AutoShape 5"/>
          <p:cNvCxnSpPr>
            <a:cxnSpLocks noChangeShapeType="1"/>
            <a:stCxn id="47134" idx="0"/>
          </p:cNvCxnSpPr>
          <p:nvPr/>
        </p:nvCxnSpPr>
        <p:spPr bwMode="auto">
          <a:xfrm rot="10800000">
            <a:off x="776643" y="2081213"/>
            <a:ext cx="1339850" cy="1587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14" name="AutoShape 4"/>
          <p:cNvCxnSpPr>
            <a:cxnSpLocks noChangeShapeType="1"/>
            <a:stCxn id="47121" idx="0"/>
            <a:endCxn id="47134" idx="0"/>
          </p:cNvCxnSpPr>
          <p:nvPr/>
        </p:nvCxnSpPr>
        <p:spPr bwMode="auto">
          <a:xfrm flipH="1">
            <a:off x="2116493" y="2081213"/>
            <a:ext cx="1846262" cy="1587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115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Avoiding Transient Disruption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71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405" y="1644650"/>
            <a:ext cx="1411288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93" y="1720850"/>
            <a:ext cx="116205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843" y="1720850"/>
            <a:ext cx="1160462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9" name="Line 10"/>
          <p:cNvSpPr>
            <a:spLocks noChangeShapeType="1"/>
          </p:cNvSpPr>
          <p:nvPr/>
        </p:nvSpPr>
        <p:spPr bwMode="auto">
          <a:xfrm rot="10800000" flipH="1">
            <a:off x="3007080" y="3409950"/>
            <a:ext cx="0" cy="501650"/>
          </a:xfrm>
          <a:prstGeom prst="line">
            <a:avLst/>
          </a:prstGeom>
          <a:noFill/>
          <a:ln w="889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7120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668" y="1643063"/>
            <a:ext cx="1409700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21" name="Freeform 13"/>
          <p:cNvSpPr>
            <a:spLocks/>
          </p:cNvSpPr>
          <p:nvPr/>
        </p:nvSpPr>
        <p:spPr bwMode="auto">
          <a:xfrm>
            <a:off x="3324580" y="1687513"/>
            <a:ext cx="1276350" cy="785812"/>
          </a:xfrm>
          <a:custGeom>
            <a:avLst/>
            <a:gdLst>
              <a:gd name="T0" fmla="*/ 0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FF0515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7122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993" y="2295525"/>
            <a:ext cx="14097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23" name="Freeform 15"/>
          <p:cNvSpPr>
            <a:spLocks/>
          </p:cNvSpPr>
          <p:nvPr/>
        </p:nvSpPr>
        <p:spPr bwMode="auto">
          <a:xfrm>
            <a:off x="2368905" y="2339975"/>
            <a:ext cx="1277938" cy="785813"/>
          </a:xfrm>
          <a:custGeom>
            <a:avLst/>
            <a:gdLst>
              <a:gd name="T0" fmla="*/ 0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FF0515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7124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243" y="3813175"/>
            <a:ext cx="1411287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5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93" y="3894138"/>
            <a:ext cx="1160462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7126" name="AutoShape 22"/>
          <p:cNvCxnSpPr>
            <a:cxnSpLocks noChangeShapeType="1"/>
            <a:stCxn id="47129" idx="0"/>
          </p:cNvCxnSpPr>
          <p:nvPr/>
        </p:nvCxnSpPr>
        <p:spPr bwMode="auto">
          <a:xfrm>
            <a:off x="3935768" y="4251325"/>
            <a:ext cx="1404937" cy="31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7127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855" y="3894138"/>
            <a:ext cx="1160463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8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680" y="3813175"/>
            <a:ext cx="1411288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29" name="Freeform 26"/>
          <p:cNvSpPr>
            <a:spLocks/>
          </p:cNvSpPr>
          <p:nvPr/>
        </p:nvSpPr>
        <p:spPr bwMode="auto">
          <a:xfrm>
            <a:off x="3297593" y="3857625"/>
            <a:ext cx="1276350" cy="785813"/>
          </a:xfrm>
          <a:custGeom>
            <a:avLst/>
            <a:gdLst>
              <a:gd name="T0" fmla="*/ 0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BED0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7130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005" y="4465638"/>
            <a:ext cx="1411288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31" name="Freeform 28"/>
          <p:cNvSpPr>
            <a:spLocks/>
          </p:cNvSpPr>
          <p:nvPr/>
        </p:nvSpPr>
        <p:spPr bwMode="auto">
          <a:xfrm>
            <a:off x="2341918" y="4510088"/>
            <a:ext cx="1277937" cy="785812"/>
          </a:xfrm>
          <a:custGeom>
            <a:avLst/>
            <a:gdLst>
              <a:gd name="T0" fmla="*/ 0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BED0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33" name="Freeform 20"/>
          <p:cNvSpPr>
            <a:spLocks/>
          </p:cNvSpPr>
          <p:nvPr/>
        </p:nvSpPr>
        <p:spPr bwMode="auto">
          <a:xfrm>
            <a:off x="1449743" y="3857625"/>
            <a:ext cx="1276350" cy="785813"/>
          </a:xfrm>
          <a:custGeom>
            <a:avLst/>
            <a:gdLst>
              <a:gd name="T0" fmla="*/ 0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BED0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34" name="Freeform 6"/>
          <p:cNvSpPr>
            <a:spLocks/>
          </p:cNvSpPr>
          <p:nvPr/>
        </p:nvSpPr>
        <p:spPr bwMode="auto">
          <a:xfrm>
            <a:off x="1478318" y="1690688"/>
            <a:ext cx="1276350" cy="785812"/>
          </a:xfrm>
          <a:custGeom>
            <a:avLst/>
            <a:gdLst>
              <a:gd name="T0" fmla="*/ 0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FF0515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" name="Rectangle 30"/>
          <p:cNvSpPr>
            <a:spLocks/>
          </p:cNvSpPr>
          <p:nvPr/>
        </p:nvSpPr>
        <p:spPr bwMode="auto">
          <a:xfrm>
            <a:off x="6115580" y="2518128"/>
            <a:ext cx="2884487" cy="1563688"/>
          </a:xfrm>
          <a:prstGeom prst="rect">
            <a:avLst/>
          </a:prstGeom>
          <a:solidFill>
            <a:srgbClr val="1CAA2E">
              <a:alpha val="9804"/>
            </a:srgbClr>
          </a:solidFill>
          <a:ln w="38100">
            <a:solidFill>
              <a:srgbClr val="008000">
                <a:alpha val="25098"/>
              </a:srgbClr>
            </a:solidFill>
            <a:miter lim="800000"/>
            <a:headEnd/>
            <a:tailEnd/>
          </a:ln>
        </p:spPr>
        <p:txBody>
          <a:bodyPr lIns="107152" tIns="107152" rIns="107152" bIns="107152" anchor="ctr"/>
          <a:lstStyle/>
          <a:p>
            <a:pPr algn="l"/>
            <a:r>
              <a:rPr lang="en-US" sz="2000" dirty="0">
                <a:latin typeface="Arial" charset="0"/>
                <a:cs typeface="Myriad Pro Semibold" charset="0"/>
                <a:sym typeface="Myriad Pro Semibold" charset="0"/>
              </a:rPr>
              <a:t>Invariants</a:t>
            </a:r>
          </a:p>
          <a:p>
            <a:pPr algn="l">
              <a:buClr>
                <a:srgbClr val="414141"/>
              </a:buClr>
              <a:buSzPct val="125000"/>
              <a:buFont typeface="Myriad Pro Light" charset="0"/>
              <a:buChar char="•"/>
            </a:pPr>
            <a:r>
              <a:rPr lang="en-US" sz="2000" dirty="0">
                <a:latin typeface="Arial" charset="0"/>
                <a:cs typeface="Myriad Pro Light" charset="0"/>
              </a:rPr>
              <a:t> No forwarding loops</a:t>
            </a:r>
          </a:p>
          <a:p>
            <a:pPr algn="l">
              <a:buClr>
                <a:srgbClr val="414141"/>
              </a:buClr>
              <a:buSzPct val="125000"/>
              <a:buFont typeface="Myriad Pro Light" charset="0"/>
              <a:buChar char="•"/>
            </a:pPr>
            <a:r>
              <a:rPr lang="en-US" sz="2000" dirty="0">
                <a:latin typeface="Arial" charset="0"/>
                <a:cs typeface="Myriad Pro Light" charset="0"/>
              </a:rPr>
              <a:t> No black holes</a:t>
            </a:r>
          </a:p>
          <a:p>
            <a:pPr algn="l">
              <a:buClr>
                <a:srgbClr val="414141"/>
              </a:buClr>
              <a:buSzPct val="125000"/>
              <a:buFont typeface="Myriad Pro Light" charset="0"/>
              <a:buChar char="•"/>
            </a:pPr>
            <a:r>
              <a:rPr lang="en-US" sz="2000" dirty="0">
                <a:latin typeface="Arial" charset="0"/>
                <a:cs typeface="Myriad Pro Light" charset="0"/>
              </a:rPr>
              <a:t> Access control</a:t>
            </a:r>
          </a:p>
          <a:p>
            <a:pPr algn="l">
              <a:buClr>
                <a:srgbClr val="414141"/>
              </a:buClr>
              <a:buSzPct val="125000"/>
              <a:buFont typeface="Myriad Pro Light" charset="0"/>
              <a:buChar char="•"/>
            </a:pPr>
            <a:r>
              <a:rPr lang="en-US" sz="2000" dirty="0">
                <a:latin typeface="Arial" charset="0"/>
                <a:cs typeface="Myriad Pro Light" charset="0"/>
              </a:rPr>
              <a:t> Traffic </a:t>
            </a:r>
            <a:r>
              <a:rPr lang="en-US" sz="2000" dirty="0" err="1">
                <a:latin typeface="Arial" charset="0"/>
                <a:cs typeface="Myriad Pro Light" charset="0"/>
              </a:rPr>
              <a:t>waypointing</a:t>
            </a:r>
            <a:endParaRPr lang="en-US" sz="2000" dirty="0">
              <a:latin typeface="Arial" charset="0"/>
              <a:cs typeface="Myriad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7861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Do We Need Innovation Inside?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2150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0641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5562600" y="1219200"/>
            <a:ext cx="35052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TextBox 7"/>
          <p:cNvSpPr txBox="1">
            <a:spLocks noChangeArrowheads="1"/>
          </p:cNvSpPr>
          <p:nvPr/>
        </p:nvSpPr>
        <p:spPr bwMode="auto">
          <a:xfrm>
            <a:off x="4114800" y="1219200"/>
            <a:ext cx="487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Many boxes (routers, switches, firewalls, …), with different interfaces.</a:t>
            </a:r>
          </a:p>
        </p:txBody>
      </p:sp>
    </p:spTree>
    <p:extLst>
      <p:ext uri="{BB962C8B-B14F-4D97-AF65-F5344CB8AC3E}">
        <p14:creationId xmlns:p14="http://schemas.microsoft.com/office/powerpoint/2010/main" val="734570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Helvetica" charset="0"/>
                <a:ea typeface="ＭＳ Ｐゴシック" charset="0"/>
                <a:cs typeface="ＭＳ Ｐゴシック" charset="0"/>
              </a:rPr>
              <a:t>Installing a Path </a:t>
            </a:r>
            <a:r>
              <a:rPr lang="en-US" sz="4000" dirty="0">
                <a:latin typeface="Helvetica" charset="0"/>
                <a:ea typeface="ＭＳ Ｐゴシック" charset="0"/>
                <a:cs typeface="ＭＳ Ｐゴシック" charset="0"/>
              </a:rPr>
              <a:t>for </a:t>
            </a:r>
            <a:r>
              <a:rPr lang="en-US" sz="4000" dirty="0" smtClean="0">
                <a:latin typeface="Helvetica" charset="0"/>
                <a:ea typeface="ＭＳ Ｐゴシック" charset="0"/>
                <a:cs typeface="ＭＳ Ｐゴシック" charset="0"/>
              </a:rPr>
              <a:t>a New </a:t>
            </a:r>
            <a:r>
              <a:rPr lang="en-US" sz="4000" dirty="0">
                <a:latin typeface="Helvetica" charset="0"/>
                <a:ea typeface="ＭＳ Ｐゴシック" charset="0"/>
                <a:cs typeface="ＭＳ Ｐゴシック" charset="0"/>
              </a:rPr>
              <a:t>Flow</a:t>
            </a:r>
          </a:p>
        </p:txBody>
      </p:sp>
      <p:sp>
        <p:nvSpPr>
          <p:cNvPr id="50179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>
                <a:latin typeface="Arial" charset="0"/>
                <a:cs typeface="Arial" charset="0"/>
              </a:rPr>
              <a:t>Rules along a path installed out of order?</a:t>
            </a:r>
          </a:p>
          <a:p>
            <a:pPr lvl="1"/>
            <a:r>
              <a:rPr lang="en-US" sz="2800">
                <a:latin typeface="Arial" charset="0"/>
                <a:ea typeface="Arial" charset="0"/>
                <a:cs typeface="Arial" charset="0"/>
              </a:rPr>
              <a:t>Packets reach a switch before the rules do</a:t>
            </a:r>
          </a:p>
          <a:p>
            <a:pPr lvl="1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018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75742E8-0EB1-374A-857C-C4BC4DA558FB}" type="slidenum">
              <a:rPr lang="en-US" sz="1400" b="0">
                <a:latin typeface="Times New Roman" charset="0"/>
              </a:rPr>
              <a:pPr eaLnBrk="1" hangingPunct="1"/>
              <a:t>40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45061" name="TextBox 18"/>
          <p:cNvSpPr txBox="1">
            <a:spLocks noChangeArrowheads="1"/>
          </p:cNvSpPr>
          <p:nvPr/>
        </p:nvSpPr>
        <p:spPr bwMode="auto">
          <a:xfrm>
            <a:off x="984250" y="6096000"/>
            <a:ext cx="7183438" cy="40005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Must think about all possible packet and event orderings.</a:t>
            </a:r>
          </a:p>
        </p:txBody>
      </p:sp>
      <p:pic>
        <p:nvPicPr>
          <p:cNvPr id="50182" name="Picture 6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953000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7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953000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Picture 8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953000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0185" name="Straight Connector 10"/>
          <p:cNvCxnSpPr>
            <a:cxnSpLocks noChangeShapeType="1"/>
          </p:cNvCxnSpPr>
          <p:nvPr/>
        </p:nvCxnSpPr>
        <p:spPr bwMode="auto">
          <a:xfrm>
            <a:off x="1066800" y="5105400"/>
            <a:ext cx="12954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186" name="Straight Connector 11"/>
          <p:cNvCxnSpPr>
            <a:cxnSpLocks noChangeShapeType="1"/>
          </p:cNvCxnSpPr>
          <p:nvPr/>
        </p:nvCxnSpPr>
        <p:spPr bwMode="auto">
          <a:xfrm>
            <a:off x="3200400" y="5105400"/>
            <a:ext cx="12192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187" name="Straight Connector 13"/>
          <p:cNvCxnSpPr>
            <a:cxnSpLocks noChangeShapeType="1"/>
          </p:cNvCxnSpPr>
          <p:nvPr/>
        </p:nvCxnSpPr>
        <p:spPr bwMode="auto">
          <a:xfrm>
            <a:off x="5257800" y="5105400"/>
            <a:ext cx="12192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188" name="Straight Connector 14"/>
          <p:cNvCxnSpPr>
            <a:cxnSpLocks noChangeShapeType="1"/>
          </p:cNvCxnSpPr>
          <p:nvPr/>
        </p:nvCxnSpPr>
        <p:spPr bwMode="auto">
          <a:xfrm>
            <a:off x="7315200" y="5105400"/>
            <a:ext cx="7620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189" name="Rectangle 18"/>
          <p:cNvSpPr>
            <a:spLocks noChangeArrowheads="1"/>
          </p:cNvSpPr>
          <p:nvPr/>
        </p:nvSpPr>
        <p:spPr bwMode="auto">
          <a:xfrm>
            <a:off x="1524000" y="47244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0" name="Rectangle 19"/>
          <p:cNvSpPr>
            <a:spLocks noChangeArrowheads="1"/>
          </p:cNvSpPr>
          <p:nvPr/>
        </p:nvSpPr>
        <p:spPr bwMode="auto">
          <a:xfrm>
            <a:off x="1981200" y="47244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1" name="Rectangle 21"/>
          <p:cNvSpPr>
            <a:spLocks noChangeArrowheads="1"/>
          </p:cNvSpPr>
          <p:nvPr/>
        </p:nvSpPr>
        <p:spPr bwMode="auto">
          <a:xfrm>
            <a:off x="1066800" y="47244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2" name="TextBox 22"/>
          <p:cNvSpPr txBox="1">
            <a:spLocks noChangeArrowheads="1"/>
          </p:cNvSpPr>
          <p:nvPr/>
        </p:nvSpPr>
        <p:spPr bwMode="auto">
          <a:xfrm>
            <a:off x="1069975" y="5086350"/>
            <a:ext cx="1139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660066"/>
                </a:solidFill>
              </a:rPr>
              <a:t>packets</a:t>
            </a:r>
          </a:p>
        </p:txBody>
      </p:sp>
      <p:sp>
        <p:nvSpPr>
          <p:cNvPr id="50193" name="Rounded Rectangle 36"/>
          <p:cNvSpPr>
            <a:spLocks noChangeArrowheads="1"/>
          </p:cNvSpPr>
          <p:nvPr/>
        </p:nvSpPr>
        <p:spPr bwMode="auto">
          <a:xfrm>
            <a:off x="4267200" y="2743200"/>
            <a:ext cx="990600" cy="9906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9" name="Straight Arrow Connector 38"/>
          <p:cNvCxnSpPr>
            <a:cxnSpLocks noChangeShapeType="1"/>
          </p:cNvCxnSpPr>
          <p:nvPr/>
        </p:nvCxnSpPr>
        <p:spPr bwMode="auto">
          <a:xfrm rot="5400000">
            <a:off x="3200400" y="3733800"/>
            <a:ext cx="1295400" cy="1295400"/>
          </a:xfrm>
          <a:prstGeom prst="straightConnector1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Straight Arrow Connector 40"/>
          <p:cNvCxnSpPr>
            <a:cxnSpLocks noChangeShapeType="1"/>
            <a:stCxn id="50193" idx="2"/>
          </p:cNvCxnSpPr>
          <p:nvPr/>
        </p:nvCxnSpPr>
        <p:spPr bwMode="auto">
          <a:xfrm rot="16200000" flipH="1">
            <a:off x="4324350" y="4171950"/>
            <a:ext cx="914400" cy="38100"/>
          </a:xfrm>
          <a:prstGeom prst="straightConnector1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Straight Arrow Connector 41"/>
          <p:cNvCxnSpPr>
            <a:cxnSpLocks noChangeShapeType="1"/>
          </p:cNvCxnSpPr>
          <p:nvPr/>
        </p:nvCxnSpPr>
        <p:spPr bwMode="auto">
          <a:xfrm>
            <a:off x="5029200" y="3733800"/>
            <a:ext cx="1295400" cy="838200"/>
          </a:xfrm>
          <a:prstGeom prst="straightConnector1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Rectangle 19"/>
          <p:cNvSpPr>
            <a:spLocks noChangeArrowheads="1"/>
          </p:cNvSpPr>
          <p:nvPr/>
        </p:nvSpPr>
        <p:spPr bwMode="auto">
          <a:xfrm>
            <a:off x="3886200" y="47244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005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animBg="1"/>
      <p:bldP spid="4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202" name="AutoShape 8"/>
          <p:cNvCxnSpPr>
            <a:cxnSpLocks noChangeShapeType="1"/>
            <a:endCxn id="51214" idx="0"/>
          </p:cNvCxnSpPr>
          <p:nvPr/>
        </p:nvCxnSpPr>
        <p:spPr bwMode="auto">
          <a:xfrm rot="10800000" flipH="1">
            <a:off x="6210300" y="2443867"/>
            <a:ext cx="788988" cy="6350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03" name="AutoShape 22"/>
          <p:cNvCxnSpPr>
            <a:cxnSpLocks noChangeShapeType="1"/>
            <a:endCxn id="51224" idx="0"/>
          </p:cNvCxnSpPr>
          <p:nvPr/>
        </p:nvCxnSpPr>
        <p:spPr bwMode="auto">
          <a:xfrm rot="10800000" flipH="1">
            <a:off x="6208713" y="3513842"/>
            <a:ext cx="787400" cy="952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04" name="AutoShape 10"/>
          <p:cNvCxnSpPr>
            <a:cxnSpLocks noChangeShapeType="1"/>
            <a:endCxn id="51215" idx="0"/>
          </p:cNvCxnSpPr>
          <p:nvPr/>
        </p:nvCxnSpPr>
        <p:spPr bwMode="auto">
          <a:xfrm rot="10800000">
            <a:off x="7804150" y="2447042"/>
            <a:ext cx="809625" cy="31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05" name="AutoShape 24"/>
          <p:cNvCxnSpPr>
            <a:cxnSpLocks noChangeShapeType="1"/>
            <a:endCxn id="51225" idx="0"/>
          </p:cNvCxnSpPr>
          <p:nvPr/>
        </p:nvCxnSpPr>
        <p:spPr bwMode="auto">
          <a:xfrm rot="10800000">
            <a:off x="7800975" y="3513842"/>
            <a:ext cx="809625" cy="952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06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Update Consistency Semantics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" name="Content Placeholder 3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062133"/>
          </a:xfrm>
        </p:spPr>
        <p:txBody>
          <a:bodyPr>
            <a:normAutofit/>
          </a:bodyPr>
          <a:lstStyle/>
          <a:p>
            <a:r>
              <a:rPr lang="en-US" dirty="0">
                <a:latin typeface="Arial" charset="0"/>
                <a:cs typeface="Arial" charset="0"/>
              </a:rPr>
              <a:t>Per-</a:t>
            </a:r>
            <a:r>
              <a:rPr lang="en-US" i="1" dirty="0">
                <a:latin typeface="Arial" charset="0"/>
                <a:cs typeface="Arial" charset="0"/>
              </a:rPr>
              <a:t>packet</a:t>
            </a:r>
            <a:r>
              <a:rPr lang="en-US" dirty="0">
                <a:latin typeface="Arial" charset="0"/>
                <a:cs typeface="Arial" charset="0"/>
              </a:rPr>
              <a:t> consistency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Every packet is processed by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… policy P1 or policy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P2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E.g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., access control, no loops</a:t>
            </a: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r>
              <a:rPr lang="en-US" dirty="0">
                <a:latin typeface="Arial" charset="0"/>
                <a:ea typeface="Arial" charset="0"/>
                <a:cs typeface="Arial" charset="0"/>
              </a:rPr>
              <a:t>or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blackholes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Per-</a:t>
            </a:r>
            <a:r>
              <a:rPr lang="en-US" i="1" dirty="0">
                <a:latin typeface="Arial" charset="0"/>
                <a:cs typeface="Arial" charset="0"/>
              </a:rPr>
              <a:t>flow</a:t>
            </a:r>
            <a:r>
              <a:rPr lang="en-US" dirty="0">
                <a:latin typeface="Arial" charset="0"/>
                <a:cs typeface="Arial" charset="0"/>
              </a:rPr>
              <a:t> consistency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Sets of related packets are processed by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… policy P1 or policy P2,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E.g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., server load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balancer,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in-order delivery, …</a:t>
            </a:r>
          </a:p>
        </p:txBody>
      </p:sp>
      <p:cxnSp>
        <p:nvCxnSpPr>
          <p:cNvPr id="51208" name="AutoShape 2"/>
          <p:cNvCxnSpPr>
            <a:cxnSpLocks noChangeShapeType="1"/>
          </p:cNvCxnSpPr>
          <p:nvPr/>
        </p:nvCxnSpPr>
        <p:spPr bwMode="auto">
          <a:xfrm>
            <a:off x="6999288" y="2443867"/>
            <a:ext cx="411162" cy="3222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09" name="AutoShape 3"/>
          <p:cNvCxnSpPr>
            <a:cxnSpLocks noChangeShapeType="1"/>
          </p:cNvCxnSpPr>
          <p:nvPr/>
        </p:nvCxnSpPr>
        <p:spPr bwMode="auto">
          <a:xfrm>
            <a:off x="6999288" y="2443867"/>
            <a:ext cx="803275" cy="31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12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800" y="2231142"/>
            <a:ext cx="6905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1211" name="AutoShape 5"/>
          <p:cNvCxnSpPr>
            <a:cxnSpLocks noChangeShapeType="1"/>
          </p:cNvCxnSpPr>
          <p:nvPr/>
        </p:nvCxnSpPr>
        <p:spPr bwMode="auto">
          <a:xfrm flipH="1">
            <a:off x="7410450" y="2447042"/>
            <a:ext cx="392113" cy="319088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121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075" y="2232730"/>
            <a:ext cx="6905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963" y="2553405"/>
            <a:ext cx="69056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4" name="Freeform 9"/>
          <p:cNvSpPr>
            <a:spLocks/>
          </p:cNvSpPr>
          <p:nvPr/>
        </p:nvSpPr>
        <p:spPr bwMode="auto">
          <a:xfrm>
            <a:off x="6686550" y="2256542"/>
            <a:ext cx="625475" cy="376238"/>
          </a:xfrm>
          <a:custGeom>
            <a:avLst/>
            <a:gdLst>
              <a:gd name="T0" fmla="*/ 0 w 21600"/>
              <a:gd name="T1" fmla="*/ 4197301 h 21600"/>
              <a:gd name="T2" fmla="*/ 0 w 21600"/>
              <a:gd name="T3" fmla="*/ 2398326 h 21600"/>
              <a:gd name="T4" fmla="*/ 8946377 w 21600"/>
              <a:gd name="T5" fmla="*/ 0 h 21600"/>
              <a:gd name="T6" fmla="*/ 18092530 w 21600"/>
              <a:gd name="T7" fmla="*/ 2422363 h 21600"/>
              <a:gd name="T8" fmla="*/ 18132839 w 21600"/>
              <a:gd name="T9" fmla="*/ 4173281 h 21600"/>
              <a:gd name="T10" fmla="*/ 9026125 w 21600"/>
              <a:gd name="T11" fmla="*/ 6571606 h 21600"/>
              <a:gd name="T12" fmla="*/ 0 w 21600"/>
              <a:gd name="T13" fmla="*/ 4197301 h 21600"/>
              <a:gd name="T14" fmla="*/ 0 w 21600"/>
              <a:gd name="T15" fmla="*/ 4197301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FF0515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5" name="Freeform 11"/>
          <p:cNvSpPr>
            <a:spLocks/>
          </p:cNvSpPr>
          <p:nvPr/>
        </p:nvSpPr>
        <p:spPr bwMode="auto">
          <a:xfrm>
            <a:off x="7489825" y="2256542"/>
            <a:ext cx="627063" cy="379413"/>
          </a:xfrm>
          <a:custGeom>
            <a:avLst/>
            <a:gdLst>
              <a:gd name="T0" fmla="*/ 0 w 21600"/>
              <a:gd name="T1" fmla="*/ 4245245 h 21600"/>
              <a:gd name="T2" fmla="*/ 0 w 21600"/>
              <a:gd name="T3" fmla="*/ 2425731 h 21600"/>
              <a:gd name="T4" fmla="*/ 8969091 w 21600"/>
              <a:gd name="T5" fmla="*/ 0 h 21600"/>
              <a:gd name="T6" fmla="*/ 18138465 w 21600"/>
              <a:gd name="T7" fmla="*/ 2450042 h 21600"/>
              <a:gd name="T8" fmla="*/ 18178876 w 21600"/>
              <a:gd name="T9" fmla="*/ 4220934 h 21600"/>
              <a:gd name="T10" fmla="*/ 9049042 w 21600"/>
              <a:gd name="T11" fmla="*/ 6646666 h 21600"/>
              <a:gd name="T12" fmla="*/ 0 w 21600"/>
              <a:gd name="T13" fmla="*/ 4245245 h 21600"/>
              <a:gd name="T14" fmla="*/ 0 w 21600"/>
              <a:gd name="T15" fmla="*/ 424524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FF0515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6" name="Freeform 12"/>
          <p:cNvSpPr>
            <a:spLocks/>
          </p:cNvSpPr>
          <p:nvPr/>
        </p:nvSpPr>
        <p:spPr bwMode="auto">
          <a:xfrm>
            <a:off x="7097713" y="2577217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46377 w 21600"/>
              <a:gd name="T5" fmla="*/ 0 h 21600"/>
              <a:gd name="T6" fmla="*/ 18092530 w 21600"/>
              <a:gd name="T7" fmla="*/ 2432581 h 21600"/>
              <a:gd name="T8" fmla="*/ 18132839 w 21600"/>
              <a:gd name="T9" fmla="*/ 4190884 h 21600"/>
              <a:gd name="T10" fmla="*/ 90261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FF0515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7" name="Line 15"/>
          <p:cNvSpPr>
            <a:spLocks noChangeShapeType="1"/>
          </p:cNvSpPr>
          <p:nvPr/>
        </p:nvSpPr>
        <p:spPr bwMode="auto">
          <a:xfrm rot="10800000" flipH="1">
            <a:off x="7410450" y="3047117"/>
            <a:ext cx="1588" cy="309563"/>
          </a:xfrm>
          <a:prstGeom prst="line">
            <a:avLst/>
          </a:prstGeom>
          <a:noFill/>
          <a:ln w="508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51218" name="AutoShape 16"/>
          <p:cNvCxnSpPr>
            <a:cxnSpLocks noChangeShapeType="1"/>
          </p:cNvCxnSpPr>
          <p:nvPr/>
        </p:nvCxnSpPr>
        <p:spPr bwMode="auto">
          <a:xfrm>
            <a:off x="7000875" y="3520192"/>
            <a:ext cx="803275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19" name="AutoShape 17"/>
          <p:cNvCxnSpPr>
            <a:cxnSpLocks noChangeShapeType="1"/>
          </p:cNvCxnSpPr>
          <p:nvPr/>
        </p:nvCxnSpPr>
        <p:spPr bwMode="auto">
          <a:xfrm>
            <a:off x="7000875" y="3520192"/>
            <a:ext cx="411163" cy="3222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1220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3307467"/>
            <a:ext cx="6873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1221" name="AutoShape 19"/>
          <p:cNvCxnSpPr>
            <a:cxnSpLocks noChangeShapeType="1"/>
          </p:cNvCxnSpPr>
          <p:nvPr/>
        </p:nvCxnSpPr>
        <p:spPr bwMode="auto">
          <a:xfrm flipH="1">
            <a:off x="7412038" y="3520192"/>
            <a:ext cx="392112" cy="3222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1222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0" y="3307467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3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0" y="3628142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4" name="Freeform 23"/>
          <p:cNvSpPr>
            <a:spLocks/>
          </p:cNvSpPr>
          <p:nvPr/>
        </p:nvSpPr>
        <p:spPr bwMode="auto">
          <a:xfrm>
            <a:off x="6684963" y="3324930"/>
            <a:ext cx="623887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07749 w 21600"/>
              <a:gd name="T5" fmla="*/ 0 h 21600"/>
              <a:gd name="T6" fmla="*/ 18014419 w 21600"/>
              <a:gd name="T7" fmla="*/ 2432581 h 21600"/>
              <a:gd name="T8" fmla="*/ 18054539 w 21600"/>
              <a:gd name="T9" fmla="*/ 4190884 h 21600"/>
              <a:gd name="T10" fmla="*/ 8987150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EFF0D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25" name="Freeform 25"/>
          <p:cNvSpPr>
            <a:spLocks/>
          </p:cNvSpPr>
          <p:nvPr/>
        </p:nvSpPr>
        <p:spPr bwMode="auto">
          <a:xfrm>
            <a:off x="7488238" y="3324930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EFF0D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26" name="Freeform 26"/>
          <p:cNvSpPr>
            <a:spLocks/>
          </p:cNvSpPr>
          <p:nvPr/>
        </p:nvSpPr>
        <p:spPr bwMode="auto">
          <a:xfrm>
            <a:off x="7094538" y="3647192"/>
            <a:ext cx="625475" cy="376238"/>
          </a:xfrm>
          <a:custGeom>
            <a:avLst/>
            <a:gdLst>
              <a:gd name="T0" fmla="*/ 0 w 21600"/>
              <a:gd name="T1" fmla="*/ 4197301 h 21600"/>
              <a:gd name="T2" fmla="*/ 0 w 21600"/>
              <a:gd name="T3" fmla="*/ 2398326 h 21600"/>
              <a:gd name="T4" fmla="*/ 8930422 w 21600"/>
              <a:gd name="T5" fmla="*/ 0 h 21600"/>
              <a:gd name="T6" fmla="*/ 18060272 w 21600"/>
              <a:gd name="T7" fmla="*/ 2422363 h 21600"/>
              <a:gd name="T8" fmla="*/ 18100494 w 21600"/>
              <a:gd name="T9" fmla="*/ 4173281 h 21600"/>
              <a:gd name="T10" fmla="*/ 9010025 w 21600"/>
              <a:gd name="T11" fmla="*/ 6571606 h 21600"/>
              <a:gd name="T12" fmla="*/ 0 w 21600"/>
              <a:gd name="T13" fmla="*/ 4197301 h 21600"/>
              <a:gd name="T14" fmla="*/ 0 w 21600"/>
              <a:gd name="T15" fmla="*/ 4197301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EFF0D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27" name="Rectangle 29"/>
          <p:cNvSpPr>
            <a:spLocks/>
          </p:cNvSpPr>
          <p:nvPr/>
        </p:nvSpPr>
        <p:spPr bwMode="auto">
          <a:xfrm>
            <a:off x="473075" y="1535113"/>
            <a:ext cx="4589463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endParaRPr lang="en-US" sz="2100">
              <a:cs typeface="Myriad Pro Light" charset="0"/>
            </a:endParaRPr>
          </a:p>
        </p:txBody>
      </p:sp>
      <p:sp>
        <p:nvSpPr>
          <p:cNvPr id="51228" name="TextBox 36"/>
          <p:cNvSpPr txBox="1">
            <a:spLocks noChangeArrowheads="1"/>
          </p:cNvSpPr>
          <p:nvPr/>
        </p:nvSpPr>
        <p:spPr bwMode="auto">
          <a:xfrm>
            <a:off x="7105650" y="1754892"/>
            <a:ext cx="498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P1</a:t>
            </a:r>
          </a:p>
        </p:txBody>
      </p:sp>
      <p:sp>
        <p:nvSpPr>
          <p:cNvPr id="51229" name="TextBox 37"/>
          <p:cNvSpPr txBox="1">
            <a:spLocks noChangeArrowheads="1"/>
          </p:cNvSpPr>
          <p:nvPr/>
        </p:nvSpPr>
        <p:spPr bwMode="auto">
          <a:xfrm>
            <a:off x="7181850" y="4136142"/>
            <a:ext cx="498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P2</a:t>
            </a:r>
          </a:p>
        </p:txBody>
      </p:sp>
    </p:spTree>
    <p:extLst>
      <p:ext uri="{BB962C8B-B14F-4D97-AF65-F5344CB8AC3E}">
        <p14:creationId xmlns:p14="http://schemas.microsoft.com/office/powerpoint/2010/main" val="19829551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Policy Update Abstraction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90911"/>
          </a:xfrm>
        </p:spPr>
        <p:txBody>
          <a:bodyPr>
            <a:normAutofit/>
          </a:bodyPr>
          <a:lstStyle/>
          <a:p>
            <a:r>
              <a:rPr lang="en-US" dirty="0">
                <a:latin typeface="Arial" charset="0"/>
                <a:cs typeface="Arial" charset="0"/>
              </a:rPr>
              <a:t>Simple abstraction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Update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entire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configuration at once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Cheap </a:t>
            </a:r>
            <a:r>
              <a:rPr lang="en-US" dirty="0">
                <a:latin typeface="Arial" charset="0"/>
                <a:cs typeface="Arial" charset="0"/>
              </a:rPr>
              <a:t>verification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If P1 and P2 satisfy an invariant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Then the invariant 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always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holds</a:t>
            </a:r>
          </a:p>
          <a:p>
            <a:r>
              <a:rPr lang="en-US" dirty="0">
                <a:latin typeface="Arial" charset="0"/>
                <a:cs typeface="Arial" charset="0"/>
              </a:rPr>
              <a:t>Run-time system handles the rest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Constructing schedule of low-level updates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Using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only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OpenFlow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commands!</a:t>
            </a:r>
          </a:p>
          <a:p>
            <a:pPr lvl="1">
              <a:buFont typeface="Helvetica" charset="0"/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35F722C-7F1F-6C45-BEC2-4519078EE63C}" type="slidenum">
              <a:rPr lang="en-US" sz="1400" b="0">
                <a:latin typeface="Times New Roman" charset="0"/>
              </a:rPr>
              <a:pPr eaLnBrk="1" hangingPunct="1"/>
              <a:t>42</a:t>
            </a:fld>
            <a:endParaRPr lang="en-US" sz="1400" b="0">
              <a:latin typeface="Times New Roman" charset="0"/>
            </a:endParaRPr>
          </a:p>
        </p:txBody>
      </p:sp>
      <p:cxnSp>
        <p:nvCxnSpPr>
          <p:cNvPr id="52229" name="AutoShape 8"/>
          <p:cNvCxnSpPr>
            <a:cxnSpLocks noChangeShapeType="1"/>
            <a:endCxn id="52239" idx="0"/>
          </p:cNvCxnSpPr>
          <p:nvPr/>
        </p:nvCxnSpPr>
        <p:spPr bwMode="auto">
          <a:xfrm rot="10800000" flipH="1">
            <a:off x="6629222" y="2736497"/>
            <a:ext cx="788987" cy="6350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30" name="AutoShape 22"/>
          <p:cNvCxnSpPr>
            <a:cxnSpLocks noChangeShapeType="1"/>
            <a:endCxn id="52249" idx="0"/>
          </p:cNvCxnSpPr>
          <p:nvPr/>
        </p:nvCxnSpPr>
        <p:spPr bwMode="auto">
          <a:xfrm rot="10800000" flipH="1">
            <a:off x="6626047" y="3806472"/>
            <a:ext cx="788987" cy="952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31" name="AutoShape 10"/>
          <p:cNvCxnSpPr>
            <a:cxnSpLocks noChangeShapeType="1"/>
            <a:endCxn id="52240" idx="0"/>
          </p:cNvCxnSpPr>
          <p:nvPr/>
        </p:nvCxnSpPr>
        <p:spPr bwMode="auto">
          <a:xfrm rot="10800000">
            <a:off x="8221484" y="2739672"/>
            <a:ext cx="809625" cy="31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32" name="AutoShape 24"/>
          <p:cNvCxnSpPr>
            <a:cxnSpLocks noChangeShapeType="1"/>
            <a:endCxn id="52250" idx="0"/>
          </p:cNvCxnSpPr>
          <p:nvPr/>
        </p:nvCxnSpPr>
        <p:spPr bwMode="auto">
          <a:xfrm rot="10800000">
            <a:off x="8218309" y="3806472"/>
            <a:ext cx="811213" cy="952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33" name="AutoShape 2"/>
          <p:cNvCxnSpPr>
            <a:cxnSpLocks noChangeShapeType="1"/>
          </p:cNvCxnSpPr>
          <p:nvPr/>
        </p:nvCxnSpPr>
        <p:spPr bwMode="auto">
          <a:xfrm>
            <a:off x="7416622" y="2736497"/>
            <a:ext cx="411162" cy="3222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34" name="AutoShape 3"/>
          <p:cNvCxnSpPr>
            <a:cxnSpLocks noChangeShapeType="1"/>
          </p:cNvCxnSpPr>
          <p:nvPr/>
        </p:nvCxnSpPr>
        <p:spPr bwMode="auto">
          <a:xfrm>
            <a:off x="7416622" y="2736497"/>
            <a:ext cx="804862" cy="31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223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722" y="2523772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2236" name="AutoShape 5"/>
          <p:cNvCxnSpPr>
            <a:cxnSpLocks noChangeShapeType="1"/>
          </p:cNvCxnSpPr>
          <p:nvPr/>
        </p:nvCxnSpPr>
        <p:spPr bwMode="auto">
          <a:xfrm flipH="1">
            <a:off x="7827784" y="2739672"/>
            <a:ext cx="393700" cy="319088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223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997" y="2525360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297" y="2844447"/>
            <a:ext cx="69056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9" name="Freeform 9"/>
          <p:cNvSpPr>
            <a:spLocks/>
          </p:cNvSpPr>
          <p:nvPr/>
        </p:nvSpPr>
        <p:spPr bwMode="auto">
          <a:xfrm>
            <a:off x="7103884" y="2547585"/>
            <a:ext cx="627063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69091 w 21600"/>
              <a:gd name="T5" fmla="*/ 0 h 21600"/>
              <a:gd name="T6" fmla="*/ 18138465 w 21600"/>
              <a:gd name="T7" fmla="*/ 2432581 h 21600"/>
              <a:gd name="T8" fmla="*/ 18178876 w 21600"/>
              <a:gd name="T9" fmla="*/ 4190884 h 21600"/>
              <a:gd name="T10" fmla="*/ 9049042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FF0515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40" name="Freeform 11"/>
          <p:cNvSpPr>
            <a:spLocks/>
          </p:cNvSpPr>
          <p:nvPr/>
        </p:nvSpPr>
        <p:spPr bwMode="auto">
          <a:xfrm>
            <a:off x="7908747" y="2549172"/>
            <a:ext cx="625475" cy="377825"/>
          </a:xfrm>
          <a:custGeom>
            <a:avLst/>
            <a:gdLst>
              <a:gd name="T0" fmla="*/ 0 w 21600"/>
              <a:gd name="T1" fmla="*/ 4227477 h 21600"/>
              <a:gd name="T2" fmla="*/ 0 w 21600"/>
              <a:gd name="T3" fmla="*/ 2415579 h 21600"/>
              <a:gd name="T4" fmla="*/ 8946377 w 21600"/>
              <a:gd name="T5" fmla="*/ 0 h 21600"/>
              <a:gd name="T6" fmla="*/ 18092530 w 21600"/>
              <a:gd name="T7" fmla="*/ 2439787 h 21600"/>
              <a:gd name="T8" fmla="*/ 18132839 w 21600"/>
              <a:gd name="T9" fmla="*/ 4203268 h 21600"/>
              <a:gd name="T10" fmla="*/ 9026125 w 21600"/>
              <a:gd name="T11" fmla="*/ 6618847 h 21600"/>
              <a:gd name="T12" fmla="*/ 0 w 21600"/>
              <a:gd name="T13" fmla="*/ 4227477 h 21600"/>
              <a:gd name="T14" fmla="*/ 0 w 21600"/>
              <a:gd name="T15" fmla="*/ 422747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FF0515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41" name="Freeform 12"/>
          <p:cNvSpPr>
            <a:spLocks/>
          </p:cNvSpPr>
          <p:nvPr/>
        </p:nvSpPr>
        <p:spPr bwMode="auto">
          <a:xfrm>
            <a:off x="7515047" y="2869847"/>
            <a:ext cx="627062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69077 w 21600"/>
              <a:gd name="T5" fmla="*/ 0 h 21600"/>
              <a:gd name="T6" fmla="*/ 18138436 w 21600"/>
              <a:gd name="T7" fmla="*/ 2432581 h 21600"/>
              <a:gd name="T8" fmla="*/ 18178847 w 21600"/>
              <a:gd name="T9" fmla="*/ 4190884 h 21600"/>
              <a:gd name="T10" fmla="*/ 9049027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FF0515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42" name="Line 15"/>
          <p:cNvSpPr>
            <a:spLocks noChangeShapeType="1"/>
          </p:cNvSpPr>
          <p:nvPr/>
        </p:nvSpPr>
        <p:spPr bwMode="auto">
          <a:xfrm rot="10800000" flipH="1">
            <a:off x="7829372" y="3339747"/>
            <a:ext cx="0" cy="309563"/>
          </a:xfrm>
          <a:prstGeom prst="line">
            <a:avLst/>
          </a:prstGeom>
          <a:noFill/>
          <a:ln w="508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52243" name="AutoShape 16"/>
          <p:cNvCxnSpPr>
            <a:cxnSpLocks noChangeShapeType="1"/>
          </p:cNvCxnSpPr>
          <p:nvPr/>
        </p:nvCxnSpPr>
        <p:spPr bwMode="auto">
          <a:xfrm>
            <a:off x="7419797" y="3812822"/>
            <a:ext cx="803275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44" name="AutoShape 17"/>
          <p:cNvCxnSpPr>
            <a:cxnSpLocks noChangeShapeType="1"/>
          </p:cNvCxnSpPr>
          <p:nvPr/>
        </p:nvCxnSpPr>
        <p:spPr bwMode="auto">
          <a:xfrm>
            <a:off x="7419797" y="3812822"/>
            <a:ext cx="409575" cy="3222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2245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309" y="3600097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2246" name="AutoShape 19"/>
          <p:cNvCxnSpPr>
            <a:cxnSpLocks noChangeShapeType="1"/>
          </p:cNvCxnSpPr>
          <p:nvPr/>
        </p:nvCxnSpPr>
        <p:spPr bwMode="auto">
          <a:xfrm flipH="1">
            <a:off x="7829372" y="3812822"/>
            <a:ext cx="393700" cy="3222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2247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584" y="3600097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8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472" y="3920772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49" name="Freeform 23"/>
          <p:cNvSpPr>
            <a:spLocks/>
          </p:cNvSpPr>
          <p:nvPr/>
        </p:nvSpPr>
        <p:spPr bwMode="auto">
          <a:xfrm>
            <a:off x="7102297" y="3617560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EFF0D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50" name="Freeform 25"/>
          <p:cNvSpPr>
            <a:spLocks/>
          </p:cNvSpPr>
          <p:nvPr/>
        </p:nvSpPr>
        <p:spPr bwMode="auto">
          <a:xfrm>
            <a:off x="7905572" y="3617560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EFF0D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51" name="Freeform 26"/>
          <p:cNvSpPr>
            <a:spLocks/>
          </p:cNvSpPr>
          <p:nvPr/>
        </p:nvSpPr>
        <p:spPr bwMode="auto">
          <a:xfrm>
            <a:off x="7513459" y="3939822"/>
            <a:ext cx="623888" cy="376238"/>
          </a:xfrm>
          <a:custGeom>
            <a:avLst/>
            <a:gdLst>
              <a:gd name="T0" fmla="*/ 0 w 21600"/>
              <a:gd name="T1" fmla="*/ 4197301 h 21600"/>
              <a:gd name="T2" fmla="*/ 0 w 21600"/>
              <a:gd name="T3" fmla="*/ 2398326 h 21600"/>
              <a:gd name="T4" fmla="*/ 8907763 w 21600"/>
              <a:gd name="T5" fmla="*/ 0 h 21600"/>
              <a:gd name="T6" fmla="*/ 18014448 w 21600"/>
              <a:gd name="T7" fmla="*/ 2422363 h 21600"/>
              <a:gd name="T8" fmla="*/ 18054568 w 21600"/>
              <a:gd name="T9" fmla="*/ 4173281 h 21600"/>
              <a:gd name="T10" fmla="*/ 8987164 w 21600"/>
              <a:gd name="T11" fmla="*/ 6571606 h 21600"/>
              <a:gd name="T12" fmla="*/ 0 w 21600"/>
              <a:gd name="T13" fmla="*/ 4197301 h 21600"/>
              <a:gd name="T14" fmla="*/ 0 w 21600"/>
              <a:gd name="T15" fmla="*/ 4197301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EFF0D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52" name="TextBox 74"/>
          <p:cNvSpPr txBox="1">
            <a:spLocks noChangeArrowheads="1"/>
          </p:cNvSpPr>
          <p:nvPr/>
        </p:nvSpPr>
        <p:spPr bwMode="auto">
          <a:xfrm>
            <a:off x="7522984" y="2047522"/>
            <a:ext cx="498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P1</a:t>
            </a:r>
          </a:p>
        </p:txBody>
      </p:sp>
      <p:sp>
        <p:nvSpPr>
          <p:cNvPr id="52253" name="TextBox 75"/>
          <p:cNvSpPr txBox="1">
            <a:spLocks noChangeArrowheads="1"/>
          </p:cNvSpPr>
          <p:nvPr/>
        </p:nvSpPr>
        <p:spPr bwMode="auto">
          <a:xfrm>
            <a:off x="7599184" y="4428772"/>
            <a:ext cx="498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P2</a:t>
            </a:r>
          </a:p>
        </p:txBody>
      </p:sp>
    </p:spTree>
    <p:extLst>
      <p:ext uri="{BB962C8B-B14F-4D97-AF65-F5344CB8AC3E}">
        <p14:creationId xmlns:p14="http://schemas.microsoft.com/office/powerpoint/2010/main" val="2071769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250" name="AutoShape 2"/>
          <p:cNvCxnSpPr>
            <a:cxnSpLocks noChangeShapeType="1"/>
          </p:cNvCxnSpPr>
          <p:nvPr/>
        </p:nvCxnSpPr>
        <p:spPr bwMode="auto">
          <a:xfrm>
            <a:off x="6158088" y="3155243"/>
            <a:ext cx="411163" cy="3222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51" name="AutoShape 5"/>
          <p:cNvCxnSpPr>
            <a:cxnSpLocks noChangeShapeType="1"/>
          </p:cNvCxnSpPr>
          <p:nvPr/>
        </p:nvCxnSpPr>
        <p:spPr bwMode="auto">
          <a:xfrm flipH="1">
            <a:off x="6569251" y="3156831"/>
            <a:ext cx="393700" cy="3206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52" name="AutoShape 10"/>
          <p:cNvCxnSpPr>
            <a:cxnSpLocks noChangeShapeType="1"/>
          </p:cNvCxnSpPr>
          <p:nvPr/>
        </p:nvCxnSpPr>
        <p:spPr bwMode="auto">
          <a:xfrm rot="10800000">
            <a:off x="5523088" y="3147306"/>
            <a:ext cx="428625" cy="4762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25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Two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-Phase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Update Algorithm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latin typeface="Arial" charset="0"/>
                <a:cs typeface="Arial" charset="0"/>
              </a:rPr>
              <a:t>Version numbers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Stamp packet with a version number (e.g., VLAN tag)</a:t>
            </a:r>
          </a:p>
          <a:p>
            <a:r>
              <a:rPr lang="en-US" i="1" dirty="0">
                <a:latin typeface="Arial" charset="0"/>
                <a:cs typeface="Arial" charset="0"/>
              </a:rPr>
              <a:t>Unobservable</a:t>
            </a:r>
            <a:r>
              <a:rPr lang="en-US" dirty="0">
                <a:latin typeface="Arial" charset="0"/>
                <a:cs typeface="Arial" charset="0"/>
              </a:rPr>
              <a:t> updates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Add rules for P2 in the interior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… matching on version # P2</a:t>
            </a:r>
          </a:p>
          <a:p>
            <a:r>
              <a:rPr lang="en-US" i="1" dirty="0">
                <a:latin typeface="Arial" charset="0"/>
                <a:cs typeface="Arial" charset="0"/>
              </a:rPr>
              <a:t>One-touch</a:t>
            </a:r>
            <a:r>
              <a:rPr lang="en-US" dirty="0">
                <a:latin typeface="Arial" charset="0"/>
                <a:cs typeface="Arial" charset="0"/>
              </a:rPr>
              <a:t> updates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Add rules to stamp packets </a:t>
            </a: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r>
              <a:rPr lang="en-US" dirty="0">
                <a:latin typeface="Arial" charset="0"/>
                <a:ea typeface="Arial" charset="0"/>
                <a:cs typeface="Arial" charset="0"/>
              </a:rPr>
              <a:t>with version # P2 at the edge</a:t>
            </a:r>
          </a:p>
          <a:p>
            <a:r>
              <a:rPr lang="en-US" dirty="0">
                <a:latin typeface="Arial" charset="0"/>
                <a:cs typeface="Arial" charset="0"/>
              </a:rPr>
              <a:t>Remove old rules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Wait for some time, then</a:t>
            </a: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r>
              <a:rPr lang="en-US" dirty="0">
                <a:latin typeface="Arial" charset="0"/>
                <a:ea typeface="Arial" charset="0"/>
                <a:cs typeface="Arial" charset="0"/>
              </a:rPr>
              <a:t>remove all version # P1 rules</a:t>
            </a:r>
          </a:p>
        </p:txBody>
      </p:sp>
      <p:sp>
        <p:nvSpPr>
          <p:cNvPr id="5325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0A4398B-C302-044A-90CB-45ACA34E27B7}" type="slidenum">
              <a:rPr lang="en-US" sz="1400" b="0">
                <a:latin typeface="Times New Roman" charset="0"/>
              </a:rPr>
              <a:pPr eaLnBrk="1" hangingPunct="1"/>
              <a:t>43</a:t>
            </a:fld>
            <a:endParaRPr lang="en-US" sz="1400" b="0">
              <a:latin typeface="Times New Roman" charset="0"/>
            </a:endParaRPr>
          </a:p>
        </p:txBody>
      </p:sp>
      <p:cxnSp>
        <p:nvCxnSpPr>
          <p:cNvPr id="53256" name="AutoShape 8"/>
          <p:cNvCxnSpPr>
            <a:cxnSpLocks noChangeShapeType="1"/>
          </p:cNvCxnSpPr>
          <p:nvPr/>
        </p:nvCxnSpPr>
        <p:spPr bwMode="auto">
          <a:xfrm rot="10800000" flipH="1">
            <a:off x="6304138" y="3152068"/>
            <a:ext cx="788988" cy="47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57" name="AutoShape 10"/>
          <p:cNvCxnSpPr>
            <a:cxnSpLocks noChangeShapeType="1"/>
            <a:endCxn id="53262" idx="0"/>
          </p:cNvCxnSpPr>
          <p:nvPr/>
        </p:nvCxnSpPr>
        <p:spPr bwMode="auto">
          <a:xfrm rot="10800000">
            <a:off x="7897988" y="3153656"/>
            <a:ext cx="809625" cy="31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58" name="AutoShape 2"/>
          <p:cNvCxnSpPr>
            <a:cxnSpLocks noChangeShapeType="1"/>
          </p:cNvCxnSpPr>
          <p:nvPr/>
        </p:nvCxnSpPr>
        <p:spPr bwMode="auto">
          <a:xfrm>
            <a:off x="7093126" y="3152068"/>
            <a:ext cx="411162" cy="3206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59" name="AutoShape 3"/>
          <p:cNvCxnSpPr>
            <a:cxnSpLocks noChangeShapeType="1"/>
          </p:cNvCxnSpPr>
          <p:nvPr/>
        </p:nvCxnSpPr>
        <p:spPr bwMode="auto">
          <a:xfrm>
            <a:off x="7093126" y="3152068"/>
            <a:ext cx="803275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60" name="AutoShape 5"/>
          <p:cNvCxnSpPr>
            <a:cxnSpLocks noChangeShapeType="1"/>
          </p:cNvCxnSpPr>
          <p:nvPr/>
        </p:nvCxnSpPr>
        <p:spPr bwMode="auto">
          <a:xfrm flipH="1">
            <a:off x="7504288" y="3153656"/>
            <a:ext cx="392113" cy="319087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326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913" y="2939343"/>
            <a:ext cx="6905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2" name="Freeform 11"/>
          <p:cNvSpPr>
            <a:spLocks/>
          </p:cNvSpPr>
          <p:nvPr/>
        </p:nvSpPr>
        <p:spPr bwMode="auto">
          <a:xfrm>
            <a:off x="7583663" y="2964743"/>
            <a:ext cx="627063" cy="377825"/>
          </a:xfrm>
          <a:custGeom>
            <a:avLst/>
            <a:gdLst>
              <a:gd name="T0" fmla="*/ 0 w 21600"/>
              <a:gd name="T1" fmla="*/ 4227477 h 21600"/>
              <a:gd name="T2" fmla="*/ 0 w 21600"/>
              <a:gd name="T3" fmla="*/ 2415579 h 21600"/>
              <a:gd name="T4" fmla="*/ 8969091 w 21600"/>
              <a:gd name="T5" fmla="*/ 0 h 21600"/>
              <a:gd name="T6" fmla="*/ 18138465 w 21600"/>
              <a:gd name="T7" fmla="*/ 2439787 h 21600"/>
              <a:gd name="T8" fmla="*/ 18178876 w 21600"/>
              <a:gd name="T9" fmla="*/ 4203268 h 21600"/>
              <a:gd name="T10" fmla="*/ 9049042 w 21600"/>
              <a:gd name="T11" fmla="*/ 6618847 h 21600"/>
              <a:gd name="T12" fmla="*/ 0 w 21600"/>
              <a:gd name="T13" fmla="*/ 4227477 h 21600"/>
              <a:gd name="T14" fmla="*/ 0 w 21600"/>
              <a:gd name="T15" fmla="*/ 422747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FF0515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326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888" y="2947281"/>
            <a:ext cx="6905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4" name="Freeform 11"/>
          <p:cNvSpPr>
            <a:spLocks/>
          </p:cNvSpPr>
          <p:nvPr/>
        </p:nvSpPr>
        <p:spPr bwMode="auto">
          <a:xfrm>
            <a:off x="5859638" y="2972681"/>
            <a:ext cx="625475" cy="377825"/>
          </a:xfrm>
          <a:custGeom>
            <a:avLst/>
            <a:gdLst>
              <a:gd name="T0" fmla="*/ 0 w 21600"/>
              <a:gd name="T1" fmla="*/ 4227477 h 21600"/>
              <a:gd name="T2" fmla="*/ 0 w 21600"/>
              <a:gd name="T3" fmla="*/ 2415579 h 21600"/>
              <a:gd name="T4" fmla="*/ 8946377 w 21600"/>
              <a:gd name="T5" fmla="*/ 0 h 21600"/>
              <a:gd name="T6" fmla="*/ 18092530 w 21600"/>
              <a:gd name="T7" fmla="*/ 2439787 h 21600"/>
              <a:gd name="T8" fmla="*/ 18132839 w 21600"/>
              <a:gd name="T9" fmla="*/ 4203268 h 21600"/>
              <a:gd name="T10" fmla="*/ 9026125 w 21600"/>
              <a:gd name="T11" fmla="*/ 6618847 h 21600"/>
              <a:gd name="T12" fmla="*/ 0 w 21600"/>
              <a:gd name="T13" fmla="*/ 4227477 h 21600"/>
              <a:gd name="T14" fmla="*/ 0 w 21600"/>
              <a:gd name="T15" fmla="*/ 422747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FF0515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3265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113" y="3307643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6" name="Freeform 25"/>
          <p:cNvSpPr>
            <a:spLocks/>
          </p:cNvSpPr>
          <p:nvPr/>
        </p:nvSpPr>
        <p:spPr bwMode="auto">
          <a:xfrm>
            <a:off x="7131226" y="3325106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00800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3267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113" y="2879018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8" name="Freeform 25"/>
          <p:cNvSpPr>
            <a:spLocks/>
          </p:cNvSpPr>
          <p:nvPr/>
        </p:nvSpPr>
        <p:spPr bwMode="auto">
          <a:xfrm>
            <a:off x="6750226" y="2896481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00800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3269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913" y="3307643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70" name="Freeform 25"/>
          <p:cNvSpPr>
            <a:spLocks/>
          </p:cNvSpPr>
          <p:nvPr/>
        </p:nvSpPr>
        <p:spPr bwMode="auto">
          <a:xfrm>
            <a:off x="6293026" y="3325106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00800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53271" name="AutoShape 2"/>
          <p:cNvCxnSpPr>
            <a:cxnSpLocks noChangeShapeType="1"/>
          </p:cNvCxnSpPr>
          <p:nvPr/>
        </p:nvCxnSpPr>
        <p:spPr bwMode="auto">
          <a:xfrm>
            <a:off x="6158088" y="4555418"/>
            <a:ext cx="411163" cy="3222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72" name="AutoShape 5"/>
          <p:cNvCxnSpPr>
            <a:cxnSpLocks noChangeShapeType="1"/>
          </p:cNvCxnSpPr>
          <p:nvPr/>
        </p:nvCxnSpPr>
        <p:spPr bwMode="auto">
          <a:xfrm flipH="1">
            <a:off x="6569251" y="4557006"/>
            <a:ext cx="393700" cy="3206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73" name="AutoShape 10"/>
          <p:cNvCxnSpPr>
            <a:cxnSpLocks noChangeShapeType="1"/>
          </p:cNvCxnSpPr>
          <p:nvPr/>
        </p:nvCxnSpPr>
        <p:spPr bwMode="auto">
          <a:xfrm rot="10800000">
            <a:off x="5523088" y="4547481"/>
            <a:ext cx="428625" cy="4762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74" name="AutoShape 8"/>
          <p:cNvCxnSpPr>
            <a:cxnSpLocks noChangeShapeType="1"/>
          </p:cNvCxnSpPr>
          <p:nvPr/>
        </p:nvCxnSpPr>
        <p:spPr bwMode="auto">
          <a:xfrm rot="10800000" flipH="1">
            <a:off x="6304138" y="4552243"/>
            <a:ext cx="788988" cy="47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75" name="AutoShape 10"/>
          <p:cNvCxnSpPr>
            <a:cxnSpLocks noChangeShapeType="1"/>
          </p:cNvCxnSpPr>
          <p:nvPr/>
        </p:nvCxnSpPr>
        <p:spPr bwMode="auto">
          <a:xfrm rot="10800000">
            <a:off x="7897988" y="4553831"/>
            <a:ext cx="809625" cy="31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76" name="AutoShape 2"/>
          <p:cNvCxnSpPr>
            <a:cxnSpLocks noChangeShapeType="1"/>
          </p:cNvCxnSpPr>
          <p:nvPr/>
        </p:nvCxnSpPr>
        <p:spPr bwMode="auto">
          <a:xfrm>
            <a:off x="7093126" y="4552243"/>
            <a:ext cx="411162" cy="3206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77" name="AutoShape 3"/>
          <p:cNvCxnSpPr>
            <a:cxnSpLocks noChangeShapeType="1"/>
          </p:cNvCxnSpPr>
          <p:nvPr/>
        </p:nvCxnSpPr>
        <p:spPr bwMode="auto">
          <a:xfrm>
            <a:off x="7093126" y="4552243"/>
            <a:ext cx="803275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78" name="AutoShape 5"/>
          <p:cNvCxnSpPr>
            <a:cxnSpLocks noChangeShapeType="1"/>
          </p:cNvCxnSpPr>
          <p:nvPr/>
        </p:nvCxnSpPr>
        <p:spPr bwMode="auto">
          <a:xfrm flipH="1">
            <a:off x="7504288" y="4553831"/>
            <a:ext cx="392113" cy="319087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3279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113" y="4707818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80" name="Freeform 25"/>
          <p:cNvSpPr>
            <a:spLocks/>
          </p:cNvSpPr>
          <p:nvPr/>
        </p:nvSpPr>
        <p:spPr bwMode="auto">
          <a:xfrm>
            <a:off x="7131226" y="4725281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00800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3281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113" y="4279193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82" name="Freeform 25"/>
          <p:cNvSpPr>
            <a:spLocks/>
          </p:cNvSpPr>
          <p:nvPr/>
        </p:nvSpPr>
        <p:spPr bwMode="auto">
          <a:xfrm>
            <a:off x="6750226" y="4296656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00800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3283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913" y="4707818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84" name="Freeform 25"/>
          <p:cNvSpPr>
            <a:spLocks/>
          </p:cNvSpPr>
          <p:nvPr/>
        </p:nvSpPr>
        <p:spPr bwMode="auto">
          <a:xfrm>
            <a:off x="6293026" y="4725281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00800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3285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776" y="4337931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86" name="Freeform 25"/>
          <p:cNvSpPr>
            <a:spLocks/>
          </p:cNvSpPr>
          <p:nvPr/>
        </p:nvSpPr>
        <p:spPr bwMode="auto">
          <a:xfrm>
            <a:off x="5827888" y="4355393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00800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3287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513" y="4307768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88" name="Freeform 25"/>
          <p:cNvSpPr>
            <a:spLocks/>
          </p:cNvSpPr>
          <p:nvPr/>
        </p:nvSpPr>
        <p:spPr bwMode="auto">
          <a:xfrm>
            <a:off x="7664626" y="4325231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00800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53289" name="AutoShape 2"/>
          <p:cNvCxnSpPr>
            <a:cxnSpLocks noChangeShapeType="1"/>
          </p:cNvCxnSpPr>
          <p:nvPr/>
        </p:nvCxnSpPr>
        <p:spPr bwMode="auto">
          <a:xfrm>
            <a:off x="6158088" y="5927018"/>
            <a:ext cx="411163" cy="3222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90" name="AutoShape 5"/>
          <p:cNvCxnSpPr>
            <a:cxnSpLocks noChangeShapeType="1"/>
          </p:cNvCxnSpPr>
          <p:nvPr/>
        </p:nvCxnSpPr>
        <p:spPr bwMode="auto">
          <a:xfrm flipH="1">
            <a:off x="6569251" y="5928606"/>
            <a:ext cx="393700" cy="3206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91" name="AutoShape 10"/>
          <p:cNvCxnSpPr>
            <a:cxnSpLocks noChangeShapeType="1"/>
          </p:cNvCxnSpPr>
          <p:nvPr/>
        </p:nvCxnSpPr>
        <p:spPr bwMode="auto">
          <a:xfrm rot="10800000">
            <a:off x="5523088" y="5919081"/>
            <a:ext cx="428625" cy="4762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92" name="AutoShape 8"/>
          <p:cNvCxnSpPr>
            <a:cxnSpLocks noChangeShapeType="1"/>
          </p:cNvCxnSpPr>
          <p:nvPr/>
        </p:nvCxnSpPr>
        <p:spPr bwMode="auto">
          <a:xfrm rot="10800000" flipH="1">
            <a:off x="6304138" y="5923843"/>
            <a:ext cx="788988" cy="47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93" name="AutoShape 10"/>
          <p:cNvCxnSpPr>
            <a:cxnSpLocks noChangeShapeType="1"/>
          </p:cNvCxnSpPr>
          <p:nvPr/>
        </p:nvCxnSpPr>
        <p:spPr bwMode="auto">
          <a:xfrm rot="10800000">
            <a:off x="7897988" y="5925431"/>
            <a:ext cx="809625" cy="31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94" name="AutoShape 2"/>
          <p:cNvCxnSpPr>
            <a:cxnSpLocks noChangeShapeType="1"/>
          </p:cNvCxnSpPr>
          <p:nvPr/>
        </p:nvCxnSpPr>
        <p:spPr bwMode="auto">
          <a:xfrm>
            <a:off x="7093126" y="5923843"/>
            <a:ext cx="411162" cy="3206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95" name="AutoShape 3"/>
          <p:cNvCxnSpPr>
            <a:cxnSpLocks noChangeShapeType="1"/>
          </p:cNvCxnSpPr>
          <p:nvPr/>
        </p:nvCxnSpPr>
        <p:spPr bwMode="auto">
          <a:xfrm>
            <a:off x="7093126" y="5923843"/>
            <a:ext cx="803275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96" name="AutoShape 5"/>
          <p:cNvCxnSpPr>
            <a:cxnSpLocks noChangeShapeType="1"/>
          </p:cNvCxnSpPr>
          <p:nvPr/>
        </p:nvCxnSpPr>
        <p:spPr bwMode="auto">
          <a:xfrm flipH="1">
            <a:off x="7504288" y="5925431"/>
            <a:ext cx="392113" cy="319087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3297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113" y="6079418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98" name="Freeform 25"/>
          <p:cNvSpPr>
            <a:spLocks/>
          </p:cNvSpPr>
          <p:nvPr/>
        </p:nvSpPr>
        <p:spPr bwMode="auto">
          <a:xfrm>
            <a:off x="7131226" y="6096881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EFF0D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3299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113" y="5650793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300" name="Freeform 25"/>
          <p:cNvSpPr>
            <a:spLocks/>
          </p:cNvSpPr>
          <p:nvPr/>
        </p:nvSpPr>
        <p:spPr bwMode="auto">
          <a:xfrm>
            <a:off x="6750226" y="5668256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EFF0D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3301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913" y="6079418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302" name="Freeform 25"/>
          <p:cNvSpPr>
            <a:spLocks/>
          </p:cNvSpPr>
          <p:nvPr/>
        </p:nvSpPr>
        <p:spPr bwMode="auto">
          <a:xfrm>
            <a:off x="6293026" y="6096881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EFF0D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3303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776" y="5709531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304" name="Freeform 25"/>
          <p:cNvSpPr>
            <a:spLocks/>
          </p:cNvSpPr>
          <p:nvPr/>
        </p:nvSpPr>
        <p:spPr bwMode="auto">
          <a:xfrm>
            <a:off x="5827888" y="5726993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EFF0D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3305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513" y="5679368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306" name="Freeform 25"/>
          <p:cNvSpPr>
            <a:spLocks/>
          </p:cNvSpPr>
          <p:nvPr/>
        </p:nvSpPr>
        <p:spPr bwMode="auto">
          <a:xfrm>
            <a:off x="7664626" y="5696831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EFF0D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307" name="Line 15"/>
          <p:cNvSpPr>
            <a:spLocks noChangeShapeType="1"/>
          </p:cNvSpPr>
          <p:nvPr/>
        </p:nvSpPr>
        <p:spPr bwMode="auto">
          <a:xfrm rot="10800000" flipH="1">
            <a:off x="7047088" y="2469443"/>
            <a:ext cx="1588" cy="309563"/>
          </a:xfrm>
          <a:prstGeom prst="line">
            <a:avLst/>
          </a:prstGeom>
          <a:noFill/>
          <a:ln w="508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308" name="Line 15"/>
          <p:cNvSpPr>
            <a:spLocks noChangeShapeType="1"/>
          </p:cNvSpPr>
          <p:nvPr/>
        </p:nvSpPr>
        <p:spPr bwMode="auto">
          <a:xfrm rot="10800000" flipH="1">
            <a:off x="7047088" y="3764843"/>
            <a:ext cx="1588" cy="309563"/>
          </a:xfrm>
          <a:prstGeom prst="line">
            <a:avLst/>
          </a:prstGeom>
          <a:noFill/>
          <a:ln w="508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309" name="Line 15"/>
          <p:cNvSpPr>
            <a:spLocks noChangeShapeType="1"/>
          </p:cNvSpPr>
          <p:nvPr/>
        </p:nvSpPr>
        <p:spPr bwMode="auto">
          <a:xfrm rot="10800000" flipH="1">
            <a:off x="7047088" y="5131681"/>
            <a:ext cx="1588" cy="309562"/>
          </a:xfrm>
          <a:prstGeom prst="line">
            <a:avLst/>
          </a:prstGeom>
          <a:noFill/>
          <a:ln w="508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688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Update Optimizations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38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Arial" charset="0"/>
                <a:cs typeface="Arial" charset="0"/>
              </a:rPr>
              <a:t>Avoid two-phase </a:t>
            </a:r>
            <a:r>
              <a:rPr lang="en-US" dirty="0" smtClean="0">
                <a:latin typeface="Arial" charset="0"/>
                <a:cs typeface="Arial" charset="0"/>
              </a:rPr>
              <a:t>update</a:t>
            </a:r>
            <a:endParaRPr lang="en-US" dirty="0">
              <a:latin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Naïve version touches every switch</a:t>
            </a:r>
          </a:p>
          <a:p>
            <a:pPr lvl="1">
              <a:spcAft>
                <a:spcPts val="3000"/>
              </a:spcAft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Doubles rule space requirements</a:t>
            </a:r>
          </a:p>
          <a:p>
            <a:r>
              <a:rPr lang="en-US" dirty="0">
                <a:latin typeface="Arial" charset="0"/>
                <a:cs typeface="Arial" charset="0"/>
              </a:rPr>
              <a:t>Limit scope </a:t>
            </a:r>
            <a:endParaRPr lang="en-US" dirty="0" smtClean="0">
              <a:latin typeface="Arial" charset="0"/>
              <a:cs typeface="Arial" charset="0"/>
            </a:endParaRP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Portion of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the traffic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Portion of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the topology</a:t>
            </a:r>
          </a:p>
          <a:p>
            <a:r>
              <a:rPr lang="en-US" dirty="0">
                <a:latin typeface="Arial" charset="0"/>
                <a:cs typeface="Arial" charset="0"/>
              </a:rPr>
              <a:t>Simple policy changes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trictly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adds paths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trictly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removes paths</a:t>
            </a:r>
          </a:p>
          <a:p>
            <a:endParaRPr lang="en-US" dirty="0">
              <a:latin typeface="Arial" charset="0"/>
              <a:cs typeface="Arial" charset="0"/>
            </a:endParaRP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414CB94-F8C1-6E49-9C54-9C28129757D4}" type="slidenum">
              <a:rPr lang="en-US" sz="1400" b="0">
                <a:latin typeface="Times New Roman" charset="0"/>
              </a:rPr>
              <a:pPr eaLnBrk="1" hangingPunct="1"/>
              <a:t>44</a:t>
            </a:fld>
            <a:endParaRPr lang="en-US" sz="1400" b="0">
              <a:latin typeface="Times New Roman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19448" y="4076343"/>
            <a:ext cx="2414588" cy="857250"/>
            <a:chOff x="6019448" y="4076343"/>
            <a:chExt cx="2414588" cy="857250"/>
          </a:xfrm>
        </p:grpSpPr>
        <p:cxnSp>
          <p:nvCxnSpPr>
            <p:cNvPr id="54277" name="AutoShape 2"/>
            <p:cNvCxnSpPr>
              <a:cxnSpLocks noChangeShapeType="1"/>
            </p:cNvCxnSpPr>
            <p:nvPr/>
          </p:nvCxnSpPr>
          <p:spPr bwMode="auto">
            <a:xfrm>
              <a:off x="6351236" y="4352568"/>
              <a:ext cx="411162" cy="32226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78" name="AutoShape 5"/>
            <p:cNvCxnSpPr>
              <a:cxnSpLocks noChangeShapeType="1"/>
            </p:cNvCxnSpPr>
            <p:nvPr/>
          </p:nvCxnSpPr>
          <p:spPr bwMode="auto">
            <a:xfrm flipH="1">
              <a:off x="6762398" y="4354156"/>
              <a:ext cx="392113" cy="32067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79" name="AutoShape 8"/>
            <p:cNvCxnSpPr>
              <a:cxnSpLocks noChangeShapeType="1"/>
            </p:cNvCxnSpPr>
            <p:nvPr/>
          </p:nvCxnSpPr>
          <p:spPr bwMode="auto">
            <a:xfrm rot="10800000" flipH="1">
              <a:off x="6497286" y="4349393"/>
              <a:ext cx="788987" cy="476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80" name="AutoShape 2"/>
            <p:cNvCxnSpPr>
              <a:cxnSpLocks noChangeShapeType="1"/>
            </p:cNvCxnSpPr>
            <p:nvPr/>
          </p:nvCxnSpPr>
          <p:spPr bwMode="auto">
            <a:xfrm>
              <a:off x="7284686" y="4349393"/>
              <a:ext cx="411162" cy="32067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81" name="AutoShape 3"/>
            <p:cNvCxnSpPr>
              <a:cxnSpLocks noChangeShapeType="1"/>
            </p:cNvCxnSpPr>
            <p:nvPr/>
          </p:nvCxnSpPr>
          <p:spPr bwMode="auto">
            <a:xfrm>
              <a:off x="7284686" y="4349393"/>
              <a:ext cx="804862" cy="158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82" name="AutoShape 5"/>
            <p:cNvCxnSpPr>
              <a:cxnSpLocks noChangeShapeType="1"/>
            </p:cNvCxnSpPr>
            <p:nvPr/>
          </p:nvCxnSpPr>
          <p:spPr bwMode="auto">
            <a:xfrm flipH="1">
              <a:off x="7695848" y="4350981"/>
              <a:ext cx="393700" cy="31908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54283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5061" y="4136668"/>
              <a:ext cx="688975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284" name="Freeform 11"/>
            <p:cNvSpPr>
              <a:spLocks/>
            </p:cNvSpPr>
            <p:nvPr/>
          </p:nvSpPr>
          <p:spPr bwMode="auto">
            <a:xfrm>
              <a:off x="7776811" y="4162068"/>
              <a:ext cx="625475" cy="377825"/>
            </a:xfrm>
            <a:custGeom>
              <a:avLst/>
              <a:gdLst>
                <a:gd name="T0" fmla="*/ 0 w 21600"/>
                <a:gd name="T1" fmla="*/ 4227477 h 21600"/>
                <a:gd name="T2" fmla="*/ 0 w 21600"/>
                <a:gd name="T3" fmla="*/ 2415579 h 21600"/>
                <a:gd name="T4" fmla="*/ 8946377 w 21600"/>
                <a:gd name="T5" fmla="*/ 0 h 21600"/>
                <a:gd name="T6" fmla="*/ 18092530 w 21600"/>
                <a:gd name="T7" fmla="*/ 2439787 h 21600"/>
                <a:gd name="T8" fmla="*/ 18132839 w 21600"/>
                <a:gd name="T9" fmla="*/ 4203268 h 21600"/>
                <a:gd name="T10" fmla="*/ 9026125 w 21600"/>
                <a:gd name="T11" fmla="*/ 6618847 h 21600"/>
                <a:gd name="T12" fmla="*/ 0 w 21600"/>
                <a:gd name="T13" fmla="*/ 4227477 h 21600"/>
                <a:gd name="T14" fmla="*/ 0 w 21600"/>
                <a:gd name="T15" fmla="*/ 422747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3796"/>
                  </a:moveTo>
                  <a:lnTo>
                    <a:pt x="0" y="7883"/>
                  </a:lnTo>
                  <a:lnTo>
                    <a:pt x="10657" y="0"/>
                  </a:lnTo>
                  <a:lnTo>
                    <a:pt x="21552" y="7962"/>
                  </a:lnTo>
                  <a:lnTo>
                    <a:pt x="21600" y="13717"/>
                  </a:lnTo>
                  <a:lnTo>
                    <a:pt x="10752" y="21600"/>
                  </a:lnTo>
                  <a:lnTo>
                    <a:pt x="0" y="13796"/>
                  </a:lnTo>
                  <a:close/>
                  <a:moveTo>
                    <a:pt x="0" y="13796"/>
                  </a:moveTo>
                </a:path>
              </a:pathLst>
            </a:custGeom>
            <a:solidFill>
              <a:srgbClr val="FF0515">
                <a:alpha val="3686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4285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448" y="4144606"/>
              <a:ext cx="690563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286" name="Freeform 11"/>
            <p:cNvSpPr>
              <a:spLocks/>
            </p:cNvSpPr>
            <p:nvPr/>
          </p:nvSpPr>
          <p:spPr bwMode="auto">
            <a:xfrm>
              <a:off x="6051198" y="4170006"/>
              <a:ext cx="627063" cy="377825"/>
            </a:xfrm>
            <a:custGeom>
              <a:avLst/>
              <a:gdLst>
                <a:gd name="T0" fmla="*/ 0 w 21600"/>
                <a:gd name="T1" fmla="*/ 4227477 h 21600"/>
                <a:gd name="T2" fmla="*/ 0 w 21600"/>
                <a:gd name="T3" fmla="*/ 2415579 h 21600"/>
                <a:gd name="T4" fmla="*/ 8969091 w 21600"/>
                <a:gd name="T5" fmla="*/ 0 h 21600"/>
                <a:gd name="T6" fmla="*/ 18138465 w 21600"/>
                <a:gd name="T7" fmla="*/ 2439787 h 21600"/>
                <a:gd name="T8" fmla="*/ 18178876 w 21600"/>
                <a:gd name="T9" fmla="*/ 4203268 h 21600"/>
                <a:gd name="T10" fmla="*/ 9049042 w 21600"/>
                <a:gd name="T11" fmla="*/ 6618847 h 21600"/>
                <a:gd name="T12" fmla="*/ 0 w 21600"/>
                <a:gd name="T13" fmla="*/ 4227477 h 21600"/>
                <a:gd name="T14" fmla="*/ 0 w 21600"/>
                <a:gd name="T15" fmla="*/ 422747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3796"/>
                  </a:moveTo>
                  <a:lnTo>
                    <a:pt x="0" y="7883"/>
                  </a:lnTo>
                  <a:lnTo>
                    <a:pt x="10657" y="0"/>
                  </a:lnTo>
                  <a:lnTo>
                    <a:pt x="21552" y="7962"/>
                  </a:lnTo>
                  <a:lnTo>
                    <a:pt x="21600" y="13717"/>
                  </a:lnTo>
                  <a:lnTo>
                    <a:pt x="10752" y="21600"/>
                  </a:lnTo>
                  <a:lnTo>
                    <a:pt x="0" y="13796"/>
                  </a:lnTo>
                  <a:close/>
                  <a:moveTo>
                    <a:pt x="0" y="13796"/>
                  </a:moveTo>
                </a:path>
              </a:pathLst>
            </a:custGeom>
            <a:solidFill>
              <a:srgbClr val="FF0515">
                <a:alpha val="3686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4287" name="Picture 2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2261" y="4076343"/>
              <a:ext cx="687387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288" name="Freeform 25"/>
            <p:cNvSpPr>
              <a:spLocks/>
            </p:cNvSpPr>
            <p:nvPr/>
          </p:nvSpPr>
          <p:spPr bwMode="auto">
            <a:xfrm>
              <a:off x="6941786" y="4093806"/>
              <a:ext cx="625475" cy="377825"/>
            </a:xfrm>
            <a:custGeom>
              <a:avLst/>
              <a:gdLst>
                <a:gd name="T0" fmla="*/ 0 w 21600"/>
                <a:gd name="T1" fmla="*/ 4215005 h 21600"/>
                <a:gd name="T2" fmla="*/ 0 w 21600"/>
                <a:gd name="T3" fmla="*/ 2408442 h 21600"/>
                <a:gd name="T4" fmla="*/ 8930422 w 21600"/>
                <a:gd name="T5" fmla="*/ 0 h 21600"/>
                <a:gd name="T6" fmla="*/ 18060272 w 21600"/>
                <a:gd name="T7" fmla="*/ 2432581 h 21600"/>
                <a:gd name="T8" fmla="*/ 18100494 w 21600"/>
                <a:gd name="T9" fmla="*/ 4190884 h 21600"/>
                <a:gd name="T10" fmla="*/ 9010025 w 21600"/>
                <a:gd name="T11" fmla="*/ 6599326 h 21600"/>
                <a:gd name="T12" fmla="*/ 0 w 21600"/>
                <a:gd name="T13" fmla="*/ 4215005 h 21600"/>
                <a:gd name="T14" fmla="*/ 0 w 21600"/>
                <a:gd name="T15" fmla="*/ 421500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3796"/>
                  </a:moveTo>
                  <a:lnTo>
                    <a:pt x="0" y="7883"/>
                  </a:lnTo>
                  <a:lnTo>
                    <a:pt x="10657" y="0"/>
                  </a:lnTo>
                  <a:lnTo>
                    <a:pt x="21552" y="7962"/>
                  </a:lnTo>
                  <a:lnTo>
                    <a:pt x="21600" y="13717"/>
                  </a:lnTo>
                  <a:lnTo>
                    <a:pt x="10752" y="21600"/>
                  </a:lnTo>
                  <a:lnTo>
                    <a:pt x="0" y="13796"/>
                  </a:lnTo>
                  <a:close/>
                  <a:moveTo>
                    <a:pt x="0" y="13796"/>
                  </a:moveTo>
                </a:path>
              </a:pathLst>
            </a:custGeom>
            <a:solidFill>
              <a:srgbClr val="008000">
                <a:alpha val="4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4289" name="Picture 2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5061" y="4504968"/>
              <a:ext cx="687387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290" name="Freeform 25"/>
            <p:cNvSpPr>
              <a:spLocks/>
            </p:cNvSpPr>
            <p:nvPr/>
          </p:nvSpPr>
          <p:spPr bwMode="auto">
            <a:xfrm>
              <a:off x="6484586" y="4522431"/>
              <a:ext cx="625475" cy="377825"/>
            </a:xfrm>
            <a:custGeom>
              <a:avLst/>
              <a:gdLst>
                <a:gd name="T0" fmla="*/ 0 w 21600"/>
                <a:gd name="T1" fmla="*/ 4215005 h 21600"/>
                <a:gd name="T2" fmla="*/ 0 w 21600"/>
                <a:gd name="T3" fmla="*/ 2408442 h 21600"/>
                <a:gd name="T4" fmla="*/ 8930422 w 21600"/>
                <a:gd name="T5" fmla="*/ 0 h 21600"/>
                <a:gd name="T6" fmla="*/ 18060272 w 21600"/>
                <a:gd name="T7" fmla="*/ 2432581 h 21600"/>
                <a:gd name="T8" fmla="*/ 18100494 w 21600"/>
                <a:gd name="T9" fmla="*/ 4190884 h 21600"/>
                <a:gd name="T10" fmla="*/ 9010025 w 21600"/>
                <a:gd name="T11" fmla="*/ 6599326 h 21600"/>
                <a:gd name="T12" fmla="*/ 0 w 21600"/>
                <a:gd name="T13" fmla="*/ 4215005 h 21600"/>
                <a:gd name="T14" fmla="*/ 0 w 21600"/>
                <a:gd name="T15" fmla="*/ 421500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3796"/>
                  </a:moveTo>
                  <a:lnTo>
                    <a:pt x="0" y="7883"/>
                  </a:lnTo>
                  <a:lnTo>
                    <a:pt x="10657" y="0"/>
                  </a:lnTo>
                  <a:lnTo>
                    <a:pt x="21552" y="7962"/>
                  </a:lnTo>
                  <a:lnTo>
                    <a:pt x="21600" y="13717"/>
                  </a:lnTo>
                  <a:lnTo>
                    <a:pt x="10752" y="21600"/>
                  </a:lnTo>
                  <a:lnTo>
                    <a:pt x="0" y="13796"/>
                  </a:lnTo>
                  <a:close/>
                  <a:moveTo>
                    <a:pt x="0" y="13796"/>
                  </a:moveTo>
                </a:path>
              </a:pathLst>
            </a:custGeom>
            <a:solidFill>
              <a:srgbClr val="008000">
                <a:alpha val="4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4291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8973" y="4504968"/>
              <a:ext cx="690563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292" name="Freeform 11"/>
            <p:cNvSpPr>
              <a:spLocks/>
            </p:cNvSpPr>
            <p:nvPr/>
          </p:nvSpPr>
          <p:spPr bwMode="auto">
            <a:xfrm>
              <a:off x="7330723" y="4528781"/>
              <a:ext cx="625475" cy="379412"/>
            </a:xfrm>
            <a:custGeom>
              <a:avLst/>
              <a:gdLst>
                <a:gd name="T0" fmla="*/ 0 w 21600"/>
                <a:gd name="T1" fmla="*/ 4245234 h 21600"/>
                <a:gd name="T2" fmla="*/ 0 w 21600"/>
                <a:gd name="T3" fmla="*/ 2425725 h 21600"/>
                <a:gd name="T4" fmla="*/ 8946377 w 21600"/>
                <a:gd name="T5" fmla="*/ 0 h 21600"/>
                <a:gd name="T6" fmla="*/ 18092530 w 21600"/>
                <a:gd name="T7" fmla="*/ 2450035 h 21600"/>
                <a:gd name="T8" fmla="*/ 18132839 w 21600"/>
                <a:gd name="T9" fmla="*/ 4220923 h 21600"/>
                <a:gd name="T10" fmla="*/ 9026125 w 21600"/>
                <a:gd name="T11" fmla="*/ 6646648 h 21600"/>
                <a:gd name="T12" fmla="*/ 0 w 21600"/>
                <a:gd name="T13" fmla="*/ 4245234 h 21600"/>
                <a:gd name="T14" fmla="*/ 0 w 21600"/>
                <a:gd name="T15" fmla="*/ 4245234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3796"/>
                  </a:moveTo>
                  <a:lnTo>
                    <a:pt x="0" y="7883"/>
                  </a:lnTo>
                  <a:lnTo>
                    <a:pt x="10657" y="0"/>
                  </a:lnTo>
                  <a:lnTo>
                    <a:pt x="21552" y="7962"/>
                  </a:lnTo>
                  <a:lnTo>
                    <a:pt x="21600" y="13717"/>
                  </a:lnTo>
                  <a:lnTo>
                    <a:pt x="10752" y="21600"/>
                  </a:lnTo>
                  <a:lnTo>
                    <a:pt x="0" y="13796"/>
                  </a:lnTo>
                  <a:close/>
                  <a:moveTo>
                    <a:pt x="0" y="13796"/>
                  </a:moveTo>
                </a:path>
              </a:pathLst>
            </a:custGeom>
            <a:solidFill>
              <a:srgbClr val="FF0515">
                <a:alpha val="3686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689247" y="5660668"/>
            <a:ext cx="3184525" cy="457200"/>
            <a:chOff x="5689247" y="5660668"/>
            <a:chExt cx="3184525" cy="457200"/>
          </a:xfrm>
        </p:grpSpPr>
        <p:cxnSp>
          <p:nvCxnSpPr>
            <p:cNvPr id="54293" name="AutoShape 10"/>
            <p:cNvCxnSpPr>
              <a:cxnSpLocks noChangeShapeType="1"/>
            </p:cNvCxnSpPr>
            <p:nvPr/>
          </p:nvCxnSpPr>
          <p:spPr bwMode="auto">
            <a:xfrm rot="10800000">
              <a:off x="5689247" y="5928956"/>
              <a:ext cx="428625" cy="476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94" name="AutoShape 8"/>
            <p:cNvCxnSpPr>
              <a:cxnSpLocks noChangeShapeType="1"/>
            </p:cNvCxnSpPr>
            <p:nvPr/>
          </p:nvCxnSpPr>
          <p:spPr bwMode="auto">
            <a:xfrm rot="10800000" flipH="1">
              <a:off x="6470297" y="5933718"/>
              <a:ext cx="788988" cy="476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95" name="AutoShape 10"/>
            <p:cNvCxnSpPr>
              <a:cxnSpLocks noChangeShapeType="1"/>
            </p:cNvCxnSpPr>
            <p:nvPr/>
          </p:nvCxnSpPr>
          <p:spPr bwMode="auto">
            <a:xfrm rot="10800000">
              <a:off x="8064147" y="5935306"/>
              <a:ext cx="809625" cy="317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96" name="AutoShape 3"/>
            <p:cNvCxnSpPr>
              <a:cxnSpLocks noChangeShapeType="1"/>
            </p:cNvCxnSpPr>
            <p:nvPr/>
          </p:nvCxnSpPr>
          <p:spPr bwMode="auto">
            <a:xfrm>
              <a:off x="7259285" y="5933718"/>
              <a:ext cx="803275" cy="158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54297" name="Picture 2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272" y="5660668"/>
              <a:ext cx="688975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298" name="Freeform 25"/>
            <p:cNvSpPr>
              <a:spLocks/>
            </p:cNvSpPr>
            <p:nvPr/>
          </p:nvSpPr>
          <p:spPr bwMode="auto">
            <a:xfrm>
              <a:off x="6916385" y="5678131"/>
              <a:ext cx="625475" cy="377825"/>
            </a:xfrm>
            <a:custGeom>
              <a:avLst/>
              <a:gdLst>
                <a:gd name="T0" fmla="*/ 0 w 21600"/>
                <a:gd name="T1" fmla="*/ 4215005 h 21600"/>
                <a:gd name="T2" fmla="*/ 0 w 21600"/>
                <a:gd name="T3" fmla="*/ 2408442 h 21600"/>
                <a:gd name="T4" fmla="*/ 8930422 w 21600"/>
                <a:gd name="T5" fmla="*/ 0 h 21600"/>
                <a:gd name="T6" fmla="*/ 18060272 w 21600"/>
                <a:gd name="T7" fmla="*/ 2432581 h 21600"/>
                <a:gd name="T8" fmla="*/ 18100494 w 21600"/>
                <a:gd name="T9" fmla="*/ 4190884 h 21600"/>
                <a:gd name="T10" fmla="*/ 9010025 w 21600"/>
                <a:gd name="T11" fmla="*/ 6599326 h 21600"/>
                <a:gd name="T12" fmla="*/ 0 w 21600"/>
                <a:gd name="T13" fmla="*/ 4215005 h 21600"/>
                <a:gd name="T14" fmla="*/ 0 w 21600"/>
                <a:gd name="T15" fmla="*/ 421500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3796"/>
                  </a:moveTo>
                  <a:lnTo>
                    <a:pt x="0" y="7883"/>
                  </a:lnTo>
                  <a:lnTo>
                    <a:pt x="10657" y="0"/>
                  </a:lnTo>
                  <a:lnTo>
                    <a:pt x="21552" y="7962"/>
                  </a:lnTo>
                  <a:lnTo>
                    <a:pt x="21600" y="13717"/>
                  </a:lnTo>
                  <a:lnTo>
                    <a:pt x="10752" y="21600"/>
                  </a:lnTo>
                  <a:lnTo>
                    <a:pt x="0" y="13796"/>
                  </a:lnTo>
                  <a:close/>
                  <a:moveTo>
                    <a:pt x="0" y="13796"/>
                  </a:moveTo>
                </a:path>
              </a:pathLst>
            </a:custGeom>
            <a:solidFill>
              <a:srgbClr val="008000">
                <a:alpha val="4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4299" name="Picture 2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9672" y="5689243"/>
              <a:ext cx="688975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300" name="Freeform 25"/>
            <p:cNvSpPr>
              <a:spLocks/>
            </p:cNvSpPr>
            <p:nvPr/>
          </p:nvSpPr>
          <p:spPr bwMode="auto">
            <a:xfrm>
              <a:off x="7830785" y="5706706"/>
              <a:ext cx="625475" cy="377825"/>
            </a:xfrm>
            <a:custGeom>
              <a:avLst/>
              <a:gdLst>
                <a:gd name="T0" fmla="*/ 0 w 21600"/>
                <a:gd name="T1" fmla="*/ 4215005 h 21600"/>
                <a:gd name="T2" fmla="*/ 0 w 21600"/>
                <a:gd name="T3" fmla="*/ 2408442 h 21600"/>
                <a:gd name="T4" fmla="*/ 8930422 w 21600"/>
                <a:gd name="T5" fmla="*/ 0 h 21600"/>
                <a:gd name="T6" fmla="*/ 18060272 w 21600"/>
                <a:gd name="T7" fmla="*/ 2432581 h 21600"/>
                <a:gd name="T8" fmla="*/ 18100494 w 21600"/>
                <a:gd name="T9" fmla="*/ 4190884 h 21600"/>
                <a:gd name="T10" fmla="*/ 9010025 w 21600"/>
                <a:gd name="T11" fmla="*/ 6599326 h 21600"/>
                <a:gd name="T12" fmla="*/ 0 w 21600"/>
                <a:gd name="T13" fmla="*/ 4215005 h 21600"/>
                <a:gd name="T14" fmla="*/ 0 w 21600"/>
                <a:gd name="T15" fmla="*/ 421500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3796"/>
                  </a:moveTo>
                  <a:lnTo>
                    <a:pt x="0" y="7883"/>
                  </a:lnTo>
                  <a:lnTo>
                    <a:pt x="10657" y="0"/>
                  </a:lnTo>
                  <a:lnTo>
                    <a:pt x="21552" y="7962"/>
                  </a:lnTo>
                  <a:lnTo>
                    <a:pt x="21600" y="13717"/>
                  </a:lnTo>
                  <a:lnTo>
                    <a:pt x="10752" y="21600"/>
                  </a:lnTo>
                  <a:lnTo>
                    <a:pt x="0" y="13796"/>
                  </a:lnTo>
                  <a:close/>
                  <a:moveTo>
                    <a:pt x="0" y="13796"/>
                  </a:moveTo>
                </a:path>
              </a:pathLst>
            </a:custGeom>
            <a:solidFill>
              <a:srgbClr val="008000">
                <a:alpha val="4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4301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3410" y="5660668"/>
              <a:ext cx="690562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302" name="Freeform 11"/>
            <p:cNvSpPr>
              <a:spLocks/>
            </p:cNvSpPr>
            <p:nvPr/>
          </p:nvSpPr>
          <p:spPr bwMode="auto">
            <a:xfrm>
              <a:off x="6005160" y="5684481"/>
              <a:ext cx="625475" cy="379412"/>
            </a:xfrm>
            <a:custGeom>
              <a:avLst/>
              <a:gdLst>
                <a:gd name="T0" fmla="*/ 0 w 21600"/>
                <a:gd name="T1" fmla="*/ 4245234 h 21600"/>
                <a:gd name="T2" fmla="*/ 0 w 21600"/>
                <a:gd name="T3" fmla="*/ 2425725 h 21600"/>
                <a:gd name="T4" fmla="*/ 8946377 w 21600"/>
                <a:gd name="T5" fmla="*/ 0 h 21600"/>
                <a:gd name="T6" fmla="*/ 18092530 w 21600"/>
                <a:gd name="T7" fmla="*/ 2450035 h 21600"/>
                <a:gd name="T8" fmla="*/ 18132839 w 21600"/>
                <a:gd name="T9" fmla="*/ 4220923 h 21600"/>
                <a:gd name="T10" fmla="*/ 9026125 w 21600"/>
                <a:gd name="T11" fmla="*/ 6646648 h 21600"/>
                <a:gd name="T12" fmla="*/ 0 w 21600"/>
                <a:gd name="T13" fmla="*/ 4245234 h 21600"/>
                <a:gd name="T14" fmla="*/ 0 w 21600"/>
                <a:gd name="T15" fmla="*/ 4245234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3796"/>
                  </a:moveTo>
                  <a:lnTo>
                    <a:pt x="0" y="7883"/>
                  </a:lnTo>
                  <a:lnTo>
                    <a:pt x="10657" y="0"/>
                  </a:lnTo>
                  <a:lnTo>
                    <a:pt x="21552" y="7962"/>
                  </a:lnTo>
                  <a:lnTo>
                    <a:pt x="21600" y="13717"/>
                  </a:lnTo>
                  <a:lnTo>
                    <a:pt x="10752" y="21600"/>
                  </a:lnTo>
                  <a:lnTo>
                    <a:pt x="0" y="13796"/>
                  </a:lnTo>
                  <a:close/>
                  <a:moveTo>
                    <a:pt x="0" y="13796"/>
                  </a:moveTo>
                </a:path>
              </a:pathLst>
            </a:custGeom>
            <a:solidFill>
              <a:srgbClr val="FF0515">
                <a:alpha val="3686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17979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Frenetic Abstractions</a:t>
            </a: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FEF227A-2566-6D41-ADBC-408F88BF8C15}" type="slidenum">
              <a:rPr lang="en-US" sz="1400" b="0">
                <a:latin typeface="Times New Roman" charset="0"/>
              </a:rPr>
              <a:pPr eaLnBrk="1" hangingPunct="1"/>
              <a:t>45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55300" name="Rounded Rectangle 23"/>
          <p:cNvSpPr>
            <a:spLocks noChangeArrowheads="1"/>
          </p:cNvSpPr>
          <p:nvPr/>
        </p:nvSpPr>
        <p:spPr bwMode="auto">
          <a:xfrm>
            <a:off x="3352800" y="1524000"/>
            <a:ext cx="2590800" cy="1447800"/>
          </a:xfrm>
          <a:prstGeom prst="roundRect">
            <a:avLst>
              <a:gd name="adj" fmla="val 16667"/>
            </a:avLst>
          </a:prstGeom>
          <a:solidFill>
            <a:srgbClr val="FF4B57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Cloud 5"/>
          <p:cNvSpPr/>
          <p:nvPr/>
        </p:nvSpPr>
        <p:spPr>
          <a:xfrm>
            <a:off x="1447800" y="4343400"/>
            <a:ext cx="6477000" cy="1752600"/>
          </a:xfrm>
          <a:prstGeom prst="cloud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7" name="Freeform 6"/>
          <p:cNvSpPr>
            <a:spLocks noChangeArrowheads="1"/>
          </p:cNvSpPr>
          <p:nvPr/>
        </p:nvSpPr>
        <p:spPr bwMode="auto">
          <a:xfrm>
            <a:off x="1722438" y="2185988"/>
            <a:ext cx="1628775" cy="2397125"/>
          </a:xfrm>
          <a:custGeom>
            <a:avLst/>
            <a:gdLst>
              <a:gd name="T0" fmla="*/ 723704 w 1630110"/>
              <a:gd name="T1" fmla="*/ 2400796 h 2396208"/>
              <a:gd name="T2" fmla="*/ 149957 w 1630110"/>
              <a:gd name="T3" fmla="*/ 878980 h 2396208"/>
              <a:gd name="T4" fmla="*/ 1623445 w 1630110"/>
              <a:gd name="T5" fmla="*/ 0 h 2396208"/>
              <a:gd name="T6" fmla="*/ 0 60000 65536"/>
              <a:gd name="T7" fmla="*/ 0 60000 65536"/>
              <a:gd name="T8" fmla="*/ 0 60000 65536"/>
              <a:gd name="T9" fmla="*/ 0 w 1630110"/>
              <a:gd name="T10" fmla="*/ 0 h 2396208"/>
              <a:gd name="T11" fmla="*/ 1630110 w 1630110"/>
              <a:gd name="T12" fmla="*/ 2396208 h 23962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30110" h="2396208">
                <a:moveTo>
                  <a:pt x="726675" y="2396208"/>
                </a:moveTo>
                <a:cubicBezTo>
                  <a:pt x="363337" y="1836438"/>
                  <a:pt x="0" y="1276668"/>
                  <a:pt x="150572" y="877300"/>
                </a:cubicBezTo>
                <a:cubicBezTo>
                  <a:pt x="301144" y="477932"/>
                  <a:pt x="1630110" y="0"/>
                  <a:pt x="1630110" y="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Freeform 7"/>
          <p:cNvSpPr>
            <a:spLocks noChangeArrowheads="1"/>
          </p:cNvSpPr>
          <p:nvPr/>
        </p:nvSpPr>
        <p:spPr bwMode="auto">
          <a:xfrm>
            <a:off x="5957888" y="2147888"/>
            <a:ext cx="1592262" cy="2238375"/>
          </a:xfrm>
          <a:custGeom>
            <a:avLst/>
            <a:gdLst>
              <a:gd name="T0" fmla="*/ 0 w 1593011"/>
              <a:gd name="T1" fmla="*/ 0 h 2239080"/>
              <a:gd name="T2" fmla="*/ 1436874 w 1593011"/>
              <a:gd name="T3" fmla="*/ 483719 h 2239080"/>
              <a:gd name="T4" fmla="*/ 914374 w 1593011"/>
              <a:gd name="T5" fmla="*/ 2235557 h 2239080"/>
              <a:gd name="T6" fmla="*/ 0 60000 65536"/>
              <a:gd name="T7" fmla="*/ 0 60000 65536"/>
              <a:gd name="T8" fmla="*/ 0 60000 65536"/>
              <a:gd name="T9" fmla="*/ 0 w 1593011"/>
              <a:gd name="T10" fmla="*/ 0 h 2239080"/>
              <a:gd name="T11" fmla="*/ 1593011 w 1593011"/>
              <a:gd name="T12" fmla="*/ 2239080 h 22390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3011" h="2239080">
                <a:moveTo>
                  <a:pt x="0" y="0"/>
                </a:moveTo>
                <a:cubicBezTo>
                  <a:pt x="643751" y="55650"/>
                  <a:pt x="1287503" y="111300"/>
                  <a:pt x="1440257" y="484480"/>
                </a:cubicBezTo>
                <a:cubicBezTo>
                  <a:pt x="1593011" y="857660"/>
                  <a:pt x="916527" y="2239080"/>
                  <a:pt x="916527" y="223908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60375" y="3101975"/>
            <a:ext cx="1520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/>
              <a:t>SQL-like</a:t>
            </a:r>
            <a:br>
              <a:rPr lang="en-US" i="1"/>
            </a:br>
            <a:r>
              <a:rPr lang="en-US" i="1"/>
              <a:t>queries</a:t>
            </a:r>
            <a:endParaRPr lang="en-US"/>
          </a:p>
        </p:txBody>
      </p:sp>
      <p:sp>
        <p:nvSpPr>
          <p:cNvPr id="55305" name="TextBox 10"/>
          <p:cNvSpPr txBox="1">
            <a:spLocks noChangeArrowheads="1"/>
          </p:cNvSpPr>
          <p:nvPr/>
        </p:nvSpPr>
        <p:spPr bwMode="auto">
          <a:xfrm>
            <a:off x="3929063" y="4800600"/>
            <a:ext cx="16716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FFFF"/>
                </a:solidFill>
              </a:rPr>
              <a:t>OpenFlow</a:t>
            </a:r>
          </a:p>
          <a:p>
            <a:pPr eaLnBrk="1" hangingPunct="1"/>
            <a:r>
              <a:rPr lang="en-US" sz="2400">
                <a:solidFill>
                  <a:srgbClr val="FFFFFF"/>
                </a:solidFill>
              </a:rPr>
              <a:t>Switches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315200" y="2895600"/>
            <a:ext cx="1520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/>
              <a:t>Consistent</a:t>
            </a:r>
          </a:p>
          <a:p>
            <a:pPr eaLnBrk="1" hangingPunct="1"/>
            <a:r>
              <a:rPr lang="en-US" i="1"/>
              <a:t>Updates</a:t>
            </a:r>
            <a:endParaRPr lang="en-US"/>
          </a:p>
        </p:txBody>
      </p:sp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3810000" y="1752600"/>
            <a:ext cx="609600" cy="5334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ounded Rectangle 14"/>
          <p:cNvSpPr>
            <a:spLocks noChangeArrowheads="1"/>
          </p:cNvSpPr>
          <p:nvPr/>
        </p:nvSpPr>
        <p:spPr bwMode="auto">
          <a:xfrm>
            <a:off x="4876800" y="1752600"/>
            <a:ext cx="609600" cy="5334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375377" y="2419350"/>
            <a:ext cx="2743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 dirty="0"/>
              <a:t>Policy Composition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605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3" grpId="0"/>
      <p:bldP spid="14" grpId="0" animBg="1"/>
      <p:bldP spid="15" grpId="0" animBg="1"/>
      <p:bldP spid="1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27000" y="2130425"/>
            <a:ext cx="9016999" cy="1470025"/>
          </a:xfrm>
        </p:spPr>
        <p:txBody>
          <a:bodyPr/>
          <a:lstStyle/>
          <a:p>
            <a:r>
              <a:rPr lang="en-US" dirty="0" smtClean="0"/>
              <a:t>Software-Defined </a:t>
            </a:r>
            <a:r>
              <a:rPr lang="en-US" dirty="0" err="1" smtClean="0"/>
              <a:t>eXchange</a:t>
            </a:r>
            <a:r>
              <a:rPr lang="en-US" dirty="0" smtClean="0"/>
              <a:t> (SDX)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26999" y="3278364"/>
            <a:ext cx="8904111" cy="1752600"/>
          </a:xfrm>
        </p:spPr>
        <p:txBody>
          <a:bodyPr>
            <a:noAutofit/>
          </a:bodyPr>
          <a:lstStyle/>
          <a:p>
            <a:r>
              <a:rPr lang="en-US" sz="2400" dirty="0">
                <a:hlinkClick r:id="rId2"/>
              </a:rPr>
              <a:t>http://noise-lab.net/projects/software-defined-networking/sdx</a:t>
            </a:r>
            <a:r>
              <a:rPr lang="en-US" sz="2400" dirty="0" smtClean="0">
                <a:hlinkClick r:id="rId2"/>
              </a:rPr>
              <a:t>/</a:t>
            </a:r>
            <a:endParaRPr lang="en-US" sz="2400" dirty="0" smtClean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Joint work with </a:t>
            </a:r>
            <a:r>
              <a:rPr lang="en-US" sz="2800" dirty="0" smtClean="0"/>
              <a:t>groups </a:t>
            </a:r>
            <a:r>
              <a:rPr lang="en-US" sz="2800" dirty="0" smtClean="0"/>
              <a:t>of Nick </a:t>
            </a:r>
            <a:r>
              <a:rPr lang="en-US" sz="2800" dirty="0" err="1" smtClean="0"/>
              <a:t>Feamster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smtClean="0"/>
              <a:t>and Russ Clark at Georgia Tech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42482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</a:t>
            </a:r>
            <a:r>
              <a:rPr lang="en-US" dirty="0" err="1" smtClean="0"/>
              <a:t>eXchange</a:t>
            </a:r>
            <a:r>
              <a:rPr lang="en-US" dirty="0" smtClean="0"/>
              <a:t> Points (IXPs)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multiple networks meet</a:t>
            </a:r>
          </a:p>
          <a:p>
            <a:pPr lvl="1"/>
            <a:r>
              <a:rPr lang="en-US" dirty="0" smtClean="0"/>
              <a:t>To exchange traffic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47</a:t>
            </a:fld>
            <a:endParaRPr lang="en-US" dirty="0"/>
          </a:p>
        </p:txBody>
      </p:sp>
      <p:pic>
        <p:nvPicPr>
          <p:cNvPr id="10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19474" y="3710545"/>
            <a:ext cx="1627794" cy="696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Picture 23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3621509"/>
            <a:ext cx="2068689" cy="1244253"/>
          </a:xfrm>
          <a:prstGeom prst="rect">
            <a:avLst/>
          </a:prstGeom>
        </p:spPr>
      </p:pic>
      <p:pic>
        <p:nvPicPr>
          <p:cNvPr id="13" name="pasted-image.jpg"/>
          <p:cNvPicPr/>
          <p:nvPr/>
        </p:nvPicPr>
        <p:blipFill>
          <a:blip r:embed="rId4">
            <a:extLst/>
          </a:blip>
          <a:srcRect l="6992" t="10113" r="10135" b="11501"/>
          <a:stretch>
            <a:fillRect/>
          </a:stretch>
        </p:blipFill>
        <p:spPr>
          <a:xfrm>
            <a:off x="2323646" y="3838222"/>
            <a:ext cx="611466" cy="32455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Picture 24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919" y="5312020"/>
            <a:ext cx="2068689" cy="1244253"/>
          </a:xfrm>
          <a:prstGeom prst="rect">
            <a:avLst/>
          </a:prstGeom>
        </p:spPr>
      </p:pic>
      <p:pic>
        <p:nvPicPr>
          <p:cNvPr id="26" name="Picture 25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984" y="3432420"/>
            <a:ext cx="2068689" cy="1244253"/>
          </a:xfrm>
          <a:prstGeom prst="rect">
            <a:avLst/>
          </a:prstGeom>
        </p:spPr>
      </p:pic>
      <p:pic>
        <p:nvPicPr>
          <p:cNvPr id="27" name="pasted-image.jpg"/>
          <p:cNvPicPr/>
          <p:nvPr/>
        </p:nvPicPr>
        <p:blipFill>
          <a:blip r:embed="rId4">
            <a:extLst/>
          </a:blip>
          <a:srcRect l="6992" t="10113" r="10135" b="11501"/>
          <a:stretch>
            <a:fillRect/>
          </a:stretch>
        </p:blipFill>
        <p:spPr>
          <a:xfrm>
            <a:off x="5643384" y="3838222"/>
            <a:ext cx="611466" cy="32455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pasted-image.jpg"/>
          <p:cNvPicPr/>
          <p:nvPr/>
        </p:nvPicPr>
        <p:blipFill>
          <a:blip r:embed="rId4">
            <a:extLst/>
          </a:blip>
          <a:srcRect l="6992" t="10113" r="10135" b="11501"/>
          <a:stretch>
            <a:fillRect/>
          </a:stretch>
        </p:blipFill>
        <p:spPr>
          <a:xfrm>
            <a:off x="3985935" y="5149742"/>
            <a:ext cx="611466" cy="324556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30" name="Straight Connector 29"/>
          <p:cNvCxnSpPr>
            <a:stCxn id="13" idx="3"/>
          </p:cNvCxnSpPr>
          <p:nvPr/>
        </p:nvCxnSpPr>
        <p:spPr>
          <a:xfrm flipV="1">
            <a:off x="2935112" y="3993444"/>
            <a:ext cx="691444" cy="70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951940" y="3951111"/>
            <a:ext cx="691444" cy="70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0" idx="2"/>
            <a:endCxn id="28" idx="0"/>
          </p:cNvCxnSpPr>
          <p:nvPr/>
        </p:nvCxnSpPr>
        <p:spPr>
          <a:xfrm>
            <a:off x="4233371" y="4406568"/>
            <a:ext cx="58297" cy="7431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936978" y="4020569"/>
            <a:ext cx="10117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Google</a:t>
            </a:r>
            <a:endParaRPr lang="en-US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3755378" y="5726053"/>
            <a:ext cx="1196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Comcast</a:t>
            </a:r>
            <a:endParaRPr lang="en-US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6678335" y="3800445"/>
            <a:ext cx="902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Netflix</a:t>
            </a:r>
            <a:endParaRPr lang="en-US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4399385" y="4430721"/>
            <a:ext cx="552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IXP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336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/>
        </p:nvSpPr>
        <p:spPr>
          <a:xfrm>
            <a:off x="4303889" y="3273778"/>
            <a:ext cx="1207808" cy="1975555"/>
          </a:xfrm>
          <a:custGeom>
            <a:avLst/>
            <a:gdLst>
              <a:gd name="connsiteX0" fmla="*/ 0 w 1207808"/>
              <a:gd name="connsiteY0" fmla="*/ 0 h 1975555"/>
              <a:gd name="connsiteX1" fmla="*/ 1128889 w 1207808"/>
              <a:gd name="connsiteY1" fmla="*/ 522111 h 1975555"/>
              <a:gd name="connsiteX2" fmla="*/ 1016000 w 1207808"/>
              <a:gd name="connsiteY2" fmla="*/ 1679222 h 1975555"/>
              <a:gd name="connsiteX3" fmla="*/ 239889 w 1207808"/>
              <a:gd name="connsiteY3" fmla="*/ 1975555 h 1975555"/>
              <a:gd name="connsiteX4" fmla="*/ 239889 w 1207808"/>
              <a:gd name="connsiteY4" fmla="*/ 1975555 h 1975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7808" h="1975555">
                <a:moveTo>
                  <a:pt x="0" y="0"/>
                </a:moveTo>
                <a:cubicBezTo>
                  <a:pt x="479778" y="121120"/>
                  <a:pt x="959556" y="242241"/>
                  <a:pt x="1128889" y="522111"/>
                </a:cubicBezTo>
                <a:cubicBezTo>
                  <a:pt x="1298222" y="801981"/>
                  <a:pt x="1164167" y="1436981"/>
                  <a:pt x="1016000" y="1679222"/>
                </a:cubicBezTo>
                <a:cubicBezTo>
                  <a:pt x="867833" y="1921463"/>
                  <a:pt x="239889" y="1975555"/>
                  <a:pt x="239889" y="1975555"/>
                </a:cubicBezTo>
                <a:lnTo>
                  <a:pt x="239889" y="1975555"/>
                </a:lnTo>
              </a:path>
            </a:pathLst>
          </a:cu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</a:t>
            </a:r>
            <a:r>
              <a:rPr lang="en-US" dirty="0" err="1" smtClean="0"/>
              <a:t>eXchange</a:t>
            </a:r>
            <a:r>
              <a:rPr lang="en-US" dirty="0" smtClean="0"/>
              <a:t> Points (IXPs)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networks meet</a:t>
            </a:r>
          </a:p>
          <a:p>
            <a:pPr lvl="1"/>
            <a:r>
              <a:rPr lang="en-US" dirty="0" smtClean="0"/>
              <a:t>To exchange traffic and routing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48</a:t>
            </a:fld>
            <a:endParaRPr lang="en-US" dirty="0"/>
          </a:p>
        </p:txBody>
      </p:sp>
      <p:pic>
        <p:nvPicPr>
          <p:cNvPr id="10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19474" y="3710545"/>
            <a:ext cx="1627794" cy="696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Picture 23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3621509"/>
            <a:ext cx="2068689" cy="1244253"/>
          </a:xfrm>
          <a:prstGeom prst="rect">
            <a:avLst/>
          </a:prstGeom>
        </p:spPr>
      </p:pic>
      <p:pic>
        <p:nvPicPr>
          <p:cNvPr id="13" name="pasted-image.jpg"/>
          <p:cNvPicPr/>
          <p:nvPr/>
        </p:nvPicPr>
        <p:blipFill>
          <a:blip r:embed="rId4">
            <a:extLst/>
          </a:blip>
          <a:srcRect l="6992" t="10113" r="10135" b="11501"/>
          <a:stretch>
            <a:fillRect/>
          </a:stretch>
        </p:blipFill>
        <p:spPr>
          <a:xfrm>
            <a:off x="2323646" y="3838222"/>
            <a:ext cx="611466" cy="32455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Picture 24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919" y="5312020"/>
            <a:ext cx="2068689" cy="1244253"/>
          </a:xfrm>
          <a:prstGeom prst="rect">
            <a:avLst/>
          </a:prstGeom>
        </p:spPr>
      </p:pic>
      <p:pic>
        <p:nvPicPr>
          <p:cNvPr id="26" name="Picture 25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984" y="3432420"/>
            <a:ext cx="2068689" cy="1244253"/>
          </a:xfrm>
          <a:prstGeom prst="rect">
            <a:avLst/>
          </a:prstGeom>
        </p:spPr>
      </p:pic>
      <p:pic>
        <p:nvPicPr>
          <p:cNvPr id="27" name="pasted-image.jpg"/>
          <p:cNvPicPr/>
          <p:nvPr/>
        </p:nvPicPr>
        <p:blipFill>
          <a:blip r:embed="rId4">
            <a:extLst/>
          </a:blip>
          <a:srcRect l="6992" t="10113" r="10135" b="11501"/>
          <a:stretch>
            <a:fillRect/>
          </a:stretch>
        </p:blipFill>
        <p:spPr>
          <a:xfrm>
            <a:off x="5643384" y="3838222"/>
            <a:ext cx="611466" cy="32455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pasted-image.jpg"/>
          <p:cNvPicPr/>
          <p:nvPr/>
        </p:nvPicPr>
        <p:blipFill>
          <a:blip r:embed="rId4">
            <a:extLst/>
          </a:blip>
          <a:srcRect l="6992" t="10113" r="10135" b="11501"/>
          <a:stretch>
            <a:fillRect/>
          </a:stretch>
        </p:blipFill>
        <p:spPr>
          <a:xfrm>
            <a:off x="3985935" y="5149742"/>
            <a:ext cx="611466" cy="324556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30" name="Straight Connector 29"/>
          <p:cNvCxnSpPr>
            <a:stCxn id="13" idx="3"/>
          </p:cNvCxnSpPr>
          <p:nvPr/>
        </p:nvCxnSpPr>
        <p:spPr>
          <a:xfrm flipV="1">
            <a:off x="2935112" y="3993444"/>
            <a:ext cx="691444" cy="70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951940" y="3951111"/>
            <a:ext cx="691444" cy="70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0" idx="2"/>
            <a:endCxn id="28" idx="0"/>
          </p:cNvCxnSpPr>
          <p:nvPr/>
        </p:nvCxnSpPr>
        <p:spPr>
          <a:xfrm>
            <a:off x="4233371" y="4406568"/>
            <a:ext cx="58297" cy="7431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936978" y="4020569"/>
            <a:ext cx="10117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Google</a:t>
            </a:r>
            <a:endParaRPr lang="en-US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3755378" y="5726053"/>
            <a:ext cx="1196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Comcast</a:t>
            </a:r>
            <a:endParaRPr lang="en-US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6678335" y="3800445"/>
            <a:ext cx="902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Netflix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4399385" y="4430721"/>
            <a:ext cx="552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IXP</a:t>
            </a:r>
            <a:endParaRPr lang="en-US" dirty="0"/>
          </a:p>
        </p:txBody>
      </p:sp>
      <p:pic>
        <p:nvPicPr>
          <p:cNvPr id="22" name="happy-mac-icon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885926" y="4560359"/>
            <a:ext cx="838201" cy="83820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ounded Rectangle 4"/>
          <p:cNvSpPr/>
          <p:nvPr/>
        </p:nvSpPr>
        <p:spPr>
          <a:xfrm>
            <a:off x="3747948" y="2782668"/>
            <a:ext cx="970845" cy="646331"/>
          </a:xfrm>
          <a:prstGeom prst="roundRect">
            <a:avLst/>
          </a:prstGeom>
          <a:solidFill>
            <a:srgbClr val="FF0000"/>
          </a:solidFill>
          <a:ln w="127000">
            <a:noFill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5" idx="3"/>
            <a:endCxn id="27" idx="0"/>
          </p:cNvCxnSpPr>
          <p:nvPr/>
        </p:nvCxnSpPr>
        <p:spPr>
          <a:xfrm>
            <a:off x="4718793" y="3105834"/>
            <a:ext cx="1230324" cy="73238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5" idx="1"/>
            <a:endCxn id="13" idx="0"/>
          </p:cNvCxnSpPr>
          <p:nvPr/>
        </p:nvCxnSpPr>
        <p:spPr>
          <a:xfrm flipH="1">
            <a:off x="2629379" y="3105834"/>
            <a:ext cx="1118569" cy="73238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801101" y="2782668"/>
            <a:ext cx="864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Route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Server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362925" y="4699806"/>
            <a:ext cx="967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BGP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session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517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IXPs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Many IXPs</a:t>
            </a:r>
          </a:p>
          <a:p>
            <a:pPr lvl="1"/>
            <a:r>
              <a:rPr lang="en-US" dirty="0" smtClean="0"/>
              <a:t>300+ world-wide</a:t>
            </a:r>
          </a:p>
          <a:p>
            <a:pPr lvl="1"/>
            <a:r>
              <a:rPr lang="en-US" dirty="0" smtClean="0"/>
              <a:t>80+ in North America</a:t>
            </a:r>
          </a:p>
          <a:p>
            <a:r>
              <a:rPr lang="en-US" dirty="0" smtClean="0"/>
              <a:t>Some are quite large</a:t>
            </a:r>
          </a:p>
          <a:p>
            <a:pPr lvl="1"/>
            <a:r>
              <a:rPr lang="en-US" dirty="0" smtClean="0"/>
              <a:t>Carry more traffic than tier-1 ISPs</a:t>
            </a:r>
          </a:p>
          <a:p>
            <a:pPr lvl="1"/>
            <a:r>
              <a:rPr lang="en-US" dirty="0" smtClean="0"/>
              <a:t>Connect many peers (e.g., 600+ at AMS-IX)</a:t>
            </a:r>
          </a:p>
          <a:p>
            <a:r>
              <a:rPr lang="en-US" dirty="0" smtClean="0"/>
              <a:t>Frontline of today’s peering wars</a:t>
            </a:r>
          </a:p>
          <a:p>
            <a:pPr lvl="1"/>
            <a:r>
              <a:rPr lang="en-US" dirty="0" smtClean="0"/>
              <a:t>E.g., video delivery to “eyeball” networks</a:t>
            </a:r>
          </a:p>
          <a:p>
            <a:pPr lvl="1"/>
            <a:r>
              <a:rPr lang="en-US" dirty="0" err="1" smtClean="0"/>
              <a:t>OpenIX</a:t>
            </a:r>
            <a:r>
              <a:rPr lang="en-US" dirty="0" smtClean="0"/>
              <a:t> initiative in the U.S.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451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683"/>
            <a:ext cx="8229600" cy="1143000"/>
          </a:xfrm>
        </p:spPr>
        <p:txBody>
          <a:bodyPr/>
          <a:lstStyle/>
          <a:p>
            <a:r>
              <a:rPr lang="en-US" dirty="0" smtClean="0"/>
              <a:t>Software Defined Networks</a:t>
            </a:r>
            <a:endParaRPr lang="en-US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2593622" y="2962947"/>
            <a:ext cx="186266" cy="3364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223912" y="3095603"/>
            <a:ext cx="285044" cy="11632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856092" y="3964934"/>
            <a:ext cx="183448" cy="23747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574770" y="4436608"/>
            <a:ext cx="535876" cy="13657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74770" y="3514258"/>
            <a:ext cx="664230" cy="8569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540717" y="3341760"/>
            <a:ext cx="390764" cy="17249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985925" y="3665691"/>
            <a:ext cx="1165563" cy="87803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778149" y="3095603"/>
            <a:ext cx="1026941" cy="16574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806371" y="3427102"/>
            <a:ext cx="1026941" cy="53783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646334" y="3231139"/>
            <a:ext cx="421979" cy="16361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6646334" y="3978572"/>
            <a:ext cx="794508" cy="28028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cloud.pn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605" y="5385980"/>
            <a:ext cx="1440504" cy="866419"/>
          </a:xfrm>
          <a:prstGeom prst="rect">
            <a:avLst/>
          </a:prstGeom>
        </p:spPr>
      </p:pic>
      <p:pic>
        <p:nvPicPr>
          <p:cNvPr id="35" name="Picture 34" descr="cloud.pn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497" y="5483042"/>
            <a:ext cx="1440504" cy="866419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>
            <a:off x="5875645" y="5285632"/>
            <a:ext cx="347354" cy="21152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219297" y="5075353"/>
            <a:ext cx="13450" cy="32473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475111" y="4407313"/>
            <a:ext cx="1763889" cy="42111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424309" y="3471926"/>
            <a:ext cx="451336" cy="44261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250632" y="4606514"/>
            <a:ext cx="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347889" y="4588689"/>
            <a:ext cx="104642" cy="7426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566355" y="4414077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" name="Picture 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931" y="1520433"/>
            <a:ext cx="584374" cy="74840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8313" y="5607619"/>
            <a:ext cx="835392" cy="1113856"/>
          </a:xfrm>
          <a:prstGeom prst="rect">
            <a:avLst/>
          </a:prstGeom>
        </p:spPr>
      </p:pic>
      <p:cxnSp>
        <p:nvCxnSpPr>
          <p:cNvPr id="63" name="Straight Connector 62"/>
          <p:cNvCxnSpPr/>
          <p:nvPr/>
        </p:nvCxnSpPr>
        <p:spPr>
          <a:xfrm>
            <a:off x="1662305" y="2119336"/>
            <a:ext cx="259623" cy="2424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709333" y="6356892"/>
            <a:ext cx="20603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3653605" y="6164710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5</a:t>
            </a:fld>
            <a:endParaRPr lang="en-US" dirty="0"/>
          </a:p>
        </p:txBody>
      </p:sp>
      <p:grpSp>
        <p:nvGrpSpPr>
          <p:cNvPr id="110" name="Group 109"/>
          <p:cNvGrpSpPr/>
          <p:nvPr/>
        </p:nvGrpSpPr>
        <p:grpSpPr>
          <a:xfrm>
            <a:off x="2051756" y="2474710"/>
            <a:ext cx="5795490" cy="4145684"/>
            <a:chOff x="2051756" y="2474710"/>
            <a:chExt cx="5795490" cy="4145684"/>
          </a:xfrm>
        </p:grpSpPr>
        <p:sp>
          <p:nvSpPr>
            <p:cNvPr id="111" name="Rounded Rectangle 110"/>
            <p:cNvSpPr/>
            <p:nvPr/>
          </p:nvSpPr>
          <p:spPr>
            <a:xfrm>
              <a:off x="2051756" y="247471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ounded Rectangle 111"/>
            <p:cNvSpPr/>
            <p:nvPr/>
          </p:nvSpPr>
          <p:spPr>
            <a:xfrm>
              <a:off x="2379133" y="4371232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2856092" y="334176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7390046" y="4499757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ounded Rectangle 114"/>
            <p:cNvSpPr/>
            <p:nvPr/>
          </p:nvSpPr>
          <p:spPr>
            <a:xfrm>
              <a:off x="6002644" y="3956877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5997216" y="293755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4151488" y="3095603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3959651" y="447996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ounded Rectangle 118"/>
            <p:cNvSpPr/>
            <p:nvPr/>
          </p:nvSpPr>
          <p:spPr>
            <a:xfrm>
              <a:off x="5291446" y="4814321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ounded Rectangle 119"/>
            <p:cNvSpPr/>
            <p:nvPr/>
          </p:nvSpPr>
          <p:spPr>
            <a:xfrm>
              <a:off x="4865509" y="4013573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ounded Rectangle 120"/>
            <p:cNvSpPr/>
            <p:nvPr/>
          </p:nvSpPr>
          <p:spPr>
            <a:xfrm>
              <a:off x="3059581" y="6163194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7267222" y="3366528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2100679" y="2429563"/>
            <a:ext cx="5795490" cy="4145684"/>
            <a:chOff x="2100679" y="2429563"/>
            <a:chExt cx="5795490" cy="4145684"/>
          </a:xfrm>
        </p:grpSpPr>
        <p:sp>
          <p:nvSpPr>
            <p:cNvPr id="124" name="Rounded Rectangle 123"/>
            <p:cNvSpPr/>
            <p:nvPr/>
          </p:nvSpPr>
          <p:spPr>
            <a:xfrm>
              <a:off x="2100679" y="2429563"/>
              <a:ext cx="457200" cy="4572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2428056" y="4326085"/>
              <a:ext cx="457200" cy="45720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 w="63500"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ounded Rectangle 125"/>
            <p:cNvSpPr/>
            <p:nvPr/>
          </p:nvSpPr>
          <p:spPr>
            <a:xfrm>
              <a:off x="2905015" y="3296613"/>
              <a:ext cx="457200" cy="457200"/>
            </a:xfrm>
            <a:prstGeom prst="roundRect">
              <a:avLst/>
            </a:prstGeom>
            <a:solidFill>
              <a:schemeClr val="accent3"/>
            </a:solidFill>
            <a:ln w="63500">
              <a:solidFill>
                <a:schemeClr val="accent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ounded Rectangle 126"/>
            <p:cNvSpPr/>
            <p:nvPr/>
          </p:nvSpPr>
          <p:spPr>
            <a:xfrm>
              <a:off x="7438969" y="4454610"/>
              <a:ext cx="457200" cy="4572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0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ounded Rectangle 127"/>
            <p:cNvSpPr/>
            <p:nvPr/>
          </p:nvSpPr>
          <p:spPr>
            <a:xfrm>
              <a:off x="6051567" y="3911730"/>
              <a:ext cx="457200" cy="457200"/>
            </a:xfrm>
            <a:prstGeom prst="roundRect">
              <a:avLst/>
            </a:prstGeom>
            <a:solidFill>
              <a:schemeClr val="accent4"/>
            </a:solidFill>
            <a:ln w="63500">
              <a:solidFill>
                <a:schemeClr val="accent4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ounded Rectangle 128"/>
            <p:cNvSpPr/>
            <p:nvPr/>
          </p:nvSpPr>
          <p:spPr>
            <a:xfrm>
              <a:off x="6046139" y="2892403"/>
              <a:ext cx="457200" cy="4572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635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ounded Rectangle 129"/>
            <p:cNvSpPr/>
            <p:nvPr/>
          </p:nvSpPr>
          <p:spPr>
            <a:xfrm>
              <a:off x="4200411" y="3050456"/>
              <a:ext cx="457200" cy="457200"/>
            </a:xfrm>
            <a:prstGeom prst="roundRect">
              <a:avLst/>
            </a:prstGeom>
            <a:solidFill>
              <a:schemeClr val="accent6"/>
            </a:solidFill>
            <a:ln w="63500"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ounded Rectangle 130"/>
            <p:cNvSpPr/>
            <p:nvPr/>
          </p:nvSpPr>
          <p:spPr>
            <a:xfrm>
              <a:off x="4008574" y="4434813"/>
              <a:ext cx="457200" cy="4572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63500">
              <a:solidFill>
                <a:schemeClr val="accent5">
                  <a:lumMod val="40000"/>
                  <a:lumOff val="6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ounded Rectangle 131"/>
            <p:cNvSpPr/>
            <p:nvPr/>
          </p:nvSpPr>
          <p:spPr>
            <a:xfrm>
              <a:off x="5340369" y="4769174"/>
              <a:ext cx="457200" cy="457200"/>
            </a:xfrm>
            <a:prstGeom prst="roundRect">
              <a:avLst/>
            </a:prstGeom>
            <a:solidFill>
              <a:schemeClr val="accent5"/>
            </a:solidFill>
            <a:ln w="63500">
              <a:solidFill>
                <a:schemeClr val="accent5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ounded Rectangle 132"/>
            <p:cNvSpPr/>
            <p:nvPr/>
          </p:nvSpPr>
          <p:spPr>
            <a:xfrm>
              <a:off x="4914432" y="3968426"/>
              <a:ext cx="457200" cy="457200"/>
            </a:xfrm>
            <a:prstGeom prst="roundRect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ounded Rectangle 133"/>
            <p:cNvSpPr/>
            <p:nvPr/>
          </p:nvSpPr>
          <p:spPr>
            <a:xfrm>
              <a:off x="3108504" y="6118047"/>
              <a:ext cx="457200" cy="457200"/>
            </a:xfrm>
            <a:prstGeom prst="roundRect">
              <a:avLst/>
            </a:prstGeom>
            <a:solidFill>
              <a:srgbClr val="D77C93"/>
            </a:solidFill>
            <a:ln w="63500">
              <a:solidFill>
                <a:srgbClr val="D77C9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ounded Rectangle 134"/>
            <p:cNvSpPr/>
            <p:nvPr/>
          </p:nvSpPr>
          <p:spPr>
            <a:xfrm>
              <a:off x="7316145" y="3321381"/>
              <a:ext cx="457200" cy="457200"/>
            </a:xfrm>
            <a:prstGeom prst="roundRect">
              <a:avLst/>
            </a:prstGeom>
            <a:solidFill>
              <a:srgbClr val="C6AD06"/>
            </a:solidFill>
            <a:ln w="63500">
              <a:solidFill>
                <a:srgbClr val="C6AD0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Rectangle 55"/>
          <p:cNvSpPr/>
          <p:nvPr/>
        </p:nvSpPr>
        <p:spPr>
          <a:xfrm>
            <a:off x="2847344" y="1575943"/>
            <a:ext cx="61682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c</a:t>
            </a:r>
            <a:r>
              <a:rPr lang="en-US" sz="2800" b="1" dirty="0" smtClean="0"/>
              <a:t>ontrol plane</a:t>
            </a:r>
            <a:r>
              <a:rPr lang="en-US" sz="2800" dirty="0" smtClean="0"/>
              <a:t>: distributed algorithms</a:t>
            </a:r>
          </a:p>
          <a:p>
            <a:r>
              <a:rPr lang="en-US" sz="2800" b="1" dirty="0"/>
              <a:t>d</a:t>
            </a:r>
            <a:r>
              <a:rPr lang="en-US" sz="2800" b="1" dirty="0" smtClean="0"/>
              <a:t>ata plane</a:t>
            </a:r>
            <a:r>
              <a:rPr lang="en-US" sz="2800" dirty="0" smtClean="0"/>
              <a:t>: packet processing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6605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760"/>
    </mc:Choice>
    <mc:Fallback xmlns="">
      <p:transition xmlns:p14="http://schemas.microsoft.com/office/powerpoint/2010/main" advTm="1076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SDN Enables Innovation at IXPs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Application-specific peering</a:t>
            </a:r>
          </a:p>
          <a:p>
            <a:pPr lvl="1"/>
            <a:r>
              <a:rPr lang="en-US" dirty="0" smtClean="0"/>
              <a:t>Video traffic via Comcast, non-video via AT&amp;T</a:t>
            </a:r>
          </a:p>
          <a:p>
            <a:r>
              <a:rPr lang="en-US" dirty="0" smtClean="0"/>
              <a:t>Inbound traffic engineering</a:t>
            </a:r>
          </a:p>
          <a:p>
            <a:pPr lvl="1"/>
            <a:r>
              <a:rPr lang="en-US" dirty="0" smtClean="0"/>
              <a:t>Divide traffic by sender or application</a:t>
            </a:r>
            <a:endParaRPr lang="en-US" dirty="0"/>
          </a:p>
          <a:p>
            <a:r>
              <a:rPr lang="en-US" dirty="0" smtClean="0"/>
              <a:t>Server load balancing</a:t>
            </a:r>
          </a:p>
          <a:p>
            <a:pPr lvl="1"/>
            <a:r>
              <a:rPr lang="en-US" dirty="0" smtClean="0"/>
              <a:t>Select data center to handle request</a:t>
            </a:r>
          </a:p>
          <a:p>
            <a:r>
              <a:rPr lang="en-US" dirty="0" smtClean="0"/>
              <a:t>Redirection through </a:t>
            </a:r>
            <a:r>
              <a:rPr lang="en-US" dirty="0" err="1" smtClean="0"/>
              <a:t>middleboxes</a:t>
            </a:r>
            <a:endParaRPr lang="en-US" dirty="0" smtClean="0"/>
          </a:p>
          <a:p>
            <a:pPr lvl="1"/>
            <a:r>
              <a:rPr lang="en-US" dirty="0" smtClean="0"/>
              <a:t>E.g., transcoding, caching, monitoring, etc.</a:t>
            </a:r>
          </a:p>
          <a:p>
            <a:r>
              <a:rPr lang="en-US" dirty="0" smtClean="0"/>
              <a:t>Dropping of attack traffic</a:t>
            </a:r>
          </a:p>
          <a:p>
            <a:pPr lvl="1"/>
            <a:r>
              <a:rPr lang="en-US" dirty="0" smtClean="0"/>
              <a:t>Blocking unwanted traffic in middle of Internet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412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Switch Abstraction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51</a:t>
            </a:fld>
            <a:endParaRPr lang="en-US" dirty="0"/>
          </a:p>
        </p:txBody>
      </p:sp>
      <p:pic>
        <p:nvPicPr>
          <p:cNvPr id="5" name="example_section3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4000" y="1560069"/>
            <a:ext cx="8297334" cy="453593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64446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Working with </a:t>
            </a:r>
            <a:r>
              <a:rPr lang="en-US" dirty="0" err="1" smtClean="0"/>
              <a:t>Interdomain</a:t>
            </a:r>
            <a:r>
              <a:rPr lang="en-US" dirty="0" smtClean="0"/>
              <a:t> Routing</a:t>
            </a:r>
            <a:endParaRPr lang="en-US" dirty="0"/>
          </a:p>
        </p:txBody>
      </p:sp>
      <p:sp>
        <p:nvSpPr>
          <p:cNvPr id="5" name="Shape 295"/>
          <p:cNvSpPr/>
          <p:nvPr/>
        </p:nvSpPr>
        <p:spPr>
          <a:xfrm>
            <a:off x="168883" y="1360172"/>
            <a:ext cx="2187674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2400">
                <a:latin typeface="Lucida Sans Regular"/>
                <a:ea typeface="Lucida Sans Regular"/>
                <a:cs typeface="Lucida Sans Regular"/>
                <a:sym typeface="Lucida Sans Regular"/>
              </a:defRPr>
            </a:lvl1pPr>
          </a:lstStyle>
          <a:p>
            <a:pPr lvl="0">
              <a:defRPr sz="1800"/>
            </a:pPr>
            <a:r>
              <a:rPr lang="en-US" dirty="0" smtClean="0"/>
              <a:t>Select among the </a:t>
            </a:r>
            <a:br>
              <a:rPr lang="en-US" dirty="0" smtClean="0"/>
            </a:br>
            <a:r>
              <a:rPr lang="en-US" dirty="0" smtClean="0"/>
              <a:t>routes BGP allows</a:t>
            </a:r>
            <a:endParaRPr sz="2400" dirty="0"/>
          </a:p>
        </p:txBody>
      </p:sp>
      <p:pic>
        <p:nvPicPr>
          <p:cNvPr id="6" name="example_section3_bgp-eps-converted-to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56557" y="1417637"/>
            <a:ext cx="6519331" cy="3704695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297"/>
          <p:cNvSpPr/>
          <p:nvPr/>
        </p:nvSpPr>
        <p:spPr>
          <a:xfrm>
            <a:off x="169441" y="5349739"/>
            <a:ext cx="3894559" cy="405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l">
              <a:defRPr sz="1800"/>
            </a:pPr>
            <a:r>
              <a:rPr sz="2000" dirty="0">
                <a:solidFill>
                  <a:srgbClr val="011B9D"/>
                </a:solidFill>
                <a:latin typeface="Consolas"/>
                <a:ea typeface="Consolas"/>
                <a:cs typeface="Consolas"/>
                <a:sym typeface="Consolas"/>
              </a:rPr>
              <a:t>match</a:t>
            </a:r>
            <a:r>
              <a:rPr sz="2000" dirty="0">
                <a:latin typeface="Consolas"/>
                <a:ea typeface="Consolas"/>
                <a:cs typeface="Consolas"/>
                <a:sym typeface="Consolas"/>
              </a:rPr>
              <a:t>(dstport=80) &gt;&gt; </a:t>
            </a:r>
            <a:r>
              <a:rPr sz="2000" dirty="0">
                <a:solidFill>
                  <a:srgbClr val="011B9D"/>
                </a:solidFill>
                <a:latin typeface="Consolas"/>
                <a:ea typeface="Consolas"/>
                <a:cs typeface="Consolas"/>
                <a:sym typeface="Consolas"/>
              </a:rPr>
              <a:t>fwd</a:t>
            </a:r>
            <a:r>
              <a:rPr sz="2000" dirty="0">
                <a:latin typeface="Consolas"/>
                <a:ea typeface="Consolas"/>
                <a:cs typeface="Consolas"/>
                <a:sym typeface="Consolas"/>
              </a:rPr>
              <a:t>(B)</a:t>
            </a:r>
          </a:p>
        </p:txBody>
      </p:sp>
      <p:sp>
        <p:nvSpPr>
          <p:cNvPr id="8" name="Shape 298"/>
          <p:cNvSpPr/>
          <p:nvPr/>
        </p:nvSpPr>
        <p:spPr>
          <a:xfrm>
            <a:off x="5024332" y="5349739"/>
            <a:ext cx="5117423" cy="405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l">
              <a:defRPr sz="1800"/>
            </a:pPr>
            <a:r>
              <a:rPr sz="2000" dirty="0">
                <a:solidFill>
                  <a:srgbClr val="011B9D"/>
                </a:solidFill>
                <a:latin typeface="Consolas"/>
                <a:ea typeface="Consolas"/>
                <a:cs typeface="Consolas"/>
                <a:sym typeface="Consolas"/>
              </a:rPr>
              <a:t>match</a:t>
            </a:r>
            <a:r>
              <a:rPr sz="2000" dirty="0">
                <a:latin typeface="Consolas"/>
                <a:ea typeface="Consolas"/>
                <a:cs typeface="Consolas"/>
                <a:sym typeface="Consolas"/>
              </a:rPr>
              <a:t>(dstport=443) &gt;&gt; </a:t>
            </a:r>
            <a:r>
              <a:rPr sz="2000" dirty="0">
                <a:solidFill>
                  <a:srgbClr val="011B9D"/>
                </a:solidFill>
                <a:latin typeface="Consolas"/>
                <a:ea typeface="Consolas"/>
                <a:cs typeface="Consolas"/>
                <a:sym typeface="Consolas"/>
              </a:rPr>
              <a:t>fwd</a:t>
            </a:r>
            <a:r>
              <a:rPr sz="2000" dirty="0">
                <a:latin typeface="Consolas"/>
                <a:ea typeface="Consolas"/>
                <a:cs typeface="Consolas"/>
                <a:sym typeface="Consolas"/>
              </a:rPr>
              <a:t>(C)</a:t>
            </a:r>
          </a:p>
        </p:txBody>
      </p:sp>
      <p:sp>
        <p:nvSpPr>
          <p:cNvPr id="9" name="Shape 299"/>
          <p:cNvSpPr/>
          <p:nvPr/>
        </p:nvSpPr>
        <p:spPr>
          <a:xfrm>
            <a:off x="1002838" y="6248582"/>
            <a:ext cx="2002831" cy="450851"/>
          </a:xfrm>
          <a:prstGeom prst="rect">
            <a:avLst/>
          </a:prstGeom>
          <a:ln w="19050">
            <a:solidFill>
              <a:srgbClr val="FF260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0" name="Shape 300"/>
          <p:cNvSpPr/>
          <p:nvPr/>
        </p:nvSpPr>
        <p:spPr>
          <a:xfrm>
            <a:off x="1123311" y="6220652"/>
            <a:ext cx="1790106" cy="405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pPr lvl="0">
              <a:defRPr sz="1800"/>
            </a:pPr>
            <a:r>
              <a:rPr sz="2400" dirty="0"/>
              <a:t>p1, p2, p3</a:t>
            </a:r>
          </a:p>
        </p:txBody>
      </p:sp>
      <p:sp>
        <p:nvSpPr>
          <p:cNvPr id="11" name="Shape 301"/>
          <p:cNvSpPr/>
          <p:nvPr/>
        </p:nvSpPr>
        <p:spPr>
          <a:xfrm>
            <a:off x="5794610" y="6248582"/>
            <a:ext cx="2446337" cy="450851"/>
          </a:xfrm>
          <a:prstGeom prst="rect">
            <a:avLst/>
          </a:prstGeom>
          <a:ln w="19050">
            <a:solidFill>
              <a:srgbClr val="FF260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2" name="Shape 302"/>
          <p:cNvSpPr/>
          <p:nvPr/>
        </p:nvSpPr>
        <p:spPr>
          <a:xfrm>
            <a:off x="5781314" y="6220652"/>
            <a:ext cx="2460428" cy="405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pPr lvl="0">
              <a:defRPr sz="1800"/>
            </a:pPr>
            <a:r>
              <a:rPr sz="2400" dirty="0"/>
              <a:t>p1, p2, p3, p4</a:t>
            </a:r>
          </a:p>
        </p:txBody>
      </p:sp>
      <p:sp>
        <p:nvSpPr>
          <p:cNvPr id="13" name="Shape 303"/>
          <p:cNvSpPr/>
          <p:nvPr/>
        </p:nvSpPr>
        <p:spPr>
          <a:xfrm>
            <a:off x="508105" y="5755769"/>
            <a:ext cx="2852669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 lvl="0">
              <a:defRPr sz="1800"/>
            </a:pPr>
            <a:r>
              <a:rPr sz="2000" dirty="0"/>
              <a:t>Applied only for prefixes</a:t>
            </a:r>
          </a:p>
        </p:txBody>
      </p:sp>
      <p:sp>
        <p:nvSpPr>
          <p:cNvPr id="14" name="Shape 304"/>
          <p:cNvSpPr/>
          <p:nvPr/>
        </p:nvSpPr>
        <p:spPr>
          <a:xfrm>
            <a:off x="5544294" y="5755769"/>
            <a:ext cx="2852669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 lvl="0">
              <a:defRPr sz="1800"/>
            </a:pPr>
            <a:r>
              <a:rPr sz="2000" dirty="0"/>
              <a:t>Applied only for prefixes</a:t>
            </a:r>
          </a:p>
        </p:txBody>
      </p:sp>
    </p:spTree>
    <p:extLst>
      <p:ext uri="{BB962C8B-B14F-4D97-AF65-F5344CB8AC3E}">
        <p14:creationId xmlns:p14="http://schemas.microsoft.com/office/powerpoint/2010/main" val="1140599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SDX </a:t>
            </a:r>
            <a:r>
              <a:rPr lang="en-US" dirty="0" smtClean="0"/>
              <a:t>Controller 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53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757311" y="4494923"/>
            <a:ext cx="3570111" cy="874889"/>
          </a:xfrm>
          <a:prstGeom prst="roundRect">
            <a:avLst/>
          </a:prstGeom>
          <a:ln>
            <a:tailEnd type="triangle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757311" y="3419657"/>
            <a:ext cx="3570111" cy="874889"/>
          </a:xfrm>
          <a:prstGeom prst="roundRect">
            <a:avLst/>
          </a:prstGeom>
          <a:ln>
            <a:tailEnd type="triangle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166534" y="4664256"/>
            <a:ext cx="29185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Frenetic Runtime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06422" y="3617212"/>
            <a:ext cx="2359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SDX Runtime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757312" y="2324635"/>
            <a:ext cx="1060891" cy="954107"/>
            <a:chOff x="2455334" y="1859845"/>
            <a:chExt cx="1060891" cy="954107"/>
          </a:xfrm>
        </p:grpSpPr>
        <p:sp>
          <p:nvSpPr>
            <p:cNvPr id="7" name="Rounded Rectangle 6"/>
            <p:cNvSpPr/>
            <p:nvPr/>
          </p:nvSpPr>
          <p:spPr>
            <a:xfrm>
              <a:off x="2455334" y="1888067"/>
              <a:ext cx="1060891" cy="874889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0">
              <a:noFill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93885" y="1859845"/>
              <a:ext cx="82356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App </a:t>
              </a:r>
            </a:p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A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019992" y="2313248"/>
            <a:ext cx="1176863" cy="976880"/>
            <a:chOff x="3626029" y="1876583"/>
            <a:chExt cx="1176863" cy="976880"/>
          </a:xfrm>
        </p:grpSpPr>
        <p:sp>
          <p:nvSpPr>
            <p:cNvPr id="13" name="TextBox 12"/>
            <p:cNvSpPr txBox="1"/>
            <p:nvPr/>
          </p:nvSpPr>
          <p:spPr>
            <a:xfrm>
              <a:off x="3979329" y="1876583"/>
              <a:ext cx="82356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App </a:t>
              </a:r>
            </a:p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A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626029" y="1927578"/>
              <a:ext cx="1060891" cy="874889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0">
              <a:noFill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764580" y="1899356"/>
              <a:ext cx="82356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App </a:t>
              </a:r>
            </a:p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B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285756" y="2324635"/>
            <a:ext cx="1060891" cy="954107"/>
            <a:chOff x="4983778" y="1899356"/>
            <a:chExt cx="1060891" cy="954107"/>
          </a:xfrm>
        </p:grpSpPr>
        <p:sp>
          <p:nvSpPr>
            <p:cNvPr id="18" name="Rounded Rectangle 17"/>
            <p:cNvSpPr/>
            <p:nvPr/>
          </p:nvSpPr>
          <p:spPr>
            <a:xfrm>
              <a:off x="4983778" y="1927578"/>
              <a:ext cx="1060891" cy="874889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0">
              <a:noFill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22329" y="1899356"/>
              <a:ext cx="82356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App </a:t>
              </a:r>
            </a:p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C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Rounded Rectangle 22"/>
          <p:cNvSpPr/>
          <p:nvPr/>
        </p:nvSpPr>
        <p:spPr>
          <a:xfrm>
            <a:off x="2602089" y="2053701"/>
            <a:ext cx="3951111" cy="3527777"/>
          </a:xfrm>
          <a:prstGeom prst="roundRect">
            <a:avLst/>
          </a:prstGeom>
          <a:ln w="19050" cmpd="sng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76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Overcoming Scalability Challenges</a:t>
            </a:r>
            <a:endParaRPr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3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BGP routing</a:t>
            </a:r>
          </a:p>
          <a:p>
            <a:pPr lvl="1"/>
            <a:r>
              <a:rPr lang="en-US" dirty="0" smtClean="0"/>
              <a:t>500,000 IP prefixes</a:t>
            </a:r>
          </a:p>
          <a:p>
            <a:pPr lvl="1"/>
            <a:r>
              <a:rPr lang="en-US" dirty="0" smtClean="0"/>
              <a:t>Frequent route changes</a:t>
            </a:r>
          </a:p>
          <a:p>
            <a:pPr lvl="1"/>
            <a:r>
              <a:rPr lang="en-US" dirty="0" smtClean="0"/>
              <a:t>Hundreds of participating networks</a:t>
            </a:r>
          </a:p>
          <a:p>
            <a:r>
              <a:rPr lang="en-US" dirty="0" smtClean="0"/>
              <a:t>Compilation time</a:t>
            </a:r>
          </a:p>
          <a:p>
            <a:pPr lvl="1"/>
            <a:r>
              <a:rPr lang="en-US" dirty="0" smtClean="0"/>
              <a:t>Most IP prefixes are stable</a:t>
            </a:r>
          </a:p>
          <a:p>
            <a:pPr lvl="1"/>
            <a:r>
              <a:rPr lang="en-US" dirty="0" smtClean="0"/>
              <a:t>React quickly, and optimize in background</a:t>
            </a:r>
          </a:p>
          <a:p>
            <a:r>
              <a:rPr lang="en-US" dirty="0" smtClean="0"/>
              <a:t>Switch table size</a:t>
            </a:r>
          </a:p>
          <a:p>
            <a:pPr lvl="1"/>
            <a:r>
              <a:rPr lang="en-US" dirty="0" smtClean="0"/>
              <a:t>Group IP prefixes with the same policy</a:t>
            </a:r>
          </a:p>
          <a:p>
            <a:pPr lvl="1"/>
            <a:r>
              <a:rPr lang="en-US" dirty="0" smtClean="0"/>
              <a:t>Tag related packets at the border routers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8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SDX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SDX platform</a:t>
            </a:r>
          </a:p>
          <a:p>
            <a:pPr lvl="1"/>
            <a:r>
              <a:rPr lang="en-US" dirty="0" smtClean="0"/>
              <a:t>Scalable runtime system</a:t>
            </a:r>
          </a:p>
          <a:p>
            <a:pPr lvl="1"/>
            <a:r>
              <a:rPr lang="en-US" dirty="0" smtClean="0"/>
              <a:t>Several example “apps”</a:t>
            </a:r>
          </a:p>
          <a:p>
            <a:pPr lvl="1"/>
            <a:r>
              <a:rPr lang="en-US" dirty="0" smtClean="0"/>
              <a:t>Experiments running “in the wild”</a:t>
            </a:r>
          </a:p>
          <a:p>
            <a:r>
              <a:rPr lang="en-US" dirty="0" smtClean="0"/>
              <a:t>Beginnings of operational deployments</a:t>
            </a:r>
          </a:p>
          <a:p>
            <a:pPr lvl="1"/>
            <a:r>
              <a:rPr lang="en-US" dirty="0" smtClean="0"/>
              <a:t>Our work with </a:t>
            </a:r>
            <a:r>
              <a:rPr lang="en-US" dirty="0" err="1" smtClean="0"/>
              <a:t>ColoAtl</a:t>
            </a:r>
            <a:r>
              <a:rPr lang="en-US" dirty="0" smtClean="0"/>
              <a:t>, Internet2, and </a:t>
            </a:r>
            <a:r>
              <a:rPr lang="en-US" dirty="0" err="1" smtClean="0"/>
              <a:t>ESnet</a:t>
            </a:r>
            <a:endParaRPr lang="en-US" dirty="0" smtClean="0"/>
          </a:p>
          <a:p>
            <a:pPr lvl="1"/>
            <a:r>
              <a:rPr lang="en-US" dirty="0" smtClean="0"/>
              <a:t>NSF program to encourage SDX deployments</a:t>
            </a:r>
          </a:p>
          <a:p>
            <a:pPr lvl="1"/>
            <a:r>
              <a:rPr lang="en-US" dirty="0"/>
              <a:t>Google Cardigan project in NZ and Australia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164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 Out the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33244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Pyretic</a:t>
            </a:r>
          </a:p>
          <a:p>
            <a:pPr lvl="1"/>
            <a:r>
              <a:rPr lang="en-US" sz="2000" dirty="0"/>
              <a:t>Python-based language and run-time system</a:t>
            </a:r>
          </a:p>
          <a:p>
            <a:pPr lvl="1"/>
            <a:r>
              <a:rPr lang="en-US" sz="2000" dirty="0" smtClean="0">
                <a:hlinkClick r:id="rId2"/>
              </a:rPr>
              <a:t>http</a:t>
            </a:r>
            <a:r>
              <a:rPr lang="en-US" sz="2000" dirty="0">
                <a:hlinkClick r:id="rId2"/>
              </a:rPr>
              <a:t>://www.frenetic-lang.org/pyretic/</a:t>
            </a:r>
            <a:endParaRPr lang="en-US" sz="2000" dirty="0"/>
          </a:p>
          <a:p>
            <a:pPr lvl="1"/>
            <a:r>
              <a:rPr lang="en-US" sz="2000" dirty="0" smtClean="0"/>
              <a:t>Used </a:t>
            </a:r>
            <a:r>
              <a:rPr lang="en-US" sz="2000" dirty="0"/>
              <a:t>in </a:t>
            </a:r>
            <a:r>
              <a:rPr lang="en-US" sz="2000" dirty="0" smtClean="0"/>
              <a:t>the SDX project, and </a:t>
            </a:r>
            <a:r>
              <a:rPr lang="en-US" sz="2000" dirty="0" err="1" smtClean="0"/>
              <a:t>Coursera</a:t>
            </a:r>
            <a:r>
              <a:rPr lang="en-US" sz="2000" dirty="0" smtClean="0"/>
              <a:t> SDN MOOC</a:t>
            </a:r>
          </a:p>
          <a:p>
            <a:pPr lvl="1"/>
            <a:r>
              <a:rPr lang="en-US" sz="2000" dirty="0" smtClean="0"/>
              <a:t>Software development lead by Princeton</a:t>
            </a:r>
          </a:p>
          <a:p>
            <a:r>
              <a:rPr lang="en-US" sz="2400" dirty="0" smtClean="0"/>
              <a:t>Frenetic</a:t>
            </a:r>
            <a:r>
              <a:rPr lang="en-US" sz="2400" dirty="0"/>
              <a:t>-</a:t>
            </a:r>
            <a:r>
              <a:rPr lang="en-US" sz="2400" dirty="0" err="1"/>
              <a:t>OCaml</a:t>
            </a:r>
            <a:endParaRPr lang="en-US" sz="2400" dirty="0"/>
          </a:p>
          <a:p>
            <a:pPr lvl="1"/>
            <a:r>
              <a:rPr lang="en-US" sz="2000" dirty="0" err="1"/>
              <a:t>OCaml</a:t>
            </a:r>
            <a:r>
              <a:rPr lang="en-US" sz="2000" dirty="0"/>
              <a:t>-based language and run-time system</a:t>
            </a:r>
          </a:p>
          <a:p>
            <a:pPr lvl="1"/>
            <a:r>
              <a:rPr lang="en-US" sz="2000" dirty="0" smtClean="0">
                <a:hlinkClick r:id="rId3"/>
              </a:rPr>
              <a:t>https</a:t>
            </a:r>
            <a:r>
              <a:rPr lang="en-US" sz="2000" dirty="0">
                <a:hlinkClick r:id="rId3"/>
              </a:rPr>
              <a:t>://github.com/frenetic-lang/</a:t>
            </a:r>
            <a:r>
              <a:rPr lang="en-US" sz="2000" dirty="0" smtClean="0">
                <a:hlinkClick r:id="rId3"/>
              </a:rPr>
              <a:t>frenetic</a:t>
            </a:r>
            <a:endParaRPr lang="en-US" sz="2000" dirty="0" smtClean="0"/>
          </a:p>
          <a:p>
            <a:pPr lvl="1"/>
            <a:r>
              <a:rPr lang="en-US" sz="2000" dirty="0" smtClean="0"/>
              <a:t>Software development led by Cornell and UMass-Amherst</a:t>
            </a:r>
          </a:p>
          <a:p>
            <a:r>
              <a:rPr lang="en-US" sz="2400" dirty="0" smtClean="0"/>
              <a:t>SDX</a:t>
            </a:r>
          </a:p>
          <a:p>
            <a:pPr lvl="1"/>
            <a:r>
              <a:rPr lang="en-US" sz="2000" dirty="0" smtClean="0"/>
              <a:t>Pyretic-based runtime system for exchange points</a:t>
            </a:r>
          </a:p>
          <a:p>
            <a:pPr lvl="1"/>
            <a:r>
              <a:rPr lang="en-US" sz="2000" dirty="0">
                <a:hlinkClick r:id="rId4"/>
              </a:rPr>
              <a:t>http://noise-lab.net/projects/software-defined-networking/sdx</a:t>
            </a:r>
            <a:r>
              <a:rPr lang="en-US" sz="2000" dirty="0" smtClean="0">
                <a:hlinkClick r:id="rId4"/>
              </a:rPr>
              <a:t>/</a:t>
            </a:r>
            <a:endParaRPr lang="en-US" sz="2000" dirty="0" smtClean="0"/>
          </a:p>
          <a:p>
            <a:pPr lvl="1"/>
            <a:r>
              <a:rPr lang="en-US" sz="2000" dirty="0" smtClean="0"/>
              <a:t>Software development led by GA Tech and Princeton</a:t>
            </a:r>
            <a:endParaRPr lang="en-US" sz="1200" dirty="0" smtClean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895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600200"/>
            <a:ext cx="84328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latin typeface="Arial" charset="0"/>
                <a:cs typeface="Arial" charset="0"/>
              </a:rPr>
              <a:t>Programming languages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FRP: Yampa,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FrTime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, Flask, Nettle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Streaming: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StreamIt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, CQL,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Esterel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, Brooklet,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GigaScope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Network protocols: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NDLog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 err="1">
                <a:latin typeface="Arial" charset="0"/>
                <a:cs typeface="Arial" charset="0"/>
              </a:rPr>
              <a:t>OpenFlow</a:t>
            </a:r>
            <a:endParaRPr lang="en-US" dirty="0">
              <a:latin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Language: FML, SNAC, Resonance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Controllers: ONIX, POX, Floodlight, Nettle,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FlowVisor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Testing: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Mininet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, NICE,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FlowChecker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, OF-Rewind, OFLOPS</a:t>
            </a:r>
          </a:p>
          <a:p>
            <a:r>
              <a:rPr lang="en-US" dirty="0" err="1">
                <a:latin typeface="Arial" charset="0"/>
                <a:cs typeface="Arial" charset="0"/>
              </a:rPr>
              <a:t>OpenFlow</a:t>
            </a:r>
            <a:r>
              <a:rPr lang="en-US" dirty="0">
                <a:latin typeface="Arial" charset="0"/>
                <a:cs typeface="Arial" charset="0"/>
              </a:rPr>
              <a:t> standardization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  <a:hlinkClick r:id="rId2"/>
              </a:rPr>
              <a:t>http://www.openflow.org/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  <a:hlinkClick r:id="rId3"/>
              </a:rPr>
              <a:t>https://www.opennetworking.org</a:t>
            </a:r>
            <a:r>
              <a:rPr lang="en-US" dirty="0" smtClean="0">
                <a:latin typeface="Arial" charset="0"/>
                <a:ea typeface="Arial" charset="0"/>
                <a:cs typeface="Arial" charset="0"/>
                <a:hlinkClick r:id="rId3"/>
              </a:rPr>
              <a:t>/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764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latin typeface="Arial" charset="0"/>
                <a:cs typeface="Arial" charset="0"/>
              </a:rPr>
              <a:t>SDN is exciting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Enables innovation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Simplifies management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Rethinks networking</a:t>
            </a:r>
          </a:p>
          <a:p>
            <a:r>
              <a:rPr lang="en-US" dirty="0">
                <a:latin typeface="Arial" charset="0"/>
                <a:cs typeface="Arial" charset="0"/>
              </a:rPr>
              <a:t>SDN is happening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Practice: APIs and industry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traction, cool apps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Principles: higher-level abstractions</a:t>
            </a:r>
          </a:p>
          <a:p>
            <a:r>
              <a:rPr lang="en-US" dirty="0">
                <a:latin typeface="Arial" charset="0"/>
                <a:cs typeface="Arial" charset="0"/>
              </a:rPr>
              <a:t>Great </a:t>
            </a:r>
            <a:r>
              <a:rPr lang="en-US" dirty="0" smtClean="0">
                <a:latin typeface="Arial" charset="0"/>
                <a:cs typeface="Arial" charset="0"/>
              </a:rPr>
              <a:t>opportunity</a:t>
            </a:r>
            <a:endParaRPr lang="en-US" dirty="0">
              <a:latin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Practical impact on future networks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Placing networking on a strong foundation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611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/>
          <p:cNvCxnSpPr/>
          <p:nvPr/>
        </p:nvCxnSpPr>
        <p:spPr>
          <a:xfrm>
            <a:off x="2593622" y="2962947"/>
            <a:ext cx="186266" cy="3364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223912" y="3095603"/>
            <a:ext cx="285044" cy="11632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856092" y="3964934"/>
            <a:ext cx="183448" cy="23747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574770" y="4436608"/>
            <a:ext cx="535876" cy="13657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74770" y="3514258"/>
            <a:ext cx="664230" cy="8569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540717" y="3341760"/>
            <a:ext cx="390764" cy="17249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985925" y="3665691"/>
            <a:ext cx="1165563" cy="87803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778149" y="3095603"/>
            <a:ext cx="1026941" cy="16574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806371" y="3427102"/>
            <a:ext cx="1026941" cy="53783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646334" y="3231139"/>
            <a:ext cx="421979" cy="16361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6646334" y="3978572"/>
            <a:ext cx="794508" cy="28028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605" y="5385980"/>
            <a:ext cx="1440504" cy="866419"/>
          </a:xfrm>
          <a:prstGeom prst="rect">
            <a:avLst/>
          </a:prstGeom>
        </p:spPr>
      </p:pic>
      <p:pic>
        <p:nvPicPr>
          <p:cNvPr id="35" name="Picture 34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497" y="5483042"/>
            <a:ext cx="1440504" cy="866419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>
            <a:off x="5875645" y="5285632"/>
            <a:ext cx="347354" cy="21152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219297" y="5075353"/>
            <a:ext cx="13450" cy="32473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475111" y="4407313"/>
            <a:ext cx="1763889" cy="42111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424309" y="3471926"/>
            <a:ext cx="451336" cy="44261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250632" y="4606514"/>
            <a:ext cx="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347889" y="4588689"/>
            <a:ext cx="104642" cy="7426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566355" y="4414077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" name="Picture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931" y="1520433"/>
            <a:ext cx="584374" cy="74840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8313" y="5607619"/>
            <a:ext cx="835392" cy="1113856"/>
          </a:xfrm>
          <a:prstGeom prst="rect">
            <a:avLst/>
          </a:prstGeom>
        </p:spPr>
      </p:pic>
      <p:cxnSp>
        <p:nvCxnSpPr>
          <p:cNvPr id="63" name="Straight Connector 62"/>
          <p:cNvCxnSpPr/>
          <p:nvPr/>
        </p:nvCxnSpPr>
        <p:spPr>
          <a:xfrm>
            <a:off x="1662305" y="2119336"/>
            <a:ext cx="259623" cy="2424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709333" y="6356892"/>
            <a:ext cx="20603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3653605" y="6164710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2051756" y="2474710"/>
            <a:ext cx="5795490" cy="4145684"/>
            <a:chOff x="2051756" y="2474710"/>
            <a:chExt cx="5795490" cy="4145684"/>
          </a:xfrm>
        </p:grpSpPr>
        <p:sp>
          <p:nvSpPr>
            <p:cNvPr id="59" name="Rounded Rectangle 58"/>
            <p:cNvSpPr/>
            <p:nvPr/>
          </p:nvSpPr>
          <p:spPr>
            <a:xfrm>
              <a:off x="2051756" y="247471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2379133" y="4371232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2856092" y="334176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7390046" y="4499757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6002644" y="3956877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5997216" y="293755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4151488" y="3095603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3959651" y="4479960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5291446" y="4814321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4865509" y="4013573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3059581" y="6163194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7267222" y="3366528"/>
              <a:ext cx="457200" cy="457200"/>
            </a:xfrm>
            <a:prstGeom prst="roundRect">
              <a:avLst/>
            </a:prstGeom>
            <a:solidFill>
              <a:srgbClr val="A6A6A6"/>
            </a:solidFill>
            <a:ln w="63500">
              <a:solidFill>
                <a:srgbClr val="A6A6A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3289354" y="1496896"/>
            <a:ext cx="55498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decouple </a:t>
            </a:r>
            <a:r>
              <a:rPr lang="en-US" sz="2800" dirty="0"/>
              <a:t>c</a:t>
            </a:r>
            <a:r>
              <a:rPr lang="en-US" sz="2800" dirty="0" smtClean="0"/>
              <a:t>ontrol </a:t>
            </a:r>
            <a:r>
              <a:rPr lang="en-US" sz="2800" dirty="0"/>
              <a:t>and </a:t>
            </a:r>
            <a:r>
              <a:rPr lang="en-US" sz="2800" dirty="0" smtClean="0"/>
              <a:t>data </a:t>
            </a:r>
            <a:r>
              <a:rPr lang="en-US" sz="2800" dirty="0"/>
              <a:t>p</a:t>
            </a:r>
            <a:r>
              <a:rPr lang="en-US" sz="2800" dirty="0" smtClean="0"/>
              <a:t>lanes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109" name="Title 1"/>
          <p:cNvSpPr>
            <a:spLocks noGrp="1"/>
          </p:cNvSpPr>
          <p:nvPr>
            <p:ph type="title"/>
          </p:nvPr>
        </p:nvSpPr>
        <p:spPr>
          <a:xfrm>
            <a:off x="457200" y="301683"/>
            <a:ext cx="8229600" cy="1143000"/>
          </a:xfrm>
        </p:spPr>
        <p:txBody>
          <a:bodyPr/>
          <a:lstStyle/>
          <a:p>
            <a:r>
              <a:rPr lang="en-US" dirty="0" smtClean="0"/>
              <a:t>Software Defined Networks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6</a:t>
            </a:fld>
            <a:endParaRPr lang="en-US" dirty="0"/>
          </a:p>
        </p:txBody>
      </p:sp>
      <p:grpSp>
        <p:nvGrpSpPr>
          <p:cNvPr id="111" name="Group 110"/>
          <p:cNvGrpSpPr/>
          <p:nvPr/>
        </p:nvGrpSpPr>
        <p:grpSpPr>
          <a:xfrm>
            <a:off x="2100679" y="2161454"/>
            <a:ext cx="5795490" cy="4145684"/>
            <a:chOff x="2100679" y="2429563"/>
            <a:chExt cx="5795490" cy="4145684"/>
          </a:xfrm>
        </p:grpSpPr>
        <p:sp>
          <p:nvSpPr>
            <p:cNvPr id="112" name="Rounded Rectangle 111"/>
            <p:cNvSpPr/>
            <p:nvPr/>
          </p:nvSpPr>
          <p:spPr>
            <a:xfrm>
              <a:off x="2100679" y="2429563"/>
              <a:ext cx="457200" cy="4572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2428056" y="4326085"/>
              <a:ext cx="457200" cy="45720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 w="63500"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2905015" y="3296613"/>
              <a:ext cx="457200" cy="457200"/>
            </a:xfrm>
            <a:prstGeom prst="roundRect">
              <a:avLst/>
            </a:prstGeom>
            <a:solidFill>
              <a:schemeClr val="accent3"/>
            </a:solidFill>
            <a:ln w="63500">
              <a:solidFill>
                <a:schemeClr val="accent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ounded Rectangle 114"/>
            <p:cNvSpPr/>
            <p:nvPr/>
          </p:nvSpPr>
          <p:spPr>
            <a:xfrm>
              <a:off x="7438969" y="4454610"/>
              <a:ext cx="457200" cy="4572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0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6051567" y="3911730"/>
              <a:ext cx="457200" cy="457200"/>
            </a:xfrm>
            <a:prstGeom prst="roundRect">
              <a:avLst/>
            </a:prstGeom>
            <a:solidFill>
              <a:schemeClr val="accent4"/>
            </a:solidFill>
            <a:ln w="63500">
              <a:solidFill>
                <a:schemeClr val="accent4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6046139" y="2892403"/>
              <a:ext cx="457200" cy="4572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635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4200411" y="3050456"/>
              <a:ext cx="457200" cy="457200"/>
            </a:xfrm>
            <a:prstGeom prst="roundRect">
              <a:avLst/>
            </a:prstGeom>
            <a:solidFill>
              <a:schemeClr val="accent6"/>
            </a:solidFill>
            <a:ln w="63500"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ounded Rectangle 118"/>
            <p:cNvSpPr/>
            <p:nvPr/>
          </p:nvSpPr>
          <p:spPr>
            <a:xfrm>
              <a:off x="4008574" y="4434813"/>
              <a:ext cx="457200" cy="4572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63500">
              <a:solidFill>
                <a:schemeClr val="accent5">
                  <a:lumMod val="40000"/>
                  <a:lumOff val="6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ounded Rectangle 119"/>
            <p:cNvSpPr/>
            <p:nvPr/>
          </p:nvSpPr>
          <p:spPr>
            <a:xfrm>
              <a:off x="5340369" y="4769174"/>
              <a:ext cx="457200" cy="457200"/>
            </a:xfrm>
            <a:prstGeom prst="roundRect">
              <a:avLst/>
            </a:prstGeom>
            <a:solidFill>
              <a:schemeClr val="accent5"/>
            </a:solidFill>
            <a:ln w="63500">
              <a:solidFill>
                <a:schemeClr val="accent5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ounded Rectangle 120"/>
            <p:cNvSpPr/>
            <p:nvPr/>
          </p:nvSpPr>
          <p:spPr>
            <a:xfrm>
              <a:off x="4914432" y="3968426"/>
              <a:ext cx="457200" cy="457200"/>
            </a:xfrm>
            <a:prstGeom prst="roundRect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3108504" y="6118047"/>
              <a:ext cx="457200" cy="457200"/>
            </a:xfrm>
            <a:prstGeom prst="roundRect">
              <a:avLst/>
            </a:prstGeom>
            <a:solidFill>
              <a:srgbClr val="D77C93"/>
            </a:solidFill>
            <a:ln w="63500">
              <a:solidFill>
                <a:srgbClr val="D77C9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ounded Rectangle 122"/>
            <p:cNvSpPr/>
            <p:nvPr/>
          </p:nvSpPr>
          <p:spPr>
            <a:xfrm>
              <a:off x="7316145" y="3321381"/>
              <a:ext cx="457200" cy="457200"/>
            </a:xfrm>
            <a:prstGeom prst="roundRect">
              <a:avLst/>
            </a:prstGeom>
            <a:solidFill>
              <a:srgbClr val="C6AD06"/>
            </a:solidFill>
            <a:ln w="63500">
              <a:solidFill>
                <a:srgbClr val="C6AD0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9954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574">
        <p:fade/>
      </p:transition>
    </mc:Choice>
    <mc:Fallback xmlns="">
      <p:transition xmlns:p14="http://schemas.microsoft.com/office/powerpoint/2010/main" spd="med" advTm="2574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/>
          <p:cNvCxnSpPr/>
          <p:nvPr/>
        </p:nvCxnSpPr>
        <p:spPr>
          <a:xfrm>
            <a:off x="2593622" y="2962947"/>
            <a:ext cx="186266" cy="3364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223912" y="3095603"/>
            <a:ext cx="285044" cy="11632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856092" y="3964934"/>
            <a:ext cx="183448" cy="23747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574770" y="4436608"/>
            <a:ext cx="535876" cy="13657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74770" y="3514258"/>
            <a:ext cx="664230" cy="8569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540717" y="3341760"/>
            <a:ext cx="390764" cy="17249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985925" y="3665691"/>
            <a:ext cx="1165563" cy="87803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778149" y="3095603"/>
            <a:ext cx="1026941" cy="16574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806371" y="3427102"/>
            <a:ext cx="1026941" cy="53783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646334" y="3231139"/>
            <a:ext cx="421979" cy="16361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6646334" y="3978572"/>
            <a:ext cx="794508" cy="28028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605" y="5385980"/>
            <a:ext cx="1440504" cy="866419"/>
          </a:xfrm>
          <a:prstGeom prst="rect">
            <a:avLst/>
          </a:prstGeom>
        </p:spPr>
      </p:pic>
      <p:pic>
        <p:nvPicPr>
          <p:cNvPr id="35" name="Picture 34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497" y="5483042"/>
            <a:ext cx="1440504" cy="866419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>
            <a:off x="5875645" y="5285632"/>
            <a:ext cx="347354" cy="21152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219297" y="5075353"/>
            <a:ext cx="13450" cy="32473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475111" y="4407313"/>
            <a:ext cx="1763889" cy="42111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424309" y="3471926"/>
            <a:ext cx="451336" cy="44261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250632" y="4606514"/>
            <a:ext cx="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347889" y="4588689"/>
            <a:ext cx="104642" cy="7426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566355" y="4414077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" name="Picture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931" y="1520433"/>
            <a:ext cx="584374" cy="74840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8313" y="5607619"/>
            <a:ext cx="835392" cy="1113856"/>
          </a:xfrm>
          <a:prstGeom prst="rect">
            <a:avLst/>
          </a:prstGeom>
        </p:spPr>
      </p:pic>
      <p:cxnSp>
        <p:nvCxnSpPr>
          <p:cNvPr id="63" name="Straight Connector 62"/>
          <p:cNvCxnSpPr/>
          <p:nvPr/>
        </p:nvCxnSpPr>
        <p:spPr>
          <a:xfrm>
            <a:off x="1662305" y="2119336"/>
            <a:ext cx="259623" cy="2424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709333" y="6356892"/>
            <a:ext cx="20603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3653605" y="6164710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2051756" y="247471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2379133" y="4371232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2856092" y="334176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7390046" y="4499757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6002644" y="3956877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5997216" y="293755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68"/>
          <p:cNvSpPr/>
          <p:nvPr/>
        </p:nvSpPr>
        <p:spPr>
          <a:xfrm>
            <a:off x="4151488" y="3095603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ounded Rectangle 69"/>
          <p:cNvSpPr/>
          <p:nvPr/>
        </p:nvSpPr>
        <p:spPr>
          <a:xfrm>
            <a:off x="3959651" y="447996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70"/>
          <p:cNvSpPr/>
          <p:nvPr/>
        </p:nvSpPr>
        <p:spPr>
          <a:xfrm>
            <a:off x="5291446" y="48143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ounded Rectangle 71"/>
          <p:cNvSpPr/>
          <p:nvPr/>
        </p:nvSpPr>
        <p:spPr>
          <a:xfrm>
            <a:off x="4865509" y="4013573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/>
          <p:cNvSpPr/>
          <p:nvPr/>
        </p:nvSpPr>
        <p:spPr>
          <a:xfrm>
            <a:off x="3059581" y="6163194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ed Rectangle 83"/>
          <p:cNvSpPr/>
          <p:nvPr/>
        </p:nvSpPr>
        <p:spPr>
          <a:xfrm>
            <a:off x="7267222" y="3366528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2209802" y="2572787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2404534" y="2542439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2988038" y="3430979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3182770" y="3400631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2514601" y="4457324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2709333" y="4426976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4286327" y="3190713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4481059" y="3160365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4105706" y="4579373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4300438" y="4549025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3225101" y="6270387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3419833" y="6240039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5432779" y="4916653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5627511" y="4886305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5013567" y="4114538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>
            <a:off x="5208299" y="4084190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>
            <a:off x="6152444" y="4057080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6347176" y="4026732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6149622" y="3044999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6344354" y="3014651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7515579" y="4579373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7710311" y="4549025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7396344" y="3467121"/>
            <a:ext cx="0" cy="296962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7591076" y="3436773"/>
            <a:ext cx="0" cy="306929"/>
          </a:xfrm>
          <a:prstGeom prst="straightConnector1">
            <a:avLst/>
          </a:prstGeom>
          <a:ln w="63500" cmpd="sng">
            <a:solidFill>
              <a:schemeClr val="tx1">
                <a:lumMod val="75000"/>
                <a:lumOff val="25000"/>
              </a:schemeClr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289354" y="1496896"/>
            <a:ext cx="55837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decouple </a:t>
            </a:r>
            <a:r>
              <a:rPr lang="en-US" sz="2800" dirty="0"/>
              <a:t>c</a:t>
            </a:r>
            <a:r>
              <a:rPr lang="en-US" sz="2800" dirty="0" smtClean="0"/>
              <a:t>ontrol </a:t>
            </a:r>
            <a:r>
              <a:rPr lang="en-US" sz="2800" dirty="0"/>
              <a:t>and </a:t>
            </a:r>
            <a:r>
              <a:rPr lang="en-US" sz="2800" dirty="0" smtClean="0"/>
              <a:t>data </a:t>
            </a:r>
            <a:r>
              <a:rPr lang="en-US" sz="2800" dirty="0"/>
              <a:t>p</a:t>
            </a:r>
            <a:r>
              <a:rPr lang="en-US" sz="2800" dirty="0" smtClean="0"/>
              <a:t>lanes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by </a:t>
            </a:r>
            <a:r>
              <a:rPr lang="en-US" sz="2800" dirty="0"/>
              <a:t>p</a:t>
            </a:r>
            <a:r>
              <a:rPr lang="en-US" sz="2800" dirty="0" smtClean="0"/>
              <a:t>roviding </a:t>
            </a:r>
            <a:r>
              <a:rPr lang="en-US" sz="2800" dirty="0"/>
              <a:t>o</a:t>
            </a:r>
            <a:r>
              <a:rPr lang="en-US" sz="2800" dirty="0" smtClean="0"/>
              <a:t>pen </a:t>
            </a:r>
            <a:r>
              <a:rPr lang="en-US" sz="2800" dirty="0"/>
              <a:t>s</a:t>
            </a:r>
            <a:r>
              <a:rPr lang="en-US" sz="2800" dirty="0" smtClean="0"/>
              <a:t>tandard </a:t>
            </a:r>
            <a:r>
              <a:rPr lang="en-US" sz="2800" dirty="0"/>
              <a:t>API</a:t>
            </a:r>
          </a:p>
        </p:txBody>
      </p:sp>
      <p:sp>
        <p:nvSpPr>
          <p:cNvPr id="109" name="Title 1"/>
          <p:cNvSpPr>
            <a:spLocks noGrp="1"/>
          </p:cNvSpPr>
          <p:nvPr>
            <p:ph type="title"/>
          </p:nvPr>
        </p:nvSpPr>
        <p:spPr>
          <a:xfrm>
            <a:off x="457200" y="301683"/>
            <a:ext cx="8229600" cy="1143000"/>
          </a:xfrm>
        </p:spPr>
        <p:txBody>
          <a:bodyPr/>
          <a:lstStyle/>
          <a:p>
            <a:r>
              <a:rPr lang="en-US" dirty="0" smtClean="0"/>
              <a:t>Software Defined Networks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7</a:t>
            </a:fld>
            <a:endParaRPr lang="en-US" dirty="0"/>
          </a:p>
        </p:txBody>
      </p:sp>
      <p:grpSp>
        <p:nvGrpSpPr>
          <p:cNvPr id="110" name="Group 109"/>
          <p:cNvGrpSpPr/>
          <p:nvPr/>
        </p:nvGrpSpPr>
        <p:grpSpPr>
          <a:xfrm>
            <a:off x="2100679" y="2161454"/>
            <a:ext cx="5795490" cy="4145684"/>
            <a:chOff x="2100679" y="2429563"/>
            <a:chExt cx="5795490" cy="4145684"/>
          </a:xfrm>
        </p:grpSpPr>
        <p:sp>
          <p:nvSpPr>
            <p:cNvPr id="111" name="Rounded Rectangle 110"/>
            <p:cNvSpPr/>
            <p:nvPr/>
          </p:nvSpPr>
          <p:spPr>
            <a:xfrm>
              <a:off x="2100679" y="2429563"/>
              <a:ext cx="457200" cy="4572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ounded Rectangle 111"/>
            <p:cNvSpPr/>
            <p:nvPr/>
          </p:nvSpPr>
          <p:spPr>
            <a:xfrm>
              <a:off x="2428056" y="4326085"/>
              <a:ext cx="457200" cy="45720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 w="63500"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2905015" y="3296613"/>
              <a:ext cx="457200" cy="457200"/>
            </a:xfrm>
            <a:prstGeom prst="roundRect">
              <a:avLst/>
            </a:prstGeom>
            <a:solidFill>
              <a:schemeClr val="accent3"/>
            </a:solidFill>
            <a:ln w="63500">
              <a:solidFill>
                <a:schemeClr val="accent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7438969" y="4454610"/>
              <a:ext cx="457200" cy="4572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0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ounded Rectangle 114"/>
            <p:cNvSpPr/>
            <p:nvPr/>
          </p:nvSpPr>
          <p:spPr>
            <a:xfrm>
              <a:off x="6051567" y="3911730"/>
              <a:ext cx="457200" cy="457200"/>
            </a:xfrm>
            <a:prstGeom prst="roundRect">
              <a:avLst/>
            </a:prstGeom>
            <a:solidFill>
              <a:schemeClr val="accent4"/>
            </a:solidFill>
            <a:ln w="63500">
              <a:solidFill>
                <a:schemeClr val="accent4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6046139" y="2892403"/>
              <a:ext cx="457200" cy="4572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635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4200411" y="3050456"/>
              <a:ext cx="457200" cy="457200"/>
            </a:xfrm>
            <a:prstGeom prst="roundRect">
              <a:avLst/>
            </a:prstGeom>
            <a:solidFill>
              <a:schemeClr val="accent6"/>
            </a:solidFill>
            <a:ln w="63500"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4008574" y="4434813"/>
              <a:ext cx="457200" cy="4572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63500">
              <a:solidFill>
                <a:schemeClr val="accent5">
                  <a:lumMod val="40000"/>
                  <a:lumOff val="6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ounded Rectangle 118"/>
            <p:cNvSpPr/>
            <p:nvPr/>
          </p:nvSpPr>
          <p:spPr>
            <a:xfrm>
              <a:off x="5340369" y="4769174"/>
              <a:ext cx="457200" cy="457200"/>
            </a:xfrm>
            <a:prstGeom prst="roundRect">
              <a:avLst/>
            </a:prstGeom>
            <a:solidFill>
              <a:schemeClr val="accent5"/>
            </a:solidFill>
            <a:ln w="63500">
              <a:solidFill>
                <a:schemeClr val="accent5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ounded Rectangle 119"/>
            <p:cNvSpPr/>
            <p:nvPr/>
          </p:nvSpPr>
          <p:spPr>
            <a:xfrm>
              <a:off x="4914432" y="3968426"/>
              <a:ext cx="457200" cy="457200"/>
            </a:xfrm>
            <a:prstGeom prst="roundRect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ounded Rectangle 120"/>
            <p:cNvSpPr/>
            <p:nvPr/>
          </p:nvSpPr>
          <p:spPr>
            <a:xfrm>
              <a:off x="3108504" y="6118047"/>
              <a:ext cx="457200" cy="457200"/>
            </a:xfrm>
            <a:prstGeom prst="roundRect">
              <a:avLst/>
            </a:prstGeom>
            <a:solidFill>
              <a:srgbClr val="D77C93"/>
            </a:solidFill>
            <a:ln w="63500">
              <a:solidFill>
                <a:srgbClr val="D77C9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7316145" y="3321381"/>
              <a:ext cx="457200" cy="457200"/>
            </a:xfrm>
            <a:prstGeom prst="roundRect">
              <a:avLst/>
            </a:prstGeom>
            <a:solidFill>
              <a:srgbClr val="C6AD06"/>
            </a:solidFill>
            <a:ln w="63500">
              <a:solidFill>
                <a:srgbClr val="C6AD0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0773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562">
        <p:fade/>
      </p:transition>
    </mc:Choice>
    <mc:Fallback xmlns="">
      <p:transition xmlns:p14="http://schemas.microsoft.com/office/powerpoint/2010/main" spd="med" advTm="12562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Simple, Open Data-Plane API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366887" y="1600200"/>
            <a:ext cx="8559800" cy="4525963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Prioritized list of rules</a:t>
            </a:r>
            <a:endParaRPr lang="en-US" dirty="0">
              <a:latin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Pattern: match packet header bits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Actions: drop, forward, modify, send to controller 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Priority: disambiguate overlapping patterns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Counters: #bytes and #packets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B1CAEF0-6963-8C48-93E1-E42E9664EAEF}" type="slidenum">
              <a:rPr lang="en-US" sz="1400" b="0">
                <a:latin typeface="Times New Roman" charset="0"/>
              </a:rPr>
              <a:pPr eaLnBrk="1" hangingPunct="1"/>
              <a:t>8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24000" y="5342466"/>
            <a:ext cx="6553200" cy="12001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 algn="l">
              <a:buFontTx/>
              <a:buAutoNum type="arabicPeriod"/>
            </a:pPr>
            <a:r>
              <a:rPr lang="en-US" sz="2400" dirty="0" err="1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rPr>
              <a:t>src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rPr>
              <a:t>=1.2.*.*, </a:t>
            </a:r>
            <a:r>
              <a:rPr lang="en-US" sz="2400" dirty="0" err="1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rPr>
              <a:t>dest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</a:rPr>
              <a:t>=3.4.5.* 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 drop                        </a:t>
            </a:r>
          </a:p>
          <a:p>
            <a:pPr marL="457200" indent="-457200" algn="l">
              <a:buFontTx/>
              <a:buAutoNum type="arabicPeriod"/>
            </a:pPr>
            <a:r>
              <a:rPr lang="en-US" sz="2400" dirty="0" err="1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src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 = *.*.*.*, </a:t>
            </a:r>
            <a:r>
              <a:rPr lang="en-US" sz="2400" dirty="0" err="1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dest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=3.4.*.*  forward(2)</a:t>
            </a:r>
          </a:p>
          <a:p>
            <a:pPr marL="457200" indent="-457200" algn="l"/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3.  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src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=10.1.2.3, </a:t>
            </a:r>
            <a:r>
              <a:rPr lang="en-US" sz="2400" dirty="0" err="1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dest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ヒラギノ角ゴ Pro W3" charset="0"/>
                <a:cs typeface="ヒラギノ角ゴ Pro W3" charset="0"/>
                <a:sym typeface="Wingdings" charset="0"/>
              </a:rPr>
              <a:t>=*.*.*.*  send to controller</a:t>
            </a:r>
            <a:endParaRPr lang="en-US" sz="2400" dirty="0">
              <a:solidFill>
                <a:srgbClr val="000000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3048000" y="4755440"/>
            <a:ext cx="1127125" cy="19050"/>
          </a:xfrm>
          <a:prstGeom prst="line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273675" y="4755440"/>
            <a:ext cx="1127125" cy="19050"/>
          </a:xfrm>
          <a:prstGeom prst="line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360329"/>
            <a:ext cx="1279525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360329"/>
            <a:ext cx="1279525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360329"/>
            <a:ext cx="1279525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" descr="Screen shot 2011-02-04 at 12.32.2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114" y="1417638"/>
            <a:ext cx="2884573" cy="750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784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/>
          <p:cNvCxnSpPr/>
          <p:nvPr/>
        </p:nvCxnSpPr>
        <p:spPr>
          <a:xfrm>
            <a:off x="2593622" y="2962947"/>
            <a:ext cx="186266" cy="3364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223912" y="3095603"/>
            <a:ext cx="285044" cy="11632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856092" y="3964934"/>
            <a:ext cx="183448" cy="23747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574770" y="4436608"/>
            <a:ext cx="535876" cy="13657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74770" y="3514258"/>
            <a:ext cx="664230" cy="8569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540717" y="3341760"/>
            <a:ext cx="390764" cy="17249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985925" y="3665691"/>
            <a:ext cx="1165563" cy="87803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778149" y="3095603"/>
            <a:ext cx="1026941" cy="16574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806371" y="3427102"/>
            <a:ext cx="1026941" cy="53783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646334" y="3231139"/>
            <a:ext cx="421979" cy="16361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6646334" y="3978572"/>
            <a:ext cx="794508" cy="28028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605" y="5385980"/>
            <a:ext cx="1440504" cy="866419"/>
          </a:xfrm>
          <a:prstGeom prst="rect">
            <a:avLst/>
          </a:prstGeom>
        </p:spPr>
      </p:pic>
      <p:pic>
        <p:nvPicPr>
          <p:cNvPr id="35" name="Picture 34" descr="cloud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497" y="5483042"/>
            <a:ext cx="1440504" cy="866419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>
            <a:off x="5875645" y="5285632"/>
            <a:ext cx="347354" cy="21152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219297" y="5075353"/>
            <a:ext cx="13450" cy="32473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475111" y="4407313"/>
            <a:ext cx="1763889" cy="42111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424309" y="3471926"/>
            <a:ext cx="451336" cy="44261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250632" y="4606514"/>
            <a:ext cx="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347889" y="4588689"/>
            <a:ext cx="104642" cy="7426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566355" y="4414077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" name="Picture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931" y="1520433"/>
            <a:ext cx="584374" cy="74840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8313" y="5607619"/>
            <a:ext cx="835392" cy="1113856"/>
          </a:xfrm>
          <a:prstGeom prst="rect">
            <a:avLst/>
          </a:prstGeom>
        </p:spPr>
      </p:pic>
      <p:cxnSp>
        <p:nvCxnSpPr>
          <p:cNvPr id="63" name="Straight Connector 62"/>
          <p:cNvCxnSpPr/>
          <p:nvPr/>
        </p:nvCxnSpPr>
        <p:spPr>
          <a:xfrm>
            <a:off x="1662305" y="2119336"/>
            <a:ext cx="259623" cy="2424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709333" y="6356892"/>
            <a:ext cx="20603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3653605" y="6164710"/>
            <a:ext cx="169461" cy="1296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2051756" y="247471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2379133" y="4371232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2856092" y="334176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7390046" y="4499757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6002644" y="3956877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5997216" y="293755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68"/>
          <p:cNvSpPr/>
          <p:nvPr/>
        </p:nvSpPr>
        <p:spPr>
          <a:xfrm>
            <a:off x="4151488" y="3095603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ounded Rectangle 69"/>
          <p:cNvSpPr/>
          <p:nvPr/>
        </p:nvSpPr>
        <p:spPr>
          <a:xfrm>
            <a:off x="3959651" y="4479960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70"/>
          <p:cNvSpPr/>
          <p:nvPr/>
        </p:nvSpPr>
        <p:spPr>
          <a:xfrm>
            <a:off x="5291446" y="48143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ounded Rectangle 71"/>
          <p:cNvSpPr/>
          <p:nvPr/>
        </p:nvSpPr>
        <p:spPr>
          <a:xfrm>
            <a:off x="4865509" y="4013573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/>
          <p:cNvSpPr/>
          <p:nvPr/>
        </p:nvSpPr>
        <p:spPr>
          <a:xfrm>
            <a:off x="3059581" y="6163194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Group 85"/>
          <p:cNvGrpSpPr/>
          <p:nvPr/>
        </p:nvGrpSpPr>
        <p:grpSpPr>
          <a:xfrm>
            <a:off x="2593622" y="2119336"/>
            <a:ext cx="5144912" cy="3881414"/>
            <a:chOff x="2593622" y="2268842"/>
            <a:chExt cx="5144912" cy="3731908"/>
          </a:xfrm>
        </p:grpSpPr>
        <p:cxnSp>
          <p:nvCxnSpPr>
            <p:cNvPr id="87" name="Straight Arrow Connector 86"/>
            <p:cNvCxnSpPr/>
            <p:nvPr/>
          </p:nvCxnSpPr>
          <p:spPr>
            <a:xfrm flipH="1">
              <a:off x="2671957" y="2268842"/>
              <a:ext cx="609586" cy="324075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 flipH="1">
              <a:off x="2593622" y="2561168"/>
              <a:ext cx="790225" cy="1670681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 flipH="1">
              <a:off x="3267428" y="2571751"/>
              <a:ext cx="305798" cy="638222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>
              <a:off x="4151488" y="2561168"/>
              <a:ext cx="0" cy="1810064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flipH="1">
              <a:off x="4369505" y="2540002"/>
              <a:ext cx="2200" cy="444111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 flipH="1">
              <a:off x="6172905" y="2493439"/>
              <a:ext cx="2200" cy="444111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>
              <a:off x="5094109" y="2613475"/>
              <a:ext cx="0" cy="1224620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>
              <a:off x="5476410" y="2592531"/>
              <a:ext cx="0" cy="2070427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>
              <a:off x="6360583" y="2592309"/>
              <a:ext cx="0" cy="1322235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>
              <a:off x="7738533" y="2613475"/>
              <a:ext cx="1" cy="1737329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>
            <a:xfrm>
              <a:off x="7440842" y="2603261"/>
              <a:ext cx="0" cy="627878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/>
            <p:nvPr/>
          </p:nvCxnSpPr>
          <p:spPr>
            <a:xfrm flipH="1">
              <a:off x="3313292" y="2540740"/>
              <a:ext cx="485079" cy="3460010"/>
            </a:xfrm>
            <a:prstGeom prst="straightConnector1">
              <a:avLst/>
            </a:prstGeom>
            <a:ln w="6350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ounded Rectangle 83"/>
          <p:cNvSpPr/>
          <p:nvPr/>
        </p:nvSpPr>
        <p:spPr>
          <a:xfrm>
            <a:off x="7267222" y="3366528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itle 1"/>
          <p:cNvSpPr>
            <a:spLocks noGrp="1"/>
          </p:cNvSpPr>
          <p:nvPr>
            <p:ph type="title"/>
          </p:nvPr>
        </p:nvSpPr>
        <p:spPr>
          <a:xfrm>
            <a:off x="352776" y="301683"/>
            <a:ext cx="8573911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(Logically) Centralized Controller</a:t>
            </a:r>
            <a:endParaRPr lang="en-US" dirty="0"/>
          </a:p>
        </p:txBody>
      </p:sp>
      <p:sp>
        <p:nvSpPr>
          <p:cNvPr id="110" name="Rounded Rectangle 109"/>
          <p:cNvSpPr/>
          <p:nvPr/>
        </p:nvSpPr>
        <p:spPr>
          <a:xfrm>
            <a:off x="3383847" y="1658619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9</a:t>
            </a:fld>
            <a:endParaRPr lang="en-US" dirty="0"/>
          </a:p>
        </p:txBody>
      </p:sp>
      <p:grpSp>
        <p:nvGrpSpPr>
          <p:cNvPr id="73" name="Group 72"/>
          <p:cNvGrpSpPr/>
          <p:nvPr/>
        </p:nvGrpSpPr>
        <p:grpSpPr>
          <a:xfrm>
            <a:off x="2100679" y="2161454"/>
            <a:ext cx="5795490" cy="4145684"/>
            <a:chOff x="2100679" y="2429563"/>
            <a:chExt cx="5795490" cy="4145684"/>
          </a:xfrm>
        </p:grpSpPr>
        <p:sp>
          <p:nvSpPr>
            <p:cNvPr id="74" name="Rounded Rectangle 73"/>
            <p:cNvSpPr/>
            <p:nvPr/>
          </p:nvSpPr>
          <p:spPr>
            <a:xfrm>
              <a:off x="2100679" y="2429563"/>
              <a:ext cx="457200" cy="4572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2428056" y="4326085"/>
              <a:ext cx="457200" cy="45720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 w="63500"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2905015" y="3296613"/>
              <a:ext cx="457200" cy="457200"/>
            </a:xfrm>
            <a:prstGeom prst="roundRect">
              <a:avLst/>
            </a:prstGeom>
            <a:solidFill>
              <a:schemeClr val="accent3"/>
            </a:solidFill>
            <a:ln w="63500">
              <a:solidFill>
                <a:schemeClr val="accent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7438969" y="4454610"/>
              <a:ext cx="457200" cy="4572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0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6051567" y="3911730"/>
              <a:ext cx="457200" cy="457200"/>
            </a:xfrm>
            <a:prstGeom prst="roundRect">
              <a:avLst/>
            </a:prstGeom>
            <a:solidFill>
              <a:schemeClr val="accent4"/>
            </a:solidFill>
            <a:ln w="63500">
              <a:solidFill>
                <a:schemeClr val="accent4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6046139" y="2892403"/>
              <a:ext cx="457200" cy="4572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6350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4200411" y="3050456"/>
              <a:ext cx="457200" cy="457200"/>
            </a:xfrm>
            <a:prstGeom prst="roundRect">
              <a:avLst/>
            </a:prstGeom>
            <a:solidFill>
              <a:schemeClr val="accent6"/>
            </a:solidFill>
            <a:ln w="63500"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4008574" y="4434813"/>
              <a:ext cx="457200" cy="4572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63500">
              <a:solidFill>
                <a:schemeClr val="accent5">
                  <a:lumMod val="40000"/>
                  <a:lumOff val="6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5340369" y="4769174"/>
              <a:ext cx="457200" cy="457200"/>
            </a:xfrm>
            <a:prstGeom prst="roundRect">
              <a:avLst/>
            </a:prstGeom>
            <a:solidFill>
              <a:schemeClr val="accent5"/>
            </a:solidFill>
            <a:ln w="63500">
              <a:solidFill>
                <a:schemeClr val="accent5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4914432" y="3968426"/>
              <a:ext cx="457200" cy="457200"/>
            </a:xfrm>
            <a:prstGeom prst="roundRect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3108504" y="6118047"/>
              <a:ext cx="457200" cy="457200"/>
            </a:xfrm>
            <a:prstGeom prst="roundRect">
              <a:avLst/>
            </a:prstGeom>
            <a:solidFill>
              <a:srgbClr val="D77C93"/>
            </a:solidFill>
            <a:ln w="63500">
              <a:solidFill>
                <a:srgbClr val="D77C9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ounded Rectangle 98"/>
            <p:cNvSpPr/>
            <p:nvPr/>
          </p:nvSpPr>
          <p:spPr>
            <a:xfrm>
              <a:off x="7316145" y="3321381"/>
              <a:ext cx="457200" cy="457200"/>
            </a:xfrm>
            <a:prstGeom prst="roundRect">
              <a:avLst/>
            </a:prstGeom>
            <a:solidFill>
              <a:srgbClr val="C6AD06"/>
            </a:solidFill>
            <a:ln w="63500">
              <a:solidFill>
                <a:srgbClr val="C6AD0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3444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249">
        <p:fade/>
      </p:transition>
    </mc:Choice>
    <mc:Fallback xmlns="">
      <p:transition xmlns:p14="http://schemas.microsoft.com/office/powerpoint/2010/main" spd="med" advTm="11249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小塚ゴシック Pro 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小塚ゴシック Pro L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0">
          <a:tailEnd type="triangle"/>
        </a:ln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29877</TotalTime>
  <Words>2263</Words>
  <Application>Microsoft Macintosh PowerPoint</Application>
  <PresentationFormat>On-screen Show (4:3)</PresentationFormat>
  <Paragraphs>568</Paragraphs>
  <Slides>58</Slides>
  <Notes>15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Office Theme</vt:lpstr>
      <vt:lpstr>Programming Abstractions for Software-Defined Networks</vt:lpstr>
      <vt:lpstr>The Internet: A Remarkable Story</vt:lpstr>
      <vt:lpstr>Inside the ‘Net: A Different Story…</vt:lpstr>
      <vt:lpstr>Do We Need Innovation Inside?</vt:lpstr>
      <vt:lpstr>Software Defined Networks</vt:lpstr>
      <vt:lpstr>Software Defined Networks</vt:lpstr>
      <vt:lpstr>Software Defined Networks</vt:lpstr>
      <vt:lpstr>Simple, Open Data-Plane API</vt:lpstr>
      <vt:lpstr>(Logically) Centralized Controller</vt:lpstr>
      <vt:lpstr>Protocols  Applications</vt:lpstr>
      <vt:lpstr>Seamless Mobility</vt:lpstr>
      <vt:lpstr>Server Load Balancing</vt:lpstr>
      <vt:lpstr>Example SDN Applications</vt:lpstr>
      <vt:lpstr>A Major Trend in Networking</vt:lpstr>
      <vt:lpstr>Programming SDNs</vt:lpstr>
      <vt:lpstr>Programming SDNs</vt:lpstr>
      <vt:lpstr>Network Control Loop</vt:lpstr>
      <vt:lpstr>Language-Based Abstractions</vt:lpstr>
      <vt:lpstr>Computing Policy</vt:lpstr>
      <vt:lpstr>Combining Many Networking Tasks</vt:lpstr>
      <vt:lpstr>Modular Controller Applications</vt:lpstr>
      <vt:lpstr>Beyond Multi-Tenancy</vt:lpstr>
      <vt:lpstr>Modules Affect the Same Traffic</vt:lpstr>
      <vt:lpstr>Parallel Composition</vt:lpstr>
      <vt:lpstr>Sequential Composition</vt:lpstr>
      <vt:lpstr>Dividing the Traffic Over Modules</vt:lpstr>
      <vt:lpstr>Abstract Topology: Load Balancer</vt:lpstr>
      <vt:lpstr>Abstract Topology: Gateway</vt:lpstr>
      <vt:lpstr>High-Level Architecture</vt:lpstr>
      <vt:lpstr>Reading State</vt:lpstr>
      <vt:lpstr>From Rules to Predicates</vt:lpstr>
      <vt:lpstr>Dynamic Unfolding of Rules</vt:lpstr>
      <vt:lpstr>Suppressing Unwanted Events</vt:lpstr>
      <vt:lpstr>Suppressing Unwanted Events</vt:lpstr>
      <vt:lpstr>Suppressing Unwanted Events</vt:lpstr>
      <vt:lpstr>SQL-Like Query Language</vt:lpstr>
      <vt:lpstr>Path Queries</vt:lpstr>
      <vt:lpstr>Writing State</vt:lpstr>
      <vt:lpstr>Avoiding Transient Disruption</vt:lpstr>
      <vt:lpstr>Installing a Path for a New Flow</vt:lpstr>
      <vt:lpstr>Update Consistency Semantics</vt:lpstr>
      <vt:lpstr>Policy Update Abstraction</vt:lpstr>
      <vt:lpstr>Two-Phase Update Algorithm</vt:lpstr>
      <vt:lpstr>Update Optimizations</vt:lpstr>
      <vt:lpstr>Frenetic Abstractions</vt:lpstr>
      <vt:lpstr>Software-Defined eXchange (SDX)</vt:lpstr>
      <vt:lpstr>Internet eXchange Points (IXPs)</vt:lpstr>
      <vt:lpstr>Internet eXchange Points (IXPs)</vt:lpstr>
      <vt:lpstr>IXPs Today</vt:lpstr>
      <vt:lpstr>SDN Enables Innovation at IXPs</vt:lpstr>
      <vt:lpstr>Virtual Switch Abstraction</vt:lpstr>
      <vt:lpstr>Working with Interdomain Routing</vt:lpstr>
      <vt:lpstr>SDX Controller Architecture</vt:lpstr>
      <vt:lpstr>Overcoming Scalability Challenges</vt:lpstr>
      <vt:lpstr>SDX Today</vt:lpstr>
      <vt:lpstr>Try Out the Software</vt:lpstr>
      <vt:lpstr>Related Work</vt:lpstr>
      <vt:lpstr>Conclusion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Understanding, Accommodating, and Leveraging Radical Changes in Mobility of Users, Devices, and Software</dc:title>
  <dc:creator>Joshua Reich</dc:creator>
  <cp:lastModifiedBy>Jennifer Rexford</cp:lastModifiedBy>
  <cp:revision>917</cp:revision>
  <cp:lastPrinted>2012-10-23T16:46:37Z</cp:lastPrinted>
  <dcterms:created xsi:type="dcterms:W3CDTF">2011-07-06T20:32:25Z</dcterms:created>
  <dcterms:modified xsi:type="dcterms:W3CDTF">2014-07-24T13:55:53Z</dcterms:modified>
</cp:coreProperties>
</file>