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22" r:id="rId2"/>
    <p:sldId id="1347" r:id="rId3"/>
    <p:sldId id="1314" r:id="rId4"/>
    <p:sldId id="1315" r:id="rId5"/>
    <p:sldId id="1316" r:id="rId6"/>
    <p:sldId id="1317" r:id="rId7"/>
    <p:sldId id="1318" r:id="rId8"/>
    <p:sldId id="1319" r:id="rId9"/>
    <p:sldId id="1320" r:id="rId10"/>
    <p:sldId id="1321" r:id="rId11"/>
    <p:sldId id="1322" r:id="rId12"/>
    <p:sldId id="1323" r:id="rId13"/>
    <p:sldId id="1324" r:id="rId14"/>
    <p:sldId id="1325" r:id="rId15"/>
    <p:sldId id="1326" r:id="rId16"/>
    <p:sldId id="1327" r:id="rId17"/>
    <p:sldId id="1292" r:id="rId18"/>
    <p:sldId id="1293" r:id="rId19"/>
    <p:sldId id="1310" r:id="rId20"/>
    <p:sldId id="1295" r:id="rId21"/>
    <p:sldId id="1333" r:id="rId22"/>
    <p:sldId id="1334" r:id="rId23"/>
    <p:sldId id="1335" r:id="rId24"/>
    <p:sldId id="1336" r:id="rId25"/>
    <p:sldId id="1337" r:id="rId26"/>
    <p:sldId id="1341" r:id="rId27"/>
    <p:sldId id="1342" r:id="rId28"/>
    <p:sldId id="1343" r:id="rId29"/>
    <p:sldId id="134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91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2/7/14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2/7/14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Enterprise network.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77FB4B-6345-EC42-AEC1-9D630878FE81}" type="slidenum">
              <a:rPr lang="en-US" sz="1200" b="0">
                <a:latin typeface="Times New Roman" charset="0"/>
              </a:rPr>
              <a:pPr eaLnBrk="1" hangingPunct="1"/>
              <a:t>2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case: multi-tenancy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module controls a different subset of the traffic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Relatively easy to partition traffic, rule space, and bandwidth resources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want to write a single application out of modules that affect the handling of same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2/7/14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2/7/14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2/7/14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2/7/14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2/7/14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2/7/14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2/7/14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2/7/14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2/7/14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2/7/14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2/7/14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2/7/14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enetic-lang.org/pyretic/" TargetMode="External"/><Relationship Id="rId3" Type="http://schemas.openxmlformats.org/officeDocument/2006/relationships/hyperlink" Target="https://github.com/frenetic-lang/freneti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Programming Languages for Software Defined Networks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Jennifer </a:t>
            </a:r>
            <a:r>
              <a:rPr lang="en-US" dirty="0" smtClean="0"/>
              <a:t>Rexford and David Walker</a:t>
            </a:r>
            <a:endParaRPr lang="en-US" dirty="0" smtClean="0"/>
          </a:p>
          <a:p>
            <a:r>
              <a:rPr lang="en-US" sz="2800" dirty="0" smtClean="0"/>
              <a:t>Princeton University</a:t>
            </a:r>
          </a:p>
          <a:p>
            <a:r>
              <a:rPr lang="en-US" sz="2400" dirty="0"/>
              <a:t>http://frenetic-</a:t>
            </a:r>
            <a:r>
              <a:rPr lang="en-US" sz="2400" dirty="0" err="1"/>
              <a:t>lang.org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8667" y="6043558"/>
            <a:ext cx="8494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Joint work with the research groups of Nate Foster (Cornell) and </a:t>
            </a:r>
            <a:r>
              <a:rPr lang="en-US" sz="2000" dirty="0" err="1" smtClean="0"/>
              <a:t>Arjun</a:t>
            </a:r>
            <a:r>
              <a:rPr lang="en-US" sz="2000" dirty="0" smtClean="0"/>
              <a:t> </a:t>
            </a:r>
            <a:r>
              <a:rPr lang="en-US" sz="2000" dirty="0" err="1" smtClean="0"/>
              <a:t>Guha</a:t>
            </a:r>
            <a:r>
              <a:rPr lang="en-US" sz="2000" dirty="0" smtClean="0"/>
              <a:t> (</a:t>
            </a:r>
            <a:r>
              <a:rPr lang="en-US" sz="2000" dirty="0" err="1" smtClean="0"/>
              <a:t>Umass</a:t>
            </a:r>
            <a:r>
              <a:rPr lang="en-US" sz="2000" dirty="0" smtClean="0"/>
              <a:t>-Amherst), and several students and post-docs at Princeton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660901" y="3406914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=0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1999660" y="5291277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=1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3120" y="2718975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27277" y="4749379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18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mobility and migration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>
                <a:latin typeface="Arial" charset="0"/>
                <a:cs typeface="Arial" charset="0"/>
              </a:rPr>
              <a:t>Denial-of-Service attack detection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 </a:t>
            </a:r>
            <a:r>
              <a:rPr lang="en-US" dirty="0" smtClean="0">
                <a:latin typeface="Arial" charset="0"/>
                <a:cs typeface="Arial" charset="0"/>
              </a:rPr>
              <a:t>virtualization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6305550"/>
            <a:ext cx="466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See http://</a:t>
            </a:r>
            <a:r>
              <a:rPr lang="en-US" dirty="0" err="1"/>
              <a:t>www.openflow.org</a:t>
            </a:r>
            <a:r>
              <a:rPr lang="en-US" dirty="0"/>
              <a:t>/videos/</a:t>
            </a:r>
          </a:p>
        </p:txBody>
      </p:sp>
    </p:spTree>
    <p:extLst>
      <p:ext uri="{BB962C8B-B14F-4D97-AF65-F5344CB8AC3E}">
        <p14:creationId xmlns:p14="http://schemas.microsoft.com/office/powerpoint/2010/main" val="10301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SDNs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6228875"/>
            <a:ext cx="6400800" cy="1043370"/>
          </a:xfrm>
        </p:spPr>
        <p:txBody>
          <a:bodyPr/>
          <a:lstStyle/>
          <a:p>
            <a:r>
              <a:rPr lang="en-US" dirty="0" smtClean="0"/>
              <a:t>http://frenetic-</a:t>
            </a:r>
            <a:r>
              <a:rPr lang="en-US" dirty="0" err="1" smtClean="0"/>
              <a:t>lang.org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48" y="3371201"/>
            <a:ext cx="4113537" cy="13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9F79E8-7332-2C48-86B2-A1C6606A4FF2}" type="slidenum">
              <a:rPr lang="en-US" sz="1400" b="0">
                <a:latin typeface="Times New Roman" charset="0"/>
              </a:rPr>
              <a:pPr eaLnBrk="1" hangingPunct="1"/>
              <a:t>14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26"/>
          <p:cNvSpPr txBox="1">
            <a:spLocks/>
          </p:cNvSpPr>
          <p:nvPr/>
        </p:nvSpPr>
        <p:spPr bwMode="auto">
          <a:xfrm>
            <a:off x="4038600" y="495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Programmer faced with challenging distributed programming problem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379" y="2971800"/>
            <a:ext cx="12926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SQL-like query 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5654907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  <a:p>
            <a:pPr algn="ctr"/>
            <a:r>
              <a:rPr lang="en-US" sz="2800" dirty="0" smtClean="0"/>
              <a:t>Greater reusability and portability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Multi-Tenancy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0942" y="2377349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67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51509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19" y="2012604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97000" y="2303345"/>
            <a:ext cx="790222" cy="377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32" y="1472348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controls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portion of the traffic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33555" y="5559720"/>
            <a:ext cx="67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Relatively easy to partition </a:t>
            </a:r>
            <a:r>
              <a:rPr lang="en-US" sz="2400" i="1" dirty="0" smtClean="0"/>
              <a:t>rule space</a:t>
            </a:r>
            <a:r>
              <a:rPr lang="en-US" sz="2400" dirty="0" smtClean="0"/>
              <a:t>, </a:t>
            </a:r>
            <a:r>
              <a:rPr lang="en-US" sz="2400" i="1" dirty="0" smtClean="0"/>
              <a:t>link </a:t>
            </a:r>
            <a:br>
              <a:rPr lang="en-US" sz="2400" i="1" dirty="0" smtClean="0"/>
            </a:br>
            <a:r>
              <a:rPr lang="en-US" sz="2400" i="1" dirty="0" smtClean="0"/>
              <a:t>bandwidth</a:t>
            </a:r>
            <a:r>
              <a:rPr lang="en-US" sz="2400" dirty="0" smtClean="0"/>
              <a:t>, and </a:t>
            </a:r>
            <a:r>
              <a:rPr lang="en-US" sz="2400" i="1" dirty="0" smtClean="0"/>
              <a:t>network events </a:t>
            </a:r>
            <a:r>
              <a:rPr lang="en-US" sz="2400" dirty="0" smtClean="0"/>
              <a:t>across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6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Today’s Networks are a Mess!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4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12192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1219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228647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  count</a:t>
            </a:r>
          </a:p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 = 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10.0.0.1,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10.0.0.2,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51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</a:t>
            </a:r>
          </a:p>
          <a:p>
            <a:pPr lvl="1"/>
            <a:r>
              <a:rPr lang="en-US" dirty="0" smtClean="0"/>
              <a:t>Specify which traffic traverses which modules</a:t>
            </a:r>
          </a:p>
          <a:p>
            <a:pPr lvl="1"/>
            <a:r>
              <a:rPr lang="en-US" dirty="0" smtClean="0"/>
              <a:t>Based on input port and packet-header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74737" y="4971652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96427" y="3609628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6837" y="4982862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4327" y="3599823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1431" y="4993699"/>
            <a:ext cx="190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Non-web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51021" y="3682421"/>
            <a:ext cx="181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traffic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6428" y="3666072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00218" y="5039306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7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Abstract Topology: Load Balancer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an abstract topology</a:t>
            </a:r>
          </a:p>
          <a:p>
            <a:pPr lvl="1"/>
            <a:r>
              <a:rPr lang="en-US" dirty="0" smtClean="0"/>
              <a:t>Information hiding: limit what a module </a:t>
            </a:r>
            <a:r>
              <a:rPr lang="en-US" i="1" dirty="0" smtClean="0"/>
              <a:t>sees</a:t>
            </a:r>
          </a:p>
          <a:p>
            <a:pPr lvl="1"/>
            <a:r>
              <a:rPr lang="en-US" dirty="0" smtClean="0"/>
              <a:t>Protection: limit what a module </a:t>
            </a:r>
            <a:r>
              <a:rPr lang="en-US" i="1" dirty="0" smtClean="0"/>
              <a:t>does</a:t>
            </a:r>
          </a:p>
          <a:p>
            <a:pPr lvl="1"/>
            <a:r>
              <a:rPr lang="en-US" dirty="0" smtClean="0"/>
              <a:t>Abstraction: present a familiar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465682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0" y="468521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70149" y="409693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44099" y="553938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113661" y="523960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12147" y="451553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57167" y="480786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25064" y="523624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23551" y="451217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99042" y="500912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399042" y="572500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99042" y="426115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68872" y="497877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6940697" y="481384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955503" y="553601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394296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7383389" y="577493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403441" y="515680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92459" y="425096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6944099" y="411495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5347055" y="496585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1825502" y="4656828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2557868" y="501043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1264736" y="4996696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6" y="4668686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06" y="4828279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8" y="4703140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059548" y="619901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264736" y="55654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5380922" y="4043848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72456" y="4370179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47083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2474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06084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9029" y="1778001"/>
            <a:ext cx="1704329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Program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282448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434537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3884682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535185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4985330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316962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2767107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Reading State: Query Language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charset="0"/>
                <a:cs typeface="Arial" charset="0"/>
              </a:rPr>
              <a:t>Applications read state</a:t>
            </a:r>
            <a:endParaRPr lang="en-US" sz="2800" dirty="0">
              <a:latin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Traffic counters in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switches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Packets sent to the controller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Limit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amount of data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Controller platform</a:t>
            </a:r>
            <a:endParaRPr lang="en-US" sz="2800" dirty="0">
              <a:latin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Installs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rules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Reads counters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Handles packets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27602" y="5086622"/>
            <a:ext cx="2121607" cy="120032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Select(bytes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Where(inport:2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dstmac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7602" y="2491583"/>
            <a:ext cx="2121382" cy="120032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66031" y="1902173"/>
            <a:ext cx="3048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42936" y="4506735"/>
            <a:ext cx="2350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397100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Writing Policies: Consistent Updates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Transition from policy 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 to 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cs typeface="Arial" charset="0"/>
              </a:rPr>
              <a:t>2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Security: new access control lists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Routing: new shortest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paths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Transient </a:t>
            </a:r>
            <a:r>
              <a:rPr lang="en-US" dirty="0">
                <a:latin typeface="Arial" charset="0"/>
                <a:cs typeface="Arial" charset="0"/>
              </a:rPr>
              <a:t>policy violations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Packets in flight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during policy change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Loops,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unauthorized traffic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Consistent update semantics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Packets experience either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but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never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 mixture of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07" y="1876152"/>
            <a:ext cx="1228658" cy="119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18" y="3584198"/>
            <a:ext cx="1500085" cy="137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5364" y="5476260"/>
            <a:ext cx="2046839" cy="80021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Helvetica" pitchFamily="1" charset="0"/>
                <a:ea typeface="+mn-ea"/>
                <a:cs typeface="+mn-cs"/>
              </a:rPr>
              <a:t>CHANGE</a:t>
            </a:r>
          </a:p>
          <a:p>
            <a:pPr>
              <a:defRPr/>
            </a:pPr>
            <a:r>
              <a:rPr lang="en-US" sz="1400" dirty="0" smtClean="0">
                <a:solidFill>
                  <a:srgbClr val="70B0FF"/>
                </a:solidFill>
                <a:latin typeface="Helvetica" pitchFamily="1" charset="0"/>
                <a:ea typeface="+mn-ea"/>
                <a:cs typeface="+mn-cs"/>
              </a:rPr>
              <a:t>   We </a:t>
            </a:r>
            <a:r>
              <a:rPr lang="en-US" sz="1400" dirty="0">
                <a:solidFill>
                  <a:srgbClr val="70B0FF"/>
                </a:solidFill>
                <a:latin typeface="Helvetica" pitchFamily="1" charset="0"/>
                <a:ea typeface="+mn-ea"/>
                <a:cs typeface="+mn-cs"/>
              </a:rPr>
              <a:t>Can Believe In</a:t>
            </a:r>
          </a:p>
        </p:txBody>
      </p:sp>
    </p:spTree>
    <p:extLst>
      <p:ext uri="{BB962C8B-B14F-4D97-AF65-F5344CB8AC3E}">
        <p14:creationId xmlns:p14="http://schemas.microsoft.com/office/powerpoint/2010/main" val="362414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Frenetic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Abstractions</a:t>
            </a:r>
            <a:endParaRPr lang="en-US" dirty="0"/>
          </a:p>
        </p:txBody>
      </p:sp>
      <p:sp>
        <p:nvSpPr>
          <p:cNvPr id="5" name="Rounded Rectangle 23"/>
          <p:cNvSpPr>
            <a:spLocks noChangeArrowheads="1"/>
          </p:cNvSpPr>
          <p:nvPr/>
        </p:nvSpPr>
        <p:spPr bwMode="auto">
          <a:xfrm>
            <a:off x="3278984" y="1619523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373984" y="4438923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648624" y="2281511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884072" y="2243413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2565" y="3067324"/>
            <a:ext cx="1292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Q</a:t>
            </a:r>
            <a:r>
              <a:rPr lang="en-US" i="1" dirty="0" smtClean="0"/>
              <a:t>uery language</a:t>
            </a:r>
            <a:endParaRPr lang="en-US" dirty="0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855249" y="4896125"/>
            <a:ext cx="16722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82732" y="3116201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36184" y="1848123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802984" y="1848123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9539" y="2524568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9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Software: Try it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475133" cy="491913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Pyretic</a:t>
            </a:r>
          </a:p>
          <a:p>
            <a:pPr lvl="1"/>
            <a:r>
              <a:rPr lang="en-US" sz="2400" dirty="0" smtClean="0"/>
              <a:t>Python-based language and run-time system</a:t>
            </a:r>
          </a:p>
          <a:p>
            <a:pPr lvl="1"/>
            <a:r>
              <a:rPr lang="en-US" sz="2400" dirty="0" smtClean="0"/>
              <a:t>Software on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under a BSD-style license</a:t>
            </a:r>
          </a:p>
          <a:p>
            <a:pPr lvl="1"/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://www.frenetic-lang.org/pyretic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lvl="1"/>
            <a:r>
              <a:rPr lang="en-US" sz="2400" dirty="0" smtClean="0"/>
              <a:t>Software development led by Princeton</a:t>
            </a:r>
          </a:p>
          <a:p>
            <a:pPr lvl="1"/>
            <a:r>
              <a:rPr lang="en-US" sz="2400" dirty="0" smtClean="0"/>
              <a:t>Used in SDN MOOC, and </a:t>
            </a:r>
            <a:r>
              <a:rPr lang="en-US" sz="2400" dirty="0" err="1" smtClean="0"/>
              <a:t>PyResonance</a:t>
            </a:r>
            <a:r>
              <a:rPr lang="en-US" sz="2400" dirty="0" smtClean="0"/>
              <a:t> </a:t>
            </a:r>
            <a:r>
              <a:rPr lang="en-US" sz="2400" dirty="0" smtClean="0"/>
              <a:t>and SDX projects</a:t>
            </a:r>
          </a:p>
          <a:p>
            <a:r>
              <a:rPr lang="en-US" sz="2800" dirty="0" smtClean="0"/>
              <a:t>Frenetic-</a:t>
            </a:r>
            <a:r>
              <a:rPr lang="en-US" sz="2800" dirty="0" err="1" smtClean="0"/>
              <a:t>OCaml</a:t>
            </a:r>
            <a:endParaRPr lang="en-US" sz="2800" dirty="0"/>
          </a:p>
          <a:p>
            <a:pPr lvl="1"/>
            <a:r>
              <a:rPr lang="en-US" sz="2400" dirty="0" err="1" smtClean="0"/>
              <a:t>OCaml</a:t>
            </a:r>
            <a:r>
              <a:rPr lang="en-US" sz="2400" dirty="0" smtClean="0"/>
              <a:t>-based language and run-time system</a:t>
            </a:r>
          </a:p>
          <a:p>
            <a:pPr lvl="1"/>
            <a:r>
              <a:rPr lang="en-US" sz="2400" dirty="0" smtClean="0"/>
              <a:t>Software on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under GNU general public license </a:t>
            </a:r>
            <a:r>
              <a:rPr lang="en-US" sz="2400" dirty="0" smtClean="0"/>
              <a:t>v3</a:t>
            </a:r>
            <a:endParaRPr lang="en-US" sz="2400" dirty="0" smtClean="0"/>
          </a:p>
          <a:p>
            <a:pPr lvl="1"/>
            <a:r>
              <a:rPr lang="en-US" sz="2400" dirty="0">
                <a:hlinkClick r:id="rId3"/>
              </a:rPr>
              <a:t>https://github.com/frenetic-lang/</a:t>
            </a:r>
            <a:r>
              <a:rPr lang="en-US" sz="2400" dirty="0" smtClean="0">
                <a:hlinkClick r:id="rId3"/>
              </a:rPr>
              <a:t>frenetic</a:t>
            </a:r>
            <a:endParaRPr lang="en-US" sz="2400" dirty="0" smtClean="0"/>
          </a:p>
          <a:p>
            <a:pPr lvl="1"/>
            <a:r>
              <a:rPr lang="en-US" sz="2400" dirty="0" smtClean="0"/>
              <a:t>Software development led by Cornell and UMass-Amherst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1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Simple, Open Data-Plane API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6887" y="1600200"/>
            <a:ext cx="85598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Prioritized list of rules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4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Seamless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Mobility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9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29799</TotalTime>
  <Words>1162</Words>
  <Application>Microsoft Macintosh PowerPoint</Application>
  <PresentationFormat>On-screen Show (4:3)</PresentationFormat>
  <Paragraphs>267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Programming Languages for Software Defined Networks</vt:lpstr>
      <vt:lpstr>Today’s Networks are a Mess!</vt:lpstr>
      <vt:lpstr>Software Defined Networks</vt:lpstr>
      <vt:lpstr>Software Defined Networks</vt:lpstr>
      <vt:lpstr>Software Defined Networks</vt:lpstr>
      <vt:lpstr>Simple, Open Data-Plane API</vt:lpstr>
      <vt:lpstr>(Logically) Centralized Controller</vt:lpstr>
      <vt:lpstr>Protocols  Applications</vt:lpstr>
      <vt:lpstr>Seamless Mobility</vt:lpstr>
      <vt:lpstr>Server Load Balancing</vt:lpstr>
      <vt:lpstr>Example SDN Applications</vt:lpstr>
      <vt:lpstr>A Major Trend in Networking</vt:lpstr>
      <vt:lpstr>Programming SDNs</vt:lpstr>
      <vt:lpstr>Programming SDNs</vt:lpstr>
      <vt:lpstr>Network Control Loop</vt:lpstr>
      <vt:lpstr>Language-Based Abstractions</vt:lpstr>
      <vt:lpstr>Combining Many Networking Tasks</vt:lpstr>
      <vt:lpstr>Modular Controller Applications</vt:lpstr>
      <vt:lpstr>Beyond Multi-Tenancy</vt:lpstr>
      <vt:lpstr>Modules Affect the Same Traffic</vt:lpstr>
      <vt:lpstr>Parallel Composition</vt:lpstr>
      <vt:lpstr>Sequential Composition</vt:lpstr>
      <vt:lpstr>Dividing the Traffic Over Modules</vt:lpstr>
      <vt:lpstr>Abstract Topology: Load Balancer</vt:lpstr>
      <vt:lpstr>High-Level Architecture</vt:lpstr>
      <vt:lpstr>Reading State: Query Language</vt:lpstr>
      <vt:lpstr>Writing Policies: Consistent Updates</vt:lpstr>
      <vt:lpstr>Frenetic Abstractions</vt:lpstr>
      <vt:lpstr>Frenetic Software: Try it Out!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849</cp:revision>
  <cp:lastPrinted>2012-10-23T16:46:37Z</cp:lastPrinted>
  <dcterms:created xsi:type="dcterms:W3CDTF">2011-07-06T20:32:25Z</dcterms:created>
  <dcterms:modified xsi:type="dcterms:W3CDTF">2014-02-07T08:39:00Z</dcterms:modified>
</cp:coreProperties>
</file>