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22" r:id="rId2"/>
    <p:sldId id="428" r:id="rId3"/>
    <p:sldId id="430" r:id="rId4"/>
    <p:sldId id="431" r:id="rId5"/>
    <p:sldId id="432" r:id="rId6"/>
    <p:sldId id="433" r:id="rId7"/>
    <p:sldId id="434" r:id="rId8"/>
    <p:sldId id="435" r:id="rId9"/>
    <p:sldId id="436" r:id="rId10"/>
    <p:sldId id="437" r:id="rId11"/>
    <p:sldId id="439" r:id="rId12"/>
    <p:sldId id="440" r:id="rId13"/>
    <p:sldId id="441" r:id="rId14"/>
    <p:sldId id="442" r:id="rId15"/>
    <p:sldId id="443" r:id="rId16"/>
    <p:sldId id="445" r:id="rId17"/>
    <p:sldId id="446" r:id="rId18"/>
    <p:sldId id="44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8D"/>
    <a:srgbClr val="1A1DFF"/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90" autoAdjust="0"/>
    <p:restoredTop sz="99877" autoAdjust="0"/>
  </p:normalViewPr>
  <p:slideViewPr>
    <p:cSldViewPr snapToGrid="0" snapToObjects="1">
      <p:cViewPr varScale="1">
        <p:scale>
          <a:sx n="92" d="100"/>
          <a:sy n="92" d="100"/>
        </p:scale>
        <p:origin x="-112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12/16/13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12/16/13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12/16/13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12/16/13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12/16/13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12/16/13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12/16/13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12/16/13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12/16/13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12/16/13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12/16/13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12/16/13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12/16/13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12/16/13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1804" y="3886199"/>
            <a:ext cx="5770435" cy="2284965"/>
          </a:xfrm>
        </p:spPr>
        <p:txBody>
          <a:bodyPr>
            <a:noAutofit/>
          </a:bodyPr>
          <a:lstStyle/>
          <a:p>
            <a:r>
              <a:rPr lang="en-US" dirty="0" smtClean="0"/>
              <a:t>Jennifer Rexford</a:t>
            </a:r>
          </a:p>
          <a:p>
            <a:r>
              <a:rPr lang="en-US" dirty="0" smtClean="0"/>
              <a:t>Princeton </a:t>
            </a:r>
            <a:r>
              <a:rPr lang="en-US" dirty="0" smtClean="0"/>
              <a:t>University</a:t>
            </a:r>
          </a:p>
          <a:p>
            <a:r>
              <a:rPr lang="en-US" dirty="0" err="1" smtClean="0"/>
              <a:t>www.cs.princeton.edu</a:t>
            </a:r>
            <a:r>
              <a:rPr lang="en-US" dirty="0" smtClean="0"/>
              <a:t>/~</a:t>
            </a:r>
            <a:r>
              <a:rPr lang="en-US" dirty="0" err="1" smtClean="0"/>
              <a:t>jrex</a:t>
            </a: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12" y="1958277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/>
              <a:t>Future of SDN</a:t>
            </a:r>
            <a:endParaRPr lang="en-US" sz="5400" dirty="0" smtClean="0"/>
          </a:p>
        </p:txBody>
      </p:sp>
    </p:spTree>
    <p:extLst>
      <p:ext uri="{BB962C8B-B14F-4D97-AF65-F5344CB8AC3E}">
        <p14:creationId xmlns:p14="http://schemas.microsoft.com/office/powerpoint/2010/main" val="7432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27" y="1600201"/>
            <a:ext cx="8669457" cy="4281044"/>
          </a:xfrm>
        </p:spPr>
        <p:txBody>
          <a:bodyPr>
            <a:normAutofit/>
          </a:bodyPr>
          <a:lstStyle/>
          <a:p>
            <a:r>
              <a:rPr lang="en-US" dirty="0" smtClean="0"/>
              <a:t>Software reliability</a:t>
            </a:r>
          </a:p>
          <a:p>
            <a:pPr lvl="1"/>
            <a:r>
              <a:rPr lang="en-US" dirty="0" smtClean="0"/>
              <a:t>Testing, verification, </a:t>
            </a:r>
            <a:br>
              <a:rPr lang="en-US" dirty="0" smtClean="0"/>
            </a:br>
            <a:r>
              <a:rPr lang="en-US" dirty="0" smtClean="0"/>
              <a:t>and debugging</a:t>
            </a:r>
          </a:p>
          <a:p>
            <a:r>
              <a:rPr lang="en-US" dirty="0" smtClean="0"/>
              <a:t>At every layer</a:t>
            </a:r>
          </a:p>
          <a:p>
            <a:pPr lvl="1"/>
            <a:r>
              <a:rPr lang="en-US" dirty="0" smtClean="0"/>
              <a:t>Application, controller,</a:t>
            </a:r>
            <a:br>
              <a:rPr lang="en-US" dirty="0" smtClean="0"/>
            </a:br>
            <a:r>
              <a:rPr lang="en-US" dirty="0" smtClean="0"/>
              <a:t>switch rules, switches</a:t>
            </a:r>
          </a:p>
          <a:p>
            <a:r>
              <a:rPr lang="en-US" dirty="0" smtClean="0"/>
              <a:t>Leverage simple APIs</a:t>
            </a:r>
          </a:p>
          <a:p>
            <a:pPr lvl="1"/>
            <a:r>
              <a:rPr lang="en-US" dirty="0" smtClean="0"/>
              <a:t>Boolean predicates, small set of actions &amp; events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531967" y="2427889"/>
            <a:ext cx="3019068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531967" y="1694477"/>
            <a:ext cx="3019068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Application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247167" y="388043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8093835" y="388043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6937626" y="3143755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10800000">
            <a:off x="6937626" y="3226589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531967" y="388043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375107" y="388043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284723" y="3262733"/>
            <a:ext cx="6108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API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6474813" y="4498791"/>
            <a:ext cx="12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Switches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93855" y="6267550"/>
            <a:ext cx="89345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Projects: </a:t>
            </a:r>
            <a:r>
              <a:rPr lang="en-US" sz="2000" dirty="0" err="1" smtClean="0"/>
              <a:t>FlowChecker</a:t>
            </a:r>
            <a:r>
              <a:rPr lang="en-US" sz="2000" dirty="0" smtClean="0"/>
              <a:t>, NICE, HSA, </a:t>
            </a:r>
            <a:r>
              <a:rPr lang="en-US" sz="2000" dirty="0" err="1" smtClean="0"/>
              <a:t>Veriflow</a:t>
            </a:r>
            <a:r>
              <a:rPr lang="en-US" sz="2000" dirty="0" smtClean="0"/>
              <a:t>, </a:t>
            </a:r>
            <a:r>
              <a:rPr lang="en-US" sz="2000" dirty="0" err="1" smtClean="0"/>
              <a:t>ndb</a:t>
            </a:r>
            <a:r>
              <a:rPr lang="en-US" sz="2000" dirty="0" smtClean="0"/>
              <a:t>/</a:t>
            </a:r>
            <a:r>
              <a:rPr lang="en-US" sz="2000" dirty="0" err="1" smtClean="0"/>
              <a:t>NetSight</a:t>
            </a:r>
            <a:r>
              <a:rPr lang="en-US" sz="2000" dirty="0" smtClean="0"/>
              <a:t>, verified controller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799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Heterogeneous Devices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535178"/>
              </p:ext>
            </p:extLst>
          </p:nvPr>
        </p:nvGraphicFramePr>
        <p:xfrm>
          <a:off x="1547788" y="1457791"/>
          <a:ext cx="6058696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088"/>
                <a:gridCol w="1266137"/>
                <a:gridCol w="36134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Version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#</a:t>
                      </a:r>
                      <a:r>
                        <a:rPr lang="en-US" sz="2000" baseline="0" dirty="0" smtClean="0"/>
                        <a:t> Fields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Headers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OF 1.0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Ethernet, IPv4, TCP/UDP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OF 1.1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+</a:t>
                      </a:r>
                      <a:r>
                        <a:rPr lang="en-US" sz="2000" baseline="0" dirty="0" smtClean="0"/>
                        <a:t> MPLS, inter-table meta-data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OF</a:t>
                      </a:r>
                      <a:r>
                        <a:rPr lang="en-US" sz="2000" baseline="0" dirty="0" smtClean="0"/>
                        <a:t> 1.2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+ ARP, ICMP, IPv6,</a:t>
                      </a:r>
                      <a:r>
                        <a:rPr lang="en-US" sz="2000" baseline="0" dirty="0" smtClean="0"/>
                        <a:t> etc.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OF 1.3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+ miscellaneous</a:t>
                      </a:r>
                      <a:r>
                        <a:rPr lang="en-US" sz="2000" baseline="0" dirty="0" smtClean="0"/>
                        <a:t> tweaks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3775193"/>
            <a:ext cx="8229600" cy="2340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Better intermediate representation</a:t>
            </a:r>
          </a:p>
          <a:p>
            <a:pPr lvl="1"/>
            <a:r>
              <a:rPr lang="en-US" dirty="0" smtClean="0"/>
              <a:t>Protocol-independent (packet parser)</a:t>
            </a:r>
          </a:p>
          <a:p>
            <a:pPr lvl="1"/>
            <a:r>
              <a:rPr lang="en-US" dirty="0" smtClean="0"/>
              <a:t>Target-independent (switch compiler)</a:t>
            </a:r>
          </a:p>
          <a:p>
            <a:pPr lvl="1"/>
            <a:r>
              <a:rPr lang="en-US" dirty="0" smtClean="0"/>
              <a:t>Reconfigurable in the field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0588" y="6419667"/>
            <a:ext cx="70358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first stab at “</a:t>
            </a:r>
            <a:r>
              <a:rPr lang="en-US" sz="2000" dirty="0" err="1" smtClean="0"/>
              <a:t>OpenFlow</a:t>
            </a:r>
            <a:r>
              <a:rPr lang="en-US" sz="2000" dirty="0"/>
              <a:t> 2.0”: http://</a:t>
            </a:r>
            <a:r>
              <a:rPr lang="en-US" sz="2000" dirty="0" err="1"/>
              <a:t>arxiv.org</a:t>
            </a:r>
            <a:r>
              <a:rPr lang="en-US" sz="2000" dirty="0"/>
              <a:t>/abs/1312.1719</a:t>
            </a:r>
          </a:p>
        </p:txBody>
      </p:sp>
    </p:spTree>
    <p:extLst>
      <p:ext uri="{BB962C8B-B14F-4D97-AF65-F5344CB8AC3E}">
        <p14:creationId xmlns:p14="http://schemas.microsoft.com/office/powerpoint/2010/main" val="95822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Function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491" y="1317413"/>
            <a:ext cx="7425381" cy="1680716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Middleboxes</a:t>
            </a:r>
            <a:r>
              <a:rPr lang="en-US" dirty="0" smtClean="0"/>
              <a:t> running on virtual machines</a:t>
            </a:r>
          </a:p>
          <a:p>
            <a:r>
              <a:rPr lang="en-US" dirty="0" smtClean="0"/>
              <a:t>VM </a:t>
            </a:r>
            <a:r>
              <a:rPr lang="en-US" dirty="0"/>
              <a:t>r</a:t>
            </a:r>
            <a:r>
              <a:rPr lang="en-US" dirty="0" smtClean="0"/>
              <a:t>eplicated and placed as needed</a:t>
            </a:r>
          </a:p>
          <a:p>
            <a:r>
              <a:rPr lang="en-US" dirty="0" smtClean="0"/>
              <a:t>Flexible traffic steering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1119736" y="4212904"/>
            <a:ext cx="2397453" cy="106299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Controller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9736" y="3255018"/>
            <a:ext cx="2397453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FF"/>
                </a:solidFill>
              </a:rPr>
              <a:t>App</a:t>
            </a:r>
            <a:endParaRPr lang="en-US" sz="3200" b="1" dirty="0">
              <a:solidFill>
                <a:srgbClr val="FFFFFF"/>
              </a:solidFill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4844707" y="2891194"/>
            <a:ext cx="3842093" cy="1896073"/>
          </a:xfrm>
          <a:prstGeom prst="roundRect">
            <a:avLst/>
          </a:prstGeom>
          <a:noFill/>
          <a:ln w="412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sz="2400" dirty="0" smtClean="0">
                <a:solidFill>
                  <a:srgbClr val="000000"/>
                </a:solidFill>
                <a:cs typeface="Arial Unicode MS" charset="0"/>
              </a:rPr>
              <a:t>for each flow to port 80:</a:t>
            </a:r>
            <a:br>
              <a:rPr lang="en-US" sz="2400" dirty="0" smtClean="0">
                <a:solidFill>
                  <a:srgbClr val="000000"/>
                </a:solidFill>
                <a:cs typeface="Arial Unicode MS" charset="0"/>
              </a:rPr>
            </a:br>
            <a:r>
              <a:rPr lang="en-US" sz="2400" dirty="0" smtClean="0">
                <a:solidFill>
                  <a:srgbClr val="000000"/>
                </a:solidFill>
                <a:cs typeface="Arial Unicode MS" charset="0"/>
              </a:rPr>
              <a:t>    apply</a:t>
            </a:r>
            <a:br>
              <a:rPr lang="en-US" sz="2400" dirty="0" smtClean="0">
                <a:solidFill>
                  <a:srgbClr val="000000"/>
                </a:solidFill>
                <a:cs typeface="Arial Unicode MS" charset="0"/>
              </a:rPr>
            </a:br>
            <a:r>
              <a:rPr lang="en-US" sz="2400" dirty="0" smtClean="0">
                <a:solidFill>
                  <a:srgbClr val="000000"/>
                </a:solidFill>
                <a:cs typeface="Arial Unicode MS" charset="0"/>
              </a:rPr>
              <a:t>    if DPI triggers an alert: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 Unicode MS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 Unicode MS" charset="0"/>
              </a:rPr>
              <a:t>       apply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cs typeface="Arial Unicode MS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72475" y="3379102"/>
            <a:ext cx="824896" cy="46630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DPI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29703" y="4164675"/>
            <a:ext cx="1512088" cy="4326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Firewall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3517189" y="3094771"/>
            <a:ext cx="1327518" cy="160248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3517189" y="4169418"/>
            <a:ext cx="1424954" cy="42789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2379877" y="5275894"/>
            <a:ext cx="0" cy="930454"/>
          </a:xfrm>
          <a:prstGeom prst="straightConnector1">
            <a:avLst/>
          </a:prstGeom>
          <a:solidFill>
            <a:srgbClr val="00B8FF"/>
          </a:solidFill>
          <a:ln w="57150" cap="flat" cmpd="thinThick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2515783" y="5399526"/>
            <a:ext cx="10740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Install </a:t>
            </a:r>
          </a:p>
          <a:p>
            <a:pPr algn="ctr"/>
            <a:r>
              <a:rPr lang="en-US" sz="2400" b="1" dirty="0" smtClean="0"/>
              <a:t>rules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58749" y="5399526"/>
            <a:ext cx="15190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Place</a:t>
            </a:r>
          </a:p>
          <a:p>
            <a:pPr algn="ctr"/>
            <a:r>
              <a:rPr lang="en-US" sz="2400" b="1" dirty="0" smtClean="0"/>
              <a:t>elements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46492" y="6356350"/>
            <a:ext cx="8638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Projects: </a:t>
            </a:r>
            <a:r>
              <a:rPr lang="en-US" dirty="0" err="1" smtClean="0"/>
              <a:t>pLayer</a:t>
            </a:r>
            <a:r>
              <a:rPr lang="en-US" dirty="0" smtClean="0"/>
              <a:t>, </a:t>
            </a:r>
            <a:r>
              <a:rPr lang="en-US" dirty="0" err="1" smtClean="0"/>
              <a:t>FlowStream</a:t>
            </a:r>
            <a:r>
              <a:rPr lang="en-US" dirty="0" smtClean="0"/>
              <a:t>, </a:t>
            </a:r>
            <a:r>
              <a:rPr lang="en-US" dirty="0" err="1" smtClean="0"/>
              <a:t>MeasuRouting</a:t>
            </a:r>
            <a:r>
              <a:rPr lang="en-US" dirty="0" smtClean="0"/>
              <a:t>, SIMPLE, </a:t>
            </a:r>
            <a:r>
              <a:rPr lang="en-US" dirty="0" err="1" smtClean="0"/>
              <a:t>StEERING</a:t>
            </a:r>
            <a:r>
              <a:rPr lang="en-US" dirty="0" smtClean="0"/>
              <a:t>, </a:t>
            </a:r>
            <a:r>
              <a:rPr lang="en-US" dirty="0" err="1" smtClean="0"/>
              <a:t>SoftCell</a:t>
            </a:r>
            <a:r>
              <a:rPr lang="en-US" dirty="0" smtClean="0"/>
              <a:t>, Slick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605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Deployment Successes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686801" cy="4957525"/>
          </a:xfrm>
        </p:spPr>
        <p:txBody>
          <a:bodyPr>
            <a:normAutofit/>
          </a:bodyPr>
          <a:lstStyle/>
          <a:p>
            <a:r>
              <a:rPr lang="en-US" dirty="0" smtClean="0"/>
              <a:t>Cloud services</a:t>
            </a:r>
          </a:p>
          <a:p>
            <a:pPr lvl="1"/>
            <a:r>
              <a:rPr lang="en-US" dirty="0" smtClean="0"/>
              <a:t>Multi-tenant data centers (</a:t>
            </a:r>
            <a:r>
              <a:rPr lang="en-US" dirty="0" err="1" smtClean="0"/>
              <a:t>Nicira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Private inter-datacenter backbones (Google)</a:t>
            </a:r>
          </a:p>
          <a:p>
            <a:r>
              <a:rPr lang="en-US" dirty="0" smtClean="0"/>
              <a:t>Natural starting point</a:t>
            </a:r>
          </a:p>
          <a:p>
            <a:pPr lvl="1"/>
            <a:r>
              <a:rPr lang="en-US" dirty="0" smtClean="0"/>
              <a:t>Killer applications (virtualization, TE)</a:t>
            </a:r>
          </a:p>
          <a:p>
            <a:pPr lvl="1"/>
            <a:r>
              <a:rPr lang="en-US" dirty="0" smtClean="0"/>
              <a:t>Large, greenfield deployments</a:t>
            </a:r>
          </a:p>
          <a:p>
            <a:pPr lvl="1"/>
            <a:r>
              <a:rPr lang="en-US" dirty="0" smtClean="0"/>
              <a:t>Homogeneous SDN switches</a:t>
            </a:r>
          </a:p>
          <a:p>
            <a:r>
              <a:rPr lang="en-US" dirty="0" smtClean="0"/>
              <a:t>Can SDN penetrate other kinds of networks?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509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SDN in Different Kinds of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39" y="1600200"/>
            <a:ext cx="3799938" cy="499894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Different networks</a:t>
            </a:r>
          </a:p>
          <a:p>
            <a:pPr lvl="1"/>
            <a:r>
              <a:rPr lang="en-US" dirty="0" smtClean="0"/>
              <a:t>Enterprise</a:t>
            </a:r>
          </a:p>
          <a:p>
            <a:pPr lvl="1"/>
            <a:r>
              <a:rPr lang="en-US" dirty="0" smtClean="0"/>
              <a:t>Transit backbone</a:t>
            </a:r>
          </a:p>
          <a:p>
            <a:pPr lvl="1"/>
            <a:r>
              <a:rPr lang="en-US" dirty="0" smtClean="0"/>
              <a:t>Cellular core</a:t>
            </a:r>
          </a:p>
          <a:p>
            <a:r>
              <a:rPr lang="en-US" dirty="0" smtClean="0"/>
              <a:t>Between networks</a:t>
            </a:r>
          </a:p>
          <a:p>
            <a:pPr lvl="1"/>
            <a:r>
              <a:rPr lang="en-US" dirty="0" smtClean="0"/>
              <a:t>Exchange points</a:t>
            </a:r>
          </a:p>
          <a:p>
            <a:pPr lvl="1"/>
            <a:r>
              <a:rPr lang="en-US" dirty="0" err="1" smtClean="0"/>
              <a:t>Interdomain</a:t>
            </a:r>
            <a:r>
              <a:rPr lang="en-US" dirty="0" smtClean="0"/>
              <a:t> SDN</a:t>
            </a:r>
          </a:p>
          <a:p>
            <a:r>
              <a:rPr lang="en-US" dirty="0" smtClean="0"/>
              <a:t>Underlying media</a:t>
            </a:r>
          </a:p>
          <a:p>
            <a:pPr lvl="1"/>
            <a:r>
              <a:rPr lang="en-US" dirty="0" smtClean="0"/>
              <a:t>Wireless</a:t>
            </a:r>
          </a:p>
          <a:p>
            <a:pPr lvl="1"/>
            <a:r>
              <a:rPr lang="en-US" dirty="0" smtClean="0"/>
              <a:t>Optical transport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Cloud 4"/>
          <p:cNvSpPr/>
          <p:nvPr/>
        </p:nvSpPr>
        <p:spPr>
          <a:xfrm rot="360000">
            <a:off x="7617647" y="3519249"/>
            <a:ext cx="1367470" cy="1501291"/>
          </a:xfrm>
          <a:prstGeom prst="cloud">
            <a:avLst/>
          </a:prstGeom>
          <a:solidFill>
            <a:srgbClr val="000090"/>
          </a:solidFill>
          <a:ln>
            <a:solidFill>
              <a:srgbClr val="000000"/>
            </a:solidFill>
          </a:ln>
          <a:effectLst>
            <a:outerShdw blurRad="50800" dist="38100" dir="2700000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6814968" y="2831908"/>
            <a:ext cx="994827" cy="802700"/>
          </a:xfrm>
          <a:prstGeom prst="line">
            <a:avLst/>
          </a:prstGeom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5836466" y="3203502"/>
            <a:ext cx="1043995" cy="760608"/>
          </a:xfrm>
          <a:prstGeom prst="line">
            <a:avLst/>
          </a:prstGeom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4758872" y="3252267"/>
            <a:ext cx="1271492" cy="633981"/>
          </a:xfrm>
          <a:prstGeom prst="line">
            <a:avLst/>
          </a:prstGeom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157363" y="2743009"/>
            <a:ext cx="1379993" cy="0"/>
          </a:xfrm>
          <a:prstGeom prst="line">
            <a:avLst/>
          </a:prstGeom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loud 10"/>
          <p:cNvSpPr/>
          <p:nvPr/>
        </p:nvSpPr>
        <p:spPr>
          <a:xfrm rot="300000">
            <a:off x="4694508" y="3685406"/>
            <a:ext cx="1767614" cy="1405495"/>
          </a:xfrm>
          <a:prstGeom prst="cloud">
            <a:avLst/>
          </a:prstGeom>
          <a:solidFill>
            <a:srgbClr val="800000"/>
          </a:solidFill>
          <a:ln>
            <a:solidFill>
              <a:srgbClr val="000000"/>
            </a:solidFill>
          </a:ln>
          <a:effectLst>
            <a:outerShdw blurRad="50800" dist="38100" dir="2700000" rotWithShape="0">
              <a:srgbClr val="000000">
                <a:alpha val="43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loud 11"/>
          <p:cNvSpPr/>
          <p:nvPr/>
        </p:nvSpPr>
        <p:spPr>
          <a:xfrm rot="300000">
            <a:off x="4277782" y="1832181"/>
            <a:ext cx="1478886" cy="1287114"/>
          </a:xfrm>
          <a:prstGeom prst="cloud">
            <a:avLst/>
          </a:prstGeom>
          <a:solidFill>
            <a:srgbClr val="008000"/>
          </a:solidFill>
          <a:ln>
            <a:solidFill>
              <a:srgbClr val="000000"/>
            </a:solidFill>
          </a:ln>
          <a:effectLst>
            <a:outerShdw blurRad="50800" dist="38100" dir="2700000" rotWithShape="0">
              <a:srgbClr val="000000">
                <a:alpha val="43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3"/>
          <p:cNvGrpSpPr/>
          <p:nvPr/>
        </p:nvGrpSpPr>
        <p:grpSpPr>
          <a:xfrm>
            <a:off x="3579675" y="3110908"/>
            <a:ext cx="289427" cy="589691"/>
            <a:chOff x="413896" y="3549490"/>
            <a:chExt cx="289427" cy="589691"/>
          </a:xfrm>
          <a:effectLst>
            <a:outerShdw blurRad="50800" dist="38100" dir="2700000">
              <a:srgbClr val="000000">
                <a:alpha val="43000"/>
              </a:srgbClr>
            </a:outerShdw>
          </a:effectLst>
        </p:grpSpPr>
        <p:sp>
          <p:nvSpPr>
            <p:cNvPr id="14" name="Rounded Rectangle 13"/>
            <p:cNvSpPr/>
            <p:nvPr/>
          </p:nvSpPr>
          <p:spPr>
            <a:xfrm>
              <a:off x="413896" y="3549490"/>
              <a:ext cx="289427" cy="589691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49650" y="3593262"/>
              <a:ext cx="217918" cy="41381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979247" y="3965333"/>
            <a:ext cx="1236236" cy="769441"/>
          </a:xfrm>
          <a:prstGeom prst="rect">
            <a:avLst/>
          </a:prstGeom>
          <a:noFill/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FFFFFF"/>
                </a:solidFill>
              </a:rPr>
              <a:t>Cellular</a:t>
            </a:r>
          </a:p>
          <a:p>
            <a:pPr algn="ctr"/>
            <a:r>
              <a:rPr lang="en-US" sz="2200" dirty="0" smtClean="0">
                <a:solidFill>
                  <a:srgbClr val="FFFFFF"/>
                </a:solidFill>
              </a:rPr>
              <a:t>Provider</a:t>
            </a:r>
            <a:endParaRPr lang="en-US" sz="2200" dirty="0">
              <a:solidFill>
                <a:srgbClr val="FFFF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01026" y="2071968"/>
            <a:ext cx="1470500" cy="769441"/>
          </a:xfrm>
          <a:prstGeom prst="rect">
            <a:avLst/>
          </a:prstGeom>
          <a:noFill/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FFFFFF"/>
                </a:solidFill>
              </a:rPr>
              <a:t>Enterprise</a:t>
            </a:r>
          </a:p>
          <a:p>
            <a:pPr algn="ctr"/>
            <a:r>
              <a:rPr lang="en-US" sz="2200" dirty="0" smtClean="0">
                <a:solidFill>
                  <a:srgbClr val="FFFFFF"/>
                </a:solidFill>
              </a:rPr>
              <a:t>Network</a:t>
            </a:r>
            <a:endParaRPr lang="en-US" sz="2200" dirty="0">
              <a:solidFill>
                <a:srgbClr val="FFFFFF"/>
              </a:solidFill>
            </a:endParaRPr>
          </a:p>
        </p:txBody>
      </p:sp>
      <p:sp>
        <p:nvSpPr>
          <p:cNvPr id="18" name="Cloud 17"/>
          <p:cNvSpPr/>
          <p:nvPr/>
        </p:nvSpPr>
        <p:spPr>
          <a:xfrm rot="300000">
            <a:off x="6082200" y="2245720"/>
            <a:ext cx="1478886" cy="1287114"/>
          </a:xfrm>
          <a:prstGeom prst="cloud">
            <a:avLst/>
          </a:prstGeom>
          <a:solidFill>
            <a:srgbClr val="E3C11A"/>
          </a:solidFill>
          <a:ln>
            <a:solidFill>
              <a:srgbClr val="000000"/>
            </a:solidFill>
          </a:ln>
          <a:effectLst>
            <a:outerShdw blurRad="50800" dist="38100" dir="2700000" rotWithShape="0">
              <a:srgbClr val="000000">
                <a:alpha val="43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910377" y="2945126"/>
            <a:ext cx="567244" cy="40217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994832" y="3568494"/>
            <a:ext cx="623972" cy="446224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urved Up Arrow 20"/>
          <p:cNvSpPr/>
          <p:nvPr/>
        </p:nvSpPr>
        <p:spPr>
          <a:xfrm rot="1145294">
            <a:off x="4631008" y="5065459"/>
            <a:ext cx="1428547" cy="457586"/>
          </a:xfrm>
          <a:prstGeom prst="curvedUpArrow">
            <a:avLst>
              <a:gd name="adj1" fmla="val 9949"/>
              <a:gd name="adj2" fmla="val 30553"/>
              <a:gd name="adj3" fmla="val 21533"/>
            </a:avLst>
          </a:prstGeom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2" name="Group 22"/>
          <p:cNvGrpSpPr/>
          <p:nvPr/>
        </p:nvGrpSpPr>
        <p:grpSpPr>
          <a:xfrm>
            <a:off x="5110282" y="5154359"/>
            <a:ext cx="289427" cy="589691"/>
            <a:chOff x="413896" y="3549490"/>
            <a:chExt cx="289427" cy="589691"/>
          </a:xfrm>
          <a:effectLst>
            <a:outerShdw blurRad="50800" dist="38100" dir="2700000">
              <a:srgbClr val="000000">
                <a:alpha val="43000"/>
              </a:srgbClr>
            </a:outerShdw>
          </a:effectLst>
        </p:grpSpPr>
        <p:sp>
          <p:nvSpPr>
            <p:cNvPr id="23" name="Rounded Rectangle 22"/>
            <p:cNvSpPr/>
            <p:nvPr/>
          </p:nvSpPr>
          <p:spPr>
            <a:xfrm>
              <a:off x="413896" y="3549490"/>
              <a:ext cx="289427" cy="589691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49650" y="3593262"/>
              <a:ext cx="217918" cy="41381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000864" y="3811650"/>
            <a:ext cx="447283" cy="369332"/>
          </a:xfrm>
          <a:prstGeom prst="rect">
            <a:avLst/>
          </a:prstGeom>
          <a:noFill/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4G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22575" y="2485507"/>
            <a:ext cx="1236236" cy="769441"/>
          </a:xfrm>
          <a:prstGeom prst="rect">
            <a:avLst/>
          </a:prstGeom>
          <a:noFill/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FFFFFF"/>
                </a:solidFill>
              </a:rPr>
              <a:t>Transit</a:t>
            </a:r>
          </a:p>
          <a:p>
            <a:pPr algn="ctr"/>
            <a:r>
              <a:rPr lang="en-US" sz="2200" dirty="0" smtClean="0">
                <a:solidFill>
                  <a:srgbClr val="FFFFFF"/>
                </a:solidFill>
              </a:rPr>
              <a:t>Provider</a:t>
            </a:r>
            <a:endParaRPr lang="en-US" sz="2200" dirty="0">
              <a:solidFill>
                <a:srgbClr val="FFFFFF"/>
              </a:solidFill>
            </a:endParaRPr>
          </a:p>
        </p:txBody>
      </p:sp>
      <p:grpSp>
        <p:nvGrpSpPr>
          <p:cNvPr id="30" name="Group 71"/>
          <p:cNvGrpSpPr/>
          <p:nvPr/>
        </p:nvGrpSpPr>
        <p:grpSpPr>
          <a:xfrm>
            <a:off x="4312847" y="4145908"/>
            <a:ext cx="646100" cy="942787"/>
            <a:chOff x="322275" y="2984688"/>
            <a:chExt cx="792860" cy="1365689"/>
          </a:xfrm>
          <a:effectLst>
            <a:outerShdw blurRad="50800" dist="38100" dir="2700000">
              <a:srgbClr val="000000">
                <a:alpha val="43000"/>
              </a:srgbClr>
            </a:outerShdw>
          </a:effectLst>
        </p:grpSpPr>
        <p:sp>
          <p:nvSpPr>
            <p:cNvPr id="31" name="Rectangle 30"/>
            <p:cNvSpPr/>
            <p:nvPr/>
          </p:nvSpPr>
          <p:spPr>
            <a:xfrm>
              <a:off x="679450" y="4000500"/>
              <a:ext cx="85726" cy="3498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88975" y="3647119"/>
              <a:ext cx="64944" cy="3502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00161" y="3384290"/>
              <a:ext cx="45719" cy="2634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2150" y="3159125"/>
              <a:ext cx="61769" cy="2222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00100" y="3159125"/>
              <a:ext cx="61769" cy="2222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84200" y="3159125"/>
              <a:ext cx="61769" cy="2222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55825" y="3246755"/>
              <a:ext cx="45719" cy="457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47875" y="3246755"/>
              <a:ext cx="45719" cy="457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126"/>
            <p:cNvGrpSpPr/>
            <p:nvPr/>
          </p:nvGrpSpPr>
          <p:grpSpPr>
            <a:xfrm rot="2599155">
              <a:off x="568156" y="2985661"/>
              <a:ext cx="546979" cy="590096"/>
              <a:chOff x="708025" y="3146425"/>
              <a:chExt cx="581026" cy="592137"/>
            </a:xfrm>
          </p:grpSpPr>
          <p:sp>
            <p:nvSpPr>
              <p:cNvPr id="44" name="Arc 43"/>
              <p:cNvSpPr/>
              <p:nvPr/>
            </p:nvSpPr>
            <p:spPr>
              <a:xfrm>
                <a:off x="708025" y="3146425"/>
                <a:ext cx="581026" cy="59213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Arc 44"/>
              <p:cNvSpPr/>
              <p:nvPr/>
            </p:nvSpPr>
            <p:spPr>
              <a:xfrm>
                <a:off x="765175" y="3221831"/>
                <a:ext cx="447675" cy="44608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Arc 45"/>
              <p:cNvSpPr/>
              <p:nvPr/>
            </p:nvSpPr>
            <p:spPr>
              <a:xfrm>
                <a:off x="857250" y="3307953"/>
                <a:ext cx="276225" cy="273843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" name="Group 129"/>
            <p:cNvGrpSpPr/>
            <p:nvPr/>
          </p:nvGrpSpPr>
          <p:grpSpPr>
            <a:xfrm rot="13673978">
              <a:off x="320488" y="2986475"/>
              <a:ext cx="530244" cy="526670"/>
              <a:chOff x="708025" y="3146425"/>
              <a:chExt cx="581026" cy="592137"/>
            </a:xfrm>
          </p:grpSpPr>
          <p:sp>
            <p:nvSpPr>
              <p:cNvPr id="41" name="Arc 40"/>
              <p:cNvSpPr/>
              <p:nvPr/>
            </p:nvSpPr>
            <p:spPr>
              <a:xfrm>
                <a:off x="708025" y="3146425"/>
                <a:ext cx="581026" cy="59213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Arc 41"/>
              <p:cNvSpPr/>
              <p:nvPr/>
            </p:nvSpPr>
            <p:spPr>
              <a:xfrm>
                <a:off x="765175" y="3221831"/>
                <a:ext cx="447675" cy="44608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Arc 42"/>
              <p:cNvSpPr/>
              <p:nvPr/>
            </p:nvSpPr>
            <p:spPr>
              <a:xfrm>
                <a:off x="857250" y="3307953"/>
                <a:ext cx="276225" cy="273843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7" name="Group 88"/>
          <p:cNvGrpSpPr/>
          <p:nvPr/>
        </p:nvGrpSpPr>
        <p:grpSpPr>
          <a:xfrm>
            <a:off x="5808272" y="4587233"/>
            <a:ext cx="646100" cy="942787"/>
            <a:chOff x="322275" y="2984688"/>
            <a:chExt cx="792860" cy="1365689"/>
          </a:xfrm>
          <a:effectLst>
            <a:outerShdw blurRad="50800" dist="38100" dir="2700000">
              <a:srgbClr val="000000">
                <a:alpha val="43000"/>
              </a:srgbClr>
            </a:outerShdw>
          </a:effectLst>
        </p:grpSpPr>
        <p:sp>
          <p:nvSpPr>
            <p:cNvPr id="48" name="Rectangle 47"/>
            <p:cNvSpPr/>
            <p:nvPr/>
          </p:nvSpPr>
          <p:spPr>
            <a:xfrm>
              <a:off x="679450" y="4000500"/>
              <a:ext cx="85726" cy="3498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88975" y="3647119"/>
              <a:ext cx="64944" cy="3502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700161" y="3384290"/>
              <a:ext cx="45719" cy="2634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92150" y="3159125"/>
              <a:ext cx="61769" cy="2222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800100" y="3159125"/>
              <a:ext cx="61769" cy="2222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84200" y="3159125"/>
              <a:ext cx="61769" cy="2222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55825" y="3246755"/>
              <a:ext cx="45719" cy="457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47875" y="3246755"/>
              <a:ext cx="45719" cy="457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126"/>
            <p:cNvGrpSpPr/>
            <p:nvPr/>
          </p:nvGrpSpPr>
          <p:grpSpPr>
            <a:xfrm rot="2599155">
              <a:off x="568156" y="2985661"/>
              <a:ext cx="546979" cy="590096"/>
              <a:chOff x="708025" y="3146425"/>
              <a:chExt cx="581026" cy="592137"/>
            </a:xfrm>
          </p:grpSpPr>
          <p:sp>
            <p:nvSpPr>
              <p:cNvPr id="61" name="Arc 60"/>
              <p:cNvSpPr/>
              <p:nvPr/>
            </p:nvSpPr>
            <p:spPr>
              <a:xfrm>
                <a:off x="708025" y="3146425"/>
                <a:ext cx="581026" cy="59213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Arc 61"/>
              <p:cNvSpPr/>
              <p:nvPr/>
            </p:nvSpPr>
            <p:spPr>
              <a:xfrm>
                <a:off x="765175" y="3221831"/>
                <a:ext cx="447675" cy="44608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Arc 62"/>
              <p:cNvSpPr/>
              <p:nvPr/>
            </p:nvSpPr>
            <p:spPr>
              <a:xfrm>
                <a:off x="857250" y="3307953"/>
                <a:ext cx="276225" cy="273843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129"/>
            <p:cNvGrpSpPr/>
            <p:nvPr/>
          </p:nvGrpSpPr>
          <p:grpSpPr>
            <a:xfrm rot="13673978">
              <a:off x="320488" y="2986475"/>
              <a:ext cx="530244" cy="526670"/>
              <a:chOff x="708025" y="3146425"/>
              <a:chExt cx="581026" cy="592137"/>
            </a:xfrm>
          </p:grpSpPr>
          <p:sp>
            <p:nvSpPr>
              <p:cNvPr id="58" name="Arc 57"/>
              <p:cNvSpPr/>
              <p:nvPr/>
            </p:nvSpPr>
            <p:spPr>
              <a:xfrm>
                <a:off x="708025" y="3146425"/>
                <a:ext cx="581026" cy="59213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Arc 58"/>
              <p:cNvSpPr/>
              <p:nvPr/>
            </p:nvSpPr>
            <p:spPr>
              <a:xfrm>
                <a:off x="765175" y="3221831"/>
                <a:ext cx="447675" cy="44608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Arc 59"/>
              <p:cNvSpPr/>
              <p:nvPr/>
            </p:nvSpPr>
            <p:spPr>
              <a:xfrm>
                <a:off x="857250" y="3307953"/>
                <a:ext cx="276225" cy="273843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4" name="Group 105"/>
          <p:cNvGrpSpPr/>
          <p:nvPr/>
        </p:nvGrpSpPr>
        <p:grpSpPr>
          <a:xfrm>
            <a:off x="3776886" y="2840747"/>
            <a:ext cx="365125" cy="368300"/>
            <a:chOff x="698500" y="1549400"/>
            <a:chExt cx="365125" cy="368300"/>
          </a:xfrm>
          <a:solidFill>
            <a:srgbClr val="F5DB12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</p:grpSpPr>
        <p:sp>
          <p:nvSpPr>
            <p:cNvPr id="65" name="Arc 64"/>
            <p:cNvSpPr/>
            <p:nvPr/>
          </p:nvSpPr>
          <p:spPr>
            <a:xfrm>
              <a:off x="698500" y="1549400"/>
              <a:ext cx="365125" cy="368300"/>
            </a:xfrm>
            <a:prstGeom prst="arc">
              <a:avLst>
                <a:gd name="adj1" fmla="val 16199987"/>
                <a:gd name="adj2" fmla="val 157344"/>
              </a:avLst>
            </a:prstGeom>
            <a:grpFill/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66" name="Arc 65"/>
            <p:cNvSpPr/>
            <p:nvPr/>
          </p:nvSpPr>
          <p:spPr>
            <a:xfrm>
              <a:off x="749301" y="1600200"/>
              <a:ext cx="263524" cy="273050"/>
            </a:xfrm>
            <a:prstGeom prst="arc">
              <a:avLst>
                <a:gd name="adj1" fmla="val 16199987"/>
                <a:gd name="adj2" fmla="val 157344"/>
              </a:avLst>
            </a:prstGeom>
            <a:grpFill/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67" name="Arc 66"/>
            <p:cNvSpPr/>
            <p:nvPr/>
          </p:nvSpPr>
          <p:spPr>
            <a:xfrm>
              <a:off x="790576" y="1651000"/>
              <a:ext cx="177799" cy="180975"/>
            </a:xfrm>
            <a:prstGeom prst="arc">
              <a:avLst>
                <a:gd name="adj1" fmla="val 16199987"/>
                <a:gd name="adj2" fmla="val 21511666"/>
              </a:avLst>
            </a:prstGeom>
            <a:grpFill/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875031" y="1691006"/>
              <a:ext cx="45719" cy="45719"/>
            </a:xfrm>
            <a:prstGeom prst="ellipse">
              <a:avLst/>
            </a:prstGeom>
            <a:grpFill/>
            <a:ln>
              <a:solidFill>
                <a:srgbClr val="00009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7726965" y="3829377"/>
            <a:ext cx="1236236" cy="769441"/>
          </a:xfrm>
          <a:prstGeom prst="rect">
            <a:avLst/>
          </a:prstGeom>
          <a:noFill/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FFFFFF"/>
                </a:solidFill>
              </a:rPr>
              <a:t>Content</a:t>
            </a:r>
            <a:endParaRPr lang="en-US" sz="2200" dirty="0" smtClean="0">
              <a:solidFill>
                <a:srgbClr val="FFFFFF"/>
              </a:solidFill>
            </a:endParaRPr>
          </a:p>
          <a:p>
            <a:pPr algn="ctr"/>
            <a:r>
              <a:rPr lang="en-US" sz="2200" dirty="0" smtClean="0">
                <a:solidFill>
                  <a:srgbClr val="FFFFFF"/>
                </a:solidFill>
              </a:rPr>
              <a:t>Provider</a:t>
            </a:r>
            <a:endParaRPr lang="en-US" sz="2200" dirty="0">
              <a:solidFill>
                <a:srgbClr val="FFFFFF"/>
              </a:solidFill>
            </a:endParaRPr>
          </a:p>
        </p:txBody>
      </p:sp>
      <p:sp>
        <p:nvSpPr>
          <p:cNvPr id="80" name="Cloud 79"/>
          <p:cNvSpPr/>
          <p:nvPr/>
        </p:nvSpPr>
        <p:spPr>
          <a:xfrm rot="360000">
            <a:off x="6684417" y="3892378"/>
            <a:ext cx="800921" cy="746910"/>
          </a:xfrm>
          <a:prstGeom prst="cloud">
            <a:avLst/>
          </a:prstGeom>
          <a:solidFill>
            <a:schemeClr val="accent6"/>
          </a:solidFill>
          <a:ln>
            <a:solidFill>
              <a:srgbClr val="000000"/>
            </a:solidFill>
          </a:ln>
          <a:effectLst>
            <a:outerShdw blurRad="50800" dist="38100" dir="2700000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6783391" y="4050884"/>
            <a:ext cx="634308" cy="430887"/>
          </a:xfrm>
          <a:prstGeom prst="rect">
            <a:avLst/>
          </a:prstGeom>
          <a:noFill/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FFFFFF"/>
                </a:solidFill>
              </a:rPr>
              <a:t>IXP</a:t>
            </a:r>
            <a:endParaRPr lang="en-US" sz="2200" dirty="0">
              <a:solidFill>
                <a:srgbClr val="FFFFFF"/>
              </a:solidFill>
            </a:endParaRPr>
          </a:p>
        </p:txBody>
      </p:sp>
      <p:cxnSp>
        <p:nvCxnSpPr>
          <p:cNvPr id="82" name="Straight Connector 81"/>
          <p:cNvCxnSpPr>
            <a:stCxn id="80" idx="2"/>
          </p:cNvCxnSpPr>
          <p:nvPr/>
        </p:nvCxnSpPr>
        <p:spPr>
          <a:xfrm flipH="1">
            <a:off x="6455270" y="4224233"/>
            <a:ext cx="233811" cy="42095"/>
          </a:xfrm>
          <a:prstGeom prst="line">
            <a:avLst/>
          </a:prstGeom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7427174" y="4208561"/>
            <a:ext cx="285985" cy="23573"/>
          </a:xfrm>
          <a:prstGeom prst="line">
            <a:avLst/>
          </a:prstGeom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9449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Deploying SDN More Widely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killer apps in these networks (?)</a:t>
            </a:r>
          </a:p>
          <a:p>
            <a:pPr lvl="1"/>
            <a:r>
              <a:rPr lang="en-US" dirty="0" smtClean="0"/>
              <a:t>Dynamic access control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onnecting branch offices across domains</a:t>
            </a:r>
          </a:p>
          <a:p>
            <a:pPr lvl="1"/>
            <a:r>
              <a:rPr lang="en-US" dirty="0" smtClean="0"/>
              <a:t>Cross-layer resource management </a:t>
            </a:r>
          </a:p>
          <a:p>
            <a:pPr lvl="1"/>
            <a:r>
              <a:rPr lang="en-US" dirty="0" smtClean="0"/>
              <a:t>Cheaper switches, mobility/migration, NFV, …</a:t>
            </a:r>
          </a:p>
          <a:p>
            <a:r>
              <a:rPr lang="en-US" dirty="0" smtClean="0"/>
              <a:t>Systems challenges</a:t>
            </a:r>
          </a:p>
          <a:p>
            <a:pPr lvl="1"/>
            <a:r>
              <a:rPr lang="en-US" dirty="0" smtClean="0"/>
              <a:t>Scalability: many routable end-points</a:t>
            </a:r>
          </a:p>
          <a:p>
            <a:pPr lvl="1"/>
            <a:r>
              <a:rPr lang="en-US" dirty="0" smtClean="0"/>
              <a:t>Heterogeneity: diverse network equipment</a:t>
            </a:r>
          </a:p>
          <a:p>
            <a:pPr lvl="1"/>
            <a:r>
              <a:rPr lang="en-US" dirty="0" smtClean="0"/>
              <a:t>Interoperability: LTE protocols, BGP, 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052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Deployment</a:t>
            </a:r>
            <a:endParaRPr lang="en-US" dirty="0"/>
          </a:p>
        </p:txBody>
      </p:sp>
      <p:grpSp>
        <p:nvGrpSpPr>
          <p:cNvPr id="112" name="Group 111"/>
          <p:cNvGrpSpPr/>
          <p:nvPr/>
        </p:nvGrpSpPr>
        <p:grpSpPr>
          <a:xfrm>
            <a:off x="1125450" y="1425717"/>
            <a:ext cx="2294887" cy="2232557"/>
            <a:chOff x="1125450" y="1425717"/>
            <a:chExt cx="2294887" cy="2232557"/>
          </a:xfrm>
        </p:grpSpPr>
        <p:sp>
          <p:nvSpPr>
            <p:cNvPr id="5" name="Rounded Rectangle 4"/>
            <p:cNvSpPr/>
            <p:nvPr/>
          </p:nvSpPr>
          <p:spPr>
            <a:xfrm>
              <a:off x="1125450" y="1425717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125450" y="2697992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963137" y="2697992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963137" y="1425717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loud 8"/>
            <p:cNvSpPr/>
            <p:nvPr/>
          </p:nvSpPr>
          <p:spPr>
            <a:xfrm rot="300000">
              <a:off x="1597443" y="1759858"/>
              <a:ext cx="1195110" cy="1025212"/>
            </a:xfrm>
            <a:prstGeom prst="cloud">
              <a:avLst/>
            </a:prstGeom>
            <a:solidFill>
              <a:srgbClr val="E46C0A"/>
            </a:solidFill>
            <a:ln>
              <a:solidFill>
                <a:srgbClr val="000000"/>
              </a:solidFill>
            </a:ln>
            <a:effectLst>
              <a:outerShdw blurRad="50800" dist="38100" dir="2700000" rotWithShape="0">
                <a:srgbClr val="000000">
                  <a:alpha val="43000"/>
                </a:srgbClr>
              </a:outerShdw>
            </a:effectLst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>
              <a:stCxn id="5" idx="3"/>
            </p:cNvCxnSpPr>
            <p:nvPr/>
          </p:nvCxnSpPr>
          <p:spPr>
            <a:xfrm>
              <a:off x="1582650" y="1654317"/>
              <a:ext cx="268224" cy="2286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endCxn id="8" idx="1"/>
            </p:cNvCxnSpPr>
            <p:nvPr/>
          </p:nvCxnSpPr>
          <p:spPr>
            <a:xfrm flipV="1">
              <a:off x="2665361" y="1654317"/>
              <a:ext cx="297776" cy="3588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1582650" y="2655788"/>
              <a:ext cx="433882" cy="35882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7" idx="1"/>
            </p:cNvCxnSpPr>
            <p:nvPr/>
          </p:nvCxnSpPr>
          <p:spPr>
            <a:xfrm>
              <a:off x="2610142" y="2469392"/>
              <a:ext cx="352995" cy="4572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672734" y="3196609"/>
              <a:ext cx="124505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Overlay</a:t>
              </a:r>
              <a:endParaRPr lang="en-US" sz="2400" dirty="0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5393465" y="1406316"/>
            <a:ext cx="2596835" cy="2248669"/>
            <a:chOff x="5393465" y="1406316"/>
            <a:chExt cx="2596835" cy="2248669"/>
          </a:xfrm>
        </p:grpSpPr>
        <p:grpSp>
          <p:nvGrpSpPr>
            <p:cNvPr id="23" name="Group 22"/>
            <p:cNvGrpSpPr/>
            <p:nvPr/>
          </p:nvGrpSpPr>
          <p:grpSpPr>
            <a:xfrm>
              <a:off x="5505029" y="1463446"/>
              <a:ext cx="457200" cy="492564"/>
              <a:chOff x="5088612" y="4493625"/>
              <a:chExt cx="457200" cy="492564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5088612" y="4493625"/>
                <a:ext cx="457200" cy="457200"/>
              </a:xfrm>
              <a:prstGeom prst="roundRect">
                <a:avLst/>
              </a:prstGeom>
              <a:solidFill>
                <a:srgbClr val="A6A6A6"/>
              </a:solidFill>
              <a:ln w="63500">
                <a:solidFill>
                  <a:srgbClr val="A6A6A6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5128287" y="4763061"/>
                <a:ext cx="377851" cy="22312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 w="127000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6472743" y="2106094"/>
              <a:ext cx="457200" cy="492564"/>
              <a:chOff x="5088612" y="4493625"/>
              <a:chExt cx="457200" cy="492564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5088612" y="4493625"/>
                <a:ext cx="457200" cy="457200"/>
              </a:xfrm>
              <a:prstGeom prst="roundRect">
                <a:avLst/>
              </a:prstGeom>
              <a:solidFill>
                <a:srgbClr val="A6A6A6"/>
              </a:solidFill>
              <a:ln w="63500">
                <a:solidFill>
                  <a:srgbClr val="A6A6A6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5128287" y="4763061"/>
                <a:ext cx="377851" cy="22312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 w="127000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5505029" y="2610501"/>
              <a:ext cx="457200" cy="492564"/>
              <a:chOff x="5088612" y="4493625"/>
              <a:chExt cx="457200" cy="492564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5088612" y="4493625"/>
                <a:ext cx="457200" cy="457200"/>
              </a:xfrm>
              <a:prstGeom prst="roundRect">
                <a:avLst/>
              </a:prstGeom>
              <a:solidFill>
                <a:srgbClr val="A6A6A6"/>
              </a:solidFill>
              <a:ln w="63500">
                <a:solidFill>
                  <a:srgbClr val="A6A6A6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5128287" y="4763061"/>
                <a:ext cx="377851" cy="22312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 w="127000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7508655" y="1406316"/>
              <a:ext cx="457200" cy="492564"/>
              <a:chOff x="5088612" y="4493625"/>
              <a:chExt cx="457200" cy="492564"/>
            </a:xfrm>
          </p:grpSpPr>
          <p:sp>
            <p:nvSpPr>
              <p:cNvPr id="31" name="Rounded Rectangle 30"/>
              <p:cNvSpPr/>
              <p:nvPr/>
            </p:nvSpPr>
            <p:spPr>
              <a:xfrm>
                <a:off x="5088612" y="4493625"/>
                <a:ext cx="457200" cy="457200"/>
              </a:xfrm>
              <a:prstGeom prst="roundRect">
                <a:avLst/>
              </a:prstGeom>
              <a:solidFill>
                <a:srgbClr val="A6A6A6"/>
              </a:solidFill>
              <a:ln w="63500">
                <a:solidFill>
                  <a:srgbClr val="A6A6A6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ounded Rectangle 31"/>
              <p:cNvSpPr/>
              <p:nvPr/>
            </p:nvSpPr>
            <p:spPr>
              <a:xfrm>
                <a:off x="5128287" y="4763061"/>
                <a:ext cx="377851" cy="22312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 w="127000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7505969" y="2640862"/>
              <a:ext cx="457200" cy="492564"/>
              <a:chOff x="5088612" y="4493625"/>
              <a:chExt cx="457200" cy="492564"/>
            </a:xfrm>
          </p:grpSpPr>
          <p:sp>
            <p:nvSpPr>
              <p:cNvPr id="34" name="Rounded Rectangle 33"/>
              <p:cNvSpPr/>
              <p:nvPr/>
            </p:nvSpPr>
            <p:spPr>
              <a:xfrm>
                <a:off x="5088612" y="4493625"/>
                <a:ext cx="457200" cy="457200"/>
              </a:xfrm>
              <a:prstGeom prst="roundRect">
                <a:avLst/>
              </a:prstGeom>
              <a:solidFill>
                <a:srgbClr val="A6A6A6"/>
              </a:solidFill>
              <a:ln w="63500">
                <a:solidFill>
                  <a:srgbClr val="A6A6A6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5128287" y="4763061"/>
                <a:ext cx="377851" cy="22312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 w="127000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6" name="Straight Connector 35"/>
            <p:cNvCxnSpPr/>
            <p:nvPr/>
          </p:nvCxnSpPr>
          <p:spPr>
            <a:xfrm flipV="1">
              <a:off x="6929943" y="1675752"/>
              <a:ext cx="576026" cy="699779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929943" y="2375530"/>
              <a:ext cx="576026" cy="50440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962229" y="1703806"/>
              <a:ext cx="510514" cy="671724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endCxn id="26" idx="1"/>
            </p:cNvCxnSpPr>
            <p:nvPr/>
          </p:nvCxnSpPr>
          <p:spPr>
            <a:xfrm flipV="1">
              <a:off x="5962229" y="2487094"/>
              <a:ext cx="550189" cy="38236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393465" y="3193320"/>
              <a:ext cx="25968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Ships-in-the-night</a:t>
              </a:r>
              <a:endParaRPr lang="en-US" sz="2400" dirty="0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1097840" y="4225187"/>
            <a:ext cx="2322497" cy="2427156"/>
            <a:chOff x="1097840" y="4225187"/>
            <a:chExt cx="2322497" cy="2427156"/>
          </a:xfrm>
        </p:grpSpPr>
        <p:sp>
          <p:nvSpPr>
            <p:cNvPr id="48" name="Rounded Rectangle 47"/>
            <p:cNvSpPr/>
            <p:nvPr/>
          </p:nvSpPr>
          <p:spPr>
            <a:xfrm>
              <a:off x="1097840" y="4230963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017553" y="4770795"/>
              <a:ext cx="457200" cy="457200"/>
            </a:xfrm>
            <a:prstGeom prst="roundRect">
              <a:avLst/>
            </a:prstGeom>
            <a:solidFill>
              <a:srgbClr val="E46C0A"/>
            </a:solidFill>
            <a:ln w="635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2963137" y="4225187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125450" y="5515047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2963137" y="5480199"/>
              <a:ext cx="457200" cy="457200"/>
            </a:xfrm>
            <a:prstGeom prst="roundRect">
              <a:avLst/>
            </a:prstGeom>
            <a:solidFill>
              <a:srgbClr val="E46C0A"/>
            </a:solidFill>
            <a:ln w="635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V="1">
              <a:off x="2474753" y="4682387"/>
              <a:ext cx="550189" cy="38236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64" idx="3"/>
              <a:endCxn id="52" idx="1"/>
            </p:cNvCxnSpPr>
            <p:nvPr/>
          </p:nvCxnSpPr>
          <p:spPr>
            <a:xfrm flipV="1">
              <a:off x="2473732" y="5708799"/>
              <a:ext cx="489405" cy="3484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1" idx="3"/>
            </p:cNvCxnSpPr>
            <p:nvPr/>
          </p:nvCxnSpPr>
          <p:spPr>
            <a:xfrm flipV="1">
              <a:off x="1582650" y="5727608"/>
              <a:ext cx="406272" cy="16039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1555040" y="4688163"/>
              <a:ext cx="461492" cy="376592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ounded Rectangle 63"/>
            <p:cNvSpPr/>
            <p:nvPr/>
          </p:nvSpPr>
          <p:spPr>
            <a:xfrm>
              <a:off x="2016532" y="5515047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/>
            <p:nvPr/>
          </p:nvCxnSpPr>
          <p:spPr>
            <a:xfrm flipV="1">
              <a:off x="1555040" y="5215216"/>
              <a:ext cx="467471" cy="299831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endCxn id="50" idx="1"/>
            </p:cNvCxnSpPr>
            <p:nvPr/>
          </p:nvCxnSpPr>
          <p:spPr>
            <a:xfrm>
              <a:off x="1555040" y="4446446"/>
              <a:ext cx="1408097" cy="7341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Freeform 73"/>
            <p:cNvSpPr/>
            <p:nvPr/>
          </p:nvSpPr>
          <p:spPr>
            <a:xfrm>
              <a:off x="1366682" y="4446251"/>
              <a:ext cx="1808287" cy="551415"/>
            </a:xfrm>
            <a:custGeom>
              <a:avLst/>
              <a:gdLst>
                <a:gd name="connsiteX0" fmla="*/ 0 w 1808287"/>
                <a:gd name="connsiteY0" fmla="*/ 54408 h 551415"/>
                <a:gd name="connsiteX1" fmla="*/ 911121 w 1808287"/>
                <a:gd name="connsiteY1" fmla="*/ 551415 h 551415"/>
                <a:gd name="connsiteX2" fmla="*/ 1725609 w 1808287"/>
                <a:gd name="connsiteY2" fmla="*/ 54408 h 551415"/>
                <a:gd name="connsiteX3" fmla="*/ 1780828 w 1808287"/>
                <a:gd name="connsiteY3" fmla="*/ 12991 h 551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8287" h="551415">
                  <a:moveTo>
                    <a:pt x="0" y="54408"/>
                  </a:moveTo>
                  <a:cubicBezTo>
                    <a:pt x="311760" y="302911"/>
                    <a:pt x="623520" y="551415"/>
                    <a:pt x="911121" y="551415"/>
                  </a:cubicBezTo>
                  <a:cubicBezTo>
                    <a:pt x="1198722" y="551415"/>
                    <a:pt x="1580658" y="144145"/>
                    <a:pt x="1725609" y="54408"/>
                  </a:cubicBezTo>
                  <a:cubicBezTo>
                    <a:pt x="1870560" y="-35329"/>
                    <a:pt x="1780828" y="12991"/>
                    <a:pt x="1780828" y="12991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427567" y="6190678"/>
              <a:ext cx="17247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Panopticon</a:t>
              </a:r>
              <a:endParaRPr lang="en-US" sz="2400" dirty="0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5407270" y="4121522"/>
            <a:ext cx="2972989" cy="2724516"/>
            <a:chOff x="5407270" y="4121522"/>
            <a:chExt cx="2972989" cy="2724516"/>
          </a:xfrm>
        </p:grpSpPr>
        <p:sp>
          <p:nvSpPr>
            <p:cNvPr id="77" name="Rounded Rectangle 76"/>
            <p:cNvSpPr/>
            <p:nvPr/>
          </p:nvSpPr>
          <p:spPr>
            <a:xfrm>
              <a:off x="5585486" y="4694230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6553200" y="5336878"/>
              <a:ext cx="457200" cy="457200"/>
            </a:xfrm>
            <a:prstGeom prst="roundRect">
              <a:avLst/>
            </a:prstGeom>
            <a:solidFill>
              <a:srgbClr val="E46C0A"/>
            </a:solidFill>
            <a:ln w="635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5585486" y="5841285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7589112" y="4637100"/>
              <a:ext cx="457200" cy="457200"/>
            </a:xfrm>
            <a:prstGeom prst="roundRect">
              <a:avLst/>
            </a:prstGeom>
            <a:solidFill>
              <a:srgbClr val="E46C0A"/>
            </a:solidFill>
            <a:ln w="635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7586426" y="5871646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1" name="Straight Connector 90"/>
            <p:cNvCxnSpPr/>
            <p:nvPr/>
          </p:nvCxnSpPr>
          <p:spPr>
            <a:xfrm flipV="1">
              <a:off x="7010400" y="4906536"/>
              <a:ext cx="576026" cy="699779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7010400" y="5606314"/>
              <a:ext cx="576026" cy="50440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042686" y="4934590"/>
              <a:ext cx="510514" cy="671724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V="1">
              <a:off x="6042686" y="5717878"/>
              <a:ext cx="550189" cy="38236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Rounded Rectangle 94"/>
            <p:cNvSpPr/>
            <p:nvPr/>
          </p:nvSpPr>
          <p:spPr>
            <a:xfrm>
              <a:off x="6264686" y="4121522"/>
              <a:ext cx="1012119" cy="207330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0"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7" name="Straight Connector 96"/>
            <p:cNvCxnSpPr>
              <a:stCxn id="95" idx="2"/>
              <a:endCxn id="80" idx="0"/>
            </p:cNvCxnSpPr>
            <p:nvPr/>
          </p:nvCxnSpPr>
          <p:spPr>
            <a:xfrm>
              <a:off x="6770746" y="4328852"/>
              <a:ext cx="11054" cy="1008026"/>
            </a:xfrm>
            <a:prstGeom prst="line">
              <a:avLst/>
            </a:prstGeom>
            <a:ln w="38100" cmpd="sng">
              <a:solidFill>
                <a:schemeClr val="accent6">
                  <a:lumMod val="75000"/>
                </a:schemeClr>
              </a:solidFill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95" idx="2"/>
            </p:cNvCxnSpPr>
            <p:nvPr/>
          </p:nvCxnSpPr>
          <p:spPr>
            <a:xfrm>
              <a:off x="6770746" y="4328852"/>
              <a:ext cx="777584" cy="441943"/>
            </a:xfrm>
            <a:prstGeom prst="line">
              <a:avLst/>
            </a:prstGeom>
            <a:ln w="38100" cmpd="sng">
              <a:solidFill>
                <a:schemeClr val="accent6">
                  <a:lumMod val="75000"/>
                </a:schemeClr>
              </a:solidFill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endCxn id="95" idx="2"/>
            </p:cNvCxnSpPr>
            <p:nvPr/>
          </p:nvCxnSpPr>
          <p:spPr>
            <a:xfrm flipV="1">
              <a:off x="6042686" y="4328852"/>
              <a:ext cx="728060" cy="441943"/>
            </a:xfrm>
            <a:prstGeom prst="line">
              <a:avLst/>
            </a:prstGeom>
            <a:ln w="38100" cmpd="sng"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83" idx="0"/>
              <a:endCxn id="95" idx="2"/>
            </p:cNvCxnSpPr>
            <p:nvPr/>
          </p:nvCxnSpPr>
          <p:spPr>
            <a:xfrm flipV="1">
              <a:off x="5814086" y="4328852"/>
              <a:ext cx="956660" cy="1512433"/>
            </a:xfrm>
            <a:prstGeom prst="line">
              <a:avLst/>
            </a:prstGeom>
            <a:ln w="38100" cmpd="sng"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95" idx="2"/>
              <a:endCxn id="89" idx="0"/>
            </p:cNvCxnSpPr>
            <p:nvPr/>
          </p:nvCxnSpPr>
          <p:spPr>
            <a:xfrm>
              <a:off x="6770746" y="4328852"/>
              <a:ext cx="1044280" cy="1542794"/>
            </a:xfrm>
            <a:prstGeom prst="line">
              <a:avLst/>
            </a:prstGeom>
            <a:ln w="38100" cmpd="sng"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TextBox 110"/>
            <p:cNvSpPr txBox="1"/>
            <p:nvPr/>
          </p:nvSpPr>
          <p:spPr>
            <a:xfrm>
              <a:off x="5407270" y="6384373"/>
              <a:ext cx="29729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Multiple control APIs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53877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and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759" y="1586393"/>
            <a:ext cx="8529771" cy="5135081"/>
          </a:xfrm>
        </p:spPr>
        <p:txBody>
          <a:bodyPr>
            <a:normAutofit/>
          </a:bodyPr>
          <a:lstStyle/>
          <a:p>
            <a:r>
              <a:rPr lang="en-US" dirty="0" smtClean="0"/>
              <a:t>New generation of networking professionals</a:t>
            </a:r>
          </a:p>
          <a:p>
            <a:pPr lvl="1"/>
            <a:r>
              <a:rPr lang="en-US" dirty="0" smtClean="0"/>
              <a:t>Network-aware software developers</a:t>
            </a:r>
          </a:p>
          <a:p>
            <a:pPr lvl="1"/>
            <a:r>
              <a:rPr lang="en-US" dirty="0" smtClean="0"/>
              <a:t>Software-aware network operators</a:t>
            </a:r>
          </a:p>
          <a:p>
            <a:r>
              <a:rPr lang="en-US" dirty="0" smtClean="0"/>
              <a:t>Software ecosystem</a:t>
            </a:r>
          </a:p>
          <a:p>
            <a:pPr lvl="1"/>
            <a:r>
              <a:rPr lang="en-US" dirty="0" smtClean="0"/>
              <a:t>SDN platforms, tools, and apps</a:t>
            </a:r>
          </a:p>
          <a:p>
            <a:pPr lvl="1"/>
            <a:r>
              <a:rPr lang="en-US" dirty="0" smtClean="0"/>
              <a:t>APIs for network operators</a:t>
            </a:r>
          </a:p>
          <a:p>
            <a:r>
              <a:rPr lang="en-US" dirty="0" smtClean="0"/>
              <a:t>Professional development</a:t>
            </a:r>
          </a:p>
          <a:p>
            <a:pPr lvl="1"/>
            <a:r>
              <a:rPr lang="en-US" dirty="0" smtClean="0"/>
              <a:t>Courses, books, tutorials, certification, …</a:t>
            </a:r>
          </a:p>
          <a:p>
            <a:pPr lvl="1"/>
            <a:r>
              <a:rPr lang="en-US" dirty="0" smtClean="0"/>
              <a:t>E.g., Nick </a:t>
            </a:r>
            <a:r>
              <a:rPr lang="en-US" dirty="0" err="1" smtClean="0"/>
              <a:t>Feamster’s</a:t>
            </a:r>
            <a:r>
              <a:rPr lang="en-US" dirty="0" smtClean="0"/>
              <a:t> popular </a:t>
            </a:r>
            <a:r>
              <a:rPr lang="en-US" dirty="0" err="1" smtClean="0"/>
              <a:t>Coursera</a:t>
            </a:r>
            <a:r>
              <a:rPr lang="en-US" dirty="0" smtClean="0"/>
              <a:t> MOOC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2395" y="2314880"/>
            <a:ext cx="2133600" cy="284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804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SDN is happening</a:t>
            </a:r>
          </a:p>
          <a:p>
            <a:pPr lvl="1"/>
            <a:r>
              <a:rPr lang="en-US" dirty="0" err="1" smtClean="0"/>
              <a:t>OpenFlow</a:t>
            </a:r>
            <a:r>
              <a:rPr lang="en-US" dirty="0" smtClean="0"/>
              <a:t> switches, controllers, and apps</a:t>
            </a:r>
          </a:p>
          <a:p>
            <a:pPr lvl="1"/>
            <a:r>
              <a:rPr lang="en-US" dirty="0" smtClean="0"/>
              <a:t>Initial deployments in cloud settings</a:t>
            </a:r>
          </a:p>
          <a:p>
            <a:r>
              <a:rPr lang="en-US" dirty="0" smtClean="0"/>
              <a:t>SDN can go further</a:t>
            </a:r>
          </a:p>
          <a:p>
            <a:pPr lvl="1"/>
            <a:r>
              <a:rPr lang="en-US" dirty="0" smtClean="0"/>
              <a:t>Richer software stack</a:t>
            </a:r>
          </a:p>
          <a:p>
            <a:pPr lvl="1"/>
            <a:r>
              <a:rPr lang="en-US" dirty="0" smtClean="0"/>
              <a:t>Wider deployment scenarios</a:t>
            </a:r>
          </a:p>
          <a:p>
            <a:pPr lvl="1"/>
            <a:r>
              <a:rPr lang="en-US" dirty="0" smtClean="0"/>
              <a:t>Overcoming deployment hurdles</a:t>
            </a:r>
          </a:p>
          <a:p>
            <a:r>
              <a:rPr lang="en-US" dirty="0" smtClean="0"/>
              <a:t>The future looks exciting!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00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SDN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260710" y="3193477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60710" y="2460065"/>
            <a:ext cx="4724400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Application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838102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684770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527910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4528561" y="390934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 rot="10800000">
            <a:off x="4528561" y="3992177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2327033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122902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966042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875658" y="4028321"/>
            <a:ext cx="6108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API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4065748" y="5264379"/>
            <a:ext cx="12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Switches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06430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Success: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64584" y="3193477"/>
            <a:ext cx="3019068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64584" y="2460065"/>
            <a:ext cx="3019068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Application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784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826452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1670243" y="390934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 rot="10800000">
            <a:off x="1670243" y="3992177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64584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107724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017340" y="4028321"/>
            <a:ext cx="6108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API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207430" y="5264379"/>
            <a:ext cx="12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Switches</a:t>
            </a:r>
            <a:endParaRPr lang="en-US" sz="2000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575460" y="1646361"/>
            <a:ext cx="5499515" cy="452596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rial" charset="0"/>
                <a:cs typeface="Arial" charset="0"/>
              </a:rPr>
              <a:t>Network virtualization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Traffic engineering</a:t>
            </a:r>
          </a:p>
          <a:p>
            <a:r>
              <a:rPr lang="en-US" dirty="0">
                <a:latin typeface="Arial" charset="0"/>
                <a:cs typeface="Arial" charset="0"/>
              </a:rPr>
              <a:t>Dynamic access </a:t>
            </a:r>
            <a:r>
              <a:rPr lang="en-US" dirty="0" smtClean="0">
                <a:latin typeface="Arial" charset="0"/>
                <a:cs typeface="Arial" charset="0"/>
              </a:rPr>
              <a:t>control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VM migration, user mobility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Server </a:t>
            </a:r>
            <a:r>
              <a:rPr lang="en-US" dirty="0">
                <a:latin typeface="Arial" charset="0"/>
                <a:cs typeface="Arial" charset="0"/>
              </a:rPr>
              <a:t>load balancing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Energy</a:t>
            </a:r>
            <a:r>
              <a:rPr lang="en-US" dirty="0">
                <a:latin typeface="Arial" charset="0"/>
                <a:cs typeface="Arial" charset="0"/>
              </a:rPr>
              <a:t>-efficient </a:t>
            </a:r>
            <a:r>
              <a:rPr lang="en-US" dirty="0" smtClean="0">
                <a:latin typeface="Arial" charset="0"/>
                <a:cs typeface="Arial" charset="0"/>
              </a:rPr>
              <a:t>network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Blocking </a:t>
            </a:r>
            <a:r>
              <a:rPr lang="en-US" dirty="0" err="1" smtClean="0">
                <a:latin typeface="Arial" charset="0"/>
                <a:cs typeface="Arial" charset="0"/>
              </a:rPr>
              <a:t>DoS</a:t>
            </a:r>
            <a:r>
              <a:rPr lang="en-US" dirty="0" smtClean="0">
                <a:latin typeface="Arial" charset="0"/>
                <a:cs typeface="Arial" charset="0"/>
              </a:rPr>
              <a:t> attacks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&lt;Your app here!&gt;</a:t>
            </a:r>
            <a:endParaRPr lang="en-US" dirty="0">
              <a:latin typeface="Arial" charset="0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604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Success: Controllers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64584" y="3193477"/>
            <a:ext cx="3019068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64584" y="2460065"/>
            <a:ext cx="3019068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Application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784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826452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1670243" y="390934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 rot="10800000">
            <a:off x="1670243" y="3992177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64584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107724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017340" y="4028321"/>
            <a:ext cx="6108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API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207430" y="5264379"/>
            <a:ext cx="12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Switches</a:t>
            </a:r>
            <a:endParaRPr lang="en-US" sz="2000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137348" y="1646361"/>
            <a:ext cx="2512487" cy="4709989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NOX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Beacon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Floodlight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ONIX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POX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Ryu</a:t>
            </a:r>
            <a:endParaRPr lang="en-US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Open Daylight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Trema</a:t>
            </a:r>
            <a:endParaRPr lang="en-US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580810" y="1646361"/>
            <a:ext cx="2055316" cy="470998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</a:rPr>
              <a:t>Mul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Maestro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Nettle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Frenetic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Pyretic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Maple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ONOS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894524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SDN Success: </a:t>
            </a:r>
            <a:r>
              <a:rPr lang="en-US" dirty="0" err="1" smtClean="0"/>
              <a:t>OpenFlow</a:t>
            </a:r>
            <a:r>
              <a:rPr lang="en-US" dirty="0" smtClean="0"/>
              <a:t> 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7885" y="1627812"/>
            <a:ext cx="2857608" cy="4525963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 smtClean="0"/>
              <a:t>Arista</a:t>
            </a:r>
          </a:p>
          <a:p>
            <a:r>
              <a:rPr lang="en-US" dirty="0" smtClean="0"/>
              <a:t>Brocade</a:t>
            </a:r>
          </a:p>
          <a:p>
            <a:r>
              <a:rPr lang="en-US" dirty="0" smtClean="0"/>
              <a:t>Cisco</a:t>
            </a:r>
          </a:p>
          <a:p>
            <a:r>
              <a:rPr lang="en-US" dirty="0" smtClean="0"/>
              <a:t>Dell</a:t>
            </a:r>
          </a:p>
          <a:p>
            <a:r>
              <a:rPr lang="en-US" dirty="0" smtClean="0"/>
              <a:t>Extreme Networks</a:t>
            </a:r>
          </a:p>
          <a:p>
            <a:r>
              <a:rPr lang="en-US" dirty="0" smtClean="0"/>
              <a:t>HP</a:t>
            </a:r>
          </a:p>
          <a:p>
            <a:r>
              <a:rPr lang="en-US" dirty="0" smtClean="0"/>
              <a:t>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64584" y="3193477"/>
            <a:ext cx="3019068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64584" y="2460065"/>
            <a:ext cx="3019068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Application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784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826452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1670243" y="390934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10800000">
            <a:off x="1670243" y="3992177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64584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107724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017340" y="4028321"/>
            <a:ext cx="6108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API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207430" y="5264379"/>
            <a:ext cx="12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Switches</a:t>
            </a:r>
            <a:endParaRPr lang="en-US" sz="20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391655" y="1627812"/>
            <a:ext cx="2336560" cy="4525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IBM</a:t>
            </a:r>
          </a:p>
          <a:p>
            <a:r>
              <a:rPr lang="en-US" dirty="0" smtClean="0"/>
              <a:t>Juniper</a:t>
            </a:r>
          </a:p>
          <a:p>
            <a:r>
              <a:rPr lang="en-US" dirty="0" smtClean="0"/>
              <a:t>NEC</a:t>
            </a:r>
          </a:p>
          <a:p>
            <a:r>
              <a:rPr lang="en-US" dirty="0" err="1" smtClean="0"/>
              <a:t>NetGear</a:t>
            </a:r>
            <a:endParaRPr lang="en-US" dirty="0" smtClean="0"/>
          </a:p>
          <a:p>
            <a:r>
              <a:rPr lang="en-US" dirty="0" smtClean="0"/>
              <a:t>Open </a:t>
            </a:r>
            <a:r>
              <a:rPr lang="en-US" dirty="0" err="1" smtClean="0"/>
              <a:t>vSwitch</a:t>
            </a:r>
            <a:endParaRPr lang="en-US" dirty="0" smtClean="0"/>
          </a:p>
          <a:p>
            <a:r>
              <a:rPr lang="en-US" dirty="0" smtClean="0"/>
              <a:t>Pica8</a:t>
            </a:r>
          </a:p>
          <a:p>
            <a:r>
              <a:rPr lang="en-US" dirty="0" smtClean="0"/>
              <a:t>Pronto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653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of SDN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SDN software stack</a:t>
            </a:r>
          </a:p>
          <a:p>
            <a:r>
              <a:rPr lang="en-US" dirty="0" smtClean="0"/>
              <a:t>More diverse network settings</a:t>
            </a:r>
          </a:p>
          <a:p>
            <a:r>
              <a:rPr lang="en-US" dirty="0" smtClean="0"/>
              <a:t>Overcoming deployment hurdles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267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Software Reality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872004" y="3193477"/>
            <a:ext cx="3019068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72004" y="2460065"/>
            <a:ext cx="3019068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Application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587204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433872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2277663" y="390934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10800000">
            <a:off x="2277663" y="3992177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872004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715144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624760" y="4028321"/>
            <a:ext cx="6108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API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814850" y="5264379"/>
            <a:ext cx="12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Switches</a:t>
            </a:r>
            <a:endParaRPr lang="en-US" sz="20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5189885" y="2446498"/>
            <a:ext cx="3277320" cy="554340"/>
            <a:chOff x="5189885" y="2446498"/>
            <a:chExt cx="3277320" cy="554340"/>
          </a:xfrm>
        </p:grpSpPr>
        <p:sp>
          <p:nvSpPr>
            <p:cNvPr id="15" name="Rounded Rectangle 14"/>
            <p:cNvSpPr/>
            <p:nvPr/>
          </p:nvSpPr>
          <p:spPr>
            <a:xfrm>
              <a:off x="7580312" y="2446498"/>
              <a:ext cx="886893" cy="554340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600" dirty="0" smtClean="0">
                  <a:solidFill>
                    <a:srgbClr val="FFFFFF"/>
                  </a:solidFill>
                  <a:latin typeface="+mj-lt"/>
                </a:rPr>
                <a:t>LB</a:t>
              </a:r>
              <a:endParaRPr lang="en-US" sz="2600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5189885" y="2446498"/>
              <a:ext cx="1128892" cy="554340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600" dirty="0" smtClean="0">
                  <a:solidFill>
                    <a:srgbClr val="FFFFFF"/>
                  </a:solidFill>
                  <a:latin typeface="+mj-lt"/>
                </a:rPr>
                <a:t>Route</a:t>
              </a:r>
              <a:endParaRPr lang="en-US" sz="2600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6467182" y="2446498"/>
              <a:ext cx="963789" cy="554340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600" dirty="0" smtClean="0">
                  <a:solidFill>
                    <a:srgbClr val="FFFFFF"/>
                  </a:solidFill>
                  <a:latin typeface="+mj-lt"/>
                </a:rPr>
                <a:t>FW</a:t>
              </a:r>
              <a:endParaRPr lang="en-US" sz="2600" dirty="0">
                <a:solidFill>
                  <a:srgbClr val="FFFFFF"/>
                </a:solidFill>
                <a:latin typeface="+mj-lt"/>
              </a:endParaRPr>
            </a:p>
          </p:txBody>
        </p:sp>
      </p:grpSp>
      <p:sp>
        <p:nvSpPr>
          <p:cNvPr id="19" name="Rounded Rectangle 18"/>
          <p:cNvSpPr/>
          <p:nvPr/>
        </p:nvSpPr>
        <p:spPr>
          <a:xfrm>
            <a:off x="5189884" y="3193477"/>
            <a:ext cx="1363315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150921" y="3193477"/>
            <a:ext cx="1251383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553200" y="3465240"/>
            <a:ext cx="597721" cy="13806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7069227" y="4646025"/>
            <a:ext cx="457200" cy="4572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6350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7957310" y="4646025"/>
            <a:ext cx="457200" cy="4572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6350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5189885" y="464602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6114337" y="4646025"/>
            <a:ext cx="457200" cy="4572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635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Up Arrow 28"/>
          <p:cNvSpPr/>
          <p:nvPr/>
        </p:nvSpPr>
        <p:spPr>
          <a:xfrm>
            <a:off x="5755269" y="390934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Up Arrow 29"/>
          <p:cNvSpPr/>
          <p:nvPr/>
        </p:nvSpPr>
        <p:spPr>
          <a:xfrm rot="10800000">
            <a:off x="5755269" y="3992177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Up Arrow 30"/>
          <p:cNvSpPr/>
          <p:nvPr/>
        </p:nvSpPr>
        <p:spPr>
          <a:xfrm>
            <a:off x="7647099" y="3909877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Up Arrow 31"/>
          <p:cNvSpPr/>
          <p:nvPr/>
        </p:nvSpPr>
        <p:spPr>
          <a:xfrm rot="10800000">
            <a:off x="7647099" y="3992711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278256" y="3797930"/>
            <a:ext cx="1082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OF 1.0, 1.2, 1.3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5332366" y="5264379"/>
            <a:ext cx="29933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Heterogeneous switches</a:t>
            </a:r>
          </a:p>
          <a:p>
            <a:pPr algn="ctr"/>
            <a:r>
              <a:rPr lang="en-US" sz="2000" dirty="0"/>
              <a:t>a</a:t>
            </a:r>
            <a:r>
              <a:rPr lang="en-US" sz="2000" dirty="0" smtClean="0"/>
              <a:t>nd </a:t>
            </a:r>
            <a:r>
              <a:rPr lang="en-US" sz="2000" dirty="0" err="1" smtClean="0"/>
              <a:t>middleboxes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4702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Abstractions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606136" y="4018700"/>
            <a:ext cx="5011166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Frenetic Controller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624777" y="2479646"/>
            <a:ext cx="886893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LB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320909" y="547124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4167577" y="547124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5010717" y="547124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809840" y="547124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1605709" y="547124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2448849" y="547124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2234350" y="2479646"/>
            <a:ext cx="11288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Route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763272" y="2479646"/>
            <a:ext cx="1340556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Monitor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511647" y="2479646"/>
            <a:ext cx="963789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FW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03828" y="1525545"/>
            <a:ext cx="20652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Composition</a:t>
            </a:r>
          </a:p>
          <a:p>
            <a:pPr algn="ctr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operators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45709" y="6344461"/>
            <a:ext cx="8967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Projects: FML, </a:t>
            </a:r>
            <a:r>
              <a:rPr lang="en-US" sz="2000" dirty="0" smtClean="0">
                <a:solidFill>
                  <a:srgbClr val="E46C0A"/>
                </a:solidFill>
              </a:rPr>
              <a:t>Frenetic</a:t>
            </a:r>
            <a:r>
              <a:rPr lang="en-US" sz="2000" dirty="0" smtClean="0"/>
              <a:t>, Resonance, Maple, </a:t>
            </a:r>
            <a:r>
              <a:rPr lang="en-US" sz="2000" dirty="0" err="1" smtClean="0"/>
              <a:t>Flowlog</a:t>
            </a:r>
            <a:r>
              <a:rPr lang="en-US" sz="2000" dirty="0" smtClean="0"/>
              <a:t>, Fresco, ONIX/ONOS</a:t>
            </a:r>
            <a:endParaRPr lang="en-US" sz="2000" dirty="0"/>
          </a:p>
        </p:txBody>
      </p:sp>
      <p:sp>
        <p:nvSpPr>
          <p:cNvPr id="38" name="Up Arrow 37"/>
          <p:cNvSpPr/>
          <p:nvPr/>
        </p:nvSpPr>
        <p:spPr>
          <a:xfrm>
            <a:off x="2555251" y="3271695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Up Arrow 38"/>
          <p:cNvSpPr/>
          <p:nvPr/>
        </p:nvSpPr>
        <p:spPr>
          <a:xfrm rot="10800000">
            <a:off x="3157793" y="3271695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702900" y="3119830"/>
            <a:ext cx="17052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E46C0A"/>
                </a:solidFill>
              </a:rPr>
              <a:t>High-level queries</a:t>
            </a:r>
            <a:endParaRPr lang="en-US" sz="2400" b="1" dirty="0">
              <a:solidFill>
                <a:srgbClr val="E46C0A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83265" y="3119830"/>
            <a:ext cx="21926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E46C0A"/>
                </a:solidFill>
              </a:rPr>
              <a:t>Network-wide updates</a:t>
            </a:r>
            <a:endParaRPr lang="en-US" sz="2400" b="1" dirty="0">
              <a:solidFill>
                <a:srgbClr val="E46C0A"/>
              </a:solidFill>
            </a:endParaRPr>
          </a:p>
        </p:txBody>
      </p:sp>
      <p:sp>
        <p:nvSpPr>
          <p:cNvPr id="42" name="Up Arrow 41"/>
          <p:cNvSpPr/>
          <p:nvPr/>
        </p:nvSpPr>
        <p:spPr>
          <a:xfrm>
            <a:off x="3001346" y="4759525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Up Arrow 42"/>
          <p:cNvSpPr/>
          <p:nvPr/>
        </p:nvSpPr>
        <p:spPr>
          <a:xfrm rot="10800000">
            <a:off x="3001346" y="4842359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>
            <a:spLocks/>
          </p:cNvSpPr>
          <p:nvPr/>
        </p:nvSpPr>
        <p:spPr>
          <a:xfrm>
            <a:off x="606135" y="1525545"/>
            <a:ext cx="5011167" cy="2385007"/>
          </a:xfrm>
          <a:prstGeom prst="rect">
            <a:avLst/>
          </a:prstGeom>
          <a:ln w="12700" cmpd="sng">
            <a:solidFill>
              <a:schemeClr val="accent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Content Placeholder 2"/>
          <p:cNvSpPr>
            <a:spLocks noGrp="1"/>
          </p:cNvSpPr>
          <p:nvPr>
            <p:ph idx="1"/>
          </p:nvPr>
        </p:nvSpPr>
        <p:spPr>
          <a:xfrm>
            <a:off x="5625398" y="2180043"/>
            <a:ext cx="3504797" cy="302472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  More abstractions</a:t>
            </a:r>
          </a:p>
          <a:p>
            <a:pPr lvl="1"/>
            <a:r>
              <a:rPr lang="en-US" sz="2400" dirty="0" smtClean="0"/>
              <a:t>Traffic monitoring</a:t>
            </a:r>
          </a:p>
          <a:p>
            <a:pPr lvl="1"/>
            <a:r>
              <a:rPr lang="en-US" sz="2400" dirty="0" smtClean="0"/>
              <a:t>Quality-of-service</a:t>
            </a:r>
          </a:p>
          <a:p>
            <a:pPr lvl="1"/>
            <a:r>
              <a:rPr lang="en-US" sz="2400" dirty="0" smtClean="0"/>
              <a:t>Security policy</a:t>
            </a:r>
          </a:p>
          <a:p>
            <a:pPr lvl="1"/>
            <a:r>
              <a:rPr lang="en-US" sz="2400" dirty="0" smtClean="0"/>
              <a:t>Traffic optimization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471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8" grpId="0" animBg="1"/>
      <p:bldP spid="39" grpId="0" animBg="1"/>
      <p:bldP spid="40" grpId="0"/>
      <p:bldP spid="41" grpId="0"/>
      <p:bldP spid="4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5667732" y="1611965"/>
            <a:ext cx="3019068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Controllers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2977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Reasons to distribute</a:t>
            </a:r>
          </a:p>
          <a:p>
            <a:pPr lvl="1"/>
            <a:r>
              <a:rPr lang="en-US" dirty="0" smtClean="0"/>
              <a:t>Scalability</a:t>
            </a:r>
          </a:p>
          <a:p>
            <a:pPr lvl="1"/>
            <a:r>
              <a:rPr lang="en-US" dirty="0" smtClean="0"/>
              <a:t>Reliability</a:t>
            </a:r>
          </a:p>
          <a:p>
            <a:pPr lvl="1"/>
            <a:r>
              <a:rPr lang="en-US" dirty="0" smtClean="0"/>
              <a:t>Performance</a:t>
            </a:r>
          </a:p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Efficient state management</a:t>
            </a:r>
          </a:p>
          <a:p>
            <a:pPr lvl="1"/>
            <a:r>
              <a:rPr lang="en-US" dirty="0" smtClean="0"/>
              <a:t>Fast failure recovery </a:t>
            </a:r>
          </a:p>
          <a:p>
            <a:pPr lvl="1"/>
            <a:r>
              <a:rPr lang="en-US" dirty="0" smtClean="0"/>
              <a:t>Simple abstractions</a:t>
            </a:r>
          </a:p>
          <a:p>
            <a:r>
              <a:rPr lang="en-US" dirty="0" smtClean="0"/>
              <a:t>Leverage/extend distributed systems ideas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558701" y="1806299"/>
            <a:ext cx="3019068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273901" y="325884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8120569" y="325884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558701" y="325884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401841" y="325884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5558701" y="2533844"/>
            <a:ext cx="130034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273901" y="2533844"/>
            <a:ext cx="130034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684" y="6356350"/>
            <a:ext cx="8470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Projects: ONIX, ONOS, </a:t>
            </a:r>
            <a:r>
              <a:rPr lang="en-US" sz="2000" dirty="0" err="1" smtClean="0"/>
              <a:t>Kandoo</a:t>
            </a:r>
            <a:r>
              <a:rPr lang="en-US" sz="2000" dirty="0" smtClean="0"/>
              <a:t>, recursive SDN, elastic controllers, …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13048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31552</TotalTime>
  <Words>645</Words>
  <Application>Microsoft Macintosh PowerPoint</Application>
  <PresentationFormat>On-screen Show (4:3)</PresentationFormat>
  <Paragraphs>234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Simple SDN Architecture</vt:lpstr>
      <vt:lpstr>SDN Success: Applications</vt:lpstr>
      <vt:lpstr>SDN Success: Controllers</vt:lpstr>
      <vt:lpstr>SDN Success: OpenFlow Switches</vt:lpstr>
      <vt:lpstr>Future of SDN</vt:lpstr>
      <vt:lpstr>SDN Software Reality</vt:lpstr>
      <vt:lpstr>Programming Abstractions</vt:lpstr>
      <vt:lpstr>Distributed Controllers</vt:lpstr>
      <vt:lpstr>Software Reliability</vt:lpstr>
      <vt:lpstr>Heterogeneous Devices</vt:lpstr>
      <vt:lpstr>Network Function Virtualization</vt:lpstr>
      <vt:lpstr>Initial Deployment Successes</vt:lpstr>
      <vt:lpstr>SDN in Different Kinds of Networks</vt:lpstr>
      <vt:lpstr>Deploying SDN More Widely</vt:lpstr>
      <vt:lpstr>Incremental Deployment</vt:lpstr>
      <vt:lpstr>Education and Training</vt:lpstr>
      <vt:lpstr>Conclusions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1464</cp:revision>
  <cp:lastPrinted>2013-09-23T13:10:21Z</cp:lastPrinted>
  <dcterms:created xsi:type="dcterms:W3CDTF">2011-07-06T20:32:25Z</dcterms:created>
  <dcterms:modified xsi:type="dcterms:W3CDTF">2013-12-16T17:21:02Z</dcterms:modified>
</cp:coreProperties>
</file>