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1415" r:id="rId2"/>
    <p:sldId id="1443" r:id="rId3"/>
    <p:sldId id="1444" r:id="rId4"/>
    <p:sldId id="1445" r:id="rId5"/>
    <p:sldId id="1446" r:id="rId6"/>
    <p:sldId id="1425" r:id="rId7"/>
    <p:sldId id="1426" r:id="rId8"/>
    <p:sldId id="1427" r:id="rId9"/>
    <p:sldId id="1428" r:id="rId10"/>
    <p:sldId id="1447" r:id="rId11"/>
    <p:sldId id="1448" r:id="rId12"/>
    <p:sldId id="1449" r:id="rId13"/>
    <p:sldId id="1450" r:id="rId14"/>
    <p:sldId id="1434" r:id="rId15"/>
    <p:sldId id="1435" r:id="rId16"/>
    <p:sldId id="1436" r:id="rId17"/>
    <p:sldId id="1437" r:id="rId18"/>
    <p:sldId id="1438" r:id="rId19"/>
    <p:sldId id="1453" r:id="rId20"/>
    <p:sldId id="1454" r:id="rId21"/>
    <p:sldId id="1451" r:id="rId22"/>
    <p:sldId id="1452" r:id="rId23"/>
  </p:sldIdLst>
  <p:sldSz cx="9144000" cy="5143500" type="screen16x9"/>
  <p:notesSz cx="6645275" cy="9867900"/>
  <p:custShowLst>
    <p:custShow name="Health" id="0">
      <p:sldLst/>
    </p:custShow>
    <p:custShow name="K12" id="1">
      <p:sldLst/>
    </p:custShow>
    <p:custShow name="head office" id="2">
      <p:sldLst/>
    </p:custShow>
    <p:custShow name="Regional Offfice" id="3">
      <p:sldLst/>
    </p:custShow>
    <p:custShow name="Branch Office" id="4">
      <p:sldLst/>
    </p:custShow>
    <p:custShow name="Tele-Commuter" id="5">
      <p:sldLst/>
    </p:custShow>
    <p:custShow name="coffee" id="6">
      <p:sldLst/>
    </p:custShow>
    <p:custShow name="Module 1" id="7">
      <p:sldLst/>
    </p:custShow>
    <p:custShow name="Solutions in Action" id="8">
      <p:sldLst/>
    </p:custShow>
    <p:custShow name="Introcuction and Welcome" id="9">
      <p:sldLst/>
    </p:custShow>
    <p:custShow name="Summary and Close" id="10">
      <p:sldLst/>
    </p:custShow>
    <p:custShow name="finANCE" id="11">
      <p:sldLst/>
    </p:custShow>
    <p:custShow name="Government" id="12">
      <p:sldLst/>
    </p:custShow>
    <p:custShow name="Enterprise Summary" id="13">
      <p:sldLst/>
    </p:custShow>
    <p:custShow name="Security" id="14">
      <p:sldLst/>
    </p:custShow>
    <p:custShow name="Collaboration" id="15">
      <p:sldLst/>
    </p:custShow>
    <p:custShow name="Mobility" id="16">
      <p:sldLst/>
    </p:custShow>
    <p:custShow name="Content" id="17">
      <p:sldLst/>
    </p:custShow>
    <p:custShow name="Module 2" id="18">
      <p:sldLst/>
    </p:custShow>
    <p:custShow name="Health Admin" id="19">
      <p:sldLst/>
    </p:custShow>
    <p:custShow name="health Business management" id="20">
      <p:sldLst/>
    </p:custShow>
    <p:custShow name="health Medical" id="21">
      <p:sldLst/>
    </p:custShow>
    <p:custShow name="Health - Patient" id="22">
      <p:sldLst/>
    </p:custShow>
    <p:custShow name="Tular" id="23">
      <p:sldLst/>
    </p:custShow>
    <p:custShow name="Education - Admin" id="24">
      <p:sldLst/>
    </p:custShow>
    <p:custShow name="Education - Faculty" id="25">
      <p:sldLst/>
    </p:custShow>
    <p:custShow name="Education - Student" id="26">
      <p:sldLst/>
    </p:custShow>
    <p:custShow name="Education - Parents" id="27">
      <p:sldLst/>
    </p:custShow>
    <p:custShow name="Education External" id="28">
      <p:sldLst/>
    </p:custShow>
    <p:custShow name="Nevada" id="29">
      <p:sldLst/>
    </p:custShow>
    <p:custShow name="Mountin Bank" id="30">
      <p:sldLst/>
    </p:custShow>
    <p:custShow name="XRN" id="31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5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0574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4003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27432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DCE2"/>
    <a:srgbClr val="CC9900"/>
    <a:srgbClr val="00B0F0"/>
    <a:srgbClr val="848484"/>
    <a:srgbClr val="4E6D8C"/>
    <a:srgbClr val="640000"/>
    <a:srgbClr val="016554"/>
    <a:srgbClr val="E6EEF1"/>
    <a:srgbClr val="BFD4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53" autoAdjust="0"/>
    <p:restoredTop sz="53549" autoAdjust="0"/>
  </p:normalViewPr>
  <p:slideViewPr>
    <p:cSldViewPr snapToGrid="0">
      <p:cViewPr varScale="1">
        <p:scale>
          <a:sx n="124" d="100"/>
          <a:sy n="124" d="100"/>
        </p:scale>
        <p:origin x="-104" y="-432"/>
      </p:cViewPr>
      <p:guideLst>
        <p:guide orient="horz" pos="3141"/>
        <p:guide pos="528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52" y="-60"/>
      </p:cViewPr>
      <p:guideLst>
        <p:guide orient="horz" pos="3120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1281FA51-E424-7B49-AF6B-C708E55CF7B9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2605088" y="3048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Avaya Renewal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9379DF73-B508-F341-AE26-43E447F662A5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605088" y="228600"/>
            <a:ext cx="1453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Solutions in Action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  <a:p>
            <a:r>
              <a:rPr lang="en-US" dirty="0"/>
              <a:t>----- Meeting Notes (1/31/13 11:55) -----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118" y="9372792"/>
            <a:ext cx="2879619" cy="493395"/>
          </a:xfrm>
          <a:prstGeom prst="rect">
            <a:avLst/>
          </a:prstGeom>
        </p:spPr>
        <p:txBody>
          <a:bodyPr/>
          <a:lstStyle/>
          <a:p>
            <a:fld id="{C0BAC150-71D9-B143-8A5E-44D1C8FD1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118" y="9372792"/>
            <a:ext cx="2879619" cy="493395"/>
          </a:xfrm>
          <a:prstGeom prst="rect">
            <a:avLst/>
          </a:prstGeom>
        </p:spPr>
        <p:txBody>
          <a:bodyPr/>
          <a:lstStyle/>
          <a:p>
            <a:fld id="{75D4A564-B5A9-1B48-9539-F4CC86F953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118" y="9372792"/>
            <a:ext cx="2879619" cy="493395"/>
          </a:xfrm>
          <a:prstGeom prst="rect">
            <a:avLst/>
          </a:prstGeom>
        </p:spPr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118" y="9372792"/>
            <a:ext cx="2879619" cy="493395"/>
          </a:xfrm>
          <a:prstGeom prst="rect">
            <a:avLst/>
          </a:prstGeom>
        </p:spPr>
        <p:txBody>
          <a:bodyPr/>
          <a:lstStyle/>
          <a:p>
            <a:fld id="{C0BAC150-71D9-B143-8A5E-44D1C8FD1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118" y="9372792"/>
            <a:ext cx="2879619" cy="493395"/>
          </a:xfrm>
          <a:prstGeom prst="rect">
            <a:avLst/>
          </a:prstGeom>
        </p:spPr>
        <p:txBody>
          <a:bodyPr/>
          <a:lstStyle/>
          <a:p>
            <a:fld id="{C0BAC150-71D9-B143-8A5E-44D1C8FD1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118" y="9372792"/>
            <a:ext cx="2879619" cy="493395"/>
          </a:xfrm>
          <a:prstGeom prst="rect">
            <a:avLst/>
          </a:prstGeom>
        </p:spPr>
        <p:txBody>
          <a:bodyPr/>
          <a:lstStyle/>
          <a:p>
            <a:fld id="{C0BAC150-71D9-B143-8A5E-44D1C8FD1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118" y="9372792"/>
            <a:ext cx="2879619" cy="493395"/>
          </a:xfrm>
          <a:prstGeom prst="rect">
            <a:avLst/>
          </a:prstGeom>
        </p:spPr>
        <p:txBody>
          <a:bodyPr/>
          <a:lstStyle/>
          <a:p>
            <a:fld id="{C0BAC150-71D9-B143-8A5E-44D1C8FD1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118" y="9372792"/>
            <a:ext cx="2879619" cy="493395"/>
          </a:xfrm>
          <a:prstGeom prst="rect">
            <a:avLst/>
          </a:prstGeom>
        </p:spPr>
        <p:txBody>
          <a:bodyPr/>
          <a:lstStyle/>
          <a:p>
            <a:fld id="{C0BAC150-71D9-B143-8A5E-44D1C8FD1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4118" y="9372792"/>
            <a:ext cx="2879619" cy="493395"/>
          </a:xfrm>
          <a:prstGeom prst="rect">
            <a:avLst/>
          </a:prstGeom>
        </p:spPr>
        <p:txBody>
          <a:bodyPr/>
          <a:lstStyle/>
          <a:p>
            <a:fld id="{C0BAC150-71D9-B143-8A5E-44D1C8FD1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91" y="2019647"/>
            <a:ext cx="5531618" cy="1102519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336478"/>
            <a:ext cx="48006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31" y="4781154"/>
            <a:ext cx="2624138" cy="23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Vector ONUG Logo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1"/>
          <a:stretch/>
        </p:blipFill>
        <p:spPr>
          <a:xfrm>
            <a:off x="2164340" y="260481"/>
            <a:ext cx="4815320" cy="19411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2447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91" y="1220656"/>
            <a:ext cx="5531618" cy="1102519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2571750"/>
            <a:ext cx="48006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1" y="4781154"/>
            <a:ext cx="2624138" cy="23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4" y="4327509"/>
            <a:ext cx="975564" cy="7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419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181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041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25394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0"/>
            <a:ext cx="905522" cy="5143500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rgbClr val="E6EEF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65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0239" y="857250"/>
            <a:ext cx="7679210" cy="369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654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30239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Vector ONUG Logo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4364637"/>
            <a:ext cx="905143" cy="699429"/>
          </a:xfrm>
          <a:prstGeom prst="rect">
            <a:avLst/>
          </a:prstGeom>
        </p:spPr>
      </p:pic>
      <p:sp>
        <p:nvSpPr>
          <p:cNvPr id="2365447" name="Text Box 7"/>
          <p:cNvSpPr txBox="1">
            <a:spLocks noChangeArrowheads="1"/>
          </p:cNvSpPr>
          <p:nvPr/>
        </p:nvSpPr>
        <p:spPr bwMode="auto">
          <a:xfrm>
            <a:off x="2554137" y="4867697"/>
            <a:ext cx="4210050" cy="1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00" dirty="0">
                <a:solidFill>
                  <a:srgbClr val="5F5F5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Copyright </a:t>
            </a:r>
            <a:r>
              <a:rPr lang="en-US" sz="700" dirty="0" smtClean="0">
                <a:solidFill>
                  <a:srgbClr val="5F5F5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2013 Open Networking User Group.  </a:t>
            </a:r>
            <a:r>
              <a:rPr lang="en-US" sz="700" dirty="0">
                <a:solidFill>
                  <a:srgbClr val="5F5F5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All Rights Reserved  Confidential Not For Distribution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0" r:id="rId2"/>
    <p:sldLayoutId id="2147483654" r:id="rId3"/>
    <p:sldLayoutId id="2147483658" r:id="rId4"/>
    <p:sldLayoutId id="2147483659" r:id="rId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4E6D8C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9pPr>
    </p:titleStyle>
    <p:bodyStyle>
      <a:lvl1pPr marL="210741" indent="-210741" algn="l" rtl="0" fontAlgn="base">
        <a:lnSpc>
          <a:spcPct val="95000"/>
        </a:lnSpc>
        <a:spcBef>
          <a:spcPts val="900"/>
        </a:spcBef>
        <a:spcAft>
          <a:spcPct val="0"/>
        </a:spcAft>
        <a:buClr>
          <a:srgbClr val="4E6D8C"/>
        </a:buClr>
        <a:buChar char="•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marL="568325" indent="-225425" algn="l" rtl="0" fontAlgn="base">
        <a:lnSpc>
          <a:spcPct val="95000"/>
        </a:lnSpc>
        <a:spcBef>
          <a:spcPts val="300"/>
        </a:spcBef>
        <a:spcAft>
          <a:spcPct val="0"/>
        </a:spcAft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2pPr>
      <a:lvl3pPr marL="8572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3pPr>
      <a:lvl4pPr marL="12001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4pPr>
      <a:lvl5pPr marL="15430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»"/>
        <a:defRPr sz="11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frenetic-lang.org/pyretic/" TargetMode="External"/><Relationship Id="rId3" Type="http://schemas.openxmlformats.org/officeDocument/2006/relationships/hyperlink" Target="https://github.com/frenetic-lang/freneti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hyperlink" Target="http://frenetic-lang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renetic-lang.org/publications/pyretic-login13.pdf" TargetMode="External"/><Relationship Id="rId4" Type="http://schemas.openxmlformats.org/officeDocument/2006/relationships/hyperlink" Target="http://www.frenetic-lang.org/publications.php" TargetMode="External"/><Relationship Id="rId5" Type="http://schemas.openxmlformats.org/officeDocument/2006/relationships/hyperlink" Target="http://www.cs.princeton.edu/~jrex/papers/rule-place13.pdf" TargetMode="External"/><Relationship Id="rId6" Type="http://schemas.openxmlformats.org/officeDocument/2006/relationships/hyperlink" Target="http://www.cs.princeton.edu/~jrex/papers/hone.pdf" TargetMode="External"/><Relationship Id="rId7" Type="http://schemas.openxmlformats.org/officeDocument/2006/relationships/hyperlink" Target="http://www.cs.princeton.edu/~jrex/papers/softcell13.pdf" TargetMode="External"/><Relationship Id="rId8" Type="http://schemas.openxmlformats.org/officeDocument/2006/relationships/hyperlink" Target="http://noise-lab.net/projects/software-defined-networking/sdx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frenetic-lang.org/publications/overview-ieeecoms1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399" y="1220656"/>
            <a:ext cx="7401756" cy="1102519"/>
          </a:xfrm>
        </p:spPr>
        <p:txBody>
          <a:bodyPr/>
          <a:lstStyle/>
          <a:p>
            <a:r>
              <a:rPr lang="en-US" sz="4000" dirty="0" smtClean="0"/>
              <a:t>Programming Abstractions for Software-Defined Networks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1" y="2571750"/>
            <a:ext cx="4963582" cy="1314450"/>
          </a:xfrm>
        </p:spPr>
        <p:txBody>
          <a:bodyPr/>
          <a:lstStyle/>
          <a:p>
            <a:r>
              <a:rPr lang="en-US" dirty="0" smtClean="0"/>
              <a:t>Jennifer Rexford, Princeton University</a:t>
            </a:r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2726111" y="2989175"/>
            <a:ext cx="3518868" cy="54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None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marL="342900" indent="0" algn="ctr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Calibri" pitchFamily="34" charset="0"/>
              <a:buNone/>
              <a:defRPr sz="1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2pPr>
            <a:lvl3pPr marL="685800" indent="0" algn="ctr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3pPr>
            <a:lvl4pPr marL="1028700" indent="0" algn="ctr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4pPr>
            <a:lvl5pPr marL="1371600" indent="0" algn="ctr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None/>
              <a:defRPr sz="11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5pPr>
            <a:lvl6pPr marL="17145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4003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http://frenetic-</a:t>
            </a:r>
            <a:r>
              <a:rPr lang="en-US" dirty="0" err="1" smtClean="0"/>
              <a:t>lang.org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709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Parallel Composition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2324605"/>
            <a:ext cx="4724400" cy="415755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3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5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1484923"/>
            <a:ext cx="1956500" cy="724427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3" y="1475154"/>
            <a:ext cx="1886657" cy="74182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1" y="1488154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4" y="732859"/>
            <a:ext cx="2913666" cy="723275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7803" y="894773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06818" y="3844399"/>
            <a:ext cx="4397483" cy="1354217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</a:t>
            </a:r>
            <a:r>
              <a:rPr lang="en-US" sz="1600" dirty="0" err="1" smtClean="0">
                <a:solidFill>
                  <a:srgbClr val="FF0000"/>
                </a:solidFill>
              </a:rPr>
              <a:t>rcip</a:t>
            </a:r>
            <a:r>
              <a:rPr lang="en-US" sz="1600" dirty="0" smtClean="0">
                <a:solidFill>
                  <a:srgbClr val="FF0000"/>
                </a:solidFill>
              </a:rPr>
              <a:t> = 5.6.7.8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</a:rPr>
              <a:t>dstip</a:t>
            </a:r>
            <a:r>
              <a:rPr lang="en-US" sz="1600" dirty="0" smtClean="0">
                <a:solidFill>
                  <a:srgbClr val="008000"/>
                </a:solidFill>
              </a:rPr>
              <a:t> = 1.2.3.4 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(1)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= 5.6.7.8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sz="1800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16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= 5.6.7.8 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1600" dirty="0" err="1" smtClean="0">
                <a:solidFill>
                  <a:srgbClr val="008000"/>
                </a:solidFill>
              </a:rPr>
              <a:t>dstip</a:t>
            </a:r>
            <a:r>
              <a:rPr lang="en-US" sz="1600" dirty="0" smtClean="0">
                <a:solidFill>
                  <a:srgbClr val="008000"/>
                </a:solidFill>
              </a:rPr>
              <a:t> = 1.2.3.4 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409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069623" y="799612"/>
            <a:ext cx="8074377" cy="37157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Spread client traffic over server replicas</a:t>
            </a:r>
          </a:p>
          <a:p>
            <a:pPr lvl="1"/>
            <a:r>
              <a:rPr lang="en-US" sz="2400" dirty="0" smtClean="0"/>
              <a:t>Public IP address for the service</a:t>
            </a:r>
          </a:p>
          <a:p>
            <a:pPr lvl="1"/>
            <a:r>
              <a:rPr lang="en-US" sz="2400" dirty="0"/>
              <a:t>Split traffic based on client </a:t>
            </a:r>
            <a:r>
              <a:rPr lang="en-US" sz="2400" dirty="0" smtClean="0"/>
              <a:t>IP</a:t>
            </a:r>
          </a:p>
          <a:p>
            <a:pPr lvl="1"/>
            <a:r>
              <a:rPr lang="en-US" sz="2400" dirty="0" smtClean="0"/>
              <a:t>Rewrite the server IP address</a:t>
            </a:r>
          </a:p>
          <a:p>
            <a:r>
              <a:rPr lang="en-US" sz="2800" dirty="0" smtClean="0"/>
              <a:t>Then, route to the replica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Example: Server Load </a:t>
            </a:r>
            <a:r>
              <a:rPr lang="en-US" sz="2800" dirty="0"/>
              <a:t>Balancer</a:t>
            </a:r>
          </a:p>
        </p:txBody>
      </p:sp>
      <p:cxnSp>
        <p:nvCxnSpPr>
          <p:cNvPr id="13" name="Straight Connector 12"/>
          <p:cNvCxnSpPr>
            <a:endCxn id="29" idx="1"/>
          </p:cNvCxnSpPr>
          <p:nvPr/>
        </p:nvCxnSpPr>
        <p:spPr>
          <a:xfrm>
            <a:off x="2200454" y="3670270"/>
            <a:ext cx="158140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40" y="2494389"/>
            <a:ext cx="588505" cy="579792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40" y="3794944"/>
            <a:ext cx="588505" cy="5797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4978529" y="2823308"/>
            <a:ext cx="1645009" cy="52955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021385" y="3858846"/>
            <a:ext cx="1611924" cy="214924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03" y="3520247"/>
            <a:ext cx="606050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03" y="3405946"/>
            <a:ext cx="606050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03" y="3291647"/>
            <a:ext cx="606050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>
            <a:spLocks noChangeAspect="1"/>
          </p:cNvSpPr>
          <p:nvPr/>
        </p:nvSpPr>
        <p:spPr>
          <a:xfrm>
            <a:off x="3781858" y="3286222"/>
            <a:ext cx="1123648" cy="768096"/>
          </a:xfrm>
          <a:prstGeom prst="roundRect">
            <a:avLst/>
          </a:prstGeom>
          <a:solidFill>
            <a:srgbClr val="FF0000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1499" y="4107358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81859" y="3422557"/>
            <a:ext cx="112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1.2.3.4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0364" y="4107358"/>
            <a:ext cx="203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oad balancer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640221" y="4498049"/>
            <a:ext cx="218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erver replicas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433595" y="2540978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33595" y="3890082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434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Sequential Composition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2324605"/>
            <a:ext cx="4724400" cy="415755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3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5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1514231"/>
            <a:ext cx="1956500" cy="695119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3" y="1484924"/>
            <a:ext cx="1886657" cy="73205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160538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734232"/>
            <a:ext cx="3056308" cy="723275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80" y="734232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7905" y="4004183"/>
            <a:ext cx="5459848" cy="692497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s</a:t>
            </a:r>
            <a:r>
              <a:rPr lang="en-US" sz="1800" dirty="0" err="1" smtClean="0">
                <a:solidFill>
                  <a:srgbClr val="FF0000"/>
                </a:solidFill>
              </a:rPr>
              <a:t>rcip</a:t>
            </a:r>
            <a:r>
              <a:rPr lang="en-US" sz="1800" dirty="0" smtClean="0">
                <a:solidFill>
                  <a:srgbClr val="FF0000"/>
                </a:solidFill>
              </a:rPr>
              <a:t> = 0*, </a:t>
            </a:r>
            <a:r>
              <a:rPr lang="en-US" sz="1800" dirty="0" err="1" smtClean="0">
                <a:solidFill>
                  <a:srgbClr val="FF0000"/>
                </a:solidFill>
              </a:rPr>
              <a:t>dstip</a:t>
            </a:r>
            <a:r>
              <a:rPr lang="en-US" sz="1800" dirty="0" smtClean="0">
                <a:solidFill>
                  <a:srgbClr val="FF0000"/>
                </a:solidFill>
              </a:rPr>
              <a:t> = 1.2.3.4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18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= 10.0.0.1</a:t>
            </a:r>
            <a:r>
              <a:rPr lang="en-US" sz="1800" dirty="0" smtClean="0">
                <a:sym typeface="Wingdings"/>
              </a:rPr>
              <a:t>, </a:t>
            </a:r>
            <a:r>
              <a:rPr lang="en-US" sz="18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18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= 10.0.0.2</a:t>
            </a:r>
            <a:r>
              <a:rPr lang="en-US" sz="1800" dirty="0" smtClean="0">
                <a:sym typeface="Wingdings"/>
              </a:rPr>
              <a:t>, </a:t>
            </a:r>
            <a:r>
              <a:rPr lang="en-US" sz="18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18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03639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Predicates</a:t>
            </a:r>
          </a:p>
          <a:p>
            <a:pPr lvl="1"/>
            <a:r>
              <a:rPr lang="en-US" sz="2400" dirty="0" smtClean="0"/>
              <a:t>Specify which traffic traverses which modules</a:t>
            </a:r>
          </a:p>
          <a:p>
            <a:pPr lvl="1"/>
            <a:r>
              <a:rPr lang="en-US" sz="2400" dirty="0" smtClean="0"/>
              <a:t>Based on input port and packet-header fields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23539" y="2611065"/>
            <a:ext cx="1956500" cy="71774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55640" y="3636117"/>
            <a:ext cx="1886657" cy="80269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55640" y="2587328"/>
            <a:ext cx="1886657" cy="742536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23539" y="3628762"/>
            <a:ext cx="1956500" cy="762573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0234" y="2838884"/>
            <a:ext cx="190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0234" y="3778685"/>
            <a:ext cx="181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25640" y="3678449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549021" y="2736533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87860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Topology Abstraction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352" y="848306"/>
            <a:ext cx="6797186" cy="18899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Present an abstract topology</a:t>
            </a:r>
          </a:p>
          <a:p>
            <a:pPr lvl="1"/>
            <a:r>
              <a:rPr lang="en-US" sz="2400" dirty="0" smtClean="0"/>
              <a:t>Information hiding: limit what a module </a:t>
            </a:r>
            <a:r>
              <a:rPr lang="en-US" sz="2400" i="1" dirty="0" smtClean="0"/>
              <a:t>sees</a:t>
            </a:r>
          </a:p>
          <a:p>
            <a:pPr lvl="1"/>
            <a:r>
              <a:rPr lang="en-US" sz="2400" dirty="0" smtClean="0"/>
              <a:t>Protection: limit what a module </a:t>
            </a:r>
            <a:r>
              <a:rPr lang="en-US" sz="2400" i="1" dirty="0" smtClean="0"/>
              <a:t>does</a:t>
            </a:r>
          </a:p>
          <a:p>
            <a:pPr lvl="1"/>
            <a:r>
              <a:rPr lang="en-US" sz="2400" dirty="0" smtClean="0"/>
              <a:t>Abstraction: present a familiar interface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3966319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25" y="3176047"/>
            <a:ext cx="441379" cy="4348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91" y="3197341"/>
            <a:ext cx="454538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40160" y="2756128"/>
            <a:ext cx="342900" cy="257175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14110" y="3837966"/>
            <a:ext cx="342900" cy="257175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083673" y="3613133"/>
            <a:ext cx="1" cy="1693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082159" y="3070079"/>
            <a:ext cx="1" cy="1693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27178" y="3289323"/>
            <a:ext cx="342900" cy="257175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095076" y="3610607"/>
            <a:ext cx="1" cy="1693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093563" y="3067554"/>
            <a:ext cx="1" cy="16937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69054" y="344026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69054" y="3977177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69054" y="287929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38884" y="3417507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10708" y="3293808"/>
            <a:ext cx="342900" cy="25717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25514" y="3835440"/>
            <a:ext cx="342900" cy="257175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25" y="2640647"/>
            <a:ext cx="441379" cy="434844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53401" y="4014624"/>
            <a:ext cx="664413" cy="16408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373453" y="3551026"/>
            <a:ext cx="644361" cy="2887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62471" y="2871647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14110" y="2769641"/>
            <a:ext cx="342900" cy="25717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17066" y="3407814"/>
            <a:ext cx="610112" cy="100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2378113" y="3115748"/>
            <a:ext cx="690033" cy="5175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3110479" y="3380950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817346" y="3370648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07" y="3124641"/>
            <a:ext cx="441379" cy="434844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17" y="3244336"/>
            <a:ext cx="441379" cy="43484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08" y="3150482"/>
            <a:ext cx="454538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29560" y="4332684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803236" y="43033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50933" y="2716312"/>
            <a:ext cx="2286000" cy="537669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42467" y="2961061"/>
            <a:ext cx="2319866" cy="413666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917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3814349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2747935"/>
            <a:ext cx="4724400" cy="415755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383734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383734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383734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6" y="3263896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8" y="3263896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383734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383734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383734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299308"/>
            <a:ext cx="862192" cy="69463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270000"/>
            <a:ext cx="862192" cy="72392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260232"/>
            <a:ext cx="862192" cy="73370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30" y="1230923"/>
            <a:ext cx="1704329" cy="7629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9" y="2171717"/>
            <a:ext cx="211667" cy="393701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8" y="2171736"/>
            <a:ext cx="211667" cy="393701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3" y="2171736"/>
            <a:ext cx="211667" cy="393701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6" y="2184438"/>
            <a:ext cx="211667" cy="393701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1" y="2184438"/>
            <a:ext cx="211667" cy="393701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3" y="2197138"/>
            <a:ext cx="211667" cy="393701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8" y="2197138"/>
            <a:ext cx="211667" cy="393701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1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Reading State: Query Language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93" y="907074"/>
            <a:ext cx="4573954" cy="36403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cs typeface="Arial" charset="0"/>
              </a:rPr>
              <a:t>Applications read state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Traffic counters in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switches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Packets sent to the controller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Limit 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amount of data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Controller platform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Installs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Reads counters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andles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packets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27824" y="3364843"/>
            <a:ext cx="2444431" cy="138499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Select(bytes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Where(inport:2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dstmac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7826" y="1297187"/>
            <a:ext cx="2444167" cy="138499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66255" y="855130"/>
            <a:ext cx="3048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76427" y="2929928"/>
            <a:ext cx="2350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42313847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Writing Policies: Consistent Updates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585" y="926611"/>
            <a:ext cx="8229600" cy="362615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Transition from policy </a:t>
            </a:r>
            <a:r>
              <a:rPr lang="en-US" sz="2800" i="1" dirty="0">
                <a:latin typeface="Arial" charset="0"/>
                <a:cs typeface="Arial" charset="0"/>
              </a:rPr>
              <a:t>P</a:t>
            </a:r>
            <a:r>
              <a:rPr lang="en-US" sz="2800" i="1" baseline="-25000" dirty="0">
                <a:latin typeface="Arial" charset="0"/>
                <a:cs typeface="Arial" charset="0"/>
              </a:rPr>
              <a:t>1</a:t>
            </a:r>
            <a:r>
              <a:rPr lang="en-US" sz="2800" dirty="0">
                <a:latin typeface="Arial" charset="0"/>
                <a:cs typeface="Arial" charset="0"/>
              </a:rPr>
              <a:t> to </a:t>
            </a:r>
            <a:r>
              <a:rPr lang="en-US" sz="2800" i="1" dirty="0">
                <a:latin typeface="Arial" charset="0"/>
                <a:cs typeface="Arial" charset="0"/>
              </a:rPr>
              <a:t>P</a:t>
            </a:r>
            <a:r>
              <a:rPr lang="en-US" sz="2800" i="1" baseline="-25000" dirty="0">
                <a:latin typeface="Arial" charset="0"/>
                <a:cs typeface="Arial" charset="0"/>
              </a:rPr>
              <a:t>2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Security: new access control lists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Routing: new shortest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paths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Transient </a:t>
            </a:r>
            <a:r>
              <a:rPr lang="en-US" sz="2800" dirty="0">
                <a:latin typeface="Arial" charset="0"/>
                <a:cs typeface="Arial" charset="0"/>
              </a:rPr>
              <a:t>policy violations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Packets in flight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during policy change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Loops,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unauthorized traffic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Consistent update semantics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Packets experience either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40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40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… but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never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mixture of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two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07" y="1131948"/>
            <a:ext cx="1228658" cy="89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62" y="2328315"/>
            <a:ext cx="1500085" cy="10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5363" y="3807113"/>
            <a:ext cx="2046839" cy="80021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Helvetica" pitchFamily="1" charset="0"/>
                <a:ea typeface="+mn-ea"/>
                <a:cs typeface="+mn-cs"/>
              </a:rPr>
              <a:t>CHANGE</a:t>
            </a:r>
          </a:p>
          <a:p>
            <a:pPr>
              <a:defRPr/>
            </a:pPr>
            <a:r>
              <a:rPr lang="en-US" sz="1400" dirty="0" smtClean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   We </a:t>
            </a:r>
            <a:r>
              <a:rPr lang="en-US" sz="1400" dirty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Can Believe In</a:t>
            </a:r>
          </a:p>
        </p:txBody>
      </p:sp>
    </p:spTree>
    <p:extLst>
      <p:ext uri="{BB962C8B-B14F-4D97-AF65-F5344CB8AC3E}">
        <p14:creationId xmlns:p14="http://schemas.microsoft.com/office/powerpoint/2010/main" val="33634425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Frenetic Language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-Based Abstractions</a:t>
            </a:r>
            <a:endParaRPr lang="en-US" dirty="0"/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3645870" y="1045310"/>
            <a:ext cx="2590800" cy="10858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740870" y="3159860"/>
            <a:ext cx="6477000" cy="131445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015509" y="1541801"/>
            <a:ext cx="1628775" cy="1797844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6250958" y="1513227"/>
            <a:ext cx="1592262" cy="1678781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9450" y="2131161"/>
            <a:ext cx="1292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Q</a:t>
            </a:r>
            <a:r>
              <a:rPr lang="en-US" i="1" dirty="0" smtClean="0"/>
              <a:t>uery </a:t>
            </a:r>
            <a:r>
              <a:rPr lang="en-US" i="1" dirty="0" smtClean="0"/>
              <a:t>language</a:t>
            </a:r>
            <a:endParaRPr lang="en-US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222134" y="3502761"/>
            <a:ext cx="1672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49617" y="216781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103070" y="1216760"/>
            <a:ext cx="609600" cy="4000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169870" y="1216760"/>
            <a:ext cx="609600" cy="4000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6425" y="1724094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510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Software: Try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Pyretic</a:t>
            </a:r>
          </a:p>
          <a:p>
            <a:pPr lvl="1"/>
            <a:r>
              <a:rPr lang="en-US" sz="2000" dirty="0" smtClean="0"/>
              <a:t>Python-based language and run-time system</a:t>
            </a:r>
          </a:p>
          <a:p>
            <a:pPr lvl="1"/>
            <a:r>
              <a:rPr lang="en-US" sz="2000" dirty="0" smtClean="0"/>
              <a:t>Software on </a:t>
            </a:r>
            <a:r>
              <a:rPr lang="en-US" sz="2000" dirty="0" err="1" smtClean="0"/>
              <a:t>github</a:t>
            </a:r>
            <a:r>
              <a:rPr lang="en-US" sz="2000" dirty="0" smtClean="0"/>
              <a:t> under a BSD-style license</a:t>
            </a:r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://www.frenetic-lang.org/pyretic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smtClean="0"/>
              <a:t>Software development led by Princeton</a:t>
            </a:r>
          </a:p>
          <a:p>
            <a:pPr lvl="1"/>
            <a:r>
              <a:rPr lang="en-US" sz="2000" dirty="0" smtClean="0"/>
              <a:t>Used in SDN MOOC, and the </a:t>
            </a:r>
            <a:r>
              <a:rPr lang="en-US" sz="2000" dirty="0" err="1" smtClean="0"/>
              <a:t>PyResonance</a:t>
            </a:r>
            <a:r>
              <a:rPr lang="en-US" sz="2000" dirty="0" smtClean="0"/>
              <a:t> and SDX projects</a:t>
            </a:r>
          </a:p>
          <a:p>
            <a:r>
              <a:rPr lang="en-US" sz="2400" dirty="0" smtClean="0"/>
              <a:t>Frenetic-</a:t>
            </a:r>
            <a:r>
              <a:rPr lang="en-US" sz="2400" dirty="0" err="1" smtClean="0"/>
              <a:t>OCaml</a:t>
            </a:r>
            <a:endParaRPr lang="en-US" sz="2400" dirty="0"/>
          </a:p>
          <a:p>
            <a:pPr lvl="1"/>
            <a:r>
              <a:rPr lang="en-US" sz="2000" dirty="0" err="1" smtClean="0"/>
              <a:t>OCaml</a:t>
            </a:r>
            <a:r>
              <a:rPr lang="en-US" sz="2000" dirty="0" smtClean="0"/>
              <a:t>-based language and run-time system</a:t>
            </a:r>
          </a:p>
          <a:p>
            <a:pPr lvl="1"/>
            <a:r>
              <a:rPr lang="en-US" sz="2000" dirty="0" smtClean="0"/>
              <a:t>Software on </a:t>
            </a:r>
            <a:r>
              <a:rPr lang="en-US" sz="2000" dirty="0" err="1" smtClean="0"/>
              <a:t>github</a:t>
            </a:r>
            <a:r>
              <a:rPr lang="en-US" sz="2000" dirty="0" smtClean="0"/>
              <a:t> under GNU general public license version 3</a:t>
            </a:r>
          </a:p>
          <a:p>
            <a:pPr lvl="1"/>
            <a:r>
              <a:rPr lang="en-US" sz="2000" dirty="0">
                <a:hlinkClick r:id="rId3"/>
              </a:rPr>
              <a:t>https://github.com/frenetic-lang/</a:t>
            </a:r>
            <a:r>
              <a:rPr lang="en-US" sz="2000" dirty="0" smtClean="0">
                <a:hlinkClick r:id="rId3"/>
              </a:rPr>
              <a:t>frenetic</a:t>
            </a:r>
            <a:endParaRPr lang="en-US" sz="2000" dirty="0" smtClean="0"/>
          </a:p>
          <a:p>
            <a:pPr lvl="1"/>
            <a:r>
              <a:rPr lang="en-US" sz="2000" dirty="0" smtClean="0"/>
              <a:t>Software development led by Cornell and UMass-Amherst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22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SDN Makes it Possible to Program the Network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30239" y="857249"/>
            <a:ext cx="7679210" cy="3957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marL="568325" indent="-22542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Network </a:t>
            </a:r>
            <a:r>
              <a:rPr lang="en-US" sz="2400" dirty="0" smtClean="0">
                <a:latin typeface="Arial" charset="0"/>
                <a:cs typeface="Arial" charset="0"/>
              </a:rPr>
              <a:t>virtualization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User mobility and VM migration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Server load balancing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Dynamic access control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Energy-efficient networking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Denial-of-Service attack detection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&lt;Your app here!&gt;</a:t>
            </a:r>
          </a:p>
          <a:p>
            <a:pPr marL="0" indent="0"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078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SDN enables exciting applications</a:t>
            </a:r>
          </a:p>
          <a:p>
            <a:pPr lvl="1"/>
            <a:r>
              <a:rPr lang="en-US" sz="2000" dirty="0" smtClean="0"/>
              <a:t>Network-wide visibility</a:t>
            </a:r>
          </a:p>
          <a:p>
            <a:pPr lvl="1"/>
            <a:r>
              <a:rPr lang="en-US" sz="2000" dirty="0" smtClean="0"/>
              <a:t>Direct control via an open API</a:t>
            </a:r>
          </a:p>
          <a:p>
            <a:r>
              <a:rPr lang="en-US" sz="2400" dirty="0" smtClean="0"/>
              <a:t>But doesn’t make it easy</a:t>
            </a:r>
          </a:p>
          <a:p>
            <a:pPr lvl="1"/>
            <a:r>
              <a:rPr lang="en-US" sz="2000" dirty="0" smtClean="0"/>
              <a:t>Low-level interface</a:t>
            </a:r>
          </a:p>
          <a:p>
            <a:pPr lvl="1"/>
            <a:r>
              <a:rPr lang="en-US" sz="2000" dirty="0" smtClean="0"/>
              <a:t>Not modular</a:t>
            </a:r>
          </a:p>
          <a:p>
            <a:r>
              <a:rPr lang="en-US" sz="2400" dirty="0" smtClean="0"/>
              <a:t>Frenetic raises the level of abstraction</a:t>
            </a:r>
          </a:p>
          <a:p>
            <a:pPr lvl="1"/>
            <a:r>
              <a:rPr lang="en-US" sz="2000" dirty="0" smtClean="0"/>
              <a:t>Compose independently-written modules</a:t>
            </a:r>
          </a:p>
          <a:p>
            <a:pPr lvl="1"/>
            <a:r>
              <a:rPr lang="en-US" sz="2000" dirty="0" smtClean="0"/>
              <a:t>Query network state and consistently update the switches</a:t>
            </a:r>
          </a:p>
        </p:txBody>
      </p:sp>
    </p:spTree>
    <p:extLst>
      <p:ext uri="{BB962C8B-B14F-4D97-AF65-F5344CB8AC3E}">
        <p14:creationId xmlns:p14="http://schemas.microsoft.com/office/powerpoint/2010/main" val="2328240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Frenetic Project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5" y="2993761"/>
            <a:ext cx="4889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2208431" y="3752452"/>
            <a:ext cx="44908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  <a:sym typeface="Myriad Pro Semibold" charset="0"/>
                <a:hlinkClick r:id="rId3"/>
              </a:rPr>
              <a:t>http://frenetic-lang.org</a:t>
            </a:r>
            <a:endParaRPr lang="en-US" sz="3600" dirty="0">
              <a:solidFill>
                <a:schemeClr val="tx1"/>
              </a:solidFill>
              <a:latin typeface="Myriad Pro Semibold" charset="0"/>
              <a:ea typeface="Myriad Pro Semibold" charset="0"/>
              <a:cs typeface="Myriad Pro Semibold" charset="0"/>
              <a:sym typeface="Myriad Pro Semi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94447" y="856813"/>
            <a:ext cx="8282839" cy="19696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Programming languages meets networking</a:t>
            </a:r>
          </a:p>
          <a:p>
            <a:pPr lvl="1"/>
            <a:r>
              <a:rPr lang="en-US" sz="2000" dirty="0" smtClean="0"/>
              <a:t>Cornell: </a:t>
            </a:r>
            <a:r>
              <a:rPr lang="en-US" sz="1800" dirty="0" smtClean="0"/>
              <a:t>Nate Foster, </a:t>
            </a:r>
            <a:r>
              <a:rPr lang="en-US" sz="1800" dirty="0" err="1" smtClean="0"/>
              <a:t>Arjun</a:t>
            </a:r>
            <a:r>
              <a:rPr lang="en-US" sz="1800" dirty="0" smtClean="0"/>
              <a:t> </a:t>
            </a:r>
            <a:r>
              <a:rPr lang="en-US" sz="1800" dirty="0" err="1" smtClean="0"/>
              <a:t>Guha</a:t>
            </a:r>
            <a:r>
              <a:rPr lang="en-US" sz="1800" dirty="0" smtClean="0"/>
              <a:t> (now UMass)</a:t>
            </a:r>
            <a:r>
              <a:rPr lang="en-US" sz="1800" dirty="0"/>
              <a:t>, </a:t>
            </a:r>
            <a:r>
              <a:rPr lang="en-US" sz="1800" dirty="0" smtClean="0"/>
              <a:t>Gun </a:t>
            </a:r>
            <a:r>
              <a:rPr lang="en-US" sz="1800" dirty="0" err="1" smtClean="0"/>
              <a:t>Sirer</a:t>
            </a:r>
            <a:r>
              <a:rPr lang="en-US" sz="1800" dirty="0" smtClean="0"/>
              <a:t>, Mark </a:t>
            </a:r>
            <a:r>
              <a:rPr lang="en-US" sz="1800" dirty="0" err="1"/>
              <a:t>Reitblatt</a:t>
            </a:r>
            <a:r>
              <a:rPr lang="en-US" sz="1800" dirty="0"/>
              <a:t>, </a:t>
            </a:r>
            <a:r>
              <a:rPr lang="en-US" sz="1800" dirty="0" smtClean="0"/>
              <a:t>Alec Story, Robert </a:t>
            </a:r>
            <a:r>
              <a:rPr lang="en-US" sz="1800" dirty="0" smtClean="0"/>
              <a:t>Soule, </a:t>
            </a:r>
            <a:r>
              <a:rPr lang="en-US" sz="1800" dirty="0" err="1" smtClean="0"/>
              <a:t>Shrutarshi</a:t>
            </a:r>
            <a:r>
              <a:rPr lang="en-US" sz="1800" dirty="0" smtClean="0"/>
              <a:t> </a:t>
            </a:r>
            <a:r>
              <a:rPr lang="en-US" sz="1800" dirty="0" err="1" smtClean="0"/>
              <a:t>Basu</a:t>
            </a:r>
            <a:endParaRPr lang="en-US" sz="1800" dirty="0" smtClean="0"/>
          </a:p>
          <a:p>
            <a:pPr lvl="1"/>
            <a:r>
              <a:rPr lang="en-US" sz="2000" dirty="0" smtClean="0"/>
              <a:t>Princeton</a:t>
            </a:r>
            <a:r>
              <a:rPr lang="en-US" sz="2000" dirty="0" smtClean="0"/>
              <a:t>: </a:t>
            </a:r>
            <a:r>
              <a:rPr lang="en-US" sz="1800" dirty="0" smtClean="0"/>
              <a:t>Dave Walker, Jen Rexford, Josh Reich, </a:t>
            </a:r>
            <a:r>
              <a:rPr lang="en-US" sz="1800" dirty="0"/>
              <a:t>Cole </a:t>
            </a:r>
            <a:r>
              <a:rPr lang="en-US" sz="1800" dirty="0" smtClean="0"/>
              <a:t>Schlesinger, Rob </a:t>
            </a:r>
            <a:r>
              <a:rPr lang="en-US" sz="1800" dirty="0" smtClean="0"/>
              <a:t>Harrison</a:t>
            </a:r>
            <a:r>
              <a:rPr lang="en-US" sz="1800" dirty="0" smtClean="0"/>
              <a:t>, Chris Monsanto, </a:t>
            </a:r>
            <a:r>
              <a:rPr lang="en-US" sz="1800" dirty="0" smtClean="0"/>
              <a:t>Naga </a:t>
            </a:r>
            <a:r>
              <a:rPr lang="en-US" sz="1800" dirty="0" err="1" smtClean="0"/>
              <a:t>Katta</a:t>
            </a:r>
            <a:r>
              <a:rPr lang="en-US" sz="1800" dirty="0" smtClean="0"/>
              <a:t>, </a:t>
            </a:r>
            <a:r>
              <a:rPr lang="en-US" sz="1800" dirty="0" err="1" smtClean="0"/>
              <a:t>Srinivas</a:t>
            </a:r>
            <a:r>
              <a:rPr lang="en-US" sz="1800" dirty="0" smtClean="0"/>
              <a:t> </a:t>
            </a:r>
            <a:r>
              <a:rPr lang="en-US" sz="1800" dirty="0" err="1" smtClean="0"/>
              <a:t>Narayana</a:t>
            </a:r>
            <a:r>
              <a:rPr lang="en-US" sz="1800" dirty="0" smtClean="0"/>
              <a:t>, Laurent </a:t>
            </a:r>
            <a:r>
              <a:rPr lang="en-US" sz="1800" dirty="0" err="1" smtClean="0"/>
              <a:t>Vanbever</a:t>
            </a:r>
            <a:r>
              <a:rPr lang="en-US" sz="1800" dirty="0" smtClean="0"/>
              <a:t>, </a:t>
            </a:r>
            <a:r>
              <a:rPr lang="en-US" sz="1800" dirty="0" err="1" smtClean="0"/>
              <a:t>Xin</a:t>
            </a:r>
            <a:r>
              <a:rPr lang="en-US" sz="1800" dirty="0" smtClean="0"/>
              <a:t> Jin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133918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 Learn More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771" y="880044"/>
            <a:ext cx="7639537" cy="4346493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smtClean="0"/>
              <a:t>Project surveys</a:t>
            </a:r>
          </a:p>
          <a:p>
            <a:pPr lvl="1"/>
            <a:r>
              <a:rPr lang="en-US" sz="2600" dirty="0">
                <a:hlinkClick r:id="rId2"/>
              </a:rPr>
              <a:t>http://frenetic-lang.org/publications/overview-ieeecoms13.</a:t>
            </a:r>
            <a:r>
              <a:rPr lang="en-US" sz="2600" dirty="0" smtClean="0">
                <a:hlinkClick r:id="rId2"/>
              </a:rPr>
              <a:t>pdf</a:t>
            </a:r>
            <a:endParaRPr lang="en-US" sz="2600" dirty="0" smtClean="0"/>
          </a:p>
          <a:p>
            <a:pPr lvl="1"/>
            <a:r>
              <a:rPr lang="en-US" sz="2600" dirty="0">
                <a:hlinkClick r:id="rId3"/>
              </a:rPr>
              <a:t>http://frenetic-lang.org/publications/pyretic-login13.</a:t>
            </a:r>
            <a:r>
              <a:rPr lang="en-US" sz="2600" dirty="0" smtClean="0">
                <a:hlinkClick r:id="rId3"/>
              </a:rPr>
              <a:t>pdf</a:t>
            </a:r>
            <a:endParaRPr lang="en-US" sz="2600" dirty="0" smtClean="0"/>
          </a:p>
          <a:p>
            <a:r>
              <a:rPr lang="en-US" sz="2900" dirty="0" smtClean="0"/>
              <a:t>Main </a:t>
            </a:r>
            <a:r>
              <a:rPr lang="en-US" sz="2900" dirty="0" smtClean="0"/>
              <a:t>research papers</a:t>
            </a:r>
          </a:p>
          <a:p>
            <a:pPr lvl="1"/>
            <a:r>
              <a:rPr lang="en-US" sz="2600" dirty="0">
                <a:hlinkClick r:id="rId4"/>
              </a:rPr>
              <a:t>http://www.frenetic-lang.org/</a:t>
            </a:r>
            <a:r>
              <a:rPr lang="en-US" sz="2600" dirty="0" smtClean="0">
                <a:hlinkClick r:id="rId4"/>
              </a:rPr>
              <a:t>publications.php</a:t>
            </a:r>
            <a:endParaRPr lang="en-US" sz="2600" dirty="0" smtClean="0"/>
          </a:p>
          <a:p>
            <a:r>
              <a:rPr lang="en-US" sz="2900" dirty="0" smtClean="0"/>
              <a:t>Recent </a:t>
            </a:r>
            <a:r>
              <a:rPr lang="en-US" sz="2900" dirty="0" smtClean="0"/>
              <a:t>SDN research at Princeton</a:t>
            </a:r>
            <a:endParaRPr lang="en-US" sz="2900" dirty="0" smtClean="0"/>
          </a:p>
          <a:p>
            <a:pPr lvl="1"/>
            <a:r>
              <a:rPr lang="en-US" sz="2600" dirty="0" smtClean="0"/>
              <a:t>Optimizing rule placement</a:t>
            </a:r>
            <a:r>
              <a:rPr lang="en-US" sz="2600" dirty="0"/>
              <a:t>: </a:t>
            </a:r>
            <a:r>
              <a:rPr lang="en-US" sz="2600" dirty="0">
                <a:hlinkClick r:id="rId5"/>
              </a:rPr>
              <a:t>http://www.cs.princeton.edu/~jrex/papers/rule-place13.</a:t>
            </a:r>
            <a:r>
              <a:rPr lang="en-US" sz="2600" dirty="0" smtClean="0">
                <a:hlinkClick r:id="rId5"/>
              </a:rPr>
              <a:t>pdf</a:t>
            </a:r>
            <a:endParaRPr lang="en-US" sz="2600" dirty="0" smtClean="0"/>
          </a:p>
          <a:p>
            <a:pPr lvl="1"/>
            <a:r>
              <a:rPr lang="en-US" sz="2600" dirty="0" smtClean="0"/>
              <a:t>Integrating with end </a:t>
            </a:r>
            <a:r>
              <a:rPr lang="en-US" sz="2600" dirty="0"/>
              <a:t>hosts: </a:t>
            </a:r>
            <a:r>
              <a:rPr lang="en-US" sz="2600" dirty="0">
                <a:hlinkClick r:id="rId6"/>
              </a:rPr>
              <a:t>http://www.cs.princeton.edu/~jrex/papers/</a:t>
            </a:r>
            <a:r>
              <a:rPr lang="en-US" sz="2600" dirty="0" smtClean="0">
                <a:hlinkClick r:id="rId6"/>
              </a:rPr>
              <a:t>hone.pdf</a:t>
            </a:r>
            <a:endParaRPr lang="en-US" sz="2600" dirty="0" smtClean="0"/>
          </a:p>
          <a:p>
            <a:pPr lvl="1"/>
            <a:r>
              <a:rPr lang="en-US" sz="2600" dirty="0" smtClean="0"/>
              <a:t>Cellular core networks</a:t>
            </a:r>
            <a:r>
              <a:rPr lang="en-US" sz="2600" dirty="0"/>
              <a:t>: </a:t>
            </a:r>
            <a:r>
              <a:rPr lang="en-US" sz="2600" dirty="0">
                <a:hlinkClick r:id="rId7"/>
              </a:rPr>
              <a:t>http://www.cs.princeton.edu/~jrex/papers/softcell13.</a:t>
            </a:r>
            <a:r>
              <a:rPr lang="en-US" sz="2600" dirty="0" smtClean="0">
                <a:hlinkClick r:id="rId7"/>
              </a:rPr>
              <a:t>pdf</a:t>
            </a:r>
            <a:endParaRPr lang="en-US" sz="2600" dirty="0" smtClean="0"/>
          </a:p>
          <a:p>
            <a:pPr lvl="1"/>
            <a:r>
              <a:rPr lang="en-US" sz="2600" dirty="0" smtClean="0"/>
              <a:t>Internet </a:t>
            </a:r>
            <a:r>
              <a:rPr lang="en-US" sz="2600" dirty="0"/>
              <a:t>exchange points: </a:t>
            </a:r>
            <a:r>
              <a:rPr lang="en-US" sz="2600" dirty="0">
                <a:hlinkClick r:id="rId8"/>
              </a:rPr>
              <a:t>http://noise-lab.net/projects/software-defined-networking/sdx</a:t>
            </a:r>
            <a:r>
              <a:rPr lang="en-US" sz="2600" dirty="0" smtClean="0">
                <a:hlinkClick r:id="rId8"/>
              </a:rPr>
              <a:t>/</a:t>
            </a:r>
            <a:endParaRPr lang="en-US" sz="2600" dirty="0" smtClean="0"/>
          </a:p>
          <a:p>
            <a:pPr lvl="1"/>
            <a:endParaRPr lang="en-US" sz="31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448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But, SDN Doesn’t Make it Easy</a:t>
            </a:r>
            <a:endParaRPr lang="en-US" sz="28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69" y="1075094"/>
            <a:ext cx="299085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94" y="2360969"/>
            <a:ext cx="299085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69" y="3600410"/>
            <a:ext cx="29908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327968" y="828634"/>
            <a:ext cx="586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sz="1800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sz="1800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sz="1800" b="0" dirty="0">
              <a:latin typeface="Arial" charset="0"/>
              <a:ea typeface="ＭＳ Ｐゴシック" charset="0"/>
            </a:endParaRPr>
          </a:p>
        </p:txBody>
      </p:sp>
      <p:sp>
        <p:nvSpPr>
          <p:cNvPr id="9" name="Content Placeholder 19"/>
          <p:cNvSpPr txBox="1">
            <a:spLocks/>
          </p:cNvSpPr>
          <p:nvPr/>
        </p:nvSpPr>
        <p:spPr>
          <a:xfrm>
            <a:off x="4360119" y="2200234"/>
            <a:ext cx="4800600" cy="1200150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marL="568325" indent="-22542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0" name="Content Placeholder 26"/>
          <p:cNvSpPr txBox="1">
            <a:spLocks/>
          </p:cNvSpPr>
          <p:nvPr/>
        </p:nvSpPr>
        <p:spPr bwMode="auto">
          <a:xfrm>
            <a:off x="4360119" y="3457534"/>
            <a:ext cx="518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Cannot easily combine multiple apps</a:t>
            </a:r>
            <a:endParaRPr lang="en-US" sz="18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689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637920" y="1125722"/>
            <a:ext cx="2590800" cy="10858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732920" y="3240272"/>
            <a:ext cx="6477000" cy="131445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007559" y="1622213"/>
            <a:ext cx="1628775" cy="1797844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6243008" y="1593639"/>
            <a:ext cx="1592262" cy="1678781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13606" y="2270097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4214184" y="3583173"/>
            <a:ext cx="1672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38607" y="2270045"/>
            <a:ext cx="999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60876" y="1443619"/>
            <a:ext cx="2167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36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Frenetic Language Abstractions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681120" y="1143000"/>
            <a:ext cx="2590800" cy="10858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776120" y="3257550"/>
            <a:ext cx="6477000" cy="131445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050759" y="1639491"/>
            <a:ext cx="1628775" cy="1797844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6286208" y="1610917"/>
            <a:ext cx="1592262" cy="1678781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4700" y="2228851"/>
            <a:ext cx="1292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Query</a:t>
            </a:r>
          </a:p>
          <a:p>
            <a:pPr eaLnBrk="1" hangingPunct="1"/>
            <a:r>
              <a:rPr lang="en-US" i="1" dirty="0" smtClean="0"/>
              <a:t>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4257384" y="3600451"/>
            <a:ext cx="1672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84867" y="226550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4138320" y="1314450"/>
            <a:ext cx="609600" cy="4000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205120" y="1314450"/>
            <a:ext cx="609600" cy="4000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11675" y="1821784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946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Combining Many Networking Tasks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2324605"/>
            <a:ext cx="4724400" cy="415755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1774546"/>
            <a:ext cx="4724400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3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5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84923" y="1641231"/>
            <a:ext cx="722923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21833" y="804565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4196407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17398176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Modular Controller Applications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2324605"/>
            <a:ext cx="4724400" cy="415755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3" y="1781230"/>
            <a:ext cx="886893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3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5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1781230"/>
            <a:ext cx="1128892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76231" y="1781230"/>
            <a:ext cx="1375022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3" y="1781230"/>
            <a:ext cx="963789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4241181"/>
            <a:ext cx="571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</a:t>
            </a:r>
            <a:r>
              <a:rPr lang="en-US" sz="2800" dirty="0" smtClean="0"/>
              <a:t>debug</a:t>
            </a:r>
            <a:endParaRPr lang="en-US" sz="280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65386" y="1748692"/>
            <a:ext cx="683845" cy="3126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72309" y="863181"/>
            <a:ext cx="201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71255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2324605"/>
            <a:ext cx="4724400" cy="415755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3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5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1783012"/>
            <a:ext cx="1319392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1769862"/>
            <a:ext cx="1319392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1769862"/>
            <a:ext cx="1319392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1509453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72847" y="1600509"/>
            <a:ext cx="586153" cy="460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06478" y="811183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68150" y="4033024"/>
            <a:ext cx="6685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9419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2324605"/>
            <a:ext cx="4724400" cy="415755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3" y="1781230"/>
            <a:ext cx="886893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3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5" y="2851150"/>
            <a:ext cx="211667" cy="393701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3414016"/>
            <a:ext cx="4572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1783012"/>
            <a:ext cx="1128892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7385" y="1783012"/>
            <a:ext cx="1433756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3" y="1781230"/>
            <a:ext cx="963789" cy="415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420" y="4169694"/>
            <a:ext cx="731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</a:t>
            </a:r>
            <a:r>
              <a:rPr lang="en-US" sz="2800" dirty="0" smtClean="0"/>
              <a:t>into </a:t>
            </a:r>
            <a:r>
              <a:rPr lang="en-US" sz="2800" dirty="0" smtClean="0"/>
              <a:t>a complete application?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116949" y="771703"/>
            <a:ext cx="4363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553308" y="1582615"/>
            <a:ext cx="576384" cy="429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886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theme/theme1.xml><?xml version="1.0" encoding="utf-8"?>
<a:theme xmlns:a="http://schemas.openxmlformats.org/drawingml/2006/main" name="l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r">
      <a:majorFont>
        <a:latin typeface="Trebuchet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30521</TotalTime>
  <Words>1115</Words>
  <Application>Microsoft Macintosh PowerPoint</Application>
  <PresentationFormat>On-screen Show (16:9)</PresentationFormat>
  <Paragraphs>226</Paragraphs>
  <Slides>22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32</vt:i4>
      </vt:variant>
    </vt:vector>
  </HeadingPairs>
  <TitlesOfParts>
    <vt:vector size="55" baseType="lpstr">
      <vt:lpstr>lr</vt:lpstr>
      <vt:lpstr>Programming Abstractions for Software-Defined Networks</vt:lpstr>
      <vt:lpstr>SDN Makes it Possible to Program the Network</vt:lpstr>
      <vt:lpstr>But, SDN Doesn’t Make it Easy</vt:lpstr>
      <vt:lpstr>Network Control Loop</vt:lpstr>
      <vt:lpstr>Frenetic Language Abstractions</vt:lpstr>
      <vt:lpstr>Combining Many Networking Tasks</vt:lpstr>
      <vt:lpstr>Modular Controller Applications</vt:lpstr>
      <vt:lpstr>Beyond Multi-Tenancy</vt:lpstr>
      <vt:lpstr>Modules Affect the Same Traffic</vt:lpstr>
      <vt:lpstr>Parallel Composition</vt:lpstr>
      <vt:lpstr>Example: Server Load Balancer</vt:lpstr>
      <vt:lpstr>Sequential Composition</vt:lpstr>
      <vt:lpstr>Dividing the Traffic Over Modules</vt:lpstr>
      <vt:lpstr>Topology Abstraction</vt:lpstr>
      <vt:lpstr>High-Level Architecture</vt:lpstr>
      <vt:lpstr>Reading State: Query Language</vt:lpstr>
      <vt:lpstr>Writing Policies: Consistent Updates</vt:lpstr>
      <vt:lpstr>Frenetic Language-Based Abstractions</vt:lpstr>
      <vt:lpstr>Frenetic Software: Try it Out!</vt:lpstr>
      <vt:lpstr>Conclusions</vt:lpstr>
      <vt:lpstr>Frenetic Project</vt:lpstr>
      <vt:lpstr>To Learn More</vt:lpstr>
      <vt:lpstr>Health</vt:lpstr>
      <vt:lpstr>K12</vt:lpstr>
      <vt:lpstr>head office</vt:lpstr>
      <vt:lpstr>Regional Offfice</vt:lpstr>
      <vt:lpstr>Branch Office</vt:lpstr>
      <vt:lpstr>Tele-Commuter</vt:lpstr>
      <vt:lpstr>coffee</vt:lpstr>
      <vt:lpstr>Module 1</vt:lpstr>
      <vt:lpstr>Solutions in Action</vt:lpstr>
      <vt:lpstr>Introcuction and Welcome</vt:lpstr>
      <vt:lpstr>Summary and Close</vt:lpstr>
      <vt:lpstr>finANCE</vt:lpstr>
      <vt:lpstr>Government</vt:lpstr>
      <vt:lpstr>Enterprise Summary</vt:lpstr>
      <vt:lpstr>Security</vt:lpstr>
      <vt:lpstr>Collaboration</vt:lpstr>
      <vt:lpstr>Mobility</vt:lpstr>
      <vt:lpstr>Content</vt:lpstr>
      <vt:lpstr>Module 2</vt:lpstr>
      <vt:lpstr>Health Admin</vt:lpstr>
      <vt:lpstr>health Business management</vt:lpstr>
      <vt:lpstr>health Medical</vt:lpstr>
      <vt:lpstr>Health - Patient</vt:lpstr>
      <vt:lpstr>Tular</vt:lpstr>
      <vt:lpstr>Education - Admin</vt:lpstr>
      <vt:lpstr>Education - Faculty</vt:lpstr>
      <vt:lpstr>Education - Student</vt:lpstr>
      <vt:lpstr>Education - Parents</vt:lpstr>
      <vt:lpstr>Education External</vt:lpstr>
      <vt:lpstr>Nevada</vt:lpstr>
      <vt:lpstr>Mountin Bank</vt:lpstr>
      <vt:lpstr>XRN</vt:lpstr>
    </vt:vector>
  </TitlesOfParts>
  <Manager>Dave Zwicker</Manager>
  <Company>Lippis Enterprises,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Partnering with 3Com</dc:subject>
  <dc:creator>Nick Lippis</dc:creator>
  <cp:lastModifiedBy>Jennifer Rexford</cp:lastModifiedBy>
  <cp:revision>786</cp:revision>
  <cp:lastPrinted>2011-03-31T16:38:08Z</cp:lastPrinted>
  <dcterms:created xsi:type="dcterms:W3CDTF">2013-10-23T18:49:04Z</dcterms:created>
  <dcterms:modified xsi:type="dcterms:W3CDTF">2013-10-27T16:24:22Z</dcterms:modified>
</cp:coreProperties>
</file>