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422" r:id="rId2"/>
    <p:sldId id="1379" r:id="rId3"/>
    <p:sldId id="1326" r:id="rId4"/>
    <p:sldId id="1327" r:id="rId5"/>
    <p:sldId id="1308" r:id="rId6"/>
    <p:sldId id="1380" r:id="rId7"/>
    <p:sldId id="1373" r:id="rId8"/>
    <p:sldId id="1375" r:id="rId9"/>
    <p:sldId id="1378" r:id="rId10"/>
    <p:sldId id="1382" r:id="rId11"/>
    <p:sldId id="1381" r:id="rId12"/>
    <p:sldId id="1372" r:id="rId13"/>
    <p:sldId id="1292" r:id="rId14"/>
    <p:sldId id="1293" r:id="rId15"/>
    <p:sldId id="1310" r:id="rId16"/>
    <p:sldId id="1295" r:id="rId17"/>
    <p:sldId id="1333" r:id="rId18"/>
    <p:sldId id="1343" r:id="rId19"/>
    <p:sldId id="1344" r:id="rId20"/>
    <p:sldId id="1334" r:id="rId21"/>
    <p:sldId id="1335" r:id="rId22"/>
    <p:sldId id="1336" r:id="rId23"/>
    <p:sldId id="1345" r:id="rId24"/>
    <p:sldId id="1338" r:id="rId25"/>
    <p:sldId id="1337" r:id="rId26"/>
    <p:sldId id="1309" r:id="rId27"/>
    <p:sldId id="1353" r:id="rId28"/>
    <p:sldId id="1354" r:id="rId29"/>
    <p:sldId id="1355" r:id="rId30"/>
    <p:sldId id="1356" r:id="rId31"/>
    <p:sldId id="1357" r:id="rId32"/>
    <p:sldId id="1358" r:id="rId33"/>
    <p:sldId id="1359" r:id="rId34"/>
    <p:sldId id="1361" r:id="rId35"/>
    <p:sldId id="1360" r:id="rId36"/>
    <p:sldId id="129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8"/>
    <a:srgbClr val="D77C93"/>
    <a:srgbClr val="D70072"/>
    <a:srgbClr val="C6AD06"/>
    <a:srgbClr val="D96A60"/>
    <a:srgbClr val="EDE116"/>
    <a:srgbClr val="A49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0" autoAdjust="0"/>
    <p:restoredTop sz="99877" autoAdjust="0"/>
  </p:normalViewPr>
  <p:slideViewPr>
    <p:cSldViewPr snapToGrid="0" snapToObjects="1">
      <p:cViewPr>
        <p:scale>
          <a:sx n="90" d="100"/>
          <a:sy n="90" d="100"/>
        </p:scale>
        <p:origin x="-1376" y="-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40" Type="http://schemas.openxmlformats.org/officeDocument/2006/relationships/printerSettings" Target="printerSettings/printerSettings1.bin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8F128-454A-114B-92A9-1C0719602E73}" type="datetimeFigureOut">
              <a:rPr lang="en-US" smtClean="0"/>
              <a:t>8/8/13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865C4-0CFA-9E48-9849-760297064BC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9995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976EC3-4053-4042-87E8-774DB7BE948A}" type="datetimeFigureOut">
              <a:rPr lang="en-US" smtClean="0"/>
              <a:t>8/8/13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A564-B5A9-1B48-9539-F4CC86F953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213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D4A564-B5A9-1B48-9539-F4CC86F953A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298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But, real</a:t>
            </a:r>
            <a:r>
              <a:rPr lang="en-US" baseline="0" dirty="0" smtClean="0"/>
              <a:t> networks perform a wide variety of tasks</a:t>
            </a:r>
          </a:p>
          <a:p>
            <a:r>
              <a:rPr lang="en-US" baseline="0" dirty="0" smtClean="0"/>
              <a:t>Routing, network monitoring, firewalls, server load balancing,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Simple case: multi-tenancy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Each module controls a different subset of the traffic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Relatively easy to partition traffic, rule space, and bandwidth resources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0" indent="0">
              <a:buFontTx/>
              <a:buNone/>
            </a:pPr>
            <a:r>
              <a:rPr lang="en-US" baseline="0" dirty="0" smtClean="0"/>
              <a:t>We want to write a single application out of modules that affect the handling of same traffic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From ICFP’11 and POPL’12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Load balancer splits traffic sent to public IP address over multiple replicas, based on client IP address, and rewrites the IP address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AC150-71D9-B143-8A5E-44D1C8FD1E6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51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E7221-A141-AA43-B1F0-23D2847EA1E7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45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146FD-CAEB-C54F-B132-B4CA3EC352AC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80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7343F-F236-D24F-9542-1F5BF53408EE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011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26873-4DAE-B741-9B99-9D8B68699C87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48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0624F-1A88-BA4D-8F32-D8D68F384383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75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19989-A835-614E-8756-5C3A6DA81AD9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23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76F12-EDFE-114A-B8B0-2910906EE2F2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01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44CF-6988-C044-98A8-B4CCC8BD5E44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70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9443-4150-6948-B8B2-657E1C7F7449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28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EC35-A62B-A846-A654-946E4A678AFE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398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B4760-C3B7-E349-85B8-7B6FCB4D35D5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1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575C6-B12F-EB40-887D-260FBEAD9CEE}" type="datetime1">
              <a:rPr lang="en-US" smtClean="0"/>
              <a:t>8/8/13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431CD-A83D-384C-97C7-66FF0CCEF5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19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penflow.org/" TargetMode="External"/><Relationship Id="rId3" Type="http://schemas.openxmlformats.org/officeDocument/2006/relationships/hyperlink" Target="https://www.opennetworking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frenetic-lang.org" TargetMode="External"/><Relationship Id="rId4" Type="http://schemas.openxmlformats.org/officeDocument/2006/relationships/hyperlink" Target="http://frenetic-lang.org/publications/overview-ieeecoms13.pdf" TargetMode="External"/><Relationship Id="rId5" Type="http://schemas.openxmlformats.org/officeDocument/2006/relationships/hyperlink" Target="http://www.cs.princeton.edu/~jrex/papers/pyretic13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50651"/>
            <a:ext cx="9144000" cy="147002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0000FF"/>
                </a:solidFill>
              </a:rPr>
              <a:t>Programming Abstractions </a:t>
            </a:r>
            <a:br>
              <a:rPr lang="en-US" sz="4800" dirty="0" smtClean="0">
                <a:solidFill>
                  <a:srgbClr val="0000FF"/>
                </a:solidFill>
              </a:rPr>
            </a:br>
            <a:r>
              <a:rPr lang="en-US" sz="4800" dirty="0" smtClean="0">
                <a:solidFill>
                  <a:srgbClr val="0000FF"/>
                </a:solidFill>
              </a:rPr>
              <a:t>for Software-Defined Networks</a:t>
            </a:r>
            <a:endParaRPr lang="en-US" sz="4800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Jennifer Rexford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http</a:t>
            </a:r>
            <a:r>
              <a:rPr lang="en-US" sz="2800" dirty="0">
                <a:solidFill>
                  <a:schemeClr val="tx1"/>
                </a:solidFill>
              </a:rPr>
              <a:t>://frenetic-</a:t>
            </a:r>
            <a:r>
              <a:rPr lang="en-US" sz="2800" dirty="0" err="1">
                <a:solidFill>
                  <a:schemeClr val="tx1"/>
                </a:solidFill>
              </a:rPr>
              <a:t>lang.org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9333" y="5959539"/>
            <a:ext cx="8904112" cy="696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0000"/>
                </a:solidFill>
              </a:rPr>
              <a:t>Joint with Nate Foster, David </a:t>
            </a:r>
            <a:r>
              <a:rPr lang="en-US" sz="2400" dirty="0" smtClean="0">
                <a:solidFill>
                  <a:srgbClr val="000000"/>
                </a:solidFill>
              </a:rPr>
              <a:t>Walker, </a:t>
            </a:r>
            <a:r>
              <a:rPr lang="en-US" sz="2400" dirty="0" err="1" smtClean="0">
                <a:solidFill>
                  <a:srgbClr val="000000"/>
                </a:solidFill>
              </a:rPr>
              <a:t>Arjun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</a:rPr>
              <a:t>Guha</a:t>
            </a:r>
            <a:r>
              <a:rPr lang="en-US" sz="2400" dirty="0" smtClean="0">
                <a:solidFill>
                  <a:srgbClr val="000000"/>
                </a:solidFill>
              </a:rPr>
              <a:t>, Rob </a:t>
            </a:r>
            <a:r>
              <a:rPr lang="en-US" sz="2400" dirty="0">
                <a:solidFill>
                  <a:srgbClr val="000000"/>
                </a:solidFill>
              </a:rPr>
              <a:t>Harrison, </a:t>
            </a:r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Chris </a:t>
            </a:r>
            <a:r>
              <a:rPr lang="en-US" sz="2400" dirty="0">
                <a:solidFill>
                  <a:srgbClr val="000000"/>
                </a:solidFill>
              </a:rPr>
              <a:t>Monsanto, Joshua </a:t>
            </a:r>
            <a:r>
              <a:rPr lang="en-US" sz="2400" dirty="0" smtClean="0">
                <a:solidFill>
                  <a:srgbClr val="000000"/>
                </a:solidFill>
              </a:rPr>
              <a:t>Reich, Mark </a:t>
            </a:r>
            <a:r>
              <a:rPr lang="en-US" sz="2400" dirty="0" err="1" smtClean="0">
                <a:solidFill>
                  <a:srgbClr val="000000"/>
                </a:solidFill>
              </a:rPr>
              <a:t>Reitblatt</a:t>
            </a:r>
            <a:r>
              <a:rPr lang="en-US" sz="2400" dirty="0" smtClean="0">
                <a:solidFill>
                  <a:srgbClr val="000000"/>
                </a:solidFill>
              </a:rPr>
              <a:t>, Cole Schlesinger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28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3145"/>
    </mc:Choice>
    <mc:Fallback xmlns="">
      <p:transition xmlns:p14="http://schemas.microsoft.com/office/powerpoint/2010/main" advTm="13145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Queries as Buckets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orwarding to a “bucket”</a:t>
            </a:r>
          </a:p>
          <a:p>
            <a:pPr lvl="1"/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Q = packets(limit=1,group_by=['</a:t>
            </a:r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srcip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'])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 smtClean="0"/>
              <a:t>Callback functions</a:t>
            </a:r>
          </a:p>
          <a:p>
            <a:pPr lvl="1"/>
            <a:r>
              <a:rPr lang="en-US" dirty="0" err="1">
                <a:solidFill>
                  <a:srgbClr val="4F81BD"/>
                </a:solidFill>
                <a:latin typeface="Consolas"/>
                <a:cs typeface="Consolas"/>
              </a:rPr>
              <a:t>Q.register_callback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(printer)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 smtClean="0"/>
              <a:t>Multiple kinds of buckets</a:t>
            </a:r>
          </a:p>
          <a:p>
            <a:pPr lvl="1"/>
            <a:r>
              <a:rPr lang="en-US" dirty="0" smtClean="0"/>
              <a:t>Packets: with limit on number</a:t>
            </a:r>
          </a:p>
          <a:p>
            <a:pPr lvl="1"/>
            <a:r>
              <a:rPr lang="en-US" dirty="0" smtClean="0"/>
              <a:t>Packet counts: with time interval</a:t>
            </a:r>
          </a:p>
          <a:p>
            <a:pPr lvl="1"/>
            <a:r>
              <a:rPr lang="en-US" dirty="0" smtClean="0"/>
              <a:t>Byte counts: with time interval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347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Policy as a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policy</a:t>
            </a:r>
          </a:p>
          <a:p>
            <a:pPr lvl="1"/>
            <a:r>
              <a:rPr lang="en-US" dirty="0" smtClean="0"/>
              <a:t>A stream of policy functions</a:t>
            </a:r>
          </a:p>
          <a:p>
            <a:r>
              <a:rPr lang="en-US" dirty="0" smtClean="0"/>
              <a:t>Composition</a:t>
            </a:r>
          </a:p>
          <a:p>
            <a:pPr lvl="1"/>
            <a:r>
              <a:rPr lang="en-US" dirty="0" smtClean="0"/>
              <a:t>Parallel: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Monitor + Route</a:t>
            </a:r>
            <a:endParaRPr lang="en-US" i="1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/>
              <a:t>Sequential: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Firewall &gt;&gt; Route</a:t>
            </a:r>
          </a:p>
          <a:p>
            <a:r>
              <a:rPr lang="en-US" dirty="0" smtClean="0"/>
              <a:t>Consistent updates</a:t>
            </a:r>
          </a:p>
          <a:p>
            <a:pPr lvl="1"/>
            <a:r>
              <a:rPr lang="en-US" dirty="0" smtClean="0"/>
              <a:t>Apply a single policy function to each packet</a:t>
            </a:r>
          </a:p>
          <a:p>
            <a:pPr lvl="1"/>
            <a:r>
              <a:rPr lang="en-US" dirty="0" smtClean="0"/>
              <a:t>… or group of related packets (e.g., a flow)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963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Computing Policy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Parallel and Sequential Composition</a:t>
            </a:r>
          </a:p>
          <a:p>
            <a:r>
              <a:rPr lang="en-US" dirty="0" smtClean="0"/>
              <a:t>Topology Abstraction</a:t>
            </a:r>
          </a:p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081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Combining Many Networking Tasks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90942" y="2366061"/>
            <a:ext cx="4724400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+ Route + FW + 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8" idx="2"/>
          </p:cNvCxnSpPr>
          <p:nvPr/>
        </p:nvCxnSpPr>
        <p:spPr>
          <a:xfrm>
            <a:off x="1075972" y="2502929"/>
            <a:ext cx="1054806" cy="2064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04610" y="1671932"/>
            <a:ext cx="174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Monolithic application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1172844" y="5725462"/>
            <a:ext cx="72498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Hard to program, test, debug, reuse, port, …</a:t>
            </a:r>
          </a:p>
        </p:txBody>
      </p:sp>
    </p:spTree>
    <p:extLst>
      <p:ext uri="{BB962C8B-B14F-4D97-AF65-F5344CB8AC3E}">
        <p14:creationId xmlns:p14="http://schemas.microsoft.com/office/powerpoint/2010/main" val="201064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 Controller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1775" y="2374973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10697" y="2374973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0955" y="5654907"/>
            <a:ext cx="57136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Easier to program, test, and debug</a:t>
            </a:r>
          </a:p>
          <a:p>
            <a:pPr algn="ctr"/>
            <a:r>
              <a:rPr lang="en-US" sz="2800" dirty="0" smtClean="0"/>
              <a:t>Greater reusability and portability</a:t>
            </a:r>
            <a:endParaRPr lang="en-US" sz="2800" dirty="0"/>
          </a:p>
        </p:txBody>
      </p:sp>
      <p:cxnSp>
        <p:nvCxnSpPr>
          <p:cNvPr id="21" name="Straight Arrow Connector 20"/>
          <p:cNvCxnSpPr>
            <a:stCxn id="22" idx="2"/>
          </p:cNvCxnSpPr>
          <p:nvPr/>
        </p:nvCxnSpPr>
        <p:spPr>
          <a:xfrm>
            <a:off x="1167694" y="2502929"/>
            <a:ext cx="963084" cy="2064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4610" y="1671932"/>
            <a:ext cx="19261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module for each task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8481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Multi-Tenancy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290942" y="2377349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667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651509" y="2359816"/>
            <a:ext cx="13193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Slice </a:t>
            </a:r>
            <a:r>
              <a:rPr lang="en-US" sz="2600" dirty="0">
                <a:solidFill>
                  <a:srgbClr val="FFFFFF"/>
                </a:solidFill>
                <a:latin typeface="+mj-lt"/>
              </a:rPr>
              <a:t>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8719" y="2012604"/>
            <a:ext cx="6977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 </a:t>
            </a:r>
            <a:endParaRPr lang="en-US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1397000" y="2303345"/>
            <a:ext cx="790222" cy="377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632" y="1472348"/>
            <a:ext cx="422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controls a </a:t>
            </a:r>
            <a:r>
              <a:rPr lang="en-US" sz="2400" i="1" dirty="0" smtClean="0"/>
              <a:t>different</a:t>
            </a:r>
            <a:r>
              <a:rPr lang="en-US" sz="2400" dirty="0" smtClean="0"/>
              <a:t> portion of the traffic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533555" y="5559720"/>
            <a:ext cx="67542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Relatively easy to partition </a:t>
            </a:r>
            <a:r>
              <a:rPr lang="en-US" sz="2400" i="1" dirty="0" smtClean="0"/>
              <a:t>rule space</a:t>
            </a:r>
            <a:r>
              <a:rPr lang="en-US" sz="2400" dirty="0" smtClean="0"/>
              <a:t>, </a:t>
            </a:r>
            <a:r>
              <a:rPr lang="en-US" sz="2400" i="1" dirty="0" smtClean="0"/>
              <a:t>link </a:t>
            </a:r>
            <a:br>
              <a:rPr lang="en-US" sz="2400" i="1" dirty="0" smtClean="0"/>
            </a:br>
            <a:r>
              <a:rPr lang="en-US" sz="2400" i="1" dirty="0" smtClean="0"/>
              <a:t>bandwidth</a:t>
            </a:r>
            <a:r>
              <a:rPr lang="en-US" sz="2400" dirty="0" smtClean="0"/>
              <a:t>, and </a:t>
            </a:r>
            <a:r>
              <a:rPr lang="en-US" sz="2400" i="1" dirty="0" smtClean="0"/>
              <a:t>network events </a:t>
            </a:r>
            <a:r>
              <a:rPr lang="en-US" sz="2400" dirty="0" smtClean="0"/>
              <a:t>across modules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356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Modules Affect the </a:t>
            </a:r>
            <a:r>
              <a:rPr lang="en-US" i="1" dirty="0" smtClean="0"/>
              <a:t>Same</a:t>
            </a:r>
            <a:r>
              <a:rPr lang="en-US" dirty="0" smtClean="0"/>
              <a:t>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72202" y="2374973"/>
            <a:ext cx="886893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LB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787414" y="2377349"/>
            <a:ext cx="1128892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320585" y="2377349"/>
            <a:ext cx="1340556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5059072" y="2374973"/>
            <a:ext cx="963789" cy="554340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FW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497" y="5833130"/>
            <a:ext cx="8767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to combine modules into a complete application?</a:t>
            </a:r>
            <a:endParaRPr lang="en-US" sz="28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469442" y="2173111"/>
            <a:ext cx="535521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2333" y="1354579"/>
            <a:ext cx="2609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module </a:t>
            </a:r>
            <a:r>
              <a:rPr lang="en-US" sz="2400" i="1" dirty="0" smtClean="0"/>
              <a:t>partially</a:t>
            </a:r>
            <a:r>
              <a:rPr lang="en-US" sz="2400" dirty="0" smtClean="0"/>
              <a:t> specifies the handling of the traffic</a:t>
            </a:r>
            <a:endParaRPr lang="en-US" sz="24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2469442" y="2173111"/>
            <a:ext cx="1879607" cy="1619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5628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</p:spTree>
    <p:extLst>
      <p:ext uri="{BB962C8B-B14F-4D97-AF65-F5344CB8AC3E}">
        <p14:creationId xmlns:p14="http://schemas.microsoft.com/office/powerpoint/2010/main" val="941615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Parallel Composition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Route on destination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 on source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84320" y="2140510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97703" y="1265534"/>
            <a:ext cx="290939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12" y="1465589"/>
            <a:ext cx="2823985" cy="400110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count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952278" y="5151916"/>
            <a:ext cx="5440011" cy="163121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5.6.7.8,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count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5.6.7.8  count</a:t>
            </a:r>
          </a:p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1.2.3.4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3.4.5.6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(2)</a:t>
            </a:r>
            <a:endParaRPr lang="en-US" sz="2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03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812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Programming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SDNs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BC9F79E8-7332-2C48-86B2-A1C6606A4FF2}" type="slidenum">
              <a:rPr lang="en-US" sz="1400" b="0">
                <a:latin typeface="Times New Roman" charset="0"/>
              </a:rPr>
              <a:pPr eaLnBrk="1" hangingPunct="1"/>
              <a:t>2</a:t>
            </a:fld>
            <a:endParaRPr lang="en-US" sz="1400" b="0">
              <a:latin typeface="Times New Roman" charset="0"/>
            </a:endParaRPr>
          </a:p>
        </p:txBody>
      </p:sp>
      <p:pic>
        <p:nvPicPr>
          <p:cNvPr id="20484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7764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" y="3490913"/>
            <a:ext cx="299085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5143500"/>
            <a:ext cx="299085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Rectangle 6"/>
          <p:cNvSpPr>
            <a:spLocks/>
          </p:cNvSpPr>
          <p:nvPr/>
        </p:nvSpPr>
        <p:spPr bwMode="auto">
          <a:xfrm>
            <a:off x="577850" y="6197600"/>
            <a:ext cx="10033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700">
                <a:solidFill>
                  <a:srgbClr val="FFFFFF"/>
                </a:solidFill>
                <a:cs typeface="Myriad Pro Light" charset="0"/>
              </a:rPr>
              <a:t>Images by Billy Perkins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038600" y="1447800"/>
            <a:ext cx="586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latin typeface="Arial" charset="0"/>
                <a:sym typeface="Myriad Pro Semibold" charset="0"/>
              </a:rPr>
              <a:t>The Good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Network-wide visibility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latin typeface="Arial" charset="0"/>
                <a:ea typeface="ＭＳ Ｐゴシック" charset="0"/>
              </a:rPr>
              <a:t>Direct control </a:t>
            </a:r>
            <a:r>
              <a:rPr lang="en-US" b="0" dirty="0" smtClean="0">
                <a:latin typeface="Arial" charset="0"/>
                <a:ea typeface="ＭＳ Ｐゴシック" charset="0"/>
              </a:rPr>
              <a:t>over the switches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 smtClean="0">
                <a:latin typeface="Arial" charset="0"/>
                <a:ea typeface="ＭＳ Ｐゴシック" charset="0"/>
              </a:rPr>
              <a:t>Simple data-plane abstraction</a:t>
            </a:r>
            <a:endParaRPr lang="en-US" b="0" dirty="0">
              <a:latin typeface="Arial" charset="0"/>
              <a:ea typeface="ＭＳ Ｐゴシック" charset="0"/>
            </a:endParaRP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endParaRPr lang="en-US" b="0" dirty="0">
              <a:latin typeface="Arial" charset="0"/>
              <a:ea typeface="ＭＳ Ｐゴシック" charset="0"/>
            </a:endParaRPr>
          </a:p>
        </p:txBody>
      </p:sp>
      <p:sp>
        <p:nvSpPr>
          <p:cNvPr id="11" name="Content Placeholder 19"/>
          <p:cNvSpPr>
            <a:spLocks noGrp="1"/>
          </p:cNvSpPr>
          <p:nvPr>
            <p:ph idx="1"/>
          </p:nvPr>
        </p:nvSpPr>
        <p:spPr>
          <a:xfrm>
            <a:off x="4038600" y="3276600"/>
            <a:ext cx="4800600" cy="1600200"/>
          </a:xfrm>
        </p:spPr>
        <p:txBody>
          <a:bodyPr/>
          <a:lstStyle/>
          <a:p>
            <a:r>
              <a:rPr lang="en-US" sz="2400" dirty="0">
                <a:latin typeface="Arial" charset="0"/>
                <a:cs typeface="Arial" charset="0"/>
                <a:sym typeface="Myriad Pro Semibold" charset="0"/>
              </a:rPr>
              <a:t>The Bad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Low-level programming interface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Functionality tied to hardware</a:t>
            </a:r>
          </a:p>
          <a:p>
            <a:pPr lvl="1"/>
            <a:r>
              <a:rPr lang="en-US" sz="2000" dirty="0">
                <a:latin typeface="Arial" charset="0"/>
                <a:ea typeface="Arial" charset="0"/>
                <a:cs typeface="Arial" charset="0"/>
              </a:rPr>
              <a:t>Explicit resource control</a:t>
            </a:r>
          </a:p>
          <a:p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Content Placeholder 26"/>
          <p:cNvSpPr txBox="1">
            <a:spLocks/>
          </p:cNvSpPr>
          <p:nvPr/>
        </p:nvSpPr>
        <p:spPr bwMode="auto">
          <a:xfrm>
            <a:off x="4038600" y="4953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223838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563563" indent="-223838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2400" b="0" dirty="0">
                <a:solidFill>
                  <a:srgbClr val="000000"/>
                </a:solidFill>
                <a:latin typeface="Arial" charset="0"/>
                <a:sym typeface="Myriad Pro Semibold" charset="0"/>
              </a:rPr>
              <a:t>The Ugly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Non-modular, non-compositional</a:t>
            </a:r>
          </a:p>
          <a:p>
            <a:pPr lvl="1" algn="l">
              <a:spcBef>
                <a:spcPct val="10000"/>
              </a:spcBef>
              <a:buFont typeface="Helvetica" charset="0"/>
              <a:buChar char="–"/>
            </a:pP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hallenging </a:t>
            </a:r>
            <a:r>
              <a:rPr lang="en-US" b="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distributed </a:t>
            </a:r>
            <a:r>
              <a:rPr lang="en-US" b="0" dirty="0" smtClean="0">
                <a:solidFill>
                  <a:srgbClr val="000000"/>
                </a:solidFill>
                <a:latin typeface="Arial" charset="0"/>
                <a:ea typeface="ＭＳ Ｐゴシック" charset="0"/>
              </a:rPr>
              <a:t>programming</a:t>
            </a:r>
            <a:endParaRPr lang="en-US" b="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algn="l">
              <a:spcBef>
                <a:spcPct val="50000"/>
              </a:spcBef>
              <a:buFontTx/>
              <a:buChar char="•"/>
            </a:pPr>
            <a:endParaRPr lang="en-US" sz="2800" b="0" dirty="0">
              <a:solidFill>
                <a:srgbClr val="0000FF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563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Sequential Composition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09947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683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71500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558142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p Arrow 11"/>
          <p:cNvSpPr/>
          <p:nvPr/>
        </p:nvSpPr>
        <p:spPr>
          <a:xfrm>
            <a:off x="4271432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Up Arrow 12"/>
          <p:cNvSpPr/>
          <p:nvPr/>
        </p:nvSpPr>
        <p:spPr>
          <a:xfrm rot="10800000">
            <a:off x="4873974" y="3801533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2357265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15313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996274" y="455202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058842" y="2088444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290942" y="2108423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43210" y="2140510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5969481" y="1265534"/>
            <a:ext cx="3043496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008000"/>
                </a:solidFill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</a:rPr>
              <a:t> = 10.0.0.1 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 = 10.0.0.2 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079" y="1265534"/>
            <a:ext cx="4891609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=1.2.3.4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=10.0.0.1</a:t>
            </a:r>
          </a:p>
          <a:p>
            <a:r>
              <a:rPr lang="en-US" sz="2000" dirty="0" err="1">
                <a:solidFill>
                  <a:srgbClr val="FF0000"/>
                </a:solidFill>
                <a:sym typeface="Wingdings"/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=10.0.0.2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16442" y="5495217"/>
            <a:ext cx="6031745" cy="707886"/>
          </a:xfrm>
          <a:prstGeom prst="rect">
            <a:avLst/>
          </a:prstGeom>
          <a:solidFill>
            <a:srgbClr val="FFF299"/>
          </a:solidFill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s</a:t>
            </a:r>
            <a:r>
              <a:rPr lang="en-US" sz="2000" dirty="0" err="1" smtClean="0">
                <a:solidFill>
                  <a:srgbClr val="FF0000"/>
                </a:solidFill>
              </a:rPr>
              <a:t>rcip</a:t>
            </a:r>
            <a:r>
              <a:rPr lang="en-US" sz="2000" dirty="0" smtClean="0">
                <a:solidFill>
                  <a:srgbClr val="FF0000"/>
                </a:solidFill>
              </a:rPr>
              <a:t> = 0*, </a:t>
            </a:r>
            <a:r>
              <a:rPr lang="en-US" sz="2000" dirty="0" err="1" smtClean="0">
                <a:solidFill>
                  <a:srgbClr val="FF0000"/>
                </a:solidFill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</a:rPr>
              <a:t> = 1.2.3.4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= 10.0.0.1,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(1)</a:t>
            </a:r>
          </a:p>
          <a:p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srcip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1*,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1.2.3.4  </a:t>
            </a:r>
            <a:r>
              <a:rPr lang="en-US" sz="2000" dirty="0" err="1" smtClean="0">
                <a:solidFill>
                  <a:srgbClr val="FF0000"/>
                </a:solidFill>
                <a:sym typeface="Wingdings"/>
              </a:rPr>
              <a:t>dstip</a:t>
            </a:r>
            <a:r>
              <a:rPr lang="en-US" sz="2000" dirty="0" smtClean="0">
                <a:solidFill>
                  <a:srgbClr val="FF0000"/>
                </a:solidFill>
                <a:sym typeface="Wingdings"/>
              </a:rPr>
              <a:t> = 10.0.0.2, </a:t>
            </a:r>
            <a:r>
              <a:rPr lang="en-US" sz="2000" dirty="0" err="1" smtClean="0">
                <a:solidFill>
                  <a:srgbClr val="008000"/>
                </a:solidFill>
                <a:sym typeface="Wingdings"/>
              </a:rPr>
              <a:t>fwd</a:t>
            </a:r>
            <a:r>
              <a:rPr lang="en-US" sz="2000" dirty="0" smtClean="0">
                <a:solidFill>
                  <a:srgbClr val="008000"/>
                </a:solidFill>
                <a:sym typeface="Wingdings"/>
              </a:rPr>
              <a:t>(2</a:t>
            </a:r>
            <a:r>
              <a:rPr lang="en-US" dirty="0" smtClean="0">
                <a:solidFill>
                  <a:srgbClr val="008000"/>
                </a:solidFill>
                <a:sym typeface="Wingding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45105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Dividing the Traffic Over Modules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Predicates</a:t>
            </a:r>
          </a:p>
          <a:p>
            <a:pPr lvl="1"/>
            <a:r>
              <a:rPr lang="en-US" dirty="0" smtClean="0"/>
              <a:t>Specify which traffic traverses which modules</a:t>
            </a:r>
          </a:p>
          <a:p>
            <a:pPr lvl="1"/>
            <a:r>
              <a:rPr lang="en-US" dirty="0" smtClean="0"/>
              <a:t>Based on input port and packet-header fields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974737" y="4971652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96427" y="3609628"/>
            <a:ext cx="1886657" cy="847551"/>
          </a:xfrm>
          <a:prstGeom prst="roundRect">
            <a:avLst/>
          </a:prstGeom>
          <a:solidFill>
            <a:srgbClr val="FF0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Load Balancer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6837" y="4982862"/>
            <a:ext cx="1886657" cy="847551"/>
          </a:xfrm>
          <a:prstGeom prst="roundRect">
            <a:avLst/>
          </a:prstGeom>
          <a:solidFill>
            <a:srgbClr val="F7840D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Monitor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64327" y="3599823"/>
            <a:ext cx="1956500" cy="857356"/>
          </a:xfrm>
          <a:prstGeom prst="roundRect">
            <a:avLst/>
          </a:prstGeom>
          <a:solidFill>
            <a:srgbClr val="008000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Routing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61431" y="4993699"/>
            <a:ext cx="1904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Non-web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!= 80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1151021" y="3682421"/>
            <a:ext cx="181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Web traffic</a:t>
            </a:r>
          </a:p>
          <a:p>
            <a:r>
              <a:rPr lang="en-US" sz="2400" dirty="0" err="1" smtClean="0"/>
              <a:t>dstport</a:t>
            </a:r>
            <a:r>
              <a:rPr lang="en-US" sz="2400" dirty="0" smtClean="0"/>
              <a:t> = 80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5166428" y="3666072"/>
            <a:ext cx="78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&gt;&gt;</a:t>
            </a:r>
            <a:endParaRPr lang="en-US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5300218" y="5039306"/>
            <a:ext cx="4842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+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2479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Abstract Topology: Load Balancer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352" y="1417638"/>
            <a:ext cx="8479448" cy="2519895"/>
          </a:xfrm>
        </p:spPr>
        <p:txBody>
          <a:bodyPr>
            <a:normAutofit/>
          </a:bodyPr>
          <a:lstStyle/>
          <a:p>
            <a:r>
              <a:rPr lang="en-US" dirty="0" smtClean="0"/>
              <a:t>Present an abstract topology</a:t>
            </a:r>
          </a:p>
          <a:p>
            <a:pPr lvl="1"/>
            <a:r>
              <a:rPr lang="en-US" dirty="0" smtClean="0"/>
              <a:t>Information hiding: limit what a module </a:t>
            </a:r>
            <a:r>
              <a:rPr lang="en-US" i="1" dirty="0" smtClean="0"/>
              <a:t>sees</a:t>
            </a:r>
          </a:p>
          <a:p>
            <a:pPr lvl="1"/>
            <a:r>
              <a:rPr lang="en-US" dirty="0" smtClean="0"/>
              <a:t>Protection: limit what a module </a:t>
            </a:r>
            <a:r>
              <a:rPr lang="en-US" i="1" dirty="0" smtClean="0"/>
              <a:t>does</a:t>
            </a:r>
          </a:p>
          <a:p>
            <a:pPr lvl="1"/>
            <a:r>
              <a:rPr lang="en-US" dirty="0" smtClean="0"/>
              <a:t>Abstraction: present a familiar interface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02431CD-A83D-384C-97C7-66FF0CCEF56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-552508" y="5288424"/>
            <a:ext cx="1385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4656828"/>
            <a:ext cx="441379" cy="5797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080" y="4685219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ounded Rectangle 22"/>
          <p:cNvSpPr/>
          <p:nvPr/>
        </p:nvSpPr>
        <p:spPr>
          <a:xfrm>
            <a:off x="5970149" y="409693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6944099" y="5539386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7113661" y="5239608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12147" y="4515537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957167" y="4807863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6125064" y="523624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123551" y="4512170"/>
            <a:ext cx="1" cy="22582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>
            <a:off x="6399042" y="500912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6399042" y="572500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6399042" y="4261158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368872" y="4978775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Rounded Rectangle 59"/>
          <p:cNvSpPr>
            <a:spLocks noChangeAspect="1"/>
          </p:cNvSpPr>
          <p:nvPr/>
        </p:nvSpPr>
        <p:spPr>
          <a:xfrm>
            <a:off x="6940697" y="4813842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ounded Rectangle 60"/>
          <p:cNvSpPr/>
          <p:nvPr/>
        </p:nvSpPr>
        <p:spPr>
          <a:xfrm>
            <a:off x="5955503" y="5536019"/>
            <a:ext cx="342900" cy="3429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113" y="3942961"/>
            <a:ext cx="441379" cy="579792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flipH="1" flipV="1">
            <a:off x="7383389" y="5774931"/>
            <a:ext cx="664413" cy="21878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 flipV="1">
            <a:off x="7403441" y="5156800"/>
            <a:ext cx="644361" cy="38498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392459" y="4250961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>
            <a:spLocks noChangeAspect="1"/>
          </p:cNvSpPr>
          <p:nvPr/>
        </p:nvSpPr>
        <p:spPr>
          <a:xfrm>
            <a:off x="6944099" y="4114953"/>
            <a:ext cx="342900" cy="342900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3" name="Straight Connector 72"/>
          <p:cNvCxnSpPr>
            <a:stCxn id="29" idx="1"/>
          </p:cNvCxnSpPr>
          <p:nvPr/>
        </p:nvCxnSpPr>
        <p:spPr>
          <a:xfrm flipH="1" flipV="1">
            <a:off x="5347055" y="4965850"/>
            <a:ext cx="610112" cy="1346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>
            <a:spLocks noChangeAspect="1"/>
          </p:cNvSpPr>
          <p:nvPr/>
        </p:nvSpPr>
        <p:spPr>
          <a:xfrm>
            <a:off x="1825502" y="4656828"/>
            <a:ext cx="690033" cy="690033"/>
          </a:xfrm>
          <a:prstGeom prst="roundRect">
            <a:avLst/>
          </a:prstGeom>
          <a:solidFill>
            <a:schemeClr val="bg1">
              <a:lumMod val="65000"/>
            </a:schemeClr>
          </a:solidFill>
          <a:ln w="127000">
            <a:solidFill>
              <a:schemeClr val="bg1">
                <a:lumMod val="6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2557868" y="5010432"/>
            <a:ext cx="42640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endCxn id="82" idx="3"/>
          </p:cNvCxnSpPr>
          <p:nvPr/>
        </p:nvCxnSpPr>
        <p:spPr>
          <a:xfrm flipH="1">
            <a:off x="1264736" y="4996696"/>
            <a:ext cx="498148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396" y="4668686"/>
            <a:ext cx="441379" cy="579792"/>
          </a:xfrm>
          <a:prstGeom prst="rect">
            <a:avLst/>
          </a:prstGeom>
        </p:spPr>
      </p:pic>
      <p:pic>
        <p:nvPicPr>
          <p:cNvPr id="81" name="Picture 80" descr="1234405093667521867buggi_server_1.svg.hi.png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06" y="4828279"/>
            <a:ext cx="441379" cy="579792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8" y="4703140"/>
            <a:ext cx="454538" cy="587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6059548" y="6199010"/>
            <a:ext cx="198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Real network</a:t>
            </a:r>
            <a:endParaRPr lang="en-US" sz="2400" dirty="0"/>
          </a:p>
        </p:txBody>
      </p:sp>
      <p:sp>
        <p:nvSpPr>
          <p:cNvPr id="84" name="TextBox 83"/>
          <p:cNvSpPr txBox="1"/>
          <p:nvPr/>
        </p:nvSpPr>
        <p:spPr>
          <a:xfrm>
            <a:off x="1264736" y="5565423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Abstract view</a:t>
            </a:r>
            <a:endParaRPr lang="en-US" sz="2400" dirty="0"/>
          </a:p>
        </p:txBody>
      </p:sp>
      <p:sp>
        <p:nvSpPr>
          <p:cNvPr id="38" name="Freeform 37"/>
          <p:cNvSpPr/>
          <p:nvPr/>
        </p:nvSpPr>
        <p:spPr>
          <a:xfrm>
            <a:off x="5380922" y="4043848"/>
            <a:ext cx="2286000" cy="716892"/>
          </a:xfrm>
          <a:custGeom>
            <a:avLst/>
            <a:gdLst>
              <a:gd name="connsiteX0" fmla="*/ 0 w 2286000"/>
              <a:gd name="connsiteY0" fmla="*/ 716892 h 716892"/>
              <a:gd name="connsiteX1" fmla="*/ 541867 w 2286000"/>
              <a:gd name="connsiteY1" fmla="*/ 598359 h 716892"/>
              <a:gd name="connsiteX2" fmla="*/ 939800 w 2286000"/>
              <a:gd name="connsiteY2" fmla="*/ 22626 h 716892"/>
              <a:gd name="connsiteX3" fmla="*/ 2286000 w 2286000"/>
              <a:gd name="connsiteY3" fmla="*/ 107292 h 716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6000" h="716892">
                <a:moveTo>
                  <a:pt x="0" y="716892"/>
                </a:moveTo>
                <a:cubicBezTo>
                  <a:pt x="192617" y="715481"/>
                  <a:pt x="385234" y="714070"/>
                  <a:pt x="541867" y="598359"/>
                </a:cubicBezTo>
                <a:cubicBezTo>
                  <a:pt x="698500" y="482648"/>
                  <a:pt x="649111" y="104470"/>
                  <a:pt x="939800" y="22626"/>
                </a:cubicBezTo>
                <a:cubicBezTo>
                  <a:pt x="1230489" y="-59218"/>
                  <a:pt x="2286000" y="107292"/>
                  <a:pt x="2286000" y="107292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5372456" y="4370179"/>
            <a:ext cx="2319866" cy="551555"/>
          </a:xfrm>
          <a:custGeom>
            <a:avLst/>
            <a:gdLst>
              <a:gd name="connsiteX0" fmla="*/ 0 w 2319866"/>
              <a:gd name="connsiteY0" fmla="*/ 551428 h 551555"/>
              <a:gd name="connsiteX1" fmla="*/ 1329266 w 2319866"/>
              <a:gd name="connsiteY1" fmla="*/ 466761 h 551555"/>
              <a:gd name="connsiteX2" fmla="*/ 1608666 w 2319866"/>
              <a:gd name="connsiteY2" fmla="*/ 34961 h 551555"/>
              <a:gd name="connsiteX3" fmla="*/ 2319866 w 2319866"/>
              <a:gd name="connsiteY3" fmla="*/ 26495 h 5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19866" h="551555">
                <a:moveTo>
                  <a:pt x="0" y="551428"/>
                </a:moveTo>
                <a:cubicBezTo>
                  <a:pt x="530577" y="552133"/>
                  <a:pt x="1061155" y="552839"/>
                  <a:pt x="1329266" y="466761"/>
                </a:cubicBezTo>
                <a:cubicBezTo>
                  <a:pt x="1597377" y="380683"/>
                  <a:pt x="1443566" y="108339"/>
                  <a:pt x="1608666" y="34961"/>
                </a:cubicBezTo>
                <a:cubicBezTo>
                  <a:pt x="1773766" y="-38417"/>
                  <a:pt x="2319866" y="26495"/>
                  <a:pt x="2319866" y="26495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83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4230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Abstract Topology: Gateway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41399" y="1774216"/>
            <a:ext cx="3640667" cy="558800"/>
          </a:xfrm>
          <a:prstGeom prst="roundRect">
            <a:avLst/>
          </a:prstGeom>
          <a:ln w="19050" cmpd="sng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291667"/>
            <a:ext cx="8229600" cy="14721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Left: </a:t>
            </a:r>
            <a:r>
              <a:rPr lang="en-US" dirty="0" smtClean="0"/>
              <a:t>learning switch on MAC addresses</a:t>
            </a: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Middle: </a:t>
            </a:r>
            <a:r>
              <a:rPr lang="en-US" dirty="0" smtClean="0"/>
              <a:t>ARP on gateway, plus simple repeater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Right: </a:t>
            </a:r>
            <a:r>
              <a:rPr lang="en-US" dirty="0" smtClean="0"/>
              <a:t>shortest-path forwarding on IP prefixes</a:t>
            </a:r>
            <a:endParaRPr lang="en-US" dirty="0"/>
          </a:p>
        </p:txBody>
      </p:sp>
      <p:sp>
        <p:nvSpPr>
          <p:cNvPr id="8" name="Parallelogram 7"/>
          <p:cNvSpPr/>
          <p:nvPr/>
        </p:nvSpPr>
        <p:spPr>
          <a:xfrm>
            <a:off x="3630298" y="1243826"/>
            <a:ext cx="2139499" cy="1524134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/>
          <p:cNvSpPr/>
          <p:nvPr/>
        </p:nvSpPr>
        <p:spPr>
          <a:xfrm>
            <a:off x="123979" y="3031584"/>
            <a:ext cx="8863862" cy="2162589"/>
          </a:xfrm>
          <a:prstGeom prst="parallelogram">
            <a:avLst>
              <a:gd name="adj" fmla="val 48222"/>
            </a:avLst>
          </a:prstGeom>
          <a:solidFill>
            <a:srgbClr val="FFFFFF">
              <a:alpha val="3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512753" y="3087151"/>
            <a:ext cx="3898359" cy="1823465"/>
          </a:xfrm>
          <a:prstGeom prst="ellipse">
            <a:avLst/>
          </a:prstGeom>
          <a:noFill/>
          <a:ln w="38100"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800889" y="3147566"/>
            <a:ext cx="4024243" cy="1823465"/>
          </a:xfrm>
          <a:prstGeom prst="ellipse">
            <a:avLst/>
          </a:prstGeom>
          <a:noFill/>
          <a:ln w="38100"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561733" y="2053616"/>
            <a:ext cx="93916" cy="2071906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03651" y="2303072"/>
            <a:ext cx="1074467" cy="182245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4825133" y="2303072"/>
            <a:ext cx="1016918" cy="189230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30" idx="2"/>
            <a:endCxn id="47" idx="0"/>
          </p:cNvCxnSpPr>
          <p:nvPr/>
        </p:nvCxnSpPr>
        <p:spPr>
          <a:xfrm>
            <a:off x="1985353" y="1909516"/>
            <a:ext cx="374662" cy="1369969"/>
          </a:xfrm>
          <a:prstGeom prst="line">
            <a:avLst/>
          </a:prstGeom>
          <a:ln w="25400"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7204" y="2072354"/>
            <a:ext cx="63059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 descr="green_switch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601" y="1868329"/>
            <a:ext cx="749325" cy="498297"/>
          </a:xfrm>
          <a:prstGeom prst="rect">
            <a:avLst/>
          </a:prstGeom>
        </p:spPr>
      </p:pic>
      <p:cxnSp>
        <p:nvCxnSpPr>
          <p:cNvPr id="35" name="Straight Connector 34"/>
          <p:cNvCxnSpPr>
            <a:stCxn id="45" idx="3"/>
            <a:endCxn id="43" idx="2"/>
          </p:cNvCxnSpPr>
          <p:nvPr/>
        </p:nvCxnSpPr>
        <p:spPr>
          <a:xfrm flipV="1">
            <a:off x="6984693" y="4356453"/>
            <a:ext cx="1055191" cy="29320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011999" y="3504466"/>
            <a:ext cx="1631880" cy="4104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44" idx="2"/>
            <a:endCxn id="45" idx="0"/>
          </p:cNvCxnSpPr>
          <p:nvPr/>
        </p:nvCxnSpPr>
        <p:spPr>
          <a:xfrm flipH="1">
            <a:off x="6610031" y="3777782"/>
            <a:ext cx="398352" cy="6227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714678" y="3516983"/>
            <a:ext cx="1552147" cy="3978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43" idx="1"/>
          </p:cNvCxnSpPr>
          <p:nvPr/>
        </p:nvCxnSpPr>
        <p:spPr>
          <a:xfrm>
            <a:off x="4967204" y="4083137"/>
            <a:ext cx="2698017" cy="241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46" idx="3"/>
          </p:cNvCxnSpPr>
          <p:nvPr/>
        </p:nvCxnSpPr>
        <p:spPr>
          <a:xfrm flipH="1">
            <a:off x="2647089" y="4194722"/>
            <a:ext cx="1619738" cy="5016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81097" y="1823380"/>
            <a:ext cx="0" cy="1892314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2" name="Picture 41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89" y="3945080"/>
            <a:ext cx="749325" cy="498297"/>
          </a:xfrm>
          <a:prstGeom prst="rect">
            <a:avLst/>
          </a:prstGeom>
        </p:spPr>
      </p:pic>
      <p:pic>
        <p:nvPicPr>
          <p:cNvPr id="43" name="Picture 42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221" y="3858156"/>
            <a:ext cx="749325" cy="498297"/>
          </a:xfrm>
          <a:prstGeom prst="rect">
            <a:avLst/>
          </a:prstGeom>
        </p:spPr>
      </p:pic>
      <p:pic>
        <p:nvPicPr>
          <p:cNvPr id="44" name="Picture 43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720" y="3279485"/>
            <a:ext cx="749325" cy="498297"/>
          </a:xfrm>
          <a:prstGeom prst="rect">
            <a:avLst/>
          </a:prstGeom>
        </p:spPr>
      </p:pic>
      <p:pic>
        <p:nvPicPr>
          <p:cNvPr id="45" name="Picture 44" descr="green_switc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68" y="4400509"/>
            <a:ext cx="749325" cy="498297"/>
          </a:xfrm>
          <a:prstGeom prst="rect">
            <a:avLst/>
          </a:prstGeom>
        </p:spPr>
      </p:pic>
      <p:pic>
        <p:nvPicPr>
          <p:cNvPr id="46" name="Picture 45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4" y="4447184"/>
            <a:ext cx="749325" cy="498297"/>
          </a:xfrm>
          <a:prstGeom prst="rect">
            <a:avLst/>
          </a:prstGeom>
        </p:spPr>
      </p:pic>
      <p:pic>
        <p:nvPicPr>
          <p:cNvPr id="47" name="Picture 46" descr="blue_switch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352" y="3279485"/>
            <a:ext cx="749325" cy="498297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8039884" y="2051671"/>
            <a:ext cx="15045" cy="227304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28" idx="2"/>
          </p:cNvCxnSpPr>
          <p:nvPr/>
        </p:nvCxnSpPr>
        <p:spPr>
          <a:xfrm>
            <a:off x="6633721" y="2748679"/>
            <a:ext cx="23689" cy="2283205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227327" y="2622700"/>
            <a:ext cx="0" cy="2246690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25" idx="2"/>
            <a:endCxn id="42" idx="0"/>
          </p:cNvCxnSpPr>
          <p:nvPr/>
        </p:nvCxnSpPr>
        <p:spPr>
          <a:xfrm>
            <a:off x="1175552" y="2499531"/>
            <a:ext cx="0" cy="1445549"/>
          </a:xfrm>
          <a:prstGeom prst="line">
            <a:avLst/>
          </a:prstGeom>
          <a:ln cap="flat">
            <a:solidFill>
              <a:schemeClr val="tx1">
                <a:alpha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2" name="Group 51"/>
          <p:cNvGrpSpPr>
            <a:grpSpLocks noChangeAspect="1"/>
          </p:cNvGrpSpPr>
          <p:nvPr/>
        </p:nvGrpSpPr>
        <p:grpSpPr>
          <a:xfrm>
            <a:off x="4237187" y="3798020"/>
            <a:ext cx="797185" cy="559223"/>
            <a:chOff x="3519586" y="5282558"/>
            <a:chExt cx="696276" cy="452997"/>
          </a:xfrm>
        </p:grpSpPr>
        <p:pic>
          <p:nvPicPr>
            <p:cNvPr id="53" name="Picture 52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240" y="5283575"/>
              <a:ext cx="676622" cy="449953"/>
            </a:xfrm>
            <a:prstGeom prst="rect">
              <a:avLst/>
            </a:prstGeom>
          </p:spPr>
        </p:pic>
        <p:pic>
          <p:nvPicPr>
            <p:cNvPr id="54" name="Picture 53" descr="green_switch.png"/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75"/>
            <a:stretch/>
          </p:blipFill>
          <p:spPr>
            <a:xfrm>
              <a:off x="3525872" y="5285602"/>
              <a:ext cx="484632" cy="449953"/>
            </a:xfrm>
            <a:prstGeom prst="rect">
              <a:avLst/>
            </a:prstGeom>
          </p:spPr>
        </p:pic>
        <p:pic>
          <p:nvPicPr>
            <p:cNvPr id="55" name="Picture 54" descr="blue_switch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105"/>
            <a:stretch/>
          </p:blipFill>
          <p:spPr>
            <a:xfrm>
              <a:off x="3519586" y="5282558"/>
              <a:ext cx="283464" cy="449953"/>
            </a:xfrm>
            <a:prstGeom prst="rect">
              <a:avLst/>
            </a:prstGeom>
          </p:spPr>
        </p:pic>
      </p:grpSp>
      <p:sp>
        <p:nvSpPr>
          <p:cNvPr id="57" name="TextBox 56"/>
          <p:cNvSpPr txBox="1"/>
          <p:nvPr/>
        </p:nvSpPr>
        <p:spPr>
          <a:xfrm>
            <a:off x="5098548" y="4053445"/>
            <a:ext cx="1408985" cy="492443"/>
          </a:xfrm>
          <a:prstGeom prst="rect">
            <a:avLst/>
          </a:prstGeom>
          <a:noFill/>
          <a:scene3d>
            <a:camera prst="orthographicFront">
              <a:rot lat="1864996" lon="19823877" rev="20562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IP Core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44545" y="3795517"/>
            <a:ext cx="1708066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Ethernet</a:t>
            </a:r>
            <a:endParaRPr lang="en-US" sz="2600" b="1" dirty="0">
              <a:latin typeface="American Typewriter"/>
              <a:cs typeface="American Typewriter"/>
            </a:endParaRPr>
          </a:p>
        </p:txBody>
      </p:sp>
      <p:grpSp>
        <p:nvGrpSpPr>
          <p:cNvPr id="64" name="Group 63"/>
          <p:cNvGrpSpPr/>
          <p:nvPr/>
        </p:nvGrpSpPr>
        <p:grpSpPr>
          <a:xfrm>
            <a:off x="5249496" y="1243825"/>
            <a:ext cx="3738345" cy="1524133"/>
            <a:chOff x="5249496" y="1243825"/>
            <a:chExt cx="3738345" cy="1524133"/>
          </a:xfrm>
        </p:grpSpPr>
        <p:sp>
          <p:nvSpPr>
            <p:cNvPr id="10" name="Parallelogram 9"/>
            <p:cNvSpPr/>
            <p:nvPr/>
          </p:nvSpPr>
          <p:spPr>
            <a:xfrm>
              <a:off x="5249496" y="1243825"/>
              <a:ext cx="3738345" cy="1524133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7008383" y="2364268"/>
              <a:ext cx="786582" cy="13526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306986" y="1688693"/>
              <a:ext cx="338279" cy="20850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27" idx="2"/>
              <a:endCxn id="28" idx="0"/>
            </p:cNvCxnSpPr>
            <p:nvPr/>
          </p:nvCxnSpPr>
          <p:spPr>
            <a:xfrm flipH="1">
              <a:off x="6633721" y="1833936"/>
              <a:ext cx="374662" cy="4164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endCxn id="26" idx="1"/>
            </p:cNvCxnSpPr>
            <p:nvPr/>
          </p:nvCxnSpPr>
          <p:spPr>
            <a:xfrm>
              <a:off x="6333311" y="2163459"/>
              <a:ext cx="134345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Picture 25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6766" y="1914310"/>
              <a:ext cx="749325" cy="498297"/>
            </a:xfrm>
            <a:prstGeom prst="rect">
              <a:avLst/>
            </a:prstGeom>
          </p:spPr>
        </p:pic>
        <p:pic>
          <p:nvPicPr>
            <p:cNvPr id="27" name="Picture 26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3720" y="1335639"/>
              <a:ext cx="749325" cy="498297"/>
            </a:xfrm>
            <a:prstGeom prst="rect">
              <a:avLst/>
            </a:prstGeom>
          </p:spPr>
        </p:pic>
        <p:pic>
          <p:nvPicPr>
            <p:cNvPr id="28" name="Picture 27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058" y="2250382"/>
              <a:ext cx="749325" cy="498297"/>
            </a:xfrm>
            <a:prstGeom prst="rect">
              <a:avLst/>
            </a:prstGeom>
          </p:spPr>
        </p:pic>
        <p:pic>
          <p:nvPicPr>
            <p:cNvPr id="32" name="Picture 31" descr="green_switch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7803" y="1883268"/>
              <a:ext cx="749325" cy="49829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7345339" y="1243826"/>
              <a:ext cx="1408985" cy="892552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IP Core</a:t>
              </a:r>
            </a:p>
            <a:p>
              <a:endParaRPr lang="en-US" sz="2600" b="1" dirty="0" smtClean="0">
                <a:latin typeface="American Typewriter"/>
                <a:cs typeface="American Typewriter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110369" y="1293084"/>
            <a:ext cx="1659429" cy="492443"/>
          </a:xfrm>
          <a:prstGeom prst="rect">
            <a:avLst/>
          </a:prstGeom>
          <a:noFill/>
          <a:scene3d>
            <a:camera prst="orthographicFront">
              <a:rot lat="1866000" lon="19824000" rev="20562000"/>
            </a:camera>
            <a:lightRig rig="threePt" dir="t"/>
          </a:scene3d>
          <a:sp3d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American Typewriter"/>
                <a:cs typeface="American Typewriter"/>
              </a:rPr>
              <a:t>Gateway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463601" y="1243825"/>
            <a:ext cx="3676058" cy="1524134"/>
            <a:chOff x="463601" y="1243825"/>
            <a:chExt cx="3676058" cy="1524134"/>
          </a:xfrm>
        </p:grpSpPr>
        <p:sp>
          <p:nvSpPr>
            <p:cNvPr id="11" name="Parallelogram 10"/>
            <p:cNvSpPr/>
            <p:nvPr/>
          </p:nvSpPr>
          <p:spPr>
            <a:xfrm>
              <a:off x="463601" y="1243825"/>
              <a:ext cx="3589010" cy="1524134"/>
            </a:xfrm>
            <a:prstGeom prst="parallelogram">
              <a:avLst>
                <a:gd name="adj" fmla="val 48222"/>
              </a:avLst>
            </a:prstGeom>
            <a:solidFill>
              <a:srgbClr val="FFFFFF">
                <a:alpha val="3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360015" y="1833936"/>
              <a:ext cx="508339" cy="100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2665933" y="2352027"/>
              <a:ext cx="307189" cy="94476"/>
            </a:xfrm>
            <a:prstGeom prst="line">
              <a:avLst/>
            </a:prstGeom>
            <a:ln w="38100"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endCxn id="29" idx="1"/>
            </p:cNvCxnSpPr>
            <p:nvPr/>
          </p:nvCxnSpPr>
          <p:spPr>
            <a:xfrm>
              <a:off x="1502689" y="2363572"/>
              <a:ext cx="413919" cy="4903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889" y="2001234"/>
              <a:ext cx="749325" cy="498297"/>
            </a:xfrm>
            <a:prstGeom prst="rect">
              <a:avLst/>
            </a:prstGeom>
          </p:spPr>
        </p:pic>
        <p:pic>
          <p:nvPicPr>
            <p:cNvPr id="29" name="Picture 28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608" y="2163459"/>
              <a:ext cx="749325" cy="498297"/>
            </a:xfrm>
            <a:prstGeom prst="rect">
              <a:avLst/>
            </a:prstGeom>
          </p:spPr>
        </p:pic>
        <p:pic>
          <p:nvPicPr>
            <p:cNvPr id="30" name="Picture 29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690" y="1411219"/>
              <a:ext cx="749325" cy="498297"/>
            </a:xfrm>
            <a:prstGeom prst="rect">
              <a:avLst/>
            </a:prstGeom>
          </p:spPr>
        </p:pic>
        <p:pic>
          <p:nvPicPr>
            <p:cNvPr id="34" name="Picture 33" descr="blue_switch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4356" y="1853730"/>
              <a:ext cx="749325" cy="498297"/>
            </a:xfrm>
            <a:prstGeom prst="rect">
              <a:avLst/>
            </a:prstGeom>
          </p:spPr>
        </p:pic>
        <p:sp>
          <p:nvSpPr>
            <p:cNvPr id="56" name="TextBox 55"/>
            <p:cNvSpPr txBox="1"/>
            <p:nvPr/>
          </p:nvSpPr>
          <p:spPr>
            <a:xfrm>
              <a:off x="2293264" y="1269291"/>
              <a:ext cx="1708066" cy="492443"/>
            </a:xfrm>
            <a:prstGeom prst="rect">
              <a:avLst/>
            </a:prstGeom>
            <a:noFill/>
            <a:scene3d>
              <a:camera prst="orthographicFront">
                <a:rot lat="1866000" lon="19824000" rev="20562000"/>
              </a:camera>
              <a:lightRig rig="threePt" dir="t"/>
            </a:scene3d>
            <a:sp3d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latin typeface="American Typewriter"/>
                  <a:cs typeface="American Typewriter"/>
                </a:rPr>
                <a:t>Ethernet</a:t>
              </a:r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3630299" y="2063124"/>
              <a:ext cx="50936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/>
          <p:cNvCxnSpPr/>
          <p:nvPr/>
        </p:nvCxnSpPr>
        <p:spPr>
          <a:xfrm>
            <a:off x="1502689" y="4320978"/>
            <a:ext cx="441255" cy="2211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11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Architecture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8856" y="50857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290942" y="3663913"/>
            <a:ext cx="4724400" cy="554340"/>
          </a:xfrm>
          <a:prstGeom prst="round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Controller Platform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8683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1500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558142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172655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 rot="10800000">
            <a:off x="4775197" y="4351862"/>
            <a:ext cx="211667" cy="524934"/>
          </a:xfrm>
          <a:prstGeom prst="upArrow">
            <a:avLst/>
          </a:prstGeom>
          <a:solidFill>
            <a:schemeClr val="tx1">
              <a:lumMod val="75000"/>
              <a:lumOff val="25000"/>
            </a:schemeClr>
          </a:solidFill>
          <a:ln w="1270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2357265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15313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996274" y="5116461"/>
            <a:ext cx="457200" cy="457200"/>
          </a:xfrm>
          <a:prstGeom prst="roundRect">
            <a:avLst/>
          </a:prstGeom>
          <a:solidFill>
            <a:srgbClr val="A6A6A6"/>
          </a:solidFill>
          <a:ln w="63500">
            <a:solidFill>
              <a:srgbClr val="A6A6A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2247083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M1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12474" y="1778026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M2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406084" y="1778051"/>
            <a:ext cx="862192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M3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499029" y="1778001"/>
            <a:ext cx="1704329" cy="880534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Main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solidFill>
                  <a:srgbClr val="FFFFFF"/>
                </a:solidFill>
                <a:latin typeface="+mj-lt"/>
              </a:rPr>
              <a:t>Program</a:t>
            </a:r>
            <a:endParaRPr lang="en-US" sz="2600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1" name="Up Arrow 30"/>
          <p:cNvSpPr/>
          <p:nvPr/>
        </p:nvSpPr>
        <p:spPr>
          <a:xfrm rot="13131325">
            <a:off x="6282448" y="2895623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Up Arrow 32"/>
          <p:cNvSpPr/>
          <p:nvPr/>
        </p:nvSpPr>
        <p:spPr>
          <a:xfrm>
            <a:off x="3434537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Up Arrow 33"/>
          <p:cNvSpPr/>
          <p:nvPr/>
        </p:nvSpPr>
        <p:spPr>
          <a:xfrm rot="10800000">
            <a:off x="3884682" y="2895648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4535185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 Arrow 35"/>
          <p:cNvSpPr/>
          <p:nvPr/>
        </p:nvSpPr>
        <p:spPr>
          <a:xfrm rot="10800000">
            <a:off x="4985330" y="2912584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2316962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 rot="10800000">
            <a:off x="2767107" y="2929517"/>
            <a:ext cx="211667" cy="524934"/>
          </a:xfrm>
          <a:prstGeom prst="upArrow">
            <a:avLst/>
          </a:prstGeom>
          <a:ln w="1270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3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Writing State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Consistent Updates</a:t>
            </a:r>
          </a:p>
          <a:p>
            <a:r>
              <a:rPr lang="en-US" dirty="0" smtClean="0"/>
              <a:t>[SIGCOMM’12]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Avoiding Transient Disruption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5" name="AutoShape 18"/>
          <p:cNvCxnSpPr>
            <a:cxnSpLocks noChangeShapeType="1"/>
            <a:stCxn id="30" idx="0"/>
            <a:endCxn id="27" idx="0"/>
          </p:cNvCxnSpPr>
          <p:nvPr/>
        </p:nvCxnSpPr>
        <p:spPr bwMode="auto">
          <a:xfrm rot="10800000" flipH="1">
            <a:off x="2087918" y="4249738"/>
            <a:ext cx="18478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19"/>
          <p:cNvCxnSpPr>
            <a:cxnSpLocks noChangeShapeType="1"/>
            <a:stCxn id="30" idx="0"/>
            <a:endCxn id="29" idx="0"/>
          </p:cNvCxnSpPr>
          <p:nvPr/>
        </p:nvCxnSpPr>
        <p:spPr bwMode="auto">
          <a:xfrm>
            <a:off x="2087918" y="4249738"/>
            <a:ext cx="8921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25"/>
          <p:cNvCxnSpPr>
            <a:cxnSpLocks noChangeShapeType="1"/>
            <a:stCxn id="27" idx="0"/>
            <a:endCxn id="29" idx="0"/>
          </p:cNvCxnSpPr>
          <p:nvPr/>
        </p:nvCxnSpPr>
        <p:spPr bwMode="auto">
          <a:xfrm flipH="1">
            <a:off x="2980093" y="4249738"/>
            <a:ext cx="955675" cy="6524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7"/>
          <p:cNvCxnSpPr>
            <a:cxnSpLocks noChangeShapeType="1"/>
            <a:stCxn id="30" idx="0"/>
          </p:cNvCxnSpPr>
          <p:nvPr/>
        </p:nvCxnSpPr>
        <p:spPr bwMode="auto">
          <a:xfrm flipH="1">
            <a:off x="687743" y="4251325"/>
            <a:ext cx="14001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3"/>
          <p:cNvCxnSpPr>
            <a:cxnSpLocks noChangeShapeType="1"/>
            <a:stCxn id="31" idx="0"/>
            <a:endCxn id="21" idx="0"/>
          </p:cNvCxnSpPr>
          <p:nvPr/>
        </p:nvCxnSpPr>
        <p:spPr bwMode="auto">
          <a:xfrm>
            <a:off x="2116493" y="2082800"/>
            <a:ext cx="890587" cy="6492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2"/>
          <p:cNvCxnSpPr>
            <a:cxnSpLocks noChangeShapeType="1"/>
            <a:stCxn id="19" idx="0"/>
            <a:endCxn id="21" idx="0"/>
          </p:cNvCxnSpPr>
          <p:nvPr/>
        </p:nvCxnSpPr>
        <p:spPr bwMode="auto">
          <a:xfrm flipH="1">
            <a:off x="3007080" y="2079625"/>
            <a:ext cx="955675" cy="6524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8"/>
          <p:cNvCxnSpPr>
            <a:cxnSpLocks noChangeShapeType="1"/>
            <a:endCxn id="19" idx="0"/>
          </p:cNvCxnSpPr>
          <p:nvPr/>
        </p:nvCxnSpPr>
        <p:spPr bwMode="auto">
          <a:xfrm rot="10800000">
            <a:off x="3962755" y="2081213"/>
            <a:ext cx="140493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/>
          <p:cNvCxnSpPr>
            <a:cxnSpLocks noChangeShapeType="1"/>
            <a:stCxn id="31" idx="0"/>
          </p:cNvCxnSpPr>
          <p:nvPr/>
        </p:nvCxnSpPr>
        <p:spPr bwMode="auto">
          <a:xfrm rot="10800000">
            <a:off x="776643" y="2081213"/>
            <a:ext cx="133985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AutoShape 4"/>
          <p:cNvCxnSpPr>
            <a:cxnSpLocks noChangeShapeType="1"/>
            <a:stCxn id="19" idx="0"/>
            <a:endCxn id="31" idx="0"/>
          </p:cNvCxnSpPr>
          <p:nvPr/>
        </p:nvCxnSpPr>
        <p:spPr bwMode="auto">
          <a:xfrm flipH="1">
            <a:off x="2116493" y="2081213"/>
            <a:ext cx="1846262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05" y="1644650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93" y="1720850"/>
            <a:ext cx="116205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43" y="1720850"/>
            <a:ext cx="1160462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Line 10"/>
          <p:cNvSpPr>
            <a:spLocks noChangeShapeType="1"/>
          </p:cNvSpPr>
          <p:nvPr/>
        </p:nvSpPr>
        <p:spPr bwMode="auto">
          <a:xfrm rot="10800000" flipH="1">
            <a:off x="3007080" y="3409950"/>
            <a:ext cx="0" cy="501650"/>
          </a:xfrm>
          <a:prstGeom prst="line">
            <a:avLst/>
          </a:prstGeom>
          <a:noFill/>
          <a:ln w="889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668" y="1643063"/>
            <a:ext cx="1409700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Freeform 13"/>
          <p:cNvSpPr>
            <a:spLocks/>
          </p:cNvSpPr>
          <p:nvPr/>
        </p:nvSpPr>
        <p:spPr bwMode="auto">
          <a:xfrm>
            <a:off x="3324580" y="1687513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993" y="2295525"/>
            <a:ext cx="14097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Freeform 15"/>
          <p:cNvSpPr>
            <a:spLocks/>
          </p:cNvSpPr>
          <p:nvPr/>
        </p:nvSpPr>
        <p:spPr bwMode="auto">
          <a:xfrm>
            <a:off x="2368905" y="2339975"/>
            <a:ext cx="1277938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243" y="3813175"/>
            <a:ext cx="1411287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93" y="3894138"/>
            <a:ext cx="1160462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AutoShape 22"/>
          <p:cNvCxnSpPr>
            <a:cxnSpLocks noChangeShapeType="1"/>
            <a:stCxn id="27" idx="0"/>
          </p:cNvCxnSpPr>
          <p:nvPr/>
        </p:nvCxnSpPr>
        <p:spPr bwMode="auto">
          <a:xfrm>
            <a:off x="3935768" y="4251325"/>
            <a:ext cx="1404937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855" y="3894138"/>
            <a:ext cx="1160463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680" y="3813175"/>
            <a:ext cx="1411288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>
            <a:spLocks/>
          </p:cNvSpPr>
          <p:nvPr/>
        </p:nvSpPr>
        <p:spPr bwMode="auto">
          <a:xfrm>
            <a:off x="329759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8" name="Picture 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005" y="4465638"/>
            <a:ext cx="1411288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Freeform 28"/>
          <p:cNvSpPr>
            <a:spLocks/>
          </p:cNvSpPr>
          <p:nvPr/>
        </p:nvSpPr>
        <p:spPr bwMode="auto">
          <a:xfrm>
            <a:off x="2341918" y="4510088"/>
            <a:ext cx="1277937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" name="Freeform 20"/>
          <p:cNvSpPr>
            <a:spLocks/>
          </p:cNvSpPr>
          <p:nvPr/>
        </p:nvSpPr>
        <p:spPr bwMode="auto">
          <a:xfrm>
            <a:off x="1449743" y="3857625"/>
            <a:ext cx="1276350" cy="785813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BED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Freeform 6"/>
          <p:cNvSpPr>
            <a:spLocks/>
          </p:cNvSpPr>
          <p:nvPr/>
        </p:nvSpPr>
        <p:spPr bwMode="auto">
          <a:xfrm>
            <a:off x="1478318" y="1690688"/>
            <a:ext cx="1276350" cy="785812"/>
          </a:xfrm>
          <a:custGeom>
            <a:avLst/>
            <a:gdLst>
              <a:gd name="T0" fmla="*/ 0 w 21600"/>
              <a:gd name="T1" fmla="*/ 2147483647 h 21600"/>
              <a:gd name="T2" fmla="*/ 0 w 21600"/>
              <a:gd name="T3" fmla="*/ 2147483647 h 21600"/>
              <a:gd name="T4" fmla="*/ 2147483647 w 21600"/>
              <a:gd name="T5" fmla="*/ 0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w 21600"/>
              <a:gd name="T13" fmla="*/ 2147483647 h 21600"/>
              <a:gd name="T14" fmla="*/ 0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Rectangle 58"/>
          <p:cNvSpPr>
            <a:spLocks/>
          </p:cNvSpPr>
          <p:nvPr/>
        </p:nvSpPr>
        <p:spPr bwMode="auto">
          <a:xfrm>
            <a:off x="6115580" y="2518128"/>
            <a:ext cx="2884487" cy="1563688"/>
          </a:xfrm>
          <a:prstGeom prst="rect">
            <a:avLst/>
          </a:prstGeom>
          <a:solidFill>
            <a:srgbClr val="1CAA2E">
              <a:alpha val="9804"/>
            </a:srgbClr>
          </a:solidFill>
          <a:ln w="38100">
            <a:solidFill>
              <a:srgbClr val="008000">
                <a:alpha val="25098"/>
              </a:srgbClr>
            </a:solidFill>
            <a:miter lim="800000"/>
            <a:headEnd/>
            <a:tailEnd/>
          </a:ln>
        </p:spPr>
        <p:txBody>
          <a:bodyPr lIns="107152" tIns="107152" rIns="107152" bIns="107152" anchor="ctr"/>
          <a:lstStyle/>
          <a:p>
            <a:pPr algn="l"/>
            <a:r>
              <a:rPr lang="en-US" sz="2000" dirty="0">
                <a:latin typeface="Arial" charset="0"/>
                <a:cs typeface="Myriad Pro Semibold" charset="0"/>
                <a:sym typeface="Myriad Pro Semibold" charset="0"/>
              </a:rPr>
              <a:t>Invariants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forwarding loops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No black holes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Access control</a:t>
            </a:r>
          </a:p>
          <a:p>
            <a:pPr algn="l">
              <a:buClr>
                <a:srgbClr val="414141"/>
              </a:buClr>
              <a:buSzPct val="125000"/>
              <a:buFont typeface="Myriad Pro Light" charset="0"/>
              <a:buChar char="•"/>
            </a:pPr>
            <a:r>
              <a:rPr lang="en-US" sz="2000" dirty="0">
                <a:latin typeface="Arial" charset="0"/>
                <a:cs typeface="Myriad Pro Light" charset="0"/>
              </a:rPr>
              <a:t> Traffic </a:t>
            </a:r>
            <a:r>
              <a:rPr lang="en-US" sz="2000" dirty="0" err="1">
                <a:latin typeface="Arial" charset="0"/>
                <a:cs typeface="Myriad Pro Light" charset="0"/>
              </a:rPr>
              <a:t>waypointing</a:t>
            </a:r>
            <a:endParaRPr lang="en-US" sz="2000" dirty="0">
              <a:latin typeface="Arial" charset="0"/>
              <a:cs typeface="Myriad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6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Installing a Path for a New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Rules along a path installed out of order?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Packets reach a switch before the rules do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18"/>
          <p:cNvSpPr txBox="1">
            <a:spLocks noChangeArrowheads="1"/>
          </p:cNvSpPr>
          <p:nvPr/>
        </p:nvSpPr>
        <p:spPr bwMode="auto">
          <a:xfrm>
            <a:off x="984250" y="6096000"/>
            <a:ext cx="7183438" cy="40005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Must think about all possible packet and event orderings.</a:t>
            </a:r>
          </a:p>
        </p:txBody>
      </p:sp>
      <p:pic>
        <p:nvPicPr>
          <p:cNvPr id="6" name="Picture 6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witch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1066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10"/>
          <p:cNvCxnSpPr>
            <a:cxnSpLocks noChangeShapeType="1"/>
          </p:cNvCxnSpPr>
          <p:nvPr/>
        </p:nvCxnSpPr>
        <p:spPr bwMode="auto">
          <a:xfrm>
            <a:off x="1066800" y="5105400"/>
            <a:ext cx="12954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1"/>
          <p:cNvCxnSpPr>
            <a:cxnSpLocks noChangeShapeType="1"/>
          </p:cNvCxnSpPr>
          <p:nvPr/>
        </p:nvCxnSpPr>
        <p:spPr bwMode="auto">
          <a:xfrm>
            <a:off x="32004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3"/>
          <p:cNvCxnSpPr>
            <a:cxnSpLocks noChangeShapeType="1"/>
          </p:cNvCxnSpPr>
          <p:nvPr/>
        </p:nvCxnSpPr>
        <p:spPr bwMode="auto">
          <a:xfrm>
            <a:off x="5257800" y="5105400"/>
            <a:ext cx="12192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14"/>
          <p:cNvCxnSpPr>
            <a:cxnSpLocks noChangeShapeType="1"/>
          </p:cNvCxnSpPr>
          <p:nvPr/>
        </p:nvCxnSpPr>
        <p:spPr bwMode="auto">
          <a:xfrm>
            <a:off x="7315200" y="5105400"/>
            <a:ext cx="762000" cy="15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15240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981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668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1069975" y="5086350"/>
            <a:ext cx="113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660066"/>
                </a:solidFill>
              </a:rPr>
              <a:t>packets</a:t>
            </a:r>
          </a:p>
        </p:txBody>
      </p:sp>
      <p:sp>
        <p:nvSpPr>
          <p:cNvPr id="17" name="Rounded Rectangle 36"/>
          <p:cNvSpPr>
            <a:spLocks noChangeArrowheads="1"/>
          </p:cNvSpPr>
          <p:nvPr/>
        </p:nvSpPr>
        <p:spPr bwMode="auto">
          <a:xfrm>
            <a:off x="4267200" y="2743200"/>
            <a:ext cx="990600" cy="990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5400000">
            <a:off x="3200400" y="3733800"/>
            <a:ext cx="1295400" cy="12954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18"/>
          <p:cNvCxnSpPr>
            <a:cxnSpLocks noChangeShapeType="1"/>
            <a:stCxn id="17" idx="2"/>
          </p:cNvCxnSpPr>
          <p:nvPr/>
        </p:nvCxnSpPr>
        <p:spPr bwMode="auto">
          <a:xfrm rot="16200000" flipH="1">
            <a:off x="4324350" y="4171950"/>
            <a:ext cx="914400" cy="381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5029200" y="3733800"/>
            <a:ext cx="1295400" cy="838200"/>
          </a:xfrm>
          <a:prstGeom prst="straightConnector1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3886200" y="4724400"/>
            <a:ext cx="304800" cy="228600"/>
          </a:xfrm>
          <a:prstGeom prst="rect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08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29</a:t>
            </a:fld>
            <a:endParaRPr lang="en-US" dirty="0"/>
          </a:p>
        </p:txBody>
      </p:sp>
      <p:cxnSp>
        <p:nvCxnSpPr>
          <p:cNvPr id="5" name="AutoShape 8"/>
          <p:cNvCxnSpPr>
            <a:cxnSpLocks noChangeShapeType="1"/>
            <a:endCxn id="15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2"/>
          <p:cNvCxnSpPr>
            <a:cxnSpLocks noChangeShapeType="1"/>
            <a:endCxn id="25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  <a:endCxn id="16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24"/>
          <p:cNvCxnSpPr>
            <a:cxnSpLocks noChangeShapeType="1"/>
            <a:endCxn id="26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939173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Network Control Loop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728486" y="3049833"/>
            <a:ext cx="888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Read</a:t>
            </a:r>
          </a:p>
          <a:p>
            <a:pPr eaLnBrk="1" hangingPunct="1"/>
            <a:r>
              <a:rPr lang="en-US" dirty="0" smtClean="0"/>
              <a:t>state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53487" y="3049764"/>
            <a:ext cx="99907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Write</a:t>
            </a:r>
            <a:endParaRPr lang="en-US" i="1" dirty="0"/>
          </a:p>
          <a:p>
            <a:pPr eaLnBrk="1" hangingPunct="1"/>
            <a:r>
              <a:rPr lang="en-US" dirty="0" smtClean="0"/>
              <a:t>policy</a:t>
            </a:r>
            <a:endParaRPr 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75755" y="1947863"/>
            <a:ext cx="216746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Compute Policy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1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Consistency Semantics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packet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Every packet is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access control, no loops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or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blackholes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>
                <a:latin typeface="Arial" charset="0"/>
                <a:cs typeface="Arial" charset="0"/>
              </a:rPr>
              <a:t>Per-</a:t>
            </a:r>
            <a:r>
              <a:rPr lang="en-US" i="1" dirty="0">
                <a:latin typeface="Arial" charset="0"/>
                <a:cs typeface="Arial" charset="0"/>
              </a:rPr>
              <a:t>flow</a:t>
            </a:r>
            <a:r>
              <a:rPr lang="en-US" dirty="0">
                <a:latin typeface="Arial" charset="0"/>
                <a:cs typeface="Arial" charset="0"/>
              </a:rPr>
              <a:t> consistency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Sets of related packets are processed by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policy P1 or policy P2,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E.g., server load balancer, in-order delivery,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…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30</a:t>
            </a:fld>
            <a:endParaRPr lang="en-US" dirty="0"/>
          </a:p>
        </p:txBody>
      </p:sp>
      <p:cxnSp>
        <p:nvCxnSpPr>
          <p:cNvPr id="5" name="AutoShape 8"/>
          <p:cNvCxnSpPr>
            <a:cxnSpLocks noChangeShapeType="1"/>
            <a:endCxn id="15" idx="0"/>
          </p:cNvCxnSpPr>
          <p:nvPr/>
        </p:nvCxnSpPr>
        <p:spPr bwMode="auto">
          <a:xfrm rot="10800000" flipH="1">
            <a:off x="6210300" y="2443867"/>
            <a:ext cx="788988" cy="635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22"/>
          <p:cNvCxnSpPr>
            <a:cxnSpLocks noChangeShapeType="1"/>
            <a:endCxn id="25" idx="0"/>
          </p:cNvCxnSpPr>
          <p:nvPr/>
        </p:nvCxnSpPr>
        <p:spPr bwMode="auto">
          <a:xfrm rot="10800000" flipH="1">
            <a:off x="6208713" y="3513842"/>
            <a:ext cx="787400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  <a:endCxn id="16" idx="0"/>
          </p:cNvCxnSpPr>
          <p:nvPr/>
        </p:nvCxnSpPr>
        <p:spPr bwMode="auto">
          <a:xfrm rot="10800000">
            <a:off x="7804150" y="2447042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24"/>
          <p:cNvCxnSpPr>
            <a:cxnSpLocks noChangeShapeType="1"/>
            <a:endCxn id="26" idx="0"/>
          </p:cNvCxnSpPr>
          <p:nvPr/>
        </p:nvCxnSpPr>
        <p:spPr bwMode="auto">
          <a:xfrm rot="10800000">
            <a:off x="7800975" y="3513842"/>
            <a:ext cx="809625" cy="952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2"/>
          <p:cNvCxnSpPr>
            <a:cxnSpLocks noChangeShapeType="1"/>
          </p:cNvCxnSpPr>
          <p:nvPr/>
        </p:nvCxnSpPr>
        <p:spPr bwMode="auto">
          <a:xfrm>
            <a:off x="6999288" y="2443867"/>
            <a:ext cx="41116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3"/>
          <p:cNvCxnSpPr>
            <a:cxnSpLocks noChangeShapeType="1"/>
          </p:cNvCxnSpPr>
          <p:nvPr/>
        </p:nvCxnSpPr>
        <p:spPr bwMode="auto">
          <a:xfrm>
            <a:off x="6999288" y="2443867"/>
            <a:ext cx="80327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2231142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410450" y="2447042"/>
            <a:ext cx="392113" cy="3190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075" y="2232730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963" y="2553405"/>
            <a:ext cx="6905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9"/>
          <p:cNvSpPr>
            <a:spLocks/>
          </p:cNvSpPr>
          <p:nvPr/>
        </p:nvSpPr>
        <p:spPr bwMode="auto">
          <a:xfrm>
            <a:off x="6686550" y="225654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46377 w 21600"/>
              <a:gd name="T5" fmla="*/ 0 h 21600"/>
              <a:gd name="T6" fmla="*/ 18092530 w 21600"/>
              <a:gd name="T7" fmla="*/ 2422363 h 21600"/>
              <a:gd name="T8" fmla="*/ 18132839 w 21600"/>
              <a:gd name="T9" fmla="*/ 4173281 h 21600"/>
              <a:gd name="T10" fmla="*/ 90261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6" name="Freeform 11"/>
          <p:cNvSpPr>
            <a:spLocks/>
          </p:cNvSpPr>
          <p:nvPr/>
        </p:nvSpPr>
        <p:spPr bwMode="auto">
          <a:xfrm>
            <a:off x="7489825" y="2256542"/>
            <a:ext cx="627063" cy="379413"/>
          </a:xfrm>
          <a:custGeom>
            <a:avLst/>
            <a:gdLst>
              <a:gd name="T0" fmla="*/ 0 w 21600"/>
              <a:gd name="T1" fmla="*/ 4245245 h 21600"/>
              <a:gd name="T2" fmla="*/ 0 w 21600"/>
              <a:gd name="T3" fmla="*/ 2425731 h 21600"/>
              <a:gd name="T4" fmla="*/ 8969091 w 21600"/>
              <a:gd name="T5" fmla="*/ 0 h 21600"/>
              <a:gd name="T6" fmla="*/ 18138465 w 21600"/>
              <a:gd name="T7" fmla="*/ 2450042 h 21600"/>
              <a:gd name="T8" fmla="*/ 18178876 w 21600"/>
              <a:gd name="T9" fmla="*/ 4220934 h 21600"/>
              <a:gd name="T10" fmla="*/ 9049042 w 21600"/>
              <a:gd name="T11" fmla="*/ 6646666 h 21600"/>
              <a:gd name="T12" fmla="*/ 0 w 21600"/>
              <a:gd name="T13" fmla="*/ 4245245 h 21600"/>
              <a:gd name="T14" fmla="*/ 0 w 21600"/>
              <a:gd name="T15" fmla="*/ 424524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" name="Freeform 12"/>
          <p:cNvSpPr>
            <a:spLocks/>
          </p:cNvSpPr>
          <p:nvPr/>
        </p:nvSpPr>
        <p:spPr bwMode="auto">
          <a:xfrm>
            <a:off x="7097713" y="2577217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46377 w 21600"/>
              <a:gd name="T5" fmla="*/ 0 h 21600"/>
              <a:gd name="T6" fmla="*/ 18092530 w 21600"/>
              <a:gd name="T7" fmla="*/ 2432581 h 21600"/>
              <a:gd name="T8" fmla="*/ 18132839 w 21600"/>
              <a:gd name="T9" fmla="*/ 4190884 h 21600"/>
              <a:gd name="T10" fmla="*/ 90261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rot="10800000" flipH="1">
            <a:off x="7410450" y="3047117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19" name="AutoShape 16"/>
          <p:cNvCxnSpPr>
            <a:cxnSpLocks noChangeShapeType="1"/>
          </p:cNvCxnSpPr>
          <p:nvPr/>
        </p:nvCxnSpPr>
        <p:spPr bwMode="auto">
          <a:xfrm>
            <a:off x="7000875" y="3520192"/>
            <a:ext cx="8032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7"/>
          <p:cNvCxnSpPr>
            <a:cxnSpLocks noChangeShapeType="1"/>
          </p:cNvCxnSpPr>
          <p:nvPr/>
        </p:nvCxnSpPr>
        <p:spPr bwMode="auto">
          <a:xfrm>
            <a:off x="7000875" y="3520192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1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975" y="3307467"/>
            <a:ext cx="687388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AutoShape 19"/>
          <p:cNvCxnSpPr>
            <a:cxnSpLocks noChangeShapeType="1"/>
          </p:cNvCxnSpPr>
          <p:nvPr/>
        </p:nvCxnSpPr>
        <p:spPr bwMode="auto">
          <a:xfrm flipH="1">
            <a:off x="7412038" y="3520192"/>
            <a:ext cx="392112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0" y="3307467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550" y="3628142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reeform 23"/>
          <p:cNvSpPr>
            <a:spLocks/>
          </p:cNvSpPr>
          <p:nvPr/>
        </p:nvSpPr>
        <p:spPr bwMode="auto">
          <a:xfrm>
            <a:off x="6684963" y="3324930"/>
            <a:ext cx="623887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07749 w 21600"/>
              <a:gd name="T5" fmla="*/ 0 h 21600"/>
              <a:gd name="T6" fmla="*/ 18014419 w 21600"/>
              <a:gd name="T7" fmla="*/ 2432581 h 21600"/>
              <a:gd name="T8" fmla="*/ 18054539 w 21600"/>
              <a:gd name="T9" fmla="*/ 4190884 h 21600"/>
              <a:gd name="T10" fmla="*/ 8987150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7488238" y="3324930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7094538" y="3647192"/>
            <a:ext cx="625475" cy="376238"/>
          </a:xfrm>
          <a:custGeom>
            <a:avLst/>
            <a:gdLst>
              <a:gd name="T0" fmla="*/ 0 w 21600"/>
              <a:gd name="T1" fmla="*/ 4197301 h 21600"/>
              <a:gd name="T2" fmla="*/ 0 w 21600"/>
              <a:gd name="T3" fmla="*/ 2398326 h 21600"/>
              <a:gd name="T4" fmla="*/ 8930422 w 21600"/>
              <a:gd name="T5" fmla="*/ 0 h 21600"/>
              <a:gd name="T6" fmla="*/ 18060272 w 21600"/>
              <a:gd name="T7" fmla="*/ 2422363 h 21600"/>
              <a:gd name="T8" fmla="*/ 18100494 w 21600"/>
              <a:gd name="T9" fmla="*/ 4173281 h 21600"/>
              <a:gd name="T10" fmla="*/ 9010025 w 21600"/>
              <a:gd name="T11" fmla="*/ 6571606 h 21600"/>
              <a:gd name="T12" fmla="*/ 0 w 21600"/>
              <a:gd name="T13" fmla="*/ 4197301 h 21600"/>
              <a:gd name="T14" fmla="*/ 0 w 21600"/>
              <a:gd name="T15" fmla="*/ 4197301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8" name="TextBox 36"/>
          <p:cNvSpPr txBox="1">
            <a:spLocks noChangeArrowheads="1"/>
          </p:cNvSpPr>
          <p:nvPr/>
        </p:nvSpPr>
        <p:spPr bwMode="auto">
          <a:xfrm>
            <a:off x="7105650" y="175489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P1</a:t>
            </a:r>
          </a:p>
        </p:txBody>
      </p: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7181850" y="4136142"/>
            <a:ext cx="498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P2</a:t>
            </a:r>
          </a:p>
        </p:txBody>
      </p:sp>
    </p:spTree>
    <p:extLst>
      <p:ext uri="{BB962C8B-B14F-4D97-AF65-F5344CB8AC3E}">
        <p14:creationId xmlns:p14="http://schemas.microsoft.com/office/powerpoint/2010/main" val="7750653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Two-Phase Update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0" y="1600200"/>
            <a:ext cx="8559800" cy="496146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Version numbers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Stamp packet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with version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number (e.g., VLAN tag)</a:t>
            </a:r>
          </a:p>
          <a:p>
            <a:r>
              <a:rPr lang="en-US" i="1" dirty="0">
                <a:latin typeface="Arial" charset="0"/>
                <a:cs typeface="Arial" charset="0"/>
              </a:rPr>
              <a:t>Unobservable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for P2 in the interior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… matching on version # P2</a:t>
            </a:r>
          </a:p>
          <a:p>
            <a:r>
              <a:rPr lang="en-US" i="1" dirty="0">
                <a:latin typeface="Arial" charset="0"/>
                <a:cs typeface="Arial" charset="0"/>
              </a:rPr>
              <a:t>One-touch</a:t>
            </a:r>
            <a:r>
              <a:rPr lang="en-US" dirty="0">
                <a:latin typeface="Arial" charset="0"/>
                <a:cs typeface="Arial" charset="0"/>
              </a:rPr>
              <a:t> updates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Add rules to stamp packets 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with version # P2 at the edge</a:t>
            </a:r>
          </a:p>
          <a:p>
            <a:r>
              <a:rPr lang="en-US" dirty="0">
                <a:latin typeface="Arial" charset="0"/>
                <a:cs typeface="Arial" charset="0"/>
              </a:rPr>
              <a:t>Remove old rules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Wait for some time, then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r>
              <a:rPr lang="en-US" dirty="0">
                <a:latin typeface="Arial" charset="0"/>
                <a:ea typeface="Arial" charset="0"/>
                <a:cs typeface="Arial" charset="0"/>
              </a:rPr>
              <a:t>remove all version # P1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rules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31</a:t>
            </a:fld>
            <a:endParaRPr lang="en-US" dirty="0"/>
          </a:p>
        </p:txBody>
      </p: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6158088" y="3268131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 flipH="1">
            <a:off x="6569251" y="3269719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AutoShape 10"/>
          <p:cNvCxnSpPr>
            <a:cxnSpLocks noChangeShapeType="1"/>
          </p:cNvCxnSpPr>
          <p:nvPr/>
        </p:nvCxnSpPr>
        <p:spPr bwMode="auto">
          <a:xfrm rot="10800000">
            <a:off x="5523088" y="3260194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8"/>
          <p:cNvCxnSpPr>
            <a:cxnSpLocks noChangeShapeType="1"/>
          </p:cNvCxnSpPr>
          <p:nvPr/>
        </p:nvCxnSpPr>
        <p:spPr bwMode="auto">
          <a:xfrm rot="10800000" flipH="1">
            <a:off x="6304138" y="3264956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0"/>
          <p:cNvCxnSpPr>
            <a:cxnSpLocks noChangeShapeType="1"/>
            <a:endCxn id="14" idx="0"/>
          </p:cNvCxnSpPr>
          <p:nvPr/>
        </p:nvCxnSpPr>
        <p:spPr bwMode="auto">
          <a:xfrm rot="10800000">
            <a:off x="7897988" y="3266544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2"/>
          <p:cNvCxnSpPr>
            <a:cxnSpLocks noChangeShapeType="1"/>
          </p:cNvCxnSpPr>
          <p:nvPr/>
        </p:nvCxnSpPr>
        <p:spPr bwMode="auto">
          <a:xfrm>
            <a:off x="7093126" y="3264956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3"/>
          <p:cNvCxnSpPr>
            <a:cxnSpLocks noChangeShapeType="1"/>
          </p:cNvCxnSpPr>
          <p:nvPr/>
        </p:nvCxnSpPr>
        <p:spPr bwMode="auto">
          <a:xfrm>
            <a:off x="7093126" y="3264956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5"/>
          <p:cNvCxnSpPr>
            <a:cxnSpLocks noChangeShapeType="1"/>
          </p:cNvCxnSpPr>
          <p:nvPr/>
        </p:nvCxnSpPr>
        <p:spPr bwMode="auto">
          <a:xfrm flipH="1">
            <a:off x="7504288" y="3266544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913" y="3052231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1"/>
          <p:cNvSpPr>
            <a:spLocks/>
          </p:cNvSpPr>
          <p:nvPr/>
        </p:nvSpPr>
        <p:spPr bwMode="auto">
          <a:xfrm>
            <a:off x="7583663" y="3077631"/>
            <a:ext cx="627063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69091 w 21600"/>
              <a:gd name="T5" fmla="*/ 0 h 21600"/>
              <a:gd name="T6" fmla="*/ 18138465 w 21600"/>
              <a:gd name="T7" fmla="*/ 2439787 h 21600"/>
              <a:gd name="T8" fmla="*/ 18178876 w 21600"/>
              <a:gd name="T9" fmla="*/ 4203268 h 21600"/>
              <a:gd name="T10" fmla="*/ 9049042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888" y="3060169"/>
            <a:ext cx="6905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1"/>
          <p:cNvSpPr>
            <a:spLocks/>
          </p:cNvSpPr>
          <p:nvPr/>
        </p:nvSpPr>
        <p:spPr bwMode="auto">
          <a:xfrm>
            <a:off x="5859638" y="3085569"/>
            <a:ext cx="625475" cy="377825"/>
          </a:xfrm>
          <a:custGeom>
            <a:avLst/>
            <a:gdLst>
              <a:gd name="T0" fmla="*/ 0 w 21600"/>
              <a:gd name="T1" fmla="*/ 4227477 h 21600"/>
              <a:gd name="T2" fmla="*/ 0 w 21600"/>
              <a:gd name="T3" fmla="*/ 2415579 h 21600"/>
              <a:gd name="T4" fmla="*/ 8946377 w 21600"/>
              <a:gd name="T5" fmla="*/ 0 h 21600"/>
              <a:gd name="T6" fmla="*/ 18092530 w 21600"/>
              <a:gd name="T7" fmla="*/ 2439787 h 21600"/>
              <a:gd name="T8" fmla="*/ 18132839 w 21600"/>
              <a:gd name="T9" fmla="*/ 4203268 h 21600"/>
              <a:gd name="T10" fmla="*/ 9026125 w 21600"/>
              <a:gd name="T11" fmla="*/ 6618847 h 21600"/>
              <a:gd name="T12" fmla="*/ 0 w 21600"/>
              <a:gd name="T13" fmla="*/ 4227477 h 21600"/>
              <a:gd name="T14" fmla="*/ 0 w 21600"/>
              <a:gd name="T15" fmla="*/ 422747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FF0515">
              <a:alpha val="3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3420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reeform 25"/>
          <p:cNvSpPr>
            <a:spLocks/>
          </p:cNvSpPr>
          <p:nvPr/>
        </p:nvSpPr>
        <p:spPr bwMode="auto">
          <a:xfrm>
            <a:off x="7131226" y="343799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29919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Freeform 25"/>
          <p:cNvSpPr>
            <a:spLocks/>
          </p:cNvSpPr>
          <p:nvPr/>
        </p:nvSpPr>
        <p:spPr bwMode="auto">
          <a:xfrm>
            <a:off x="6750226" y="30093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342053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25"/>
          <p:cNvSpPr>
            <a:spLocks/>
          </p:cNvSpPr>
          <p:nvPr/>
        </p:nvSpPr>
        <p:spPr bwMode="auto">
          <a:xfrm>
            <a:off x="6293026" y="343799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23" name="AutoShape 2"/>
          <p:cNvCxnSpPr>
            <a:cxnSpLocks noChangeShapeType="1"/>
          </p:cNvCxnSpPr>
          <p:nvPr/>
        </p:nvCxnSpPr>
        <p:spPr bwMode="auto">
          <a:xfrm>
            <a:off x="6158088" y="4668306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5"/>
          <p:cNvCxnSpPr>
            <a:cxnSpLocks noChangeShapeType="1"/>
          </p:cNvCxnSpPr>
          <p:nvPr/>
        </p:nvCxnSpPr>
        <p:spPr bwMode="auto">
          <a:xfrm flipH="1">
            <a:off x="6569251" y="4669894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10"/>
          <p:cNvCxnSpPr>
            <a:cxnSpLocks noChangeShapeType="1"/>
          </p:cNvCxnSpPr>
          <p:nvPr/>
        </p:nvCxnSpPr>
        <p:spPr bwMode="auto">
          <a:xfrm rot="10800000">
            <a:off x="5523088" y="4660369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8"/>
          <p:cNvCxnSpPr>
            <a:cxnSpLocks noChangeShapeType="1"/>
          </p:cNvCxnSpPr>
          <p:nvPr/>
        </p:nvCxnSpPr>
        <p:spPr bwMode="auto">
          <a:xfrm rot="10800000" flipH="1">
            <a:off x="6304138" y="4665131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10"/>
          <p:cNvCxnSpPr>
            <a:cxnSpLocks noChangeShapeType="1"/>
          </p:cNvCxnSpPr>
          <p:nvPr/>
        </p:nvCxnSpPr>
        <p:spPr bwMode="auto">
          <a:xfrm rot="10800000">
            <a:off x="7897988" y="4666719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2"/>
          <p:cNvCxnSpPr>
            <a:cxnSpLocks noChangeShapeType="1"/>
          </p:cNvCxnSpPr>
          <p:nvPr/>
        </p:nvCxnSpPr>
        <p:spPr bwMode="auto">
          <a:xfrm>
            <a:off x="7093126" y="4665131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" name="AutoShape 3"/>
          <p:cNvCxnSpPr>
            <a:cxnSpLocks noChangeShapeType="1"/>
          </p:cNvCxnSpPr>
          <p:nvPr/>
        </p:nvCxnSpPr>
        <p:spPr bwMode="auto">
          <a:xfrm>
            <a:off x="7093126" y="4665131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AutoShape 5"/>
          <p:cNvCxnSpPr>
            <a:cxnSpLocks noChangeShapeType="1"/>
          </p:cNvCxnSpPr>
          <p:nvPr/>
        </p:nvCxnSpPr>
        <p:spPr bwMode="auto">
          <a:xfrm flipH="1">
            <a:off x="7504288" y="4666719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48207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25"/>
          <p:cNvSpPr>
            <a:spLocks/>
          </p:cNvSpPr>
          <p:nvPr/>
        </p:nvSpPr>
        <p:spPr bwMode="auto">
          <a:xfrm>
            <a:off x="7131226" y="48381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439208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Freeform 25"/>
          <p:cNvSpPr>
            <a:spLocks/>
          </p:cNvSpPr>
          <p:nvPr/>
        </p:nvSpPr>
        <p:spPr bwMode="auto">
          <a:xfrm>
            <a:off x="6750226" y="440954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48207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reeform 25"/>
          <p:cNvSpPr>
            <a:spLocks/>
          </p:cNvSpPr>
          <p:nvPr/>
        </p:nvSpPr>
        <p:spPr bwMode="auto">
          <a:xfrm>
            <a:off x="6293026" y="48381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4450819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Freeform 25"/>
          <p:cNvSpPr>
            <a:spLocks/>
          </p:cNvSpPr>
          <p:nvPr/>
        </p:nvSpPr>
        <p:spPr bwMode="auto">
          <a:xfrm>
            <a:off x="5827888" y="44682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3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442065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Freeform 25"/>
          <p:cNvSpPr>
            <a:spLocks/>
          </p:cNvSpPr>
          <p:nvPr/>
        </p:nvSpPr>
        <p:spPr bwMode="auto">
          <a:xfrm>
            <a:off x="7664626" y="443811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008000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cxnSp>
        <p:nvCxnSpPr>
          <p:cNvPr id="41" name="AutoShape 2"/>
          <p:cNvCxnSpPr>
            <a:cxnSpLocks noChangeShapeType="1"/>
          </p:cNvCxnSpPr>
          <p:nvPr/>
        </p:nvCxnSpPr>
        <p:spPr bwMode="auto">
          <a:xfrm>
            <a:off x="6158088" y="6039906"/>
            <a:ext cx="411163" cy="3222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2" name="AutoShape 5"/>
          <p:cNvCxnSpPr>
            <a:cxnSpLocks noChangeShapeType="1"/>
          </p:cNvCxnSpPr>
          <p:nvPr/>
        </p:nvCxnSpPr>
        <p:spPr bwMode="auto">
          <a:xfrm flipH="1">
            <a:off x="6569251" y="6041494"/>
            <a:ext cx="393700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10"/>
          <p:cNvCxnSpPr>
            <a:cxnSpLocks noChangeShapeType="1"/>
          </p:cNvCxnSpPr>
          <p:nvPr/>
        </p:nvCxnSpPr>
        <p:spPr bwMode="auto">
          <a:xfrm rot="10800000">
            <a:off x="5523088" y="6031969"/>
            <a:ext cx="428625" cy="4762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" name="AutoShape 8"/>
          <p:cNvCxnSpPr>
            <a:cxnSpLocks noChangeShapeType="1"/>
          </p:cNvCxnSpPr>
          <p:nvPr/>
        </p:nvCxnSpPr>
        <p:spPr bwMode="auto">
          <a:xfrm rot="10800000" flipH="1">
            <a:off x="6304138" y="6036731"/>
            <a:ext cx="788988" cy="4763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" name="AutoShape 10"/>
          <p:cNvCxnSpPr>
            <a:cxnSpLocks noChangeShapeType="1"/>
          </p:cNvCxnSpPr>
          <p:nvPr/>
        </p:nvCxnSpPr>
        <p:spPr bwMode="auto">
          <a:xfrm rot="10800000">
            <a:off x="7897988" y="6038319"/>
            <a:ext cx="809625" cy="31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2"/>
          <p:cNvCxnSpPr>
            <a:cxnSpLocks noChangeShapeType="1"/>
          </p:cNvCxnSpPr>
          <p:nvPr/>
        </p:nvCxnSpPr>
        <p:spPr bwMode="auto">
          <a:xfrm>
            <a:off x="7093126" y="6036731"/>
            <a:ext cx="411162" cy="320675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AutoShape 3"/>
          <p:cNvCxnSpPr>
            <a:cxnSpLocks noChangeShapeType="1"/>
          </p:cNvCxnSpPr>
          <p:nvPr/>
        </p:nvCxnSpPr>
        <p:spPr bwMode="auto">
          <a:xfrm>
            <a:off x="7093126" y="6036731"/>
            <a:ext cx="803275" cy="1588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AutoShape 5"/>
          <p:cNvCxnSpPr>
            <a:cxnSpLocks noChangeShapeType="1"/>
          </p:cNvCxnSpPr>
          <p:nvPr/>
        </p:nvCxnSpPr>
        <p:spPr bwMode="auto">
          <a:xfrm flipH="1">
            <a:off x="7504288" y="6038319"/>
            <a:ext cx="392113" cy="319087"/>
          </a:xfrm>
          <a:prstGeom prst="straightConnector1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9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0113" y="61923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Freeform 25"/>
          <p:cNvSpPr>
            <a:spLocks/>
          </p:cNvSpPr>
          <p:nvPr/>
        </p:nvSpPr>
        <p:spPr bwMode="auto">
          <a:xfrm>
            <a:off x="7131226" y="62097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1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113" y="5763681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Freeform 25"/>
          <p:cNvSpPr>
            <a:spLocks/>
          </p:cNvSpPr>
          <p:nvPr/>
        </p:nvSpPr>
        <p:spPr bwMode="auto">
          <a:xfrm>
            <a:off x="6750226" y="5781144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3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913" y="619230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Freeform 25"/>
          <p:cNvSpPr>
            <a:spLocks/>
          </p:cNvSpPr>
          <p:nvPr/>
        </p:nvSpPr>
        <p:spPr bwMode="auto">
          <a:xfrm>
            <a:off x="6293026" y="620976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5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776" y="5822419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reeform 25"/>
          <p:cNvSpPr>
            <a:spLocks/>
          </p:cNvSpPr>
          <p:nvPr/>
        </p:nvSpPr>
        <p:spPr bwMode="auto">
          <a:xfrm>
            <a:off x="5827888" y="5839881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7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13" y="5792256"/>
            <a:ext cx="6889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Freeform 25"/>
          <p:cNvSpPr>
            <a:spLocks/>
          </p:cNvSpPr>
          <p:nvPr/>
        </p:nvSpPr>
        <p:spPr bwMode="auto">
          <a:xfrm>
            <a:off x="7664626" y="5809719"/>
            <a:ext cx="625475" cy="377825"/>
          </a:xfrm>
          <a:custGeom>
            <a:avLst/>
            <a:gdLst>
              <a:gd name="T0" fmla="*/ 0 w 21600"/>
              <a:gd name="T1" fmla="*/ 4215005 h 21600"/>
              <a:gd name="T2" fmla="*/ 0 w 21600"/>
              <a:gd name="T3" fmla="*/ 2408442 h 21600"/>
              <a:gd name="T4" fmla="*/ 8930422 w 21600"/>
              <a:gd name="T5" fmla="*/ 0 h 21600"/>
              <a:gd name="T6" fmla="*/ 18060272 w 21600"/>
              <a:gd name="T7" fmla="*/ 2432581 h 21600"/>
              <a:gd name="T8" fmla="*/ 18100494 w 21600"/>
              <a:gd name="T9" fmla="*/ 4190884 h 21600"/>
              <a:gd name="T10" fmla="*/ 9010025 w 21600"/>
              <a:gd name="T11" fmla="*/ 6599326 h 21600"/>
              <a:gd name="T12" fmla="*/ 0 w 21600"/>
              <a:gd name="T13" fmla="*/ 4215005 h 21600"/>
              <a:gd name="T14" fmla="*/ 0 w 21600"/>
              <a:gd name="T15" fmla="*/ 4215005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1600"/>
              <a:gd name="T25" fmla="*/ 0 h 21600"/>
              <a:gd name="T26" fmla="*/ 21600 w 21600"/>
              <a:gd name="T27" fmla="*/ 21600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3796"/>
                </a:moveTo>
                <a:lnTo>
                  <a:pt x="0" y="7883"/>
                </a:lnTo>
                <a:lnTo>
                  <a:pt x="10657" y="0"/>
                </a:lnTo>
                <a:lnTo>
                  <a:pt x="21552" y="7962"/>
                </a:lnTo>
                <a:lnTo>
                  <a:pt x="21600" y="13717"/>
                </a:lnTo>
                <a:lnTo>
                  <a:pt x="10752" y="21600"/>
                </a:lnTo>
                <a:lnTo>
                  <a:pt x="0" y="13796"/>
                </a:lnTo>
                <a:close/>
                <a:moveTo>
                  <a:pt x="0" y="13796"/>
                </a:moveTo>
              </a:path>
            </a:pathLst>
          </a:custGeom>
          <a:solidFill>
            <a:srgbClr val="BEFF0D">
              <a:alpha val="4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" name="Line 15"/>
          <p:cNvSpPr>
            <a:spLocks noChangeShapeType="1"/>
          </p:cNvSpPr>
          <p:nvPr/>
        </p:nvSpPr>
        <p:spPr bwMode="auto">
          <a:xfrm rot="10800000" flipH="1">
            <a:off x="7047088" y="2582331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0" name="Line 15"/>
          <p:cNvSpPr>
            <a:spLocks noChangeShapeType="1"/>
          </p:cNvSpPr>
          <p:nvPr/>
        </p:nvSpPr>
        <p:spPr bwMode="auto">
          <a:xfrm rot="10800000" flipH="1">
            <a:off x="7047088" y="3877731"/>
            <a:ext cx="1588" cy="309563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" name="Line 15"/>
          <p:cNvSpPr>
            <a:spLocks noChangeShapeType="1"/>
          </p:cNvSpPr>
          <p:nvPr/>
        </p:nvSpPr>
        <p:spPr bwMode="auto">
          <a:xfrm rot="10800000" flipH="1">
            <a:off x="7047088" y="5244569"/>
            <a:ext cx="1588" cy="309562"/>
          </a:xfrm>
          <a:prstGeom prst="line">
            <a:avLst/>
          </a:prstGeom>
          <a:noFill/>
          <a:ln w="50800">
            <a:solidFill>
              <a:schemeClr val="tx1"/>
            </a:solidFill>
            <a:miter lim="800000"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94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Update Optimizations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5398911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Avoid two-phase update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Naïve version touches every switch</a:t>
            </a:r>
          </a:p>
          <a:p>
            <a:pPr lvl="1">
              <a:spcAft>
                <a:spcPts val="3000"/>
              </a:spcAft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Doubles rule space requirements</a:t>
            </a:r>
          </a:p>
          <a:p>
            <a:r>
              <a:rPr lang="en-US" dirty="0">
                <a:latin typeface="Arial" charset="0"/>
                <a:cs typeface="Arial" charset="0"/>
              </a:rPr>
              <a:t>Limit scope 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Portion of the traffic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Portion of the topology</a:t>
            </a:r>
          </a:p>
          <a:p>
            <a:r>
              <a:rPr lang="en-US" dirty="0">
                <a:latin typeface="Arial" charset="0"/>
                <a:cs typeface="Arial" charset="0"/>
              </a:rPr>
              <a:t>Simple policy changes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Strictly adds paths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Strictly removes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paths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Incremental updates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563484" y="3860444"/>
            <a:ext cx="2414588" cy="857250"/>
            <a:chOff x="6019448" y="4076343"/>
            <a:chExt cx="2414588" cy="857250"/>
          </a:xfrm>
        </p:grpSpPr>
        <p:cxnSp>
          <p:nvCxnSpPr>
            <p:cNvPr id="6" name="AutoShape 2"/>
            <p:cNvCxnSpPr>
              <a:cxnSpLocks noChangeShapeType="1"/>
            </p:cNvCxnSpPr>
            <p:nvPr/>
          </p:nvCxnSpPr>
          <p:spPr bwMode="auto">
            <a:xfrm>
              <a:off x="6351236" y="4352568"/>
              <a:ext cx="411162" cy="3222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flipH="1">
              <a:off x="6762398" y="4354156"/>
              <a:ext cx="392113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97286" y="4349393"/>
              <a:ext cx="788987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2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411162" cy="3206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" name="AutoShape 3"/>
            <p:cNvCxnSpPr>
              <a:cxnSpLocks noChangeShapeType="1"/>
            </p:cNvCxnSpPr>
            <p:nvPr/>
          </p:nvCxnSpPr>
          <p:spPr bwMode="auto">
            <a:xfrm>
              <a:off x="7284686" y="4349393"/>
              <a:ext cx="804862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AutoShape 5"/>
            <p:cNvCxnSpPr>
              <a:cxnSpLocks noChangeShapeType="1"/>
            </p:cNvCxnSpPr>
            <p:nvPr/>
          </p:nvCxnSpPr>
          <p:spPr bwMode="auto">
            <a:xfrm flipH="1">
              <a:off x="7695848" y="4350981"/>
              <a:ext cx="393700" cy="3190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45061" y="4136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7776811" y="4162068"/>
              <a:ext cx="625475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46377 w 21600"/>
                <a:gd name="T5" fmla="*/ 0 h 21600"/>
                <a:gd name="T6" fmla="*/ 18092530 w 21600"/>
                <a:gd name="T7" fmla="*/ 2439787 h 21600"/>
                <a:gd name="T8" fmla="*/ 18132839 w 21600"/>
                <a:gd name="T9" fmla="*/ 4203268 h 21600"/>
                <a:gd name="T10" fmla="*/ 9026125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9448" y="4144606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6051198" y="4170006"/>
              <a:ext cx="627063" cy="377825"/>
            </a:xfrm>
            <a:custGeom>
              <a:avLst/>
              <a:gdLst>
                <a:gd name="T0" fmla="*/ 0 w 21600"/>
                <a:gd name="T1" fmla="*/ 4227477 h 21600"/>
                <a:gd name="T2" fmla="*/ 0 w 21600"/>
                <a:gd name="T3" fmla="*/ 2415579 h 21600"/>
                <a:gd name="T4" fmla="*/ 8969091 w 21600"/>
                <a:gd name="T5" fmla="*/ 0 h 21600"/>
                <a:gd name="T6" fmla="*/ 18138465 w 21600"/>
                <a:gd name="T7" fmla="*/ 2439787 h 21600"/>
                <a:gd name="T8" fmla="*/ 18178876 w 21600"/>
                <a:gd name="T9" fmla="*/ 4203268 h 21600"/>
                <a:gd name="T10" fmla="*/ 9049042 w 21600"/>
                <a:gd name="T11" fmla="*/ 6618847 h 21600"/>
                <a:gd name="T12" fmla="*/ 0 w 21600"/>
                <a:gd name="T13" fmla="*/ 4227477 h 21600"/>
                <a:gd name="T14" fmla="*/ 0 w 21600"/>
                <a:gd name="T15" fmla="*/ 422747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6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2261" y="4076343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Freeform 25"/>
            <p:cNvSpPr>
              <a:spLocks/>
            </p:cNvSpPr>
            <p:nvPr/>
          </p:nvSpPr>
          <p:spPr bwMode="auto">
            <a:xfrm>
              <a:off x="6941786" y="40938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18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061" y="4504968"/>
              <a:ext cx="687387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6484586" y="45224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8973" y="4504968"/>
              <a:ext cx="690563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Freeform 11"/>
            <p:cNvSpPr>
              <a:spLocks/>
            </p:cNvSpPr>
            <p:nvPr/>
          </p:nvSpPr>
          <p:spPr bwMode="auto">
            <a:xfrm>
              <a:off x="7330723" y="45287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11059" y="5432068"/>
            <a:ext cx="3184525" cy="457200"/>
            <a:chOff x="5689247" y="5660668"/>
            <a:chExt cx="3184525" cy="457200"/>
          </a:xfrm>
        </p:grpSpPr>
        <p:cxnSp>
          <p:nvCxnSpPr>
            <p:cNvPr id="23" name="AutoShape 10"/>
            <p:cNvCxnSpPr>
              <a:cxnSpLocks noChangeShapeType="1"/>
            </p:cNvCxnSpPr>
            <p:nvPr/>
          </p:nvCxnSpPr>
          <p:spPr bwMode="auto">
            <a:xfrm rot="10800000">
              <a:off x="5689247" y="5928956"/>
              <a:ext cx="428625" cy="476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AutoShape 8"/>
            <p:cNvCxnSpPr>
              <a:cxnSpLocks noChangeShapeType="1"/>
            </p:cNvCxnSpPr>
            <p:nvPr/>
          </p:nvCxnSpPr>
          <p:spPr bwMode="auto">
            <a:xfrm rot="10800000" flipH="1">
              <a:off x="6470297" y="5933718"/>
              <a:ext cx="788988" cy="476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" name="AutoShape 10"/>
            <p:cNvCxnSpPr>
              <a:cxnSpLocks noChangeShapeType="1"/>
            </p:cNvCxnSpPr>
            <p:nvPr/>
          </p:nvCxnSpPr>
          <p:spPr bwMode="auto">
            <a:xfrm rot="10800000">
              <a:off x="8064147" y="5935306"/>
              <a:ext cx="809625" cy="31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3"/>
            <p:cNvCxnSpPr>
              <a:cxnSpLocks noChangeShapeType="1"/>
            </p:cNvCxnSpPr>
            <p:nvPr/>
          </p:nvCxnSpPr>
          <p:spPr bwMode="auto">
            <a:xfrm>
              <a:off x="7259285" y="5933718"/>
              <a:ext cx="803275" cy="15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27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5272" y="5660668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Freeform 25"/>
            <p:cNvSpPr>
              <a:spLocks/>
            </p:cNvSpPr>
            <p:nvPr/>
          </p:nvSpPr>
          <p:spPr bwMode="auto">
            <a:xfrm>
              <a:off x="6916385" y="5678131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29" name="Picture 2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9672" y="5689243"/>
              <a:ext cx="688975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Freeform 25"/>
            <p:cNvSpPr>
              <a:spLocks/>
            </p:cNvSpPr>
            <p:nvPr/>
          </p:nvSpPr>
          <p:spPr bwMode="auto">
            <a:xfrm>
              <a:off x="7830785" y="5706706"/>
              <a:ext cx="625475" cy="377825"/>
            </a:xfrm>
            <a:custGeom>
              <a:avLst/>
              <a:gdLst>
                <a:gd name="T0" fmla="*/ 0 w 21600"/>
                <a:gd name="T1" fmla="*/ 4215005 h 21600"/>
                <a:gd name="T2" fmla="*/ 0 w 21600"/>
                <a:gd name="T3" fmla="*/ 2408442 h 21600"/>
                <a:gd name="T4" fmla="*/ 8930422 w 21600"/>
                <a:gd name="T5" fmla="*/ 0 h 21600"/>
                <a:gd name="T6" fmla="*/ 18060272 w 21600"/>
                <a:gd name="T7" fmla="*/ 2432581 h 21600"/>
                <a:gd name="T8" fmla="*/ 18100494 w 21600"/>
                <a:gd name="T9" fmla="*/ 4190884 h 21600"/>
                <a:gd name="T10" fmla="*/ 9010025 w 21600"/>
                <a:gd name="T11" fmla="*/ 6599326 h 21600"/>
                <a:gd name="T12" fmla="*/ 0 w 21600"/>
                <a:gd name="T13" fmla="*/ 4215005 h 21600"/>
                <a:gd name="T14" fmla="*/ 0 w 21600"/>
                <a:gd name="T15" fmla="*/ 421500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008000">
                <a:alpha val="49803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31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3410" y="5660668"/>
              <a:ext cx="690562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6005160" y="5684481"/>
              <a:ext cx="625475" cy="379412"/>
            </a:xfrm>
            <a:custGeom>
              <a:avLst/>
              <a:gdLst>
                <a:gd name="T0" fmla="*/ 0 w 21600"/>
                <a:gd name="T1" fmla="*/ 4245234 h 21600"/>
                <a:gd name="T2" fmla="*/ 0 w 21600"/>
                <a:gd name="T3" fmla="*/ 2425725 h 21600"/>
                <a:gd name="T4" fmla="*/ 8946377 w 21600"/>
                <a:gd name="T5" fmla="*/ 0 h 21600"/>
                <a:gd name="T6" fmla="*/ 18092530 w 21600"/>
                <a:gd name="T7" fmla="*/ 2450035 h 21600"/>
                <a:gd name="T8" fmla="*/ 18132839 w 21600"/>
                <a:gd name="T9" fmla="*/ 4220923 h 21600"/>
                <a:gd name="T10" fmla="*/ 9026125 w 21600"/>
                <a:gd name="T11" fmla="*/ 6646648 h 21600"/>
                <a:gd name="T12" fmla="*/ 0 w 21600"/>
                <a:gd name="T13" fmla="*/ 4245234 h 21600"/>
                <a:gd name="T14" fmla="*/ 0 w 21600"/>
                <a:gd name="T15" fmla="*/ 42452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3796"/>
                  </a:moveTo>
                  <a:lnTo>
                    <a:pt x="0" y="7883"/>
                  </a:lnTo>
                  <a:lnTo>
                    <a:pt x="10657" y="0"/>
                  </a:lnTo>
                  <a:lnTo>
                    <a:pt x="21552" y="7962"/>
                  </a:lnTo>
                  <a:lnTo>
                    <a:pt x="21600" y="13717"/>
                  </a:lnTo>
                  <a:lnTo>
                    <a:pt x="10752" y="21600"/>
                  </a:lnTo>
                  <a:lnTo>
                    <a:pt x="0" y="13796"/>
                  </a:lnTo>
                  <a:close/>
                  <a:moveTo>
                    <a:pt x="0" y="13796"/>
                  </a:moveTo>
                </a:path>
              </a:pathLst>
            </a:custGeom>
            <a:solidFill>
              <a:srgbClr val="FF0515">
                <a:alpha val="36862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1530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Frenetic Abstractions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rgbClr val="FF4B57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0375" y="3101975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SQL-like</a:t>
            </a:r>
            <a:br>
              <a:rPr lang="en-US" i="1"/>
            </a:br>
            <a:r>
              <a:rPr lang="en-US" i="1"/>
              <a:t>queries</a:t>
            </a:r>
            <a:endParaRPr lang="en-US"/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FFFF"/>
                </a:solidFill>
              </a:rPr>
              <a:t>OpenFlow</a:t>
            </a:r>
          </a:p>
          <a:p>
            <a:pPr eaLnBrk="1" hangingPunct="1"/>
            <a:r>
              <a:rPr lang="en-US" sz="240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315200" y="2895600"/>
            <a:ext cx="152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/>
              <a:t>Consistent</a:t>
            </a:r>
          </a:p>
          <a:p>
            <a:pPr eaLnBrk="1" hangingPunct="1"/>
            <a:r>
              <a:rPr lang="en-US" i="1"/>
              <a:t>Updates</a:t>
            </a:r>
            <a:endParaRPr lang="en-US"/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75377" y="2419350"/>
            <a:ext cx="2743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/>
              <a:t>Policy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77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Two Code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9387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Python: Pyretic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Built 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on top of POX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Simple, reactive compiler</a:t>
            </a:r>
          </a:p>
          <a:p>
            <a:pPr lvl="1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Completing proactive compilation now</a:t>
            </a:r>
            <a:endParaRPr lang="en-US" dirty="0" smtClean="0">
              <a:latin typeface="Arial" charset="0"/>
              <a:cs typeface="Arial" charset="0"/>
            </a:endParaRPr>
          </a:p>
          <a:p>
            <a:r>
              <a:rPr lang="en-US" dirty="0" err="1" smtClean="0">
                <a:latin typeface="Arial" charset="0"/>
                <a:cs typeface="Arial" charset="0"/>
              </a:rPr>
              <a:t>OCaml</a:t>
            </a:r>
            <a:r>
              <a:rPr lang="en-US" dirty="0" smtClean="0">
                <a:latin typeface="Arial" charset="0"/>
                <a:cs typeface="Arial" charset="0"/>
              </a:rPr>
              <a:t>: Frenetic-</a:t>
            </a:r>
            <a:r>
              <a:rPr lang="en-US" dirty="0" err="1" smtClean="0">
                <a:latin typeface="Arial" charset="0"/>
                <a:cs typeface="Arial" charset="0"/>
              </a:rPr>
              <a:t>OCaml</a:t>
            </a:r>
            <a:endParaRPr lang="en-US" dirty="0" smtClean="0">
              <a:latin typeface="Arial" charset="0"/>
              <a:cs typeface="Arial" charset="0"/>
            </a:endParaRP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More sophisticated, proactive compiler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Large parts of the code proved correct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No </a:t>
            </a:r>
            <a:r>
              <a:rPr lang="en-US" dirty="0" smtClean="0">
                <a:latin typeface="Arial" charset="0"/>
                <a:cs typeface="Arial" charset="0"/>
              </a:rPr>
              <a:t>support (yet) for topology abstraction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Experimental support for </a:t>
            </a:r>
            <a:r>
              <a:rPr lang="en-US" dirty="0" err="1" smtClean="0">
                <a:latin typeface="Arial" charset="0"/>
                <a:cs typeface="Arial" charset="0"/>
              </a:rPr>
              <a:t>OpenFlow</a:t>
            </a:r>
            <a:r>
              <a:rPr lang="en-US" dirty="0" smtClean="0">
                <a:latin typeface="Arial" charset="0"/>
                <a:cs typeface="Arial" charset="0"/>
              </a:rPr>
              <a:t> 1.3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45" y="1571978"/>
            <a:ext cx="9144000" cy="493324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charset="0"/>
                <a:cs typeface="Arial" charset="0"/>
              </a:rPr>
              <a:t>Programming languages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FRP: Yampa,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FrTime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Flask, Nettle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Streaming: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StreamIt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CQL,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Esterel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Brooklet,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GigaScope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protocols: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NDLog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endParaRPr lang="en-US" dirty="0">
              <a:latin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Language: FML, SNAC, Resonance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Controllers: ONIX, POX, Floodlight, Nettle,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FlowVisor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Testing: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MiniNet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, NICE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dirty="0" err="1">
                <a:latin typeface="Arial" charset="0"/>
                <a:ea typeface="Arial" charset="0"/>
                <a:cs typeface="Arial" charset="0"/>
              </a:rPr>
              <a:t>FlowChecker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, OF-Rewind, OFLOPS</a:t>
            </a:r>
          </a:p>
          <a:p>
            <a:r>
              <a:rPr lang="en-US" dirty="0" err="1">
                <a:latin typeface="Arial" charset="0"/>
                <a:cs typeface="Arial" charset="0"/>
              </a:rPr>
              <a:t>OpenFlow</a:t>
            </a:r>
            <a:r>
              <a:rPr lang="en-US" dirty="0">
                <a:latin typeface="Arial" charset="0"/>
                <a:cs typeface="Arial" charset="0"/>
              </a:rPr>
              <a:t> standardization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2"/>
              </a:rPr>
              <a:t>http://www.openflow.org/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  <a:hlinkClick r:id="rId3"/>
              </a:rPr>
              <a:t>https://www.opennetworking.org</a:t>
            </a:r>
            <a:r>
              <a:rPr lang="en-US" dirty="0" smtClean="0">
                <a:latin typeface="Arial" charset="0"/>
                <a:ea typeface="Arial" charset="0"/>
                <a:cs typeface="Arial" charset="0"/>
                <a:hlinkClick r:id="rId3"/>
              </a:rPr>
              <a:t>/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55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Frenetic Project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45" y="3991681"/>
            <a:ext cx="48895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/>
          </p:cNvSpPr>
          <p:nvPr/>
        </p:nvSpPr>
        <p:spPr bwMode="auto">
          <a:xfrm>
            <a:off x="2208431" y="5093201"/>
            <a:ext cx="46990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  <a:sym typeface="Myriad Pro Semibold" charset="0"/>
                <a:hlinkClick r:id="rId3"/>
              </a:rPr>
              <a:t>http://frenetic-lang.org</a:t>
            </a:r>
            <a:endParaRPr lang="en-US" sz="3600" dirty="0">
              <a:solidFill>
                <a:schemeClr val="tx1"/>
              </a:solidFill>
              <a:latin typeface="Myriad Pro Semibold" charset="0"/>
              <a:ea typeface="Myriad Pro Semibold" charset="0"/>
              <a:cs typeface="Myriad Pro Semibold" charset="0"/>
              <a:sym typeface="Myriad Pro Semibold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484848" cy="22359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Programming languages meets networking</a:t>
            </a:r>
          </a:p>
          <a:p>
            <a:pPr lvl="1"/>
            <a:r>
              <a:rPr lang="en-US" sz="2400" dirty="0" smtClean="0"/>
              <a:t>Cornell: </a:t>
            </a:r>
            <a:r>
              <a:rPr lang="en-US" sz="2000" dirty="0" smtClean="0"/>
              <a:t>Nate Foster, Gun </a:t>
            </a:r>
            <a:r>
              <a:rPr lang="en-US" sz="2000" dirty="0" err="1" smtClean="0"/>
              <a:t>Sirer</a:t>
            </a:r>
            <a:r>
              <a:rPr lang="en-US" sz="2000" dirty="0" smtClean="0"/>
              <a:t>, </a:t>
            </a:r>
            <a:r>
              <a:rPr lang="en-US" sz="2000" dirty="0" err="1" smtClean="0"/>
              <a:t>Arjun</a:t>
            </a:r>
            <a:r>
              <a:rPr lang="en-US" sz="2000" dirty="0" smtClean="0"/>
              <a:t> </a:t>
            </a:r>
            <a:r>
              <a:rPr lang="en-US" sz="2000" dirty="0" err="1" smtClean="0"/>
              <a:t>Guha</a:t>
            </a:r>
            <a:r>
              <a:rPr lang="en-US" sz="2000" dirty="0" smtClean="0"/>
              <a:t>, Robert Soule, </a:t>
            </a:r>
            <a:r>
              <a:rPr lang="en-US" sz="2000" dirty="0" err="1" smtClean="0"/>
              <a:t>Shrutarshi</a:t>
            </a:r>
            <a:r>
              <a:rPr lang="en-US" sz="2000" dirty="0" smtClean="0"/>
              <a:t> </a:t>
            </a:r>
            <a:r>
              <a:rPr lang="en-US" sz="2000" dirty="0" err="1" smtClean="0"/>
              <a:t>Basu</a:t>
            </a:r>
            <a:r>
              <a:rPr lang="en-US" sz="2000" dirty="0" smtClean="0"/>
              <a:t>, Mark </a:t>
            </a:r>
            <a:r>
              <a:rPr lang="en-US" sz="2000" dirty="0" err="1" smtClean="0"/>
              <a:t>Reitblatt</a:t>
            </a:r>
            <a:r>
              <a:rPr lang="en-US" sz="2000" dirty="0" smtClean="0"/>
              <a:t>, Alec Story</a:t>
            </a:r>
          </a:p>
          <a:p>
            <a:pPr lvl="1"/>
            <a:r>
              <a:rPr lang="en-US" sz="2400" dirty="0" smtClean="0"/>
              <a:t>Princeton: </a:t>
            </a:r>
            <a:r>
              <a:rPr lang="en-US" sz="2000" dirty="0" smtClean="0"/>
              <a:t>Dave Walker, Jen Rexford, Josh Reich, Rob Harrison, Chris Monsanto, Cole Schlesinger</a:t>
            </a:r>
            <a:r>
              <a:rPr lang="en-US" sz="2000" dirty="0" smtClean="0"/>
              <a:t>, Naga </a:t>
            </a:r>
            <a:r>
              <a:rPr lang="en-US" sz="2000" dirty="0" smtClean="0"/>
              <a:t>Praveen </a:t>
            </a:r>
            <a:r>
              <a:rPr lang="en-US" sz="2000" dirty="0" err="1" smtClean="0"/>
              <a:t>Katta</a:t>
            </a:r>
            <a:endParaRPr lang="en-US" sz="20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41693" y="6027901"/>
            <a:ext cx="86508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Overview at </a:t>
            </a:r>
            <a:r>
              <a:rPr lang="en-US" sz="2000" dirty="0">
                <a:hlinkClick r:id="rId4"/>
              </a:rPr>
              <a:t>http://frenetic-lang.org/publications/overview-ieeecoms13.</a:t>
            </a:r>
            <a:r>
              <a:rPr lang="en-US" sz="2000" dirty="0" smtClean="0">
                <a:hlinkClick r:id="rId4"/>
              </a:rPr>
              <a:t>pdf</a:t>
            </a:r>
            <a:endParaRPr lang="en-US" sz="2000" dirty="0" smtClean="0"/>
          </a:p>
          <a:p>
            <a:pPr algn="ctr"/>
            <a:r>
              <a:rPr lang="en-US" sz="2000" dirty="0"/>
              <a:t>and </a:t>
            </a:r>
            <a:r>
              <a:rPr lang="en-US" sz="2000" dirty="0">
                <a:hlinkClick r:id="rId5"/>
              </a:rPr>
              <a:t>http://www.cs.princeton.edu/~jrex/papers/pyretic13.</a:t>
            </a:r>
            <a:r>
              <a:rPr lang="en-US" sz="2000" dirty="0" smtClean="0">
                <a:hlinkClick r:id="rId5"/>
              </a:rPr>
              <a:t>pdf</a:t>
            </a:r>
            <a:endParaRPr lang="en-US" sz="2000" dirty="0" smtClean="0"/>
          </a:p>
          <a:p>
            <a:pPr algn="ctr"/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675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Language-Based Abstractions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200935-1A53-9943-8759-A038387A75F2}" type="slidenum">
              <a:rPr lang="en-US" sz="1400" b="0">
                <a:latin typeface="Times New Roman" charset="0"/>
              </a:rPr>
              <a:pPr eaLnBrk="1" hangingPunct="1"/>
              <a:t>4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31748" name="Rounded Rectangle 23"/>
          <p:cNvSpPr>
            <a:spLocks noChangeArrowheads="1"/>
          </p:cNvSpPr>
          <p:nvPr/>
        </p:nvSpPr>
        <p:spPr bwMode="auto">
          <a:xfrm>
            <a:off x="3352800" y="1524000"/>
            <a:ext cx="2590800" cy="1447800"/>
          </a:xfrm>
          <a:prstGeom prst="roundRect">
            <a:avLst>
              <a:gd name="adj" fmla="val 16667"/>
            </a:avLst>
          </a:prstGeom>
          <a:solidFill>
            <a:schemeClr val="tx2">
              <a:lumMod val="60000"/>
              <a:lumOff val="40000"/>
            </a:schemeClr>
          </a:solidFill>
          <a:ln w="38100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Cloud 5"/>
          <p:cNvSpPr/>
          <p:nvPr/>
        </p:nvSpPr>
        <p:spPr>
          <a:xfrm>
            <a:off x="1447800" y="4343400"/>
            <a:ext cx="6477000" cy="1752600"/>
          </a:xfrm>
          <a:prstGeom prst="cloud">
            <a:avLst/>
          </a:prstGeom>
          <a:solidFill>
            <a:srgbClr val="0000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>
            <a:spLocks noChangeArrowheads="1"/>
          </p:cNvSpPr>
          <p:nvPr/>
        </p:nvSpPr>
        <p:spPr bwMode="auto">
          <a:xfrm>
            <a:off x="1722438" y="2185988"/>
            <a:ext cx="1628775" cy="2397125"/>
          </a:xfrm>
          <a:custGeom>
            <a:avLst/>
            <a:gdLst>
              <a:gd name="T0" fmla="*/ 723704 w 1630110"/>
              <a:gd name="T1" fmla="*/ 2400796 h 2396208"/>
              <a:gd name="T2" fmla="*/ 149957 w 1630110"/>
              <a:gd name="T3" fmla="*/ 878980 h 2396208"/>
              <a:gd name="T4" fmla="*/ 1623445 w 1630110"/>
              <a:gd name="T5" fmla="*/ 0 h 2396208"/>
              <a:gd name="T6" fmla="*/ 0 60000 65536"/>
              <a:gd name="T7" fmla="*/ 0 60000 65536"/>
              <a:gd name="T8" fmla="*/ 0 60000 65536"/>
              <a:gd name="T9" fmla="*/ 0 w 1630110"/>
              <a:gd name="T10" fmla="*/ 0 h 2396208"/>
              <a:gd name="T11" fmla="*/ 1630110 w 1630110"/>
              <a:gd name="T12" fmla="*/ 2396208 h 23962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30110" h="2396208">
                <a:moveTo>
                  <a:pt x="726675" y="2396208"/>
                </a:moveTo>
                <a:cubicBezTo>
                  <a:pt x="363337" y="1836438"/>
                  <a:pt x="0" y="1276668"/>
                  <a:pt x="150572" y="877300"/>
                </a:cubicBezTo>
                <a:cubicBezTo>
                  <a:pt x="301144" y="477932"/>
                  <a:pt x="1630110" y="0"/>
                  <a:pt x="1630110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5957888" y="2147888"/>
            <a:ext cx="1592262" cy="2238375"/>
          </a:xfrm>
          <a:custGeom>
            <a:avLst/>
            <a:gdLst>
              <a:gd name="T0" fmla="*/ 0 w 1593011"/>
              <a:gd name="T1" fmla="*/ 0 h 2239080"/>
              <a:gd name="T2" fmla="*/ 1436874 w 1593011"/>
              <a:gd name="T3" fmla="*/ 483719 h 2239080"/>
              <a:gd name="T4" fmla="*/ 914374 w 1593011"/>
              <a:gd name="T5" fmla="*/ 2235557 h 2239080"/>
              <a:gd name="T6" fmla="*/ 0 60000 65536"/>
              <a:gd name="T7" fmla="*/ 0 60000 65536"/>
              <a:gd name="T8" fmla="*/ 0 60000 65536"/>
              <a:gd name="T9" fmla="*/ 0 w 1593011"/>
              <a:gd name="T10" fmla="*/ 0 h 2239080"/>
              <a:gd name="T11" fmla="*/ 1593011 w 1593011"/>
              <a:gd name="T12" fmla="*/ 2239080 h 223908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593011" h="2239080">
                <a:moveTo>
                  <a:pt x="0" y="0"/>
                </a:moveTo>
                <a:cubicBezTo>
                  <a:pt x="643751" y="55650"/>
                  <a:pt x="1287503" y="111300"/>
                  <a:pt x="1440257" y="484480"/>
                </a:cubicBezTo>
                <a:cubicBezTo>
                  <a:pt x="1593011" y="857660"/>
                  <a:pt x="916527" y="2239080"/>
                  <a:pt x="916527" y="223908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6379" y="2971800"/>
            <a:ext cx="129269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Simple</a:t>
            </a:r>
          </a:p>
          <a:p>
            <a:pPr eaLnBrk="1" hangingPunct="1"/>
            <a:r>
              <a:rPr lang="en-US" i="1" dirty="0" smtClean="0"/>
              <a:t>query language</a:t>
            </a:r>
            <a:endParaRPr lang="en-US" dirty="0"/>
          </a:p>
        </p:txBody>
      </p:sp>
      <p:sp>
        <p:nvSpPr>
          <p:cNvPr id="31753" name="TextBox 10"/>
          <p:cNvSpPr txBox="1">
            <a:spLocks noChangeArrowheads="1"/>
          </p:cNvSpPr>
          <p:nvPr/>
        </p:nvSpPr>
        <p:spPr bwMode="auto">
          <a:xfrm>
            <a:off x="3929063" y="4800600"/>
            <a:ext cx="1671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FFFFFF"/>
                </a:solidFill>
              </a:rPr>
              <a:t>OpenFlow</a:t>
            </a:r>
            <a:endParaRPr lang="en-US" sz="2400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dirty="0">
                <a:solidFill>
                  <a:srgbClr val="FFFFFF"/>
                </a:solidFill>
              </a:rPr>
              <a:t>Switches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356546" y="3020679"/>
            <a:ext cx="15814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Consistent updates</a:t>
            </a:r>
            <a:endParaRPr lang="en-US" dirty="0"/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8100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4876800" y="1752600"/>
            <a:ext cx="609600" cy="53340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283355" y="2429045"/>
            <a:ext cx="2814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i="1" dirty="0" smtClean="0"/>
              <a:t>Module Composition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5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Policy as a Function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117602" y="3886200"/>
            <a:ext cx="6812844" cy="1752600"/>
          </a:xfrm>
        </p:spPr>
        <p:txBody>
          <a:bodyPr/>
          <a:lstStyle/>
          <a:p>
            <a:r>
              <a:rPr lang="en-US" dirty="0" smtClean="0"/>
              <a:t>[POPL’12, NSDI’13]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361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Policy in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Defining “policy” is complicated</a:t>
            </a:r>
          </a:p>
          <a:p>
            <a:pPr lvl="1"/>
            <a:r>
              <a:rPr lang="en-US" dirty="0" smtClean="0"/>
              <a:t>All rules in all switches</a:t>
            </a:r>
          </a:p>
          <a:p>
            <a:pPr lvl="1"/>
            <a:r>
              <a:rPr lang="en-US" dirty="0" smtClean="0"/>
              <a:t>Packet-in handlers</a:t>
            </a:r>
          </a:p>
          <a:p>
            <a:pPr lvl="1"/>
            <a:r>
              <a:rPr lang="en-US" dirty="0" smtClean="0"/>
              <a:t>Polling of counters</a:t>
            </a:r>
          </a:p>
          <a:p>
            <a:r>
              <a:rPr lang="en-US" dirty="0" smtClean="0"/>
              <a:t>Programming “policy” is error-prone</a:t>
            </a:r>
          </a:p>
          <a:p>
            <a:pPr lvl="1"/>
            <a:r>
              <a:rPr lang="en-US" dirty="0" smtClean="0"/>
              <a:t>Duplication between rules and handlers</a:t>
            </a:r>
          </a:p>
          <a:p>
            <a:pPr lvl="1"/>
            <a:r>
              <a:rPr lang="en-US" dirty="0" smtClean="0"/>
              <a:t>Frequent changes in policy (e.g., </a:t>
            </a:r>
            <a:r>
              <a:rPr lang="en-US" dirty="0" err="1" smtClean="0"/>
              <a:t>flowmods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Policy changes affect packets in flight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4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Rules to a Policy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Located packet</a:t>
            </a:r>
          </a:p>
          <a:p>
            <a:pPr lvl="1"/>
            <a:r>
              <a:rPr lang="en-US" dirty="0" smtClean="0"/>
              <a:t>A packet and its location (switch and port)</a:t>
            </a:r>
          </a:p>
          <a:p>
            <a:r>
              <a:rPr lang="en-US" dirty="0" smtClean="0"/>
              <a:t>Policy function</a:t>
            </a:r>
          </a:p>
          <a:p>
            <a:pPr lvl="1"/>
            <a:r>
              <a:rPr lang="en-US" dirty="0" smtClean="0"/>
              <a:t>From located packet to set of located packets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Original packet: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identity</a:t>
            </a:r>
          </a:p>
          <a:p>
            <a:pPr lvl="1"/>
            <a:r>
              <a:rPr lang="en-US" dirty="0" smtClean="0"/>
              <a:t>Drop the packet: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none</a:t>
            </a:r>
          </a:p>
          <a:p>
            <a:pPr lvl="1"/>
            <a:r>
              <a:rPr lang="en-US" dirty="0" smtClean="0"/>
              <a:t>Modified header: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modify(f=v)</a:t>
            </a:r>
          </a:p>
          <a:p>
            <a:pPr lvl="1"/>
            <a:r>
              <a:rPr lang="en-US" dirty="0" smtClean="0"/>
              <a:t>New location: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fwd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(a)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67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Bit Patterns to Predicates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OpenFlow</a:t>
            </a:r>
            <a:r>
              <a:rPr lang="en-US" dirty="0" smtClean="0"/>
              <a:t> 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direct way to specify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!=10.0.0.1 </a:t>
            </a:r>
            <a:endParaRPr lang="en-US" dirty="0" smtClean="0">
              <a:solidFill>
                <a:srgbClr val="4F81BD"/>
              </a:solidFill>
              <a:cs typeface="Consolas"/>
            </a:endParaRPr>
          </a:p>
          <a:p>
            <a:pPr lvl="1"/>
            <a:r>
              <a:rPr lang="en-US" dirty="0" smtClean="0">
                <a:cs typeface="Consolas"/>
              </a:rPr>
              <a:t>Requires </a:t>
            </a:r>
            <a:r>
              <a:rPr lang="en-US" dirty="0">
                <a:cs typeface="Consolas"/>
              </a:rPr>
              <a:t>t</a:t>
            </a:r>
            <a:r>
              <a:rPr lang="en-US" dirty="0" smtClean="0">
                <a:cs typeface="Consolas"/>
              </a:rPr>
              <a:t>wo prioritized </a:t>
            </a:r>
            <a:r>
              <a:rPr lang="en-US" dirty="0" err="1" smtClean="0">
                <a:cs typeface="Consolas"/>
              </a:rPr>
              <a:t>bitmatches</a:t>
            </a:r>
            <a:endParaRPr lang="en-US" dirty="0" smtClean="0">
              <a:cs typeface="Consolas"/>
            </a:endParaRPr>
          </a:p>
          <a:p>
            <a:pPr lvl="2"/>
            <a:r>
              <a:rPr lang="en-US" dirty="0" smtClean="0">
                <a:cs typeface="Consolas"/>
              </a:rPr>
              <a:t>Higher priority</a:t>
            </a:r>
            <a:r>
              <a:rPr lang="en-US" dirty="0" smtClean="0">
                <a:solidFill>
                  <a:srgbClr val="4F81BD"/>
                </a:solidFill>
                <a:cs typeface="Consolas"/>
              </a:rPr>
              <a:t>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=10.0.0.1</a:t>
            </a:r>
          </a:p>
          <a:p>
            <a:pPr lvl="2"/>
            <a:r>
              <a:rPr lang="en-US" dirty="0" smtClean="0">
                <a:cs typeface="Consolas"/>
              </a:rPr>
              <a:t>Lower priority:</a:t>
            </a:r>
            <a:r>
              <a:rPr lang="en-US" dirty="0" smtClean="0">
                <a:latin typeface="Consolas"/>
                <a:cs typeface="Consolas"/>
              </a:rPr>
              <a:t>  </a:t>
            </a:r>
            <a:r>
              <a:rPr lang="en-US" dirty="0" smtClean="0">
                <a:solidFill>
                  <a:schemeClr val="accent1"/>
                </a:solidFill>
                <a:latin typeface="Consolas"/>
                <a:cs typeface="Consolas"/>
              </a:rPr>
              <a:t>*</a:t>
            </a:r>
          </a:p>
          <a:p>
            <a:pPr lvl="2"/>
            <a:endParaRPr lang="en-US" dirty="0">
              <a:latin typeface="Consolas"/>
              <a:cs typeface="Consolas"/>
            </a:endParaRPr>
          </a:p>
          <a:p>
            <a:r>
              <a:rPr lang="en-US" dirty="0" smtClean="0">
                <a:cs typeface="Consolas"/>
              </a:rPr>
              <a:t>Using </a:t>
            </a:r>
            <a:r>
              <a:rPr lang="en-US" dirty="0" err="1" smtClean="0">
                <a:cs typeface="Consolas"/>
              </a:rPr>
              <a:t>boolean</a:t>
            </a:r>
            <a:r>
              <a:rPr lang="en-US" dirty="0" smtClean="0">
                <a:cs typeface="Consolas"/>
              </a:rPr>
              <a:t> </a:t>
            </a:r>
            <a:r>
              <a:rPr lang="en-US" dirty="0">
                <a:cs typeface="Consolas"/>
              </a:rPr>
              <a:t>p</a:t>
            </a:r>
            <a:r>
              <a:rPr lang="en-US" dirty="0" smtClean="0">
                <a:cs typeface="Consolas"/>
              </a:rPr>
              <a:t>redicates</a:t>
            </a:r>
          </a:p>
          <a:p>
            <a:pPr lvl="1"/>
            <a:r>
              <a:rPr lang="en-US" dirty="0" smtClean="0">
                <a:cs typeface="Consolas"/>
              </a:rPr>
              <a:t>Providing</a:t>
            </a:r>
            <a:r>
              <a:rPr lang="en-US" sz="3000" dirty="0" smtClean="0">
                <a:solidFill>
                  <a:srgbClr val="4F81BD"/>
                </a:solidFill>
                <a:latin typeface="Consolas"/>
                <a:cs typeface="Consolas"/>
              </a:rPr>
              <a:t> &amp;</a:t>
            </a:r>
            <a:r>
              <a:rPr lang="en-US" dirty="0" smtClean="0">
                <a:cs typeface="Consolas"/>
              </a:rPr>
              <a:t>,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|</a:t>
            </a:r>
            <a:r>
              <a:rPr lang="en-US" dirty="0" smtClean="0">
                <a:cs typeface="Consolas"/>
              </a:rPr>
              <a:t>, and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~</a:t>
            </a:r>
            <a:endParaRPr lang="en-US" dirty="0">
              <a:solidFill>
                <a:srgbClr val="4F81BD"/>
              </a:solidFill>
              <a:latin typeface="Consolas"/>
              <a:cs typeface="Consolas"/>
            </a:endParaRPr>
          </a:p>
          <a:p>
            <a:pPr lvl="1"/>
            <a:r>
              <a:rPr lang="en-US" dirty="0" smtClean="0">
                <a:cs typeface="Consolas"/>
              </a:rPr>
              <a:t>E.g.,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~match(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=10.0.0.1)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09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Header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3356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Unified abstraction</a:t>
            </a:r>
          </a:p>
          <a:p>
            <a:pPr lvl="1"/>
            <a:r>
              <a:rPr lang="en-US" dirty="0" smtClean="0"/>
              <a:t>Real headers: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/>
              <a:t>,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srcport</a:t>
            </a:r>
            <a:r>
              <a:rPr lang="en-US" dirty="0" smtClean="0"/>
              <a:t>, …</a:t>
            </a:r>
          </a:p>
          <a:p>
            <a:pPr lvl="1"/>
            <a:r>
              <a:rPr lang="en-US" dirty="0" smtClean="0"/>
              <a:t>Packet location: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switch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port</a:t>
            </a:r>
          </a:p>
          <a:p>
            <a:pPr lvl="1"/>
            <a:r>
              <a:rPr lang="en-US" dirty="0" smtClean="0"/>
              <a:t>User-defined: e.g., 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traffic_class</a:t>
            </a:r>
            <a:endParaRPr lang="en-US" dirty="0" smtClean="0">
              <a:solidFill>
                <a:srgbClr val="4F81BD"/>
              </a:solidFill>
              <a:latin typeface="Consolas"/>
              <a:cs typeface="Consolas"/>
            </a:endParaRPr>
          </a:p>
          <a:p>
            <a:r>
              <a:rPr lang="en-US" dirty="0"/>
              <a:t>Simple operations</a:t>
            </a:r>
          </a:p>
          <a:p>
            <a:pPr lvl="1"/>
            <a:r>
              <a:rPr lang="en-US" dirty="0"/>
              <a:t>Match: 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match(f=v)</a:t>
            </a:r>
            <a:endParaRPr lang="en-US" dirty="0"/>
          </a:p>
          <a:p>
            <a:pPr lvl="1"/>
            <a:r>
              <a:rPr lang="en-US" dirty="0"/>
              <a:t>Modify: 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modify(</a:t>
            </a:r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f=v)</a:t>
            </a:r>
            <a:endParaRPr lang="en-US" dirty="0"/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>
                <a:solidFill>
                  <a:srgbClr val="4F81BD"/>
                </a:solidFill>
                <a:latin typeface="Consolas"/>
                <a:cs typeface="Consolas"/>
              </a:rPr>
              <a:t>m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atch(switch=A) &amp; match(</a:t>
            </a:r>
            <a:r>
              <a:rPr lang="en-US" dirty="0" err="1" smtClean="0">
                <a:solidFill>
                  <a:srgbClr val="4F81BD"/>
                </a:solidFill>
                <a:latin typeface="Consolas"/>
                <a:cs typeface="Consolas"/>
              </a:rPr>
              <a:t>dstip</a:t>
            </a:r>
            <a:r>
              <a:rPr lang="en-US" dirty="0" smtClean="0">
                <a:solidFill>
                  <a:srgbClr val="4F81BD"/>
                </a:solidFill>
                <a:latin typeface="Consolas"/>
                <a:cs typeface="Consolas"/>
              </a:rPr>
              <a:t>=‘1.0.0.3’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431CD-A83D-384C-97C7-66FF0CCEF56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30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2">
      <a:majorFont>
        <a:latin typeface="小塚ゴシック Pro 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小塚ゴシック Pro 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0">
          <a:tailEnd type="triangle"/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30424</TotalTime>
  <Words>1530</Words>
  <Application>Microsoft Macintosh PowerPoint</Application>
  <PresentationFormat>On-screen Show (4:3)</PresentationFormat>
  <Paragraphs>352</Paragraphs>
  <Slides>36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Programming Abstractions  for Software-Defined Networks</vt:lpstr>
      <vt:lpstr>Programming SDNs</vt:lpstr>
      <vt:lpstr>Network Control Loop</vt:lpstr>
      <vt:lpstr>Language-Based Abstractions</vt:lpstr>
      <vt:lpstr>Policy as a Function</vt:lpstr>
      <vt:lpstr>Policy in OpenFlow</vt:lpstr>
      <vt:lpstr>From Rules to a Policy Function</vt:lpstr>
      <vt:lpstr>From Bit Patterns to Predicates</vt:lpstr>
      <vt:lpstr>Virtual Header Fields</vt:lpstr>
      <vt:lpstr>Queries as Buckets</vt:lpstr>
      <vt:lpstr>Power of Policy as a Function</vt:lpstr>
      <vt:lpstr>Computing Policy</vt:lpstr>
      <vt:lpstr>Combining Many Networking Tasks</vt:lpstr>
      <vt:lpstr>Modular Controller Applications</vt:lpstr>
      <vt:lpstr>Beyond Multi-Tenancy</vt:lpstr>
      <vt:lpstr>Modules Affect the Same Traffic</vt:lpstr>
      <vt:lpstr>Parallel Composition</vt:lpstr>
      <vt:lpstr>Parallel Composition</vt:lpstr>
      <vt:lpstr>Sequential Composition</vt:lpstr>
      <vt:lpstr>Sequential Composition</vt:lpstr>
      <vt:lpstr>Dividing the Traffic Over Modules</vt:lpstr>
      <vt:lpstr>Abstract Topology: Load Balancer</vt:lpstr>
      <vt:lpstr>Abstract Topology: Gateway</vt:lpstr>
      <vt:lpstr>Abstract Topology: Gateway</vt:lpstr>
      <vt:lpstr>High-Level Architecture</vt:lpstr>
      <vt:lpstr>Writing State</vt:lpstr>
      <vt:lpstr>Avoiding Transient Disruption</vt:lpstr>
      <vt:lpstr>Installing a Path for a New Flow</vt:lpstr>
      <vt:lpstr>Update Consistency Semantics</vt:lpstr>
      <vt:lpstr>Update Consistency Semantics</vt:lpstr>
      <vt:lpstr>Two-Phase Update Algorithm</vt:lpstr>
      <vt:lpstr>Update Optimizations</vt:lpstr>
      <vt:lpstr>Frenetic Abstractions</vt:lpstr>
      <vt:lpstr>Two Code Bases</vt:lpstr>
      <vt:lpstr>Related Work</vt:lpstr>
      <vt:lpstr>Frenetic Project</vt:lpstr>
    </vt:vector>
  </TitlesOfParts>
  <Company>Columbia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Understanding, Accommodating, and Leveraging Radical Changes in Mobility of Users, Devices, and Software</dc:title>
  <dc:creator>Joshua Reich</dc:creator>
  <cp:lastModifiedBy>Jennifer Rexford</cp:lastModifiedBy>
  <cp:revision>920</cp:revision>
  <cp:lastPrinted>2012-10-23T16:46:37Z</cp:lastPrinted>
  <dcterms:created xsi:type="dcterms:W3CDTF">2011-07-06T20:32:25Z</dcterms:created>
  <dcterms:modified xsi:type="dcterms:W3CDTF">2013-08-08T15:35:47Z</dcterms:modified>
</cp:coreProperties>
</file>