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22" r:id="rId2"/>
    <p:sldId id="1311" r:id="rId3"/>
    <p:sldId id="1312" r:id="rId4"/>
    <p:sldId id="1313" r:id="rId5"/>
    <p:sldId id="1314" r:id="rId6"/>
    <p:sldId id="1315" r:id="rId7"/>
    <p:sldId id="1316" r:id="rId8"/>
    <p:sldId id="1347" r:id="rId9"/>
    <p:sldId id="1318" r:id="rId10"/>
    <p:sldId id="1319" r:id="rId11"/>
    <p:sldId id="1320" r:id="rId12"/>
    <p:sldId id="1339" r:id="rId13"/>
    <p:sldId id="1340" r:id="rId14"/>
    <p:sldId id="1321" r:id="rId15"/>
    <p:sldId id="1322" r:id="rId16"/>
    <p:sldId id="1323" r:id="rId17"/>
    <p:sldId id="1324" r:id="rId18"/>
    <p:sldId id="1325" r:id="rId19"/>
    <p:sldId id="1341" r:id="rId20"/>
    <p:sldId id="1342" r:id="rId21"/>
    <p:sldId id="1326" r:id="rId22"/>
    <p:sldId id="1327" r:id="rId23"/>
    <p:sldId id="1307" r:id="rId24"/>
    <p:sldId id="1348" r:id="rId25"/>
    <p:sldId id="1349" r:id="rId26"/>
    <p:sldId id="1362" r:id="rId27"/>
    <p:sldId id="1350" r:id="rId28"/>
    <p:sldId id="1351" r:id="rId29"/>
    <p:sldId id="1352" r:id="rId30"/>
    <p:sldId id="1308" r:id="rId31"/>
    <p:sldId id="1292" r:id="rId32"/>
    <p:sldId id="1293" r:id="rId33"/>
    <p:sldId id="1310" r:id="rId34"/>
    <p:sldId id="1295" r:id="rId35"/>
    <p:sldId id="1333" r:id="rId36"/>
    <p:sldId id="1343" r:id="rId37"/>
    <p:sldId id="1344" r:id="rId38"/>
    <p:sldId id="1334" r:id="rId39"/>
    <p:sldId id="1335" r:id="rId40"/>
    <p:sldId id="1336" r:id="rId41"/>
    <p:sldId id="1345" r:id="rId42"/>
    <p:sldId id="1338" r:id="rId43"/>
    <p:sldId id="1337" r:id="rId44"/>
    <p:sldId id="1309" r:id="rId45"/>
    <p:sldId id="1353" r:id="rId46"/>
    <p:sldId id="1354" r:id="rId47"/>
    <p:sldId id="1355" r:id="rId48"/>
    <p:sldId id="1356" r:id="rId49"/>
    <p:sldId id="1357" r:id="rId50"/>
    <p:sldId id="1358" r:id="rId51"/>
    <p:sldId id="1359" r:id="rId52"/>
    <p:sldId id="1360" r:id="rId53"/>
    <p:sldId id="1361" r:id="rId54"/>
    <p:sldId id="129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1416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4/1/13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4/1/13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4/1/13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Relationship Id="rId3" Type="http://schemas.openxmlformats.org/officeDocument/2006/relationships/hyperlink" Target="https://www.opennetworking.org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frenetic-lang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Enabling Innovation </a:t>
            </a:r>
            <a:br>
              <a:rPr lang="en-US" sz="5400" dirty="0" smtClean="0"/>
            </a:br>
            <a:r>
              <a:rPr lang="en-US" sz="5400" dirty="0" smtClean="0"/>
              <a:t>Inside the Network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Jennifer Rexford</a:t>
            </a:r>
          </a:p>
          <a:p>
            <a:r>
              <a:rPr lang="en-US" dirty="0" smtClean="0"/>
              <a:t>Princeton University</a:t>
            </a:r>
          </a:p>
          <a:p>
            <a:r>
              <a:rPr lang="en-US" sz="2800" dirty="0"/>
              <a:t>http://frenetic-</a:t>
            </a:r>
            <a:r>
              <a:rPr lang="en-US" sz="2800" dirty="0" err="1"/>
              <a:t>lang.org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>
                <a:latin typeface="Arial" charset="0"/>
                <a:cs typeface="Arial" charset="0"/>
              </a:rPr>
              <a:t>Denial-of-Service attack detection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 </a:t>
            </a:r>
            <a:r>
              <a:rPr lang="en-US" dirty="0" smtClean="0">
                <a:latin typeface="Arial" charset="0"/>
                <a:cs typeface="Arial" charset="0"/>
              </a:rPr>
              <a:t>virtualization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6305550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See http://</a:t>
            </a:r>
            <a:r>
              <a:rPr lang="en-US" dirty="0" err="1"/>
              <a:t>www.openflow.org</a:t>
            </a:r>
            <a:r>
              <a:rPr lang="en-US" dirty="0"/>
              <a:t>/videos/</a:t>
            </a:r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SDNs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6228875"/>
            <a:ext cx="6400800" cy="1043370"/>
          </a:xfrm>
        </p:spPr>
        <p:txBody>
          <a:bodyPr/>
          <a:lstStyle/>
          <a:p>
            <a:r>
              <a:rPr lang="en-US" dirty="0" smtClean="0"/>
              <a:t>http://frenetic-</a:t>
            </a:r>
            <a:r>
              <a:rPr lang="en-US" dirty="0" err="1" smtClean="0"/>
              <a:t>lang.org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8" y="3371201"/>
            <a:ext cx="4113537" cy="1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Hosts: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5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20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21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22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Query Language</a:t>
            </a:r>
          </a:p>
          <a:p>
            <a:r>
              <a:rPr lang="en-US" dirty="0" smtClean="0"/>
              <a:t>[ICFP’11]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From Rules to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can poll 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39214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Dynamic Unfolding of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755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4408662"/>
            <a:ext cx="6045200" cy="708025"/>
            <a:chOff x="1524000" y="4140553"/>
            <a:chExt cx="6045200" cy="708025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7087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16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Arrow Connector 16"/>
          <p:cNvCxnSpPr>
            <a:cxnSpLocks noChangeShapeType="1"/>
            <a:endCxn id="16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3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17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37"/>
          <p:cNvCxnSpPr>
            <a:cxnSpLocks noChangeShapeType="1"/>
            <a:endCxn id="17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dirty="0">
                <a:latin typeface="Arial" charset="0"/>
                <a:ea typeface="Arial" charset="0"/>
                <a:cs typeface="Arial" charset="0"/>
              </a:rPr>
              <a:t>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16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Arrow Connector 37"/>
          <p:cNvCxnSpPr>
            <a:cxnSpLocks noChangeShapeType="1"/>
            <a:endCxn id="16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1494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SQL-Like 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524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more, nothing less</a:t>
            </a:r>
          </a:p>
          <a:p>
            <a:r>
              <a:rPr lang="en-US" dirty="0">
                <a:latin typeface="Arial" charset="0"/>
                <a:cs typeface="Arial" charset="0"/>
              </a:rPr>
              <a:t>SQL-like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9864" y="4267200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76472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Computing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Parallel and Sequential Composition</a:t>
            </a:r>
          </a:p>
          <a:p>
            <a:r>
              <a:rPr lang="en-US" dirty="0" smtClean="0"/>
              <a:t>Topology Abstraction</a:t>
            </a:r>
          </a:p>
          <a:p>
            <a:r>
              <a:rPr lang="en-US" dirty="0" smtClean="0"/>
              <a:t>[POPL’12, NSDI’13]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0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1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Non-web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traffic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7345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 Topology: Load Balancer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Topology: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41</a:t>
            </a:fld>
            <a:endParaRPr lang="en-US" dirty="0"/>
          </a:p>
        </p:txBody>
      </p:sp>
      <p:sp>
        <p:nvSpPr>
          <p:cNvPr id="9" name="Parallelogram 8"/>
          <p:cNvSpPr/>
          <p:nvPr/>
        </p:nvSpPr>
        <p:spPr>
          <a:xfrm>
            <a:off x="123979" y="3031584"/>
            <a:ext cx="8863862" cy="2162589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2753" y="3087151"/>
            <a:ext cx="3898359" cy="1823465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889" y="3147566"/>
            <a:ext cx="4024243" cy="1823465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45" idx="3"/>
            <a:endCxn id="43" idx="2"/>
          </p:cNvCxnSpPr>
          <p:nvPr/>
        </p:nvCxnSpPr>
        <p:spPr>
          <a:xfrm flipV="1">
            <a:off x="6984693" y="4356453"/>
            <a:ext cx="1055191" cy="293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1999" y="3504466"/>
            <a:ext cx="1631880" cy="410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2"/>
            <a:endCxn id="45" idx="0"/>
          </p:cNvCxnSpPr>
          <p:nvPr/>
        </p:nvCxnSpPr>
        <p:spPr>
          <a:xfrm flipH="1">
            <a:off x="6610031" y="3777782"/>
            <a:ext cx="398352" cy="622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4678" y="3516983"/>
            <a:ext cx="1552147" cy="397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4967204" y="4083137"/>
            <a:ext cx="2698017" cy="2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3"/>
          </p:cNvCxnSpPr>
          <p:nvPr/>
        </p:nvCxnSpPr>
        <p:spPr>
          <a:xfrm flipH="1">
            <a:off x="2647089" y="4194722"/>
            <a:ext cx="1619738" cy="501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ue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3945080"/>
            <a:ext cx="749325" cy="498297"/>
          </a:xfrm>
          <a:prstGeom prst="rect">
            <a:avLst/>
          </a:prstGeom>
        </p:spPr>
      </p:pic>
      <p:pic>
        <p:nvPicPr>
          <p:cNvPr id="43" name="Picture 42" descr="green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1" y="3858156"/>
            <a:ext cx="749325" cy="498297"/>
          </a:xfrm>
          <a:prstGeom prst="rect">
            <a:avLst/>
          </a:prstGeom>
        </p:spPr>
      </p:pic>
      <p:pic>
        <p:nvPicPr>
          <p:cNvPr id="44" name="Picture 43" descr="green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20" y="3279485"/>
            <a:ext cx="749325" cy="498297"/>
          </a:xfrm>
          <a:prstGeom prst="rect">
            <a:avLst/>
          </a:prstGeom>
        </p:spPr>
      </p:pic>
      <p:pic>
        <p:nvPicPr>
          <p:cNvPr id="45" name="Picture 44" descr="green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8" y="4400509"/>
            <a:ext cx="749325" cy="498297"/>
          </a:xfrm>
          <a:prstGeom prst="rect">
            <a:avLst/>
          </a:prstGeom>
        </p:spPr>
      </p:pic>
      <p:pic>
        <p:nvPicPr>
          <p:cNvPr id="46" name="Picture 45" descr="blue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4447184"/>
            <a:ext cx="749325" cy="498297"/>
          </a:xfrm>
          <a:prstGeom prst="rect">
            <a:avLst/>
          </a:prstGeom>
        </p:spPr>
      </p:pic>
      <p:pic>
        <p:nvPicPr>
          <p:cNvPr id="47" name="Picture 46" descr="blue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52" y="3279485"/>
            <a:ext cx="749325" cy="498297"/>
          </a:xfrm>
          <a:prstGeom prst="rect">
            <a:avLst/>
          </a:prstGeom>
        </p:spPr>
      </p:pic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237187" y="3798020"/>
            <a:ext cx="797185" cy="559223"/>
            <a:chOff x="3519586" y="5282558"/>
            <a:chExt cx="696276" cy="452997"/>
          </a:xfrm>
        </p:grpSpPr>
        <p:pic>
          <p:nvPicPr>
            <p:cNvPr id="53" name="Picture 52" descr="green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40" y="5283575"/>
              <a:ext cx="676622" cy="449953"/>
            </a:xfrm>
            <a:prstGeom prst="rect">
              <a:avLst/>
            </a:prstGeom>
          </p:spPr>
        </p:pic>
        <p:pic>
          <p:nvPicPr>
            <p:cNvPr id="54" name="Picture 53" descr="green_switch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75"/>
            <a:stretch/>
          </p:blipFill>
          <p:spPr>
            <a:xfrm>
              <a:off x="3525872" y="5285602"/>
              <a:ext cx="484632" cy="449953"/>
            </a:xfrm>
            <a:prstGeom prst="rect">
              <a:avLst/>
            </a:prstGeom>
          </p:spPr>
        </p:pic>
        <p:pic>
          <p:nvPicPr>
            <p:cNvPr id="55" name="Picture 54" descr="blue_switch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5"/>
            <a:stretch/>
          </p:blipFill>
          <p:spPr>
            <a:xfrm>
              <a:off x="3519586" y="5282558"/>
              <a:ext cx="283464" cy="449953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98548" y="4053445"/>
            <a:ext cx="1408985" cy="492443"/>
          </a:xfrm>
          <a:prstGeom prst="rect">
            <a:avLst/>
          </a:prstGeom>
          <a:noFill/>
          <a:scene3d>
            <a:camera prst="orthographicFront">
              <a:rot lat="1864996" lon="19823877" rev="20562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IP Core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545" y="3795517"/>
            <a:ext cx="1708066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Ethernet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502689" y="4320978"/>
            <a:ext cx="441255" cy="22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3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Topology: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1399" y="1774216"/>
            <a:ext cx="3640667" cy="558800"/>
          </a:xfrm>
          <a:prstGeom prst="roundRect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635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91667"/>
            <a:ext cx="8229600" cy="1472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Left: </a:t>
            </a:r>
            <a:r>
              <a:rPr lang="en-US" dirty="0" smtClean="0"/>
              <a:t>learning switch on MAC addresses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Middle: </a:t>
            </a:r>
            <a:r>
              <a:rPr lang="en-US" dirty="0" smtClean="0"/>
              <a:t>ARP on gateway, plus simple repeater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Right: </a:t>
            </a:r>
            <a:r>
              <a:rPr lang="en-US" dirty="0" smtClean="0"/>
              <a:t>shortest-path forwarding on IP prefixes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3630298" y="1243826"/>
            <a:ext cx="2139499" cy="1524134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123979" y="3031584"/>
            <a:ext cx="8863862" cy="2162589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2753" y="3087151"/>
            <a:ext cx="3898359" cy="1823465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889" y="3147566"/>
            <a:ext cx="4024243" cy="1823465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61733" y="2053616"/>
            <a:ext cx="93916" cy="2071906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03651" y="2303072"/>
            <a:ext cx="1074467" cy="182245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25133" y="2303072"/>
            <a:ext cx="1016918" cy="189230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2"/>
            <a:endCxn id="47" idx="0"/>
          </p:cNvCxnSpPr>
          <p:nvPr/>
        </p:nvCxnSpPr>
        <p:spPr>
          <a:xfrm>
            <a:off x="1985353" y="1909516"/>
            <a:ext cx="374662" cy="1369969"/>
          </a:xfrm>
          <a:prstGeom prst="line">
            <a:avLst/>
          </a:prstGeom>
          <a:ln w="25400"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67204" y="2072354"/>
            <a:ext cx="630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green_switch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01" y="1868329"/>
            <a:ext cx="749325" cy="498297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45" idx="3"/>
            <a:endCxn id="43" idx="2"/>
          </p:cNvCxnSpPr>
          <p:nvPr/>
        </p:nvCxnSpPr>
        <p:spPr>
          <a:xfrm flipV="1">
            <a:off x="6984693" y="4356453"/>
            <a:ext cx="1055191" cy="293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1999" y="3504466"/>
            <a:ext cx="1631880" cy="410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2"/>
            <a:endCxn id="45" idx="0"/>
          </p:cNvCxnSpPr>
          <p:nvPr/>
        </p:nvCxnSpPr>
        <p:spPr>
          <a:xfrm flipH="1">
            <a:off x="6610031" y="3777782"/>
            <a:ext cx="398352" cy="622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4678" y="3516983"/>
            <a:ext cx="1552147" cy="397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4967204" y="4083137"/>
            <a:ext cx="2698017" cy="2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3"/>
          </p:cNvCxnSpPr>
          <p:nvPr/>
        </p:nvCxnSpPr>
        <p:spPr>
          <a:xfrm flipH="1">
            <a:off x="2647089" y="4194722"/>
            <a:ext cx="1619738" cy="501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81097" y="1823380"/>
            <a:ext cx="0" cy="1892314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3945080"/>
            <a:ext cx="749325" cy="498297"/>
          </a:xfrm>
          <a:prstGeom prst="rect">
            <a:avLst/>
          </a:prstGeom>
        </p:spPr>
      </p:pic>
      <p:pic>
        <p:nvPicPr>
          <p:cNvPr id="43" name="Picture 42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1" y="3858156"/>
            <a:ext cx="749325" cy="498297"/>
          </a:xfrm>
          <a:prstGeom prst="rect">
            <a:avLst/>
          </a:prstGeom>
        </p:spPr>
      </p:pic>
      <p:pic>
        <p:nvPicPr>
          <p:cNvPr id="44" name="Picture 43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20" y="3279485"/>
            <a:ext cx="749325" cy="498297"/>
          </a:xfrm>
          <a:prstGeom prst="rect">
            <a:avLst/>
          </a:prstGeom>
        </p:spPr>
      </p:pic>
      <p:pic>
        <p:nvPicPr>
          <p:cNvPr id="45" name="Picture 44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8" y="4400509"/>
            <a:ext cx="749325" cy="498297"/>
          </a:xfrm>
          <a:prstGeom prst="rect">
            <a:avLst/>
          </a:prstGeom>
        </p:spPr>
      </p:pic>
      <p:pic>
        <p:nvPicPr>
          <p:cNvPr id="46" name="Picture 45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4447184"/>
            <a:ext cx="749325" cy="498297"/>
          </a:xfrm>
          <a:prstGeom prst="rect">
            <a:avLst/>
          </a:prstGeom>
        </p:spPr>
      </p:pic>
      <p:pic>
        <p:nvPicPr>
          <p:cNvPr id="47" name="Picture 46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52" y="3279485"/>
            <a:ext cx="749325" cy="49829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8039884" y="2051671"/>
            <a:ext cx="15045" cy="227304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2"/>
          </p:cNvCxnSpPr>
          <p:nvPr/>
        </p:nvCxnSpPr>
        <p:spPr>
          <a:xfrm>
            <a:off x="6633721" y="2748679"/>
            <a:ext cx="23689" cy="228320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27327" y="2622700"/>
            <a:ext cx="0" cy="224669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2"/>
            <a:endCxn id="42" idx="0"/>
          </p:cNvCxnSpPr>
          <p:nvPr/>
        </p:nvCxnSpPr>
        <p:spPr>
          <a:xfrm>
            <a:off x="1175552" y="2499531"/>
            <a:ext cx="0" cy="1445549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237187" y="3798020"/>
            <a:ext cx="797185" cy="559223"/>
            <a:chOff x="3519586" y="5282558"/>
            <a:chExt cx="696276" cy="452997"/>
          </a:xfrm>
        </p:grpSpPr>
        <p:pic>
          <p:nvPicPr>
            <p:cNvPr id="53" name="Picture 52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40" y="5283575"/>
              <a:ext cx="676622" cy="449953"/>
            </a:xfrm>
            <a:prstGeom prst="rect">
              <a:avLst/>
            </a:prstGeom>
          </p:spPr>
        </p:pic>
        <p:pic>
          <p:nvPicPr>
            <p:cNvPr id="54" name="Picture 53" descr="green_switch.p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75"/>
            <a:stretch/>
          </p:blipFill>
          <p:spPr>
            <a:xfrm>
              <a:off x="3525872" y="5285602"/>
              <a:ext cx="484632" cy="449953"/>
            </a:xfrm>
            <a:prstGeom prst="rect">
              <a:avLst/>
            </a:prstGeom>
          </p:spPr>
        </p:pic>
        <p:pic>
          <p:nvPicPr>
            <p:cNvPr id="55" name="Picture 54" descr="blue_switch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5"/>
            <a:stretch/>
          </p:blipFill>
          <p:spPr>
            <a:xfrm>
              <a:off x="3519586" y="5282558"/>
              <a:ext cx="283464" cy="449953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98548" y="4053445"/>
            <a:ext cx="1408985" cy="492443"/>
          </a:xfrm>
          <a:prstGeom prst="rect">
            <a:avLst/>
          </a:prstGeom>
          <a:noFill/>
          <a:scene3d>
            <a:camera prst="orthographicFront">
              <a:rot lat="1864996" lon="19823877" rev="20562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IP Core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545" y="3795517"/>
            <a:ext cx="1708066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Ethernet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49496" y="1243825"/>
            <a:ext cx="3738345" cy="1524133"/>
            <a:chOff x="5249496" y="1243825"/>
            <a:chExt cx="3738345" cy="1524133"/>
          </a:xfrm>
        </p:grpSpPr>
        <p:sp>
          <p:nvSpPr>
            <p:cNvPr id="10" name="Parallelogram 9"/>
            <p:cNvSpPr/>
            <p:nvPr/>
          </p:nvSpPr>
          <p:spPr>
            <a:xfrm>
              <a:off x="5249496" y="1243825"/>
              <a:ext cx="3738345" cy="1524133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008383" y="2364268"/>
              <a:ext cx="786582" cy="13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306986" y="1688693"/>
              <a:ext cx="338279" cy="208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2"/>
              <a:endCxn id="28" idx="0"/>
            </p:cNvCxnSpPr>
            <p:nvPr/>
          </p:nvCxnSpPr>
          <p:spPr>
            <a:xfrm flipH="1">
              <a:off x="6633721" y="1833936"/>
              <a:ext cx="374662" cy="4164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26" idx="1"/>
            </p:cNvCxnSpPr>
            <p:nvPr/>
          </p:nvCxnSpPr>
          <p:spPr>
            <a:xfrm>
              <a:off x="6333311" y="2163459"/>
              <a:ext cx="1343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766" y="1914310"/>
              <a:ext cx="749325" cy="498297"/>
            </a:xfrm>
            <a:prstGeom prst="rect">
              <a:avLst/>
            </a:prstGeom>
          </p:spPr>
        </p:pic>
        <p:pic>
          <p:nvPicPr>
            <p:cNvPr id="27" name="Picture 26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720" y="1335639"/>
              <a:ext cx="749325" cy="498297"/>
            </a:xfrm>
            <a:prstGeom prst="rect">
              <a:avLst/>
            </a:prstGeom>
          </p:spPr>
        </p:pic>
        <p:pic>
          <p:nvPicPr>
            <p:cNvPr id="28" name="Picture 27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058" y="2250382"/>
              <a:ext cx="749325" cy="498297"/>
            </a:xfrm>
            <a:prstGeom prst="rect">
              <a:avLst/>
            </a:prstGeom>
          </p:spPr>
        </p:pic>
        <p:pic>
          <p:nvPicPr>
            <p:cNvPr id="32" name="Picture 31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803" y="1883268"/>
              <a:ext cx="749325" cy="49829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345339" y="1243826"/>
              <a:ext cx="1408985" cy="892552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IP Core</a:t>
              </a:r>
            </a:p>
            <a:p>
              <a:endParaRPr lang="en-US" sz="2600" b="1" dirty="0" smtClean="0">
                <a:latin typeface="American Typewriter"/>
                <a:cs typeface="American Typewriter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110369" y="1293084"/>
            <a:ext cx="1659429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Gateway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3601" y="1243825"/>
            <a:ext cx="3676058" cy="1524134"/>
            <a:chOff x="463601" y="1243825"/>
            <a:chExt cx="3676058" cy="1524134"/>
          </a:xfrm>
        </p:grpSpPr>
        <p:sp>
          <p:nvSpPr>
            <p:cNvPr id="11" name="Parallelogram 10"/>
            <p:cNvSpPr/>
            <p:nvPr/>
          </p:nvSpPr>
          <p:spPr>
            <a:xfrm>
              <a:off x="463601" y="1243825"/>
              <a:ext cx="3589010" cy="1524134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360015" y="1833936"/>
              <a:ext cx="508339" cy="100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665933" y="2352027"/>
              <a:ext cx="307189" cy="9447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9" idx="1"/>
            </p:cNvCxnSpPr>
            <p:nvPr/>
          </p:nvCxnSpPr>
          <p:spPr>
            <a:xfrm>
              <a:off x="1502689" y="2363572"/>
              <a:ext cx="413919" cy="49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89" y="2001234"/>
              <a:ext cx="749325" cy="498297"/>
            </a:xfrm>
            <a:prstGeom prst="rect">
              <a:avLst/>
            </a:prstGeom>
          </p:spPr>
        </p:pic>
        <p:pic>
          <p:nvPicPr>
            <p:cNvPr id="29" name="Picture 28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608" y="2163459"/>
              <a:ext cx="749325" cy="498297"/>
            </a:xfrm>
            <a:prstGeom prst="rect">
              <a:avLst/>
            </a:prstGeom>
          </p:spPr>
        </p:pic>
        <p:pic>
          <p:nvPicPr>
            <p:cNvPr id="30" name="Picture 29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690" y="1411219"/>
              <a:ext cx="749325" cy="498297"/>
            </a:xfrm>
            <a:prstGeom prst="rect">
              <a:avLst/>
            </a:prstGeom>
          </p:spPr>
        </p:pic>
        <p:pic>
          <p:nvPicPr>
            <p:cNvPr id="34" name="Picture 33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356" y="1853730"/>
              <a:ext cx="749325" cy="49829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93264" y="1269291"/>
              <a:ext cx="1708066" cy="492443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Ethernet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630299" y="2063124"/>
              <a:ext cx="509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1502689" y="4320978"/>
            <a:ext cx="441255" cy="22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1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</a:p>
          <a:p>
            <a:r>
              <a:rPr lang="en-US" dirty="0" smtClean="0"/>
              <a:t>[SIGCOMM’12]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Avoiding Transient Disruption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45</a:t>
            </a:fld>
            <a:endParaRPr lang="en-US" dirty="0"/>
          </a:p>
        </p:txBody>
      </p:sp>
      <p:cxnSp>
        <p:nvCxnSpPr>
          <p:cNvPr id="5" name="AutoShape 18"/>
          <p:cNvCxnSpPr>
            <a:cxnSpLocks noChangeShapeType="1"/>
            <a:stCxn id="30" idx="0"/>
            <a:endCxn id="27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19"/>
          <p:cNvCxnSpPr>
            <a:cxnSpLocks noChangeShapeType="1"/>
            <a:stCxn id="30" idx="0"/>
            <a:endCxn id="29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25"/>
          <p:cNvCxnSpPr>
            <a:cxnSpLocks noChangeShapeType="1"/>
            <a:stCxn id="27" idx="0"/>
            <a:endCxn id="29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7"/>
          <p:cNvCxnSpPr>
            <a:cxnSpLocks noChangeShapeType="1"/>
            <a:stCxn id="30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3"/>
          <p:cNvCxnSpPr>
            <a:cxnSpLocks noChangeShapeType="1"/>
            <a:stCxn id="31" idx="0"/>
            <a:endCxn id="21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2"/>
          <p:cNvCxnSpPr>
            <a:cxnSpLocks noChangeShapeType="1"/>
            <a:stCxn id="19" idx="0"/>
            <a:endCxn id="21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  <a:endCxn id="19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"/>
          <p:cNvCxnSpPr>
            <a:cxnSpLocks noChangeShapeType="1"/>
            <a:stCxn id="31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"/>
          <p:cNvCxnSpPr>
            <a:cxnSpLocks noChangeShapeType="1"/>
            <a:stCxn id="19" idx="0"/>
            <a:endCxn id="31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AutoShape 22"/>
          <p:cNvCxnSpPr>
            <a:cxnSpLocks noChangeShapeType="1"/>
            <a:stCxn id="27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Installing a Path for a New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6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17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47</a:t>
            </a:fld>
            <a:endParaRPr lang="en-US" dirty="0"/>
          </a:p>
        </p:txBody>
      </p:sp>
      <p:cxnSp>
        <p:nvCxnSpPr>
          <p:cNvPr id="5" name="AutoShape 8"/>
          <p:cNvCxnSpPr>
            <a:cxnSpLocks noChangeShapeType="1"/>
            <a:endCxn id="15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22"/>
          <p:cNvCxnSpPr>
            <a:cxnSpLocks noChangeShapeType="1"/>
            <a:endCxn id="25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0"/>
          <p:cNvCxnSpPr>
            <a:cxnSpLocks noChangeShapeType="1"/>
            <a:endCxn id="16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24"/>
          <p:cNvCxnSpPr>
            <a:cxnSpLocks noChangeShapeType="1"/>
            <a:endCxn id="26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93917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server load balancer, in-order delivery,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48</a:t>
            </a:fld>
            <a:endParaRPr lang="en-US" dirty="0"/>
          </a:p>
        </p:txBody>
      </p:sp>
      <p:cxnSp>
        <p:nvCxnSpPr>
          <p:cNvPr id="5" name="AutoShape 8"/>
          <p:cNvCxnSpPr>
            <a:cxnSpLocks noChangeShapeType="1"/>
            <a:endCxn id="15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22"/>
          <p:cNvCxnSpPr>
            <a:cxnSpLocks noChangeShapeType="1"/>
            <a:endCxn id="25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0"/>
          <p:cNvCxnSpPr>
            <a:cxnSpLocks noChangeShapeType="1"/>
            <a:endCxn id="16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24"/>
          <p:cNvCxnSpPr>
            <a:cxnSpLocks noChangeShapeType="1"/>
            <a:endCxn id="26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77506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Two-Phase Update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600200"/>
            <a:ext cx="8559800" cy="496146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with version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49</a:t>
            </a:fld>
            <a:endParaRPr lang="en-US" dirty="0"/>
          </a:p>
        </p:txBody>
      </p:sp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6158088" y="3268131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 flipH="1">
            <a:off x="6569251" y="3269719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0"/>
          <p:cNvCxnSpPr>
            <a:cxnSpLocks noChangeShapeType="1"/>
          </p:cNvCxnSpPr>
          <p:nvPr/>
        </p:nvCxnSpPr>
        <p:spPr bwMode="auto">
          <a:xfrm rot="10800000">
            <a:off x="5523088" y="3260194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</p:cNvCxnSpPr>
          <p:nvPr/>
        </p:nvCxnSpPr>
        <p:spPr bwMode="auto">
          <a:xfrm rot="10800000" flipH="1">
            <a:off x="6304138" y="3264956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0"/>
          <p:cNvCxnSpPr>
            <a:cxnSpLocks noChangeShapeType="1"/>
            <a:endCxn id="14" idx="0"/>
          </p:cNvCxnSpPr>
          <p:nvPr/>
        </p:nvCxnSpPr>
        <p:spPr bwMode="auto">
          <a:xfrm rot="10800000">
            <a:off x="7897988" y="3266544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093126" y="3264956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7093126" y="3264956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"/>
          <p:cNvCxnSpPr>
            <a:cxnSpLocks noChangeShapeType="1"/>
          </p:cNvCxnSpPr>
          <p:nvPr/>
        </p:nvCxnSpPr>
        <p:spPr bwMode="auto">
          <a:xfrm flipH="1">
            <a:off x="7504288" y="3266544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305223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1"/>
          <p:cNvSpPr>
            <a:spLocks/>
          </p:cNvSpPr>
          <p:nvPr/>
        </p:nvSpPr>
        <p:spPr bwMode="auto">
          <a:xfrm>
            <a:off x="7583663" y="3077631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3060169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1"/>
          <p:cNvSpPr>
            <a:spLocks/>
          </p:cNvSpPr>
          <p:nvPr/>
        </p:nvSpPr>
        <p:spPr bwMode="auto">
          <a:xfrm>
            <a:off x="5859638" y="3085569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420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25"/>
          <p:cNvSpPr>
            <a:spLocks/>
          </p:cNvSpPr>
          <p:nvPr/>
        </p:nvSpPr>
        <p:spPr bwMode="auto">
          <a:xfrm>
            <a:off x="7131226" y="3437994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9919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25"/>
          <p:cNvSpPr>
            <a:spLocks/>
          </p:cNvSpPr>
          <p:nvPr/>
        </p:nvSpPr>
        <p:spPr bwMode="auto">
          <a:xfrm>
            <a:off x="6750226" y="30093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420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5"/>
          <p:cNvSpPr>
            <a:spLocks/>
          </p:cNvSpPr>
          <p:nvPr/>
        </p:nvSpPr>
        <p:spPr bwMode="auto">
          <a:xfrm>
            <a:off x="6293026" y="3437994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3" name="AutoShape 2"/>
          <p:cNvCxnSpPr>
            <a:cxnSpLocks noChangeShapeType="1"/>
          </p:cNvCxnSpPr>
          <p:nvPr/>
        </p:nvCxnSpPr>
        <p:spPr bwMode="auto">
          <a:xfrm>
            <a:off x="6158088" y="4668306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5"/>
          <p:cNvCxnSpPr>
            <a:cxnSpLocks noChangeShapeType="1"/>
          </p:cNvCxnSpPr>
          <p:nvPr/>
        </p:nvCxnSpPr>
        <p:spPr bwMode="auto">
          <a:xfrm flipH="1">
            <a:off x="6569251" y="4669894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0"/>
          <p:cNvCxnSpPr>
            <a:cxnSpLocks noChangeShapeType="1"/>
          </p:cNvCxnSpPr>
          <p:nvPr/>
        </p:nvCxnSpPr>
        <p:spPr bwMode="auto">
          <a:xfrm rot="10800000">
            <a:off x="5523088" y="4660369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8"/>
          <p:cNvCxnSpPr>
            <a:cxnSpLocks noChangeShapeType="1"/>
          </p:cNvCxnSpPr>
          <p:nvPr/>
        </p:nvCxnSpPr>
        <p:spPr bwMode="auto">
          <a:xfrm rot="10800000" flipH="1">
            <a:off x="6304138" y="4665131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0"/>
          <p:cNvCxnSpPr>
            <a:cxnSpLocks noChangeShapeType="1"/>
          </p:cNvCxnSpPr>
          <p:nvPr/>
        </p:nvCxnSpPr>
        <p:spPr bwMode="auto">
          <a:xfrm rot="10800000">
            <a:off x="7897988" y="4666719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"/>
          <p:cNvCxnSpPr>
            <a:cxnSpLocks noChangeShapeType="1"/>
          </p:cNvCxnSpPr>
          <p:nvPr/>
        </p:nvCxnSpPr>
        <p:spPr bwMode="auto">
          <a:xfrm>
            <a:off x="7093126" y="4665131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3"/>
          <p:cNvCxnSpPr>
            <a:cxnSpLocks noChangeShapeType="1"/>
          </p:cNvCxnSpPr>
          <p:nvPr/>
        </p:nvCxnSpPr>
        <p:spPr bwMode="auto">
          <a:xfrm>
            <a:off x="7093126" y="4665131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"/>
          <p:cNvCxnSpPr>
            <a:cxnSpLocks noChangeShapeType="1"/>
          </p:cNvCxnSpPr>
          <p:nvPr/>
        </p:nvCxnSpPr>
        <p:spPr bwMode="auto">
          <a:xfrm flipH="1">
            <a:off x="7504288" y="4666719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8207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25"/>
          <p:cNvSpPr>
            <a:spLocks/>
          </p:cNvSpPr>
          <p:nvPr/>
        </p:nvSpPr>
        <p:spPr bwMode="auto">
          <a:xfrm>
            <a:off x="7131226" y="48381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39208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reeform 25"/>
          <p:cNvSpPr>
            <a:spLocks/>
          </p:cNvSpPr>
          <p:nvPr/>
        </p:nvSpPr>
        <p:spPr bwMode="auto">
          <a:xfrm>
            <a:off x="6750226" y="4409544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8207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25"/>
          <p:cNvSpPr>
            <a:spLocks/>
          </p:cNvSpPr>
          <p:nvPr/>
        </p:nvSpPr>
        <p:spPr bwMode="auto">
          <a:xfrm>
            <a:off x="6293026" y="48381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450819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25"/>
          <p:cNvSpPr>
            <a:spLocks/>
          </p:cNvSpPr>
          <p:nvPr/>
        </p:nvSpPr>
        <p:spPr bwMode="auto">
          <a:xfrm>
            <a:off x="5827888" y="4468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42065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reeform 25"/>
          <p:cNvSpPr>
            <a:spLocks/>
          </p:cNvSpPr>
          <p:nvPr/>
        </p:nvSpPr>
        <p:spPr bwMode="auto">
          <a:xfrm>
            <a:off x="7664626" y="443811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1" name="AutoShape 2"/>
          <p:cNvCxnSpPr>
            <a:cxnSpLocks noChangeShapeType="1"/>
          </p:cNvCxnSpPr>
          <p:nvPr/>
        </p:nvCxnSpPr>
        <p:spPr bwMode="auto">
          <a:xfrm>
            <a:off x="6158088" y="6039906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5"/>
          <p:cNvCxnSpPr>
            <a:cxnSpLocks noChangeShapeType="1"/>
          </p:cNvCxnSpPr>
          <p:nvPr/>
        </p:nvCxnSpPr>
        <p:spPr bwMode="auto">
          <a:xfrm flipH="1">
            <a:off x="6569251" y="6041494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0"/>
          <p:cNvCxnSpPr>
            <a:cxnSpLocks noChangeShapeType="1"/>
          </p:cNvCxnSpPr>
          <p:nvPr/>
        </p:nvCxnSpPr>
        <p:spPr bwMode="auto">
          <a:xfrm rot="10800000">
            <a:off x="5523088" y="6031969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8"/>
          <p:cNvCxnSpPr>
            <a:cxnSpLocks noChangeShapeType="1"/>
          </p:cNvCxnSpPr>
          <p:nvPr/>
        </p:nvCxnSpPr>
        <p:spPr bwMode="auto">
          <a:xfrm rot="10800000" flipH="1">
            <a:off x="6304138" y="6036731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0"/>
          <p:cNvCxnSpPr>
            <a:cxnSpLocks noChangeShapeType="1"/>
          </p:cNvCxnSpPr>
          <p:nvPr/>
        </p:nvCxnSpPr>
        <p:spPr bwMode="auto">
          <a:xfrm rot="10800000">
            <a:off x="7897988" y="6038319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2"/>
          <p:cNvCxnSpPr>
            <a:cxnSpLocks noChangeShapeType="1"/>
          </p:cNvCxnSpPr>
          <p:nvPr/>
        </p:nvCxnSpPr>
        <p:spPr bwMode="auto">
          <a:xfrm>
            <a:off x="7093126" y="6036731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3"/>
          <p:cNvCxnSpPr>
            <a:cxnSpLocks noChangeShapeType="1"/>
          </p:cNvCxnSpPr>
          <p:nvPr/>
        </p:nvCxnSpPr>
        <p:spPr bwMode="auto">
          <a:xfrm>
            <a:off x="7093126" y="6036731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5"/>
          <p:cNvCxnSpPr>
            <a:cxnSpLocks noChangeShapeType="1"/>
          </p:cNvCxnSpPr>
          <p:nvPr/>
        </p:nvCxnSpPr>
        <p:spPr bwMode="auto">
          <a:xfrm flipH="1">
            <a:off x="7504288" y="6038319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1923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reeform 25"/>
          <p:cNvSpPr>
            <a:spLocks/>
          </p:cNvSpPr>
          <p:nvPr/>
        </p:nvSpPr>
        <p:spPr bwMode="auto">
          <a:xfrm>
            <a:off x="7131226" y="62097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76368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reeform 25"/>
          <p:cNvSpPr>
            <a:spLocks/>
          </p:cNvSpPr>
          <p:nvPr/>
        </p:nvSpPr>
        <p:spPr bwMode="auto">
          <a:xfrm>
            <a:off x="6750226" y="5781144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1923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Freeform 25"/>
          <p:cNvSpPr>
            <a:spLocks/>
          </p:cNvSpPr>
          <p:nvPr/>
        </p:nvSpPr>
        <p:spPr bwMode="auto">
          <a:xfrm>
            <a:off x="6293026" y="62097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822419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Freeform 25"/>
          <p:cNvSpPr>
            <a:spLocks/>
          </p:cNvSpPr>
          <p:nvPr/>
        </p:nvSpPr>
        <p:spPr bwMode="auto">
          <a:xfrm>
            <a:off x="5827888" y="5839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79225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25"/>
          <p:cNvSpPr>
            <a:spLocks/>
          </p:cNvSpPr>
          <p:nvPr/>
        </p:nvSpPr>
        <p:spPr bwMode="auto">
          <a:xfrm>
            <a:off x="7664626" y="580971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rot="10800000" flipH="1">
            <a:off x="7047088" y="2582331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rot="10800000" flipH="1">
            <a:off x="7047088" y="3877731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rot="10800000" flipH="1">
            <a:off x="7047088" y="5244569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Update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update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Portion of the traffic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Portion of 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Strictly 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Strictly removes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paths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6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2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53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7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5" y="1571978"/>
            <a:ext cx="9144000" cy="493324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POX, Floodlight, Nettle,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Testing: NICE,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OFLOPS</a:t>
            </a: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cs typeface="Arial" charset="0"/>
              </a:rPr>
              <a:t> standardization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347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Practice: APIs and industry 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Principles: higher-level abstractions</a:t>
            </a:r>
          </a:p>
          <a:p>
            <a:r>
              <a:rPr lang="en-US" dirty="0">
                <a:latin typeface="Arial" charset="0"/>
                <a:cs typeface="Arial" charset="0"/>
              </a:rPr>
              <a:t>Great research opportunity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Placing networking on a strong foundation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Project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5" y="3991681"/>
            <a:ext cx="4889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2208431" y="5093201"/>
            <a:ext cx="4699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  <a:sym typeface="Myriad Pro Semibold" charset="0"/>
                <a:hlinkClick r:id="rId3"/>
              </a:rPr>
              <a:t>http://frenetic-lang.org</a:t>
            </a:r>
            <a:endParaRPr lang="en-US" sz="3600" dirty="0">
              <a:solidFill>
                <a:schemeClr val="tx1"/>
              </a:solidFill>
              <a:latin typeface="Myriad Pro Semibold" charset="0"/>
              <a:ea typeface="Myriad Pro Semibold" charset="0"/>
              <a:cs typeface="Myriad Pro Semibold" charset="0"/>
              <a:sym typeface="Myriad Pro Semi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484848" cy="2235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languages meets networking</a:t>
            </a:r>
          </a:p>
          <a:p>
            <a:pPr lvl="1"/>
            <a:r>
              <a:rPr lang="en-US" sz="2400" dirty="0" smtClean="0"/>
              <a:t>Cornell: </a:t>
            </a:r>
            <a:r>
              <a:rPr lang="en-US" sz="2000" dirty="0" smtClean="0"/>
              <a:t>Nate Foster, Gun </a:t>
            </a:r>
            <a:r>
              <a:rPr lang="en-US" sz="2000" dirty="0" err="1" smtClean="0"/>
              <a:t>Sirer</a:t>
            </a:r>
            <a:r>
              <a:rPr lang="en-US" sz="2000" dirty="0" smtClean="0"/>
              <a:t>,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, Robert Soule, </a:t>
            </a:r>
            <a:r>
              <a:rPr lang="en-US" sz="2000" dirty="0" err="1" smtClean="0"/>
              <a:t>Shrutarshi</a:t>
            </a:r>
            <a:r>
              <a:rPr lang="en-US" sz="2000" dirty="0" smtClean="0"/>
              <a:t> </a:t>
            </a:r>
            <a:r>
              <a:rPr lang="en-US" sz="2000" dirty="0" err="1" smtClean="0"/>
              <a:t>Basu</a:t>
            </a:r>
            <a:r>
              <a:rPr lang="en-US" sz="2000" dirty="0" smtClean="0"/>
              <a:t>, Mark </a:t>
            </a:r>
            <a:r>
              <a:rPr lang="en-US" sz="2000" dirty="0" err="1" smtClean="0"/>
              <a:t>Reitblatt</a:t>
            </a:r>
            <a:r>
              <a:rPr lang="en-US" sz="2000" dirty="0" smtClean="0"/>
              <a:t>, Alec Story</a:t>
            </a:r>
          </a:p>
          <a:p>
            <a:pPr lvl="1"/>
            <a:r>
              <a:rPr lang="en-US" sz="2400" dirty="0" smtClean="0"/>
              <a:t>Princeton: </a:t>
            </a:r>
            <a:r>
              <a:rPr lang="en-US" sz="2000" dirty="0" smtClean="0"/>
              <a:t>Dave Walker, Jen Rexford, Josh Reich, Rob Harrison, Chris Monsanto, Cole Schlesinger, Praveen </a:t>
            </a:r>
            <a:r>
              <a:rPr lang="en-US" sz="2000" dirty="0" err="1" smtClean="0"/>
              <a:t>Katta</a:t>
            </a:r>
            <a:r>
              <a:rPr lang="en-US" sz="2000" dirty="0" smtClean="0"/>
              <a:t>, </a:t>
            </a:r>
            <a:r>
              <a:rPr lang="en-US" sz="2000" dirty="0" err="1" smtClean="0"/>
              <a:t>Nayden</a:t>
            </a:r>
            <a:r>
              <a:rPr lang="en-US" sz="2000" dirty="0" smtClean="0"/>
              <a:t> </a:t>
            </a:r>
            <a:r>
              <a:rPr lang="en-US" sz="2000" dirty="0" err="1" smtClean="0"/>
              <a:t>Nedev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3471" y="6211344"/>
            <a:ext cx="86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Overview at </a:t>
            </a:r>
            <a:r>
              <a:rPr lang="en-US" sz="2000" dirty="0"/>
              <a:t>http://frenetic-</a:t>
            </a:r>
            <a:r>
              <a:rPr lang="en-US" sz="2000" dirty="0" err="1"/>
              <a:t>lang.org</a:t>
            </a:r>
            <a:r>
              <a:rPr lang="en-US" sz="2000" dirty="0"/>
              <a:t>/publications/overview-ieeecoms13.pdf</a:t>
            </a:r>
          </a:p>
        </p:txBody>
      </p:sp>
    </p:spTree>
    <p:extLst>
      <p:ext uri="{BB962C8B-B14F-4D97-AF65-F5344CB8AC3E}">
        <p14:creationId xmlns:p14="http://schemas.microsoft.com/office/powerpoint/2010/main" val="25036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Simple, Open Data-Plane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706556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Prioritized list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07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29798</TotalTime>
  <Words>1928</Words>
  <Application>Microsoft Macintosh PowerPoint</Application>
  <PresentationFormat>On-screen Show (4:3)</PresentationFormat>
  <Paragraphs>473</Paragraphs>
  <Slides>54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Enabling Innovation  Inside the Network</vt:lpstr>
      <vt:lpstr>The Internet: A Remarkable Story</vt:lpstr>
      <vt:lpstr>Inside the ‘Net: A Different Story…</vt:lpstr>
      <vt:lpstr>Do We Need Innovation Inside?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Seamless Mobility</vt:lpstr>
      <vt:lpstr>Seamless Mobility</vt:lpstr>
      <vt:lpstr>Server Load Balancing</vt:lpstr>
      <vt:lpstr>Example SDN Applications</vt:lpstr>
      <vt:lpstr>A Major Trend in Networking</vt:lpstr>
      <vt:lpstr>Programming SDNs</vt:lpstr>
      <vt:lpstr>Programming SDNs</vt:lpstr>
      <vt:lpstr>Programming SDNs</vt:lpstr>
      <vt:lpstr>Programming SDNs</vt:lpstr>
      <vt:lpstr>Network Control Loop</vt:lpstr>
      <vt:lpstr>Language-Based Abstractions</vt:lpstr>
      <vt:lpstr>Reading State</vt:lpstr>
      <vt:lpstr>From Rules to Predicates</vt:lpstr>
      <vt:lpstr>Dynamic Unfolding of Rules</vt:lpstr>
      <vt:lpstr>Suppressing Unwanted Events</vt:lpstr>
      <vt:lpstr>Suppressing Unwanted Events</vt:lpstr>
      <vt:lpstr>Suppressing Unwanted Events</vt:lpstr>
      <vt:lpstr>SQL-Like Query Language</vt:lpstr>
      <vt:lpstr>Computing Policy</vt:lpstr>
      <vt:lpstr>Combining Many Networking Tasks</vt:lpstr>
      <vt:lpstr>Modular Controller Applications</vt:lpstr>
      <vt:lpstr>Beyond Multi-Tenancy</vt:lpstr>
      <vt:lpstr>Modules Affect the Same Traffic</vt:lpstr>
      <vt:lpstr>Parallel Composition</vt:lpstr>
      <vt:lpstr>Parallel Composition</vt:lpstr>
      <vt:lpstr>Sequential Composition</vt:lpstr>
      <vt:lpstr>Sequential Composition</vt:lpstr>
      <vt:lpstr>Dividing the Traffic Over Modules</vt:lpstr>
      <vt:lpstr>Abstract Topology: Load Balancer</vt:lpstr>
      <vt:lpstr>Abstract Topology: Gateway</vt:lpstr>
      <vt:lpstr>Abstract Topology: Gateway</vt:lpstr>
      <vt:lpstr>High-Level Architecture</vt:lpstr>
      <vt:lpstr>Writing State</vt:lpstr>
      <vt:lpstr>Avoiding Transient Disruption</vt:lpstr>
      <vt:lpstr>Installing a Path for a New Flow</vt:lpstr>
      <vt:lpstr>Update Consistency Semantics</vt:lpstr>
      <vt:lpstr>Update Consistency Semantics</vt:lpstr>
      <vt:lpstr>Two-Phase Update Algorithm</vt:lpstr>
      <vt:lpstr>Update Optimizations</vt:lpstr>
      <vt:lpstr>Frenetic Abstractions</vt:lpstr>
      <vt:lpstr>Related Work</vt:lpstr>
      <vt:lpstr>Conclusion</vt:lpstr>
      <vt:lpstr>Frenetic Project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866</cp:revision>
  <cp:lastPrinted>2012-10-23T16:46:37Z</cp:lastPrinted>
  <dcterms:created xsi:type="dcterms:W3CDTF">2011-07-06T20:32:25Z</dcterms:created>
  <dcterms:modified xsi:type="dcterms:W3CDTF">2013-04-01T18:29:15Z</dcterms:modified>
</cp:coreProperties>
</file>