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22" r:id="rId2"/>
    <p:sldId id="1255" r:id="rId3"/>
    <p:sldId id="1256" r:id="rId4"/>
    <p:sldId id="1257" r:id="rId5"/>
    <p:sldId id="1258" r:id="rId6"/>
    <p:sldId id="1261" r:id="rId7"/>
    <p:sldId id="1260" r:id="rId8"/>
    <p:sldId id="1263" r:id="rId9"/>
    <p:sldId id="1262" r:id="rId10"/>
    <p:sldId id="1054" r:id="rId11"/>
    <p:sldId id="1269" r:id="rId12"/>
    <p:sldId id="1264" r:id="rId13"/>
    <p:sldId id="1266" r:id="rId14"/>
    <p:sldId id="1268" r:id="rId15"/>
    <p:sldId id="1278" r:id="rId16"/>
    <p:sldId id="1279" r:id="rId17"/>
    <p:sldId id="1280" r:id="rId18"/>
    <p:sldId id="1276" r:id="rId19"/>
    <p:sldId id="1167" r:id="rId20"/>
    <p:sldId id="1273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840D"/>
    <a:srgbClr val="FFF299"/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8" autoAdjust="0"/>
    <p:restoredTop sz="93088" autoAdjust="0"/>
  </p:normalViewPr>
  <p:slideViewPr>
    <p:cSldViewPr snapToGrid="0" snapToObjects="1">
      <p:cViewPr varScale="1">
        <p:scale>
          <a:sx n="99" d="100"/>
          <a:sy n="99" d="100"/>
        </p:scale>
        <p:origin x="-7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12/15/12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12/15/12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Network-wide</a:t>
            </a:r>
            <a:r>
              <a:rPr lang="en-US" baseline="0" dirty="0" smtClean="0"/>
              <a:t> visibility and control</a:t>
            </a:r>
          </a:p>
          <a:p>
            <a:r>
              <a:rPr lang="en-US" baseline="0" dirty="0" smtClean="0"/>
              <a:t>Direct control via an open interface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But, real</a:t>
            </a:r>
            <a:r>
              <a:rPr lang="en-US" baseline="0" dirty="0" smtClean="0"/>
              <a:t> networks perform a wide variety of tasks</a:t>
            </a:r>
          </a:p>
          <a:p>
            <a:r>
              <a:rPr lang="en-US" baseline="0" dirty="0" smtClean="0"/>
              <a:t>Routing, network monitoring, firewalls, server load balancing,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Simple case: multi-tenancy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Each module controls a different subset of the traffic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Relatively easy to partition traffic, rule space, and bandwidth resources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We want to write a single application out of modules that affect the handling of same traffic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From ICFP’11 and POPL’</a:t>
            </a:r>
            <a:r>
              <a:rPr lang="en-US" baseline="0" dirty="0" smtClean="0"/>
              <a:t>12</a:t>
            </a:r>
          </a:p>
          <a:p>
            <a:r>
              <a:rPr lang="en-US" baseline="0" dirty="0" smtClean="0"/>
              <a:t>Also useful when two modules affect the handling of non-overlapping traffic or different switches/ports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Load balancer splits traffic sent to public IP address over multiple replicas, based on client IP address, and rewrites the IP address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12/15/12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12/15/12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12/15/12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12/15/12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12/15/12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12/15/12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12/15/12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12/15/12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12/15/12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12/15/12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12/15/12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12/15/12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0651"/>
            <a:ext cx="7772400" cy="1470025"/>
          </a:xfrm>
        </p:spPr>
        <p:txBody>
          <a:bodyPr/>
          <a:lstStyle/>
          <a:p>
            <a:r>
              <a:rPr lang="en-US" dirty="0" smtClean="0"/>
              <a:t>Composing Software </a:t>
            </a:r>
            <a:r>
              <a:rPr lang="en-US" dirty="0"/>
              <a:t>Defined </a:t>
            </a:r>
            <a:r>
              <a:rPr lang="en-US" dirty="0" smtClean="0"/>
              <a:t>Networks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647144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小塚ゴシック Pro R"/>
                <a:ea typeface="小塚ゴシック Pro R"/>
                <a:cs typeface="小塚ゴシック Pro R"/>
              </a:rPr>
              <a:t>Jennifer Rexford</a:t>
            </a:r>
          </a:p>
          <a:p>
            <a:r>
              <a:rPr lang="en-US" sz="2800" dirty="0" smtClean="0">
                <a:latin typeface="小塚ゴシック Pro R"/>
                <a:ea typeface="小塚ゴシック Pro R"/>
                <a:cs typeface="小塚ゴシック Pro R"/>
              </a:rPr>
              <a:t>Princeton </a:t>
            </a:r>
            <a:r>
              <a:rPr lang="en-US" sz="2800" dirty="0" smtClean="0">
                <a:latin typeface="小塚ゴシック Pro R"/>
                <a:ea typeface="小塚ゴシック Pro R"/>
                <a:cs typeface="小塚ゴシック Pro R"/>
              </a:rPr>
              <a:t>University</a:t>
            </a:r>
          </a:p>
          <a:p>
            <a:r>
              <a:rPr lang="en-US" sz="2800" dirty="0" smtClean="0">
                <a:latin typeface="小塚ゴシック Pro R"/>
                <a:ea typeface="小塚ゴシック Pro R"/>
                <a:cs typeface="小塚ゴシック Pro R"/>
              </a:rPr>
              <a:t>http://frenetic-</a:t>
            </a:r>
            <a:r>
              <a:rPr lang="en-US" sz="2800" dirty="0" err="1" smtClean="0">
                <a:latin typeface="小塚ゴシック Pro R"/>
                <a:ea typeface="小塚ゴシック Pro R"/>
                <a:cs typeface="小塚ゴシック Pro R"/>
              </a:rPr>
              <a:t>lang.org</a:t>
            </a:r>
            <a:endParaRPr lang="en-US" sz="2800" dirty="0" smtClean="0">
              <a:latin typeface="小塚ゴシック Pro R"/>
              <a:ea typeface="小塚ゴシック Pro R"/>
              <a:cs typeface="小塚ゴシック Pro R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-183443" y="5456189"/>
            <a:ext cx="9454443" cy="12135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</a:pPr>
            <a:endParaRPr lang="en-US" sz="2800" dirty="0">
              <a:latin typeface="小塚ゴシック Pro R"/>
              <a:ea typeface="小塚ゴシック Pro R"/>
              <a:cs typeface="小塚ゴシック Pro R"/>
            </a:endParaRPr>
          </a:p>
          <a:p>
            <a:r>
              <a:rPr lang="en-US" sz="2400" dirty="0" smtClean="0"/>
              <a:t>With Joshua Reich, Chris Monsanto, Nate Foster, </a:t>
            </a:r>
            <a:r>
              <a:rPr lang="en-US" sz="2400" dirty="0" smtClean="0"/>
              <a:t>and </a:t>
            </a:r>
            <a:r>
              <a:rPr lang="en-US" sz="2400" dirty="0" smtClean="0"/>
              <a:t>David </a:t>
            </a:r>
            <a:r>
              <a:rPr lang="en-US" sz="2400" dirty="0" smtClean="0"/>
              <a:t>Walker</a:t>
            </a:r>
          </a:p>
          <a:p>
            <a:r>
              <a:rPr lang="en-US" sz="2400" dirty="0" smtClean="0">
                <a:latin typeface="小塚ゴシック Pro R"/>
                <a:ea typeface="小塚ゴシック Pro R"/>
                <a:cs typeface="小塚ゴシック Pro R"/>
              </a:rPr>
              <a:t>To appear at </a:t>
            </a:r>
            <a:r>
              <a:rPr lang="en-US" sz="2400" i="1" dirty="0" smtClean="0">
                <a:latin typeface="小塚ゴシック Pro R"/>
                <a:ea typeface="小塚ゴシック Pro R"/>
                <a:cs typeface="小塚ゴシック Pro R"/>
              </a:rPr>
              <a:t>Network Systems Design and Implementation</a:t>
            </a:r>
            <a:r>
              <a:rPr lang="en-US" sz="2400" dirty="0" smtClean="0">
                <a:latin typeface="小塚ゴシック Pro R"/>
                <a:ea typeface="小塚ゴシック Pro R"/>
                <a:cs typeface="小塚ゴシック Pro R"/>
              </a:rPr>
              <a:t>, April 2013</a:t>
            </a:r>
            <a:endParaRPr lang="en-US" sz="2800" dirty="0">
              <a:latin typeface="小塚ゴシック Pro R"/>
              <a:ea typeface="小塚ゴシック Pro R"/>
              <a:cs typeface="小塚ゴシック Pro R"/>
            </a:endParaRPr>
          </a:p>
        </p:txBody>
      </p:sp>
    </p:spTree>
    <p:extLst>
      <p:ext uri="{BB962C8B-B14F-4D97-AF65-F5344CB8AC3E}">
        <p14:creationId xmlns:p14="http://schemas.microsoft.com/office/powerpoint/2010/main" val="7432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Dividing the Traffic Over Modules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Predicates</a:t>
            </a:r>
          </a:p>
          <a:p>
            <a:pPr lvl="1"/>
            <a:r>
              <a:rPr lang="en-US" dirty="0" smtClean="0"/>
              <a:t>Specify which traffic traverses which modules</a:t>
            </a:r>
          </a:p>
          <a:p>
            <a:pPr lvl="1"/>
            <a:r>
              <a:rPr lang="en-US" dirty="0" smtClean="0"/>
              <a:t>Based on input port and packet-header fields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891393" y="3945766"/>
            <a:ext cx="1956500" cy="857356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Routing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123493" y="5212864"/>
            <a:ext cx="1886657" cy="847551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Load Balancer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123493" y="3956976"/>
            <a:ext cx="1886657" cy="847551"/>
          </a:xfrm>
          <a:prstGeom prst="roundRect">
            <a:avLst/>
          </a:prstGeom>
          <a:solidFill>
            <a:srgbClr val="F7840D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Monitor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891393" y="5203059"/>
            <a:ext cx="1956500" cy="857356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Routing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78087" y="4149888"/>
            <a:ext cx="1904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</a:t>
            </a:r>
            <a:r>
              <a:rPr lang="en-US" sz="2400" dirty="0" err="1" smtClean="0"/>
              <a:t>stport</a:t>
            </a:r>
            <a:r>
              <a:rPr lang="en-US" sz="2400" dirty="0" smtClean="0"/>
              <a:t> != 80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078087" y="5402955"/>
            <a:ext cx="1818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</a:t>
            </a:r>
            <a:r>
              <a:rPr lang="en-US" sz="2400" dirty="0" err="1" smtClean="0"/>
              <a:t>stport</a:t>
            </a:r>
            <a:r>
              <a:rPr lang="en-US" sz="2400" dirty="0" smtClean="0"/>
              <a:t> = 80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093494" y="5269308"/>
            <a:ext cx="783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&gt;&gt;</a:t>
            </a:r>
            <a:endParaRPr lang="en-US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5216874" y="4013420"/>
            <a:ext cx="4842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49309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5" grpId="0" animBg="1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8856" y="508579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66391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868334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5715002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6558142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/>
          <p:cNvSpPr/>
          <p:nvPr/>
        </p:nvSpPr>
        <p:spPr>
          <a:xfrm>
            <a:off x="4172655" y="4351862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 rot="10800000">
            <a:off x="4775197" y="4351862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2357265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153134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3996274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2748142" y="1778026"/>
            <a:ext cx="862192" cy="88053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M1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813533" y="1778001"/>
            <a:ext cx="862192" cy="88053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M2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907143" y="1778026"/>
            <a:ext cx="862192" cy="88053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M3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982408" y="1778001"/>
            <a:ext cx="2704391" cy="880534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Composition Spec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1" name="Up Arrow 30"/>
          <p:cNvSpPr/>
          <p:nvPr/>
        </p:nvSpPr>
        <p:spPr>
          <a:xfrm rot="13131325">
            <a:off x="6955386" y="2895623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Up Arrow 32"/>
          <p:cNvSpPr/>
          <p:nvPr/>
        </p:nvSpPr>
        <p:spPr>
          <a:xfrm>
            <a:off x="3935596" y="2895623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Up Arrow 33"/>
          <p:cNvSpPr/>
          <p:nvPr/>
        </p:nvSpPr>
        <p:spPr>
          <a:xfrm rot="10800000">
            <a:off x="4385741" y="2895623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Up Arrow 34"/>
          <p:cNvSpPr/>
          <p:nvPr/>
        </p:nvSpPr>
        <p:spPr>
          <a:xfrm>
            <a:off x="5036244" y="2912559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Up Arrow 35"/>
          <p:cNvSpPr/>
          <p:nvPr/>
        </p:nvSpPr>
        <p:spPr>
          <a:xfrm rot="10800000">
            <a:off x="5486389" y="2912559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Up Arrow 36"/>
          <p:cNvSpPr/>
          <p:nvPr/>
        </p:nvSpPr>
        <p:spPr>
          <a:xfrm>
            <a:off x="2818021" y="2929492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Up Arrow 37"/>
          <p:cNvSpPr/>
          <p:nvPr/>
        </p:nvSpPr>
        <p:spPr>
          <a:xfrm rot="10800000">
            <a:off x="3268166" y="2929492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3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Partially Specifying Functionality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09244"/>
          </a:xfrm>
        </p:spPr>
        <p:txBody>
          <a:bodyPr/>
          <a:lstStyle/>
          <a:p>
            <a:r>
              <a:rPr lang="en-US" dirty="0" smtClean="0"/>
              <a:t>A module should not specify </a:t>
            </a:r>
            <a:r>
              <a:rPr lang="en-US" i="1" dirty="0" smtClean="0"/>
              <a:t>everything</a:t>
            </a:r>
          </a:p>
          <a:p>
            <a:pPr lvl="1"/>
            <a:r>
              <a:rPr lang="en-US" dirty="0" smtClean="0"/>
              <a:t>Leave some flexibility to other modules</a:t>
            </a:r>
          </a:p>
          <a:p>
            <a:pPr lvl="1"/>
            <a:r>
              <a:rPr lang="en-US" dirty="0" smtClean="0"/>
              <a:t>Avoid tying the module to a specific setting</a:t>
            </a:r>
          </a:p>
          <a:p>
            <a:r>
              <a:rPr lang="en-US" dirty="0" smtClean="0"/>
              <a:t>Example: load balancer plus routing</a:t>
            </a:r>
          </a:p>
          <a:p>
            <a:pPr lvl="1"/>
            <a:r>
              <a:rPr lang="en-US" dirty="0" smtClean="0"/>
              <a:t>Load balancer spreads traffic over replicas</a:t>
            </a:r>
          </a:p>
          <a:p>
            <a:pPr lvl="1"/>
            <a:r>
              <a:rPr lang="en-US" dirty="0" smtClean="0"/>
              <a:t>… without regard to the network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145243" y="5212864"/>
            <a:ext cx="1886657" cy="847551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Load Balancer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13143" y="5203059"/>
            <a:ext cx="1956500" cy="857356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Routing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5244" y="5269308"/>
            <a:ext cx="783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&gt;&gt;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106711" y="6307766"/>
            <a:ext cx="69043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Avoid custom interfaces between modules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60572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834" y="4720175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434" y="4760195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Topology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352" y="1417638"/>
            <a:ext cx="8479448" cy="251989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Present abstract topology to the module</a:t>
            </a:r>
          </a:p>
          <a:p>
            <a:pPr lvl="1"/>
            <a:r>
              <a:rPr lang="en-US" dirty="0" smtClean="0"/>
              <a:t>Concise: implicitly encodes the constraints </a:t>
            </a:r>
          </a:p>
          <a:p>
            <a:pPr lvl="1"/>
            <a:r>
              <a:rPr lang="en-US" dirty="0"/>
              <a:t>General: can represent a variety of </a:t>
            </a:r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Intuitive: looks just like a normal network</a:t>
            </a:r>
          </a:p>
          <a:p>
            <a:pPr lvl="1"/>
            <a:r>
              <a:rPr lang="en-US" dirty="0" smtClean="0"/>
              <a:t>Safe: prevents the module from overstepping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02431CD-A83D-384C-97C7-66FF0CCEF56F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-552508" y="5288424"/>
            <a:ext cx="1385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21" name="Picture 20" descr="1234405093667521867buggi_server_1.svg.hi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124" y="4781808"/>
            <a:ext cx="441379" cy="57979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91" y="4784543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ounded Rectangle 22"/>
          <p:cNvSpPr/>
          <p:nvPr/>
        </p:nvSpPr>
        <p:spPr>
          <a:xfrm>
            <a:off x="1622160" y="4221916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2596110" y="5664366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2765672" y="5364588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764158" y="4640517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1609178" y="4932843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1777075" y="5361220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1775562" y="4637150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2051053" y="5134102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051053" y="5849981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051053" y="4386138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3020883" y="5103755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ounded Rectangle 59"/>
          <p:cNvSpPr>
            <a:spLocks noChangeAspect="1"/>
          </p:cNvSpPr>
          <p:nvPr/>
        </p:nvSpPr>
        <p:spPr>
          <a:xfrm>
            <a:off x="2592708" y="4938822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ounded Rectangle 60"/>
          <p:cNvSpPr/>
          <p:nvPr/>
        </p:nvSpPr>
        <p:spPr>
          <a:xfrm>
            <a:off x="1607514" y="5660999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3" name="Picture 62" descr="1234405093667521867buggi_server_1.svg.hi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124" y="4067941"/>
            <a:ext cx="441379" cy="579792"/>
          </a:xfrm>
          <a:prstGeom prst="rect">
            <a:avLst/>
          </a:prstGeom>
        </p:spPr>
      </p:pic>
      <p:cxnSp>
        <p:nvCxnSpPr>
          <p:cNvPr id="65" name="Straight Connector 64"/>
          <p:cNvCxnSpPr/>
          <p:nvPr/>
        </p:nvCxnSpPr>
        <p:spPr>
          <a:xfrm flipH="1" flipV="1">
            <a:off x="3035400" y="5899911"/>
            <a:ext cx="664413" cy="21878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 flipV="1">
            <a:off x="3055452" y="5281780"/>
            <a:ext cx="644361" cy="38498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3044470" y="4375941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Rounded Rectangle 69"/>
          <p:cNvSpPr>
            <a:spLocks noChangeAspect="1"/>
          </p:cNvSpPr>
          <p:nvPr/>
        </p:nvSpPr>
        <p:spPr>
          <a:xfrm>
            <a:off x="2596110" y="4239933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3" name="Straight Connector 72"/>
          <p:cNvCxnSpPr/>
          <p:nvPr/>
        </p:nvCxnSpPr>
        <p:spPr>
          <a:xfrm flipH="1" flipV="1">
            <a:off x="999066" y="5065174"/>
            <a:ext cx="610112" cy="134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>
            <a:spLocks noChangeAspect="1"/>
          </p:cNvSpPr>
          <p:nvPr/>
        </p:nvSpPr>
        <p:spPr>
          <a:xfrm>
            <a:off x="6432338" y="4779559"/>
            <a:ext cx="690033" cy="690033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8" name="Straight Connector 77"/>
          <p:cNvCxnSpPr/>
          <p:nvPr/>
        </p:nvCxnSpPr>
        <p:spPr>
          <a:xfrm flipH="1">
            <a:off x="7164704" y="5133163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82" idx="3"/>
          </p:cNvCxnSpPr>
          <p:nvPr/>
        </p:nvCxnSpPr>
        <p:spPr>
          <a:xfrm flipH="1">
            <a:off x="5871572" y="5119427"/>
            <a:ext cx="49814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0" name="Picture 79" descr="1234405093667521867buggi_server_1.svg.hi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232" y="4791417"/>
            <a:ext cx="441379" cy="579792"/>
          </a:xfrm>
          <a:prstGeom prst="rect">
            <a:avLst/>
          </a:prstGeom>
        </p:spPr>
      </p:pic>
      <p:pic>
        <p:nvPicPr>
          <p:cNvPr id="81" name="Picture 80" descr="1234405093667521867buggi_server_1.svg.hi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542" y="4951010"/>
            <a:ext cx="441379" cy="579792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034" y="4825871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TextBox 82"/>
          <p:cNvSpPr txBox="1"/>
          <p:nvPr/>
        </p:nvSpPr>
        <p:spPr>
          <a:xfrm>
            <a:off x="1711559" y="6323990"/>
            <a:ext cx="1980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Real network</a:t>
            </a:r>
            <a:endParaRPr lang="en-US" sz="2400" dirty="0"/>
          </a:p>
        </p:txBody>
      </p:sp>
      <p:sp>
        <p:nvSpPr>
          <p:cNvPr id="84" name="TextBox 83"/>
          <p:cNvSpPr txBox="1"/>
          <p:nvPr/>
        </p:nvSpPr>
        <p:spPr>
          <a:xfrm>
            <a:off x="5857461" y="6323990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Abstract view</a:t>
            </a:r>
            <a:endParaRPr lang="en-US" sz="2400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092582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9" name="Straight Connector 38"/>
          <p:cNvCxnSpPr/>
          <p:nvPr/>
        </p:nvCxnSpPr>
        <p:spPr>
          <a:xfrm flipH="1" flipV="1">
            <a:off x="956175" y="4373213"/>
            <a:ext cx="610112" cy="134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556425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1" name="Straight Connector 40"/>
          <p:cNvCxnSpPr/>
          <p:nvPr/>
        </p:nvCxnSpPr>
        <p:spPr>
          <a:xfrm flipH="1" flipV="1">
            <a:off x="956175" y="5837056"/>
            <a:ext cx="610112" cy="134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9387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of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Hide irrelevant details</a:t>
            </a:r>
          </a:p>
          <a:p>
            <a:pPr lvl="1"/>
            <a:r>
              <a:rPr lang="en-US" dirty="0"/>
              <a:t>Load balancer doesn’t see </a:t>
            </a:r>
            <a:r>
              <a:rPr lang="en-US" dirty="0" smtClean="0"/>
              <a:t>the internal </a:t>
            </a:r>
            <a:br>
              <a:rPr lang="en-US" dirty="0" smtClean="0"/>
            </a:br>
            <a:r>
              <a:rPr lang="en-US" dirty="0" smtClean="0"/>
              <a:t>topology or any routing changes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Picture 4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166" y="4091775"/>
            <a:ext cx="441379" cy="5797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33" y="4120166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1596202" y="3531883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570152" y="4974333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739714" y="4674555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738200" y="3950484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1583220" y="4242810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751117" y="4671187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749604" y="3947117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025095" y="4444069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2025095" y="5159948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2025095" y="3696105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994925" y="4413722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>
            <a:spLocks noChangeAspect="1"/>
          </p:cNvSpPr>
          <p:nvPr/>
        </p:nvSpPr>
        <p:spPr>
          <a:xfrm>
            <a:off x="2566750" y="4248789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1581556" y="4970966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166" y="3377908"/>
            <a:ext cx="441379" cy="579792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 flipH="1" flipV="1">
            <a:off x="3009442" y="5209878"/>
            <a:ext cx="664413" cy="21878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3029494" y="4591747"/>
            <a:ext cx="644361" cy="38498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3018512" y="3685908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>
            <a:spLocks noChangeAspect="1"/>
          </p:cNvSpPr>
          <p:nvPr/>
        </p:nvSpPr>
        <p:spPr>
          <a:xfrm>
            <a:off x="2570152" y="3549900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>
            <a:stCxn id="11" idx="1"/>
          </p:cNvCxnSpPr>
          <p:nvPr/>
        </p:nvCxnSpPr>
        <p:spPr>
          <a:xfrm flipH="1" flipV="1">
            <a:off x="973108" y="4400797"/>
            <a:ext cx="610112" cy="134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>
            <a:spLocks noChangeAspect="1"/>
          </p:cNvSpPr>
          <p:nvPr/>
        </p:nvSpPr>
        <p:spPr>
          <a:xfrm>
            <a:off x="6406380" y="4089526"/>
            <a:ext cx="690033" cy="690033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7138746" y="4443130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845614" y="4429394"/>
            <a:ext cx="49814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274" y="4101384"/>
            <a:ext cx="441379" cy="579792"/>
          </a:xfrm>
          <a:prstGeom prst="rect">
            <a:avLst/>
          </a:prstGeom>
        </p:spPr>
      </p:pic>
      <p:pic>
        <p:nvPicPr>
          <p:cNvPr id="30" name="Picture 29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584" y="4260977"/>
            <a:ext cx="441379" cy="57979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685601" y="5633957"/>
            <a:ext cx="1954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Routing view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5408010" y="5633957"/>
            <a:ext cx="2864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Load-balancer view</a:t>
            </a:r>
            <a:endParaRPr lang="en-US" sz="2400" dirty="0"/>
          </a:p>
        </p:txBody>
      </p:sp>
      <p:sp>
        <p:nvSpPr>
          <p:cNvPr id="36" name="Freeform 35"/>
          <p:cNvSpPr/>
          <p:nvPr/>
        </p:nvSpPr>
        <p:spPr>
          <a:xfrm>
            <a:off x="1058333" y="3465641"/>
            <a:ext cx="2286000" cy="716892"/>
          </a:xfrm>
          <a:custGeom>
            <a:avLst/>
            <a:gdLst>
              <a:gd name="connsiteX0" fmla="*/ 0 w 2286000"/>
              <a:gd name="connsiteY0" fmla="*/ 716892 h 716892"/>
              <a:gd name="connsiteX1" fmla="*/ 541867 w 2286000"/>
              <a:gd name="connsiteY1" fmla="*/ 598359 h 716892"/>
              <a:gd name="connsiteX2" fmla="*/ 939800 w 2286000"/>
              <a:gd name="connsiteY2" fmla="*/ 22626 h 716892"/>
              <a:gd name="connsiteX3" fmla="*/ 2286000 w 2286000"/>
              <a:gd name="connsiteY3" fmla="*/ 107292 h 716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0" h="716892">
                <a:moveTo>
                  <a:pt x="0" y="716892"/>
                </a:moveTo>
                <a:cubicBezTo>
                  <a:pt x="192617" y="715481"/>
                  <a:pt x="385234" y="714070"/>
                  <a:pt x="541867" y="598359"/>
                </a:cubicBezTo>
                <a:cubicBezTo>
                  <a:pt x="698500" y="482648"/>
                  <a:pt x="649111" y="104470"/>
                  <a:pt x="939800" y="22626"/>
                </a:cubicBezTo>
                <a:cubicBezTo>
                  <a:pt x="1230489" y="-59218"/>
                  <a:pt x="2286000" y="107292"/>
                  <a:pt x="2286000" y="107292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1049867" y="3791972"/>
            <a:ext cx="2319866" cy="551555"/>
          </a:xfrm>
          <a:custGeom>
            <a:avLst/>
            <a:gdLst>
              <a:gd name="connsiteX0" fmla="*/ 0 w 2319866"/>
              <a:gd name="connsiteY0" fmla="*/ 551428 h 551555"/>
              <a:gd name="connsiteX1" fmla="*/ 1329266 w 2319866"/>
              <a:gd name="connsiteY1" fmla="*/ 466761 h 551555"/>
              <a:gd name="connsiteX2" fmla="*/ 1608666 w 2319866"/>
              <a:gd name="connsiteY2" fmla="*/ 34961 h 551555"/>
              <a:gd name="connsiteX3" fmla="*/ 2319866 w 2319866"/>
              <a:gd name="connsiteY3" fmla="*/ 26495 h 5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9866" h="551555">
                <a:moveTo>
                  <a:pt x="0" y="551428"/>
                </a:moveTo>
                <a:cubicBezTo>
                  <a:pt x="530577" y="552133"/>
                  <a:pt x="1061155" y="552839"/>
                  <a:pt x="1329266" y="466761"/>
                </a:cubicBezTo>
                <a:cubicBezTo>
                  <a:pt x="1597377" y="380683"/>
                  <a:pt x="1443566" y="108339"/>
                  <a:pt x="1608666" y="34961"/>
                </a:cubicBezTo>
                <a:cubicBezTo>
                  <a:pt x="1773766" y="-38417"/>
                  <a:pt x="2319866" y="26495"/>
                  <a:pt x="2319866" y="26495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71" y="3412698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9" name="Straight Connector 38"/>
          <p:cNvCxnSpPr/>
          <p:nvPr/>
        </p:nvCxnSpPr>
        <p:spPr>
          <a:xfrm flipH="1" flipV="1">
            <a:off x="943346" y="3693329"/>
            <a:ext cx="610112" cy="134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71" y="4876541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1" name="Straight Connector 40"/>
          <p:cNvCxnSpPr/>
          <p:nvPr/>
        </p:nvCxnSpPr>
        <p:spPr>
          <a:xfrm flipH="1" flipV="1">
            <a:off x="943346" y="5157172"/>
            <a:ext cx="610112" cy="134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202" y="4142915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802" y="4182935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402" y="4248611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605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Ex. #1: Pass-Through of Packets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Simplified input</a:t>
            </a:r>
          </a:p>
          <a:p>
            <a:pPr lvl="1"/>
            <a:r>
              <a:rPr lang="en-US" dirty="0" smtClean="0"/>
              <a:t>Merged set of input ports</a:t>
            </a:r>
          </a:p>
          <a:p>
            <a:pPr lvl="1"/>
            <a:r>
              <a:rPr lang="en-US" dirty="0" smtClean="0"/>
              <a:t>E.g., all traffic from Internet</a:t>
            </a:r>
          </a:p>
          <a:p>
            <a:r>
              <a:rPr lang="en-US" dirty="0" smtClean="0"/>
              <a:t>No forwarding action</a:t>
            </a:r>
          </a:p>
          <a:p>
            <a:pPr lvl="1"/>
            <a:r>
              <a:rPr lang="en-US" dirty="0" smtClean="0"/>
              <a:t>Firewall: pass-through or drop a packet</a:t>
            </a:r>
          </a:p>
          <a:p>
            <a:pPr lvl="1"/>
            <a:r>
              <a:rPr lang="en-US" dirty="0" smtClean="0"/>
              <a:t>Load balancer: pass-through and rewrite </a:t>
            </a:r>
            <a:r>
              <a:rPr lang="en-US" dirty="0" err="1" smtClean="0"/>
              <a:t>dest</a:t>
            </a:r>
            <a:endParaRPr lang="en-US" dirty="0" smtClean="0"/>
          </a:p>
          <a:p>
            <a:r>
              <a:rPr lang="en-US" dirty="0" smtClean="0"/>
              <a:t>Forwarding performed by another module</a:t>
            </a:r>
          </a:p>
          <a:p>
            <a:pPr lvl="1"/>
            <a:r>
              <a:rPr lang="en-US" dirty="0" smtClean="0"/>
              <a:t>Routing module controls </a:t>
            </a:r>
            <a:r>
              <a:rPr lang="en-US" i="1" dirty="0" smtClean="0"/>
              <a:t>all</a:t>
            </a:r>
            <a:r>
              <a:rPr lang="en-US" dirty="0" smtClean="0"/>
              <a:t> packet forwarding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7006247" y="2114071"/>
            <a:ext cx="690033" cy="690033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7738614" y="2467675"/>
            <a:ext cx="549588" cy="0"/>
          </a:xfrm>
          <a:prstGeom prst="line">
            <a:avLst/>
          </a:prstGeom>
          <a:ln w="38100" cmpd="sng">
            <a:solidFill>
              <a:schemeClr val="tx1">
                <a:lumMod val="50000"/>
                <a:lumOff val="50000"/>
              </a:schemeClr>
            </a:solidFill>
            <a:prstDash val="sys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5" idx="1"/>
          </p:cNvCxnSpPr>
          <p:nvPr/>
        </p:nvCxnSpPr>
        <p:spPr>
          <a:xfrm flipH="1" flipV="1">
            <a:off x="6277456" y="2453939"/>
            <a:ext cx="728791" cy="5149"/>
          </a:xfrm>
          <a:prstGeom prst="line">
            <a:avLst/>
          </a:prstGeom>
          <a:ln w="38100" cmpd="sng">
            <a:solidFill>
              <a:schemeClr val="bg1">
                <a:lumMod val="50000"/>
              </a:schemeClr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8892" y="2061789"/>
            <a:ext cx="441379" cy="579792"/>
          </a:xfrm>
          <a:prstGeom prst="rect">
            <a:avLst/>
          </a:prstGeom>
        </p:spPr>
      </p:pic>
      <p:pic>
        <p:nvPicPr>
          <p:cNvPr id="9" name="Picture 8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202" y="2221382"/>
            <a:ext cx="441379" cy="57979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330320" y="2824696"/>
            <a:ext cx="22039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Load balancer, </a:t>
            </a:r>
          </a:p>
          <a:p>
            <a:pPr algn="ctr"/>
            <a:r>
              <a:rPr lang="en-US" sz="2400" dirty="0" smtClean="0"/>
              <a:t>Firewall</a:t>
            </a:r>
            <a:endParaRPr lang="en-US" sz="24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318" y="2167460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918" y="2207480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518" y="2273156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0658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Ex. #2: Joint Control of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3232"/>
            <a:ext cx="8229600" cy="4525963"/>
          </a:xfrm>
        </p:spPr>
        <p:txBody>
          <a:bodyPr/>
          <a:lstStyle/>
          <a:p>
            <a:r>
              <a:rPr lang="en-US" dirty="0" smtClean="0"/>
              <a:t>Division of labor</a:t>
            </a:r>
          </a:p>
          <a:p>
            <a:pPr lvl="1"/>
            <a:r>
              <a:rPr lang="en-US" dirty="0" smtClean="0"/>
              <a:t>One module picks the egress point</a:t>
            </a:r>
          </a:p>
          <a:p>
            <a:pPr lvl="1"/>
            <a:r>
              <a:rPr lang="en-US" dirty="0" smtClean="0"/>
              <a:t>Other module picks the 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77" y="4731239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1541746" y="4142956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515696" y="5585406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685258" y="5285628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683744" y="4561557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1528764" y="4853883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696661" y="5282260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695148" y="4558190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970639" y="5055142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1970639" y="5771021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1970639" y="4307178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940469" y="5024795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>
            <a:spLocks noChangeAspect="1"/>
          </p:cNvSpPr>
          <p:nvPr/>
        </p:nvSpPr>
        <p:spPr>
          <a:xfrm>
            <a:off x="2512294" y="4859862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1527100" y="5582039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2964056" y="4296981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>
            <a:spLocks noChangeAspect="1"/>
          </p:cNvSpPr>
          <p:nvPr/>
        </p:nvSpPr>
        <p:spPr>
          <a:xfrm>
            <a:off x="2515696" y="4160973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>
            <a:stCxn id="11" idx="1"/>
          </p:cNvCxnSpPr>
          <p:nvPr/>
        </p:nvCxnSpPr>
        <p:spPr>
          <a:xfrm flipH="1" flipV="1">
            <a:off x="918652" y="5011870"/>
            <a:ext cx="610112" cy="134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Pictur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15" y="5487614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2" name="Straight Connector 31"/>
          <p:cNvCxnSpPr/>
          <p:nvPr/>
        </p:nvCxnSpPr>
        <p:spPr>
          <a:xfrm flipH="1" flipV="1">
            <a:off x="888890" y="5768245"/>
            <a:ext cx="610112" cy="134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1" name="Picture 6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90457" y="4024309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90457" y="4731777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Rounded Rectangle 63"/>
          <p:cNvSpPr/>
          <p:nvPr/>
        </p:nvSpPr>
        <p:spPr>
          <a:xfrm>
            <a:off x="6103573" y="4921303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ounded Rectangle 64"/>
          <p:cNvSpPr/>
          <p:nvPr/>
        </p:nvSpPr>
        <p:spPr>
          <a:xfrm>
            <a:off x="7077523" y="6363753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6" name="Straight Connector 65"/>
          <p:cNvCxnSpPr/>
          <p:nvPr/>
        </p:nvCxnSpPr>
        <p:spPr>
          <a:xfrm flipV="1">
            <a:off x="7247085" y="6063975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7245571" y="5339904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/>
          <p:cNvSpPr/>
          <p:nvPr/>
        </p:nvSpPr>
        <p:spPr>
          <a:xfrm>
            <a:off x="6090591" y="5632230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9" name="Straight Connector 68"/>
          <p:cNvCxnSpPr/>
          <p:nvPr/>
        </p:nvCxnSpPr>
        <p:spPr>
          <a:xfrm flipV="1">
            <a:off x="6258488" y="6060607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6256975" y="5336537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6532466" y="5833489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6532466" y="6549368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6532466" y="5085525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7502296" y="5803142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74"/>
          <p:cNvSpPr>
            <a:spLocks noChangeAspect="1"/>
          </p:cNvSpPr>
          <p:nvPr/>
        </p:nvSpPr>
        <p:spPr>
          <a:xfrm>
            <a:off x="7074121" y="5638209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ounded Rectangle 75"/>
          <p:cNvSpPr/>
          <p:nvPr/>
        </p:nvSpPr>
        <p:spPr>
          <a:xfrm>
            <a:off x="6088927" y="6360386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7" name="Straight Connector 76"/>
          <p:cNvCxnSpPr/>
          <p:nvPr/>
        </p:nvCxnSpPr>
        <p:spPr>
          <a:xfrm flipH="1">
            <a:off x="7525883" y="5075328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>
            <a:spLocks noChangeAspect="1"/>
          </p:cNvSpPr>
          <p:nvPr/>
        </p:nvSpPr>
        <p:spPr>
          <a:xfrm>
            <a:off x="7077523" y="4939320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9" name="Straight Connector 78"/>
          <p:cNvCxnSpPr>
            <a:stCxn id="68" idx="1"/>
          </p:cNvCxnSpPr>
          <p:nvPr/>
        </p:nvCxnSpPr>
        <p:spPr>
          <a:xfrm flipH="1" flipV="1">
            <a:off x="5480479" y="5790217"/>
            <a:ext cx="610112" cy="134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 flipV="1">
            <a:off x="5450717" y="6546592"/>
            <a:ext cx="610112" cy="134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Rounded Rectangle 96"/>
          <p:cNvSpPr/>
          <p:nvPr/>
        </p:nvSpPr>
        <p:spPr>
          <a:xfrm>
            <a:off x="6570436" y="3649834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8" name="Straight Connector 97"/>
          <p:cNvCxnSpPr/>
          <p:nvPr/>
        </p:nvCxnSpPr>
        <p:spPr>
          <a:xfrm flipH="1">
            <a:off x="6913337" y="3463478"/>
            <a:ext cx="534984" cy="26801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 flipV="1">
            <a:off x="6944637" y="3883888"/>
            <a:ext cx="475786" cy="17883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" name="Picture 10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67858" y="3054470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67858" y="3769678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7" name="Straight Connector 106"/>
          <p:cNvCxnSpPr/>
          <p:nvPr/>
        </p:nvCxnSpPr>
        <p:spPr>
          <a:xfrm>
            <a:off x="5989483" y="3474642"/>
            <a:ext cx="534984" cy="26801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6046441" y="3895052"/>
            <a:ext cx="475786" cy="17883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9" name="Picture 10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580" y="3182567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818" y="3938942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" name="TextBox 110"/>
          <p:cNvSpPr txBox="1"/>
          <p:nvPr/>
        </p:nvSpPr>
        <p:spPr>
          <a:xfrm>
            <a:off x="1213479" y="6177349"/>
            <a:ext cx="2302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Learning and routing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7938979" y="3594395"/>
            <a:ext cx="1083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Learning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7990375" y="5365522"/>
            <a:ext cx="980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outing</a:t>
            </a:r>
            <a:endParaRPr lang="en-US" dirty="0"/>
          </a:p>
        </p:txBody>
      </p:sp>
      <p:sp>
        <p:nvSpPr>
          <p:cNvPr id="114" name="Right Arrow 113"/>
          <p:cNvSpPr/>
          <p:nvPr/>
        </p:nvSpPr>
        <p:spPr>
          <a:xfrm>
            <a:off x="4118167" y="4777879"/>
            <a:ext cx="1090481" cy="152008"/>
          </a:xfrm>
          <a:prstGeom prst="right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69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68" grpId="0" animBg="1"/>
      <p:bldP spid="75" grpId="0" animBg="1"/>
      <p:bldP spid="76" grpId="0" animBg="1"/>
      <p:bldP spid="78" grpId="0" animBg="1"/>
      <p:bldP spid="97" grpId="0" animBg="1"/>
      <p:bldP spid="112" grpId="0"/>
      <p:bldP spid="113" grpId="0"/>
      <p:bldP spid="1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Ex. #2: Joint Control of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6264"/>
            <a:ext cx="8229600" cy="4525963"/>
          </a:xfrm>
        </p:spPr>
        <p:txBody>
          <a:bodyPr/>
          <a:lstStyle/>
          <a:p>
            <a:r>
              <a:rPr lang="en-US" dirty="0" smtClean="0"/>
              <a:t>Virtual packet headers</a:t>
            </a:r>
          </a:p>
          <a:p>
            <a:pPr lvl="1"/>
            <a:r>
              <a:rPr lang="en-US" dirty="0" smtClean="0"/>
              <a:t>Learning module selects an egress point</a:t>
            </a:r>
          </a:p>
          <a:p>
            <a:pPr lvl="1"/>
            <a:r>
              <a:rPr lang="en-US" dirty="0" smtClean="0"/>
              <a:t>Routing module forwards on virtual output 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77" y="4731239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1541746" y="4142956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515696" y="5585406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685258" y="5285628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683744" y="4561557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1528764" y="4853883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696661" y="5282260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695148" y="4558190"/>
            <a:ext cx="1" cy="225827"/>
          </a:xfrm>
          <a:prstGeom prst="line">
            <a:avLst/>
          </a:prstGeom>
          <a:ln>
            <a:solidFill>
              <a:srgbClr val="F7840D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970639" y="5055142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1970639" y="5771021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1970639" y="4307178"/>
            <a:ext cx="426401" cy="0"/>
          </a:xfrm>
          <a:prstGeom prst="line">
            <a:avLst/>
          </a:prstGeom>
          <a:ln>
            <a:solidFill>
              <a:srgbClr val="F7840D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940469" y="5024795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>
            <a:spLocks noChangeAspect="1"/>
          </p:cNvSpPr>
          <p:nvPr/>
        </p:nvSpPr>
        <p:spPr>
          <a:xfrm>
            <a:off x="2512294" y="4859862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1527100" y="5582039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2964056" y="4296981"/>
            <a:ext cx="426401" cy="0"/>
          </a:xfrm>
          <a:prstGeom prst="line">
            <a:avLst/>
          </a:prstGeom>
          <a:ln>
            <a:solidFill>
              <a:srgbClr val="008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>
            <a:spLocks noChangeAspect="1"/>
          </p:cNvSpPr>
          <p:nvPr/>
        </p:nvSpPr>
        <p:spPr>
          <a:xfrm>
            <a:off x="2515696" y="4160973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>
            <a:stCxn id="11" idx="1"/>
          </p:cNvCxnSpPr>
          <p:nvPr/>
        </p:nvCxnSpPr>
        <p:spPr>
          <a:xfrm flipH="1" flipV="1">
            <a:off x="918652" y="5011870"/>
            <a:ext cx="610112" cy="13463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Pictur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15" y="5487614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2" name="Straight Connector 31"/>
          <p:cNvCxnSpPr/>
          <p:nvPr/>
        </p:nvCxnSpPr>
        <p:spPr>
          <a:xfrm flipH="1" flipV="1">
            <a:off x="888890" y="5768245"/>
            <a:ext cx="610112" cy="134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1" name="Picture 6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90457" y="4024309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90457" y="4731777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Rounded Rectangle 63"/>
          <p:cNvSpPr/>
          <p:nvPr/>
        </p:nvSpPr>
        <p:spPr>
          <a:xfrm>
            <a:off x="6103573" y="4921303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ounded Rectangle 64"/>
          <p:cNvSpPr/>
          <p:nvPr/>
        </p:nvSpPr>
        <p:spPr>
          <a:xfrm>
            <a:off x="7077523" y="6363753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6" name="Straight Connector 65"/>
          <p:cNvCxnSpPr/>
          <p:nvPr/>
        </p:nvCxnSpPr>
        <p:spPr>
          <a:xfrm flipV="1">
            <a:off x="7247085" y="6063975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7245571" y="5339904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/>
          <p:cNvSpPr/>
          <p:nvPr/>
        </p:nvSpPr>
        <p:spPr>
          <a:xfrm>
            <a:off x="6090591" y="5632230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9" name="Straight Connector 68"/>
          <p:cNvCxnSpPr/>
          <p:nvPr/>
        </p:nvCxnSpPr>
        <p:spPr>
          <a:xfrm flipV="1">
            <a:off x="6258488" y="6060607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6256975" y="5336537"/>
            <a:ext cx="1" cy="225827"/>
          </a:xfrm>
          <a:prstGeom prst="line">
            <a:avLst/>
          </a:prstGeom>
          <a:ln>
            <a:solidFill>
              <a:srgbClr val="F7840D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6532466" y="5833489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6532466" y="6549368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6532466" y="5085525"/>
            <a:ext cx="426401" cy="0"/>
          </a:xfrm>
          <a:prstGeom prst="line">
            <a:avLst/>
          </a:prstGeom>
          <a:ln>
            <a:solidFill>
              <a:srgbClr val="F7840D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7502296" y="5803142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74"/>
          <p:cNvSpPr>
            <a:spLocks noChangeAspect="1"/>
          </p:cNvSpPr>
          <p:nvPr/>
        </p:nvSpPr>
        <p:spPr>
          <a:xfrm>
            <a:off x="7074121" y="5638209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ounded Rectangle 75"/>
          <p:cNvSpPr/>
          <p:nvPr/>
        </p:nvSpPr>
        <p:spPr>
          <a:xfrm>
            <a:off x="6088927" y="6360386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7" name="Straight Connector 76"/>
          <p:cNvCxnSpPr/>
          <p:nvPr/>
        </p:nvCxnSpPr>
        <p:spPr>
          <a:xfrm flipH="1">
            <a:off x="7525883" y="5075328"/>
            <a:ext cx="426401" cy="0"/>
          </a:xfrm>
          <a:prstGeom prst="line">
            <a:avLst/>
          </a:prstGeom>
          <a:ln>
            <a:solidFill>
              <a:srgbClr val="008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>
            <a:spLocks noChangeAspect="1"/>
          </p:cNvSpPr>
          <p:nvPr/>
        </p:nvSpPr>
        <p:spPr>
          <a:xfrm>
            <a:off x="7077523" y="4939320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9" name="Straight Connector 78"/>
          <p:cNvCxnSpPr>
            <a:stCxn id="68" idx="1"/>
          </p:cNvCxnSpPr>
          <p:nvPr/>
        </p:nvCxnSpPr>
        <p:spPr>
          <a:xfrm flipH="1" flipV="1">
            <a:off x="5480479" y="5790217"/>
            <a:ext cx="610112" cy="13463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 flipV="1">
            <a:off x="5450717" y="6546592"/>
            <a:ext cx="610112" cy="134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Rounded Rectangle 96"/>
          <p:cNvSpPr/>
          <p:nvPr/>
        </p:nvSpPr>
        <p:spPr>
          <a:xfrm>
            <a:off x="6570436" y="3649834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8" name="Straight Connector 97"/>
          <p:cNvCxnSpPr/>
          <p:nvPr/>
        </p:nvCxnSpPr>
        <p:spPr>
          <a:xfrm flipH="1">
            <a:off x="6913337" y="3463478"/>
            <a:ext cx="534984" cy="268010"/>
          </a:xfrm>
          <a:prstGeom prst="line">
            <a:avLst/>
          </a:prstGeom>
          <a:ln>
            <a:solidFill>
              <a:srgbClr val="008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 flipV="1">
            <a:off x="6944637" y="3883888"/>
            <a:ext cx="475786" cy="17883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" name="Picture 10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67858" y="3054470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67858" y="3769678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7" name="Straight Connector 106"/>
          <p:cNvCxnSpPr/>
          <p:nvPr/>
        </p:nvCxnSpPr>
        <p:spPr>
          <a:xfrm>
            <a:off x="5989483" y="3474642"/>
            <a:ext cx="534984" cy="26801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6046441" y="3895052"/>
            <a:ext cx="475786" cy="17883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9" name="Picture 10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580" y="3182567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818" y="3938942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" name="TextBox 110"/>
          <p:cNvSpPr txBox="1"/>
          <p:nvPr/>
        </p:nvSpPr>
        <p:spPr>
          <a:xfrm>
            <a:off x="1213479" y="6177349"/>
            <a:ext cx="2302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Learning and routing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7938979" y="3594395"/>
            <a:ext cx="1083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Learning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7990375" y="5365522"/>
            <a:ext cx="980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outing</a:t>
            </a:r>
            <a:endParaRPr lang="en-US" dirty="0"/>
          </a:p>
        </p:txBody>
      </p:sp>
      <p:sp>
        <p:nvSpPr>
          <p:cNvPr id="114" name="Right Arrow 113"/>
          <p:cNvSpPr/>
          <p:nvPr/>
        </p:nvSpPr>
        <p:spPr>
          <a:xfrm>
            <a:off x="4118167" y="4777879"/>
            <a:ext cx="1090481" cy="152008"/>
          </a:xfrm>
          <a:prstGeom prst="right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 Single Corner Rectangle 4"/>
          <p:cNvSpPr/>
          <p:nvPr/>
        </p:nvSpPr>
        <p:spPr>
          <a:xfrm>
            <a:off x="6185167" y="3047902"/>
            <a:ext cx="338608" cy="154294"/>
          </a:xfrm>
          <a:prstGeom prst="round1Rect">
            <a:avLst/>
          </a:prstGeom>
          <a:solidFill>
            <a:schemeClr val="accent1"/>
          </a:solidFill>
          <a:ln w="9525" cmpd="sng"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 Single Corner Rectangle 56"/>
          <p:cNvSpPr/>
          <p:nvPr/>
        </p:nvSpPr>
        <p:spPr>
          <a:xfrm>
            <a:off x="6183619" y="3200301"/>
            <a:ext cx="338608" cy="295449"/>
          </a:xfrm>
          <a:prstGeom prst="round1Rect">
            <a:avLst/>
          </a:prstGeom>
          <a:solidFill>
            <a:schemeClr val="bg1"/>
          </a:solidFill>
          <a:ln w="9525" cmpd="sng"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 Single Corner Rectangle 58"/>
          <p:cNvSpPr/>
          <p:nvPr/>
        </p:nvSpPr>
        <p:spPr>
          <a:xfrm>
            <a:off x="5040892" y="5556157"/>
            <a:ext cx="338608" cy="154294"/>
          </a:xfrm>
          <a:prstGeom prst="round1Rect">
            <a:avLst/>
          </a:prstGeom>
          <a:solidFill>
            <a:schemeClr val="accent1"/>
          </a:solidFill>
          <a:ln w="9525" cmpd="sng"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 Single Corner Rectangle 59"/>
          <p:cNvSpPr/>
          <p:nvPr/>
        </p:nvSpPr>
        <p:spPr>
          <a:xfrm>
            <a:off x="5039344" y="5708556"/>
            <a:ext cx="338608" cy="295449"/>
          </a:xfrm>
          <a:prstGeom prst="round1Rect">
            <a:avLst/>
          </a:prstGeom>
          <a:solidFill>
            <a:schemeClr val="bg1"/>
          </a:solidFill>
          <a:ln w="9525" cmpd="sng"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ound Single Corner Rectangle 62"/>
          <p:cNvSpPr/>
          <p:nvPr/>
        </p:nvSpPr>
        <p:spPr>
          <a:xfrm>
            <a:off x="5039344" y="5378350"/>
            <a:ext cx="169304" cy="189099"/>
          </a:xfrm>
          <a:prstGeom prst="round1Rect">
            <a:avLst/>
          </a:prstGeom>
          <a:solidFill>
            <a:srgbClr val="FF0000"/>
          </a:solidFill>
          <a:ln w="9525" cmpd="sng"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 Single Corner Rectangle 79"/>
          <p:cNvSpPr/>
          <p:nvPr/>
        </p:nvSpPr>
        <p:spPr>
          <a:xfrm>
            <a:off x="5204573" y="5376814"/>
            <a:ext cx="169304" cy="189099"/>
          </a:xfrm>
          <a:prstGeom prst="round1Rect">
            <a:avLst/>
          </a:prstGeom>
          <a:solidFill>
            <a:srgbClr val="008000"/>
          </a:solidFill>
          <a:ln w="9525" cmpd="sng"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 Single Corner Rectangle 80"/>
          <p:cNvSpPr/>
          <p:nvPr/>
        </p:nvSpPr>
        <p:spPr>
          <a:xfrm>
            <a:off x="6940530" y="3059194"/>
            <a:ext cx="338608" cy="154294"/>
          </a:xfrm>
          <a:prstGeom prst="round1Rect">
            <a:avLst/>
          </a:prstGeom>
          <a:solidFill>
            <a:schemeClr val="accent1"/>
          </a:solidFill>
          <a:ln w="9525" cmpd="sng"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 Single Corner Rectangle 81"/>
          <p:cNvSpPr/>
          <p:nvPr/>
        </p:nvSpPr>
        <p:spPr>
          <a:xfrm>
            <a:off x="6938982" y="3211593"/>
            <a:ext cx="338608" cy="295449"/>
          </a:xfrm>
          <a:prstGeom prst="round1Rect">
            <a:avLst/>
          </a:prstGeom>
          <a:solidFill>
            <a:schemeClr val="bg1"/>
          </a:solidFill>
          <a:ln w="9525" cmpd="sng"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58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7" grpId="0" animBg="1"/>
      <p:bldP spid="57" grpId="1" animBg="1"/>
      <p:bldP spid="59" grpId="0" animBg="1"/>
      <p:bldP spid="60" grpId="0" animBg="1"/>
      <p:bldP spid="63" grpId="0" animBg="1"/>
      <p:bldP spid="80" grpId="0" animBg="1"/>
      <p:bldP spid="81" grpId="0" animBg="1"/>
      <p:bldP spid="8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21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Ex. #3: Many-to-One Mapping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741399" y="1774216"/>
            <a:ext cx="3640667" cy="558800"/>
          </a:xfrm>
          <a:prstGeom prst="roundRect">
            <a:avLst/>
          </a:prstGeom>
          <a:ln w="1905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6350" cmpd="sng">
                <a:solidFill>
                  <a:schemeClr val="tx1"/>
                </a:solidFill>
              </a:ln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5291667"/>
            <a:ext cx="8229600" cy="147214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Left: </a:t>
            </a:r>
            <a:r>
              <a:rPr lang="en-US" dirty="0" smtClean="0"/>
              <a:t>learning switch on MAC addresses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Middle: </a:t>
            </a:r>
            <a:r>
              <a:rPr lang="en-US" dirty="0" smtClean="0"/>
              <a:t>ARP on gateway, plus simple repeater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Right: </a:t>
            </a:r>
            <a:r>
              <a:rPr lang="en-US" dirty="0" smtClean="0"/>
              <a:t>shortest-path forwarding on IP prefixes</a:t>
            </a:r>
            <a:endParaRPr lang="en-US" dirty="0"/>
          </a:p>
        </p:txBody>
      </p:sp>
      <p:sp>
        <p:nvSpPr>
          <p:cNvPr id="8" name="Parallelogram 7"/>
          <p:cNvSpPr/>
          <p:nvPr/>
        </p:nvSpPr>
        <p:spPr>
          <a:xfrm>
            <a:off x="3630298" y="1243826"/>
            <a:ext cx="2139499" cy="1524134"/>
          </a:xfrm>
          <a:prstGeom prst="parallelogram">
            <a:avLst>
              <a:gd name="adj" fmla="val 48222"/>
            </a:avLst>
          </a:prstGeom>
          <a:solidFill>
            <a:srgbClr val="FFFFFF">
              <a:alpha val="3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arallelogram 8"/>
          <p:cNvSpPr/>
          <p:nvPr/>
        </p:nvSpPr>
        <p:spPr>
          <a:xfrm>
            <a:off x="123979" y="3031584"/>
            <a:ext cx="8863862" cy="2162589"/>
          </a:xfrm>
          <a:prstGeom prst="parallelogram">
            <a:avLst>
              <a:gd name="adj" fmla="val 48222"/>
            </a:avLst>
          </a:prstGeom>
          <a:solidFill>
            <a:srgbClr val="FFFFFF">
              <a:alpha val="3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512753" y="3087151"/>
            <a:ext cx="3898359" cy="1823465"/>
          </a:xfrm>
          <a:prstGeom prst="ellipse">
            <a:avLst/>
          </a:prstGeom>
          <a:noFill/>
          <a:ln w="38100"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00889" y="3147566"/>
            <a:ext cx="4024243" cy="1823465"/>
          </a:xfrm>
          <a:prstGeom prst="ellipse">
            <a:avLst/>
          </a:prstGeom>
          <a:noFill/>
          <a:ln w="38100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561733" y="2053616"/>
            <a:ext cx="93916" cy="2071906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403651" y="2303072"/>
            <a:ext cx="1074467" cy="1822450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825133" y="2303072"/>
            <a:ext cx="1016918" cy="1892300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0" idx="2"/>
            <a:endCxn id="47" idx="0"/>
          </p:cNvCxnSpPr>
          <p:nvPr/>
        </p:nvCxnSpPr>
        <p:spPr>
          <a:xfrm>
            <a:off x="1985353" y="1909516"/>
            <a:ext cx="374662" cy="1369969"/>
          </a:xfrm>
          <a:prstGeom prst="line">
            <a:avLst/>
          </a:prstGeom>
          <a:ln w="25400"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967204" y="2072354"/>
            <a:ext cx="63059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3" name="Picture 32" descr="green_switch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601" y="1868329"/>
            <a:ext cx="749325" cy="498297"/>
          </a:xfrm>
          <a:prstGeom prst="rect">
            <a:avLst/>
          </a:prstGeom>
        </p:spPr>
      </p:pic>
      <p:cxnSp>
        <p:nvCxnSpPr>
          <p:cNvPr id="35" name="Straight Connector 34"/>
          <p:cNvCxnSpPr>
            <a:stCxn id="45" idx="3"/>
            <a:endCxn id="43" idx="2"/>
          </p:cNvCxnSpPr>
          <p:nvPr/>
        </p:nvCxnSpPr>
        <p:spPr>
          <a:xfrm flipV="1">
            <a:off x="6984693" y="4356453"/>
            <a:ext cx="1055191" cy="2932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011999" y="3504466"/>
            <a:ext cx="1631880" cy="41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44" idx="2"/>
            <a:endCxn id="45" idx="0"/>
          </p:cNvCxnSpPr>
          <p:nvPr/>
        </p:nvCxnSpPr>
        <p:spPr>
          <a:xfrm flipH="1">
            <a:off x="6610031" y="3777782"/>
            <a:ext cx="398352" cy="6227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714678" y="3516983"/>
            <a:ext cx="1552147" cy="397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43" idx="1"/>
          </p:cNvCxnSpPr>
          <p:nvPr/>
        </p:nvCxnSpPr>
        <p:spPr>
          <a:xfrm>
            <a:off x="4967204" y="4083137"/>
            <a:ext cx="2698017" cy="241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46" idx="3"/>
          </p:cNvCxnSpPr>
          <p:nvPr/>
        </p:nvCxnSpPr>
        <p:spPr>
          <a:xfrm flipH="1">
            <a:off x="2647089" y="4194722"/>
            <a:ext cx="1619738" cy="5016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981097" y="1823380"/>
            <a:ext cx="0" cy="1892314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2" name="Picture 41" descr="blue_switc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89" y="3945080"/>
            <a:ext cx="749325" cy="498297"/>
          </a:xfrm>
          <a:prstGeom prst="rect">
            <a:avLst/>
          </a:prstGeom>
        </p:spPr>
      </p:pic>
      <p:pic>
        <p:nvPicPr>
          <p:cNvPr id="43" name="Picture 42" descr="green_switc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221" y="3858156"/>
            <a:ext cx="749325" cy="498297"/>
          </a:xfrm>
          <a:prstGeom prst="rect">
            <a:avLst/>
          </a:prstGeom>
        </p:spPr>
      </p:pic>
      <p:pic>
        <p:nvPicPr>
          <p:cNvPr id="44" name="Picture 43" descr="green_switc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720" y="3279485"/>
            <a:ext cx="749325" cy="498297"/>
          </a:xfrm>
          <a:prstGeom prst="rect">
            <a:avLst/>
          </a:prstGeom>
        </p:spPr>
      </p:pic>
      <p:pic>
        <p:nvPicPr>
          <p:cNvPr id="45" name="Picture 44" descr="green_switc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368" y="4400509"/>
            <a:ext cx="749325" cy="498297"/>
          </a:xfrm>
          <a:prstGeom prst="rect">
            <a:avLst/>
          </a:prstGeom>
        </p:spPr>
      </p:pic>
      <p:pic>
        <p:nvPicPr>
          <p:cNvPr id="46" name="Picture 45" descr="blue_switc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64" y="4447184"/>
            <a:ext cx="749325" cy="498297"/>
          </a:xfrm>
          <a:prstGeom prst="rect">
            <a:avLst/>
          </a:prstGeom>
        </p:spPr>
      </p:pic>
      <p:pic>
        <p:nvPicPr>
          <p:cNvPr id="47" name="Picture 46" descr="blue_switc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352" y="3279485"/>
            <a:ext cx="749325" cy="498297"/>
          </a:xfrm>
          <a:prstGeom prst="rect">
            <a:avLst/>
          </a:prstGeom>
        </p:spPr>
      </p:pic>
      <p:cxnSp>
        <p:nvCxnSpPr>
          <p:cNvPr id="48" name="Straight Connector 47"/>
          <p:cNvCxnSpPr/>
          <p:nvPr/>
        </p:nvCxnSpPr>
        <p:spPr>
          <a:xfrm>
            <a:off x="8039884" y="2051671"/>
            <a:ext cx="15045" cy="2273045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28" idx="2"/>
          </p:cNvCxnSpPr>
          <p:nvPr/>
        </p:nvCxnSpPr>
        <p:spPr>
          <a:xfrm>
            <a:off x="6633721" y="2748679"/>
            <a:ext cx="23689" cy="2283205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227327" y="2622700"/>
            <a:ext cx="0" cy="2246690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5" idx="2"/>
            <a:endCxn id="42" idx="0"/>
          </p:cNvCxnSpPr>
          <p:nvPr/>
        </p:nvCxnSpPr>
        <p:spPr>
          <a:xfrm>
            <a:off x="1175552" y="2499531"/>
            <a:ext cx="0" cy="1445549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>
            <a:grpSpLocks noChangeAspect="1"/>
          </p:cNvGrpSpPr>
          <p:nvPr/>
        </p:nvGrpSpPr>
        <p:grpSpPr>
          <a:xfrm>
            <a:off x="4237187" y="3798020"/>
            <a:ext cx="797185" cy="559223"/>
            <a:chOff x="3519586" y="5282558"/>
            <a:chExt cx="696276" cy="452997"/>
          </a:xfrm>
        </p:grpSpPr>
        <p:pic>
          <p:nvPicPr>
            <p:cNvPr id="53" name="Picture 52" descr="green_switch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39240" y="5283575"/>
              <a:ext cx="676622" cy="449953"/>
            </a:xfrm>
            <a:prstGeom prst="rect">
              <a:avLst/>
            </a:prstGeom>
          </p:spPr>
        </p:pic>
        <p:pic>
          <p:nvPicPr>
            <p:cNvPr id="54" name="Picture 53" descr="green_switch.png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8375"/>
            <a:stretch/>
          </p:blipFill>
          <p:spPr>
            <a:xfrm>
              <a:off x="3525872" y="5285602"/>
              <a:ext cx="484632" cy="449953"/>
            </a:xfrm>
            <a:prstGeom prst="rect">
              <a:avLst/>
            </a:prstGeom>
          </p:spPr>
        </p:pic>
        <p:pic>
          <p:nvPicPr>
            <p:cNvPr id="55" name="Picture 54" descr="blue_switch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8105"/>
            <a:stretch/>
          </p:blipFill>
          <p:spPr>
            <a:xfrm>
              <a:off x="3519586" y="5282558"/>
              <a:ext cx="283464" cy="449953"/>
            </a:xfrm>
            <a:prstGeom prst="rect">
              <a:avLst/>
            </a:prstGeom>
          </p:spPr>
        </p:pic>
      </p:grpSp>
      <p:sp>
        <p:nvSpPr>
          <p:cNvPr id="57" name="TextBox 56"/>
          <p:cNvSpPr txBox="1"/>
          <p:nvPr/>
        </p:nvSpPr>
        <p:spPr>
          <a:xfrm>
            <a:off x="5098548" y="4053445"/>
            <a:ext cx="1408985" cy="492443"/>
          </a:xfrm>
          <a:prstGeom prst="rect">
            <a:avLst/>
          </a:prstGeom>
          <a:noFill/>
          <a:scene3d>
            <a:camera prst="orthographicFront">
              <a:rot lat="1864996" lon="19823877" rev="20562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American Typewriter"/>
                <a:cs typeface="American Typewriter"/>
              </a:rPr>
              <a:t>IP Core</a:t>
            </a:r>
            <a:endParaRPr lang="en-US" sz="2600" b="1" dirty="0">
              <a:latin typeface="American Typewriter"/>
              <a:cs typeface="American Typewriter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344545" y="3795517"/>
            <a:ext cx="1708066" cy="492443"/>
          </a:xfrm>
          <a:prstGeom prst="rect">
            <a:avLst/>
          </a:prstGeom>
          <a:noFill/>
          <a:scene3d>
            <a:camera prst="orthographicFront">
              <a:rot lat="1866000" lon="19824000" rev="20562000"/>
            </a:camera>
            <a:lightRig rig="threePt" dir="t"/>
          </a:scene3d>
          <a:sp3d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American Typewriter"/>
                <a:cs typeface="American Typewriter"/>
              </a:rPr>
              <a:t>Ethernet</a:t>
            </a:r>
            <a:endParaRPr lang="en-US" sz="2600" b="1" dirty="0">
              <a:latin typeface="American Typewriter"/>
              <a:cs typeface="American Typewriter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5249496" y="1243825"/>
            <a:ext cx="3738345" cy="1524133"/>
            <a:chOff x="5249496" y="1243825"/>
            <a:chExt cx="3738345" cy="1524133"/>
          </a:xfrm>
        </p:grpSpPr>
        <p:sp>
          <p:nvSpPr>
            <p:cNvPr id="10" name="Parallelogram 9"/>
            <p:cNvSpPr/>
            <p:nvPr/>
          </p:nvSpPr>
          <p:spPr>
            <a:xfrm>
              <a:off x="5249496" y="1243825"/>
              <a:ext cx="3738345" cy="1524133"/>
            </a:xfrm>
            <a:prstGeom prst="parallelogram">
              <a:avLst>
                <a:gd name="adj" fmla="val 48222"/>
              </a:avLst>
            </a:prstGeom>
            <a:solidFill>
              <a:srgbClr val="FFFFFF">
                <a:alpha val="3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V="1">
              <a:off x="7008383" y="2364268"/>
              <a:ext cx="786582" cy="135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6306986" y="1688693"/>
              <a:ext cx="338279" cy="2085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27" idx="2"/>
              <a:endCxn id="28" idx="0"/>
            </p:cNvCxnSpPr>
            <p:nvPr/>
          </p:nvCxnSpPr>
          <p:spPr>
            <a:xfrm flipH="1">
              <a:off x="6633721" y="1833936"/>
              <a:ext cx="374662" cy="41644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endCxn id="26" idx="1"/>
            </p:cNvCxnSpPr>
            <p:nvPr/>
          </p:nvCxnSpPr>
          <p:spPr>
            <a:xfrm>
              <a:off x="6333311" y="2163459"/>
              <a:ext cx="134345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6" name="Picture 25" descr="green_switch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6766" y="1914310"/>
              <a:ext cx="749325" cy="498297"/>
            </a:xfrm>
            <a:prstGeom prst="rect">
              <a:avLst/>
            </a:prstGeom>
          </p:spPr>
        </p:pic>
        <p:pic>
          <p:nvPicPr>
            <p:cNvPr id="27" name="Picture 26" descr="green_switch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33720" y="1335639"/>
              <a:ext cx="749325" cy="498297"/>
            </a:xfrm>
            <a:prstGeom prst="rect">
              <a:avLst/>
            </a:prstGeom>
          </p:spPr>
        </p:pic>
        <p:pic>
          <p:nvPicPr>
            <p:cNvPr id="28" name="Picture 27" descr="green_switch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59058" y="2250382"/>
              <a:ext cx="749325" cy="498297"/>
            </a:xfrm>
            <a:prstGeom prst="rect">
              <a:avLst/>
            </a:prstGeom>
          </p:spPr>
        </p:pic>
        <p:pic>
          <p:nvPicPr>
            <p:cNvPr id="32" name="Picture 31" descr="green_switch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7803" y="1883268"/>
              <a:ext cx="749325" cy="498297"/>
            </a:xfrm>
            <a:prstGeom prst="rect">
              <a:avLst/>
            </a:prstGeom>
          </p:spPr>
        </p:pic>
        <p:sp>
          <p:nvSpPr>
            <p:cNvPr id="59" name="TextBox 58"/>
            <p:cNvSpPr txBox="1"/>
            <p:nvPr/>
          </p:nvSpPr>
          <p:spPr>
            <a:xfrm>
              <a:off x="7345339" y="1243826"/>
              <a:ext cx="1408985" cy="892552"/>
            </a:xfrm>
            <a:prstGeom prst="rect">
              <a:avLst/>
            </a:prstGeom>
            <a:noFill/>
            <a:scene3d>
              <a:camera prst="orthographicFront">
                <a:rot lat="1866000" lon="19824000" rev="20562000"/>
              </a:camera>
              <a:lightRig rig="threePt" dir="t"/>
            </a:scene3d>
            <a:sp3d/>
          </p:spPr>
          <p:txBody>
            <a:bodyPr wrap="none" rtlCol="0">
              <a:spAutoFit/>
            </a:bodyPr>
            <a:lstStyle/>
            <a:p>
              <a:r>
                <a:rPr lang="en-US" sz="2600" b="1" dirty="0" smtClean="0">
                  <a:latin typeface="American Typewriter"/>
                  <a:cs typeface="American Typewriter"/>
                </a:rPr>
                <a:t>IP Core</a:t>
              </a:r>
            </a:p>
            <a:p>
              <a:endParaRPr lang="en-US" sz="2600" b="1" dirty="0" smtClean="0">
                <a:latin typeface="American Typewriter"/>
                <a:cs typeface="American Typewriter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4110369" y="1293084"/>
            <a:ext cx="1659429" cy="492443"/>
          </a:xfrm>
          <a:prstGeom prst="rect">
            <a:avLst/>
          </a:prstGeom>
          <a:noFill/>
          <a:scene3d>
            <a:camera prst="orthographicFront">
              <a:rot lat="1866000" lon="19824000" rev="20562000"/>
            </a:camera>
            <a:lightRig rig="threePt" dir="t"/>
          </a:scene3d>
          <a:sp3d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American Typewriter"/>
                <a:cs typeface="American Typewriter"/>
              </a:rPr>
              <a:t>Gateway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463601" y="1243825"/>
            <a:ext cx="3676058" cy="1524134"/>
            <a:chOff x="463601" y="1243825"/>
            <a:chExt cx="3676058" cy="1524134"/>
          </a:xfrm>
        </p:grpSpPr>
        <p:sp>
          <p:nvSpPr>
            <p:cNvPr id="11" name="Parallelogram 10"/>
            <p:cNvSpPr/>
            <p:nvPr/>
          </p:nvSpPr>
          <p:spPr>
            <a:xfrm>
              <a:off x="463601" y="1243825"/>
              <a:ext cx="3589010" cy="1524134"/>
            </a:xfrm>
            <a:prstGeom prst="parallelogram">
              <a:avLst>
                <a:gd name="adj" fmla="val 48222"/>
              </a:avLst>
            </a:prstGeom>
            <a:solidFill>
              <a:srgbClr val="FFFFFF">
                <a:alpha val="3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2360015" y="1833936"/>
              <a:ext cx="508339" cy="100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2665933" y="2352027"/>
              <a:ext cx="307189" cy="94476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endCxn id="29" idx="1"/>
            </p:cNvCxnSpPr>
            <p:nvPr/>
          </p:nvCxnSpPr>
          <p:spPr>
            <a:xfrm>
              <a:off x="1502689" y="2363572"/>
              <a:ext cx="413919" cy="4903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Picture 24" descr="blue_switch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889" y="2001234"/>
              <a:ext cx="749325" cy="498297"/>
            </a:xfrm>
            <a:prstGeom prst="rect">
              <a:avLst/>
            </a:prstGeom>
          </p:spPr>
        </p:pic>
        <p:pic>
          <p:nvPicPr>
            <p:cNvPr id="29" name="Picture 28" descr="blue_switch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16608" y="2163459"/>
              <a:ext cx="749325" cy="498297"/>
            </a:xfrm>
            <a:prstGeom prst="rect">
              <a:avLst/>
            </a:prstGeom>
          </p:spPr>
        </p:pic>
        <p:pic>
          <p:nvPicPr>
            <p:cNvPr id="30" name="Picture 29" descr="blue_switch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0690" y="1411219"/>
              <a:ext cx="749325" cy="498297"/>
            </a:xfrm>
            <a:prstGeom prst="rect">
              <a:avLst/>
            </a:prstGeom>
          </p:spPr>
        </p:pic>
        <p:pic>
          <p:nvPicPr>
            <p:cNvPr id="34" name="Picture 33" descr="blue_switch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4356" y="1853730"/>
              <a:ext cx="749325" cy="498297"/>
            </a:xfrm>
            <a:prstGeom prst="rect">
              <a:avLst/>
            </a:prstGeom>
          </p:spPr>
        </p:pic>
        <p:sp>
          <p:nvSpPr>
            <p:cNvPr id="56" name="TextBox 55"/>
            <p:cNvSpPr txBox="1"/>
            <p:nvPr/>
          </p:nvSpPr>
          <p:spPr>
            <a:xfrm>
              <a:off x="2293264" y="1269291"/>
              <a:ext cx="1708066" cy="492443"/>
            </a:xfrm>
            <a:prstGeom prst="rect">
              <a:avLst/>
            </a:prstGeom>
            <a:noFill/>
            <a:scene3d>
              <a:camera prst="orthographicFront">
                <a:rot lat="1866000" lon="19824000" rev="20562000"/>
              </a:camera>
              <a:lightRig rig="threePt" dir="t"/>
            </a:scene3d>
            <a:sp3d/>
          </p:spPr>
          <p:txBody>
            <a:bodyPr wrap="none" rtlCol="0">
              <a:spAutoFit/>
            </a:bodyPr>
            <a:lstStyle/>
            <a:p>
              <a:r>
                <a:rPr lang="en-US" sz="2600" b="1" dirty="0" smtClean="0">
                  <a:latin typeface="American Typewriter"/>
                  <a:cs typeface="American Typewriter"/>
                </a:rPr>
                <a:t>Ethernet</a:t>
              </a: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3630299" y="2063124"/>
              <a:ext cx="50936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Straight Connector 61"/>
          <p:cNvCxnSpPr/>
          <p:nvPr/>
        </p:nvCxnSpPr>
        <p:spPr>
          <a:xfrm>
            <a:off x="1502689" y="4320978"/>
            <a:ext cx="441255" cy="2211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3319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6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8856" y="508579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66391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57199" y="1778001"/>
            <a:ext cx="2116667" cy="880534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View Definitions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868334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5715002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6558142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/>
          <p:cNvSpPr/>
          <p:nvPr/>
        </p:nvSpPr>
        <p:spPr>
          <a:xfrm>
            <a:off x="4172655" y="4351862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 rot="10800000">
            <a:off x="4775197" y="4351862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2357265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153134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3996274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2748142" y="1778026"/>
            <a:ext cx="862192" cy="88053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M1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813533" y="1778001"/>
            <a:ext cx="862192" cy="88053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M2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907143" y="1778026"/>
            <a:ext cx="862192" cy="88053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M3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982408" y="1778001"/>
            <a:ext cx="2704391" cy="88053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Composition Spec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1" name="Up Arrow 30"/>
          <p:cNvSpPr/>
          <p:nvPr/>
        </p:nvSpPr>
        <p:spPr>
          <a:xfrm rot="13131325">
            <a:off x="6955386" y="2895623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Up Arrow 31"/>
          <p:cNvSpPr/>
          <p:nvPr/>
        </p:nvSpPr>
        <p:spPr>
          <a:xfrm rot="8210100">
            <a:off x="1655248" y="2895650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Up Arrow 32"/>
          <p:cNvSpPr/>
          <p:nvPr/>
        </p:nvSpPr>
        <p:spPr>
          <a:xfrm>
            <a:off x="3935596" y="2895623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Up Arrow 33"/>
          <p:cNvSpPr/>
          <p:nvPr/>
        </p:nvSpPr>
        <p:spPr>
          <a:xfrm rot="10800000">
            <a:off x="4385741" y="2895623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Up Arrow 34"/>
          <p:cNvSpPr/>
          <p:nvPr/>
        </p:nvSpPr>
        <p:spPr>
          <a:xfrm>
            <a:off x="5036244" y="2912559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Up Arrow 35"/>
          <p:cNvSpPr/>
          <p:nvPr/>
        </p:nvSpPr>
        <p:spPr>
          <a:xfrm rot="10800000">
            <a:off x="5486389" y="2912559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Up Arrow 36"/>
          <p:cNvSpPr/>
          <p:nvPr/>
        </p:nvSpPr>
        <p:spPr>
          <a:xfrm>
            <a:off x="2818021" y="2929492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Up Arrow 37"/>
          <p:cNvSpPr/>
          <p:nvPr/>
        </p:nvSpPr>
        <p:spPr>
          <a:xfrm rot="10800000">
            <a:off x="3268166" y="2929492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08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77" y="274638"/>
            <a:ext cx="8875889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Software Defined Networking (SDN)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90942" y="2366061"/>
            <a:ext cx="4724400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Application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382889" y="2920401"/>
            <a:ext cx="747889" cy="4098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1664" y="2083841"/>
            <a:ext cx="235655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Network-wide visibility and control</a:t>
            </a:r>
            <a:endParaRPr lang="en-US" sz="2400" dirty="0"/>
          </a:p>
        </p:txBody>
      </p:sp>
      <p:cxnSp>
        <p:nvCxnSpPr>
          <p:cNvPr id="25" name="Straight Arrow Connector 24"/>
          <p:cNvCxnSpPr>
            <a:stCxn id="28" idx="1"/>
          </p:cNvCxnSpPr>
          <p:nvPr/>
        </p:nvCxnSpPr>
        <p:spPr>
          <a:xfrm flipH="1" flipV="1">
            <a:off x="5325534" y="4049889"/>
            <a:ext cx="1362430" cy="444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687964" y="3678847"/>
            <a:ext cx="28652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Direct control via open interface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758052" y="5798720"/>
            <a:ext cx="7928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But, how should we write controller applications?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4669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8" grpId="0"/>
      <p:bldP spid="3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Modularity is crucial</a:t>
            </a:r>
          </a:p>
          <a:p>
            <a:pPr lvl="1"/>
            <a:r>
              <a:rPr lang="en-US" dirty="0" smtClean="0"/>
              <a:t>Ease </a:t>
            </a:r>
            <a:r>
              <a:rPr lang="en-US" dirty="0"/>
              <a:t>of writing, testing, and </a:t>
            </a:r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Separation of concerns, code reuse, portability</a:t>
            </a:r>
          </a:p>
          <a:p>
            <a:r>
              <a:rPr lang="en-US" dirty="0" smtClean="0"/>
              <a:t>Language abstractions</a:t>
            </a:r>
          </a:p>
          <a:p>
            <a:pPr lvl="1"/>
            <a:r>
              <a:rPr lang="en-US" dirty="0" smtClean="0"/>
              <a:t>Parallel and sequential composition</a:t>
            </a:r>
          </a:p>
          <a:p>
            <a:pPr lvl="1"/>
            <a:r>
              <a:rPr lang="en-US" dirty="0" smtClean="0"/>
              <a:t>Abstract topology </a:t>
            </a:r>
            <a:r>
              <a:rPr lang="en-US" dirty="0" smtClean="0"/>
              <a:t>views and virtual headers</a:t>
            </a:r>
            <a:endParaRPr lang="en-US" dirty="0" smtClean="0"/>
          </a:p>
          <a:p>
            <a:r>
              <a:rPr lang="en-US" dirty="0" smtClean="0"/>
              <a:t>Ongoing </a:t>
            </a:r>
            <a:r>
              <a:rPr lang="en-US" dirty="0" smtClean="0"/>
              <a:t>work</a:t>
            </a:r>
          </a:p>
          <a:p>
            <a:pPr lvl="1"/>
            <a:r>
              <a:rPr lang="en-US" dirty="0" smtClean="0"/>
              <a:t>Imperative Python-like programming language</a:t>
            </a:r>
          </a:p>
          <a:p>
            <a:pPr lvl="1"/>
            <a:r>
              <a:rPr lang="en-US" dirty="0" smtClean="0"/>
              <a:t>Complete run-time system and example apps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496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Many Networking Tasks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90942" y="2366061"/>
            <a:ext cx="4724400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Route + Monitor + FW + LB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8" idx="2"/>
          </p:cNvCxnSpPr>
          <p:nvPr/>
        </p:nvCxnSpPr>
        <p:spPr>
          <a:xfrm>
            <a:off x="1075972" y="2502929"/>
            <a:ext cx="1054806" cy="2064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4610" y="1671932"/>
            <a:ext cx="1742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Monolithic application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172844" y="5725462"/>
            <a:ext cx="7249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Hard to program, test, debug, reuse, port, …</a:t>
            </a:r>
          </a:p>
        </p:txBody>
      </p:sp>
    </p:spTree>
    <p:extLst>
      <p:ext uri="{BB962C8B-B14F-4D97-AF65-F5344CB8AC3E}">
        <p14:creationId xmlns:p14="http://schemas.microsoft.com/office/powerpoint/2010/main" val="1998013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Modular Controller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72202" y="2374973"/>
            <a:ext cx="886893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LB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2290942" y="2377349"/>
            <a:ext cx="11288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Route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569175" y="2374973"/>
            <a:ext cx="1340556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Monitor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059072" y="2374973"/>
            <a:ext cx="963789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FW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40955" y="5654907"/>
            <a:ext cx="57136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Easier to program, test, and debug</a:t>
            </a:r>
          </a:p>
          <a:p>
            <a:pPr algn="ctr"/>
            <a:r>
              <a:rPr lang="en-US" sz="2800" dirty="0" smtClean="0"/>
              <a:t>Greater reusability and portability</a:t>
            </a:r>
            <a:endParaRPr lang="en-US" sz="2800" dirty="0"/>
          </a:p>
        </p:txBody>
      </p:sp>
      <p:cxnSp>
        <p:nvCxnSpPr>
          <p:cNvPr id="21" name="Straight Arrow Connector 20"/>
          <p:cNvCxnSpPr>
            <a:stCxn id="22" idx="2"/>
          </p:cNvCxnSpPr>
          <p:nvPr/>
        </p:nvCxnSpPr>
        <p:spPr>
          <a:xfrm>
            <a:off x="1167694" y="2502929"/>
            <a:ext cx="963084" cy="2064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4610" y="1671932"/>
            <a:ext cx="1926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module for each task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6256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Beyond Multi-Tenancy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2290942" y="2377349"/>
            <a:ext cx="13193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Slice 1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779667" y="2359816"/>
            <a:ext cx="13193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Slice </a:t>
            </a:r>
            <a:r>
              <a:rPr lang="en-US" sz="2600" dirty="0">
                <a:solidFill>
                  <a:srgbClr val="FFFFFF"/>
                </a:solidFill>
                <a:latin typeface="+mj-lt"/>
              </a:rPr>
              <a:t>2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5651509" y="2359816"/>
            <a:ext cx="13193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Slice </a:t>
            </a:r>
            <a:r>
              <a:rPr lang="en-US" sz="2600" dirty="0">
                <a:solidFill>
                  <a:srgbClr val="FFFFFF"/>
                </a:solidFill>
                <a:latin typeface="+mj-lt"/>
              </a:rPr>
              <a:t>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38719" y="2012604"/>
            <a:ext cx="6977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... </a:t>
            </a:r>
            <a:endParaRPr lang="en-US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397000" y="2303345"/>
            <a:ext cx="790222" cy="3777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632" y="1472348"/>
            <a:ext cx="422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Each module controls a </a:t>
            </a:r>
            <a:r>
              <a:rPr lang="en-US" sz="2400" i="1" dirty="0" smtClean="0"/>
              <a:t>different</a:t>
            </a:r>
            <a:r>
              <a:rPr lang="en-US" sz="2400" dirty="0" smtClean="0"/>
              <a:t> portion of the traffic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1533555" y="5559720"/>
            <a:ext cx="6754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Relatively easy to partition </a:t>
            </a:r>
            <a:r>
              <a:rPr lang="en-US" sz="2400" i="1" dirty="0" smtClean="0"/>
              <a:t>rule space</a:t>
            </a:r>
            <a:r>
              <a:rPr lang="en-US" sz="2400" dirty="0" smtClean="0"/>
              <a:t>, </a:t>
            </a:r>
            <a:r>
              <a:rPr lang="en-US" sz="2400" i="1" dirty="0" smtClean="0"/>
              <a:t>link </a:t>
            </a:r>
            <a:br>
              <a:rPr lang="en-US" sz="2400" i="1" dirty="0" smtClean="0"/>
            </a:br>
            <a:r>
              <a:rPr lang="en-US" sz="2400" i="1" dirty="0" smtClean="0"/>
              <a:t>bandwidth</a:t>
            </a:r>
            <a:r>
              <a:rPr lang="en-US" sz="2400" dirty="0" smtClean="0"/>
              <a:t>, and </a:t>
            </a:r>
            <a:r>
              <a:rPr lang="en-US" sz="2400" i="1" dirty="0" smtClean="0"/>
              <a:t>network events </a:t>
            </a:r>
            <a:r>
              <a:rPr lang="en-US" sz="2400" dirty="0" smtClean="0"/>
              <a:t>across modules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193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Modules Affect the </a:t>
            </a:r>
            <a:r>
              <a:rPr lang="en-US" i="1" dirty="0" smtClean="0"/>
              <a:t>Same</a:t>
            </a:r>
            <a:r>
              <a:rPr lang="en-US" dirty="0" smtClean="0"/>
              <a:t> Traffic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72202" y="2374973"/>
            <a:ext cx="886893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LB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3787414" y="2377349"/>
            <a:ext cx="11288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Route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320585" y="2377349"/>
            <a:ext cx="1340556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Monitor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059072" y="2374973"/>
            <a:ext cx="963789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FW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1497" y="5833130"/>
            <a:ext cx="87673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How to combine modules into a complete application?</a:t>
            </a:r>
            <a:endParaRPr lang="en-US" sz="28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469442" y="2173111"/>
            <a:ext cx="535521" cy="1619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2333" y="1354579"/>
            <a:ext cx="26098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Each module </a:t>
            </a:r>
            <a:r>
              <a:rPr lang="en-US" sz="2400" i="1" dirty="0" smtClean="0"/>
              <a:t>partially</a:t>
            </a:r>
            <a:r>
              <a:rPr lang="en-US" sz="2400" dirty="0" smtClean="0"/>
              <a:t> specifies the handling of the traffic</a:t>
            </a:r>
            <a:endParaRPr lang="en-US" sz="24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469442" y="2173111"/>
            <a:ext cx="1879607" cy="1619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900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Parallel Composition </a:t>
            </a:r>
            <a:r>
              <a:rPr lang="en-US" sz="3100" dirty="0" smtClean="0"/>
              <a:t>[ICFP’11, POPL’12]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058842" y="2088444"/>
            <a:ext cx="1956500" cy="857356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Route on </a:t>
            </a:r>
            <a:r>
              <a:rPr lang="en-US" sz="2600" dirty="0" err="1" smtClean="0">
                <a:solidFill>
                  <a:srgbClr val="FFFFFF"/>
                </a:solidFill>
                <a:latin typeface="+mj-lt"/>
              </a:rPr>
              <a:t>dest</a:t>
            </a:r>
            <a:r>
              <a:rPr lang="en-US" sz="26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prefix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290942" y="2108423"/>
            <a:ext cx="1886657" cy="847551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Monitor on source IP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84320" y="2140510"/>
            <a:ext cx="4842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997703" y="1265534"/>
            <a:ext cx="3043496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</a:rPr>
              <a:t> = 1.2/16 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(1)</a:t>
            </a:r>
          </a:p>
          <a:p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 = 3.4.5/24 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(2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4412" y="1265534"/>
            <a:ext cx="2866815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</a:rPr>
              <a:t>rcip</a:t>
            </a:r>
            <a:r>
              <a:rPr lang="en-US" sz="2000" dirty="0" smtClean="0">
                <a:solidFill>
                  <a:srgbClr val="FF0000"/>
                </a:solidFill>
              </a:rPr>
              <a:t> = 5.6.7.8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 count</a:t>
            </a:r>
          </a:p>
          <a:p>
            <a:r>
              <a:rPr lang="en-US" sz="2000" dirty="0" err="1">
                <a:solidFill>
                  <a:srgbClr val="FF0000"/>
                </a:solidFill>
                <a:sym typeface="Wingdings"/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rcip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 = 5.6.7.9  count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52278" y="5456942"/>
            <a:ext cx="5582653" cy="1323439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</a:rPr>
              <a:t>s</a:t>
            </a:r>
            <a:r>
              <a:rPr lang="en-US" sz="2000" dirty="0" err="1" smtClean="0">
                <a:solidFill>
                  <a:srgbClr val="000000"/>
                </a:solidFill>
              </a:rPr>
              <a:t>rcip</a:t>
            </a:r>
            <a:r>
              <a:rPr lang="en-US" sz="2000" dirty="0" smtClean="0">
                <a:solidFill>
                  <a:srgbClr val="000000"/>
                </a:solidFill>
              </a:rPr>
              <a:t> = 5.6.7.8, </a:t>
            </a:r>
            <a:r>
              <a:rPr lang="en-US" sz="2000" dirty="0" err="1" smtClean="0">
                <a:solidFill>
                  <a:srgbClr val="000000"/>
                </a:solidFill>
              </a:rPr>
              <a:t>dstip</a:t>
            </a:r>
            <a:r>
              <a:rPr lang="en-US" sz="2000" dirty="0" smtClean="0">
                <a:solidFill>
                  <a:srgbClr val="000000"/>
                </a:solidFill>
              </a:rPr>
              <a:t> = 1.2/16 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000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(1), count</a:t>
            </a:r>
          </a:p>
          <a:p>
            <a:r>
              <a:rPr lang="en-US" sz="2000" dirty="0" err="1" smtClean="0">
                <a:solidFill>
                  <a:srgbClr val="000000"/>
                </a:solidFill>
                <a:sym typeface="Wingdings"/>
              </a:rPr>
              <a:t>srcip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 = 5.6.7.8, </a:t>
            </a:r>
            <a:r>
              <a:rPr lang="en-US" sz="2000" dirty="0" err="1" smtClean="0">
                <a:solidFill>
                  <a:srgbClr val="00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 = 3.4.5/24  </a:t>
            </a:r>
            <a:r>
              <a:rPr lang="en-US" sz="2000" dirty="0" err="1" smtClean="0">
                <a:solidFill>
                  <a:srgbClr val="000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(2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), count</a:t>
            </a:r>
          </a:p>
          <a:p>
            <a:r>
              <a:rPr lang="en-US" sz="2000" dirty="0" err="1">
                <a:solidFill>
                  <a:srgbClr val="000000"/>
                </a:solidFill>
              </a:rPr>
              <a:t>srcip</a:t>
            </a:r>
            <a:r>
              <a:rPr lang="en-US" sz="2000" dirty="0">
                <a:solidFill>
                  <a:srgbClr val="000000"/>
                </a:solidFill>
              </a:rPr>
              <a:t> = </a:t>
            </a:r>
            <a:r>
              <a:rPr lang="en-US" sz="2000" dirty="0" smtClean="0">
                <a:solidFill>
                  <a:srgbClr val="000000"/>
                </a:solidFill>
              </a:rPr>
              <a:t>5.6.7.9, </a:t>
            </a:r>
            <a:r>
              <a:rPr lang="en-US" sz="2000" dirty="0" err="1">
                <a:solidFill>
                  <a:srgbClr val="000000"/>
                </a:solidFill>
              </a:rPr>
              <a:t>dstip</a:t>
            </a:r>
            <a:r>
              <a:rPr lang="en-US" sz="2000" dirty="0">
                <a:solidFill>
                  <a:srgbClr val="000000"/>
                </a:solidFill>
              </a:rPr>
              <a:t> = 1.2/16 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 </a:t>
            </a:r>
            <a:r>
              <a:rPr lang="en-US" sz="2000" dirty="0" err="1">
                <a:solidFill>
                  <a:srgbClr val="000000"/>
                </a:solidFill>
                <a:sym typeface="Wingdings"/>
              </a:rPr>
              <a:t>fwd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(1), count</a:t>
            </a:r>
          </a:p>
          <a:p>
            <a:r>
              <a:rPr lang="en-US" sz="2000" dirty="0" err="1">
                <a:solidFill>
                  <a:srgbClr val="000000"/>
                </a:solidFill>
                <a:sym typeface="Wingdings"/>
              </a:rPr>
              <a:t>srcip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 = 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5.6.7.9, </a:t>
            </a:r>
            <a:r>
              <a:rPr lang="en-US" sz="2000" dirty="0" err="1">
                <a:solidFill>
                  <a:srgbClr val="000000"/>
                </a:solidFill>
                <a:sym typeface="Wingdings"/>
              </a:rPr>
              <a:t>dstip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 = 3.4.5/24  </a:t>
            </a:r>
            <a:r>
              <a:rPr lang="en-US" sz="2000" dirty="0" err="1">
                <a:solidFill>
                  <a:srgbClr val="000000"/>
                </a:solidFill>
                <a:sym typeface="Wingdings"/>
              </a:rPr>
              <a:t>fwd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(2), 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count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287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3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074377" cy="4954384"/>
          </a:xfrm>
        </p:spPr>
        <p:txBody>
          <a:bodyPr>
            <a:normAutofit/>
          </a:bodyPr>
          <a:lstStyle/>
          <a:p>
            <a:r>
              <a:rPr lang="en-US" dirty="0" smtClean="0"/>
              <a:t>Spread client traffic over server replicas</a:t>
            </a:r>
          </a:p>
          <a:p>
            <a:pPr lvl="1"/>
            <a:r>
              <a:rPr lang="en-US" dirty="0" smtClean="0"/>
              <a:t>Public IP address for the service</a:t>
            </a:r>
          </a:p>
          <a:p>
            <a:pPr lvl="1"/>
            <a:r>
              <a:rPr lang="en-US" dirty="0"/>
              <a:t>Split traffic based on client </a:t>
            </a:r>
            <a:r>
              <a:rPr lang="en-US" dirty="0" smtClean="0"/>
              <a:t>IP</a:t>
            </a:r>
          </a:p>
          <a:p>
            <a:pPr lvl="1"/>
            <a:r>
              <a:rPr lang="en-US" dirty="0" smtClean="0"/>
              <a:t>Rewrite the server IP address</a:t>
            </a:r>
          </a:p>
          <a:p>
            <a:r>
              <a:rPr lang="en-US" dirty="0" smtClean="0"/>
              <a:t>Then, route to the replica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Server Load </a:t>
            </a:r>
            <a:r>
              <a:rPr lang="en-US" dirty="0"/>
              <a:t>Balancer</a:t>
            </a:r>
          </a:p>
        </p:txBody>
      </p:sp>
      <p:cxnSp>
        <p:nvCxnSpPr>
          <p:cNvPr id="13" name="Straight Connector 12"/>
          <p:cNvCxnSpPr>
            <a:endCxn id="29" idx="1"/>
          </p:cNvCxnSpPr>
          <p:nvPr/>
        </p:nvCxnSpPr>
        <p:spPr>
          <a:xfrm>
            <a:off x="2200453" y="5232352"/>
            <a:ext cx="1581405" cy="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69" y="3039295"/>
            <a:ext cx="588505" cy="773056"/>
          </a:xfrm>
          <a:prstGeom prst="rect">
            <a:avLst/>
          </a:prstGeom>
        </p:spPr>
      </p:pic>
      <p:pic>
        <p:nvPicPr>
          <p:cNvPr id="17" name="Picture 16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16" y="4291405"/>
            <a:ext cx="588505" cy="773056"/>
          </a:xfrm>
          <a:prstGeom prst="rect">
            <a:avLst/>
          </a:prstGeom>
        </p:spPr>
      </p:pic>
      <p:pic>
        <p:nvPicPr>
          <p:cNvPr id="19" name="Picture 18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16" y="5610263"/>
            <a:ext cx="588505" cy="773056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 flipH="1">
            <a:off x="4978529" y="3768554"/>
            <a:ext cx="1674100" cy="1040582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5087135" y="5610264"/>
            <a:ext cx="1565494" cy="382495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116331" y="4765339"/>
            <a:ext cx="1521700" cy="418633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403" y="5032321"/>
            <a:ext cx="606050" cy="782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003" y="4879921"/>
            <a:ext cx="606050" cy="782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603" y="4727521"/>
            <a:ext cx="606050" cy="782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ounded Rectangle 28"/>
          <p:cNvSpPr>
            <a:spLocks noChangeAspect="1"/>
          </p:cNvSpPr>
          <p:nvPr/>
        </p:nvSpPr>
        <p:spPr>
          <a:xfrm>
            <a:off x="3781858" y="4720288"/>
            <a:ext cx="1123648" cy="1024128"/>
          </a:xfrm>
          <a:prstGeom prst="roundRect">
            <a:avLst/>
          </a:prstGeom>
          <a:solidFill>
            <a:srgbClr val="FF0000"/>
          </a:solidFill>
          <a:ln w="127000">
            <a:noFill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61499" y="5815135"/>
            <a:ext cx="1057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clients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81858" y="5032321"/>
            <a:ext cx="1125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1.2.3.4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10364" y="5815135"/>
            <a:ext cx="2032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</a:t>
            </a:r>
            <a:r>
              <a:rPr lang="en-US" sz="2400" dirty="0" smtClean="0"/>
              <a:t>oad balancer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5966142" y="6414211"/>
            <a:ext cx="2185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erver replicas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7472672" y="3101413"/>
            <a:ext cx="1297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10.0.0.1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7472672" y="4418256"/>
            <a:ext cx="1297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10.0.0.2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7472672" y="5832218"/>
            <a:ext cx="1297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10.0.0.3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5906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Sequential Composition </a:t>
            </a:r>
            <a:r>
              <a:rPr lang="en-US" sz="3200" dirty="0" smtClean="0"/>
              <a:t>[new!]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058842" y="2088444"/>
            <a:ext cx="1956500" cy="857356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Routing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290942" y="2108423"/>
            <a:ext cx="1886657" cy="847551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Load Balancer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3210" y="2140510"/>
            <a:ext cx="783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&gt;&gt;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969481" y="1265534"/>
            <a:ext cx="3043496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</a:rPr>
              <a:t> = 10.0.0.1 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(1)</a:t>
            </a:r>
          </a:p>
          <a:p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 = 10.0.0.2 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(2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2079" y="1265534"/>
            <a:ext cx="4891609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</a:rPr>
              <a:t>rcip</a:t>
            </a:r>
            <a:r>
              <a:rPr lang="en-US" sz="2000" dirty="0" smtClean="0">
                <a:solidFill>
                  <a:srgbClr val="FF0000"/>
                </a:solidFill>
              </a:rPr>
              <a:t> = 0*, </a:t>
            </a:r>
            <a:r>
              <a:rPr lang="en-US" sz="2000" dirty="0" err="1" smtClean="0">
                <a:solidFill>
                  <a:srgbClr val="FF0000"/>
                </a:solidFill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</a:rPr>
              <a:t>=1.2.3.4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=10.0.0.1</a:t>
            </a:r>
          </a:p>
          <a:p>
            <a:r>
              <a:rPr lang="en-US" sz="2000" dirty="0" err="1">
                <a:solidFill>
                  <a:srgbClr val="FF0000"/>
                </a:solidFill>
                <a:sym typeface="Wingdings"/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rcip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 = 1*,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=1.2.3.4 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=10.0.0.2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16442" y="5495217"/>
            <a:ext cx="6031745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/>
              <a:t>s</a:t>
            </a:r>
            <a:r>
              <a:rPr lang="en-US" sz="2000" dirty="0" err="1" smtClean="0"/>
              <a:t>rcip</a:t>
            </a:r>
            <a:r>
              <a:rPr lang="en-US" sz="2000" dirty="0" smtClean="0"/>
              <a:t> = 0*, </a:t>
            </a:r>
            <a:r>
              <a:rPr lang="en-US" sz="2000" dirty="0" err="1" smtClean="0"/>
              <a:t>dstip</a:t>
            </a:r>
            <a:r>
              <a:rPr lang="en-US" sz="2000" dirty="0" smtClean="0"/>
              <a:t> = 1.2.3.4 </a:t>
            </a:r>
            <a:r>
              <a:rPr lang="en-US" sz="2000" dirty="0" smtClean="0">
                <a:sym typeface="Wingdings"/>
              </a:rPr>
              <a:t> </a:t>
            </a:r>
            <a:r>
              <a:rPr lang="en-US" sz="2000" dirty="0" err="1" smtClean="0">
                <a:sym typeface="Wingdings"/>
              </a:rPr>
              <a:t>dstip</a:t>
            </a:r>
            <a:r>
              <a:rPr lang="en-US" sz="2000" dirty="0">
                <a:sym typeface="Wingdings"/>
              </a:rPr>
              <a:t> </a:t>
            </a:r>
            <a:r>
              <a:rPr lang="en-US" sz="2000" dirty="0" smtClean="0">
                <a:sym typeface="Wingdings"/>
              </a:rPr>
              <a:t>= 10.0.0.1, </a:t>
            </a:r>
            <a:r>
              <a:rPr lang="en-US" sz="2000" dirty="0" err="1" smtClean="0">
                <a:sym typeface="Wingdings"/>
              </a:rPr>
              <a:t>fwd</a:t>
            </a:r>
            <a:r>
              <a:rPr lang="en-US" sz="2000" dirty="0" smtClean="0">
                <a:sym typeface="Wingdings"/>
              </a:rPr>
              <a:t>(1)</a:t>
            </a:r>
          </a:p>
          <a:p>
            <a:r>
              <a:rPr lang="en-US" sz="2000" dirty="0" err="1" smtClean="0">
                <a:sym typeface="Wingdings"/>
              </a:rPr>
              <a:t>srcip</a:t>
            </a:r>
            <a:r>
              <a:rPr lang="en-US" sz="2000" dirty="0" smtClean="0">
                <a:sym typeface="Wingdings"/>
              </a:rPr>
              <a:t> = 1*, </a:t>
            </a:r>
            <a:r>
              <a:rPr lang="en-US" sz="2000" dirty="0" err="1" smtClean="0">
                <a:sym typeface="Wingdings"/>
              </a:rPr>
              <a:t>dstip</a:t>
            </a:r>
            <a:r>
              <a:rPr lang="en-US" sz="2000" dirty="0" smtClean="0">
                <a:sym typeface="Wingdings"/>
              </a:rPr>
              <a:t> = 1.2.3.4  </a:t>
            </a:r>
            <a:r>
              <a:rPr lang="en-US" sz="2000" dirty="0" err="1" smtClean="0">
                <a:sym typeface="Wingdings"/>
              </a:rPr>
              <a:t>dstip</a:t>
            </a:r>
            <a:r>
              <a:rPr lang="en-US" sz="2000" dirty="0" smtClean="0">
                <a:sym typeface="Wingdings"/>
              </a:rPr>
              <a:t> = 10.0.0.2, </a:t>
            </a:r>
            <a:r>
              <a:rPr lang="en-US" sz="2000" dirty="0" err="1" smtClean="0">
                <a:sym typeface="Wingdings"/>
              </a:rPr>
              <a:t>fwd</a:t>
            </a:r>
            <a:r>
              <a:rPr lang="en-US" sz="2000" dirty="0" smtClean="0">
                <a:sym typeface="Wingdings"/>
              </a:rPr>
              <a:t>(2</a:t>
            </a:r>
            <a:r>
              <a:rPr lang="en-US" dirty="0" smtClean="0">
                <a:sym typeface="Wingding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46101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3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28606</TotalTime>
  <Words>968</Words>
  <Application>Microsoft Macintosh PowerPoint</Application>
  <PresentationFormat>On-screen Show (4:3)</PresentationFormat>
  <Paragraphs>213</Paragraphs>
  <Slides>20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Composing Software Defined Networks</vt:lpstr>
      <vt:lpstr>Software Defined Networking (SDN)</vt:lpstr>
      <vt:lpstr>Combining Many Networking Tasks</vt:lpstr>
      <vt:lpstr>Modular Controller Applications</vt:lpstr>
      <vt:lpstr>Beyond Multi-Tenancy</vt:lpstr>
      <vt:lpstr>Modules Affect the Same Traffic</vt:lpstr>
      <vt:lpstr>Parallel Composition [ICFP’11, POPL’12]</vt:lpstr>
      <vt:lpstr>Example: Server Load Balancer</vt:lpstr>
      <vt:lpstr>Sequential Composition [new!]</vt:lpstr>
      <vt:lpstr>Dividing the Traffic Over Modules</vt:lpstr>
      <vt:lpstr>High-Level Architecture</vt:lpstr>
      <vt:lpstr>Partially Specifying Functionality</vt:lpstr>
      <vt:lpstr>Abstract Topology Views</vt:lpstr>
      <vt:lpstr>Separation of Concerns</vt:lpstr>
      <vt:lpstr>Ex. #1: Pass-Through of Packets</vt:lpstr>
      <vt:lpstr>Ex. #2: Joint Control of Forwarding</vt:lpstr>
      <vt:lpstr>Ex. #2: Joint Control of Forwarding</vt:lpstr>
      <vt:lpstr>Ex. #3: Many-to-One Mapping</vt:lpstr>
      <vt:lpstr>High-Level Architecture</vt:lpstr>
      <vt:lpstr>Conclusions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892</cp:revision>
  <cp:lastPrinted>2012-10-23T16:46:37Z</cp:lastPrinted>
  <dcterms:created xsi:type="dcterms:W3CDTF">2011-07-06T20:32:25Z</dcterms:created>
  <dcterms:modified xsi:type="dcterms:W3CDTF">2012-12-16T13:55:16Z</dcterms:modified>
</cp:coreProperties>
</file>