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886" r:id="rId2"/>
    <p:sldId id="265" r:id="rId3"/>
    <p:sldId id="267" r:id="rId4"/>
    <p:sldId id="271" r:id="rId5"/>
    <p:sldId id="887" r:id="rId6"/>
    <p:sldId id="272" r:id="rId7"/>
    <p:sldId id="273" r:id="rId8"/>
    <p:sldId id="276" r:id="rId9"/>
    <p:sldId id="329" r:id="rId10"/>
    <p:sldId id="452" r:id="rId11"/>
    <p:sldId id="453" r:id="rId12"/>
    <p:sldId id="451" r:id="rId13"/>
    <p:sldId id="336" r:id="rId14"/>
    <p:sldId id="268" r:id="rId15"/>
    <p:sldId id="289" r:id="rId16"/>
    <p:sldId id="450" r:id="rId17"/>
    <p:sldId id="8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C80"/>
    <a:srgbClr val="C07F91"/>
    <a:srgbClr val="C09C9E"/>
    <a:srgbClr val="FF0005"/>
    <a:srgbClr val="ED330C"/>
    <a:srgbClr val="A74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DCC4-DC5D-4E48-9F71-F56063AFD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2A02B-705C-CD48-A0EB-32180514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9CBE-0CF1-3D43-9A8B-8E963CD6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44C7-A7B4-A04D-8125-87462C0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811-7537-D249-84B6-FE371596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4755-0676-1D4E-BE69-ED12F3D4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CADB9-5661-064B-9487-28FEC0352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B132-88C9-974D-B09A-0EB3B935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DC87-4277-3C44-8077-D3591AD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B04E-DA14-F248-BC8C-088DB630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24D9D-92EC-D242-B6C0-02E3B836D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48FE-82FD-3A46-90BB-4F987D110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0BAA-E2CE-E444-82D5-41FFB6B3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0D8C-28E8-BD43-99B4-33111AD0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DC42-D95B-5241-B7CD-901CE738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254-5ED0-C449-9B0A-CEEDACC0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2F54-639C-BA4E-81C0-17A35CDD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7B5D-1812-5C4F-87A8-DF1BCD0F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4272-5B13-DC40-A6D4-66C86DC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1A5F-4423-4C49-9344-2A61711A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06C5-1A46-2D4D-8CCE-DFAC2A61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8775-1406-E848-BF77-E42BF272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854D-66B4-EF42-8454-B2D1A300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9C3-500A-1548-BFF7-F33C2979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45B-C41A-AE40-90C4-8F781F6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186-390F-274E-AB8A-0850C05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0DBA-9030-D841-A799-DBCF4A07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E0C3-C8C2-9047-BCEA-765EA105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87CA-2FBA-7D4C-8C70-66229B85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63E33-7097-194C-B7C5-5F90ADA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02F6-BC62-D247-9A63-BA452C6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408-D7B5-B141-801C-0609F035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0E1A-BDEF-7E45-A8A4-40DFCA62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FE7C7-C3FD-7D4E-B319-6BE811CAD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E5A99-7046-8242-82B8-B0B9FAC9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4E988-5809-404E-8337-B54F610F3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1511B-6E73-7E4B-985E-D475C5E3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C765B-F314-8947-96E9-0F2E9EBF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8C7C7-3DC5-FF41-B8C7-A67B6AF9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CD91-EB11-9F45-BEB3-6DC196B2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87E08-B2A6-D545-9F68-A1ED886A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C0B9-89A8-4B4D-AA6D-3F5048B2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07C21-9E9E-5E44-B5E6-2537963A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D777-CE86-7A4A-A28B-01664EDE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BB191-3D4A-F445-90BC-1F0B4371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2EE54-E643-5B4D-AC97-A23BD5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9F92-9872-4446-A694-F82BB219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7DED-1928-A743-977E-A1EFD3E7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11209-553B-1049-B793-A1CF17F03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8D03-BB24-C64D-A69F-2AB8181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737CD-A525-024B-A16C-9AD672C7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2833A-B4B9-0843-A246-D91B7120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711A-BEF0-1B40-9D28-10491A34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32E7E-28C3-C04A-A96E-62EA6E506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5B34-BDFB-CA44-B4F6-420B90431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A9E53-627F-DE42-B7F7-423AC3CC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EA38A-6CE8-5B4F-B877-3EDD3C2C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6E43E-72D1-6D42-BF3D-DD2691CE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814B-C50C-2542-A8D0-43BE8354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C651-F866-6B42-B43C-370B09D9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A41B-F854-124F-9AD4-294D28EA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286F-D2A6-A74B-84BD-1C048829869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998D-331E-4244-85C6-7F7966C2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0C25-EBDA-3045-8844-19CD614D2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4campus.cs.princeton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rct=j&amp;q=&amp;esrc=s&amp;source=images&amp;cd=&amp;ved=2ahUKEwj8kdCN1_XlAhVFrZ4KHV4VD34QjRx6BAgBEAQ&amp;url=https%3A%2F%2Fgithub.com%2Fp4lang&amp;psig=AOvVaw2L16aZZTsUK40fZYLc2i-V&amp;ust=157423247439300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6EB95-253A-4E44-9F5D-18FB2E81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-491554"/>
            <a:ext cx="10848790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Closing the Loop: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Network Control in the Data Plane</a:t>
            </a:r>
            <a:endParaRPr lang="en-US" sz="7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FD618-7DB3-2345-AA24-B1559368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Jennifer Rexford</a:t>
            </a:r>
          </a:p>
          <a:p>
            <a:r>
              <a:rPr lang="en-US" sz="3200" dirty="0">
                <a:solidFill>
                  <a:srgbClr val="FEFFFF"/>
                </a:solidFill>
              </a:rPr>
              <a:t>Princeton University</a:t>
            </a:r>
            <a:endParaRPr lang="en-US" sz="32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7B818376-4307-5942-8B08-1C19A4D9F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77030"/>
              </p:ext>
            </p:extLst>
          </p:nvPr>
        </p:nvGraphicFramePr>
        <p:xfrm>
          <a:off x="1012935" y="4390992"/>
          <a:ext cx="3261875" cy="2428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75">
                  <a:extLst>
                    <a:ext uri="{9D8B030D-6E8A-4147-A177-3AD203B41FA5}">
                      <a16:colId xmlns:a16="http://schemas.microsoft.com/office/drawing/2014/main" val="44581692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65671188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289217175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3568334401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1306189522"/>
                    </a:ext>
                  </a:extLst>
                </a:gridCol>
              </a:tblGrid>
              <a:tr h="575987"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S1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S2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S3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S4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…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850290950"/>
                  </a:ext>
                </a:extLst>
              </a:tr>
              <a:tr h="185245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391628074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F75D183-0F7E-E648-B07F-7429F19AB0AE}"/>
              </a:ext>
            </a:extLst>
          </p:cNvPr>
          <p:cNvGrpSpPr/>
          <p:nvPr/>
        </p:nvGrpSpPr>
        <p:grpSpPr>
          <a:xfrm>
            <a:off x="3964896" y="3899583"/>
            <a:ext cx="1820266" cy="1993616"/>
            <a:chOff x="6429457" y="4362696"/>
            <a:chExt cx="1820266" cy="1993616"/>
          </a:xfrm>
        </p:grpSpPr>
        <p:sp>
          <p:nvSpPr>
            <p:cNvPr id="58" name="Bent Arrow 57">
              <a:extLst>
                <a:ext uri="{FF2B5EF4-FFF2-40B4-BE49-F238E27FC236}">
                  <a16:creationId xmlns:a16="http://schemas.microsoft.com/office/drawing/2014/main" id="{E3D13F0E-6B0D-2A4F-87FA-FB1D8A225961}"/>
                </a:ext>
              </a:extLst>
            </p:cNvPr>
            <p:cNvSpPr/>
            <p:nvPr/>
          </p:nvSpPr>
          <p:spPr>
            <a:xfrm flipH="1" flipV="1">
              <a:off x="6429457" y="4362696"/>
              <a:ext cx="1331692" cy="1281762"/>
            </a:xfrm>
            <a:prstGeom prst="bentArrow">
              <a:avLst>
                <a:gd name="adj1" fmla="val 14408"/>
                <a:gd name="adj2" fmla="val 17093"/>
                <a:gd name="adj3" fmla="val 25000"/>
                <a:gd name="adj4" fmla="val 43750"/>
              </a:avLst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83E993-DF68-6E4A-B40E-225648B09C05}"/>
                </a:ext>
              </a:extLst>
            </p:cNvPr>
            <p:cNvSpPr txBox="1"/>
            <p:nvPr/>
          </p:nvSpPr>
          <p:spPr>
            <a:xfrm>
              <a:off x="6535188" y="5525315"/>
              <a:ext cx="1714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0000"/>
                  </a:solidFill>
                </a:rPr>
                <a:t>Memory</a:t>
              </a:r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</a:rPr>
                <a:t>access</a:t>
              </a:r>
            </a:p>
          </p:txBody>
        </p:sp>
      </p:grp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9A461524-7AFC-FA47-9FC1-8F6315FE7040}"/>
              </a:ext>
            </a:extLst>
          </p:cNvPr>
          <p:cNvGraphicFramePr>
            <a:graphicFrameLocks noGrp="1"/>
          </p:cNvGraphicFramePr>
          <p:nvPr/>
        </p:nvGraphicFramePr>
        <p:xfrm>
          <a:off x="7787257" y="4069171"/>
          <a:ext cx="1760002" cy="26615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0001">
                  <a:extLst>
                    <a:ext uri="{9D8B030D-6E8A-4147-A177-3AD203B41FA5}">
                      <a16:colId xmlns:a16="http://schemas.microsoft.com/office/drawing/2014/main" val="3289167764"/>
                    </a:ext>
                  </a:extLst>
                </a:gridCol>
                <a:gridCol w="880001">
                  <a:extLst>
                    <a:ext uri="{9D8B030D-6E8A-4147-A177-3AD203B41FA5}">
                      <a16:colId xmlns:a16="http://schemas.microsoft.com/office/drawing/2014/main" val="337212777"/>
                    </a:ext>
                  </a:extLst>
                </a:gridCol>
              </a:tblGrid>
              <a:tr h="39878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6888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10303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8824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590112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1933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Processing Each Packet Only Once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971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Slice</a:t>
            </a:r>
            <a:r>
              <a:rPr lang="zh-CN" altLang="en-US" sz="3200" dirty="0"/>
              <a:t> </a:t>
            </a:r>
            <a:r>
              <a:rPr lang="en-US" altLang="zh-CN" sz="3200" dirty="0"/>
              <a:t>traffic</a:t>
            </a:r>
            <a:r>
              <a:rPr lang="zh-CN" altLang="en-US" sz="3200" dirty="0"/>
              <a:t> </a:t>
            </a:r>
            <a:r>
              <a:rPr lang="en-US" altLang="zh-CN" sz="3200" dirty="0"/>
              <a:t>into</a:t>
            </a:r>
            <a:r>
              <a:rPr lang="zh-CN" altLang="en-US" sz="3200" dirty="0"/>
              <a:t> </a:t>
            </a:r>
            <a:r>
              <a:rPr lang="en-US" altLang="zh-CN" sz="3200" dirty="0"/>
              <a:t>time</a:t>
            </a:r>
            <a:r>
              <a:rPr lang="zh-CN" altLang="en-US" sz="3200" dirty="0"/>
              <a:t> </a:t>
            </a:r>
            <a:r>
              <a:rPr lang="en-US" altLang="zh-CN" sz="3200" dirty="0"/>
              <a:t>windows</a:t>
            </a:r>
          </a:p>
          <a:p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snapshot</a:t>
            </a:r>
            <a:r>
              <a:rPr lang="zh-CN" altLang="en-US" sz="3200" dirty="0"/>
              <a:t> </a:t>
            </a:r>
            <a:r>
              <a:rPr lang="en-US" altLang="zh-CN" sz="3200" dirty="0"/>
              <a:t>records</a:t>
            </a:r>
            <a:r>
              <a:rPr lang="zh-CN" altLang="en-US" sz="3200" dirty="0"/>
              <a:t> </a:t>
            </a:r>
            <a:r>
              <a:rPr lang="en-US" altLang="zh-CN" sz="3200" dirty="0"/>
              <a:t>T=4</a:t>
            </a:r>
            <a:r>
              <a:rPr lang="zh-CN" altLang="en-US" sz="3200" dirty="0"/>
              <a:t> </a:t>
            </a:r>
            <a:r>
              <a:rPr lang="en-US" altLang="zh-CN" sz="3200" dirty="0"/>
              <a:t>packets</a:t>
            </a:r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E5576-CE36-5B48-AB7B-86BDE2F6A1C3}"/>
              </a:ext>
            </a:extLst>
          </p:cNvPr>
          <p:cNvGrpSpPr/>
          <p:nvPr/>
        </p:nvGrpSpPr>
        <p:grpSpPr>
          <a:xfrm>
            <a:off x="513064" y="2926563"/>
            <a:ext cx="5741803" cy="1274364"/>
            <a:chOff x="209864" y="1690688"/>
            <a:chExt cx="5741803" cy="12743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AED7D-D8A5-3E42-B334-0540574D8ABA}"/>
                </a:ext>
              </a:extLst>
            </p:cNvPr>
            <p:cNvSpPr/>
            <p:nvPr/>
          </p:nvSpPr>
          <p:spPr>
            <a:xfrm>
              <a:off x="209864" y="1983096"/>
              <a:ext cx="4601980" cy="6895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Queue</a:t>
              </a:r>
              <a:endParaRPr lang="en-US" sz="2400" dirty="0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AA000BC2-9AE6-D944-8BCE-31276482E20F}"/>
                </a:ext>
              </a:extLst>
            </p:cNvPr>
            <p:cNvSpPr/>
            <p:nvPr/>
          </p:nvSpPr>
          <p:spPr>
            <a:xfrm>
              <a:off x="4855734" y="1690688"/>
              <a:ext cx="1095933" cy="127436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Egress</a:t>
              </a:r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66E898-25EC-254E-BD67-B428D8D64ECC}"/>
                </a:ext>
              </a:extLst>
            </p:cNvPr>
            <p:cNvGrpSpPr/>
            <p:nvPr/>
          </p:nvGrpSpPr>
          <p:grpSpPr>
            <a:xfrm>
              <a:off x="209864" y="1969143"/>
              <a:ext cx="4601980" cy="703636"/>
              <a:chOff x="89944" y="1969143"/>
              <a:chExt cx="4721900" cy="70363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6CB9E6D-ABE5-7245-AD3E-2EB0B739BB07}"/>
                  </a:ext>
                </a:extLst>
              </p:cNvPr>
              <p:cNvCxnSpPr/>
              <p:nvPr/>
            </p:nvCxnSpPr>
            <p:spPr>
              <a:xfrm>
                <a:off x="89944" y="1969143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8BFBFE-8717-7B4E-8B7D-F4657CEBF5F0}"/>
                  </a:ext>
                </a:extLst>
              </p:cNvPr>
              <p:cNvCxnSpPr/>
              <p:nvPr/>
            </p:nvCxnSpPr>
            <p:spPr>
              <a:xfrm>
                <a:off x="89944" y="2672779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0E73197-8593-3848-8F88-2C770EBFD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844" y="1983097"/>
                <a:ext cx="0" cy="689547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Cube 12">
            <a:extLst>
              <a:ext uri="{FF2B5EF4-FFF2-40B4-BE49-F238E27FC236}">
                <a16:creationId xmlns:a16="http://schemas.microsoft.com/office/drawing/2014/main" id="{B0A391F0-BB6D-9C46-BA8A-8815BD826478}"/>
              </a:ext>
            </a:extLst>
          </p:cNvPr>
          <p:cNvSpPr/>
          <p:nvPr/>
        </p:nvSpPr>
        <p:spPr>
          <a:xfrm>
            <a:off x="4530068" y="3297238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9C23EE5-390E-6745-8D53-47A2243F310B}"/>
              </a:ext>
            </a:extLst>
          </p:cNvPr>
          <p:cNvSpPr/>
          <p:nvPr/>
        </p:nvSpPr>
        <p:spPr>
          <a:xfrm>
            <a:off x="455841" y="3292433"/>
            <a:ext cx="444263" cy="525638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876E4F-3ABA-E340-B17F-598E3A56C5D9}"/>
              </a:ext>
            </a:extLst>
          </p:cNvPr>
          <p:cNvSpPr/>
          <p:nvPr/>
        </p:nvSpPr>
        <p:spPr>
          <a:xfrm>
            <a:off x="1161538" y="5065103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98A87E-06D9-544C-B64D-490712F8DDE2}"/>
              </a:ext>
            </a:extLst>
          </p:cNvPr>
          <p:cNvSpPr/>
          <p:nvPr/>
        </p:nvSpPr>
        <p:spPr>
          <a:xfrm>
            <a:off x="1161538" y="5504778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50D0B9-761A-214D-8C75-83E2D8DB4F10}"/>
              </a:ext>
            </a:extLst>
          </p:cNvPr>
          <p:cNvSpPr/>
          <p:nvPr/>
        </p:nvSpPr>
        <p:spPr>
          <a:xfrm>
            <a:off x="1161536" y="5941688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68BF6E-B5DD-C042-8D5E-008032139C09}"/>
              </a:ext>
            </a:extLst>
          </p:cNvPr>
          <p:cNvSpPr/>
          <p:nvPr/>
        </p:nvSpPr>
        <p:spPr>
          <a:xfrm>
            <a:off x="1805957" y="506982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13D827-17D7-CA46-88FE-CFE20151AE82}"/>
              </a:ext>
            </a:extLst>
          </p:cNvPr>
          <p:cNvSpPr/>
          <p:nvPr/>
        </p:nvSpPr>
        <p:spPr>
          <a:xfrm>
            <a:off x="1805955" y="5508109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B9358D-1CCF-F84A-9C6D-B8CBAA1F9557}"/>
              </a:ext>
            </a:extLst>
          </p:cNvPr>
          <p:cNvSpPr/>
          <p:nvPr/>
        </p:nvSpPr>
        <p:spPr>
          <a:xfrm>
            <a:off x="2466133" y="550005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126833-E945-9C40-A4A7-8C52516FF2A7}"/>
              </a:ext>
            </a:extLst>
          </p:cNvPr>
          <p:cNvSpPr/>
          <p:nvPr/>
        </p:nvSpPr>
        <p:spPr>
          <a:xfrm>
            <a:off x="2469993" y="5062890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B71FEF-D533-414B-BC3A-7836AB3970F6}"/>
              </a:ext>
            </a:extLst>
          </p:cNvPr>
          <p:cNvSpPr/>
          <p:nvPr/>
        </p:nvSpPr>
        <p:spPr>
          <a:xfrm>
            <a:off x="1798596" y="5931810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DCD9B5-887C-8845-A5D2-8D513D55857D}"/>
              </a:ext>
            </a:extLst>
          </p:cNvPr>
          <p:cNvSpPr/>
          <p:nvPr/>
        </p:nvSpPr>
        <p:spPr>
          <a:xfrm>
            <a:off x="2462247" y="5933609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F8E6A13-2FB5-5048-A1C1-DB761A768B3E}"/>
              </a:ext>
            </a:extLst>
          </p:cNvPr>
          <p:cNvSpPr/>
          <p:nvPr/>
        </p:nvSpPr>
        <p:spPr>
          <a:xfrm>
            <a:off x="3108837" y="5065101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8BF597-CF29-394E-A5CF-DC391293A4F4}"/>
              </a:ext>
            </a:extLst>
          </p:cNvPr>
          <p:cNvSpPr/>
          <p:nvPr/>
        </p:nvSpPr>
        <p:spPr>
          <a:xfrm>
            <a:off x="1722850" y="4970761"/>
            <a:ext cx="1165423" cy="1820966"/>
          </a:xfrm>
          <a:prstGeom prst="rect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62C539-2BC4-5440-BBC5-7989EF1FFF63}"/>
              </a:ext>
            </a:extLst>
          </p:cNvPr>
          <p:cNvSpPr/>
          <p:nvPr/>
        </p:nvSpPr>
        <p:spPr>
          <a:xfrm>
            <a:off x="1161536" y="636423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BE15C1-A218-274B-AB37-49499A1DB540}"/>
              </a:ext>
            </a:extLst>
          </p:cNvPr>
          <p:cNvSpPr/>
          <p:nvPr/>
        </p:nvSpPr>
        <p:spPr>
          <a:xfrm>
            <a:off x="1811763" y="6386215"/>
            <a:ext cx="323895" cy="315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1351" tIns="140676" rIns="281351" bIns="1406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77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7CF7EA-7B45-BA4E-A659-54E53C08B54E}"/>
              </a:ext>
            </a:extLst>
          </p:cNvPr>
          <p:cNvSpPr/>
          <p:nvPr/>
        </p:nvSpPr>
        <p:spPr>
          <a:xfrm>
            <a:off x="2461914" y="6372715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A1EB1C3-D8E8-9041-A428-4039122EBB4B}"/>
              </a:ext>
            </a:extLst>
          </p:cNvPr>
          <p:cNvCxnSpPr>
            <a:cxnSpLocks/>
          </p:cNvCxnSpPr>
          <p:nvPr/>
        </p:nvCxnSpPr>
        <p:spPr>
          <a:xfrm>
            <a:off x="6422786" y="3838445"/>
            <a:ext cx="5403248" cy="0"/>
          </a:xfrm>
          <a:prstGeom prst="straightConnector1">
            <a:avLst/>
          </a:prstGeom>
          <a:ln w="50800" cmpd="dbl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AFDF690-CAD0-7740-BFE4-FD6D329927B2}"/>
              </a:ext>
            </a:extLst>
          </p:cNvPr>
          <p:cNvSpPr txBox="1"/>
          <p:nvPr/>
        </p:nvSpPr>
        <p:spPr>
          <a:xfrm>
            <a:off x="10323662" y="3869610"/>
            <a:ext cx="221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Historical</a:t>
            </a:r>
            <a:r>
              <a:rPr lang="zh-CN" altLang="en-US" sz="2400" dirty="0"/>
              <a:t> </a:t>
            </a:r>
            <a:r>
              <a:rPr lang="en-US" altLang="zh-CN" sz="2400" dirty="0"/>
              <a:t>Departures</a:t>
            </a:r>
            <a:endParaRPr lang="en-US" sz="2400" dirty="0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A147CB34-737D-FD40-8D52-B03F76EE121E}"/>
              </a:ext>
            </a:extLst>
          </p:cNvPr>
          <p:cNvSpPr/>
          <p:nvPr/>
        </p:nvSpPr>
        <p:spPr>
          <a:xfrm>
            <a:off x="4530068" y="3296416"/>
            <a:ext cx="444263" cy="52563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en-US" sz="2400" dirty="0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2A58457-9EEA-6B41-819C-1FB2DB54E669}"/>
              </a:ext>
            </a:extLst>
          </p:cNvPr>
          <p:cNvSpPr/>
          <p:nvPr/>
        </p:nvSpPr>
        <p:spPr>
          <a:xfrm>
            <a:off x="4085805" y="3285934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A25E817C-6E67-084E-9C0A-2211DAEACF02}"/>
              </a:ext>
            </a:extLst>
          </p:cNvPr>
          <p:cNvSpPr/>
          <p:nvPr/>
        </p:nvSpPr>
        <p:spPr>
          <a:xfrm>
            <a:off x="4530992" y="3285934"/>
            <a:ext cx="444263" cy="525638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</a:t>
            </a:r>
            <a:endParaRPr lang="en-US" sz="24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674000-59E8-3C4D-A79C-7605FDB7E128}"/>
              </a:ext>
            </a:extLst>
          </p:cNvPr>
          <p:cNvGrpSpPr/>
          <p:nvPr/>
        </p:nvGrpSpPr>
        <p:grpSpPr>
          <a:xfrm>
            <a:off x="893049" y="3282808"/>
            <a:ext cx="4081282" cy="542963"/>
            <a:chOff x="6626481" y="5533417"/>
            <a:chExt cx="4081282" cy="542963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0DCA4DD7-9793-214C-9421-93744AB661CC}"/>
                </a:ext>
              </a:extLst>
            </p:cNvPr>
            <p:cNvSpPr/>
            <p:nvPr/>
          </p:nvSpPr>
          <p:spPr>
            <a:xfrm>
              <a:off x="6626481" y="554304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54FAD0DA-FC34-C84C-B9C2-D075915FE68F}"/>
                </a:ext>
              </a:extLst>
            </p:cNvPr>
            <p:cNvSpPr/>
            <p:nvPr/>
          </p:nvSpPr>
          <p:spPr>
            <a:xfrm>
              <a:off x="9801537" y="554339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C9006DF-4564-D64B-8A9F-5D52263A6710}"/>
                </a:ext>
              </a:extLst>
            </p:cNvPr>
            <p:cNvSpPr/>
            <p:nvPr/>
          </p:nvSpPr>
          <p:spPr>
            <a:xfrm>
              <a:off x="8438977" y="5549167"/>
              <a:ext cx="444263" cy="525638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D</a:t>
              </a:r>
              <a:endParaRPr lang="en-US" sz="2400" dirty="0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0A14256-F236-4C4C-817E-B5B90182B14E}"/>
                </a:ext>
              </a:extLst>
            </p:cNvPr>
            <p:cNvSpPr/>
            <p:nvPr/>
          </p:nvSpPr>
          <p:spPr>
            <a:xfrm>
              <a:off x="10263500" y="5533417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63CBEA96-AEB2-7142-8DEB-22737DF347B3}"/>
                </a:ext>
              </a:extLst>
            </p:cNvPr>
            <p:cNvSpPr/>
            <p:nvPr/>
          </p:nvSpPr>
          <p:spPr>
            <a:xfrm>
              <a:off x="7527033" y="554930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C4FBB256-1C5B-FE4A-8EF4-053F1A63631A}"/>
                </a:ext>
              </a:extLst>
            </p:cNvPr>
            <p:cNvSpPr/>
            <p:nvPr/>
          </p:nvSpPr>
          <p:spPr>
            <a:xfrm>
              <a:off x="7977649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1CD73FA6-E6A2-5247-B70F-FC64A735CE27}"/>
                </a:ext>
              </a:extLst>
            </p:cNvPr>
            <p:cNvSpPr/>
            <p:nvPr/>
          </p:nvSpPr>
          <p:spPr>
            <a:xfrm>
              <a:off x="9342706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A</a:t>
              </a:r>
              <a:endParaRPr lang="en-US" sz="2400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71F902F7-0F7E-BF49-A6D6-896F9842377D}"/>
                </a:ext>
              </a:extLst>
            </p:cNvPr>
            <p:cNvSpPr/>
            <p:nvPr/>
          </p:nvSpPr>
          <p:spPr>
            <a:xfrm>
              <a:off x="8889593" y="554339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76D400C8-D359-7040-B165-44E4CA6DF783}"/>
                </a:ext>
              </a:extLst>
            </p:cNvPr>
            <p:cNvSpPr/>
            <p:nvPr/>
          </p:nvSpPr>
          <p:spPr>
            <a:xfrm>
              <a:off x="7081522" y="554617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</p:grpSp>
      <p:sp>
        <p:nvSpPr>
          <p:cNvPr id="92" name="Rounded Rectangular Callout 91">
            <a:extLst>
              <a:ext uri="{FF2B5EF4-FFF2-40B4-BE49-F238E27FC236}">
                <a16:creationId xmlns:a16="http://schemas.microsoft.com/office/drawing/2014/main" id="{0D727CF8-7184-FB49-A90E-58EF0E2C25FC}"/>
              </a:ext>
            </a:extLst>
          </p:cNvPr>
          <p:cNvSpPr/>
          <p:nvPr/>
        </p:nvSpPr>
        <p:spPr>
          <a:xfrm>
            <a:off x="4974331" y="3970508"/>
            <a:ext cx="2133896" cy="748535"/>
          </a:xfrm>
          <a:prstGeom prst="wedgeRoundRectCallout">
            <a:avLst>
              <a:gd name="adj1" fmla="val -34199"/>
              <a:gd name="adj2" fmla="val -9791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enqueued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t=5</a:t>
            </a:r>
          </a:p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dequeued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t=14</a:t>
            </a:r>
            <a:endParaRPr lang="en-US" b="1" i="1" dirty="0"/>
          </a:p>
        </p:txBody>
      </p:sp>
      <p:sp>
        <p:nvSpPr>
          <p:cNvPr id="93" name="Cloud Callout 92">
            <a:extLst>
              <a:ext uri="{FF2B5EF4-FFF2-40B4-BE49-F238E27FC236}">
                <a16:creationId xmlns:a16="http://schemas.microsoft.com/office/drawing/2014/main" id="{4B593E83-977E-D149-B10D-02BBE6738CA4}"/>
              </a:ext>
            </a:extLst>
          </p:cNvPr>
          <p:cNvSpPr/>
          <p:nvPr/>
        </p:nvSpPr>
        <p:spPr>
          <a:xfrm>
            <a:off x="5717720" y="2611871"/>
            <a:ext cx="3718058" cy="1014298"/>
          </a:xfrm>
          <a:prstGeom prst="cloudCallout">
            <a:avLst>
              <a:gd name="adj1" fmla="val -53148"/>
              <a:gd name="adj2" fmla="val 356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Why</a:t>
            </a:r>
            <a:r>
              <a:rPr lang="zh-CN" altLang="en-US" sz="2400" dirty="0"/>
              <a:t> </a:t>
            </a:r>
            <a:r>
              <a:rPr lang="en-US" altLang="zh-CN" sz="2400" dirty="0"/>
              <a:t>am</a:t>
            </a:r>
            <a:r>
              <a:rPr lang="zh-CN" altLang="en-US" sz="2400" dirty="0"/>
              <a:t> </a:t>
            </a:r>
            <a:r>
              <a:rPr lang="en-US" altLang="zh-CN" sz="2400" dirty="0"/>
              <a:t>I</a:t>
            </a:r>
            <a:r>
              <a:rPr lang="zh-CN" altLang="en-US" sz="2400" dirty="0"/>
              <a:t> </a:t>
            </a:r>
            <a:r>
              <a:rPr lang="en-US" altLang="zh-CN" sz="2400" dirty="0"/>
              <a:t>waiting?</a:t>
            </a:r>
            <a:endParaRPr lang="en-US" sz="2400" dirty="0"/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F6891468-8447-6C49-919D-8034174B27CC}"/>
              </a:ext>
            </a:extLst>
          </p:cNvPr>
          <p:cNvSpPr/>
          <p:nvPr/>
        </p:nvSpPr>
        <p:spPr>
          <a:xfrm rot="5400000">
            <a:off x="8415398" y="2134709"/>
            <a:ext cx="174730" cy="40757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22262B-0112-D14D-8F6D-638EE0C7CD01}"/>
              </a:ext>
            </a:extLst>
          </p:cNvPr>
          <p:cNvSpPr txBox="1"/>
          <p:nvPr/>
        </p:nvSpPr>
        <p:spPr>
          <a:xfrm>
            <a:off x="8340841" y="4159573"/>
            <a:ext cx="26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3200" dirty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54C297F7-539D-E043-A146-CF5528052042}"/>
              </a:ext>
            </a:extLst>
          </p:cNvPr>
          <p:cNvSpPr/>
          <p:nvPr/>
        </p:nvSpPr>
        <p:spPr>
          <a:xfrm rot="5400000">
            <a:off x="8578899" y="2133400"/>
            <a:ext cx="226383" cy="3674008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>
            <a:extLst>
              <a:ext uri="{FF2B5EF4-FFF2-40B4-BE49-F238E27FC236}">
                <a16:creationId xmlns:a16="http://schemas.microsoft.com/office/drawing/2014/main" id="{CD9D364B-3FFB-C94A-8916-BE31266F9421}"/>
              </a:ext>
            </a:extLst>
          </p:cNvPr>
          <p:cNvSpPr/>
          <p:nvPr/>
        </p:nvSpPr>
        <p:spPr>
          <a:xfrm rot="16200000">
            <a:off x="2237882" y="3606334"/>
            <a:ext cx="211914" cy="1215342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64DC1FF-B62F-884F-BC4E-B7732D995B9F}"/>
              </a:ext>
            </a:extLst>
          </p:cNvPr>
          <p:cNvSpPr/>
          <p:nvPr/>
        </p:nvSpPr>
        <p:spPr>
          <a:xfrm>
            <a:off x="8061251" y="4566946"/>
            <a:ext cx="359184" cy="3124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A</a:t>
            </a:r>
            <a:endParaRPr lang="en-US" sz="28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041682A-B186-BA4A-B892-EF9291EACFC4}"/>
              </a:ext>
            </a:extLst>
          </p:cNvPr>
          <p:cNvSpPr/>
          <p:nvPr/>
        </p:nvSpPr>
        <p:spPr>
          <a:xfrm>
            <a:off x="8044318" y="5117279"/>
            <a:ext cx="385240" cy="36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B</a:t>
            </a:r>
            <a:endParaRPr lang="en-US" sz="28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1B7F5A-9A32-904B-B8AA-3BFD21A0A8CB}"/>
              </a:ext>
            </a:extLst>
          </p:cNvPr>
          <p:cNvSpPr/>
          <p:nvPr/>
        </p:nvSpPr>
        <p:spPr>
          <a:xfrm>
            <a:off x="8055092" y="5683265"/>
            <a:ext cx="365344" cy="3554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83AE65F-4ABB-EF4F-AF02-1B9D733BC190}"/>
              </a:ext>
            </a:extLst>
          </p:cNvPr>
          <p:cNvSpPr/>
          <p:nvPr/>
        </p:nvSpPr>
        <p:spPr>
          <a:xfrm>
            <a:off x="8055092" y="6255817"/>
            <a:ext cx="365344" cy="355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D</a:t>
            </a:r>
            <a:endParaRPr lang="en-US" sz="2800" dirty="0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F42C908A-B62F-6844-B2C0-AD23786CF11F}"/>
              </a:ext>
            </a:extLst>
          </p:cNvPr>
          <p:cNvSpPr/>
          <p:nvPr/>
        </p:nvSpPr>
        <p:spPr>
          <a:xfrm rot="10800000" flipH="1">
            <a:off x="7492475" y="5162388"/>
            <a:ext cx="376243" cy="2778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A100483-9901-6A45-A2D2-4224430F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10</a:t>
            </a:fld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4C9F5B3-6F10-D54C-BAA7-2FA38E76978E}"/>
              </a:ext>
            </a:extLst>
          </p:cNvPr>
          <p:cNvSpPr/>
          <p:nvPr/>
        </p:nvSpPr>
        <p:spPr>
          <a:xfrm>
            <a:off x="2981228" y="6218951"/>
            <a:ext cx="4783015" cy="429131"/>
          </a:xfrm>
          <a:custGeom>
            <a:avLst/>
            <a:gdLst>
              <a:gd name="connsiteX0" fmla="*/ 0 w 211016"/>
              <a:gd name="connsiteY0" fmla="*/ 0 h 14067"/>
              <a:gd name="connsiteX1" fmla="*/ 211016 w 211016"/>
              <a:gd name="connsiteY1" fmla="*/ 14067 h 14067"/>
              <a:gd name="connsiteX0" fmla="*/ 0 w 2926080"/>
              <a:gd name="connsiteY0" fmla="*/ 506437 h 506437"/>
              <a:gd name="connsiteX1" fmla="*/ 2926080 w 2926080"/>
              <a:gd name="connsiteY1" fmla="*/ 0 h 506437"/>
              <a:gd name="connsiteX0" fmla="*/ 0 w 4825218"/>
              <a:gd name="connsiteY0" fmla="*/ 351693 h 351693"/>
              <a:gd name="connsiteX1" fmla="*/ 4825218 w 4825218"/>
              <a:gd name="connsiteY1" fmla="*/ 0 h 351693"/>
              <a:gd name="connsiteX0" fmla="*/ 0 w 4825218"/>
              <a:gd name="connsiteY0" fmla="*/ 168813 h 168813"/>
              <a:gd name="connsiteX1" fmla="*/ 4825218 w 4825218"/>
              <a:gd name="connsiteY1" fmla="*/ 0 h 168813"/>
              <a:gd name="connsiteX0" fmla="*/ 0 w 4825218"/>
              <a:gd name="connsiteY0" fmla="*/ 168813 h 298567"/>
              <a:gd name="connsiteX1" fmla="*/ 4825218 w 4825218"/>
              <a:gd name="connsiteY1" fmla="*/ 0 h 298567"/>
              <a:gd name="connsiteX0" fmla="*/ 0 w 4825218"/>
              <a:gd name="connsiteY0" fmla="*/ 168813 h 512990"/>
              <a:gd name="connsiteX1" fmla="*/ 4825218 w 4825218"/>
              <a:gd name="connsiteY1" fmla="*/ 0 h 512990"/>
              <a:gd name="connsiteX0" fmla="*/ 0 w 4783015"/>
              <a:gd name="connsiteY0" fmla="*/ 0 h 592938"/>
              <a:gd name="connsiteX1" fmla="*/ 4783015 w 4783015"/>
              <a:gd name="connsiteY1" fmla="*/ 281353 h 592938"/>
              <a:gd name="connsiteX0" fmla="*/ 0 w 4783015"/>
              <a:gd name="connsiteY0" fmla="*/ 14069 h 429131"/>
              <a:gd name="connsiteX1" fmla="*/ 4783015 w 4783015"/>
              <a:gd name="connsiteY1" fmla="*/ 0 h 42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015" h="429131">
                <a:moveTo>
                  <a:pt x="0" y="14069"/>
                </a:moveTo>
                <a:cubicBezTo>
                  <a:pt x="1622474" y="548641"/>
                  <a:pt x="3624776" y="590843"/>
                  <a:pt x="4783015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42ADAC4-DC3C-CE4E-BD0A-4D075D633FBB}"/>
              </a:ext>
            </a:extLst>
          </p:cNvPr>
          <p:cNvSpPr/>
          <p:nvPr/>
        </p:nvSpPr>
        <p:spPr>
          <a:xfrm>
            <a:off x="3109194" y="553161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</p:spTree>
    <p:extLst>
      <p:ext uri="{BB962C8B-B14F-4D97-AF65-F5344CB8AC3E}">
        <p14:creationId xmlns:p14="http://schemas.microsoft.com/office/powerpoint/2010/main" val="11237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7579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3828 0 " pathEditMode="relative" ptsTypes="AA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8 -1.11111E-6 L 0.58515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5155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5 L 0.48763 -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093 L 0.45612 -0.00093 " pathEditMode="relative" rAng="0" ptsTypes="AA">
                                      <p:cBhvr>
                                        <p:cTn id="7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45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98 -0.00278 L 0.38203 -0.00278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5" grpId="2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80" grpId="0" animBg="1"/>
      <p:bldP spid="80" grpId="1" animBg="1"/>
      <p:bldP spid="12" grpId="0" animBg="1"/>
      <p:bldP spid="12" grpId="1" animBg="1"/>
      <p:bldP spid="12" grpId="2" animBg="1"/>
      <p:bldP spid="11" grpId="0" animBg="1"/>
      <p:bldP spid="11" grpId="1" animBg="1"/>
      <p:bldP spid="92" grpId="0" animBg="1"/>
      <p:bldP spid="93" grpId="0" animBg="1"/>
      <p:bldP spid="94" grpId="0" animBg="1"/>
      <p:bldP spid="94" grpId="1" animBg="1"/>
      <p:bldP spid="95" grpId="0"/>
      <p:bldP spid="95" grpId="1"/>
      <p:bldP spid="96" grpId="0" animBg="1"/>
      <p:bldP spid="97" grpId="0" animBg="1"/>
      <p:bldP spid="116" grpId="0" animBg="1"/>
      <p:bldP spid="118" grpId="0" animBg="1"/>
      <p:bldP spid="120" grpId="0" animBg="1"/>
      <p:bldP spid="126" grpId="0" animBg="1"/>
      <p:bldP spid="135" grpId="0" animBg="1"/>
      <p:bldP spid="27" grpId="0" animBg="1"/>
      <p:bldP spid="76" grpId="0" animBg="1"/>
      <p:bldP spid="7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Round-Robin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9042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Clean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b="1" i="1" dirty="0"/>
              <a:t>Reuse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snapshots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plane!</a:t>
            </a:r>
            <a:endParaRPr lang="en-US" sz="32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17EA87F-389D-3C40-93FE-96DE24B5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74"/>
          <a:stretch/>
        </p:blipFill>
        <p:spPr>
          <a:xfrm>
            <a:off x="3856259" y="2632337"/>
            <a:ext cx="4525202" cy="302531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A54DE28-A45A-A241-8345-2C537957AF07}"/>
              </a:ext>
            </a:extLst>
          </p:cNvPr>
          <p:cNvSpPr/>
          <p:nvPr/>
        </p:nvSpPr>
        <p:spPr>
          <a:xfrm>
            <a:off x="6154948" y="4512027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B0421C-8CB0-A24F-9CEB-07535A6C9DF7}"/>
              </a:ext>
            </a:extLst>
          </p:cNvPr>
          <p:cNvSpPr/>
          <p:nvPr/>
        </p:nvSpPr>
        <p:spPr>
          <a:xfrm>
            <a:off x="6154948" y="421718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BEC0BC-51AE-1C45-AB4B-28AE505A8B53}"/>
              </a:ext>
            </a:extLst>
          </p:cNvPr>
          <p:cNvSpPr/>
          <p:nvPr/>
        </p:nvSpPr>
        <p:spPr>
          <a:xfrm>
            <a:off x="6154948" y="392234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6342C0-390A-C843-AD30-A66BEAFF5F7F}"/>
              </a:ext>
            </a:extLst>
          </p:cNvPr>
          <p:cNvSpPr/>
          <p:nvPr/>
        </p:nvSpPr>
        <p:spPr>
          <a:xfrm>
            <a:off x="6154948" y="3627501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9AF95C5-0C5B-F042-8AE2-B7EBE80D7886}"/>
              </a:ext>
            </a:extLst>
          </p:cNvPr>
          <p:cNvGrpSpPr/>
          <p:nvPr/>
        </p:nvGrpSpPr>
        <p:grpSpPr>
          <a:xfrm>
            <a:off x="4321685" y="3627501"/>
            <a:ext cx="3590515" cy="1110597"/>
            <a:chOff x="2797684" y="2705978"/>
            <a:chExt cx="3590515" cy="111059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4A520AE-D491-2341-B962-EF9DCEEE5A09}"/>
                </a:ext>
              </a:extLst>
            </p:cNvPr>
            <p:cNvGrpSpPr/>
            <p:nvPr/>
          </p:nvGrpSpPr>
          <p:grpSpPr>
            <a:xfrm>
              <a:off x="2797684" y="2718010"/>
              <a:ext cx="214039" cy="1098565"/>
              <a:chOff x="1582494" y="4450511"/>
              <a:chExt cx="214039" cy="1098565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7D7D35-CF36-D54A-B53C-603308F223E1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707620-6C4E-4745-8F85-F85CFD3BAA88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8990FA1-0172-8245-B7E4-CAB8F3322A57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C07E3C7-7615-C640-8240-26CAEE4FB68D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5489FAB-D1DF-8F40-BD65-D0DFCBE18690}"/>
                </a:ext>
              </a:extLst>
            </p:cNvPr>
            <p:cNvGrpSpPr/>
            <p:nvPr/>
          </p:nvGrpSpPr>
          <p:grpSpPr>
            <a:xfrm>
              <a:off x="3404956" y="2711073"/>
              <a:ext cx="214039" cy="1098565"/>
              <a:chOff x="1582494" y="4450511"/>
              <a:chExt cx="214039" cy="1098565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666B72E-1E6E-2745-B4C7-73981CD66813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32675B9-52A3-3645-A378-177B0D6739C7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9479D9A-6AC1-514B-887F-521A00FAF26B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6F4B1C4-DE86-F141-8367-16788AEA1B83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8325240-03CC-E643-8623-E6632914A0AC}"/>
                </a:ext>
              </a:extLst>
            </p:cNvPr>
            <p:cNvGrpSpPr/>
            <p:nvPr/>
          </p:nvGrpSpPr>
          <p:grpSpPr>
            <a:xfrm>
              <a:off x="5253809" y="2711073"/>
              <a:ext cx="214039" cy="1098565"/>
              <a:chOff x="1582494" y="4450511"/>
              <a:chExt cx="214039" cy="109856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C4A99A-084A-E941-975F-12E64D7DDDDD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9B14C7-E631-6649-8F43-413E4B8F3DED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B5846E0-2D34-AB44-A797-0FAEA0FD956F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57C2128-6BF3-5E47-9ECA-34E96D77EECA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61CE5AA-B2F4-1541-A118-FD21E4FFDB05}"/>
                </a:ext>
              </a:extLst>
            </p:cNvPr>
            <p:cNvGrpSpPr/>
            <p:nvPr/>
          </p:nvGrpSpPr>
          <p:grpSpPr>
            <a:xfrm>
              <a:off x="6174160" y="2705978"/>
              <a:ext cx="214039" cy="1098565"/>
              <a:chOff x="1582494" y="4450511"/>
              <a:chExt cx="214039" cy="109856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4879E72-635C-4D43-9BE3-23B5EC3412D2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84BEB55-8A54-8E4B-B964-880F3E8A471C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868B91-6848-814D-921C-337D3B3849C9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8F5ECF7-F27D-9C4E-B2A7-32542C4A1F12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183CBC5-D842-FC4D-94C7-C7925FD3A91C}"/>
              </a:ext>
            </a:extLst>
          </p:cNvPr>
          <p:cNvSpPr/>
          <p:nvPr/>
        </p:nvSpPr>
        <p:spPr>
          <a:xfrm>
            <a:off x="5501401" y="4524059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DD12C1-7D05-C44C-837B-3FEE8699DD89}"/>
              </a:ext>
            </a:extLst>
          </p:cNvPr>
          <p:cNvSpPr/>
          <p:nvPr/>
        </p:nvSpPr>
        <p:spPr>
          <a:xfrm>
            <a:off x="5501401" y="4229217"/>
            <a:ext cx="214039" cy="214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8016DD-0148-334C-BA9B-E40B6A49E560}"/>
              </a:ext>
            </a:extLst>
          </p:cNvPr>
          <p:cNvSpPr/>
          <p:nvPr/>
        </p:nvSpPr>
        <p:spPr>
          <a:xfrm>
            <a:off x="5501401" y="393437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6821627-56B9-5047-93E4-B29B2D787A9D}"/>
              </a:ext>
            </a:extLst>
          </p:cNvPr>
          <p:cNvSpPr/>
          <p:nvPr/>
        </p:nvSpPr>
        <p:spPr>
          <a:xfrm>
            <a:off x="5501401" y="363953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DCAC96-8DE5-CE45-8194-7160F9810AB3}"/>
              </a:ext>
            </a:extLst>
          </p:cNvPr>
          <p:cNvSpPr txBox="1"/>
          <p:nvPr/>
        </p:nvSpPr>
        <p:spPr>
          <a:xfrm rot="16200000">
            <a:off x="4033206" y="5885960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846DA1-D397-194E-A09C-D432B93F3BD0}"/>
              </a:ext>
            </a:extLst>
          </p:cNvPr>
          <p:cNvSpPr txBox="1"/>
          <p:nvPr/>
        </p:nvSpPr>
        <p:spPr>
          <a:xfrm rot="16200000">
            <a:off x="460449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D7FA99-34B8-4849-AD06-B449B2AF1008}"/>
              </a:ext>
            </a:extLst>
          </p:cNvPr>
          <p:cNvSpPr txBox="1"/>
          <p:nvPr/>
        </p:nvSpPr>
        <p:spPr>
          <a:xfrm rot="16200000">
            <a:off x="5198992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Write</a:t>
            </a:r>
            <a:endParaRPr lang="en-US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F82F28-2E8F-6C42-9083-01331C23D8FC}"/>
              </a:ext>
            </a:extLst>
          </p:cNvPr>
          <p:cNvSpPr txBox="1"/>
          <p:nvPr/>
        </p:nvSpPr>
        <p:spPr>
          <a:xfrm rot="16200000">
            <a:off x="579717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Clean</a:t>
            </a:r>
            <a:endParaRPr lang="en-US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9CB56C0-7CB3-6148-9B35-1F7043558501}"/>
              </a:ext>
            </a:extLst>
          </p:cNvPr>
          <p:cNvSpPr txBox="1"/>
          <p:nvPr/>
        </p:nvSpPr>
        <p:spPr>
          <a:xfrm rot="16200000">
            <a:off x="6483123" y="5870905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5B1950-053A-084E-9C7F-BE93FCD5E187}"/>
              </a:ext>
            </a:extLst>
          </p:cNvPr>
          <p:cNvSpPr txBox="1"/>
          <p:nvPr/>
        </p:nvSpPr>
        <p:spPr>
          <a:xfrm rot="16200000">
            <a:off x="7373619" y="5868067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A98115D-E534-2849-88F9-A3CD05C9DCF1}"/>
              </a:ext>
            </a:extLst>
          </p:cNvPr>
          <p:cNvSpPr txBox="1"/>
          <p:nvPr/>
        </p:nvSpPr>
        <p:spPr>
          <a:xfrm rot="16200000">
            <a:off x="4032565" y="5885961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0B02-6F66-6B45-BD65-77151518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4831 -0.002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883 2.5925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4896 2.59259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5599 0.000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7037E-7 L 0.08073 0.003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260C-42A0-874D-ABE0-6EFAAA25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Avoiding Per-Flow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D9CE-704C-A84D-B141-4A4B1CA5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45" cy="4351338"/>
          </a:xfrm>
        </p:spPr>
        <p:txBody>
          <a:bodyPr/>
          <a:lstStyle/>
          <a:p>
            <a:r>
              <a:rPr lang="en-US" dirty="0"/>
              <a:t>Compact data structures</a:t>
            </a:r>
          </a:p>
          <a:p>
            <a:pPr lvl="1"/>
            <a:r>
              <a:rPr lang="en-US" dirty="0"/>
              <a:t>With limited memory and processing</a:t>
            </a:r>
          </a:p>
          <a:p>
            <a:pPr lvl="1"/>
            <a:r>
              <a:rPr lang="en-US" dirty="0"/>
              <a:t>… at the expense of lower accuracy</a:t>
            </a:r>
          </a:p>
          <a:p>
            <a:r>
              <a:rPr lang="en-US" dirty="0"/>
              <a:t>Estimate per-flow counts per snapshot</a:t>
            </a:r>
          </a:p>
          <a:p>
            <a:pPr lvl="1"/>
            <a:r>
              <a:rPr lang="en-US" dirty="0"/>
              <a:t>With accurate estimates for large flows</a:t>
            </a:r>
          </a:p>
          <a:p>
            <a:r>
              <a:rPr lang="en-US" dirty="0"/>
              <a:t>Count-Min Sketch per snapshot</a:t>
            </a:r>
          </a:p>
          <a:p>
            <a:pPr lvl="1"/>
            <a:r>
              <a:rPr lang="en-US" dirty="0"/>
              <a:t>C columns indexed by hash functions</a:t>
            </a:r>
          </a:p>
          <a:p>
            <a:pPr lvl="1"/>
            <a:r>
              <a:rPr lang="en-US" dirty="0"/>
              <a:t>Increment </a:t>
            </a:r>
            <a:r>
              <a:rPr lang="en-US" dirty="0" err="1"/>
              <a:t>hash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flowid</a:t>
            </a:r>
            <a:r>
              <a:rPr lang="en-US" dirty="0"/>
              <a:t>) in column I</a:t>
            </a:r>
          </a:p>
          <a:p>
            <a:pPr lvl="1"/>
            <a:r>
              <a:rPr lang="en-US" dirty="0"/>
              <a:t>Estimate is the min of the C counts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F911-378E-0A42-B5D8-7FE8A6A6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2350" y="2891617"/>
            <a:ext cx="2647355" cy="1629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2564-6427-2144-905D-92EB22BB7848}"/>
              </a:ext>
            </a:extLst>
          </p:cNvPr>
          <p:cNvSpPr txBox="1"/>
          <p:nvPr/>
        </p:nvSpPr>
        <p:spPr>
          <a:xfrm>
            <a:off x="7891632" y="1941828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B0A75E-B2FA-FA47-A827-25AE23386F47}"/>
              </a:ext>
            </a:extLst>
          </p:cNvPr>
          <p:cNvSpPr/>
          <p:nvPr/>
        </p:nvSpPr>
        <p:spPr>
          <a:xfrm rot="16200000">
            <a:off x="9064459" y="4369288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FD591-0E80-CE43-ADF6-38DC218057FD}"/>
              </a:ext>
            </a:extLst>
          </p:cNvPr>
          <p:cNvSpPr txBox="1"/>
          <p:nvPr/>
        </p:nvSpPr>
        <p:spPr>
          <a:xfrm>
            <a:off x="8082668" y="5657747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 columns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AB4A4F7-4B1A-C949-8C4C-6ACC76DFAC05}"/>
              </a:ext>
            </a:extLst>
          </p:cNvPr>
          <p:cNvSpPr/>
          <p:nvPr/>
        </p:nvSpPr>
        <p:spPr>
          <a:xfrm>
            <a:off x="7724200" y="2382509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C2C7F-1CDC-4043-A422-0CB17CE917B8}"/>
              </a:ext>
            </a:extLst>
          </p:cNvPr>
          <p:cNvSpPr txBox="1"/>
          <p:nvPr/>
        </p:nvSpPr>
        <p:spPr>
          <a:xfrm>
            <a:off x="6944766" y="3502575"/>
            <a:ext cx="9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B Buckets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C6D97-AECC-0B40-9CBE-32798F83353B}"/>
              </a:ext>
            </a:extLst>
          </p:cNvPr>
          <p:cNvSpPr/>
          <p:nvPr/>
        </p:nvSpPr>
        <p:spPr>
          <a:xfrm>
            <a:off x="9156040" y="2711396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1E836-9AE3-AE46-A423-A6AC63CAC651}"/>
              </a:ext>
            </a:extLst>
          </p:cNvPr>
          <p:cNvSpPr/>
          <p:nvPr/>
        </p:nvSpPr>
        <p:spPr>
          <a:xfrm>
            <a:off x="9771861" y="4003023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69563-78EA-884E-B5CE-5DFBE910F180}"/>
              </a:ext>
            </a:extLst>
          </p:cNvPr>
          <p:cNvSpPr/>
          <p:nvPr/>
        </p:nvSpPr>
        <p:spPr>
          <a:xfrm>
            <a:off x="8546392" y="3379033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D474617-5FD3-5245-AD0F-864D86524CF5}"/>
              </a:ext>
            </a:extLst>
          </p:cNvPr>
          <p:cNvSpPr/>
          <p:nvPr/>
        </p:nvSpPr>
        <p:spPr>
          <a:xfrm rot="810104">
            <a:off x="8392386" y="3704851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0EE73BB-609C-0540-83B6-1B45F94791A9}"/>
              </a:ext>
            </a:extLst>
          </p:cNvPr>
          <p:cNvSpPr/>
          <p:nvPr/>
        </p:nvSpPr>
        <p:spPr>
          <a:xfrm rot="3057015">
            <a:off x="8927935" y="3822162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38B9F2B4-D2C6-DC4A-B955-97CBA05FB6A7}"/>
              </a:ext>
            </a:extLst>
          </p:cNvPr>
          <p:cNvSpPr/>
          <p:nvPr/>
        </p:nvSpPr>
        <p:spPr>
          <a:xfrm rot="1354741">
            <a:off x="8718501" y="2917213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203C3-A97F-5B48-AE7D-F2B7F551EB14}"/>
              </a:ext>
            </a:extLst>
          </p:cNvPr>
          <p:cNvSpPr/>
          <p:nvPr/>
        </p:nvSpPr>
        <p:spPr>
          <a:xfrm>
            <a:off x="7784160" y="5206388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E8B18-9119-5848-AFA0-06BCA85436BB}"/>
              </a:ext>
            </a:extLst>
          </p:cNvPr>
          <p:cNvSpPr txBox="1"/>
          <p:nvPr/>
        </p:nvSpPr>
        <p:spPr>
          <a:xfrm>
            <a:off x="7794542" y="5204355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6E2B4-F34E-3E44-B844-1E7F90E6D3CA}"/>
              </a:ext>
            </a:extLst>
          </p:cNvPr>
          <p:cNvSpPr txBox="1"/>
          <p:nvPr/>
        </p:nvSpPr>
        <p:spPr>
          <a:xfrm>
            <a:off x="8512035" y="3382917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33D9-4BA3-E741-952F-A25E4CD5F46E}"/>
              </a:ext>
            </a:extLst>
          </p:cNvPr>
          <p:cNvSpPr txBox="1"/>
          <p:nvPr/>
        </p:nvSpPr>
        <p:spPr>
          <a:xfrm>
            <a:off x="9092490" y="2699211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D8B8-04B2-1B47-A5E5-04A944311629}"/>
              </a:ext>
            </a:extLst>
          </p:cNvPr>
          <p:cNvSpPr txBox="1"/>
          <p:nvPr/>
        </p:nvSpPr>
        <p:spPr>
          <a:xfrm>
            <a:off x="9700037" y="4003024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927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A0A6-A567-8341-A91F-0D9A819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 in Action on the Princeton Campus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C22F39D-0066-AF40-A757-33D8C861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083" y="1825625"/>
            <a:ext cx="616991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Performance symptoms</a:t>
            </a:r>
          </a:p>
          <a:p>
            <a:pPr lvl="1"/>
            <a:r>
              <a:rPr lang="en-US" sz="2800" dirty="0"/>
              <a:t>Big neuroscience data transfers</a:t>
            </a:r>
          </a:p>
          <a:p>
            <a:pPr lvl="1"/>
            <a:r>
              <a:rPr lang="en-US" sz="2800" dirty="0"/>
              <a:t>High loss with low average load</a:t>
            </a:r>
          </a:p>
          <a:p>
            <a:pPr lvl="1"/>
            <a:r>
              <a:rPr lang="en-US" sz="2800" dirty="0"/>
              <a:t>Router with limited measurements</a:t>
            </a:r>
          </a:p>
          <a:p>
            <a:r>
              <a:rPr lang="en-US" sz="3200" dirty="0"/>
              <a:t>Microburst analytics on Tofino</a:t>
            </a:r>
          </a:p>
          <a:p>
            <a:pPr lvl="1"/>
            <a:r>
              <a:rPr lang="en-US" sz="2800" dirty="0"/>
              <a:t>Microbursts on a small timescale</a:t>
            </a:r>
          </a:p>
          <a:p>
            <a:pPr lvl="1"/>
            <a:r>
              <a:rPr lang="en-US" sz="2800" dirty="0"/>
              <a:t>Caused by </a:t>
            </a:r>
            <a:r>
              <a:rPr lang="en-US" sz="2800" dirty="0" err="1"/>
              <a:t>PerfSONAR</a:t>
            </a:r>
            <a:r>
              <a:rPr lang="en-US" sz="2800" dirty="0"/>
              <a:t> active probes</a:t>
            </a:r>
          </a:p>
          <a:p>
            <a:r>
              <a:rPr lang="en-US" sz="3200" dirty="0"/>
              <a:t>Recent deployment with AT&amp;T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C4E1-AC95-5543-AC30-346B84C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1987E4-8180-EE41-93BF-86CFBFE34243}"/>
              </a:ext>
            </a:extLst>
          </p:cNvPr>
          <p:cNvGrpSpPr/>
          <p:nvPr/>
        </p:nvGrpSpPr>
        <p:grpSpPr>
          <a:xfrm>
            <a:off x="114320" y="1473413"/>
            <a:ext cx="5631571" cy="4457830"/>
            <a:chOff x="114320" y="1473413"/>
            <a:chExt cx="5631571" cy="445783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0A2B8AAB-386D-6847-AD72-B858A18974A6}"/>
                </a:ext>
              </a:extLst>
            </p:cNvPr>
            <p:cNvSpPr/>
            <p:nvPr/>
          </p:nvSpPr>
          <p:spPr>
            <a:xfrm>
              <a:off x="1997872" y="2621090"/>
              <a:ext cx="3748019" cy="33101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19869D-0499-D648-A601-30012402629F}"/>
                </a:ext>
              </a:extLst>
            </p:cNvPr>
            <p:cNvCxnSpPr/>
            <p:nvPr/>
          </p:nvCxnSpPr>
          <p:spPr>
            <a:xfrm>
              <a:off x="2611598" y="1955042"/>
              <a:ext cx="836619" cy="67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15E4D3-85B8-6941-BBC3-3AFA85493655}"/>
                </a:ext>
              </a:extLst>
            </p:cNvPr>
            <p:cNvSpPr txBox="1"/>
            <p:nvPr/>
          </p:nvSpPr>
          <p:spPr>
            <a:xfrm>
              <a:off x="1214869" y="1473413"/>
              <a:ext cx="2793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Internet2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33E619-43BC-D44A-A017-F4E32144CD81}"/>
                </a:ext>
              </a:extLst>
            </p:cNvPr>
            <p:cNvSpPr txBox="1"/>
            <p:nvPr/>
          </p:nvSpPr>
          <p:spPr>
            <a:xfrm>
              <a:off x="642022" y="3185530"/>
              <a:ext cx="1217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Mirrored</a:t>
              </a:r>
              <a:br>
                <a:rPr lang="en-US" sz="2000" dirty="0"/>
              </a:br>
              <a:r>
                <a:rPr lang="en-US" sz="2000" dirty="0"/>
                <a:t>traffic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EA75E5-222C-1A4C-AE20-5904A6B8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35" y="4695325"/>
              <a:ext cx="2103126" cy="5670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297228-A7C6-AA47-BCD8-D8FC33BEFADF}"/>
                </a:ext>
              </a:extLst>
            </p:cNvPr>
            <p:cNvSpPr txBox="1"/>
            <p:nvPr/>
          </p:nvSpPr>
          <p:spPr>
            <a:xfrm>
              <a:off x="2994562" y="5276996"/>
              <a:ext cx="153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Tofino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D970C-09AE-AD47-BB38-927D885B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62" y="2399144"/>
              <a:ext cx="1214332" cy="71945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FE839-9A9A-C049-917D-E0A73CFFB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51" y="3087937"/>
              <a:ext cx="848433" cy="60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CE520C-3125-D34B-B0B4-18F8CA9B455A}"/>
                </a:ext>
              </a:extLst>
            </p:cNvPr>
            <p:cNvSpPr/>
            <p:nvPr/>
          </p:nvSpPr>
          <p:spPr>
            <a:xfrm>
              <a:off x="4198765" y="3246281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EBE8B-0E36-6E4A-8950-9F02C333A397}"/>
                </a:ext>
              </a:extLst>
            </p:cNvPr>
            <p:cNvSpPr/>
            <p:nvPr/>
          </p:nvSpPr>
          <p:spPr>
            <a:xfrm>
              <a:off x="2818607" y="2090560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0F5F02-B49B-FE40-82FF-C02C39DEDD1B}"/>
                </a:ext>
              </a:extLst>
            </p:cNvPr>
            <p:cNvSpPr/>
            <p:nvPr/>
          </p:nvSpPr>
          <p:spPr>
            <a:xfrm>
              <a:off x="2175389" y="2361351"/>
              <a:ext cx="655615" cy="2257149"/>
            </a:xfrm>
            <a:custGeom>
              <a:avLst/>
              <a:gdLst>
                <a:gd name="connsiteX0" fmla="*/ 647315 w 647315"/>
                <a:gd name="connsiteY0" fmla="*/ 0 h 2854712"/>
                <a:gd name="connsiteX1" fmla="*/ 544 w 647315"/>
                <a:gd name="connsiteY1" fmla="*/ 1460810 h 2854712"/>
                <a:gd name="connsiteX2" fmla="*/ 535802 w 647315"/>
                <a:gd name="connsiteY2" fmla="*/ 2854712 h 28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15" h="2854712">
                  <a:moveTo>
                    <a:pt x="647315" y="0"/>
                  </a:moveTo>
                  <a:cubicBezTo>
                    <a:pt x="333222" y="492512"/>
                    <a:pt x="19130" y="985025"/>
                    <a:pt x="544" y="1460810"/>
                  </a:cubicBezTo>
                  <a:cubicBezTo>
                    <a:pt x="-18042" y="1936595"/>
                    <a:pt x="444734" y="2622395"/>
                    <a:pt x="535802" y="28547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8703FD-3A28-5E4C-A5BC-F6C6EB4BB621}"/>
                </a:ext>
              </a:extLst>
            </p:cNvPr>
            <p:cNvSpPr/>
            <p:nvPr/>
          </p:nvSpPr>
          <p:spPr>
            <a:xfrm>
              <a:off x="3672706" y="3453924"/>
              <a:ext cx="521600" cy="1164577"/>
            </a:xfrm>
            <a:custGeom>
              <a:avLst/>
              <a:gdLst>
                <a:gd name="connsiteX0" fmla="*/ 494589 w 494589"/>
                <a:gd name="connsiteY0" fmla="*/ 0 h 1505414"/>
                <a:gd name="connsiteX1" fmla="*/ 59691 w 494589"/>
                <a:gd name="connsiteY1" fmla="*/ 981307 h 1505414"/>
                <a:gd name="connsiteX2" fmla="*/ 3935 w 494589"/>
                <a:gd name="connsiteY2" fmla="*/ 1505414 h 15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589" h="1505414">
                  <a:moveTo>
                    <a:pt x="494589" y="0"/>
                  </a:moveTo>
                  <a:cubicBezTo>
                    <a:pt x="318028" y="365202"/>
                    <a:pt x="141467" y="730405"/>
                    <a:pt x="59691" y="981307"/>
                  </a:cubicBezTo>
                  <a:cubicBezTo>
                    <a:pt x="-22085" y="1232209"/>
                    <a:pt x="3935" y="1505414"/>
                    <a:pt x="3935" y="150541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81AE4-0789-2442-86CA-80F1B2EB83B5}"/>
                </a:ext>
              </a:extLst>
            </p:cNvPr>
            <p:cNvSpPr/>
            <p:nvPr/>
          </p:nvSpPr>
          <p:spPr>
            <a:xfrm>
              <a:off x="316592" y="2586104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EBFD30-B47A-6F49-959F-7F2256BC5FD9}"/>
                </a:ext>
              </a:extLst>
            </p:cNvPr>
            <p:cNvCxnSpPr/>
            <p:nvPr/>
          </p:nvCxnSpPr>
          <p:spPr>
            <a:xfrm>
              <a:off x="114320" y="3463199"/>
              <a:ext cx="6038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B87DC-2A5C-9147-AD47-E7AB6EE01E76}"/>
                </a:ext>
              </a:extLst>
            </p:cNvPr>
            <p:cNvSpPr txBox="1"/>
            <p:nvPr/>
          </p:nvSpPr>
          <p:spPr>
            <a:xfrm>
              <a:off x="685222" y="2315066"/>
              <a:ext cx="1123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Network TAPs</a:t>
              </a:r>
              <a:endParaRPr lang="en-US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42C62E-AB31-0E4D-9BCF-5297C1BEF367}"/>
                </a:ext>
              </a:extLst>
            </p:cNvPr>
            <p:cNvSpPr txBox="1"/>
            <p:nvPr/>
          </p:nvSpPr>
          <p:spPr>
            <a:xfrm>
              <a:off x="3966187" y="3700263"/>
              <a:ext cx="161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Neuroscience</a:t>
              </a:r>
            </a:p>
            <a:p>
              <a:pPr algn="ctr"/>
              <a:r>
                <a:rPr lang="en-US" dirty="0"/>
                <a:t>Institute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10A9D1-7D37-7D4D-8B9B-2552F228CB9D}"/>
              </a:ext>
            </a:extLst>
          </p:cNvPr>
          <p:cNvSpPr txBox="1"/>
          <p:nvPr/>
        </p:nvSpPr>
        <p:spPr>
          <a:xfrm>
            <a:off x="1775311" y="6356169"/>
            <a:ext cx="849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>
                <a:hlinkClick r:id="rId4"/>
              </a:rPr>
              <a:t>https://p4campus.cs.princeton.edu/</a:t>
            </a:r>
            <a:r>
              <a:rPr lang="en-US" sz="2400" dirty="0"/>
              <a:t> web site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338107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2C95-9672-D84E-9C52-4116D62F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Closing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FDBE-3E3A-9A40-B5BB-A13B1D7C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Testbed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P4-enabled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Tofino,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snapshots</a:t>
            </a:r>
          </a:p>
          <a:p>
            <a:r>
              <a:rPr lang="en-US" altLang="zh-CN" dirty="0"/>
              <a:t>Smart early congestion notification (ECN)</a:t>
            </a:r>
          </a:p>
          <a:p>
            <a:pPr lvl="1"/>
            <a:r>
              <a:rPr lang="en-US" altLang="zh-CN" dirty="0"/>
              <a:t>Baseline: mark all packets when the queue is long</a:t>
            </a:r>
          </a:p>
          <a:p>
            <a:pPr lvl="1"/>
            <a:r>
              <a:rPr lang="en-US" altLang="zh-CN" dirty="0" err="1"/>
              <a:t>ConQuest</a:t>
            </a:r>
            <a:r>
              <a:rPr lang="en-US" altLang="zh-CN" dirty="0"/>
              <a:t>: flow-based ECN to mark flows causing others to wait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186816-495A-AF46-BEDB-2363227C234F}"/>
              </a:ext>
            </a:extLst>
          </p:cNvPr>
          <p:cNvGrpSpPr/>
          <p:nvPr/>
        </p:nvGrpSpPr>
        <p:grpSpPr>
          <a:xfrm>
            <a:off x="4394543" y="4661747"/>
            <a:ext cx="3550263" cy="1562116"/>
            <a:chOff x="7112428" y="3699625"/>
            <a:chExt cx="3550263" cy="1562116"/>
          </a:xfrm>
        </p:grpSpPr>
        <p:pic>
          <p:nvPicPr>
            <p:cNvPr id="5" name="Picture 2" descr="http://www.clker.com/cliparts/y/g/m/i/k/E/switch-hi.png">
              <a:extLst>
                <a:ext uri="{FF2B5EF4-FFF2-40B4-BE49-F238E27FC236}">
                  <a16:creationId xmlns:a16="http://schemas.microsoft.com/office/drawing/2014/main" id="{9B53CECC-2CAD-9947-90C7-5F099730A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428" y="3699625"/>
              <a:ext cx="3550263" cy="156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“p4.org logo”的图片搜索结果">
              <a:hlinkClick r:id="rId4"/>
              <a:extLst>
                <a:ext uri="{FF2B5EF4-FFF2-40B4-BE49-F238E27FC236}">
                  <a16:creationId xmlns:a16="http://schemas.microsoft.com/office/drawing/2014/main" id="{09D0AA83-8B87-6648-B30A-47239C2B7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067" y="3763462"/>
              <a:ext cx="943816" cy="94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ACEE7994-F198-5640-942D-263039615B6C}"/>
              </a:ext>
            </a:extLst>
          </p:cNvPr>
          <p:cNvSpPr/>
          <p:nvPr/>
        </p:nvSpPr>
        <p:spPr>
          <a:xfrm>
            <a:off x="3465906" y="4625625"/>
            <a:ext cx="1589314" cy="1221419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100G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E247B8B2-FC05-A744-84E1-494044046CD8}"/>
              </a:ext>
            </a:extLst>
          </p:cNvPr>
          <p:cNvSpPr/>
          <p:nvPr/>
        </p:nvSpPr>
        <p:spPr>
          <a:xfrm>
            <a:off x="7239895" y="4890078"/>
            <a:ext cx="1589314" cy="692514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10G</a:t>
            </a:r>
          </a:p>
        </p:txBody>
      </p:sp>
      <p:pic>
        <p:nvPicPr>
          <p:cNvPr id="18433" name="Picture 1" descr="Free Clipart: Simple computer icon | klaasdc">
            <a:extLst>
              <a:ext uri="{FF2B5EF4-FFF2-40B4-BE49-F238E27FC236}">
                <a16:creationId xmlns:a16="http://schemas.microsoft.com/office/drawing/2014/main" id="{49A3646B-739D-704D-808A-191264A4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9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E5A9B-BF25-564B-93DC-91BBC051E976}"/>
              </a:ext>
            </a:extLst>
          </p:cNvPr>
          <p:cNvSpPr txBox="1"/>
          <p:nvPr/>
        </p:nvSpPr>
        <p:spPr>
          <a:xfrm>
            <a:off x="2028210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</a:t>
            </a:r>
          </a:p>
        </p:txBody>
      </p:sp>
      <p:pic>
        <p:nvPicPr>
          <p:cNvPr id="11" name="Picture 1" descr="Free Clipart: Simple computer icon | klaasdc">
            <a:extLst>
              <a:ext uri="{FF2B5EF4-FFF2-40B4-BE49-F238E27FC236}">
                <a16:creationId xmlns:a16="http://schemas.microsoft.com/office/drawing/2014/main" id="{C504D4E5-A1CC-7D47-A76F-E378C6C2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98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DAF1A3-94A6-4347-8D28-39C76E5A014D}"/>
              </a:ext>
            </a:extLst>
          </p:cNvPr>
          <p:cNvSpPr txBox="1"/>
          <p:nvPr/>
        </p:nvSpPr>
        <p:spPr>
          <a:xfrm>
            <a:off x="8703099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B85DB-514B-5B43-A523-DCB50E2C8255}"/>
              </a:ext>
            </a:extLst>
          </p:cNvPr>
          <p:cNvSpPr txBox="1"/>
          <p:nvPr/>
        </p:nvSpPr>
        <p:spPr>
          <a:xfrm>
            <a:off x="1504957" y="3880207"/>
            <a:ext cx="272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Send</a:t>
            </a:r>
            <a:r>
              <a:rPr lang="zh-CN" altLang="en-US" sz="2400" dirty="0"/>
              <a:t> </a:t>
            </a:r>
            <a:r>
              <a:rPr lang="en-US" altLang="zh-CN" sz="2400" dirty="0"/>
              <a:t>1M</a:t>
            </a:r>
            <a:r>
              <a:rPr lang="zh-CN" altLang="en-US" sz="2400" dirty="0"/>
              <a:t> </a:t>
            </a:r>
            <a:r>
              <a:rPr lang="en-US" altLang="zh-CN" sz="2400" dirty="0"/>
              <a:t>TCP</a:t>
            </a:r>
            <a:r>
              <a:rPr lang="zh-CN" altLang="en-US" sz="2400" dirty="0"/>
              <a:t> </a:t>
            </a:r>
            <a:r>
              <a:rPr lang="en-US" altLang="zh-CN" sz="2400" dirty="0"/>
              <a:t>flows</a:t>
            </a:r>
          </a:p>
          <a:p>
            <a:pPr algn="ctr"/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synthetic</a:t>
            </a:r>
            <a:r>
              <a:rPr lang="zh-CN" altLang="en-US" sz="2400" dirty="0"/>
              <a:t> </a:t>
            </a:r>
            <a:r>
              <a:rPr lang="en-US" altLang="zh-CN" sz="2400" dirty="0"/>
              <a:t>bursts</a:t>
            </a:r>
            <a:endParaRPr lang="en-US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2F43FF-E080-5C42-9109-74178273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B49FDE-62CC-9F41-9C9A-2B52F484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82" y="1690688"/>
            <a:ext cx="7200000" cy="45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96336-E9B9-2F44-84D7-C0E6FB98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Evaluating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4FD3-0984-814A-905C-1CF06207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37383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Flow-based</a:t>
            </a:r>
            <a:r>
              <a:rPr lang="zh-CN" altLang="en-US" dirty="0"/>
              <a:t> </a:t>
            </a:r>
            <a:r>
              <a:rPr lang="en-US" dirty="0"/>
              <a:t>ECN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>
              <a:buFont typeface="Wingdings" pitchFamily="2" charset="2"/>
              <a:buChar char="ü"/>
            </a:pPr>
            <a:endParaRPr lang="en-US" altLang="zh-CN" dirty="0"/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remains</a:t>
            </a:r>
            <a:r>
              <a:rPr lang="zh-CN" altLang="en-US" dirty="0"/>
              <a:t> </a:t>
            </a:r>
            <a:r>
              <a:rPr lang="en-US" altLang="zh-CN" dirty="0"/>
              <a:t>short,</a:t>
            </a:r>
            <a:r>
              <a:rPr lang="zh-CN" altLang="en-US" dirty="0"/>
              <a:t> </a:t>
            </a:r>
            <a:r>
              <a:rPr lang="en-US" altLang="zh-CN" dirty="0" err="1"/>
              <a:t>bursty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effectively</a:t>
            </a:r>
            <a:r>
              <a:rPr lang="zh-CN" altLang="en-US" dirty="0"/>
              <a:t> </a:t>
            </a:r>
            <a:r>
              <a:rPr lang="en-US" altLang="zh-CN" dirty="0"/>
              <a:t>suppressed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41AA1-540D-6048-8C53-95C8A429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00" y="1676963"/>
            <a:ext cx="7200000" cy="45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5D25F-59FB-7F45-AB00-E85D144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AD03B-F9C3-A243-A71B-F73A340C951A}"/>
              </a:ext>
            </a:extLst>
          </p:cNvPr>
          <p:cNvGrpSpPr/>
          <p:nvPr/>
        </p:nvGrpSpPr>
        <p:grpSpPr>
          <a:xfrm>
            <a:off x="10760836" y="2781589"/>
            <a:ext cx="870934" cy="1159099"/>
            <a:chOff x="10760836" y="2781589"/>
            <a:chExt cx="870934" cy="1159099"/>
          </a:xfrm>
        </p:grpSpPr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9D134AB1-5836-3945-845B-8522BBE9E429}"/>
                </a:ext>
              </a:extLst>
            </p:cNvPr>
            <p:cNvSpPr/>
            <p:nvPr/>
          </p:nvSpPr>
          <p:spPr>
            <a:xfrm>
              <a:off x="11191741" y="2781589"/>
              <a:ext cx="440029" cy="1159099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9FEFAA-4E05-A24E-9134-B5570397D145}"/>
                </a:ext>
              </a:extLst>
            </p:cNvPr>
            <p:cNvSpPr txBox="1"/>
            <p:nvPr/>
          </p:nvSpPr>
          <p:spPr>
            <a:xfrm>
              <a:off x="10760836" y="3176472"/>
              <a:ext cx="767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11%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AF04-8B6D-0144-BB87-3F1EE3B2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Verified Closed-Loop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F7F3-558D-7C49-BE6C-9A83F927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Explore more control-loop examples</a:t>
            </a:r>
          </a:p>
          <a:p>
            <a:pPr lvl="1"/>
            <a:r>
              <a:rPr lang="en-US" sz="2800" dirty="0"/>
              <a:t>DDoS mitigation, blocking unwanted OSes, etc.</a:t>
            </a:r>
          </a:p>
          <a:p>
            <a:r>
              <a:rPr lang="en-US" sz="3200" dirty="0"/>
              <a:t>Evaluate under realistic conditions</a:t>
            </a:r>
          </a:p>
          <a:p>
            <a:pPr lvl="1"/>
            <a:r>
              <a:rPr lang="en-US" sz="2800" dirty="0"/>
              <a:t>Hardware switches and operational networks</a:t>
            </a:r>
          </a:p>
          <a:p>
            <a:r>
              <a:rPr lang="en-US" sz="3200" dirty="0"/>
              <a:t>Identify unifying language constructs</a:t>
            </a:r>
          </a:p>
          <a:p>
            <a:pPr lvl="1"/>
            <a:r>
              <a:rPr lang="en-US" sz="2800" dirty="0"/>
              <a:t>Traffic queries integrated with control actions</a:t>
            </a:r>
          </a:p>
          <a:p>
            <a:r>
              <a:rPr lang="en-US" sz="3200" dirty="0"/>
              <a:t>Verify the compiler</a:t>
            </a:r>
          </a:p>
          <a:p>
            <a:pPr lvl="1"/>
            <a:r>
              <a:rPr lang="en-US" sz="2800" dirty="0"/>
              <a:t>Ensure the P4 programs are “correct by construction”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A1F5B-808D-F042-9806-6A5F580F3DB5}"/>
              </a:ext>
            </a:extLst>
          </p:cNvPr>
          <p:cNvSpPr txBox="1"/>
          <p:nvPr/>
        </p:nvSpPr>
        <p:spPr>
          <a:xfrm>
            <a:off x="918204" y="6396335"/>
            <a:ext cx="1035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Pronto project (ONF, Stanford, Princeton, Cornell): https://</a:t>
            </a:r>
            <a:r>
              <a:rPr lang="en-US" sz="2400" dirty="0" err="1"/>
              <a:t>vimeo.com</a:t>
            </a:r>
            <a:r>
              <a:rPr lang="en-US" sz="2400" dirty="0"/>
              <a:t>/447287550</a:t>
            </a:r>
          </a:p>
        </p:txBody>
      </p:sp>
    </p:spTree>
    <p:extLst>
      <p:ext uri="{BB962C8B-B14F-4D97-AF65-F5344CB8AC3E}">
        <p14:creationId xmlns:p14="http://schemas.microsoft.com/office/powerpoint/2010/main" val="364174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A6CA-3765-D74B-8267-802331D4C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3E2C04-534B-8F4E-833F-6186BBD63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Network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19657-2048-624D-A457-146FA4E5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67065" y="3112100"/>
            <a:ext cx="3707646" cy="2969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6EB66-EC7B-2D43-9C2D-4D069AA5CE5F}"/>
              </a:ext>
            </a:extLst>
          </p:cNvPr>
          <p:cNvSpPr txBox="1"/>
          <p:nvPr/>
        </p:nvSpPr>
        <p:spPr>
          <a:xfrm>
            <a:off x="1394792" y="5163991"/>
            <a:ext cx="3505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1. Measure</a:t>
            </a:r>
            <a:endParaRPr lang="en-US" sz="3200" b="1" dirty="0"/>
          </a:p>
          <a:p>
            <a:pPr algn="ctr"/>
            <a:r>
              <a:rPr lang="en-US" sz="2800" dirty="0"/>
              <a:t>(load, performance, traffic, failures)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9B7EB-2B49-EC41-99AA-E14C44D624AC}"/>
              </a:ext>
            </a:extLst>
          </p:cNvPr>
          <p:cNvSpPr txBox="1"/>
          <p:nvPr/>
        </p:nvSpPr>
        <p:spPr>
          <a:xfrm>
            <a:off x="3130826" y="1589001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2. Analyze</a:t>
            </a:r>
            <a:endParaRPr lang="en-US" sz="3200" b="1" dirty="0"/>
          </a:p>
          <a:p>
            <a:pPr algn="ctr"/>
            <a:r>
              <a:rPr lang="en-US" sz="2800" dirty="0"/>
              <a:t>(traffic matrix, route optimization, anomaly detection, fault localization)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FF05A-6F11-7749-A533-B4A2C9192106}"/>
              </a:ext>
            </a:extLst>
          </p:cNvPr>
          <p:cNvSpPr txBox="1"/>
          <p:nvPr/>
        </p:nvSpPr>
        <p:spPr>
          <a:xfrm>
            <a:off x="6230336" y="5163991"/>
            <a:ext cx="47325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3. Configure</a:t>
            </a:r>
          </a:p>
          <a:p>
            <a:pPr algn="ctr"/>
            <a:r>
              <a:rPr lang="en-US" sz="2800" dirty="0"/>
              <a:t>(reconfigure tunnels, link weights, access control lists)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7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E7D6-9EDC-6C4F-B5C0-3D58A3E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714" cy="1325563"/>
          </a:xfrm>
        </p:spPr>
        <p:txBody>
          <a:bodyPr/>
          <a:lstStyle/>
          <a:p>
            <a:r>
              <a:rPr lang="en-US" dirty="0"/>
              <a:t>Limitations of Traditional Network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EE25-FF81-F040-B1F7-186D48A8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Measurement mismatches</a:t>
            </a:r>
          </a:p>
          <a:p>
            <a:pPr lvl="1"/>
            <a:r>
              <a:rPr lang="en-US" sz="2800" dirty="0"/>
              <a:t>Overhead of collecting many device-local measurements</a:t>
            </a:r>
          </a:p>
          <a:p>
            <a:pPr lvl="1"/>
            <a:r>
              <a:rPr lang="en-US" sz="2800" dirty="0"/>
              <a:t>Simplistic statistics (counts, samples) not tailored to the task</a:t>
            </a:r>
          </a:p>
          <a:p>
            <a:r>
              <a:rPr lang="en-US" sz="3200" dirty="0"/>
              <a:t>Indirect control</a:t>
            </a:r>
          </a:p>
          <a:p>
            <a:pPr lvl="1"/>
            <a:r>
              <a:rPr lang="en-US" sz="2800" dirty="0"/>
              <a:t>Configuration of complex protocols and mechanisms</a:t>
            </a:r>
          </a:p>
          <a:p>
            <a:pPr lvl="1"/>
            <a:r>
              <a:rPr lang="en-US" sz="2800" dirty="0"/>
              <a:t>Separate configuration of many distributed devices</a:t>
            </a:r>
          </a:p>
          <a:p>
            <a:r>
              <a:rPr lang="en-US" sz="3200" dirty="0"/>
              <a:t>Complex reasoning</a:t>
            </a:r>
          </a:p>
          <a:p>
            <a:pPr lvl="1"/>
            <a:r>
              <a:rPr lang="en-US" sz="2800" dirty="0"/>
              <a:t>Many separate software components and protocols</a:t>
            </a:r>
          </a:p>
          <a:p>
            <a:pPr lvl="1"/>
            <a:r>
              <a:rPr lang="en-US" sz="2800" dirty="0"/>
              <a:t>Software bugs, configuration errors, and protocol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78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1C0F-67D2-6A44-9DC6-76BA790CF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355" y="1825625"/>
            <a:ext cx="5181600" cy="1177067"/>
          </a:xfrm>
        </p:spPr>
        <p:txBody>
          <a:bodyPr>
            <a:normAutofit/>
          </a:bodyPr>
          <a:lstStyle/>
          <a:p>
            <a:r>
              <a:rPr lang="en-US" sz="3600" dirty="0"/>
              <a:t>An integrated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6541" y="1825625"/>
            <a:ext cx="6605028" cy="4516899"/>
          </a:xfrm>
        </p:spPr>
        <p:txBody>
          <a:bodyPr>
            <a:noAutofit/>
          </a:bodyPr>
          <a:lstStyle/>
          <a:p>
            <a:r>
              <a:rPr lang="en-US" sz="3600" dirty="0"/>
              <a:t>Efficient measurement</a:t>
            </a:r>
          </a:p>
          <a:p>
            <a:pPr lvl="1"/>
            <a:r>
              <a:rPr lang="en-US" sz="3200" dirty="0"/>
              <a:t>Measurement tailored to the task</a:t>
            </a:r>
          </a:p>
          <a:p>
            <a:pPr lvl="1"/>
            <a:r>
              <a:rPr lang="en-US" sz="3200" dirty="0"/>
              <a:t>Data analysis in the data plane</a:t>
            </a:r>
          </a:p>
          <a:p>
            <a:r>
              <a:rPr lang="en-US" sz="3600" dirty="0"/>
              <a:t>Direct control</a:t>
            </a:r>
          </a:p>
          <a:p>
            <a:pPr lvl="1"/>
            <a:r>
              <a:rPr lang="en-US" sz="3200" dirty="0"/>
              <a:t>Control actions in the data plane</a:t>
            </a:r>
          </a:p>
          <a:p>
            <a:r>
              <a:rPr lang="en-US" sz="3600" dirty="0"/>
              <a:t>Correct by construction</a:t>
            </a:r>
          </a:p>
          <a:p>
            <a:pPr lvl="1"/>
            <a:r>
              <a:rPr lang="en-US" sz="3200" dirty="0"/>
              <a:t>Device-local programs synthesized from network-wide goals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6F086-04BC-7F4F-9D7D-80F9CA74F1AC}"/>
              </a:ext>
            </a:extLst>
          </p:cNvPr>
          <p:cNvSpPr txBox="1"/>
          <p:nvPr/>
        </p:nvSpPr>
        <p:spPr>
          <a:xfrm>
            <a:off x="835790" y="2556416"/>
            <a:ext cx="3904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Network-wide goals</a:t>
            </a:r>
          </a:p>
          <a:p>
            <a:pPr algn="ctr"/>
            <a:r>
              <a:rPr lang="en-US" sz="2400" dirty="0"/>
              <a:t>(objectives and constraints)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FCA3F-815C-F245-B2F6-B3BC873A130F}"/>
              </a:ext>
            </a:extLst>
          </p:cNvPr>
          <p:cNvSpPr/>
          <p:nvPr/>
        </p:nvSpPr>
        <p:spPr>
          <a:xfrm>
            <a:off x="1878227" y="4020463"/>
            <a:ext cx="1729946" cy="825349"/>
          </a:xfrm>
          <a:prstGeom prst="rect">
            <a:avLst/>
          </a:prstGeom>
          <a:solidFill>
            <a:srgbClr val="0EC1C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B69DB-35B0-1D4D-B12D-0FFADB3FF2D9}"/>
              </a:ext>
            </a:extLst>
          </p:cNvPr>
          <p:cNvSpPr txBox="1"/>
          <p:nvPr/>
        </p:nvSpPr>
        <p:spPr>
          <a:xfrm flipH="1">
            <a:off x="2010439" y="4185252"/>
            <a:ext cx="15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013517-4B48-0E47-AB65-32327F608D9A}"/>
              </a:ext>
            </a:extLst>
          </p:cNvPr>
          <p:cNvCxnSpPr/>
          <p:nvPr/>
        </p:nvCxnSpPr>
        <p:spPr>
          <a:xfrm>
            <a:off x="2377989" y="4835091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004926-09D6-EB40-A29F-884ED95A1D9E}"/>
              </a:ext>
            </a:extLst>
          </p:cNvPr>
          <p:cNvCxnSpPr/>
          <p:nvPr/>
        </p:nvCxnSpPr>
        <p:spPr>
          <a:xfrm>
            <a:off x="2777525" y="4832966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6FB15-AC90-8F47-8A35-1988FD464BD3}"/>
              </a:ext>
            </a:extLst>
          </p:cNvPr>
          <p:cNvCxnSpPr/>
          <p:nvPr/>
        </p:nvCxnSpPr>
        <p:spPr>
          <a:xfrm>
            <a:off x="3226486" y="4839637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8F5E64-A117-FB43-A6D7-7BFD30E948B1}"/>
              </a:ext>
            </a:extLst>
          </p:cNvPr>
          <p:cNvCxnSpPr/>
          <p:nvPr/>
        </p:nvCxnSpPr>
        <p:spPr>
          <a:xfrm>
            <a:off x="2754185" y="3573908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BE15AD-EBCF-3944-AA68-F4B5339344A9}"/>
              </a:ext>
            </a:extLst>
          </p:cNvPr>
          <p:cNvSpPr txBox="1"/>
          <p:nvPr/>
        </p:nvSpPr>
        <p:spPr>
          <a:xfrm>
            <a:off x="1077444" y="5449972"/>
            <a:ext cx="34797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Device-local programs</a:t>
            </a:r>
          </a:p>
          <a:p>
            <a:pPr algn="ctr"/>
            <a:r>
              <a:rPr lang="en-US" sz="2400" dirty="0"/>
              <a:t>(measure and control)</a:t>
            </a:r>
          </a:p>
        </p:txBody>
      </p:sp>
    </p:spTree>
    <p:extLst>
      <p:ext uri="{BB962C8B-B14F-4D97-AF65-F5344CB8AC3E}">
        <p14:creationId xmlns:p14="http://schemas.microsoft.com/office/powerpoint/2010/main" val="36685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FD8A66-2884-6549-A966-091214D3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6873" cy="1325563"/>
          </a:xfrm>
        </p:spPr>
        <p:txBody>
          <a:bodyPr/>
          <a:lstStyle/>
          <a:p>
            <a:r>
              <a:rPr lang="en-US" dirty="0"/>
              <a:t>Protocol Independent Switch Architecture (PISA)</a:t>
            </a:r>
          </a:p>
        </p:txBody>
      </p:sp>
      <p:sp>
        <p:nvSpPr>
          <p:cNvPr id="115" name="Content Placeholder 114">
            <a:extLst>
              <a:ext uri="{FF2B5EF4-FFF2-40B4-BE49-F238E27FC236}">
                <a16:creationId xmlns:a16="http://schemas.microsoft.com/office/drawing/2014/main" id="{98816E58-B2EC-8242-AF32-E80179FE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6872" cy="4351338"/>
          </a:xfrm>
        </p:spPr>
        <p:txBody>
          <a:bodyPr/>
          <a:lstStyle/>
          <a:p>
            <a:r>
              <a:rPr lang="en-US" dirty="0"/>
              <a:t>Data plane designed for programmability</a:t>
            </a:r>
          </a:p>
          <a:p>
            <a:pPr lvl="1"/>
            <a:r>
              <a:rPr lang="en-US" dirty="0"/>
              <a:t>Parsing, match-action tables, actions, registers</a:t>
            </a:r>
          </a:p>
          <a:p>
            <a:pPr lvl="1"/>
            <a:r>
              <a:rPr lang="en-US" dirty="0"/>
              <a:t>Barefoot/Intel (Arista, </a:t>
            </a:r>
            <a:r>
              <a:rPr lang="en-US" dirty="0" err="1"/>
              <a:t>NoviFlow</a:t>
            </a:r>
            <a:r>
              <a:rPr lang="en-US" dirty="0"/>
              <a:t>, </a:t>
            </a:r>
            <a:r>
              <a:rPr lang="en-US" dirty="0" err="1"/>
              <a:t>Stordis</a:t>
            </a:r>
            <a:r>
              <a:rPr lang="en-US" dirty="0"/>
              <a:t>), Xilinx, </a:t>
            </a:r>
            <a:r>
              <a:rPr lang="en-US" dirty="0" err="1"/>
              <a:t>Netronome</a:t>
            </a:r>
            <a:r>
              <a:rPr lang="en-US" dirty="0"/>
              <a:t>, </a:t>
            </a:r>
            <a:r>
              <a:rPr lang="en-US" dirty="0" err="1"/>
              <a:t>Pensando</a:t>
            </a:r>
            <a:r>
              <a:rPr lang="en-US" dirty="0"/>
              <a:t>, </a:t>
            </a:r>
            <a:r>
              <a:rPr lang="en-US" dirty="0" err="1"/>
              <a:t>Netcope</a:t>
            </a:r>
            <a:endParaRPr lang="en-US" dirty="0"/>
          </a:p>
          <a:p>
            <a:pPr lvl="1"/>
            <a:r>
              <a:rPr lang="en-US" dirty="0"/>
              <a:t>P4 programming language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0AE63-D6C2-C245-B7AC-E81F7F0D6183}"/>
              </a:ext>
            </a:extLst>
          </p:cNvPr>
          <p:cNvSpPr txBox="1"/>
          <p:nvPr/>
        </p:nvSpPr>
        <p:spPr>
          <a:xfrm>
            <a:off x="5528034" y="6455081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D319A1-FE52-8049-A965-8EABE44A0C63}"/>
              </a:ext>
            </a:extLst>
          </p:cNvPr>
          <p:cNvGrpSpPr/>
          <p:nvPr/>
        </p:nvGrpSpPr>
        <p:grpSpPr>
          <a:xfrm>
            <a:off x="1566894" y="3704227"/>
            <a:ext cx="8794635" cy="2788648"/>
            <a:chOff x="174682" y="1722839"/>
            <a:chExt cx="8794635" cy="27886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579502-65C3-B243-88F8-C86560C14778}"/>
                </a:ext>
              </a:extLst>
            </p:cNvPr>
            <p:cNvSpPr/>
            <p:nvPr/>
          </p:nvSpPr>
          <p:spPr>
            <a:xfrm>
              <a:off x="7154001" y="1737042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7378BF-BF76-0143-A221-67956647DA98}"/>
                </a:ext>
              </a:extLst>
            </p:cNvPr>
            <p:cNvGrpSpPr/>
            <p:nvPr/>
          </p:nvGrpSpPr>
          <p:grpSpPr>
            <a:xfrm>
              <a:off x="7502388" y="2400352"/>
              <a:ext cx="780766" cy="427769"/>
              <a:chOff x="6858000" y="3200400"/>
              <a:chExt cx="685800" cy="37573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D7CE2F7-BD74-7C41-8F10-D0F2ED356E40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4547116-B0C8-E948-AA01-4CCCE56D7F3B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C155E81-6908-5C44-8088-8AC9062E0BFF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E097C67-F913-B84B-A085-DB1C51F9098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6F2AD8A-D2FD-BD40-A928-EB87DE5384AF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2DA905A-176C-F74A-88BE-E0D8399006C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7F4B946-C0BF-A341-8175-52D47B15A911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BB7B62C-7179-AF44-A342-4334FE5A9B28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9F3EC04-F72F-A549-A1BA-BC7A540A1ED3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DA1E5A-676A-354A-AA34-877AD1619292}"/>
                </a:ext>
              </a:extLst>
            </p:cNvPr>
            <p:cNvGrpSpPr/>
            <p:nvPr/>
          </p:nvGrpSpPr>
          <p:grpSpPr>
            <a:xfrm>
              <a:off x="7498829" y="3150450"/>
              <a:ext cx="780766" cy="427769"/>
              <a:chOff x="6858000" y="3200400"/>
              <a:chExt cx="685800" cy="37573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7940849-FF1E-304B-B8EA-85E859E20B25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BB70A9-C6C7-2541-857E-0FB0607C9903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C7EF65-B1E0-5F44-B4FC-1334D3826FAC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92E9649-97BB-F14B-9347-C7968D1E9992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FF59CDD-C11E-314C-8E4F-576D02072B30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FBB65E7-2124-7E45-8F93-EB8EB67DF1C4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504965E-56E6-CA42-BEDD-288467A189E9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9316C65-63DB-004C-B049-9289C2F8F497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8F545B8-9B25-2040-8779-B761AB3BFB55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9B2F94-CF11-5347-AB4B-F2427211A348}"/>
                </a:ext>
              </a:extLst>
            </p:cNvPr>
            <p:cNvGrpSpPr/>
            <p:nvPr/>
          </p:nvGrpSpPr>
          <p:grpSpPr>
            <a:xfrm>
              <a:off x="7498829" y="3900548"/>
              <a:ext cx="780766" cy="427769"/>
              <a:chOff x="6858000" y="3200400"/>
              <a:chExt cx="685800" cy="37573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14E22CE-1BE4-C246-8ECA-7EA8BE334295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4846073-A412-E540-8350-4B30F035F0B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73FD74-A44C-B340-B19D-CD301260F69F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2CA27CD-CA3A-B843-8909-5AA9929F6220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4EB95C8-5765-3C48-A031-24FFAD88B22F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971255-D35B-0941-BFFD-64DC2982EF7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4E61C10-75AD-EF46-9EAA-4312EF5EEABF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B8D6C7D-66FB-EF41-A473-3C475517F3F7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392EA96-0A4F-0F40-891B-E1082CFED61C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36C01DAE-4B39-4A4E-997E-884BCC0BB9DC}"/>
                </a:ext>
              </a:extLst>
            </p:cNvPr>
            <p:cNvSpPr/>
            <p:nvPr/>
          </p:nvSpPr>
          <p:spPr>
            <a:xfrm>
              <a:off x="174682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3E7898C-AAD2-5942-BDC8-3CC3AD396FBD}"/>
                </a:ext>
              </a:extLst>
            </p:cNvPr>
            <p:cNvSpPr/>
            <p:nvPr/>
          </p:nvSpPr>
          <p:spPr>
            <a:xfrm>
              <a:off x="174682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247F5EE5-4E1A-AA4E-AF14-04BE6843C5D2}"/>
                </a:ext>
              </a:extLst>
            </p:cNvPr>
            <p:cNvSpPr/>
            <p:nvPr/>
          </p:nvSpPr>
          <p:spPr>
            <a:xfrm>
              <a:off x="174682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6F22D510-C8B6-8044-BB92-A44747F01B07}"/>
                </a:ext>
              </a:extLst>
            </p:cNvPr>
            <p:cNvSpPr/>
            <p:nvPr/>
          </p:nvSpPr>
          <p:spPr>
            <a:xfrm>
              <a:off x="174682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808A27A3-E55D-2141-AAE1-55EB4B48BED0}"/>
                </a:ext>
              </a:extLst>
            </p:cNvPr>
            <p:cNvSpPr/>
            <p:nvPr/>
          </p:nvSpPr>
          <p:spPr>
            <a:xfrm>
              <a:off x="8636529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774C9A27-B3FB-FC49-AA6B-A3EDC5116A7A}"/>
                </a:ext>
              </a:extLst>
            </p:cNvPr>
            <p:cNvSpPr/>
            <p:nvPr/>
          </p:nvSpPr>
          <p:spPr>
            <a:xfrm>
              <a:off x="8636529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3176D06-752B-9046-84CF-3DD4CD389942}"/>
                </a:ext>
              </a:extLst>
            </p:cNvPr>
            <p:cNvSpPr/>
            <p:nvPr/>
          </p:nvSpPr>
          <p:spPr>
            <a:xfrm>
              <a:off x="8636529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68EB4959-73F0-CB41-B6E1-BDED6520FC13}"/>
                </a:ext>
              </a:extLst>
            </p:cNvPr>
            <p:cNvSpPr/>
            <p:nvPr/>
          </p:nvSpPr>
          <p:spPr>
            <a:xfrm>
              <a:off x="8636529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EC2E377-4CC5-7649-A4C8-D4323475419B}"/>
                </a:ext>
              </a:extLst>
            </p:cNvPr>
            <p:cNvSpPr/>
            <p:nvPr/>
          </p:nvSpPr>
          <p:spPr>
            <a:xfrm>
              <a:off x="531168" y="1727804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392BBC-8B51-7846-AF79-B5EFA8CFC8FE}"/>
                </a:ext>
              </a:extLst>
            </p:cNvPr>
            <p:cNvSpPr/>
            <p:nvPr/>
          </p:nvSpPr>
          <p:spPr>
            <a:xfrm>
              <a:off x="2189825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C6DCC19C-C12D-DE46-ADE2-8B3442A14FB2}"/>
                </a:ext>
              </a:extLst>
            </p:cNvPr>
            <p:cNvSpPr/>
            <p:nvPr/>
          </p:nvSpPr>
          <p:spPr>
            <a:xfrm rot="5400000">
              <a:off x="277879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361FB849-10E9-AA4E-BEDA-1F7E040468DC}"/>
                </a:ext>
              </a:extLst>
            </p:cNvPr>
            <p:cNvSpPr/>
            <p:nvPr/>
          </p:nvSpPr>
          <p:spPr>
            <a:xfrm rot="5400000">
              <a:off x="277532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81C1B65D-4C1B-8243-82E5-1844FEE3CD95}"/>
                </a:ext>
              </a:extLst>
            </p:cNvPr>
            <p:cNvSpPr/>
            <p:nvPr/>
          </p:nvSpPr>
          <p:spPr>
            <a:xfrm rot="5400000">
              <a:off x="276184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221C3F-4518-FF47-8B30-6A8158BEFA23}"/>
                </a:ext>
              </a:extLst>
            </p:cNvPr>
            <p:cNvSpPr/>
            <p:nvPr/>
          </p:nvSpPr>
          <p:spPr>
            <a:xfrm>
              <a:off x="2301925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D7F4716-CFBA-8745-BACF-3453EF0CD770}"/>
                </a:ext>
              </a:extLst>
            </p:cNvPr>
            <p:cNvSpPr/>
            <p:nvPr/>
          </p:nvSpPr>
          <p:spPr>
            <a:xfrm>
              <a:off x="2189825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FDD4CB9-C8CB-254D-863C-44A0DD201A53}"/>
                </a:ext>
              </a:extLst>
            </p:cNvPr>
            <p:cNvGrpSpPr/>
            <p:nvPr/>
          </p:nvGrpSpPr>
          <p:grpSpPr>
            <a:xfrm>
              <a:off x="650621" y="2375700"/>
              <a:ext cx="1214525" cy="1981058"/>
              <a:chOff x="944698" y="2284250"/>
              <a:chExt cx="1066800" cy="1740095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508197-CA23-5840-AA41-4FF90BE7E9E5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02C57C6-942F-BB4E-959B-1A3694A3F594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1842A1A-9326-CE4B-B43F-FAE3046637F3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883B961-18C0-154E-89CB-A03C464F0B2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96459B9-79A4-8F42-ADAF-826C7D985B39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4A7320B-7BC8-B84E-A8A4-ECBB16B77214}"/>
                  </a:ext>
                </a:extLst>
              </p:cNvPr>
              <p:cNvCxnSpPr>
                <a:stCxn id="28" idx="6"/>
                <a:endCxn id="29" idx="7"/>
              </p:cNvCxnSpPr>
              <p:nvPr/>
            </p:nvCxnSpPr>
            <p:spPr>
              <a:xfrm>
                <a:off x="1357448" y="296431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2FCFCDB5-DA5C-3242-8F19-377142B44312}"/>
                  </a:ext>
                </a:extLst>
              </p:cNvPr>
              <p:cNvCxnSpPr>
                <a:stCxn id="29" idx="2"/>
                <a:endCxn id="28" idx="3"/>
              </p:cNvCxnSpPr>
              <p:nvPr/>
            </p:nvCxnSpPr>
            <p:spPr>
              <a:xfrm rot="10800000">
                <a:off x="1005145" y="311024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0C8C811D-A511-7945-A2C9-A648E1B88F30}"/>
                  </a:ext>
                </a:extLst>
              </p:cNvPr>
              <p:cNvCxnSpPr>
                <a:stCxn id="26" idx="6"/>
                <a:endCxn id="27" idx="0"/>
              </p:cNvCxnSpPr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6DA0AC7C-4F05-9546-A160-891155C261C6}"/>
                  </a:ext>
                </a:extLst>
              </p:cNvPr>
              <p:cNvCxnSpPr>
                <a:stCxn id="27" idx="6"/>
                <a:endCxn id="30" idx="5"/>
              </p:cNvCxnSpPr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676647F7-F951-2449-B906-892C820644DA}"/>
                  </a:ext>
                </a:extLst>
              </p:cNvPr>
              <p:cNvCxnSpPr>
                <a:stCxn id="29" idx="2"/>
                <a:endCxn id="30" idx="1"/>
              </p:cNvCxnSpPr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C15657EA-11F5-7743-9B8F-9E844B3EFF07}"/>
                  </a:ext>
                </a:extLst>
              </p:cNvPr>
              <p:cNvCxnSpPr>
                <a:stCxn id="26" idx="2"/>
                <a:endCxn id="28" idx="1"/>
              </p:cNvCxnSpPr>
              <p:nvPr/>
            </p:nvCxnSpPr>
            <p:spPr>
              <a:xfrm rot="10800000" flipV="1">
                <a:off x="1005145" y="2490625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3F2A0B08-B991-CE49-AC89-973470C4A134}"/>
                </a:ext>
              </a:extLst>
            </p:cNvPr>
            <p:cNvSpPr/>
            <p:nvPr/>
          </p:nvSpPr>
          <p:spPr>
            <a:xfrm>
              <a:off x="200990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6BC52E-16C7-7B48-81F7-8300571D9436}"/>
                </a:ext>
              </a:extLst>
            </p:cNvPr>
            <p:cNvSpPr/>
            <p:nvPr/>
          </p:nvSpPr>
          <p:spPr>
            <a:xfrm>
              <a:off x="3433267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5E6902-677C-D047-8077-06104ABCC91C}"/>
                </a:ext>
              </a:extLst>
            </p:cNvPr>
            <p:cNvSpPr/>
            <p:nvPr/>
          </p:nvSpPr>
          <p:spPr>
            <a:xfrm>
              <a:off x="3545367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7C55AD0-26AD-B54E-A61E-E117BF6F5212}"/>
                </a:ext>
              </a:extLst>
            </p:cNvPr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0636DD-6027-5F4D-B244-F18C5675956D}"/>
                </a:ext>
              </a:extLst>
            </p:cNvPr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C31D71D-E03A-D443-A2FD-F1E1F1B04EBC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5F97A88-DF5B-704E-B2C6-BBEEF8C70814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E69055B-F2E7-A84A-8174-454EE3D4068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CC88C16-200C-7E44-AA63-EADE70D343C8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7C8D88E-74FF-534E-8439-8AB2CE22896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DF21A7F-03BF-CE4C-905F-36797E529680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BC5713-FFC7-6147-AE46-8C8BA56179DF}"/>
                </a:ext>
              </a:extLst>
            </p:cNvPr>
            <p:cNvSpPr/>
            <p:nvPr/>
          </p:nvSpPr>
          <p:spPr>
            <a:xfrm>
              <a:off x="4676710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8628F4-B48E-944D-9796-301D0655EA8F}"/>
                </a:ext>
              </a:extLst>
            </p:cNvPr>
            <p:cNvSpPr/>
            <p:nvPr/>
          </p:nvSpPr>
          <p:spPr>
            <a:xfrm>
              <a:off x="4788810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B21DC21-E789-5B40-97B3-4B9B444D3972}"/>
                </a:ext>
              </a:extLst>
            </p:cNvPr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88059EE-790C-8A45-BF3C-A4AC90FFDACF}"/>
                </a:ext>
              </a:extLst>
            </p:cNvPr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A8E142-21A6-3046-A7D0-BF5A7BB58597}"/>
                </a:ext>
              </a:extLst>
            </p:cNvPr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584CF5-1748-5E4C-8861-5547FA2BDBA8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31744D3-3B12-6944-85D0-72FDAF40CBA0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7A7AB3F-D18E-4E49-B7CC-60AB4E1AB386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EFA84CB-6233-6846-AA4E-2FA269E0A79D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F0FC899-E2D0-BE40-B75D-722B54A750CB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B06827B-3F3B-8B4B-8A81-1C0BECA660D9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DA3797-CA1C-3244-B20C-42C659AEC2F5}"/>
                </a:ext>
              </a:extLst>
            </p:cNvPr>
            <p:cNvSpPr/>
            <p:nvPr/>
          </p:nvSpPr>
          <p:spPr>
            <a:xfrm>
              <a:off x="5920152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54D0A3-A04C-4244-AE28-0FCE0E4BE3A3}"/>
                </a:ext>
              </a:extLst>
            </p:cNvPr>
            <p:cNvSpPr/>
            <p:nvPr/>
          </p:nvSpPr>
          <p:spPr>
            <a:xfrm>
              <a:off x="6032252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5D251EC-9909-A04E-B77D-68C0E3503F90}"/>
                </a:ext>
              </a:extLst>
            </p:cNvPr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0AE774C-5D75-5940-BA10-3A3A24F3DDAD}"/>
                </a:ext>
              </a:extLst>
            </p:cNvPr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A84F3D-87E7-7A49-B4EC-E85DB43F7EB2}"/>
                </a:ext>
              </a:extLst>
            </p:cNvPr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7908CD1-CB0B-F84B-B743-AE4F1EC2930D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7FA1C4D-E129-B54F-945E-2523901B06A2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BFDAD4-9A88-AD4D-8536-4BEC887DC8CC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4FAFE0-27E5-D642-A086-7BCCFC581867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CE6F6AE-75B1-C543-AFED-CB5009D833A0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0C9501-E571-7443-B844-947FB6184DB2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7F3725-2C37-7D44-944C-461C0A67D254}"/>
                </a:ext>
              </a:extLst>
            </p:cNvPr>
            <p:cNvSpPr txBox="1"/>
            <p:nvPr/>
          </p:nvSpPr>
          <p:spPr>
            <a:xfrm>
              <a:off x="2770054" y="2533814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E8F02D56-6A60-834E-A8FE-383548B8022D}"/>
                </a:ext>
              </a:extLst>
            </p:cNvPr>
            <p:cNvSpPr/>
            <p:nvPr/>
          </p:nvSpPr>
          <p:spPr>
            <a:xfrm>
              <a:off x="3253344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48180068-F627-7641-B4A4-8E8FC8A35F0A}"/>
                </a:ext>
              </a:extLst>
            </p:cNvPr>
            <p:cNvSpPr/>
            <p:nvPr/>
          </p:nvSpPr>
          <p:spPr>
            <a:xfrm>
              <a:off x="4496786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338ABACC-B524-5A43-ADBD-0D082D4D2A71}"/>
                </a:ext>
              </a:extLst>
            </p:cNvPr>
            <p:cNvSpPr/>
            <p:nvPr/>
          </p:nvSpPr>
          <p:spPr>
            <a:xfrm>
              <a:off x="5740229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7EDC2615-A974-774E-9792-669D3AC14FE7}"/>
                </a:ext>
              </a:extLst>
            </p:cNvPr>
            <p:cNvSpPr/>
            <p:nvPr/>
          </p:nvSpPr>
          <p:spPr>
            <a:xfrm>
              <a:off x="696914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E6B992AD-ECAC-AF4D-ACDE-DF5A9775FDC9}"/>
                </a:ext>
              </a:extLst>
            </p:cNvPr>
            <p:cNvSpPr/>
            <p:nvPr/>
          </p:nvSpPr>
          <p:spPr>
            <a:xfrm rot="5400000">
              <a:off x="4033360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873B55C5-6FE8-264B-8464-D042B88D9E67}"/>
                </a:ext>
              </a:extLst>
            </p:cNvPr>
            <p:cNvSpPr/>
            <p:nvPr/>
          </p:nvSpPr>
          <p:spPr>
            <a:xfrm rot="5400000">
              <a:off x="4029890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3EEDB22D-3ABF-5A44-9BCB-9AEB2C31820C}"/>
                </a:ext>
              </a:extLst>
            </p:cNvPr>
            <p:cNvSpPr/>
            <p:nvPr/>
          </p:nvSpPr>
          <p:spPr>
            <a:xfrm rot="5400000">
              <a:off x="4016414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29C6E7D5-E894-9A47-B522-BD48AD71CEBF}"/>
                </a:ext>
              </a:extLst>
            </p:cNvPr>
            <p:cNvSpPr/>
            <p:nvPr/>
          </p:nvSpPr>
          <p:spPr>
            <a:xfrm rot="5400000">
              <a:off x="5284189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3DED6C12-09D1-E947-A059-E4B2A665F5A4}"/>
                </a:ext>
              </a:extLst>
            </p:cNvPr>
            <p:cNvSpPr/>
            <p:nvPr/>
          </p:nvSpPr>
          <p:spPr>
            <a:xfrm rot="5400000">
              <a:off x="5280719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AF1FF2DE-8EFD-7D44-8624-711D4180DA27}"/>
                </a:ext>
              </a:extLst>
            </p:cNvPr>
            <p:cNvSpPr/>
            <p:nvPr/>
          </p:nvSpPr>
          <p:spPr>
            <a:xfrm rot="5400000">
              <a:off x="5267243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54">
              <a:extLst>
                <a:ext uri="{FF2B5EF4-FFF2-40B4-BE49-F238E27FC236}">
                  <a16:creationId xmlns:a16="http://schemas.microsoft.com/office/drawing/2014/main" id="{8E2B86C3-345B-BB48-B4DD-B8ED8DB611A3}"/>
                </a:ext>
              </a:extLst>
            </p:cNvPr>
            <p:cNvSpPr/>
            <p:nvPr/>
          </p:nvSpPr>
          <p:spPr>
            <a:xfrm rot="5400000">
              <a:off x="652261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apezoid 55">
              <a:extLst>
                <a:ext uri="{FF2B5EF4-FFF2-40B4-BE49-F238E27FC236}">
                  <a16:creationId xmlns:a16="http://schemas.microsoft.com/office/drawing/2014/main" id="{07A34F53-A955-BC4A-B992-BBB4A27FEE00}"/>
                </a:ext>
              </a:extLst>
            </p:cNvPr>
            <p:cNvSpPr/>
            <p:nvPr/>
          </p:nvSpPr>
          <p:spPr>
            <a:xfrm rot="5400000">
              <a:off x="651914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FD104B29-A6A4-1449-A10C-290B99638551}"/>
                </a:ext>
              </a:extLst>
            </p:cNvPr>
            <p:cNvSpPr/>
            <p:nvPr/>
          </p:nvSpPr>
          <p:spPr>
            <a:xfrm rot="5400000">
              <a:off x="650566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0C14417-C5F1-8848-B39B-BBE8630B7AD4}"/>
                </a:ext>
              </a:extLst>
            </p:cNvPr>
            <p:cNvSpPr/>
            <p:nvPr/>
          </p:nvSpPr>
          <p:spPr>
            <a:xfrm>
              <a:off x="3468881" y="2404568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9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Network-Wide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Alleviating microbursts</a:t>
            </a:r>
          </a:p>
          <a:p>
            <a:r>
              <a:rPr lang="en-US" sz="4000" dirty="0"/>
              <a:t>Performance-aware routing</a:t>
            </a:r>
            <a:endParaRPr lang="en-US" dirty="0"/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Denial-of-service attack mitigation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 hosts with old OSes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&lt;Insert your “app” here&gt;</a:t>
            </a:r>
          </a:p>
        </p:txBody>
      </p:sp>
    </p:spTree>
    <p:extLst>
      <p:ext uri="{BB962C8B-B14F-4D97-AF65-F5344CB8AC3E}">
        <p14:creationId xmlns:p14="http://schemas.microsoft.com/office/powerpoint/2010/main" val="395156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Alleviating Microbursts: </a:t>
            </a:r>
            <a:r>
              <a:rPr lang="en-US" dirty="0" err="1"/>
              <a:t>ConQuest</a:t>
            </a:r>
            <a:r>
              <a:rPr lang="en-US" dirty="0"/>
              <a:t> </a:t>
            </a:r>
            <a:r>
              <a:rPr lang="en-US" sz="4000" dirty="0"/>
              <a:t>[CoNext’19]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65" y="1690688"/>
            <a:ext cx="10515600" cy="4884092"/>
          </a:xfrm>
        </p:spPr>
        <p:txBody>
          <a:bodyPr>
            <a:normAutofit/>
          </a:bodyPr>
          <a:lstStyle/>
          <a:p>
            <a:r>
              <a:rPr lang="en-US" sz="3600" dirty="0"/>
              <a:t>Small timescale traffic bursts</a:t>
            </a:r>
          </a:p>
          <a:p>
            <a:pPr lvl="1"/>
            <a:r>
              <a:rPr lang="en-US" sz="3200" dirty="0"/>
              <a:t>Clog the packet queues</a:t>
            </a:r>
          </a:p>
          <a:p>
            <a:pPr lvl="1"/>
            <a:r>
              <a:rPr lang="en-US" sz="3200" dirty="0"/>
              <a:t>Cause packet delay and loss</a:t>
            </a:r>
          </a:p>
          <a:p>
            <a:r>
              <a:rPr lang="en-US" sz="3600" dirty="0"/>
              <a:t>Manage microbursts to handle</a:t>
            </a:r>
          </a:p>
          <a:p>
            <a:pPr lvl="1"/>
            <a:r>
              <a:rPr lang="en-US" sz="3200" dirty="0" err="1"/>
              <a:t>Bursty</a:t>
            </a:r>
            <a:r>
              <a:rPr lang="en-US" sz="3200" dirty="0"/>
              <a:t> workloads</a:t>
            </a:r>
          </a:p>
          <a:p>
            <a:pPr lvl="1"/>
            <a:r>
              <a:rPr lang="en-US" sz="3200" dirty="0"/>
              <a:t>Low-cost switches (shallow buffers)</a:t>
            </a:r>
          </a:p>
          <a:p>
            <a:pPr lvl="1"/>
            <a:r>
              <a:rPr lang="en-US" sz="3200" dirty="0"/>
              <a:t>High link utilization</a:t>
            </a:r>
          </a:p>
          <a:p>
            <a:r>
              <a:rPr lang="en-US" sz="3600" dirty="0"/>
              <a:t>Goal: penalize the most responsible flows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539024-CB4B-0841-A8C2-AB624DBC697F}"/>
              </a:ext>
            </a:extLst>
          </p:cNvPr>
          <p:cNvGrpSpPr/>
          <p:nvPr/>
        </p:nvGrpSpPr>
        <p:grpSpPr>
          <a:xfrm>
            <a:off x="6476303" y="1625890"/>
            <a:ext cx="5715695" cy="1970827"/>
            <a:chOff x="6516626" y="2028079"/>
            <a:chExt cx="5783778" cy="243230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F6C2F6B-0451-F94D-A8BA-8749102C508F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0F00E4B-AE3A-0343-A47A-9E9FD01EF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FD21BE-B50E-A74A-87E5-D443AF019706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FA033F-A2A5-6648-8191-B2D8D28ABF81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2F2502-DF5B-724C-833F-62297A62A61F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1E040B-613D-4243-B2BD-C755A45A4C11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1FE89F-D64C-A14A-B406-8BCEAB144D7A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948B2C-F1AF-B64F-B8B1-ED91282EA6FC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EFCF90-7147-B745-B553-3A055F523FB6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023BA0-E2BF-7446-AB16-9939A1997633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354CBC-E2BA-7841-91D8-8CF91476120F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BC2025-0421-5E4E-862F-8ECC9EF9B021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1E101F-DFE0-5141-8B93-655C556E555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115A62D-55AD-F841-865E-639A2321F817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5912E82-D0EE-4D40-BDF2-8AE8E01EE74A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EA81C62-E086-AC42-9DDA-AC0877EAD537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89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Microburst Management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1"/>
          </a:xfrm>
        </p:spPr>
        <p:txBody>
          <a:bodyPr>
            <a:normAutofit/>
          </a:bodyPr>
          <a:lstStyle/>
          <a:p>
            <a:r>
              <a:rPr lang="en-US" sz="3600" dirty="0"/>
              <a:t>Active queue management</a:t>
            </a:r>
          </a:p>
          <a:p>
            <a:pPr lvl="1"/>
            <a:r>
              <a:rPr lang="en-US" sz="3200" dirty="0"/>
              <a:t>Mark each packet probabilistically</a:t>
            </a:r>
          </a:p>
          <a:p>
            <a:pPr lvl="1"/>
            <a:r>
              <a:rPr lang="en-US" sz="3200" dirty="0"/>
              <a:t>In proportion to its flow’s contribution to the heavy queue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48800-1864-FB4E-BEA2-DC728A43ACFD}"/>
              </a:ext>
            </a:extLst>
          </p:cNvPr>
          <p:cNvSpPr/>
          <p:nvPr/>
        </p:nvSpPr>
        <p:spPr>
          <a:xfrm>
            <a:off x="2971538" y="4126046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C7303-88F7-6C4E-A56E-782405C66882}"/>
              </a:ext>
            </a:extLst>
          </p:cNvPr>
          <p:cNvSpPr/>
          <p:nvPr/>
        </p:nvSpPr>
        <p:spPr>
          <a:xfrm>
            <a:off x="4804243" y="4113257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4F6B6-D453-144D-B8F5-00858EC575FD}"/>
              </a:ext>
            </a:extLst>
          </p:cNvPr>
          <p:cNvSpPr/>
          <p:nvPr/>
        </p:nvSpPr>
        <p:spPr>
          <a:xfrm>
            <a:off x="4307083" y="4113257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9B64B-ECD2-5F48-A076-7F50687B7A70}"/>
              </a:ext>
            </a:extLst>
          </p:cNvPr>
          <p:cNvSpPr/>
          <p:nvPr/>
        </p:nvSpPr>
        <p:spPr>
          <a:xfrm>
            <a:off x="5421203" y="411325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0422F-D6E9-C941-99D4-037DED6B51A7}"/>
              </a:ext>
            </a:extLst>
          </p:cNvPr>
          <p:cNvSpPr/>
          <p:nvPr/>
        </p:nvSpPr>
        <p:spPr>
          <a:xfrm>
            <a:off x="5879907" y="4113689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624FE-5BD2-4049-B444-C5A18A200C6A}"/>
              </a:ext>
            </a:extLst>
          </p:cNvPr>
          <p:cNvSpPr/>
          <p:nvPr/>
        </p:nvSpPr>
        <p:spPr>
          <a:xfrm>
            <a:off x="6758752" y="411325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F4A9B-4849-8340-9033-2E322D1FFD62}"/>
              </a:ext>
            </a:extLst>
          </p:cNvPr>
          <p:cNvSpPr/>
          <p:nvPr/>
        </p:nvSpPr>
        <p:spPr>
          <a:xfrm>
            <a:off x="7215449" y="4113689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F278FD-8BF7-B649-951F-A9C86F3F838D}"/>
              </a:ext>
            </a:extLst>
          </p:cNvPr>
          <p:cNvCxnSpPr>
            <a:cxnSpLocks/>
          </p:cNvCxnSpPr>
          <p:nvPr/>
        </p:nvCxnSpPr>
        <p:spPr>
          <a:xfrm>
            <a:off x="3867665" y="3858936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C4C38A-5A9F-1F41-B598-E040F8E68938}"/>
              </a:ext>
            </a:extLst>
          </p:cNvPr>
          <p:cNvCxnSpPr>
            <a:cxnSpLocks/>
          </p:cNvCxnSpPr>
          <p:nvPr/>
        </p:nvCxnSpPr>
        <p:spPr>
          <a:xfrm>
            <a:off x="3867665" y="4802457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7DDE8-3352-F447-AEFD-719E77407359}"/>
              </a:ext>
            </a:extLst>
          </p:cNvPr>
          <p:cNvCxnSpPr>
            <a:cxnSpLocks/>
          </p:cNvCxnSpPr>
          <p:nvPr/>
        </p:nvCxnSpPr>
        <p:spPr>
          <a:xfrm flipV="1">
            <a:off x="7829798" y="3850929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924ABF-D59D-274A-8F96-0D6416228104}"/>
              </a:ext>
            </a:extLst>
          </p:cNvPr>
          <p:cNvCxnSpPr>
            <a:cxnSpLocks/>
          </p:cNvCxnSpPr>
          <p:nvPr/>
        </p:nvCxnSpPr>
        <p:spPr>
          <a:xfrm>
            <a:off x="7669534" y="4314295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09DB47-FF84-A347-BFF7-336ADCF1A4B3}"/>
              </a:ext>
            </a:extLst>
          </p:cNvPr>
          <p:cNvCxnSpPr>
            <a:cxnSpLocks/>
          </p:cNvCxnSpPr>
          <p:nvPr/>
        </p:nvCxnSpPr>
        <p:spPr>
          <a:xfrm>
            <a:off x="3583570" y="4318414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CB4B0-D752-1F4D-8701-DBEF374EF2C4}"/>
              </a:ext>
            </a:extLst>
          </p:cNvPr>
          <p:cNvSpPr/>
          <p:nvPr/>
        </p:nvSpPr>
        <p:spPr>
          <a:xfrm>
            <a:off x="2964859" y="5631788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824A8-7BBF-A34E-98B6-F478CA6F4D35}"/>
              </a:ext>
            </a:extLst>
          </p:cNvPr>
          <p:cNvSpPr/>
          <p:nvPr/>
        </p:nvSpPr>
        <p:spPr>
          <a:xfrm>
            <a:off x="4797564" y="561899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B4C35-6ADA-EA46-B2BB-ED267BB961B4}"/>
              </a:ext>
            </a:extLst>
          </p:cNvPr>
          <p:cNvSpPr/>
          <p:nvPr/>
        </p:nvSpPr>
        <p:spPr>
          <a:xfrm>
            <a:off x="4300404" y="5618999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B4335-D596-1549-A6B8-CD45F8C2E69B}"/>
              </a:ext>
            </a:extLst>
          </p:cNvPr>
          <p:cNvSpPr/>
          <p:nvPr/>
        </p:nvSpPr>
        <p:spPr>
          <a:xfrm>
            <a:off x="5414524" y="5618999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7095A0-F6BA-7446-8C29-7E35B814D76C}"/>
              </a:ext>
            </a:extLst>
          </p:cNvPr>
          <p:cNvSpPr/>
          <p:nvPr/>
        </p:nvSpPr>
        <p:spPr>
          <a:xfrm>
            <a:off x="5873228" y="5619431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347C41-561E-3B4E-832F-ED5CD5C9F8BB}"/>
              </a:ext>
            </a:extLst>
          </p:cNvPr>
          <p:cNvSpPr/>
          <p:nvPr/>
        </p:nvSpPr>
        <p:spPr>
          <a:xfrm>
            <a:off x="6752073" y="5618999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B7EF0C-6699-324C-B679-5FB70AAD1681}"/>
              </a:ext>
            </a:extLst>
          </p:cNvPr>
          <p:cNvSpPr/>
          <p:nvPr/>
        </p:nvSpPr>
        <p:spPr>
          <a:xfrm>
            <a:off x="7208770" y="5619431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8D0CC4-6A91-5E43-A46F-57B843988F90}"/>
              </a:ext>
            </a:extLst>
          </p:cNvPr>
          <p:cNvCxnSpPr>
            <a:cxnSpLocks/>
          </p:cNvCxnSpPr>
          <p:nvPr/>
        </p:nvCxnSpPr>
        <p:spPr>
          <a:xfrm>
            <a:off x="3860986" y="536467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AEAD2A-4135-8849-A482-4DBCA3348493}"/>
              </a:ext>
            </a:extLst>
          </p:cNvPr>
          <p:cNvCxnSpPr>
            <a:cxnSpLocks/>
          </p:cNvCxnSpPr>
          <p:nvPr/>
        </p:nvCxnSpPr>
        <p:spPr>
          <a:xfrm>
            <a:off x="3860986" y="630819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979780-80EC-E842-BD3F-F939BC6FF9F2}"/>
              </a:ext>
            </a:extLst>
          </p:cNvPr>
          <p:cNvCxnSpPr>
            <a:cxnSpLocks/>
          </p:cNvCxnSpPr>
          <p:nvPr/>
        </p:nvCxnSpPr>
        <p:spPr>
          <a:xfrm flipV="1">
            <a:off x="7823119" y="535667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16B458-DCAE-6A44-979C-A3330AD606D9}"/>
              </a:ext>
            </a:extLst>
          </p:cNvPr>
          <p:cNvCxnSpPr>
            <a:cxnSpLocks/>
          </p:cNvCxnSpPr>
          <p:nvPr/>
        </p:nvCxnSpPr>
        <p:spPr>
          <a:xfrm>
            <a:off x="7662855" y="582003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DD568A-6CB6-0C4A-9812-B477D2040D37}"/>
              </a:ext>
            </a:extLst>
          </p:cNvPr>
          <p:cNvCxnSpPr>
            <a:cxnSpLocks/>
          </p:cNvCxnSpPr>
          <p:nvPr/>
        </p:nvCxnSpPr>
        <p:spPr>
          <a:xfrm>
            <a:off x="3576891" y="582415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E9F85-4FBA-0E40-ABB0-DE880E2C6067}"/>
              </a:ext>
            </a:extLst>
          </p:cNvPr>
          <p:cNvSpPr txBox="1"/>
          <p:nvPr/>
        </p:nvSpPr>
        <p:spPr>
          <a:xfrm>
            <a:off x="2904485" y="45866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CEAAF2-3489-AD47-94C1-B71D6F3A09E4}"/>
              </a:ext>
            </a:extLst>
          </p:cNvPr>
          <p:cNvSpPr txBox="1"/>
          <p:nvPr/>
        </p:nvSpPr>
        <p:spPr>
          <a:xfrm>
            <a:off x="2906673" y="612353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178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Heavy Flows 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1"/>
          </a:xfrm>
        </p:spPr>
        <p:txBody>
          <a:bodyPr>
            <a:normAutofit/>
          </a:bodyPr>
          <a:lstStyle/>
          <a:p>
            <a:r>
              <a:rPr lang="en-US" sz="36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P4 data structure challenges</a:t>
            </a:r>
          </a:p>
          <a:p>
            <a:pPr lvl="1"/>
            <a:r>
              <a:rPr lang="en-US" sz="3200" dirty="0"/>
              <a:t>Updating on packet arrival and departure</a:t>
            </a:r>
          </a:p>
          <a:p>
            <a:pPr lvl="1"/>
            <a:r>
              <a:rPr lang="en-US" sz="3200" dirty="0"/>
              <a:t>Per-flow state (key and count)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9137" y="2987437"/>
            <a:ext cx="454085" cy="426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3226908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3894682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4562453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5230224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5924706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4" name="Rectangle 13"/>
          <p:cNvSpPr/>
          <p:nvPr/>
        </p:nvSpPr>
        <p:spPr>
          <a:xfrm>
            <a:off x="6592480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5" name="Rectangle 14"/>
          <p:cNvSpPr/>
          <p:nvPr/>
        </p:nvSpPr>
        <p:spPr>
          <a:xfrm>
            <a:off x="7260251" y="298743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6" name="Rectangle 15"/>
          <p:cNvSpPr/>
          <p:nvPr/>
        </p:nvSpPr>
        <p:spPr>
          <a:xfrm>
            <a:off x="7928022" y="2987437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3328" y="2720327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0007" y="366384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42371" y="2712320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1223206" y="2987437"/>
            <a:ext cx="454085" cy="426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890979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598446" y="2789558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948268" y="3248092"/>
            <a:ext cx="347748" cy="1869694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64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758</Words>
  <Application>Microsoft Macintosh PowerPoint</Application>
  <PresentationFormat>Widescreen</PresentationFormat>
  <Paragraphs>229</Paragraphs>
  <Slides>17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Wingdings</vt:lpstr>
      <vt:lpstr>Office Theme</vt:lpstr>
      <vt:lpstr>Closing the Loop:  Network Control in the Data Plane</vt:lpstr>
      <vt:lpstr>Traditional Network Management</vt:lpstr>
      <vt:lpstr>Limitations of Traditional Network Management</vt:lpstr>
      <vt:lpstr>Closing the Loop</vt:lpstr>
      <vt:lpstr>Protocol Independent Switch Architecture (PISA)</vt:lpstr>
      <vt:lpstr>Example Network-Wide Goals</vt:lpstr>
      <vt:lpstr>Alleviating Microbursts: ConQuest [CoNext’19]</vt:lpstr>
      <vt:lpstr>Microburst Management Policy</vt:lpstr>
      <vt:lpstr>Detecting Heavy Flows in the Queue</vt:lpstr>
      <vt:lpstr>ConQuest: Processing Each Packet Only Once</vt:lpstr>
      <vt:lpstr>ConQuest: Round-Robin Snapshots</vt:lpstr>
      <vt:lpstr>ConQuest: Avoiding Per-Flow State</vt:lpstr>
      <vt:lpstr>ConQuest in Action on the Princeton Campus</vt:lpstr>
      <vt:lpstr>ConQuest: Closing the Control Loop</vt:lpstr>
      <vt:lpstr>ConQuest: Evaluating the Control Loop</vt:lpstr>
      <vt:lpstr>Toward Verified Closed-Loop Control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L. Rexford</dc:creator>
  <cp:lastModifiedBy>Jennifer L. Rexford</cp:lastModifiedBy>
  <cp:revision>33</cp:revision>
  <dcterms:created xsi:type="dcterms:W3CDTF">2020-09-21T20:40:55Z</dcterms:created>
  <dcterms:modified xsi:type="dcterms:W3CDTF">2020-11-09T01:54:56Z</dcterms:modified>
</cp:coreProperties>
</file>