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8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/>
  </p:normalViewPr>
  <p:slideViewPr>
    <p:cSldViewPr snapToGrid="0" snapToObjects="1">
      <p:cViewPr varScale="1">
        <p:scale>
          <a:sx n="104" d="100"/>
          <a:sy n="104" d="100"/>
        </p:scale>
        <p:origin x="2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BEC8E-709D-5648-A2A5-070E8A431B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377719-D23B-3D4D-B88B-C5CA9AA258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C4D2CA-02A9-3E4B-8D94-DFB1FF7A7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CB6B-15B7-564C-8F25-80831AF6AEC8}" type="datetimeFigureOut">
              <a:rPr lang="en-US" smtClean="0"/>
              <a:t>10/13/20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5D2AB0-91B5-7245-9FF9-B978034FE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7FE63B-544D-634F-BFDF-D610FB13D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232F6-F6CE-0340-BB76-560FFFFA9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898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99129-DF1A-2848-A891-03E4E0464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799BD-C265-F24D-AC45-7A86DF830A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EACE6-84F1-564B-9FE8-46A42B205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CB6B-15B7-564C-8F25-80831AF6AEC8}" type="datetimeFigureOut">
              <a:rPr lang="en-US" smtClean="0"/>
              <a:t>10/13/20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CEAAE0-88B0-BF42-B799-B1669D294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FDE6E-441A-1641-8B20-05E7206CB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232F6-F6CE-0340-BB76-560FFFFA9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14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C3A350-C456-274D-B21E-E40518B1FE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65C688-4295-F14A-ABC3-00DC6F06F4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3019F-E898-454A-974D-F48AF7541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CB6B-15B7-564C-8F25-80831AF6AEC8}" type="datetimeFigureOut">
              <a:rPr lang="en-US" smtClean="0"/>
              <a:t>10/13/20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37C6A0-6C7D-2E44-8B86-41CBCC987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93EDC0-DAC0-B74D-9ED1-47236AB0D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232F6-F6CE-0340-BB76-560FFFFA9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328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7E81E-78B4-334C-87DD-E4F8DF03D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9829C-4C42-834A-A624-63F3DF59B2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9128A9-E505-0943-91A0-51D78B5B0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CB6B-15B7-564C-8F25-80831AF6AEC8}" type="datetimeFigureOut">
              <a:rPr lang="en-US" smtClean="0"/>
              <a:t>10/13/20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A927CA-203A-4D4E-AEDA-F85B7D420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FD17D-7996-6741-AB15-CFAFCC9EC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232F6-F6CE-0340-BB76-560FFFFA9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78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66838-9763-1E44-86C8-52AC7637E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8AB26A-7399-E64E-8806-EB6C4D37D5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F13C4B-24EF-E949-8BE6-47BA71781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CB6B-15B7-564C-8F25-80831AF6AEC8}" type="datetimeFigureOut">
              <a:rPr lang="en-US" smtClean="0"/>
              <a:t>10/13/20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B0729-F8BE-664A-AC5B-54B215CEB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438668-1981-FE48-AE60-2296A01CD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232F6-F6CE-0340-BB76-560FFFFA9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394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901CB-6BB4-6D4F-8FE1-138F853EF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0D4EF-A1ED-0B4F-A2DF-6781879896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D844AD-71EB-0244-8B98-C2A048CD74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BCE275-92EF-B742-B6E0-E8941CD99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CB6B-15B7-564C-8F25-80831AF6AEC8}" type="datetimeFigureOut">
              <a:rPr lang="en-US" smtClean="0"/>
              <a:t>10/13/20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062361-F121-A249-B309-69D002C49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765769-F158-4049-AFBF-BCA03D890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232F6-F6CE-0340-BB76-560FFFFA9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709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B8CC3-5178-8140-90D5-A3053D8F2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18A062-63A5-AD4F-AC7E-877A86C062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64767E-36C2-6044-9AE4-C9B44B2F9D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CE4F41-B23F-CF48-AC77-D54DF5AB41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2866C0-6D14-1741-BF73-D9494F1CCF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A01A85-342A-7F47-B053-71125B782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CB6B-15B7-564C-8F25-80831AF6AEC8}" type="datetimeFigureOut">
              <a:rPr lang="en-US" smtClean="0"/>
              <a:t>10/13/20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C2D611-8411-474A-83DB-3C6FDC5EA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C87FA1-143F-004D-ADF5-EFB3E1982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232F6-F6CE-0340-BB76-560FFFFA9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491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0783D-AADA-ED40-86AB-9F35D475D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EF78E5-90FB-3447-8423-AD7962E61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CB6B-15B7-564C-8F25-80831AF6AEC8}" type="datetimeFigureOut">
              <a:rPr lang="en-US" smtClean="0"/>
              <a:t>10/13/20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CDFF54-A26E-EA4D-9AD6-2F4A6A352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1DAF80-80CC-3C4D-A428-06623ACDB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232F6-F6CE-0340-BB76-560FFFFA9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469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2759CC-5E19-404E-92E0-A7CAA3DD1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CB6B-15B7-564C-8F25-80831AF6AEC8}" type="datetimeFigureOut">
              <a:rPr lang="en-US" smtClean="0"/>
              <a:t>10/13/20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DC5560-88F3-6A46-B932-FA37AE46A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CE5197-0A0A-A340-9E38-01362ABF1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232F6-F6CE-0340-BB76-560FFFFA9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9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700B8-D952-F846-A5A9-53E74A6C8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52BAB0-B68A-5D47-B00B-601075B78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76A07C-BCD3-594C-A461-66AF249B63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C2D512-C14D-2741-9F7C-2650F15AC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CB6B-15B7-564C-8F25-80831AF6AEC8}" type="datetimeFigureOut">
              <a:rPr lang="en-US" smtClean="0"/>
              <a:t>10/13/20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F52AD2-0047-1F48-913E-9E076895F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6ADE0D-6A05-F14C-996F-1BACBC2D6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232F6-F6CE-0340-BB76-560FFFFA9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73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1211D-E4CA-B04C-B3DB-372ADE612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731210-35FD-E548-AF71-4F506F7164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5F342C-2D95-6E4D-8450-4E8DAD432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731D38-1E9F-0A41-BC30-B277FDD7E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9CB6B-15B7-564C-8F25-80831AF6AEC8}" type="datetimeFigureOut">
              <a:rPr lang="en-US" smtClean="0"/>
              <a:t>10/13/20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00FD5-6685-6949-A37D-5332E57A0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47E15E-227B-0647-BD34-17FE9DDD1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232F6-F6CE-0340-BB76-560FFFFA9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602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9F8EE9-B530-3840-BD8C-D715A101B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0A2A9A-3FF8-EC49-87CA-7F529A553B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AEA754-3730-2545-B058-563BCDB7A7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9CB6B-15B7-564C-8F25-80831AF6AEC8}" type="datetimeFigureOut">
              <a:rPr lang="en-US" smtClean="0"/>
              <a:t>10/13/20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F2835-D57E-904E-B35B-C80563F2FD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8A40D6-2FB9-784E-8992-9D5052B32E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232F6-F6CE-0340-BB76-560FFFFA9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008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emf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1195416-19A1-794E-AA99-0B83BC3B41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6968" y="4425585"/>
            <a:ext cx="2290755" cy="642924"/>
          </a:xfrm>
          <a:prstGeom prst="rect">
            <a:avLst/>
          </a:prstGeom>
        </p:spPr>
      </p:pic>
      <p:sp>
        <p:nvSpPr>
          <p:cNvPr id="8" name="Title 5">
            <a:extLst>
              <a:ext uri="{FF2B5EF4-FFF2-40B4-BE49-F238E27FC236}">
                <a16:creationId xmlns:a16="http://schemas.microsoft.com/office/drawing/2014/main" id="{FC3D88BD-A0E9-DD4E-8035-3F12A2B53357}"/>
              </a:ext>
            </a:extLst>
          </p:cNvPr>
          <p:cNvSpPr txBox="1">
            <a:spLocks/>
          </p:cNvSpPr>
          <p:nvPr/>
        </p:nvSpPr>
        <p:spPr>
          <a:xfrm>
            <a:off x="86640" y="1997311"/>
            <a:ext cx="12035118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>
                <a:solidFill>
                  <a:srgbClr val="FFA825"/>
                </a:solidFill>
              </a:rPr>
              <a:t>Security and Privacy </a:t>
            </a:r>
          </a:p>
          <a:p>
            <a:r>
              <a:rPr lang="en-US" sz="5400" b="1" dirty="0">
                <a:solidFill>
                  <a:srgbClr val="FFA825"/>
                </a:solidFill>
              </a:rPr>
              <a:t>for NextG Networks </a:t>
            </a:r>
          </a:p>
        </p:txBody>
      </p:sp>
      <p:sp>
        <p:nvSpPr>
          <p:cNvPr id="9" name="Subtitle 3">
            <a:extLst>
              <a:ext uri="{FF2B5EF4-FFF2-40B4-BE49-F238E27FC236}">
                <a16:creationId xmlns:a16="http://schemas.microsoft.com/office/drawing/2014/main" id="{84E6EBA6-5BDE-1345-881D-78FEF8AF3377}"/>
              </a:ext>
            </a:extLst>
          </p:cNvPr>
          <p:cNvSpPr txBox="1">
            <a:spLocks/>
          </p:cNvSpPr>
          <p:nvPr/>
        </p:nvSpPr>
        <p:spPr>
          <a:xfrm>
            <a:off x="2930694" y="3749724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/>
              <a:t>Jennifer Rexford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13208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0E664-D00D-1C42-A5CE-0EBEC81C8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NextG Networks: Extreme Conditions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72C73-8121-DD4A-9ACD-471B1A0AD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913076" cy="4797597"/>
          </a:xfrm>
        </p:spPr>
        <p:txBody>
          <a:bodyPr>
            <a:normAutofit/>
          </a:bodyPr>
          <a:lstStyle/>
          <a:p>
            <a:r>
              <a:rPr lang="en-US" sz="3200" dirty="0"/>
              <a:t>Privacy risks (e.g., user location)</a:t>
            </a:r>
          </a:p>
          <a:p>
            <a:r>
              <a:rPr lang="en-US" sz="3200" dirty="0"/>
              <a:t>Low-end hosts (Internet of Insecure Things)</a:t>
            </a:r>
          </a:p>
          <a:p>
            <a:r>
              <a:rPr lang="en-US" sz="3200" dirty="0"/>
              <a:t>Tremendous scale (# devices, churn)</a:t>
            </a:r>
          </a:p>
          <a:p>
            <a:r>
              <a:rPr lang="en-US" sz="3200" dirty="0"/>
              <a:t>Tight latency and reliability requirements</a:t>
            </a:r>
          </a:p>
          <a:p>
            <a:r>
              <a:rPr lang="en-US" sz="3200" dirty="0"/>
              <a:t>Complex protocols, software, equipment</a:t>
            </a:r>
          </a:p>
          <a:p>
            <a:r>
              <a:rPr lang="en-US" sz="3200" dirty="0"/>
              <a:t>Variable wireless network properties</a:t>
            </a:r>
          </a:p>
          <a:p>
            <a:r>
              <a:rPr lang="en-US" sz="3200" dirty="0"/>
              <a:t>Variable CPU/storage (host, edge, cloud)</a:t>
            </a:r>
          </a:p>
          <a:p>
            <a:endParaRPr lang="en-US" dirty="0"/>
          </a:p>
        </p:txBody>
      </p:sp>
      <p:pic>
        <p:nvPicPr>
          <p:cNvPr id="1026" name="Picture 2" descr="What Could Go Wrong? (@CouldWrong) | Twitter">
            <a:extLst>
              <a:ext uri="{FF2B5EF4-FFF2-40B4-BE49-F238E27FC236}">
                <a16:creationId xmlns:a16="http://schemas.microsoft.com/office/drawing/2014/main" id="{F9CD48A3-AD5C-3C43-9519-DEA44FDD0B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6908" y="2431191"/>
            <a:ext cx="25146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6960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69D1F-7D8E-8444-9788-A52E40921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End-Host Session Protocols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9EE61D-3A2B-9D4F-A515-7C9FF89B3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en-US" sz="3200" dirty="0"/>
              <a:t>Internet protocols were not designed for</a:t>
            </a:r>
          </a:p>
          <a:p>
            <a:pPr lvl="1"/>
            <a:r>
              <a:rPr lang="en-US" sz="2800" dirty="0"/>
              <a:t>Mobility: changing of network attachments</a:t>
            </a:r>
          </a:p>
          <a:p>
            <a:pPr lvl="1"/>
            <a:r>
              <a:rPr lang="en-US" sz="2800" dirty="0"/>
              <a:t>Multihoming: using multiple interfaces</a:t>
            </a:r>
          </a:p>
          <a:p>
            <a:pPr lvl="1"/>
            <a:r>
              <a:rPr lang="en-US" sz="2800" dirty="0"/>
              <a:t>Middleboxes: steering traffic through functions</a:t>
            </a:r>
          </a:p>
          <a:p>
            <a:r>
              <a:rPr lang="en-US" sz="3200" dirty="0"/>
              <a:t>Where should we solve these problems?</a:t>
            </a:r>
          </a:p>
          <a:p>
            <a:pPr lvl="1"/>
            <a:r>
              <a:rPr lang="en-US" sz="2800" dirty="0"/>
              <a:t>Network: routing</a:t>
            </a:r>
          </a:p>
          <a:p>
            <a:pPr lvl="1"/>
            <a:r>
              <a:rPr lang="en-US" sz="2800" dirty="0"/>
              <a:t>End-host: session protocols</a:t>
            </a:r>
          </a:p>
          <a:p>
            <a:r>
              <a:rPr lang="en-US" sz="3200" dirty="0"/>
              <a:t>Session protocols are more flexible and scalable</a:t>
            </a:r>
          </a:p>
          <a:p>
            <a:pPr lvl="1"/>
            <a:r>
              <a:rPr lang="en-US" sz="2800" dirty="0"/>
              <a:t>E.g., multipath TCP, connection migration in QUIC, etc.</a:t>
            </a:r>
          </a:p>
        </p:txBody>
      </p:sp>
      <p:pic>
        <p:nvPicPr>
          <p:cNvPr id="2050" name="Picture 2" descr="App communication interaction mobile phone icon - Colored Hand Phone">
            <a:extLst>
              <a:ext uri="{FF2B5EF4-FFF2-40B4-BE49-F238E27FC236}">
                <a16:creationId xmlns:a16="http://schemas.microsoft.com/office/drawing/2014/main" id="{2DE11DE6-B902-E04E-8560-0F2801BEFB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3640" y="2146899"/>
            <a:ext cx="1325563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41174AE-1D00-AE44-B253-49F0C09DC3C6}"/>
              </a:ext>
            </a:extLst>
          </p:cNvPr>
          <p:cNvCxnSpPr>
            <a:cxnSpLocks/>
          </p:cNvCxnSpPr>
          <p:nvPr/>
        </p:nvCxnSpPr>
        <p:spPr>
          <a:xfrm flipH="1">
            <a:off x="9733402" y="2181639"/>
            <a:ext cx="950089" cy="4502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B9481F3-48D8-2B47-BC11-A45A1D1A022B}"/>
              </a:ext>
            </a:extLst>
          </p:cNvPr>
          <p:cNvCxnSpPr>
            <a:cxnSpLocks/>
          </p:cNvCxnSpPr>
          <p:nvPr/>
        </p:nvCxnSpPr>
        <p:spPr>
          <a:xfrm>
            <a:off x="9733402" y="3008412"/>
            <a:ext cx="1049480" cy="4640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loud 6">
            <a:extLst>
              <a:ext uri="{FF2B5EF4-FFF2-40B4-BE49-F238E27FC236}">
                <a16:creationId xmlns:a16="http://schemas.microsoft.com/office/drawing/2014/main" id="{C0B950CF-BFD6-3042-8738-14DC9C6AE923}"/>
              </a:ext>
            </a:extLst>
          </p:cNvPr>
          <p:cNvSpPr/>
          <p:nvPr/>
        </p:nvSpPr>
        <p:spPr>
          <a:xfrm>
            <a:off x="10612921" y="1560133"/>
            <a:ext cx="930965" cy="219654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4103ADC-C4A1-1F4C-9B5B-3DDADEE0D45E}"/>
              </a:ext>
            </a:extLst>
          </p:cNvPr>
          <p:cNvSpPr txBox="1"/>
          <p:nvPr/>
        </p:nvSpPr>
        <p:spPr>
          <a:xfrm>
            <a:off x="9901819" y="1977113"/>
            <a:ext cx="601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WiFi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890AE9A-C8B4-9344-8CF4-386DEA2AB22B}"/>
              </a:ext>
            </a:extLst>
          </p:cNvPr>
          <p:cNvSpPr txBox="1"/>
          <p:nvPr/>
        </p:nvSpPr>
        <p:spPr>
          <a:xfrm>
            <a:off x="9928797" y="2823746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5G</a:t>
            </a:r>
          </a:p>
        </p:txBody>
      </p:sp>
    </p:spTree>
    <p:extLst>
      <p:ext uri="{BB962C8B-B14F-4D97-AF65-F5344CB8AC3E}">
        <p14:creationId xmlns:p14="http://schemas.microsoft.com/office/powerpoint/2010/main" val="3167110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9DD7E-2A49-3345-8D69-BBB9EDBEC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Protocols to Protect User Privacy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68986-59D4-874C-8278-29A01DAD9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Protecting privacy</a:t>
            </a:r>
          </a:p>
          <a:p>
            <a:pPr lvl="1"/>
            <a:r>
              <a:rPr lang="en-US" sz="2800" dirty="0"/>
              <a:t>IP addresses reveal user identity (and location)</a:t>
            </a:r>
          </a:p>
          <a:p>
            <a:pPr lvl="1"/>
            <a:r>
              <a:rPr lang="en-US" sz="2800" dirty="0"/>
              <a:t>Size of data transfers can reveal the content (e.g., fingerprinting)</a:t>
            </a:r>
          </a:p>
          <a:p>
            <a:r>
              <a:rPr lang="en-US" sz="3200" dirty="0"/>
              <a:t>Change IP addresses within a data transfer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D1A049-122F-E64E-BB02-E991052FE6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1977" y="4266822"/>
            <a:ext cx="851853" cy="960600"/>
          </a:xfrm>
          <a:prstGeom prst="rect">
            <a:avLst/>
          </a:prstGeom>
        </p:spPr>
      </p:pic>
      <p:cxnSp>
        <p:nvCxnSpPr>
          <p:cNvPr id="5" name="Straight Arrow Connector 62">
            <a:extLst>
              <a:ext uri="{FF2B5EF4-FFF2-40B4-BE49-F238E27FC236}">
                <a16:creationId xmlns:a16="http://schemas.microsoft.com/office/drawing/2014/main" id="{85B408C4-0B30-3748-9035-21CC9C1DA401}"/>
              </a:ext>
            </a:extLst>
          </p:cNvPr>
          <p:cNvCxnSpPr>
            <a:cxnSpLocks/>
          </p:cNvCxnSpPr>
          <p:nvPr/>
        </p:nvCxnSpPr>
        <p:spPr>
          <a:xfrm>
            <a:off x="1978150" y="5310335"/>
            <a:ext cx="2359071" cy="0"/>
          </a:xfrm>
          <a:prstGeom prst="straightConnector1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82E4D61B-217D-684F-98A3-90085AD323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7306" y="4821559"/>
            <a:ext cx="584200" cy="7493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EB6D855-3CBD-9147-B117-42929314D1EF}"/>
              </a:ext>
            </a:extLst>
          </p:cNvPr>
          <p:cNvSpPr txBox="1"/>
          <p:nvPr/>
        </p:nvSpPr>
        <p:spPr>
          <a:xfrm>
            <a:off x="1252182" y="5619921"/>
            <a:ext cx="725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09E41E-30C7-9145-ADA4-3B94A7D2C1B2}"/>
              </a:ext>
            </a:extLst>
          </p:cNvPr>
          <p:cNvSpPr txBox="1"/>
          <p:nvPr/>
        </p:nvSpPr>
        <p:spPr>
          <a:xfrm>
            <a:off x="2377111" y="5377976"/>
            <a:ext cx="1487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srcIP</a:t>
            </a:r>
            <a:r>
              <a:rPr lang="en-US" dirty="0"/>
              <a:t> = 1.1.1.1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3BBABA-0E20-764D-BE51-533C9B5877A5}"/>
              </a:ext>
            </a:extLst>
          </p:cNvPr>
          <p:cNvSpPr txBox="1"/>
          <p:nvPr/>
        </p:nvSpPr>
        <p:spPr>
          <a:xfrm>
            <a:off x="4403753" y="5624017"/>
            <a:ext cx="785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Server</a:t>
            </a:r>
          </a:p>
        </p:txBody>
      </p:sp>
      <p:pic>
        <p:nvPicPr>
          <p:cNvPr id="10" name="Picture 2" descr="App communication interaction mobile phone icon - Colored Hand Phone">
            <a:extLst>
              <a:ext uri="{FF2B5EF4-FFF2-40B4-BE49-F238E27FC236}">
                <a16:creationId xmlns:a16="http://schemas.microsoft.com/office/drawing/2014/main" id="{53BDF242-F9A1-9849-8484-B51AC1126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839" y="4756484"/>
            <a:ext cx="834070" cy="834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7B7BB51-0C87-BD43-8AFD-7087DBA5C1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4970" y="4101137"/>
            <a:ext cx="851853" cy="960600"/>
          </a:xfrm>
          <a:prstGeom prst="rect">
            <a:avLst/>
          </a:prstGeom>
        </p:spPr>
      </p:pic>
      <p:cxnSp>
        <p:nvCxnSpPr>
          <p:cNvPr id="12" name="Straight Arrow Connector 62">
            <a:extLst>
              <a:ext uri="{FF2B5EF4-FFF2-40B4-BE49-F238E27FC236}">
                <a16:creationId xmlns:a16="http://schemas.microsoft.com/office/drawing/2014/main" id="{AB719FC3-3BC8-D142-BAB6-B60D04F8FA4E}"/>
              </a:ext>
            </a:extLst>
          </p:cNvPr>
          <p:cNvCxnSpPr>
            <a:cxnSpLocks/>
          </p:cNvCxnSpPr>
          <p:nvPr/>
        </p:nvCxnSpPr>
        <p:spPr>
          <a:xfrm>
            <a:off x="9382956" y="5162578"/>
            <a:ext cx="1036728" cy="1"/>
          </a:xfrm>
          <a:prstGeom prst="straightConnector1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1EE9146-2777-1F42-BF2B-464F9213066B}"/>
              </a:ext>
            </a:extLst>
          </p:cNvPr>
          <p:cNvSpPr txBox="1"/>
          <p:nvPr/>
        </p:nvSpPr>
        <p:spPr>
          <a:xfrm>
            <a:off x="9392658" y="3863313"/>
            <a:ext cx="3978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?</a:t>
            </a:r>
          </a:p>
        </p:txBody>
      </p:sp>
      <p:cxnSp>
        <p:nvCxnSpPr>
          <p:cNvPr id="14" name="Straight Arrow Connector 62">
            <a:extLst>
              <a:ext uri="{FF2B5EF4-FFF2-40B4-BE49-F238E27FC236}">
                <a16:creationId xmlns:a16="http://schemas.microsoft.com/office/drawing/2014/main" id="{D1153BF1-9E10-974B-887D-07A16F202ED3}"/>
              </a:ext>
            </a:extLst>
          </p:cNvPr>
          <p:cNvCxnSpPr>
            <a:cxnSpLocks/>
          </p:cNvCxnSpPr>
          <p:nvPr/>
        </p:nvCxnSpPr>
        <p:spPr>
          <a:xfrm>
            <a:off x="8300204" y="5334821"/>
            <a:ext cx="931791" cy="0"/>
          </a:xfrm>
          <a:prstGeom prst="straightConnector1">
            <a:avLst/>
          </a:prstGeom>
          <a:ln w="63500">
            <a:solidFill>
              <a:schemeClr val="accent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3867373B-6E47-D145-861A-9B6489760EDA}"/>
              </a:ext>
            </a:extLst>
          </p:cNvPr>
          <p:cNvSpPr txBox="1"/>
          <p:nvPr/>
        </p:nvSpPr>
        <p:spPr>
          <a:xfrm>
            <a:off x="9302220" y="5289017"/>
            <a:ext cx="1487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srcIP</a:t>
            </a:r>
            <a:r>
              <a:rPr lang="en-US" dirty="0"/>
              <a:t> = 1.1.1.1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3995AD-5E66-744D-B781-161CD2E4487C}"/>
              </a:ext>
            </a:extLst>
          </p:cNvPr>
          <p:cNvSpPr txBox="1"/>
          <p:nvPr/>
        </p:nvSpPr>
        <p:spPr>
          <a:xfrm>
            <a:off x="8054547" y="5540589"/>
            <a:ext cx="1487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srcIP</a:t>
            </a:r>
            <a:r>
              <a:rPr lang="en-US" dirty="0"/>
              <a:t> = 1.1.1.2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3EC43C0-C99C-AD47-91D0-315EE68088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89935" y="4724383"/>
            <a:ext cx="584200" cy="7493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5CC670BB-6A4A-C345-B4BA-9CB1D0EDE44B}"/>
              </a:ext>
            </a:extLst>
          </p:cNvPr>
          <p:cNvSpPr txBox="1"/>
          <p:nvPr/>
        </p:nvSpPr>
        <p:spPr>
          <a:xfrm>
            <a:off x="10789935" y="5608078"/>
            <a:ext cx="785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Server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9B412EB-EE46-544D-8FAB-4778D3945224}"/>
              </a:ext>
            </a:extLst>
          </p:cNvPr>
          <p:cNvSpPr txBox="1"/>
          <p:nvPr/>
        </p:nvSpPr>
        <p:spPr>
          <a:xfrm>
            <a:off x="7361381" y="5608078"/>
            <a:ext cx="725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pic>
        <p:nvPicPr>
          <p:cNvPr id="20" name="Picture 2" descr="App communication interaction mobile phone icon - Colored Hand Phone">
            <a:extLst>
              <a:ext uri="{FF2B5EF4-FFF2-40B4-BE49-F238E27FC236}">
                <a16:creationId xmlns:a16="http://schemas.microsoft.com/office/drawing/2014/main" id="{F590474E-EB9F-2049-8532-9FC14355B2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5038" y="4744641"/>
            <a:ext cx="834070" cy="834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94B4C1BF-2490-1344-A41F-76500A176AE8}"/>
              </a:ext>
            </a:extLst>
          </p:cNvPr>
          <p:cNvSpPr txBox="1"/>
          <p:nvPr/>
        </p:nvSpPr>
        <p:spPr>
          <a:xfrm>
            <a:off x="6012021" y="5061737"/>
            <a:ext cx="5199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vs.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C7B69C1-8179-F544-A0CA-D211EE47A96D}"/>
              </a:ext>
            </a:extLst>
          </p:cNvPr>
          <p:cNvSpPr txBox="1"/>
          <p:nvPr/>
        </p:nvSpPr>
        <p:spPr>
          <a:xfrm>
            <a:off x="75600" y="6461311"/>
            <a:ext cx="76543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Y. </a:t>
            </a:r>
            <a:r>
              <a:rPr lang="en-US" sz="1600" i="1" dirty="0" err="1"/>
              <a:t>Govil</a:t>
            </a:r>
            <a:r>
              <a:rPr lang="en-US" sz="1600" i="1" dirty="0"/>
              <a:t>, L. Wang, and J. Rexford, "MIMIQ: Masking IPs with Migration in QUIC,” in FOCI’20.</a:t>
            </a:r>
          </a:p>
        </p:txBody>
      </p:sp>
    </p:spTree>
    <p:extLst>
      <p:ext uri="{BB962C8B-B14F-4D97-AF65-F5344CB8AC3E}">
        <p14:creationId xmlns:p14="http://schemas.microsoft.com/office/powerpoint/2010/main" val="787156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5DD89-7362-6E4E-8D4B-72B7EF6BC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Programmable Network Defenses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4AE00-F7AE-8A46-AD4D-A406D3965F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NextG networks are attractive targets</a:t>
            </a:r>
          </a:p>
          <a:p>
            <a:pPr lvl="1"/>
            <a:r>
              <a:rPr lang="en-US" sz="2800" dirty="0"/>
              <a:t>Cyber-physical systems affecting the Real World</a:t>
            </a:r>
          </a:p>
          <a:p>
            <a:pPr lvl="1"/>
            <a:r>
              <a:rPr lang="en-US" sz="2800" dirty="0"/>
              <a:t>Even short service disruptions are a problem</a:t>
            </a:r>
          </a:p>
          <a:p>
            <a:pPr lvl="1"/>
            <a:r>
              <a:rPr lang="en-US" sz="2800" dirty="0"/>
              <a:t>End hosts are insecure and have limited resources</a:t>
            </a:r>
          </a:p>
          <a:p>
            <a:r>
              <a:rPr lang="en-US" sz="3200" dirty="0"/>
              <a:t>Deep network programmability </a:t>
            </a:r>
          </a:p>
          <a:p>
            <a:pPr lvl="1"/>
            <a:r>
              <a:rPr lang="en-US" sz="2800" dirty="0"/>
              <a:t>Customize to handle ever-evolving attacks</a:t>
            </a:r>
          </a:p>
          <a:p>
            <a:pPr lvl="1"/>
            <a:r>
              <a:rPr lang="en-US" sz="2800" dirty="0"/>
              <a:t>React quickly, directly in the data plane</a:t>
            </a:r>
          </a:p>
        </p:txBody>
      </p:sp>
      <p:pic>
        <p:nvPicPr>
          <p:cNvPr id="5122" name="Picture 2" descr="Self Driving Car Icons - Download Free Vector Icons | Noun Project">
            <a:extLst>
              <a:ext uri="{FF2B5EF4-FFF2-40B4-BE49-F238E27FC236}">
                <a16:creationId xmlns:a16="http://schemas.microsoft.com/office/drawing/2014/main" id="{619F214A-5257-1549-BE84-C5CDFD565B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4285" y="1146133"/>
            <a:ext cx="1649884" cy="1649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Iot Logo Images, Stock Photos &amp; Vectors | Shutterstock">
            <a:extLst>
              <a:ext uri="{FF2B5EF4-FFF2-40B4-BE49-F238E27FC236}">
                <a16:creationId xmlns:a16="http://schemas.microsoft.com/office/drawing/2014/main" id="{FB19F91E-525F-C147-B099-48619CF061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4966" y="2549504"/>
            <a:ext cx="1345866" cy="1451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65BC72D-1950-3A48-9C67-8829E9716329}"/>
              </a:ext>
            </a:extLst>
          </p:cNvPr>
          <p:cNvSpPr/>
          <p:nvPr/>
        </p:nvSpPr>
        <p:spPr>
          <a:xfrm>
            <a:off x="9614966" y="3781168"/>
            <a:ext cx="1345866" cy="2201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30" name="Picture 10" descr="White robot icon - Free white robot icons">
            <a:extLst>
              <a:ext uri="{FF2B5EF4-FFF2-40B4-BE49-F238E27FC236}">
                <a16:creationId xmlns:a16="http://schemas.microsoft.com/office/drawing/2014/main" id="{A7006E50-C708-C941-961A-0EC00C49BE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6973" y="1376846"/>
            <a:ext cx="1113653" cy="1113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A6D93DD-A660-0048-A778-1276F6BD72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1058" y="5476082"/>
            <a:ext cx="1381918" cy="1381918"/>
          </a:xfrm>
          <a:prstGeom prst="rect">
            <a:avLst/>
          </a:prstGeom>
        </p:spPr>
      </p:pic>
      <p:pic>
        <p:nvPicPr>
          <p:cNvPr id="5132" name="Picture 12" descr="Cell Tower Icons - Download Free Vector Icons | Noun Project">
            <a:extLst>
              <a:ext uri="{FF2B5EF4-FFF2-40B4-BE49-F238E27FC236}">
                <a16:creationId xmlns:a16="http://schemas.microsoft.com/office/drawing/2014/main" id="{1360F50C-DE3F-5646-90BC-C24037A8D2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401043" y="5179125"/>
            <a:ext cx="1381918" cy="1381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B7FF726-EFBC-C94E-B14B-32EC6A7DD0B3}"/>
              </a:ext>
            </a:extLst>
          </p:cNvPr>
          <p:cNvCxnSpPr>
            <a:cxnSpLocks/>
          </p:cNvCxnSpPr>
          <p:nvPr/>
        </p:nvCxnSpPr>
        <p:spPr>
          <a:xfrm>
            <a:off x="4151870" y="6176963"/>
            <a:ext cx="126038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B0C112D-EF13-B641-9F26-B8C1C101621B}"/>
              </a:ext>
            </a:extLst>
          </p:cNvPr>
          <p:cNvCxnSpPr>
            <a:cxnSpLocks/>
          </p:cNvCxnSpPr>
          <p:nvPr/>
        </p:nvCxnSpPr>
        <p:spPr>
          <a:xfrm>
            <a:off x="6553200" y="6157388"/>
            <a:ext cx="126038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Left Arrow 8">
            <a:extLst>
              <a:ext uri="{FF2B5EF4-FFF2-40B4-BE49-F238E27FC236}">
                <a16:creationId xmlns:a16="http://schemas.microsoft.com/office/drawing/2014/main" id="{81575AAC-CEDF-AB4B-82D5-7338FDD7C7B9}"/>
              </a:ext>
            </a:extLst>
          </p:cNvPr>
          <p:cNvSpPr/>
          <p:nvPr/>
        </p:nvSpPr>
        <p:spPr>
          <a:xfrm flipH="1">
            <a:off x="3580628" y="5735146"/>
            <a:ext cx="1507525" cy="3068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92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FD40C-4954-2C45-BBD1-966142631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Programmable Network Defense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CE0CB-B312-6E42-B55C-59E0217E5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4595"/>
            <a:ext cx="10515600" cy="5486399"/>
          </a:xfrm>
        </p:spPr>
        <p:txBody>
          <a:bodyPr>
            <a:normAutofit/>
          </a:bodyPr>
          <a:lstStyle/>
          <a:p>
            <a:r>
              <a:rPr lang="en-US" sz="3200" dirty="0"/>
              <a:t>Higher-level query languages</a:t>
            </a:r>
          </a:p>
          <a:p>
            <a:pPr lvl="1"/>
            <a:r>
              <a:rPr lang="en-US" sz="2800" dirty="0"/>
              <a:t>E.g., destination receiving traffic from many sources</a:t>
            </a:r>
          </a:p>
          <a:p>
            <a:pPr lvl="1"/>
            <a:r>
              <a:rPr lang="en-US" sz="2800" dirty="0"/>
              <a:t>E.g., flow responsible for a large fraction of backlog in queue</a:t>
            </a:r>
          </a:p>
          <a:p>
            <a:pPr marL="457200" lvl="1" indent="0">
              <a:buNone/>
            </a:pPr>
            <a:endParaRPr lang="en-US" sz="2800" dirty="0"/>
          </a:p>
          <a:p>
            <a:pPr marL="457200" lvl="1" indent="0">
              <a:buNone/>
            </a:pPr>
            <a:endParaRPr lang="en-US" sz="2800" dirty="0"/>
          </a:p>
          <a:p>
            <a:pPr marL="457200" lvl="1" indent="0">
              <a:buNone/>
            </a:pPr>
            <a:endParaRPr lang="en-US" sz="2800" dirty="0"/>
          </a:p>
          <a:p>
            <a:r>
              <a:rPr lang="en-US" sz="3200" dirty="0"/>
              <a:t>Closed-loop control of the network</a:t>
            </a:r>
          </a:p>
          <a:p>
            <a:pPr lvl="1"/>
            <a:r>
              <a:rPr lang="en-US" sz="2800" dirty="0"/>
              <a:t>Integrate measurement, analysis, and control</a:t>
            </a:r>
          </a:p>
          <a:p>
            <a:pPr lvl="1"/>
            <a:r>
              <a:rPr lang="en-US" sz="2800" dirty="0"/>
              <a:t>E.g., probabilistically drop packets responsible for queue backlog</a:t>
            </a:r>
          </a:p>
          <a:p>
            <a:pPr lvl="1"/>
            <a:r>
              <a:rPr lang="en-US" sz="2800" dirty="0"/>
              <a:t>(Verified) compiler synthesizing the control and data plane code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16267FD-15F4-A140-AC47-6443BD9D381C}"/>
              </a:ext>
            </a:extLst>
          </p:cNvPr>
          <p:cNvSpPr/>
          <p:nvPr/>
        </p:nvSpPr>
        <p:spPr>
          <a:xfrm>
            <a:off x="2576121" y="3359927"/>
            <a:ext cx="454085" cy="42687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78662" tIns="89331" rIns="178662" bIns="893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954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65A274-2929-DD4B-8BEA-C1BE3FB342AF}"/>
              </a:ext>
            </a:extLst>
          </p:cNvPr>
          <p:cNvSpPr/>
          <p:nvPr/>
        </p:nvSpPr>
        <p:spPr>
          <a:xfrm>
            <a:off x="4408826" y="3347138"/>
            <a:ext cx="621382" cy="42687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78662" tIns="89331" rIns="178662" bIns="893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954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F8B77A-6A86-BF48-A6FA-6D504915F921}"/>
              </a:ext>
            </a:extLst>
          </p:cNvPr>
          <p:cNvSpPr/>
          <p:nvPr/>
        </p:nvSpPr>
        <p:spPr>
          <a:xfrm>
            <a:off x="3911666" y="3347138"/>
            <a:ext cx="493045" cy="42687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78662" tIns="89331" rIns="178662" bIns="893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954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178D0E-DD0F-364A-941A-08BC6818B72E}"/>
              </a:ext>
            </a:extLst>
          </p:cNvPr>
          <p:cNvSpPr/>
          <p:nvPr/>
        </p:nvSpPr>
        <p:spPr>
          <a:xfrm>
            <a:off x="5025786" y="3347138"/>
            <a:ext cx="454085" cy="42687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78662" tIns="89331" rIns="178662" bIns="893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954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37F8884-C0AB-E345-B8EC-773E177F4455}"/>
              </a:ext>
            </a:extLst>
          </p:cNvPr>
          <p:cNvSpPr/>
          <p:nvPr/>
        </p:nvSpPr>
        <p:spPr>
          <a:xfrm>
            <a:off x="5484490" y="3347570"/>
            <a:ext cx="876233" cy="42687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78662" tIns="89331" rIns="178662" bIns="893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954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37D4C4E-0296-BB43-BC24-F95A116C2A8C}"/>
              </a:ext>
            </a:extLst>
          </p:cNvPr>
          <p:cNvSpPr/>
          <p:nvPr/>
        </p:nvSpPr>
        <p:spPr>
          <a:xfrm>
            <a:off x="6363335" y="3347138"/>
            <a:ext cx="454085" cy="4268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78662" tIns="89331" rIns="178662" bIns="893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9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7C1F7B3-BCB8-1141-82AE-8A32024B4D87}"/>
              </a:ext>
            </a:extLst>
          </p:cNvPr>
          <p:cNvSpPr/>
          <p:nvPr/>
        </p:nvSpPr>
        <p:spPr>
          <a:xfrm>
            <a:off x="6820032" y="3347570"/>
            <a:ext cx="454085" cy="42687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78662" tIns="89331" rIns="178662" bIns="893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954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D2E2E06-8079-414C-9FE1-58764FB3E8AB}"/>
              </a:ext>
            </a:extLst>
          </p:cNvPr>
          <p:cNvCxnSpPr>
            <a:cxnSpLocks/>
          </p:cNvCxnSpPr>
          <p:nvPr/>
        </p:nvCxnSpPr>
        <p:spPr>
          <a:xfrm>
            <a:off x="3472248" y="3092817"/>
            <a:ext cx="396213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58645EF-E423-6242-AF82-99AAB301B9EB}"/>
              </a:ext>
            </a:extLst>
          </p:cNvPr>
          <p:cNvCxnSpPr>
            <a:cxnSpLocks/>
          </p:cNvCxnSpPr>
          <p:nvPr/>
        </p:nvCxnSpPr>
        <p:spPr>
          <a:xfrm>
            <a:off x="3472248" y="4036338"/>
            <a:ext cx="396881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0ED4D80-D28F-314C-9392-82EECC5EA297}"/>
              </a:ext>
            </a:extLst>
          </p:cNvPr>
          <p:cNvCxnSpPr>
            <a:cxnSpLocks/>
          </p:cNvCxnSpPr>
          <p:nvPr/>
        </p:nvCxnSpPr>
        <p:spPr>
          <a:xfrm flipV="1">
            <a:off x="7434381" y="3084810"/>
            <a:ext cx="4067" cy="95152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A8201AC-A8D1-474D-AFDE-509E150FF3E8}"/>
              </a:ext>
            </a:extLst>
          </p:cNvPr>
          <p:cNvCxnSpPr>
            <a:cxnSpLocks/>
          </p:cNvCxnSpPr>
          <p:nvPr/>
        </p:nvCxnSpPr>
        <p:spPr>
          <a:xfrm>
            <a:off x="7274117" y="3548176"/>
            <a:ext cx="543697" cy="0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7596937-0AA4-D34F-9C74-5B92B62E785F}"/>
              </a:ext>
            </a:extLst>
          </p:cNvPr>
          <p:cNvCxnSpPr>
            <a:cxnSpLocks/>
          </p:cNvCxnSpPr>
          <p:nvPr/>
        </p:nvCxnSpPr>
        <p:spPr>
          <a:xfrm>
            <a:off x="3188153" y="3552295"/>
            <a:ext cx="543697" cy="0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3AD04CBC-820B-C745-90C3-ADED91A48C9D}"/>
              </a:ext>
            </a:extLst>
          </p:cNvPr>
          <p:cNvSpPr txBox="1"/>
          <p:nvPr/>
        </p:nvSpPr>
        <p:spPr>
          <a:xfrm>
            <a:off x="2509068" y="3820545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55%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D7DAC48-4A71-0F46-A928-BE6641034350}"/>
              </a:ext>
            </a:extLst>
          </p:cNvPr>
          <p:cNvSpPr txBox="1"/>
          <p:nvPr/>
        </p:nvSpPr>
        <p:spPr>
          <a:xfrm>
            <a:off x="103625" y="6492875"/>
            <a:ext cx="11984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X. Chen, S. Landau </a:t>
            </a:r>
            <a:r>
              <a:rPr lang="en-US" sz="1400" i="1" dirty="0" err="1"/>
              <a:t>Feibish</a:t>
            </a:r>
            <a:r>
              <a:rPr lang="en-US" sz="1400" i="1" dirty="0"/>
              <a:t>, Y. </a:t>
            </a:r>
            <a:r>
              <a:rPr lang="en-US" sz="1400" i="1" dirty="0" err="1"/>
              <a:t>Koral</a:t>
            </a:r>
            <a:r>
              <a:rPr lang="en-US" sz="1400" i="1" dirty="0"/>
              <a:t>, J. Rexford, O. </a:t>
            </a:r>
            <a:r>
              <a:rPr lang="en-US" sz="1400" i="1" dirty="0" err="1"/>
              <a:t>Rottenstreich</a:t>
            </a:r>
            <a:r>
              <a:rPr lang="en-US" sz="1400" i="1" dirty="0"/>
              <a:t>, S. </a:t>
            </a:r>
            <a:r>
              <a:rPr lang="en-US" sz="1400" i="1" dirty="0" err="1"/>
              <a:t>Monetti</a:t>
            </a:r>
            <a:r>
              <a:rPr lang="en-US" sz="1400" i="1" dirty="0"/>
              <a:t>, and T. Wang, "Fine-grained queue measurement in the data plane," in CoNEXT’19.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228451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BE56C-9896-954D-97B9-69C6C5E05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Rethinking the Division of Labor: </a:t>
            </a:r>
            <a:br>
              <a:rPr lang="en-US" dirty="0"/>
            </a:br>
            <a:r>
              <a:rPr lang="en-US" dirty="0"/>
              <a:t>From Top-to-Bottom and End-to-End</a:t>
            </a:r>
          </a:p>
        </p:txBody>
      </p:sp>
      <p:pic>
        <p:nvPicPr>
          <p:cNvPr id="4" name="Picture 12" descr="Cell Tower Icons - Download Free Vector Icons | Noun Project">
            <a:extLst>
              <a:ext uri="{FF2B5EF4-FFF2-40B4-BE49-F238E27FC236}">
                <a16:creationId xmlns:a16="http://schemas.microsoft.com/office/drawing/2014/main" id="{6C07C46B-31DF-0141-911A-2C7B3C2A2F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81706" y="2980273"/>
            <a:ext cx="1381918" cy="1381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9D48FEB-5619-6C4A-B7F0-41EDEA3B69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6931" y="3121100"/>
            <a:ext cx="1381918" cy="1381918"/>
          </a:xfrm>
          <a:prstGeom prst="rect">
            <a:avLst/>
          </a:prstGeom>
        </p:spPr>
      </p:pic>
      <p:pic>
        <p:nvPicPr>
          <p:cNvPr id="6" name="Picture 2" descr="App communication interaction mobile phone icon - Colored Hand Phone">
            <a:extLst>
              <a:ext uri="{FF2B5EF4-FFF2-40B4-BE49-F238E27FC236}">
                <a16:creationId xmlns:a16="http://schemas.microsoft.com/office/drawing/2014/main" id="{5B990677-3B9A-2547-BE5A-634902F2E7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06611" y="3021152"/>
            <a:ext cx="1381918" cy="1381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1FB436B-0DC7-1C40-86C9-A1734929E44E}"/>
              </a:ext>
            </a:extLst>
          </p:cNvPr>
          <p:cNvSpPr txBox="1"/>
          <p:nvPr/>
        </p:nvSpPr>
        <p:spPr>
          <a:xfrm>
            <a:off x="838200" y="4700340"/>
            <a:ext cx="2716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Session protocols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CF5E9D-6734-574B-BF85-666B80036DF0}"/>
              </a:ext>
            </a:extLst>
          </p:cNvPr>
          <p:cNvSpPr txBox="1"/>
          <p:nvPr/>
        </p:nvSpPr>
        <p:spPr>
          <a:xfrm>
            <a:off x="4108812" y="4700340"/>
            <a:ext cx="33277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Radio access network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121B14-84AF-BC4D-9ABB-83B71A64ABCF}"/>
              </a:ext>
            </a:extLst>
          </p:cNvPr>
          <p:cNvSpPr txBox="1"/>
          <p:nvPr/>
        </p:nvSpPr>
        <p:spPr>
          <a:xfrm>
            <a:off x="7990745" y="4700340"/>
            <a:ext cx="37037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Programmable defenses</a:t>
            </a:r>
          </a:p>
        </p:txBody>
      </p:sp>
    </p:spTree>
    <p:extLst>
      <p:ext uri="{BB962C8B-B14F-4D97-AF65-F5344CB8AC3E}">
        <p14:creationId xmlns:p14="http://schemas.microsoft.com/office/powerpoint/2010/main" val="107789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379</Words>
  <Application>Microsoft Macintosh PowerPoint</Application>
  <PresentationFormat>Widescreen</PresentationFormat>
  <Paragraphs>63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NextG Networks: Extreme Conditions</vt:lpstr>
      <vt:lpstr>End-Host Session Protocols</vt:lpstr>
      <vt:lpstr>Session Protocols to Protect User Privacy</vt:lpstr>
      <vt:lpstr>Programmable Network Defenses</vt:lpstr>
      <vt:lpstr>Programmable Network Defense</vt:lpstr>
      <vt:lpstr>Rethinking the Division of Labor:  From Top-to-Bottom and End-to-End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L. Rexford</dc:creator>
  <cp:lastModifiedBy>Jennifer L. Rexford</cp:lastModifiedBy>
  <cp:revision>64</cp:revision>
  <dcterms:created xsi:type="dcterms:W3CDTF">2020-10-14T03:55:29Z</dcterms:created>
  <dcterms:modified xsi:type="dcterms:W3CDTF">2020-10-14T05:17:58Z</dcterms:modified>
</cp:coreProperties>
</file>