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886" r:id="rId2"/>
    <p:sldId id="265" r:id="rId3"/>
    <p:sldId id="267" r:id="rId4"/>
    <p:sldId id="271" r:id="rId5"/>
    <p:sldId id="887" r:id="rId6"/>
    <p:sldId id="272" r:id="rId7"/>
    <p:sldId id="273" r:id="rId8"/>
    <p:sldId id="276" r:id="rId9"/>
    <p:sldId id="329" r:id="rId10"/>
    <p:sldId id="452" r:id="rId11"/>
    <p:sldId id="453" r:id="rId12"/>
    <p:sldId id="451" r:id="rId13"/>
    <p:sldId id="336" r:id="rId14"/>
    <p:sldId id="268" r:id="rId15"/>
    <p:sldId id="289" r:id="rId16"/>
    <p:sldId id="884" r:id="rId17"/>
    <p:sldId id="858" r:id="rId18"/>
    <p:sldId id="429" r:id="rId19"/>
    <p:sldId id="430" r:id="rId20"/>
    <p:sldId id="449" r:id="rId21"/>
    <p:sldId id="447" r:id="rId22"/>
    <p:sldId id="450" r:id="rId23"/>
    <p:sldId id="88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8C80"/>
    <a:srgbClr val="C07F91"/>
    <a:srgbClr val="C09C9E"/>
    <a:srgbClr val="FF0005"/>
    <a:srgbClr val="ED330C"/>
    <a:srgbClr val="A746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658"/>
    <p:restoredTop sz="96327"/>
  </p:normalViewPr>
  <p:slideViewPr>
    <p:cSldViewPr snapToGrid="0" snapToObjects="1">
      <p:cViewPr varScale="1">
        <p:scale>
          <a:sx n="128" d="100"/>
          <a:sy n="128" d="100"/>
        </p:scale>
        <p:origin x="178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90682D-FD54-284A-B7C8-2FCD4798133C}" type="datetimeFigureOut">
              <a:rPr lang="en-US" smtClean="0"/>
              <a:t>9/21/20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AF9C84-074E-E141-A3FD-46DE87E4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383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EA2D61-3BFC-9A44-B580-A3AD5397B9B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0578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EA2D61-3BFC-9A44-B580-A3AD5397B9B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2821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EA2D61-3BFC-9A44-B580-A3AD5397B9B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3641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EA2D61-3BFC-9A44-B580-A3AD5397B9B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9777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Modern applications send a lot of data over the network. So efficient routing is very important.</a:t>
            </a:r>
            <a:endParaRPr lang="en-US" altLang="zh-TW" dirty="0"/>
          </a:p>
          <a:p>
            <a:r>
              <a:rPr lang="en-US" altLang="zh-TW" dirty="0"/>
              <a:t>Typically, we can think of three common goals</a:t>
            </a:r>
          </a:p>
          <a:p>
            <a:r>
              <a:rPr lang="en-US" altLang="zh-TW" dirty="0"/>
              <a:t>Performance and therefore we need traffic engineering. For example, …</a:t>
            </a:r>
          </a:p>
          <a:p>
            <a:r>
              <a:rPr lang="en-US" altLang="zh-TW" dirty="0"/>
              <a:t>Prefer certain route and therefore we have routing constraints. For example, …</a:t>
            </a:r>
          </a:p>
          <a:p>
            <a:r>
              <a:rPr lang="en-US" altLang="zh-TW" dirty="0"/>
              <a:t>Network condition changes very fast and therefore we need fast adaptation. For example, …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C75DF7-9781-4E6A-9D5A-8FD37ED5DF4B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67044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Now, let me give you an overview of Contra.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C75DF7-9781-4E6A-9D5A-8FD37ED5DF4B}" type="slidenum">
              <a:rPr lang="zh-TW" altLang="en-US" smtClean="0"/>
              <a:pPr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2457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Lower scores are better</a:t>
            </a:r>
          </a:p>
          <a:p>
            <a:r>
              <a:rPr lang="en-US" dirty="0"/>
              <a:t>Infinite mean the path is not used</a:t>
            </a:r>
          </a:p>
          <a:p>
            <a:r>
              <a:rPr lang="en-US" dirty="0"/>
              <a:t>Regular expressions on path properties is not a new idea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7163F6-5BC4-F945-9DDD-76E74D9DDF3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679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CDCC4-DC5D-4E48-9F71-F56063AFD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F2A02B-705C-CD48-A0EB-32180514FC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059CBE-0CF1-3D43-9A8B-8E963CD65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286F-D2A6-A74B-84BD-1C048829869B}" type="datetimeFigureOut">
              <a:rPr lang="en-US" smtClean="0"/>
              <a:t>9/21/20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B544C7-A7B4-A04D-8125-87462C02C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AA5811-7537-D249-84B6-FE3715969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305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94755-0676-1D4E-BE69-ED12F3D4C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ECADB9-5661-064B-9487-28FEC03523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44B132-88C9-974D-B09A-0EB3B935F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286F-D2A6-A74B-84BD-1C048829869B}" type="datetimeFigureOut">
              <a:rPr lang="en-US" smtClean="0"/>
              <a:t>9/21/20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8DDC87-4277-3C44-8077-D3591AD44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DCB04E-DA14-F248-BC8C-088DB6304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490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AE24D9D-92EC-D242-B6C0-02E3B836D4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0348FE-82FD-3A46-90BB-4F987D1100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FF0BAA-E2CE-E444-82D5-41FFB6B3E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286F-D2A6-A74B-84BD-1C048829869B}" type="datetimeFigureOut">
              <a:rPr lang="en-US" smtClean="0"/>
              <a:t>9/21/20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1E0D8C-28E8-BD43-99B4-33111AD0D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8DDC42-D95B-5241-B7CD-901CE738C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939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B8254-5ED0-C449-9B0A-CEEDACC07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B72F54-639C-BA4E-81C0-17A35CDD23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767B5D-1812-5C4F-87A8-DF1BCD0FC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286F-D2A6-A74B-84BD-1C048829869B}" type="datetimeFigureOut">
              <a:rPr lang="en-US" smtClean="0"/>
              <a:t>9/21/20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494272-5B13-DC40-A6D4-66C86DCA2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2F1A5F-4423-4C49-9344-2A61711AC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589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706C5-1A46-2D4D-8CCE-DFAC2A61B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938775-1406-E848-BF77-E42BF2727A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2B854D-66B4-EF42-8454-B2D1A3006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286F-D2A6-A74B-84BD-1C048829869B}" type="datetimeFigureOut">
              <a:rPr lang="en-US" smtClean="0"/>
              <a:t>9/21/20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6809C3-500A-1548-BFF7-F33C2979F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72345B-C41A-AE40-90C4-8F781F6BE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223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E4186-390F-274E-AB8A-0850C0561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4D0DBA-9030-D841-A799-DBCF4A071A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76E0C3-C8C2-9047-BCEA-765EA10531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AD87CA-2FBA-7D4C-8C70-66229B857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286F-D2A6-A74B-84BD-1C048829869B}" type="datetimeFigureOut">
              <a:rPr lang="en-US" smtClean="0"/>
              <a:t>9/21/20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263E33-7097-194C-B7C5-5F90ADAD3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9F02F6-BC62-D247-9A63-BA452C6F6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882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91408-D7B5-B141-801C-0609F0357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4C0E1A-BDEF-7E45-A8A4-40DFCA626A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0FE7C7-C3FD-7D4E-B319-6BE811CADC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3E5A99-7046-8242-82B8-B0B9FAC987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A4E988-5809-404E-8337-B54F610F32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C11511B-6E73-7E4B-985E-D475C5E37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286F-D2A6-A74B-84BD-1C048829869B}" type="datetimeFigureOut">
              <a:rPr lang="en-US" smtClean="0"/>
              <a:t>9/21/20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CC765B-F314-8947-96E9-0F2E9EBF6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98C7C7-3DC5-FF41-B8C7-A67B6AF93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612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9CD91-EB11-9F45-BEB3-6DC196B2F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B87E08-B2A6-D545-9F68-A1ED886A6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286F-D2A6-A74B-84BD-1C048829869B}" type="datetimeFigureOut">
              <a:rPr lang="en-US" smtClean="0"/>
              <a:t>9/21/20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82C0B9-89A8-4B4D-AA6D-3F5048B25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107C21-9E9E-5E44-B5E6-2537963AB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199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4AD777-CE86-7A4A-A28B-01664EDEE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286F-D2A6-A74B-84BD-1C048829869B}" type="datetimeFigureOut">
              <a:rPr lang="en-US" smtClean="0"/>
              <a:t>9/21/20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5BB191-3D4A-F445-90BC-1F0B43716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F2EE54-E643-5B4D-AC97-A23BD5604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401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29F92-9872-4446-A694-F82BB219D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957DED-1928-A743-977E-A1EFD3E74D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511209-553B-1049-B793-A1CF17F031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E8D03-BB24-C64D-A69F-2AB818175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286F-D2A6-A74B-84BD-1C048829869B}" type="datetimeFigureOut">
              <a:rPr lang="en-US" smtClean="0"/>
              <a:t>9/21/20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3737CD-A525-024B-A16C-9AD672C79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12833A-B4B9-0843-A246-D91B7120F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620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5711A-BEF0-1B40-9D28-10491A346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A32E7E-28C3-C04A-A96E-62EA6E5068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325B34-BDFB-CA44-B4F6-420B90431F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7A9E53-627F-DE42-B7F7-423AC3CCF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286F-D2A6-A74B-84BD-1C048829869B}" type="datetimeFigureOut">
              <a:rPr lang="en-US" smtClean="0"/>
              <a:t>9/21/20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6EA38A-6CE8-5B4F-B877-3EDD3C2C2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06E43E-72D1-6D42-BF3D-DD2691CE1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391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91814B-C50C-2542-A8D0-43BE83547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75C651-F866-6B42-B43C-370B09D942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10A41B-F854-124F-9AD4-294D28EA73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9286F-D2A6-A74B-84BD-1C048829869B}" type="datetimeFigureOut">
              <a:rPr lang="en-US" smtClean="0"/>
              <a:t>9/21/20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AB998D-331E-4244-85C6-7F7966C278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D40C25-EBDA-3045-8844-19CD614D20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C60F48-EAB5-A54D-B834-7AA360F30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683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p4campus.cs.princeton.edu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hyperlink" Target="https://www.google.com/url?sa=i&amp;rct=j&amp;q=&amp;esrc=s&amp;source=images&amp;cd=&amp;ved=2ahUKEwj8kdCN1_XlAhVFrZ4KHV4VD34QjRx6BAgBEAQ&amp;url=https%3A%2F%2Fgithub.com%2Fp4lang&amp;psig=AOvVaw2L16aZZTsUK40fZYLc2i-V&amp;ust=1574232474393005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openclipart.org/detail/143623" TargetMode="External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4.tiff"/><Relationship Id="rId5" Type="http://schemas.openxmlformats.org/officeDocument/2006/relationships/image" Target="../media/image13.png"/><Relationship Id="rId4" Type="http://schemas.openxmlformats.org/officeDocument/2006/relationships/image" Target="../media/image12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B3B9DBC-97CC-4A18-B4A6-66E240292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4492644-1D84-449E-94E4-5FC5C873D3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48" y="227"/>
            <a:ext cx="12188952" cy="455189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A6EB95-253A-4E44-9F5D-18FB2E818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342" y="637953"/>
            <a:ext cx="10848790" cy="318950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Closing the Loop: Network Control in the Data Plane</a:t>
            </a:r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94EE1A74-DEBF-434E-8B5E-7AB296ECB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727747" y="4208147"/>
            <a:ext cx="339126" cy="1938528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8C7C4D4B-92D9-4FA4-A294-749E8574FF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728739" y="4098333"/>
            <a:ext cx="201857" cy="1874520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BADA3358-2A3F-41B0-A458-6FD1DB3AF9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048" y="4098334"/>
            <a:ext cx="8933019" cy="17739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FD618-7DB3-2345-AA24-B155936837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5342" y="4377268"/>
            <a:ext cx="7970903" cy="128058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kern="1200" dirty="0">
                <a:solidFill>
                  <a:srgbClr val="FEFFFF"/>
                </a:solidFill>
                <a:latin typeface="+mn-lt"/>
                <a:ea typeface="+mn-ea"/>
                <a:cs typeface="+mn-cs"/>
              </a:rPr>
              <a:t>Jennifer Rexford</a:t>
            </a:r>
          </a:p>
          <a:p>
            <a:r>
              <a:rPr lang="en-US" sz="3200" dirty="0">
                <a:solidFill>
                  <a:srgbClr val="FEFFFF"/>
                </a:solidFill>
              </a:rPr>
              <a:t>Princeton University</a:t>
            </a:r>
            <a:endParaRPr lang="en-US" sz="3200" kern="1200" dirty="0">
              <a:solidFill>
                <a:srgbClr val="FE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Rectangle 8">
            <a:extLst>
              <a:ext uri="{FF2B5EF4-FFF2-40B4-BE49-F238E27FC236}">
                <a16:creationId xmlns:a16="http://schemas.microsoft.com/office/drawing/2014/main" id="{E4737216-37B2-43AD-AB08-05BFCCEFC9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066873" y="4377267"/>
            <a:ext cx="3122079" cy="17739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3057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" name="Table 58">
            <a:extLst>
              <a:ext uri="{FF2B5EF4-FFF2-40B4-BE49-F238E27FC236}">
                <a16:creationId xmlns:a16="http://schemas.microsoft.com/office/drawing/2014/main" id="{7B818376-4307-5942-8B08-1C19A4D9FA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2077030"/>
              </p:ext>
            </p:extLst>
          </p:nvPr>
        </p:nvGraphicFramePr>
        <p:xfrm>
          <a:off x="1012935" y="4390992"/>
          <a:ext cx="3261875" cy="242844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52375">
                  <a:extLst>
                    <a:ext uri="{9D8B030D-6E8A-4147-A177-3AD203B41FA5}">
                      <a16:colId xmlns:a16="http://schemas.microsoft.com/office/drawing/2014/main" val="445816923"/>
                    </a:ext>
                  </a:extLst>
                </a:gridCol>
                <a:gridCol w="652375">
                  <a:extLst>
                    <a:ext uri="{9D8B030D-6E8A-4147-A177-3AD203B41FA5}">
                      <a16:colId xmlns:a16="http://schemas.microsoft.com/office/drawing/2014/main" val="65671188"/>
                    </a:ext>
                  </a:extLst>
                </a:gridCol>
                <a:gridCol w="652375">
                  <a:extLst>
                    <a:ext uri="{9D8B030D-6E8A-4147-A177-3AD203B41FA5}">
                      <a16:colId xmlns:a16="http://schemas.microsoft.com/office/drawing/2014/main" val="2892171753"/>
                    </a:ext>
                  </a:extLst>
                </a:gridCol>
                <a:gridCol w="652375">
                  <a:extLst>
                    <a:ext uri="{9D8B030D-6E8A-4147-A177-3AD203B41FA5}">
                      <a16:colId xmlns:a16="http://schemas.microsoft.com/office/drawing/2014/main" val="3568334401"/>
                    </a:ext>
                  </a:extLst>
                </a:gridCol>
                <a:gridCol w="652375">
                  <a:extLst>
                    <a:ext uri="{9D8B030D-6E8A-4147-A177-3AD203B41FA5}">
                      <a16:colId xmlns:a16="http://schemas.microsoft.com/office/drawing/2014/main" val="1306189522"/>
                    </a:ext>
                  </a:extLst>
                </a:gridCol>
              </a:tblGrid>
              <a:tr h="575987">
                <a:tc>
                  <a:txBody>
                    <a:bodyPr/>
                    <a:lstStyle/>
                    <a:p>
                      <a:r>
                        <a:rPr lang="en-US" altLang="zh-Hans" sz="2800" dirty="0"/>
                        <a:t>S1</a:t>
                      </a:r>
                      <a:endParaRPr lang="en-US" sz="2800" dirty="0"/>
                    </a:p>
                  </a:txBody>
                  <a:tcPr marL="143997" marR="143997" marT="71998" marB="71998"/>
                </a:tc>
                <a:tc>
                  <a:txBody>
                    <a:bodyPr/>
                    <a:lstStyle/>
                    <a:p>
                      <a:r>
                        <a:rPr lang="en-US" altLang="zh-Hans" sz="2800" dirty="0"/>
                        <a:t>S2</a:t>
                      </a:r>
                      <a:endParaRPr lang="en-US" sz="2800" dirty="0"/>
                    </a:p>
                  </a:txBody>
                  <a:tcPr marL="143997" marR="143997" marT="71998" marB="71998"/>
                </a:tc>
                <a:tc>
                  <a:txBody>
                    <a:bodyPr/>
                    <a:lstStyle/>
                    <a:p>
                      <a:r>
                        <a:rPr lang="en-US" altLang="zh-Hans" sz="2800" dirty="0"/>
                        <a:t>S3</a:t>
                      </a:r>
                      <a:endParaRPr lang="en-US" sz="2800" dirty="0"/>
                    </a:p>
                  </a:txBody>
                  <a:tcPr marL="143997" marR="143997" marT="71998" marB="71998"/>
                </a:tc>
                <a:tc>
                  <a:txBody>
                    <a:bodyPr/>
                    <a:lstStyle/>
                    <a:p>
                      <a:r>
                        <a:rPr lang="en-US" altLang="zh-Hans" sz="2800" dirty="0"/>
                        <a:t>S4</a:t>
                      </a:r>
                      <a:endParaRPr lang="en-US" sz="2800" dirty="0"/>
                    </a:p>
                  </a:txBody>
                  <a:tcPr marL="143997" marR="143997" marT="71998" marB="71998"/>
                </a:tc>
                <a:tc>
                  <a:txBody>
                    <a:bodyPr/>
                    <a:lstStyle/>
                    <a:p>
                      <a:r>
                        <a:rPr lang="en-US" altLang="zh-Hans" sz="2800" dirty="0"/>
                        <a:t>…</a:t>
                      </a:r>
                      <a:endParaRPr lang="en-US" sz="2800" dirty="0"/>
                    </a:p>
                  </a:txBody>
                  <a:tcPr marL="143997" marR="143997" marT="71998" marB="71998"/>
                </a:tc>
                <a:extLst>
                  <a:ext uri="{0D108BD9-81ED-4DB2-BD59-A6C34878D82A}">
                    <a16:rowId xmlns:a16="http://schemas.microsoft.com/office/drawing/2014/main" val="2850290950"/>
                  </a:ext>
                </a:extLst>
              </a:tr>
              <a:tr h="1852458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 marL="143997" marR="143997" marT="71998" marB="71998"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 marL="143997" marR="143997" marT="71998" marB="71998"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 marL="143997" marR="143997" marT="71998" marB="71998"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 marL="143997" marR="143997" marT="71998" marB="71998"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 marL="143997" marR="143997" marT="71998" marB="71998"/>
                </a:tc>
                <a:extLst>
                  <a:ext uri="{0D108BD9-81ED-4DB2-BD59-A6C34878D82A}">
                    <a16:rowId xmlns:a16="http://schemas.microsoft.com/office/drawing/2014/main" val="2391628074"/>
                  </a:ext>
                </a:extLst>
              </a:tr>
            </a:tbl>
          </a:graphicData>
        </a:graphic>
      </p:graphicFrame>
      <p:grpSp>
        <p:nvGrpSpPr>
          <p:cNvPr id="57" name="Group 56">
            <a:extLst>
              <a:ext uri="{FF2B5EF4-FFF2-40B4-BE49-F238E27FC236}">
                <a16:creationId xmlns:a16="http://schemas.microsoft.com/office/drawing/2014/main" id="{BF75D183-0F7E-E648-B07F-7429F19AB0AE}"/>
              </a:ext>
            </a:extLst>
          </p:cNvPr>
          <p:cNvGrpSpPr/>
          <p:nvPr/>
        </p:nvGrpSpPr>
        <p:grpSpPr>
          <a:xfrm>
            <a:off x="3964896" y="3899583"/>
            <a:ext cx="1820266" cy="1993616"/>
            <a:chOff x="6429457" y="4362696"/>
            <a:chExt cx="1820266" cy="1993616"/>
          </a:xfrm>
        </p:grpSpPr>
        <p:sp>
          <p:nvSpPr>
            <p:cNvPr id="58" name="Bent Arrow 57">
              <a:extLst>
                <a:ext uri="{FF2B5EF4-FFF2-40B4-BE49-F238E27FC236}">
                  <a16:creationId xmlns:a16="http://schemas.microsoft.com/office/drawing/2014/main" id="{E3D13F0E-6B0D-2A4F-87FA-FB1D8A225961}"/>
                </a:ext>
              </a:extLst>
            </p:cNvPr>
            <p:cNvSpPr/>
            <p:nvPr/>
          </p:nvSpPr>
          <p:spPr>
            <a:xfrm flipH="1" flipV="1">
              <a:off x="6429457" y="4362696"/>
              <a:ext cx="1331692" cy="1281762"/>
            </a:xfrm>
            <a:prstGeom prst="bentArrow">
              <a:avLst>
                <a:gd name="adj1" fmla="val 14408"/>
                <a:gd name="adj2" fmla="val 17093"/>
                <a:gd name="adj3" fmla="val 25000"/>
                <a:gd name="adj4" fmla="val 43750"/>
              </a:avLst>
            </a:prstGeom>
            <a:solidFill>
              <a:srgbClr val="C000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BB83E993-DF68-6E4A-B40E-225648B09C05}"/>
                </a:ext>
              </a:extLst>
            </p:cNvPr>
            <p:cNvSpPr txBox="1"/>
            <p:nvPr/>
          </p:nvSpPr>
          <p:spPr>
            <a:xfrm>
              <a:off x="6535188" y="5525315"/>
              <a:ext cx="171453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rgbClr val="FF0000"/>
                  </a:solidFill>
                </a:rPr>
                <a:t>Memory</a:t>
              </a:r>
              <a:r>
                <a:rPr lang="zh-CN" altLang="en-US" sz="2400" dirty="0">
                  <a:solidFill>
                    <a:srgbClr val="FF0000"/>
                  </a:solidFill>
                </a:rPr>
                <a:t> </a:t>
              </a:r>
              <a:r>
                <a:rPr lang="en-US" altLang="zh-CN" sz="2400" dirty="0">
                  <a:solidFill>
                    <a:srgbClr val="FF0000"/>
                  </a:solidFill>
                </a:rPr>
                <a:t>access</a:t>
              </a:r>
            </a:p>
          </p:txBody>
        </p:sp>
      </p:grpSp>
      <p:graphicFrame>
        <p:nvGraphicFramePr>
          <p:cNvPr id="125" name="Table 124">
            <a:extLst>
              <a:ext uri="{FF2B5EF4-FFF2-40B4-BE49-F238E27FC236}">
                <a16:creationId xmlns:a16="http://schemas.microsoft.com/office/drawing/2014/main" id="{9A461524-7AFC-FA47-9FC1-8F6315FE7040}"/>
              </a:ext>
            </a:extLst>
          </p:cNvPr>
          <p:cNvGraphicFramePr>
            <a:graphicFrameLocks noGrp="1"/>
          </p:cNvGraphicFramePr>
          <p:nvPr/>
        </p:nvGraphicFramePr>
        <p:xfrm>
          <a:off x="7787257" y="4069171"/>
          <a:ext cx="1760002" cy="266156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80001">
                  <a:extLst>
                    <a:ext uri="{9D8B030D-6E8A-4147-A177-3AD203B41FA5}">
                      <a16:colId xmlns:a16="http://schemas.microsoft.com/office/drawing/2014/main" val="3289167764"/>
                    </a:ext>
                  </a:extLst>
                </a:gridCol>
                <a:gridCol w="880001">
                  <a:extLst>
                    <a:ext uri="{9D8B030D-6E8A-4147-A177-3AD203B41FA5}">
                      <a16:colId xmlns:a16="http://schemas.microsoft.com/office/drawing/2014/main" val="337212777"/>
                    </a:ext>
                  </a:extLst>
                </a:gridCol>
              </a:tblGrid>
              <a:tr h="398789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Flow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~Count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2768885"/>
                  </a:ext>
                </a:extLst>
              </a:tr>
              <a:tr h="565693"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/>
                        <a:t>1</a:t>
                      </a:r>
                      <a:endParaRPr 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51103035"/>
                  </a:ext>
                </a:extLst>
              </a:tr>
              <a:tr h="565693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/>
                        <a:t>5</a:t>
                      </a:r>
                      <a:endParaRPr 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318824"/>
                  </a:ext>
                </a:extLst>
              </a:tr>
              <a:tr h="565693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/>
                        <a:t>1</a:t>
                      </a:r>
                      <a:endParaRPr 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33590112"/>
                  </a:ext>
                </a:extLst>
              </a:tr>
              <a:tr h="565693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/>
                        <a:t>1</a:t>
                      </a:r>
                      <a:endParaRPr 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81193318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687B41E3-1DB3-5241-98F5-ACAA5D431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ConQuest</a:t>
            </a:r>
            <a:r>
              <a:rPr lang="en-US" dirty="0"/>
              <a:t>: Processing Each Packet Only Once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E1F1A9-DDA1-EA4A-80F6-8768BD3F92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339718"/>
          </a:xfrm>
        </p:spPr>
        <p:txBody>
          <a:bodyPr>
            <a:normAutofit/>
          </a:bodyPr>
          <a:lstStyle/>
          <a:p>
            <a:r>
              <a:rPr lang="en-US" altLang="zh-CN" sz="3200" dirty="0"/>
              <a:t>Slice</a:t>
            </a:r>
            <a:r>
              <a:rPr lang="zh-CN" altLang="en-US" sz="3200" dirty="0"/>
              <a:t> </a:t>
            </a:r>
            <a:r>
              <a:rPr lang="en-US" altLang="zh-CN" sz="3200" dirty="0"/>
              <a:t>traffic</a:t>
            </a:r>
            <a:r>
              <a:rPr lang="zh-CN" altLang="en-US" sz="3200" dirty="0"/>
              <a:t> </a:t>
            </a:r>
            <a:r>
              <a:rPr lang="en-US" altLang="zh-CN" sz="3200" dirty="0"/>
              <a:t>into</a:t>
            </a:r>
            <a:r>
              <a:rPr lang="zh-CN" altLang="en-US" sz="3200" dirty="0"/>
              <a:t> </a:t>
            </a:r>
            <a:r>
              <a:rPr lang="en-US" altLang="zh-CN" sz="3200" dirty="0"/>
              <a:t>time</a:t>
            </a:r>
            <a:r>
              <a:rPr lang="zh-CN" altLang="en-US" sz="3200" dirty="0"/>
              <a:t> </a:t>
            </a:r>
            <a:r>
              <a:rPr lang="en-US" altLang="zh-CN" sz="3200" dirty="0"/>
              <a:t>windows</a:t>
            </a:r>
          </a:p>
          <a:p>
            <a:r>
              <a:rPr lang="en-US" altLang="zh-CN" sz="3200" dirty="0"/>
              <a:t>Each</a:t>
            </a:r>
            <a:r>
              <a:rPr lang="zh-CN" altLang="en-US" sz="3200" dirty="0"/>
              <a:t> </a:t>
            </a:r>
            <a:r>
              <a:rPr lang="en-US" altLang="zh-CN" sz="3200" dirty="0"/>
              <a:t>snapshot</a:t>
            </a:r>
            <a:r>
              <a:rPr lang="zh-CN" altLang="en-US" sz="3200" dirty="0"/>
              <a:t> </a:t>
            </a:r>
            <a:r>
              <a:rPr lang="en-US" altLang="zh-CN" sz="3200" dirty="0"/>
              <a:t>records</a:t>
            </a:r>
            <a:r>
              <a:rPr lang="zh-CN" altLang="en-US" sz="3200" dirty="0"/>
              <a:t> </a:t>
            </a:r>
            <a:r>
              <a:rPr lang="en-US" altLang="zh-CN" sz="3200" dirty="0"/>
              <a:t>T=4</a:t>
            </a:r>
            <a:r>
              <a:rPr lang="zh-CN" altLang="en-US" sz="3200" dirty="0"/>
              <a:t> </a:t>
            </a:r>
            <a:r>
              <a:rPr lang="en-US" altLang="zh-CN" sz="3200" dirty="0"/>
              <a:t>packets</a:t>
            </a:r>
            <a:endParaRPr lang="en-US" sz="32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99E5576-CE36-5B48-AB7B-86BDE2F6A1C3}"/>
              </a:ext>
            </a:extLst>
          </p:cNvPr>
          <p:cNvGrpSpPr/>
          <p:nvPr/>
        </p:nvGrpSpPr>
        <p:grpSpPr>
          <a:xfrm>
            <a:off x="513064" y="2926563"/>
            <a:ext cx="5741803" cy="1274364"/>
            <a:chOff x="209864" y="1690688"/>
            <a:chExt cx="5741803" cy="127436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FEAED7D-D8A5-3E42-B334-0540574D8ABA}"/>
                </a:ext>
              </a:extLst>
            </p:cNvPr>
            <p:cNvSpPr/>
            <p:nvPr/>
          </p:nvSpPr>
          <p:spPr>
            <a:xfrm>
              <a:off x="209864" y="1983096"/>
              <a:ext cx="4601980" cy="68954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/>
                <a:t>Queue</a:t>
              </a:r>
              <a:endParaRPr lang="en-US" sz="2400" dirty="0"/>
            </a:p>
          </p:txBody>
        </p:sp>
        <p:sp>
          <p:nvSpPr>
            <p:cNvPr id="6" name="Right Arrow 5">
              <a:extLst>
                <a:ext uri="{FF2B5EF4-FFF2-40B4-BE49-F238E27FC236}">
                  <a16:creationId xmlns:a16="http://schemas.microsoft.com/office/drawing/2014/main" id="{AA000BC2-9AE6-D944-8BCE-31276482E20F}"/>
                </a:ext>
              </a:extLst>
            </p:cNvPr>
            <p:cNvSpPr/>
            <p:nvPr/>
          </p:nvSpPr>
          <p:spPr>
            <a:xfrm>
              <a:off x="4855734" y="1690688"/>
              <a:ext cx="1095933" cy="1274364"/>
            </a:xfrm>
            <a:prstGeom prst="right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Egress</a:t>
              </a:r>
              <a:endParaRPr lang="en-US" dirty="0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466E898-25EC-254E-BD67-B428D8D64ECC}"/>
                </a:ext>
              </a:extLst>
            </p:cNvPr>
            <p:cNvGrpSpPr/>
            <p:nvPr/>
          </p:nvGrpSpPr>
          <p:grpSpPr>
            <a:xfrm>
              <a:off x="209864" y="1969143"/>
              <a:ext cx="4601980" cy="703636"/>
              <a:chOff x="89944" y="1969143"/>
              <a:chExt cx="4721900" cy="703636"/>
            </a:xfrm>
          </p:grpSpPr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86CB9E6D-ABE5-7245-AD3E-2EB0B739BB07}"/>
                  </a:ext>
                </a:extLst>
              </p:cNvPr>
              <p:cNvCxnSpPr/>
              <p:nvPr/>
            </p:nvCxnSpPr>
            <p:spPr>
              <a:xfrm>
                <a:off x="89944" y="1969143"/>
                <a:ext cx="4721900" cy="0"/>
              </a:xfrm>
              <a:prstGeom prst="line">
                <a:avLst/>
              </a:prstGeom>
              <a:ln w="635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068BFBFE-8717-7B4E-8B7D-F4657CEBF5F0}"/>
                  </a:ext>
                </a:extLst>
              </p:cNvPr>
              <p:cNvCxnSpPr/>
              <p:nvPr/>
            </p:nvCxnSpPr>
            <p:spPr>
              <a:xfrm>
                <a:off x="89944" y="2672779"/>
                <a:ext cx="4721900" cy="0"/>
              </a:xfrm>
              <a:prstGeom prst="line">
                <a:avLst/>
              </a:prstGeom>
              <a:ln w="635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10E73197-8593-3848-8F88-2C770EBFDB1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811844" y="1983097"/>
                <a:ext cx="0" cy="689547"/>
              </a:xfrm>
              <a:prstGeom prst="line">
                <a:avLst/>
              </a:prstGeom>
              <a:ln w="635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3" name="Cube 12">
            <a:extLst>
              <a:ext uri="{FF2B5EF4-FFF2-40B4-BE49-F238E27FC236}">
                <a16:creationId xmlns:a16="http://schemas.microsoft.com/office/drawing/2014/main" id="{B0A391F0-BB6D-9C46-BA8A-8815BD826478}"/>
              </a:ext>
            </a:extLst>
          </p:cNvPr>
          <p:cNvSpPr/>
          <p:nvPr/>
        </p:nvSpPr>
        <p:spPr>
          <a:xfrm>
            <a:off x="4530068" y="3297238"/>
            <a:ext cx="444263" cy="525638"/>
          </a:xfrm>
          <a:prstGeom prst="cub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/>
              <a:t>B</a:t>
            </a:r>
            <a:endParaRPr lang="en-US" sz="2400" dirty="0"/>
          </a:p>
        </p:txBody>
      </p:sp>
      <p:sp>
        <p:nvSpPr>
          <p:cNvPr id="15" name="Cube 14">
            <a:extLst>
              <a:ext uri="{FF2B5EF4-FFF2-40B4-BE49-F238E27FC236}">
                <a16:creationId xmlns:a16="http://schemas.microsoft.com/office/drawing/2014/main" id="{A9C23EE5-390E-6745-8D53-47A2243F310B}"/>
              </a:ext>
            </a:extLst>
          </p:cNvPr>
          <p:cNvSpPr/>
          <p:nvPr/>
        </p:nvSpPr>
        <p:spPr>
          <a:xfrm>
            <a:off x="455841" y="3292433"/>
            <a:ext cx="444263" cy="525638"/>
          </a:xfrm>
          <a:prstGeom prst="cube">
            <a:avLst/>
          </a:prstGeom>
          <a:solidFill>
            <a:schemeClr val="accent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/>
              <a:t>B</a:t>
            </a:r>
            <a:endParaRPr lang="en-US" sz="2400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E0876E4F-3ABA-E340-B17F-598E3A56C5D9}"/>
              </a:ext>
            </a:extLst>
          </p:cNvPr>
          <p:cNvSpPr/>
          <p:nvPr/>
        </p:nvSpPr>
        <p:spPr>
          <a:xfrm>
            <a:off x="1161538" y="5065103"/>
            <a:ext cx="337062" cy="33706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35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8898A87E-06D9-544C-B64D-490712F8DDE2}"/>
              </a:ext>
            </a:extLst>
          </p:cNvPr>
          <p:cNvSpPr/>
          <p:nvPr/>
        </p:nvSpPr>
        <p:spPr>
          <a:xfrm>
            <a:off x="1161538" y="5504778"/>
            <a:ext cx="337062" cy="33706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35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DF50D0B9-761A-214D-8C75-83E2D8DB4F10}"/>
              </a:ext>
            </a:extLst>
          </p:cNvPr>
          <p:cNvSpPr/>
          <p:nvPr/>
        </p:nvSpPr>
        <p:spPr>
          <a:xfrm>
            <a:off x="1161536" y="5941688"/>
            <a:ext cx="337062" cy="33706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35" dirty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B668BF6E-B5DD-C042-8D5E-008032139C09}"/>
              </a:ext>
            </a:extLst>
          </p:cNvPr>
          <p:cNvSpPr/>
          <p:nvPr/>
        </p:nvSpPr>
        <p:spPr>
          <a:xfrm>
            <a:off x="1805957" y="5069827"/>
            <a:ext cx="337062" cy="33706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35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6713D827-17D7-CA46-88FE-CFE20151AE82}"/>
              </a:ext>
            </a:extLst>
          </p:cNvPr>
          <p:cNvSpPr/>
          <p:nvPr/>
        </p:nvSpPr>
        <p:spPr>
          <a:xfrm>
            <a:off x="1805955" y="5508109"/>
            <a:ext cx="337062" cy="33706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35" dirty="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DBB9358D-1CCF-F84A-9C6D-B8CBAA1F9557}"/>
              </a:ext>
            </a:extLst>
          </p:cNvPr>
          <p:cNvSpPr/>
          <p:nvPr/>
        </p:nvSpPr>
        <p:spPr>
          <a:xfrm>
            <a:off x="2466133" y="5500053"/>
            <a:ext cx="337062" cy="33706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35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7A126833-E945-9C40-A4A7-8C52516FF2A7}"/>
              </a:ext>
            </a:extLst>
          </p:cNvPr>
          <p:cNvSpPr/>
          <p:nvPr/>
        </p:nvSpPr>
        <p:spPr>
          <a:xfrm>
            <a:off x="2469993" y="5062890"/>
            <a:ext cx="337062" cy="33706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35" dirty="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04B71FEF-D533-414B-BC3A-7836AB3970F6}"/>
              </a:ext>
            </a:extLst>
          </p:cNvPr>
          <p:cNvSpPr/>
          <p:nvPr/>
        </p:nvSpPr>
        <p:spPr>
          <a:xfrm>
            <a:off x="1798596" y="5931810"/>
            <a:ext cx="337062" cy="33706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35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90DCD9B5-887C-8845-A5D2-8D513D55857D}"/>
              </a:ext>
            </a:extLst>
          </p:cNvPr>
          <p:cNvSpPr/>
          <p:nvPr/>
        </p:nvSpPr>
        <p:spPr>
          <a:xfrm>
            <a:off x="2462247" y="5933609"/>
            <a:ext cx="337062" cy="33706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35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AF8E6A13-2FB5-5048-A1C1-DB761A768B3E}"/>
              </a:ext>
            </a:extLst>
          </p:cNvPr>
          <p:cNvSpPr/>
          <p:nvPr/>
        </p:nvSpPr>
        <p:spPr>
          <a:xfrm>
            <a:off x="3108837" y="5065101"/>
            <a:ext cx="337062" cy="33706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35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7B8BF597-CF29-394E-A5CF-DC391293A4F4}"/>
              </a:ext>
            </a:extLst>
          </p:cNvPr>
          <p:cNvSpPr/>
          <p:nvPr/>
        </p:nvSpPr>
        <p:spPr>
          <a:xfrm>
            <a:off x="1722850" y="4970761"/>
            <a:ext cx="1165423" cy="1820966"/>
          </a:xfrm>
          <a:prstGeom prst="rect">
            <a:avLst/>
          </a:prstGeom>
          <a:noFill/>
          <a:ln w="63500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35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5D62C539-2BC4-5440-BBC5-7989EF1FFF63}"/>
              </a:ext>
            </a:extLst>
          </p:cNvPr>
          <p:cNvSpPr/>
          <p:nvPr/>
        </p:nvSpPr>
        <p:spPr>
          <a:xfrm>
            <a:off x="1161536" y="6364233"/>
            <a:ext cx="337062" cy="33706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35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9BBE15C1-A218-274B-AB37-49499A1DB540}"/>
              </a:ext>
            </a:extLst>
          </p:cNvPr>
          <p:cNvSpPr/>
          <p:nvPr/>
        </p:nvSpPr>
        <p:spPr>
          <a:xfrm>
            <a:off x="1811763" y="6386215"/>
            <a:ext cx="323895" cy="31508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1351" tIns="140676" rIns="281351" bIns="1406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077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E37CF7EA-7B45-BA4E-A659-54E53C08B54E}"/>
              </a:ext>
            </a:extLst>
          </p:cNvPr>
          <p:cNvSpPr/>
          <p:nvPr/>
        </p:nvSpPr>
        <p:spPr>
          <a:xfrm>
            <a:off x="2461914" y="6372715"/>
            <a:ext cx="337062" cy="33706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35"/>
          </a:p>
        </p:txBody>
      </p: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6A1EB1C3-D8E8-9041-A428-4039122EBB4B}"/>
              </a:ext>
            </a:extLst>
          </p:cNvPr>
          <p:cNvCxnSpPr>
            <a:cxnSpLocks/>
          </p:cNvCxnSpPr>
          <p:nvPr/>
        </p:nvCxnSpPr>
        <p:spPr>
          <a:xfrm>
            <a:off x="6422786" y="3838445"/>
            <a:ext cx="5403248" cy="0"/>
          </a:xfrm>
          <a:prstGeom prst="straightConnector1">
            <a:avLst/>
          </a:prstGeom>
          <a:ln w="50800" cmpd="dbl">
            <a:solidFill>
              <a:schemeClr val="accent1">
                <a:lumMod val="40000"/>
                <a:lumOff val="60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0AFDF690-CAD0-7740-BFE4-FD6D329927B2}"/>
              </a:ext>
            </a:extLst>
          </p:cNvPr>
          <p:cNvSpPr txBox="1"/>
          <p:nvPr/>
        </p:nvSpPr>
        <p:spPr>
          <a:xfrm>
            <a:off x="10323662" y="3869610"/>
            <a:ext cx="22105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Historical</a:t>
            </a:r>
            <a:r>
              <a:rPr lang="zh-CN" altLang="en-US" sz="2400" dirty="0"/>
              <a:t> </a:t>
            </a:r>
            <a:r>
              <a:rPr lang="en-US" altLang="zh-CN" sz="2400" dirty="0"/>
              <a:t>Departures</a:t>
            </a:r>
            <a:endParaRPr lang="en-US" sz="2400" dirty="0"/>
          </a:p>
        </p:txBody>
      </p:sp>
      <p:sp>
        <p:nvSpPr>
          <p:cNvPr id="80" name="Cube 79">
            <a:extLst>
              <a:ext uri="{FF2B5EF4-FFF2-40B4-BE49-F238E27FC236}">
                <a16:creationId xmlns:a16="http://schemas.microsoft.com/office/drawing/2014/main" id="{A147CB34-737D-FD40-8D52-B03F76EE121E}"/>
              </a:ext>
            </a:extLst>
          </p:cNvPr>
          <p:cNvSpPr/>
          <p:nvPr/>
        </p:nvSpPr>
        <p:spPr>
          <a:xfrm>
            <a:off x="4530068" y="3296416"/>
            <a:ext cx="444263" cy="525638"/>
          </a:xfrm>
          <a:prstGeom prst="cube">
            <a:avLst/>
          </a:prstGeom>
          <a:solidFill>
            <a:srgbClr val="7030A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/>
              <a:t>D</a:t>
            </a:r>
            <a:endParaRPr lang="en-US" sz="2400" dirty="0"/>
          </a:p>
        </p:txBody>
      </p:sp>
      <p:sp>
        <p:nvSpPr>
          <p:cNvPr id="12" name="Cube 11">
            <a:extLst>
              <a:ext uri="{FF2B5EF4-FFF2-40B4-BE49-F238E27FC236}">
                <a16:creationId xmlns:a16="http://schemas.microsoft.com/office/drawing/2014/main" id="{12A58457-9EEA-6B41-819C-1FB2DB54E669}"/>
              </a:ext>
            </a:extLst>
          </p:cNvPr>
          <p:cNvSpPr/>
          <p:nvPr/>
        </p:nvSpPr>
        <p:spPr>
          <a:xfrm>
            <a:off x="4085805" y="3285934"/>
            <a:ext cx="444263" cy="525638"/>
          </a:xfrm>
          <a:prstGeom prst="cub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/>
              <a:t>B</a:t>
            </a:r>
            <a:endParaRPr lang="en-US" sz="2400" dirty="0"/>
          </a:p>
        </p:txBody>
      </p:sp>
      <p:sp>
        <p:nvSpPr>
          <p:cNvPr id="11" name="Cube 10">
            <a:extLst>
              <a:ext uri="{FF2B5EF4-FFF2-40B4-BE49-F238E27FC236}">
                <a16:creationId xmlns:a16="http://schemas.microsoft.com/office/drawing/2014/main" id="{A25E817C-6E67-084E-9C0A-2211DAEACF02}"/>
              </a:ext>
            </a:extLst>
          </p:cNvPr>
          <p:cNvSpPr/>
          <p:nvPr/>
        </p:nvSpPr>
        <p:spPr>
          <a:xfrm>
            <a:off x="4530992" y="3285934"/>
            <a:ext cx="444263" cy="525638"/>
          </a:xfrm>
          <a:prstGeom prst="cub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/>
              <a:t>A</a:t>
            </a:r>
            <a:endParaRPr lang="en-US" sz="2400" dirty="0"/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A9674000-59E8-3C4D-A79C-7605FDB7E128}"/>
              </a:ext>
            </a:extLst>
          </p:cNvPr>
          <p:cNvGrpSpPr/>
          <p:nvPr/>
        </p:nvGrpSpPr>
        <p:grpSpPr>
          <a:xfrm>
            <a:off x="893049" y="3282808"/>
            <a:ext cx="4081282" cy="542963"/>
            <a:chOff x="6626481" y="5533417"/>
            <a:chExt cx="4081282" cy="542963"/>
          </a:xfrm>
        </p:grpSpPr>
        <p:sp>
          <p:nvSpPr>
            <p:cNvPr id="81" name="Cube 80">
              <a:extLst>
                <a:ext uri="{FF2B5EF4-FFF2-40B4-BE49-F238E27FC236}">
                  <a16:creationId xmlns:a16="http://schemas.microsoft.com/office/drawing/2014/main" id="{0DCA4DD7-9793-214C-9421-93744AB661CC}"/>
                </a:ext>
              </a:extLst>
            </p:cNvPr>
            <p:cNvSpPr/>
            <p:nvPr/>
          </p:nvSpPr>
          <p:spPr>
            <a:xfrm>
              <a:off x="6626481" y="5543042"/>
              <a:ext cx="444263" cy="525638"/>
            </a:xfrm>
            <a:prstGeom prst="cube">
              <a:avLst/>
            </a:prstGeom>
            <a:solidFill>
              <a:srgbClr val="00B0F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/>
                <a:t>C</a:t>
              </a:r>
              <a:endParaRPr lang="en-US" sz="2400" dirty="0"/>
            </a:p>
          </p:txBody>
        </p:sp>
        <p:sp>
          <p:nvSpPr>
            <p:cNvPr id="14" name="Cube 13">
              <a:extLst>
                <a:ext uri="{FF2B5EF4-FFF2-40B4-BE49-F238E27FC236}">
                  <a16:creationId xmlns:a16="http://schemas.microsoft.com/office/drawing/2014/main" id="{54FAD0DA-FC34-C84C-B9C2-D075915FE68F}"/>
                </a:ext>
              </a:extLst>
            </p:cNvPr>
            <p:cNvSpPr/>
            <p:nvPr/>
          </p:nvSpPr>
          <p:spPr>
            <a:xfrm>
              <a:off x="9801537" y="5543392"/>
              <a:ext cx="444263" cy="525638"/>
            </a:xfrm>
            <a:prstGeom prst="cube">
              <a:avLst/>
            </a:prstGeom>
            <a:solidFill>
              <a:srgbClr val="00B0F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/>
                <a:t>C</a:t>
              </a:r>
              <a:endParaRPr lang="en-US" sz="2400" dirty="0"/>
            </a:p>
          </p:txBody>
        </p:sp>
        <p:sp>
          <p:nvSpPr>
            <p:cNvPr id="16" name="Cube 15">
              <a:extLst>
                <a:ext uri="{FF2B5EF4-FFF2-40B4-BE49-F238E27FC236}">
                  <a16:creationId xmlns:a16="http://schemas.microsoft.com/office/drawing/2014/main" id="{0C9006DF-4564-D64B-8A9F-5D52263A6710}"/>
                </a:ext>
              </a:extLst>
            </p:cNvPr>
            <p:cNvSpPr/>
            <p:nvPr/>
          </p:nvSpPr>
          <p:spPr>
            <a:xfrm>
              <a:off x="8438977" y="5549167"/>
              <a:ext cx="444263" cy="525638"/>
            </a:xfrm>
            <a:prstGeom prst="cube">
              <a:avLst/>
            </a:prstGeom>
            <a:solidFill>
              <a:srgbClr val="7030A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/>
                <a:t>D</a:t>
              </a:r>
              <a:endParaRPr lang="en-US" sz="2400" dirty="0"/>
            </a:p>
          </p:txBody>
        </p:sp>
        <p:sp>
          <p:nvSpPr>
            <p:cNvPr id="17" name="Cube 16">
              <a:extLst>
                <a:ext uri="{FF2B5EF4-FFF2-40B4-BE49-F238E27FC236}">
                  <a16:creationId xmlns:a16="http://schemas.microsoft.com/office/drawing/2014/main" id="{C0A14256-F236-4C4C-817E-B5B90182B14E}"/>
                </a:ext>
              </a:extLst>
            </p:cNvPr>
            <p:cNvSpPr/>
            <p:nvPr/>
          </p:nvSpPr>
          <p:spPr>
            <a:xfrm>
              <a:off x="10263500" y="5533417"/>
              <a:ext cx="444263" cy="525638"/>
            </a:xfrm>
            <a:prstGeom prst="cub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/>
                <a:t>B</a:t>
              </a:r>
              <a:endParaRPr lang="en-US" sz="2400" dirty="0"/>
            </a:p>
          </p:txBody>
        </p:sp>
        <p:sp>
          <p:nvSpPr>
            <p:cNvPr id="18" name="Cube 17">
              <a:extLst>
                <a:ext uri="{FF2B5EF4-FFF2-40B4-BE49-F238E27FC236}">
                  <a16:creationId xmlns:a16="http://schemas.microsoft.com/office/drawing/2014/main" id="{63CBEA96-AEB2-7142-8DEB-22737DF347B3}"/>
                </a:ext>
              </a:extLst>
            </p:cNvPr>
            <p:cNvSpPr/>
            <p:nvPr/>
          </p:nvSpPr>
          <p:spPr>
            <a:xfrm>
              <a:off x="7527033" y="5549302"/>
              <a:ext cx="444263" cy="525638"/>
            </a:xfrm>
            <a:prstGeom prst="cub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/>
                <a:t>B</a:t>
              </a:r>
              <a:endParaRPr lang="en-US" sz="2400" dirty="0"/>
            </a:p>
          </p:txBody>
        </p:sp>
        <p:sp>
          <p:nvSpPr>
            <p:cNvPr id="19" name="Cube 18">
              <a:extLst>
                <a:ext uri="{FF2B5EF4-FFF2-40B4-BE49-F238E27FC236}">
                  <a16:creationId xmlns:a16="http://schemas.microsoft.com/office/drawing/2014/main" id="{C4FBB256-1C5B-FE4A-8EF4-053F1A63631A}"/>
                </a:ext>
              </a:extLst>
            </p:cNvPr>
            <p:cNvSpPr/>
            <p:nvPr/>
          </p:nvSpPr>
          <p:spPr>
            <a:xfrm>
              <a:off x="7977649" y="5550742"/>
              <a:ext cx="444263" cy="525638"/>
            </a:xfrm>
            <a:prstGeom prst="cub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/>
                <a:t>B</a:t>
              </a:r>
              <a:endParaRPr lang="en-US" sz="2400" dirty="0"/>
            </a:p>
          </p:txBody>
        </p:sp>
        <p:sp>
          <p:nvSpPr>
            <p:cNvPr id="86" name="Cube 85">
              <a:extLst>
                <a:ext uri="{FF2B5EF4-FFF2-40B4-BE49-F238E27FC236}">
                  <a16:creationId xmlns:a16="http://schemas.microsoft.com/office/drawing/2014/main" id="{1CD73FA6-E6A2-5247-B70F-FC64A735CE27}"/>
                </a:ext>
              </a:extLst>
            </p:cNvPr>
            <p:cNvSpPr/>
            <p:nvPr/>
          </p:nvSpPr>
          <p:spPr>
            <a:xfrm>
              <a:off x="9342706" y="5550742"/>
              <a:ext cx="444263" cy="525638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/>
                <a:t>A</a:t>
              </a:r>
              <a:endParaRPr lang="en-US" sz="2400" dirty="0"/>
            </a:p>
          </p:txBody>
        </p:sp>
        <p:sp>
          <p:nvSpPr>
            <p:cNvPr id="87" name="Cube 86">
              <a:extLst>
                <a:ext uri="{FF2B5EF4-FFF2-40B4-BE49-F238E27FC236}">
                  <a16:creationId xmlns:a16="http://schemas.microsoft.com/office/drawing/2014/main" id="{71F902F7-0F7E-BF49-A6D6-896F9842377D}"/>
                </a:ext>
              </a:extLst>
            </p:cNvPr>
            <p:cNvSpPr/>
            <p:nvPr/>
          </p:nvSpPr>
          <p:spPr>
            <a:xfrm>
              <a:off x="8889593" y="5543392"/>
              <a:ext cx="444263" cy="525638"/>
            </a:xfrm>
            <a:prstGeom prst="cub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/>
                <a:t>B</a:t>
              </a:r>
              <a:endParaRPr lang="en-US" sz="2400" dirty="0"/>
            </a:p>
          </p:txBody>
        </p:sp>
        <p:sp>
          <p:nvSpPr>
            <p:cNvPr id="88" name="Cube 87">
              <a:extLst>
                <a:ext uri="{FF2B5EF4-FFF2-40B4-BE49-F238E27FC236}">
                  <a16:creationId xmlns:a16="http://schemas.microsoft.com/office/drawing/2014/main" id="{76D400C8-D359-7040-B165-44E4CA6DF783}"/>
                </a:ext>
              </a:extLst>
            </p:cNvPr>
            <p:cNvSpPr/>
            <p:nvPr/>
          </p:nvSpPr>
          <p:spPr>
            <a:xfrm>
              <a:off x="7081522" y="5546172"/>
              <a:ext cx="444263" cy="525638"/>
            </a:xfrm>
            <a:prstGeom prst="cub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/>
                <a:t>B</a:t>
              </a:r>
              <a:endParaRPr lang="en-US" sz="2400" dirty="0"/>
            </a:p>
          </p:txBody>
        </p:sp>
      </p:grpSp>
      <p:sp>
        <p:nvSpPr>
          <p:cNvPr id="92" name="Rounded Rectangular Callout 91">
            <a:extLst>
              <a:ext uri="{FF2B5EF4-FFF2-40B4-BE49-F238E27FC236}">
                <a16:creationId xmlns:a16="http://schemas.microsoft.com/office/drawing/2014/main" id="{0D727CF8-7184-FB49-A90E-58EF0E2C25FC}"/>
              </a:ext>
            </a:extLst>
          </p:cNvPr>
          <p:cNvSpPr/>
          <p:nvPr/>
        </p:nvSpPr>
        <p:spPr>
          <a:xfrm>
            <a:off x="4974331" y="3970508"/>
            <a:ext cx="2133896" cy="748535"/>
          </a:xfrm>
          <a:prstGeom prst="wedgeRoundRectCallout">
            <a:avLst>
              <a:gd name="adj1" fmla="val -34199"/>
              <a:gd name="adj2" fmla="val -97912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I</a:t>
            </a:r>
            <a:r>
              <a:rPr lang="zh-CN" altLang="en-US" dirty="0"/>
              <a:t> </a:t>
            </a:r>
            <a:r>
              <a:rPr lang="en-US" altLang="zh-CN" dirty="0"/>
              <a:t>enqueued</a:t>
            </a:r>
            <a:r>
              <a:rPr lang="zh-CN" altLang="en-US" dirty="0"/>
              <a:t> </a:t>
            </a:r>
            <a:r>
              <a:rPr lang="en-US" altLang="zh-CN" dirty="0"/>
              <a:t>at</a:t>
            </a:r>
            <a:r>
              <a:rPr lang="zh-CN" altLang="en-US" dirty="0"/>
              <a:t> </a:t>
            </a:r>
            <a:r>
              <a:rPr lang="en-US" altLang="zh-CN" b="1" i="1" dirty="0"/>
              <a:t>t=5</a:t>
            </a:r>
          </a:p>
          <a:p>
            <a:pPr algn="ctr"/>
            <a:r>
              <a:rPr lang="en-US" altLang="zh-CN" dirty="0"/>
              <a:t>I</a:t>
            </a:r>
            <a:r>
              <a:rPr lang="zh-CN" altLang="en-US" dirty="0"/>
              <a:t> </a:t>
            </a:r>
            <a:r>
              <a:rPr lang="en-US" altLang="zh-CN" dirty="0"/>
              <a:t>dequeued</a:t>
            </a:r>
            <a:r>
              <a:rPr lang="zh-CN" altLang="en-US" dirty="0"/>
              <a:t> </a:t>
            </a:r>
            <a:r>
              <a:rPr lang="en-US" altLang="zh-CN" dirty="0"/>
              <a:t>at</a:t>
            </a:r>
            <a:r>
              <a:rPr lang="zh-CN" altLang="en-US" dirty="0"/>
              <a:t> </a:t>
            </a:r>
            <a:r>
              <a:rPr lang="en-US" altLang="zh-CN" b="1" i="1" dirty="0"/>
              <a:t>t=14</a:t>
            </a:r>
            <a:endParaRPr lang="en-US" b="1" i="1" dirty="0"/>
          </a:p>
        </p:txBody>
      </p:sp>
      <p:sp>
        <p:nvSpPr>
          <p:cNvPr id="93" name="Cloud Callout 92">
            <a:extLst>
              <a:ext uri="{FF2B5EF4-FFF2-40B4-BE49-F238E27FC236}">
                <a16:creationId xmlns:a16="http://schemas.microsoft.com/office/drawing/2014/main" id="{4B593E83-977E-D149-B10D-02BBE6738CA4}"/>
              </a:ext>
            </a:extLst>
          </p:cNvPr>
          <p:cNvSpPr/>
          <p:nvPr/>
        </p:nvSpPr>
        <p:spPr>
          <a:xfrm>
            <a:off x="5717720" y="2611871"/>
            <a:ext cx="3718058" cy="1014298"/>
          </a:xfrm>
          <a:prstGeom prst="cloudCallout">
            <a:avLst>
              <a:gd name="adj1" fmla="val -53148"/>
              <a:gd name="adj2" fmla="val 3567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/>
              <a:t>Why</a:t>
            </a:r>
            <a:r>
              <a:rPr lang="zh-CN" altLang="en-US" sz="2400" dirty="0"/>
              <a:t> </a:t>
            </a:r>
            <a:r>
              <a:rPr lang="en-US" altLang="zh-CN" sz="2400" dirty="0"/>
              <a:t>am</a:t>
            </a:r>
            <a:r>
              <a:rPr lang="zh-CN" altLang="en-US" sz="2400" dirty="0"/>
              <a:t> </a:t>
            </a:r>
            <a:r>
              <a:rPr lang="en-US" altLang="zh-CN" sz="2400" dirty="0"/>
              <a:t>I</a:t>
            </a:r>
            <a:r>
              <a:rPr lang="zh-CN" altLang="en-US" sz="2400" dirty="0"/>
              <a:t> </a:t>
            </a:r>
            <a:r>
              <a:rPr lang="en-US" altLang="zh-CN" sz="2400" dirty="0"/>
              <a:t>waiting?</a:t>
            </a:r>
            <a:endParaRPr lang="en-US" sz="2400" dirty="0"/>
          </a:p>
        </p:txBody>
      </p:sp>
      <p:sp>
        <p:nvSpPr>
          <p:cNvPr id="94" name="Right Brace 93">
            <a:extLst>
              <a:ext uri="{FF2B5EF4-FFF2-40B4-BE49-F238E27FC236}">
                <a16:creationId xmlns:a16="http://schemas.microsoft.com/office/drawing/2014/main" id="{F6891468-8447-6C49-919D-8034174B27CC}"/>
              </a:ext>
            </a:extLst>
          </p:cNvPr>
          <p:cNvSpPr/>
          <p:nvPr/>
        </p:nvSpPr>
        <p:spPr>
          <a:xfrm rot="5400000">
            <a:off x="8415398" y="2134709"/>
            <a:ext cx="174730" cy="4075794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BD22262B-0112-D14D-8F6D-638EE0C7CD01}"/>
              </a:ext>
            </a:extLst>
          </p:cNvPr>
          <p:cNvSpPr txBox="1"/>
          <p:nvPr/>
        </p:nvSpPr>
        <p:spPr>
          <a:xfrm>
            <a:off x="8340841" y="4159573"/>
            <a:ext cx="2604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ans" sz="3200" dirty="0">
                <a:solidFill>
                  <a:schemeClr val="accent1"/>
                </a:solidFill>
              </a:rPr>
              <a:t>?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96" name="Right Brace 95">
            <a:extLst>
              <a:ext uri="{FF2B5EF4-FFF2-40B4-BE49-F238E27FC236}">
                <a16:creationId xmlns:a16="http://schemas.microsoft.com/office/drawing/2014/main" id="{54C297F7-539D-E043-A146-CF5528052042}"/>
              </a:ext>
            </a:extLst>
          </p:cNvPr>
          <p:cNvSpPr/>
          <p:nvPr/>
        </p:nvSpPr>
        <p:spPr>
          <a:xfrm rot="5400000">
            <a:off x="8578899" y="2133400"/>
            <a:ext cx="226383" cy="3674008"/>
          </a:xfrm>
          <a:prstGeom prst="rightBrac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ight Brace 96">
            <a:extLst>
              <a:ext uri="{FF2B5EF4-FFF2-40B4-BE49-F238E27FC236}">
                <a16:creationId xmlns:a16="http://schemas.microsoft.com/office/drawing/2014/main" id="{CD9D364B-3FFB-C94A-8916-BE31266F9421}"/>
              </a:ext>
            </a:extLst>
          </p:cNvPr>
          <p:cNvSpPr/>
          <p:nvPr/>
        </p:nvSpPr>
        <p:spPr>
          <a:xfrm rot="16200000">
            <a:off x="2237882" y="3606334"/>
            <a:ext cx="211914" cy="1215342"/>
          </a:xfrm>
          <a:prstGeom prst="rightBrac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164DC1FF-B62F-884F-BC4E-B7732D995B9F}"/>
              </a:ext>
            </a:extLst>
          </p:cNvPr>
          <p:cNvSpPr/>
          <p:nvPr/>
        </p:nvSpPr>
        <p:spPr>
          <a:xfrm>
            <a:off x="8061251" y="4566946"/>
            <a:ext cx="359184" cy="31245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800" dirty="0"/>
              <a:t>A</a:t>
            </a:r>
            <a:endParaRPr lang="en-US" sz="2800" dirty="0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7041682A-B186-BA4A-B892-EF9291EACFC4}"/>
              </a:ext>
            </a:extLst>
          </p:cNvPr>
          <p:cNvSpPr/>
          <p:nvPr/>
        </p:nvSpPr>
        <p:spPr>
          <a:xfrm>
            <a:off x="8044318" y="5117279"/>
            <a:ext cx="385240" cy="36811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800" dirty="0"/>
              <a:t>B</a:t>
            </a:r>
            <a:endParaRPr lang="en-US" sz="2800" dirty="0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A71B7F5A-9A32-904B-B8AA-3BFD21A0A8CB}"/>
              </a:ext>
            </a:extLst>
          </p:cNvPr>
          <p:cNvSpPr/>
          <p:nvPr/>
        </p:nvSpPr>
        <p:spPr>
          <a:xfrm>
            <a:off x="8055092" y="5683265"/>
            <a:ext cx="365344" cy="35540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800" dirty="0"/>
              <a:t>C</a:t>
            </a:r>
            <a:endParaRPr lang="en-US" sz="2800" dirty="0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B83AE65F-4ABB-EF4F-AF02-1B9D733BC190}"/>
              </a:ext>
            </a:extLst>
          </p:cNvPr>
          <p:cNvSpPr/>
          <p:nvPr/>
        </p:nvSpPr>
        <p:spPr>
          <a:xfrm>
            <a:off x="8055092" y="6255817"/>
            <a:ext cx="365344" cy="355401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800" dirty="0"/>
              <a:t>D</a:t>
            </a:r>
            <a:endParaRPr lang="en-US" sz="2800" dirty="0"/>
          </a:p>
        </p:txBody>
      </p:sp>
      <p:sp>
        <p:nvSpPr>
          <p:cNvPr id="135" name="Right Arrow 134">
            <a:extLst>
              <a:ext uri="{FF2B5EF4-FFF2-40B4-BE49-F238E27FC236}">
                <a16:creationId xmlns:a16="http://schemas.microsoft.com/office/drawing/2014/main" id="{F42C908A-B62F-6844-B2C0-AD23786CF11F}"/>
              </a:ext>
            </a:extLst>
          </p:cNvPr>
          <p:cNvSpPr/>
          <p:nvPr/>
        </p:nvSpPr>
        <p:spPr>
          <a:xfrm rot="10800000" flipH="1">
            <a:off x="7492475" y="5162388"/>
            <a:ext cx="376243" cy="277894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FA100483-9901-6A45-A2D2-4224430F9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88AA-E86F-A54A-8056-CE0A3E8E4779}" type="slidenum">
              <a:rPr lang="en-US" smtClean="0"/>
              <a:t>10</a:t>
            </a:fld>
            <a:endParaRPr lang="en-US"/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74C9F5B3-6F10-D54C-BAA7-2FA38E76978E}"/>
              </a:ext>
            </a:extLst>
          </p:cNvPr>
          <p:cNvSpPr/>
          <p:nvPr/>
        </p:nvSpPr>
        <p:spPr>
          <a:xfrm>
            <a:off x="2981228" y="6218951"/>
            <a:ext cx="4783015" cy="429131"/>
          </a:xfrm>
          <a:custGeom>
            <a:avLst/>
            <a:gdLst>
              <a:gd name="connsiteX0" fmla="*/ 0 w 211016"/>
              <a:gd name="connsiteY0" fmla="*/ 0 h 14067"/>
              <a:gd name="connsiteX1" fmla="*/ 211016 w 211016"/>
              <a:gd name="connsiteY1" fmla="*/ 14067 h 14067"/>
              <a:gd name="connsiteX0" fmla="*/ 0 w 2926080"/>
              <a:gd name="connsiteY0" fmla="*/ 506437 h 506437"/>
              <a:gd name="connsiteX1" fmla="*/ 2926080 w 2926080"/>
              <a:gd name="connsiteY1" fmla="*/ 0 h 506437"/>
              <a:gd name="connsiteX0" fmla="*/ 0 w 4825218"/>
              <a:gd name="connsiteY0" fmla="*/ 351693 h 351693"/>
              <a:gd name="connsiteX1" fmla="*/ 4825218 w 4825218"/>
              <a:gd name="connsiteY1" fmla="*/ 0 h 351693"/>
              <a:gd name="connsiteX0" fmla="*/ 0 w 4825218"/>
              <a:gd name="connsiteY0" fmla="*/ 168813 h 168813"/>
              <a:gd name="connsiteX1" fmla="*/ 4825218 w 4825218"/>
              <a:gd name="connsiteY1" fmla="*/ 0 h 168813"/>
              <a:gd name="connsiteX0" fmla="*/ 0 w 4825218"/>
              <a:gd name="connsiteY0" fmla="*/ 168813 h 298567"/>
              <a:gd name="connsiteX1" fmla="*/ 4825218 w 4825218"/>
              <a:gd name="connsiteY1" fmla="*/ 0 h 298567"/>
              <a:gd name="connsiteX0" fmla="*/ 0 w 4825218"/>
              <a:gd name="connsiteY0" fmla="*/ 168813 h 512990"/>
              <a:gd name="connsiteX1" fmla="*/ 4825218 w 4825218"/>
              <a:gd name="connsiteY1" fmla="*/ 0 h 512990"/>
              <a:gd name="connsiteX0" fmla="*/ 0 w 4783015"/>
              <a:gd name="connsiteY0" fmla="*/ 0 h 592938"/>
              <a:gd name="connsiteX1" fmla="*/ 4783015 w 4783015"/>
              <a:gd name="connsiteY1" fmla="*/ 281353 h 592938"/>
              <a:gd name="connsiteX0" fmla="*/ 0 w 4783015"/>
              <a:gd name="connsiteY0" fmla="*/ 14069 h 429131"/>
              <a:gd name="connsiteX1" fmla="*/ 4783015 w 4783015"/>
              <a:gd name="connsiteY1" fmla="*/ 0 h 42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783015" h="429131">
                <a:moveTo>
                  <a:pt x="0" y="14069"/>
                </a:moveTo>
                <a:cubicBezTo>
                  <a:pt x="1622474" y="548641"/>
                  <a:pt x="3624776" y="590843"/>
                  <a:pt x="4783015" y="0"/>
                </a:cubicBezTo>
              </a:path>
            </a:pathLst>
          </a:custGeom>
          <a:noFill/>
          <a:ln w="63500">
            <a:solidFill>
              <a:schemeClr val="tx1"/>
            </a:solidFill>
            <a:prstDash val="sysDash"/>
            <a:headEnd type="stealth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D42ADAC4-DC3C-CE4E-BD0A-4D075D633FBB}"/>
              </a:ext>
            </a:extLst>
          </p:cNvPr>
          <p:cNvSpPr/>
          <p:nvPr/>
        </p:nvSpPr>
        <p:spPr>
          <a:xfrm>
            <a:off x="3109194" y="5531617"/>
            <a:ext cx="337062" cy="33706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35" dirty="0"/>
          </a:p>
        </p:txBody>
      </p:sp>
    </p:spTree>
    <p:extLst>
      <p:ext uri="{BB962C8B-B14F-4D97-AF65-F5344CB8AC3E}">
        <p14:creationId xmlns:p14="http://schemas.microsoft.com/office/powerpoint/2010/main" val="1123720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11111E-6 L 0.57579 -1.11111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89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 0 L 0.03828 0 " pathEditMode="relative" ptsTypes="AA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28 -1.11111E-6 L 0.58515 -1.11111E-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44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-0.00139 L 0.5155 -0.00139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68" y="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0.00185 L 0.48763 -0.00185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75" y="0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9 -0.00093 L 0.45612 -0.00093 " pathEditMode="relative" rAng="0" ptsTypes="AA">
                                      <p:cBhvr>
                                        <p:cTn id="76" dur="2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95" y="0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345 0 " pathEditMode="relative" ptsTypes="AA">
                                      <p:cBhvr>
                                        <p:cTn id="7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9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9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9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9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398 -0.00278 L 0.38203 -0.00278 " pathEditMode="relative" rAng="0" ptsTypes="AA">
                                      <p:cBhvr>
                                        <p:cTn id="10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00"/>
                            </p:stCondLst>
                            <p:childTnLst>
                              <p:par>
                                <p:cTn id="14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900" decel="10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900" decel="100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900" decel="100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900" decel="100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900" decel="100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900" decel="100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9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0"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 animBg="1"/>
      <p:bldP spid="15" grpId="1" animBg="1"/>
      <p:bldP spid="15" grpId="2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3" grpId="0" animBg="1"/>
      <p:bldP spid="74" grpId="0" animBg="1"/>
      <p:bldP spid="75" grpId="0" animBg="1"/>
      <p:bldP spid="80" grpId="0" animBg="1"/>
      <p:bldP spid="80" grpId="1" animBg="1"/>
      <p:bldP spid="12" grpId="0" animBg="1"/>
      <p:bldP spid="12" grpId="1" animBg="1"/>
      <p:bldP spid="12" grpId="2" animBg="1"/>
      <p:bldP spid="11" grpId="0" animBg="1"/>
      <p:bldP spid="11" grpId="1" animBg="1"/>
      <p:bldP spid="92" grpId="0" animBg="1"/>
      <p:bldP spid="93" grpId="0" animBg="1"/>
      <p:bldP spid="94" grpId="0" animBg="1"/>
      <p:bldP spid="94" grpId="1" animBg="1"/>
      <p:bldP spid="95" grpId="0"/>
      <p:bldP spid="95" grpId="1"/>
      <p:bldP spid="96" grpId="0" animBg="1"/>
      <p:bldP spid="97" grpId="0" animBg="1"/>
      <p:bldP spid="116" grpId="0" animBg="1"/>
      <p:bldP spid="118" grpId="0" animBg="1"/>
      <p:bldP spid="120" grpId="0" animBg="1"/>
      <p:bldP spid="126" grpId="0" animBg="1"/>
      <p:bldP spid="135" grpId="0" animBg="1"/>
      <p:bldP spid="27" grpId="0" animBg="1"/>
      <p:bldP spid="76" grpId="0" animBg="1"/>
      <p:bldP spid="7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B41E3-1DB3-5241-98F5-ACAA5D431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ConQuest</a:t>
            </a:r>
            <a:r>
              <a:rPr lang="en-US" dirty="0"/>
              <a:t>: Round-Robin Snapshots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E1F1A9-DDA1-EA4A-80F6-8768BD3F92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799042"/>
          </a:xfrm>
        </p:spPr>
        <p:txBody>
          <a:bodyPr>
            <a:normAutofit/>
          </a:bodyPr>
          <a:lstStyle/>
          <a:p>
            <a:r>
              <a:rPr lang="en-US" altLang="zh-CN" sz="3200" b="1" i="1" dirty="0"/>
              <a:t>Clean</a:t>
            </a:r>
            <a:r>
              <a:rPr lang="zh-CN" altLang="en-US" sz="3200" dirty="0"/>
              <a:t> </a:t>
            </a:r>
            <a:r>
              <a:rPr lang="en-US" altLang="zh-CN" sz="3200" dirty="0"/>
              <a:t>and</a:t>
            </a:r>
            <a:r>
              <a:rPr lang="zh-CN" altLang="en-US" sz="3200" dirty="0"/>
              <a:t> </a:t>
            </a:r>
            <a:r>
              <a:rPr lang="en-US" altLang="zh-CN" sz="3200" b="1" i="1" dirty="0"/>
              <a:t>Reuse</a:t>
            </a:r>
            <a:r>
              <a:rPr lang="zh-CN" altLang="en-US" sz="3200" dirty="0"/>
              <a:t> </a:t>
            </a:r>
            <a:r>
              <a:rPr lang="en-US" altLang="zh-CN" sz="3200" dirty="0"/>
              <a:t>the</a:t>
            </a:r>
            <a:r>
              <a:rPr lang="zh-CN" altLang="en-US" sz="3200" dirty="0"/>
              <a:t> </a:t>
            </a:r>
            <a:r>
              <a:rPr lang="en-US" altLang="zh-CN" sz="3200" dirty="0"/>
              <a:t>snapshots</a:t>
            </a:r>
            <a:r>
              <a:rPr lang="zh-CN" altLang="en-US" sz="3200" dirty="0"/>
              <a:t> </a:t>
            </a:r>
            <a:r>
              <a:rPr lang="en-US" altLang="zh-CN" sz="3200" dirty="0"/>
              <a:t>in</a:t>
            </a:r>
            <a:r>
              <a:rPr lang="zh-CN" altLang="en-US" sz="3200" dirty="0"/>
              <a:t> </a:t>
            </a:r>
            <a:r>
              <a:rPr lang="en-US" altLang="zh-CN" sz="3200" dirty="0"/>
              <a:t>the</a:t>
            </a:r>
            <a:r>
              <a:rPr lang="zh-CN" altLang="en-US" sz="3200" dirty="0"/>
              <a:t> </a:t>
            </a:r>
            <a:r>
              <a:rPr lang="en-US" altLang="zh-CN" sz="3200" dirty="0"/>
              <a:t>data</a:t>
            </a:r>
            <a:r>
              <a:rPr lang="zh-CN" altLang="en-US" sz="3200" dirty="0"/>
              <a:t> </a:t>
            </a:r>
            <a:r>
              <a:rPr lang="en-US" altLang="zh-CN" sz="3200" dirty="0"/>
              <a:t>plane!</a:t>
            </a:r>
            <a:endParaRPr lang="en-US" sz="3200" dirty="0"/>
          </a:p>
        </p:txBody>
      </p:sp>
      <p:pic>
        <p:nvPicPr>
          <p:cNvPr id="78" name="Picture 77">
            <a:extLst>
              <a:ext uri="{FF2B5EF4-FFF2-40B4-BE49-F238E27FC236}">
                <a16:creationId xmlns:a16="http://schemas.microsoft.com/office/drawing/2014/main" id="{517EA87F-389D-3C40-93FE-96DE24B57E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8574"/>
          <a:stretch/>
        </p:blipFill>
        <p:spPr>
          <a:xfrm>
            <a:off x="3856259" y="2632337"/>
            <a:ext cx="4525202" cy="3025313"/>
          </a:xfrm>
          <a:prstGeom prst="rect">
            <a:avLst/>
          </a:prstGeom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EA54DE28-A45A-A241-8345-2C537957AF07}"/>
              </a:ext>
            </a:extLst>
          </p:cNvPr>
          <p:cNvSpPr/>
          <p:nvPr/>
        </p:nvSpPr>
        <p:spPr>
          <a:xfrm>
            <a:off x="6154948" y="4512027"/>
            <a:ext cx="214039" cy="214039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34B0421C-8CB0-A24F-9CEB-07535A6C9DF7}"/>
              </a:ext>
            </a:extLst>
          </p:cNvPr>
          <p:cNvSpPr/>
          <p:nvPr/>
        </p:nvSpPr>
        <p:spPr>
          <a:xfrm>
            <a:off x="6154948" y="4217185"/>
            <a:ext cx="214039" cy="21403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5ABEC0BC-51AE-1C45-AB4B-28AE505A8B53}"/>
              </a:ext>
            </a:extLst>
          </p:cNvPr>
          <p:cNvSpPr/>
          <p:nvPr/>
        </p:nvSpPr>
        <p:spPr>
          <a:xfrm>
            <a:off x="6154948" y="3922343"/>
            <a:ext cx="214039" cy="214039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886342C0-390A-C843-AD30-A66BEAFF5F7F}"/>
              </a:ext>
            </a:extLst>
          </p:cNvPr>
          <p:cNvSpPr/>
          <p:nvPr/>
        </p:nvSpPr>
        <p:spPr>
          <a:xfrm>
            <a:off x="6154948" y="3627501"/>
            <a:ext cx="214039" cy="21403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F9AF95C5-0C5B-F042-8AE2-B7EBE80D7886}"/>
              </a:ext>
            </a:extLst>
          </p:cNvPr>
          <p:cNvGrpSpPr/>
          <p:nvPr/>
        </p:nvGrpSpPr>
        <p:grpSpPr>
          <a:xfrm>
            <a:off x="4321685" y="3627501"/>
            <a:ext cx="3590515" cy="1110597"/>
            <a:chOff x="2797684" y="2705978"/>
            <a:chExt cx="3590515" cy="1110597"/>
          </a:xfrm>
        </p:grpSpPr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D4A520AE-D491-2341-B962-EF9DCEEE5A09}"/>
                </a:ext>
              </a:extLst>
            </p:cNvPr>
            <p:cNvGrpSpPr/>
            <p:nvPr/>
          </p:nvGrpSpPr>
          <p:grpSpPr>
            <a:xfrm>
              <a:off x="2797684" y="2718010"/>
              <a:ext cx="214039" cy="1098565"/>
              <a:chOff x="1582494" y="4450511"/>
              <a:chExt cx="214039" cy="1098565"/>
            </a:xfrm>
          </p:grpSpPr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B37D7D35-CF36-D54A-B53C-603308F223E1}"/>
                  </a:ext>
                </a:extLst>
              </p:cNvPr>
              <p:cNvSpPr/>
              <p:nvPr/>
            </p:nvSpPr>
            <p:spPr>
              <a:xfrm>
                <a:off x="1582494" y="5335037"/>
                <a:ext cx="214039" cy="214039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FC707620-6C4E-4745-8F85-F85CFD3BAA88}"/>
                  </a:ext>
                </a:extLst>
              </p:cNvPr>
              <p:cNvSpPr/>
              <p:nvPr/>
            </p:nvSpPr>
            <p:spPr>
              <a:xfrm>
                <a:off x="1582494" y="5040195"/>
                <a:ext cx="214039" cy="214039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F8990FA1-0172-8245-B7E4-CAB8F3322A57}"/>
                  </a:ext>
                </a:extLst>
              </p:cNvPr>
              <p:cNvSpPr/>
              <p:nvPr/>
            </p:nvSpPr>
            <p:spPr>
              <a:xfrm>
                <a:off x="1582494" y="4745353"/>
                <a:ext cx="214039" cy="214039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CC07E3C7-7615-C640-8240-26CAEE4FB68D}"/>
                  </a:ext>
                </a:extLst>
              </p:cNvPr>
              <p:cNvSpPr/>
              <p:nvPr/>
            </p:nvSpPr>
            <p:spPr>
              <a:xfrm>
                <a:off x="1582494" y="4450511"/>
                <a:ext cx="214039" cy="214039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55489FAB-D1DF-8F40-BD65-D0DFCBE18690}"/>
                </a:ext>
              </a:extLst>
            </p:cNvPr>
            <p:cNvGrpSpPr/>
            <p:nvPr/>
          </p:nvGrpSpPr>
          <p:grpSpPr>
            <a:xfrm>
              <a:off x="3404956" y="2711073"/>
              <a:ext cx="214039" cy="1098565"/>
              <a:chOff x="1582494" y="4450511"/>
              <a:chExt cx="214039" cy="1098565"/>
            </a:xfrm>
          </p:grpSpPr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5666B72E-1E6E-2745-B4C7-73981CD66813}"/>
                  </a:ext>
                </a:extLst>
              </p:cNvPr>
              <p:cNvSpPr/>
              <p:nvPr/>
            </p:nvSpPr>
            <p:spPr>
              <a:xfrm>
                <a:off x="1582494" y="5335037"/>
                <a:ext cx="214039" cy="214039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C32675B9-52A3-3645-A378-177B0D6739C7}"/>
                  </a:ext>
                </a:extLst>
              </p:cNvPr>
              <p:cNvSpPr/>
              <p:nvPr/>
            </p:nvSpPr>
            <p:spPr>
              <a:xfrm>
                <a:off x="1582494" y="5040195"/>
                <a:ext cx="214039" cy="214039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E9479D9A-6AC1-514B-887F-521A00FAF26B}"/>
                  </a:ext>
                </a:extLst>
              </p:cNvPr>
              <p:cNvSpPr/>
              <p:nvPr/>
            </p:nvSpPr>
            <p:spPr>
              <a:xfrm>
                <a:off x="1582494" y="4745353"/>
                <a:ext cx="214039" cy="214039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E6F4B1C4-DE86-F141-8367-16788AEA1B83}"/>
                  </a:ext>
                </a:extLst>
              </p:cNvPr>
              <p:cNvSpPr/>
              <p:nvPr/>
            </p:nvSpPr>
            <p:spPr>
              <a:xfrm>
                <a:off x="1582494" y="4450511"/>
                <a:ext cx="214039" cy="214039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08325240-03CC-E643-8623-E6632914A0AC}"/>
                </a:ext>
              </a:extLst>
            </p:cNvPr>
            <p:cNvGrpSpPr/>
            <p:nvPr/>
          </p:nvGrpSpPr>
          <p:grpSpPr>
            <a:xfrm>
              <a:off x="5253809" y="2711073"/>
              <a:ext cx="214039" cy="1098565"/>
              <a:chOff x="1582494" y="4450511"/>
              <a:chExt cx="214039" cy="1098565"/>
            </a:xfrm>
          </p:grpSpPr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ECC4A99A-084A-E941-975F-12E64D7DDDDD}"/>
                  </a:ext>
                </a:extLst>
              </p:cNvPr>
              <p:cNvSpPr/>
              <p:nvPr/>
            </p:nvSpPr>
            <p:spPr>
              <a:xfrm>
                <a:off x="1582494" y="5335037"/>
                <a:ext cx="214039" cy="214039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D49B14C7-E631-6649-8F43-413E4B8F3DED}"/>
                  </a:ext>
                </a:extLst>
              </p:cNvPr>
              <p:cNvSpPr/>
              <p:nvPr/>
            </p:nvSpPr>
            <p:spPr>
              <a:xfrm>
                <a:off x="1582494" y="5040195"/>
                <a:ext cx="214039" cy="214039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5B5846E0-2D34-AB44-A797-0FAEA0FD956F}"/>
                  </a:ext>
                </a:extLst>
              </p:cNvPr>
              <p:cNvSpPr/>
              <p:nvPr/>
            </p:nvSpPr>
            <p:spPr>
              <a:xfrm>
                <a:off x="1582494" y="4745353"/>
                <a:ext cx="214039" cy="214039"/>
              </a:xfrm>
              <a:prstGeom prst="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A57C2128-6BF3-5E47-9ECA-34E96D77EECA}"/>
                  </a:ext>
                </a:extLst>
              </p:cNvPr>
              <p:cNvSpPr/>
              <p:nvPr/>
            </p:nvSpPr>
            <p:spPr>
              <a:xfrm>
                <a:off x="1582494" y="4450511"/>
                <a:ext cx="214039" cy="214039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D61CE5AA-B2F4-1541-A118-FD21E4FFDB05}"/>
                </a:ext>
              </a:extLst>
            </p:cNvPr>
            <p:cNvGrpSpPr/>
            <p:nvPr/>
          </p:nvGrpSpPr>
          <p:grpSpPr>
            <a:xfrm>
              <a:off x="6174160" y="2705978"/>
              <a:ext cx="214039" cy="1098565"/>
              <a:chOff x="1582494" y="4450511"/>
              <a:chExt cx="214039" cy="1098565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F4879E72-635C-4D43-9BE3-23B5EC3412D2}"/>
                  </a:ext>
                </a:extLst>
              </p:cNvPr>
              <p:cNvSpPr/>
              <p:nvPr/>
            </p:nvSpPr>
            <p:spPr>
              <a:xfrm>
                <a:off x="1582494" y="5335037"/>
                <a:ext cx="214039" cy="214039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884BEB55-8A54-8E4B-B964-880F3E8A471C}"/>
                  </a:ext>
                </a:extLst>
              </p:cNvPr>
              <p:cNvSpPr/>
              <p:nvPr/>
            </p:nvSpPr>
            <p:spPr>
              <a:xfrm>
                <a:off x="1582494" y="5040195"/>
                <a:ext cx="214039" cy="214039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61868B91-6848-814D-921C-337D3B3849C9}"/>
                  </a:ext>
                </a:extLst>
              </p:cNvPr>
              <p:cNvSpPr/>
              <p:nvPr/>
            </p:nvSpPr>
            <p:spPr>
              <a:xfrm>
                <a:off x="1582494" y="4745353"/>
                <a:ext cx="214039" cy="214039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D8F5ECF7-F27D-9C4E-B2A7-32542C4A1F12}"/>
                  </a:ext>
                </a:extLst>
              </p:cNvPr>
              <p:cNvSpPr/>
              <p:nvPr/>
            </p:nvSpPr>
            <p:spPr>
              <a:xfrm>
                <a:off x="1582494" y="4450511"/>
                <a:ext cx="214039" cy="214039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04" name="Rectangle 103">
            <a:extLst>
              <a:ext uri="{FF2B5EF4-FFF2-40B4-BE49-F238E27FC236}">
                <a16:creationId xmlns:a16="http://schemas.microsoft.com/office/drawing/2014/main" id="{F183CBC5-D842-FC4D-94C7-C7925FD3A91C}"/>
              </a:ext>
            </a:extLst>
          </p:cNvPr>
          <p:cNvSpPr/>
          <p:nvPr/>
        </p:nvSpPr>
        <p:spPr>
          <a:xfrm>
            <a:off x="5501401" y="4524059"/>
            <a:ext cx="214039" cy="214039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A9DD12C1-7D05-C44C-837B-3FEE8699DD89}"/>
              </a:ext>
            </a:extLst>
          </p:cNvPr>
          <p:cNvSpPr/>
          <p:nvPr/>
        </p:nvSpPr>
        <p:spPr>
          <a:xfrm>
            <a:off x="5501401" y="4229217"/>
            <a:ext cx="214039" cy="21403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018016DD-0148-334C-BA9B-E40B6A49E560}"/>
              </a:ext>
            </a:extLst>
          </p:cNvPr>
          <p:cNvSpPr/>
          <p:nvPr/>
        </p:nvSpPr>
        <p:spPr>
          <a:xfrm>
            <a:off x="5501401" y="3934375"/>
            <a:ext cx="214039" cy="21403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66821627-56B9-5047-93E4-B29B2D787A9D}"/>
              </a:ext>
            </a:extLst>
          </p:cNvPr>
          <p:cNvSpPr/>
          <p:nvPr/>
        </p:nvSpPr>
        <p:spPr>
          <a:xfrm>
            <a:off x="5501401" y="3639533"/>
            <a:ext cx="214039" cy="214039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BFDCAC96-8DE5-CE45-8194-7160F9810AB3}"/>
              </a:ext>
            </a:extLst>
          </p:cNvPr>
          <p:cNvSpPr txBox="1"/>
          <p:nvPr/>
        </p:nvSpPr>
        <p:spPr>
          <a:xfrm rot="16200000">
            <a:off x="4033206" y="5885960"/>
            <a:ext cx="82595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Hans" dirty="0"/>
              <a:t>Read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61846DA1-D397-194E-A09C-D432B93F3BD0}"/>
              </a:ext>
            </a:extLst>
          </p:cNvPr>
          <p:cNvSpPr txBox="1"/>
          <p:nvPr/>
        </p:nvSpPr>
        <p:spPr>
          <a:xfrm rot="16200000">
            <a:off x="4604491" y="5867374"/>
            <a:ext cx="86312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Hans" dirty="0"/>
              <a:t>Read</a:t>
            </a:r>
            <a:endParaRPr lang="en-US" dirty="0"/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2DD7FA99-34B8-4849-AD06-B449B2AF1008}"/>
              </a:ext>
            </a:extLst>
          </p:cNvPr>
          <p:cNvSpPr txBox="1"/>
          <p:nvPr/>
        </p:nvSpPr>
        <p:spPr>
          <a:xfrm rot="16200000">
            <a:off x="5198992" y="5867374"/>
            <a:ext cx="86312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Hans" b="1" dirty="0"/>
              <a:t>Write</a:t>
            </a:r>
            <a:endParaRPr lang="en-US" b="1" dirty="0"/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49F82F28-2E8F-6C42-9083-01331C23D8FC}"/>
              </a:ext>
            </a:extLst>
          </p:cNvPr>
          <p:cNvSpPr txBox="1"/>
          <p:nvPr/>
        </p:nvSpPr>
        <p:spPr>
          <a:xfrm rot="16200000">
            <a:off x="5797171" y="5867374"/>
            <a:ext cx="86312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Hans" b="1" dirty="0"/>
              <a:t>Clean</a:t>
            </a:r>
            <a:endParaRPr lang="en-US" b="1" dirty="0"/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99CB56C0-7CB3-6148-9B35-1F7043558501}"/>
              </a:ext>
            </a:extLst>
          </p:cNvPr>
          <p:cNvSpPr txBox="1"/>
          <p:nvPr/>
        </p:nvSpPr>
        <p:spPr>
          <a:xfrm rot="16200000">
            <a:off x="6483123" y="5870905"/>
            <a:ext cx="86312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Hans" dirty="0"/>
              <a:t>Read</a:t>
            </a:r>
            <a:endParaRPr lang="en-US" dirty="0"/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A95B1950-053A-084E-9C7F-BE93FCD5E187}"/>
              </a:ext>
            </a:extLst>
          </p:cNvPr>
          <p:cNvSpPr txBox="1"/>
          <p:nvPr/>
        </p:nvSpPr>
        <p:spPr>
          <a:xfrm rot="16200000">
            <a:off x="7373619" y="5868067"/>
            <a:ext cx="86312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Hans" dirty="0"/>
              <a:t>Read</a:t>
            </a:r>
            <a:endParaRPr lang="en-US" dirty="0"/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1A98115D-E534-2849-88F9-A3CD05C9DCF1}"/>
              </a:ext>
            </a:extLst>
          </p:cNvPr>
          <p:cNvSpPr txBox="1"/>
          <p:nvPr/>
        </p:nvSpPr>
        <p:spPr>
          <a:xfrm rot="16200000">
            <a:off x="4032565" y="5885961"/>
            <a:ext cx="82595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Hans" dirty="0"/>
              <a:t>Read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B00B02-6F66-6B45-BD65-77151518D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88AA-E86F-A54A-8056-CE0A3E8E477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149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81481E-6 L 0.04831 -0.00278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9" y="-139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59259E-6 L 0.04883 2.59259E-6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5" y="0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2.59259E-6 L 0.04896 2.59259E-6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8" y="0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59259E-6 L 0.05599 0.00046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9" y="23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3.7037E-7 L 0.08073 0.00394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49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104" grpId="0" animBg="1"/>
      <p:bldP spid="105" grpId="0" animBg="1"/>
      <p:bldP spid="106" grpId="0" animBg="1"/>
      <p:bldP spid="107" grpId="0" animBg="1"/>
      <p:bldP spid="108" grpId="0"/>
      <p:bldP spid="109" grpId="0"/>
      <p:bldP spid="110" grpId="0"/>
      <p:bldP spid="111" grpId="0"/>
      <p:bldP spid="112" grpId="0"/>
      <p:bldP spid="113" grpId="0"/>
      <p:bldP spid="1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D260C-42A0-874D-ABE0-6EFAAA255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ConQuest</a:t>
            </a:r>
            <a:r>
              <a:rPr lang="en-US" dirty="0"/>
              <a:t>: Avoiding Per-Flow State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51D9CE-704C-A84D-B141-4A4B1CA503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097145" cy="4351338"/>
          </a:xfrm>
        </p:spPr>
        <p:txBody>
          <a:bodyPr/>
          <a:lstStyle/>
          <a:p>
            <a:r>
              <a:rPr lang="en-US" dirty="0"/>
              <a:t>Compact data structures</a:t>
            </a:r>
          </a:p>
          <a:p>
            <a:pPr lvl="1"/>
            <a:r>
              <a:rPr lang="en-US" dirty="0"/>
              <a:t>With limited memory and processing</a:t>
            </a:r>
          </a:p>
          <a:p>
            <a:pPr lvl="1"/>
            <a:r>
              <a:rPr lang="en-US" dirty="0"/>
              <a:t>… at the expense of lower accuracy</a:t>
            </a:r>
          </a:p>
          <a:p>
            <a:r>
              <a:rPr lang="en-US" dirty="0"/>
              <a:t>Estimate per-flow counts per snapshot</a:t>
            </a:r>
          </a:p>
          <a:p>
            <a:pPr lvl="1"/>
            <a:r>
              <a:rPr lang="en-US" dirty="0"/>
              <a:t>With accurate estimates for large flows</a:t>
            </a:r>
          </a:p>
          <a:p>
            <a:r>
              <a:rPr lang="en-US" dirty="0"/>
              <a:t>Count-Min Sketch per snapshot</a:t>
            </a:r>
          </a:p>
          <a:p>
            <a:pPr lvl="1"/>
            <a:r>
              <a:rPr lang="en-US" dirty="0"/>
              <a:t>C columns indexed by hash functions</a:t>
            </a:r>
          </a:p>
          <a:p>
            <a:pPr lvl="1"/>
            <a:r>
              <a:rPr lang="en-US" dirty="0"/>
              <a:t>Increment </a:t>
            </a:r>
            <a:r>
              <a:rPr lang="en-US" dirty="0" err="1"/>
              <a:t>hash</a:t>
            </a:r>
            <a:r>
              <a:rPr lang="en-US" baseline="-25000" dirty="0" err="1"/>
              <a:t>i</a:t>
            </a:r>
            <a:r>
              <a:rPr lang="en-US" dirty="0"/>
              <a:t>(</a:t>
            </a:r>
            <a:r>
              <a:rPr lang="en-US" dirty="0" err="1"/>
              <a:t>flowid</a:t>
            </a:r>
            <a:r>
              <a:rPr lang="en-US" dirty="0"/>
              <a:t>) in column I</a:t>
            </a:r>
          </a:p>
          <a:p>
            <a:pPr lvl="1"/>
            <a:r>
              <a:rPr lang="en-US" dirty="0"/>
              <a:t>Estimate is the min of the C counts</a:t>
            </a:r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87F911-378E-0A42-B5D8-7FE8A6A6DA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8012350" y="2891617"/>
            <a:ext cx="2647355" cy="162914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93D2564-6427-2144-905D-92EB22BB7848}"/>
              </a:ext>
            </a:extLst>
          </p:cNvPr>
          <p:cNvSpPr txBox="1"/>
          <p:nvPr/>
        </p:nvSpPr>
        <p:spPr>
          <a:xfrm>
            <a:off x="7891632" y="1941828"/>
            <a:ext cx="2888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Count-Min Sketch [CM ‘05]</a:t>
            </a:r>
          </a:p>
        </p:txBody>
      </p:sp>
      <p:sp>
        <p:nvSpPr>
          <p:cNvPr id="6" name="Left Brace 5">
            <a:extLst>
              <a:ext uri="{FF2B5EF4-FFF2-40B4-BE49-F238E27FC236}">
                <a16:creationId xmlns:a16="http://schemas.microsoft.com/office/drawing/2014/main" id="{6AB0A75E-B2FA-FA47-A827-25AE23386F47}"/>
              </a:ext>
            </a:extLst>
          </p:cNvPr>
          <p:cNvSpPr/>
          <p:nvPr/>
        </p:nvSpPr>
        <p:spPr>
          <a:xfrm rot="16200000">
            <a:off x="9064459" y="4369288"/>
            <a:ext cx="543135" cy="1855307"/>
          </a:xfrm>
          <a:prstGeom prst="leftBrace">
            <a:avLst>
              <a:gd name="adj1" fmla="val 8333"/>
              <a:gd name="adj2" fmla="val 5238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FFD591-0E80-CE43-ADF6-38DC218057FD}"/>
              </a:ext>
            </a:extLst>
          </p:cNvPr>
          <p:cNvSpPr txBox="1"/>
          <p:nvPr/>
        </p:nvSpPr>
        <p:spPr>
          <a:xfrm>
            <a:off x="8082668" y="5657747"/>
            <a:ext cx="2506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 columns</a:t>
            </a:r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CAB4A4F7-4B1A-C949-8C4C-6ACC76DFAC05}"/>
              </a:ext>
            </a:extLst>
          </p:cNvPr>
          <p:cNvSpPr/>
          <p:nvPr/>
        </p:nvSpPr>
        <p:spPr>
          <a:xfrm>
            <a:off x="7724200" y="2382509"/>
            <a:ext cx="543135" cy="2597727"/>
          </a:xfrm>
          <a:prstGeom prst="leftBrace">
            <a:avLst>
              <a:gd name="adj1" fmla="val 8333"/>
              <a:gd name="adj2" fmla="val 5238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EC2C7F-1CDC-4043-A422-0CB17CE917B8}"/>
              </a:ext>
            </a:extLst>
          </p:cNvPr>
          <p:cNvSpPr txBox="1"/>
          <p:nvPr/>
        </p:nvSpPr>
        <p:spPr>
          <a:xfrm>
            <a:off x="6944766" y="3502575"/>
            <a:ext cx="9135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 B Buckets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19C6D97-AECC-0B40-9CBE-32798F83353B}"/>
              </a:ext>
            </a:extLst>
          </p:cNvPr>
          <p:cNvSpPr/>
          <p:nvPr/>
        </p:nvSpPr>
        <p:spPr>
          <a:xfrm>
            <a:off x="9156040" y="2711396"/>
            <a:ext cx="401717" cy="35714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DC1E836-9AE3-AE46-A423-A6AC63CAC651}"/>
              </a:ext>
            </a:extLst>
          </p:cNvPr>
          <p:cNvSpPr/>
          <p:nvPr/>
        </p:nvSpPr>
        <p:spPr>
          <a:xfrm>
            <a:off x="9771861" y="4003023"/>
            <a:ext cx="378738" cy="3487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0869563-78EA-884E-B5CE-5DFBE910F180}"/>
              </a:ext>
            </a:extLst>
          </p:cNvPr>
          <p:cNvSpPr/>
          <p:nvPr/>
        </p:nvSpPr>
        <p:spPr>
          <a:xfrm>
            <a:off x="8546392" y="3379033"/>
            <a:ext cx="386871" cy="3413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 Arrow 12">
            <a:extLst>
              <a:ext uri="{FF2B5EF4-FFF2-40B4-BE49-F238E27FC236}">
                <a16:creationId xmlns:a16="http://schemas.microsoft.com/office/drawing/2014/main" id="{4D474617-5FD3-5245-AD0F-864D86524CF5}"/>
              </a:ext>
            </a:extLst>
          </p:cNvPr>
          <p:cNvSpPr/>
          <p:nvPr/>
        </p:nvSpPr>
        <p:spPr>
          <a:xfrm rot="810104">
            <a:off x="8392386" y="3704851"/>
            <a:ext cx="319911" cy="1612414"/>
          </a:xfrm>
          <a:prstGeom prst="upArrow">
            <a:avLst/>
          </a:prstGeom>
          <a:solidFill>
            <a:schemeClr val="bg1">
              <a:lumMod val="5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Up Arrow 13">
            <a:extLst>
              <a:ext uri="{FF2B5EF4-FFF2-40B4-BE49-F238E27FC236}">
                <a16:creationId xmlns:a16="http://schemas.microsoft.com/office/drawing/2014/main" id="{10EE73BB-609C-0540-83B6-1B45F94791A9}"/>
              </a:ext>
            </a:extLst>
          </p:cNvPr>
          <p:cNvSpPr/>
          <p:nvPr/>
        </p:nvSpPr>
        <p:spPr>
          <a:xfrm rot="3057015">
            <a:off x="8927935" y="3822162"/>
            <a:ext cx="329110" cy="1775736"/>
          </a:xfrm>
          <a:prstGeom prst="upArrow">
            <a:avLst/>
          </a:prstGeom>
          <a:solidFill>
            <a:schemeClr val="bg1">
              <a:lumMod val="5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Up Arrow 14">
            <a:extLst>
              <a:ext uri="{FF2B5EF4-FFF2-40B4-BE49-F238E27FC236}">
                <a16:creationId xmlns:a16="http://schemas.microsoft.com/office/drawing/2014/main" id="{38B9F2B4-D2C6-DC4A-B955-97CBA05FB6A7}"/>
              </a:ext>
            </a:extLst>
          </p:cNvPr>
          <p:cNvSpPr/>
          <p:nvPr/>
        </p:nvSpPr>
        <p:spPr>
          <a:xfrm rot="1354741">
            <a:off x="8718501" y="2917213"/>
            <a:ext cx="319911" cy="2487464"/>
          </a:xfrm>
          <a:prstGeom prst="upArrow">
            <a:avLst/>
          </a:prstGeom>
          <a:solidFill>
            <a:schemeClr val="bg1">
              <a:lumMod val="5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203C3-A97F-5B48-AE7D-F2B7F551EB14}"/>
              </a:ext>
            </a:extLst>
          </p:cNvPr>
          <p:cNvSpPr/>
          <p:nvPr/>
        </p:nvSpPr>
        <p:spPr>
          <a:xfrm>
            <a:off x="7784160" y="5206388"/>
            <a:ext cx="348388" cy="39687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60E8B18-9119-5848-AFA0-06BCA85436BB}"/>
              </a:ext>
            </a:extLst>
          </p:cNvPr>
          <p:cNvSpPr txBox="1"/>
          <p:nvPr/>
        </p:nvSpPr>
        <p:spPr>
          <a:xfrm>
            <a:off x="7794542" y="5204355"/>
            <a:ext cx="313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2B6E2B4-F34E-3E44-B844-1E7F90E6D3CA}"/>
              </a:ext>
            </a:extLst>
          </p:cNvPr>
          <p:cNvSpPr txBox="1"/>
          <p:nvPr/>
        </p:nvSpPr>
        <p:spPr>
          <a:xfrm>
            <a:off x="8512035" y="3382917"/>
            <a:ext cx="468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+1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61733D9-4BA3-E741-952F-A25E4CD5F46E}"/>
              </a:ext>
            </a:extLst>
          </p:cNvPr>
          <p:cNvSpPr txBox="1"/>
          <p:nvPr/>
        </p:nvSpPr>
        <p:spPr>
          <a:xfrm>
            <a:off x="9092490" y="2699211"/>
            <a:ext cx="455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+1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FD8D8B8-04B2-1B47-A5E5-04A944311629}"/>
              </a:ext>
            </a:extLst>
          </p:cNvPr>
          <p:cNvSpPr txBox="1"/>
          <p:nvPr/>
        </p:nvSpPr>
        <p:spPr>
          <a:xfrm>
            <a:off x="9700037" y="4003024"/>
            <a:ext cx="488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+1</a:t>
            </a:r>
          </a:p>
        </p:txBody>
      </p:sp>
    </p:spTree>
    <p:extLst>
      <p:ext uri="{BB962C8B-B14F-4D97-AF65-F5344CB8AC3E}">
        <p14:creationId xmlns:p14="http://schemas.microsoft.com/office/powerpoint/2010/main" val="2927696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 animBg="1"/>
      <p:bldP spid="9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18" grpId="0"/>
      <p:bldP spid="19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CA0A6-A567-8341-A91F-0D9A8199D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ConQuest</a:t>
            </a:r>
            <a:r>
              <a:rPr lang="en-US" dirty="0"/>
              <a:t> in Action on the Princeton Campus</a:t>
            </a:r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3C22F39D-0066-AF40-A757-33D8C861A8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22083" y="1825625"/>
            <a:ext cx="6169917" cy="4351338"/>
          </a:xfrm>
        </p:spPr>
        <p:txBody>
          <a:bodyPr>
            <a:normAutofit/>
          </a:bodyPr>
          <a:lstStyle/>
          <a:p>
            <a:r>
              <a:rPr lang="en-US" sz="3200" dirty="0"/>
              <a:t>Performance symptoms</a:t>
            </a:r>
          </a:p>
          <a:p>
            <a:pPr lvl="1"/>
            <a:r>
              <a:rPr lang="en-US" sz="2800" dirty="0"/>
              <a:t>Big neuroscience data transfers</a:t>
            </a:r>
          </a:p>
          <a:p>
            <a:pPr lvl="1"/>
            <a:r>
              <a:rPr lang="en-US" sz="2800" dirty="0"/>
              <a:t>High loss with low average load</a:t>
            </a:r>
          </a:p>
          <a:p>
            <a:pPr lvl="1"/>
            <a:r>
              <a:rPr lang="en-US" sz="2800" dirty="0"/>
              <a:t>Router with limited measurements</a:t>
            </a:r>
          </a:p>
          <a:p>
            <a:r>
              <a:rPr lang="en-US" sz="3200" dirty="0"/>
              <a:t>Microburst analytics on Tofino</a:t>
            </a:r>
          </a:p>
          <a:p>
            <a:pPr lvl="1"/>
            <a:r>
              <a:rPr lang="en-US" sz="2800" dirty="0"/>
              <a:t>Microbursts on a small timescale</a:t>
            </a:r>
          </a:p>
          <a:p>
            <a:pPr lvl="1"/>
            <a:r>
              <a:rPr lang="en-US" sz="2800" dirty="0"/>
              <a:t>Caused by </a:t>
            </a:r>
            <a:r>
              <a:rPr lang="en-US" sz="2800" dirty="0" err="1"/>
              <a:t>PerfSONAR</a:t>
            </a:r>
            <a:r>
              <a:rPr lang="en-US" sz="2800" dirty="0"/>
              <a:t> active probes</a:t>
            </a:r>
          </a:p>
          <a:p>
            <a:r>
              <a:rPr lang="en-US" sz="3200" dirty="0"/>
              <a:t>Recent deployment with AT&amp;T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BCC4E1-AC95-5543-AC30-346B84C60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8992C-B9AF-2F49-8B31-EC7F489F3004}" type="slidenum">
              <a:rPr lang="en-US" smtClean="0"/>
              <a:t>13</a:t>
            </a:fld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21987E4-8180-EE41-93BF-86CFBFE34243}"/>
              </a:ext>
            </a:extLst>
          </p:cNvPr>
          <p:cNvGrpSpPr/>
          <p:nvPr/>
        </p:nvGrpSpPr>
        <p:grpSpPr>
          <a:xfrm>
            <a:off x="114320" y="1473413"/>
            <a:ext cx="5631571" cy="4457830"/>
            <a:chOff x="114320" y="1473413"/>
            <a:chExt cx="5631571" cy="4457830"/>
          </a:xfrm>
        </p:grpSpPr>
        <p:sp>
          <p:nvSpPr>
            <p:cNvPr id="5" name="Cloud 4">
              <a:extLst>
                <a:ext uri="{FF2B5EF4-FFF2-40B4-BE49-F238E27FC236}">
                  <a16:creationId xmlns:a16="http://schemas.microsoft.com/office/drawing/2014/main" id="{0A2B8AAB-386D-6847-AD72-B858A18974A6}"/>
                </a:ext>
              </a:extLst>
            </p:cNvPr>
            <p:cNvSpPr/>
            <p:nvPr/>
          </p:nvSpPr>
          <p:spPr>
            <a:xfrm>
              <a:off x="1997872" y="2621090"/>
              <a:ext cx="3748019" cy="3310153"/>
            </a:xfrm>
            <a:prstGeom prst="cloud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A419869D-0499-D648-A601-30012402629F}"/>
                </a:ext>
              </a:extLst>
            </p:cNvPr>
            <p:cNvCxnSpPr/>
            <p:nvPr/>
          </p:nvCxnSpPr>
          <p:spPr>
            <a:xfrm>
              <a:off x="2611598" y="1955042"/>
              <a:ext cx="836619" cy="67216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F15E4D3-85B8-6941-BBC3-3AFA85493655}"/>
                </a:ext>
              </a:extLst>
            </p:cNvPr>
            <p:cNvSpPr txBox="1"/>
            <p:nvPr/>
          </p:nvSpPr>
          <p:spPr>
            <a:xfrm>
              <a:off x="1214869" y="1473413"/>
              <a:ext cx="279345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Internet2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833E619-43BC-D44A-A017-F4E32144CD81}"/>
                </a:ext>
              </a:extLst>
            </p:cNvPr>
            <p:cNvSpPr txBox="1"/>
            <p:nvPr/>
          </p:nvSpPr>
          <p:spPr>
            <a:xfrm>
              <a:off x="642022" y="3185530"/>
              <a:ext cx="12174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Mirrored</a:t>
              </a:r>
              <a:br>
                <a:rPr lang="en-US" sz="2000" dirty="0"/>
              </a:br>
              <a:r>
                <a:rPr lang="en-US" sz="2000" dirty="0"/>
                <a:t>traffic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6EA75E5-222C-1A4C-AE20-5904A6B8298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1435" y="4695325"/>
              <a:ext cx="2103126" cy="567046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3297228-A7C6-AA47-BCD8-D8FC33BEFADF}"/>
                </a:ext>
              </a:extLst>
            </p:cNvPr>
            <p:cNvSpPr txBox="1"/>
            <p:nvPr/>
          </p:nvSpPr>
          <p:spPr>
            <a:xfrm>
              <a:off x="2994562" y="5276996"/>
              <a:ext cx="15304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Tofino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72D970C-09AE-AD47-BB38-927D885B953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4562" y="2399144"/>
              <a:ext cx="1214332" cy="719450"/>
            </a:xfrm>
            <a:prstGeom prst="rect">
              <a:avLst/>
            </a:prstGeom>
          </p:spPr>
        </p:pic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E8FE839-9A9A-C049-917D-E0A73CFFBB4D}"/>
                </a:ext>
              </a:extLst>
            </p:cNvPr>
            <p:cNvCxnSpPr>
              <a:cxnSpLocks/>
            </p:cNvCxnSpPr>
            <p:nvPr/>
          </p:nvCxnSpPr>
          <p:spPr>
            <a:xfrm>
              <a:off x="3966051" y="3087937"/>
              <a:ext cx="848433" cy="60016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6CE520C-3125-D34B-B0B4-18F8CA9B455A}"/>
                </a:ext>
              </a:extLst>
            </p:cNvPr>
            <p:cNvSpPr/>
            <p:nvPr/>
          </p:nvSpPr>
          <p:spPr>
            <a:xfrm>
              <a:off x="4198765" y="3246281"/>
              <a:ext cx="195796" cy="165811"/>
            </a:xfrm>
            <a:prstGeom prst="rect">
              <a:avLst/>
            </a:prstGeom>
            <a:solidFill>
              <a:srgbClr val="FFC000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9EEBE8B-0E36-6E4A-8950-9F02C333A397}"/>
                </a:ext>
              </a:extLst>
            </p:cNvPr>
            <p:cNvSpPr/>
            <p:nvPr/>
          </p:nvSpPr>
          <p:spPr>
            <a:xfrm>
              <a:off x="2818607" y="2090560"/>
              <a:ext cx="195796" cy="165811"/>
            </a:xfrm>
            <a:prstGeom prst="rect">
              <a:avLst/>
            </a:prstGeom>
            <a:solidFill>
              <a:srgbClr val="FFC000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BC0F5F02-B49B-FE40-82FF-C02C39DEDD1B}"/>
                </a:ext>
              </a:extLst>
            </p:cNvPr>
            <p:cNvSpPr/>
            <p:nvPr/>
          </p:nvSpPr>
          <p:spPr>
            <a:xfrm>
              <a:off x="2175389" y="2361351"/>
              <a:ext cx="655615" cy="2257149"/>
            </a:xfrm>
            <a:custGeom>
              <a:avLst/>
              <a:gdLst>
                <a:gd name="connsiteX0" fmla="*/ 647315 w 647315"/>
                <a:gd name="connsiteY0" fmla="*/ 0 h 2854712"/>
                <a:gd name="connsiteX1" fmla="*/ 544 w 647315"/>
                <a:gd name="connsiteY1" fmla="*/ 1460810 h 2854712"/>
                <a:gd name="connsiteX2" fmla="*/ 535802 w 647315"/>
                <a:gd name="connsiteY2" fmla="*/ 2854712 h 2854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7315" h="2854712">
                  <a:moveTo>
                    <a:pt x="647315" y="0"/>
                  </a:moveTo>
                  <a:cubicBezTo>
                    <a:pt x="333222" y="492512"/>
                    <a:pt x="19130" y="985025"/>
                    <a:pt x="544" y="1460810"/>
                  </a:cubicBezTo>
                  <a:cubicBezTo>
                    <a:pt x="-18042" y="1936595"/>
                    <a:pt x="444734" y="2622395"/>
                    <a:pt x="535802" y="2854712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D48703FD-3A28-5E4C-A5BC-F6C6EB4BB621}"/>
                </a:ext>
              </a:extLst>
            </p:cNvPr>
            <p:cNvSpPr/>
            <p:nvPr/>
          </p:nvSpPr>
          <p:spPr>
            <a:xfrm>
              <a:off x="3672706" y="3453924"/>
              <a:ext cx="521600" cy="1164577"/>
            </a:xfrm>
            <a:custGeom>
              <a:avLst/>
              <a:gdLst>
                <a:gd name="connsiteX0" fmla="*/ 494589 w 494589"/>
                <a:gd name="connsiteY0" fmla="*/ 0 h 1505414"/>
                <a:gd name="connsiteX1" fmla="*/ 59691 w 494589"/>
                <a:gd name="connsiteY1" fmla="*/ 981307 h 1505414"/>
                <a:gd name="connsiteX2" fmla="*/ 3935 w 494589"/>
                <a:gd name="connsiteY2" fmla="*/ 1505414 h 1505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4589" h="1505414">
                  <a:moveTo>
                    <a:pt x="494589" y="0"/>
                  </a:moveTo>
                  <a:cubicBezTo>
                    <a:pt x="318028" y="365202"/>
                    <a:pt x="141467" y="730405"/>
                    <a:pt x="59691" y="981307"/>
                  </a:cubicBezTo>
                  <a:cubicBezTo>
                    <a:pt x="-22085" y="1232209"/>
                    <a:pt x="3935" y="1505414"/>
                    <a:pt x="3935" y="1505414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D981AE4-0789-2442-86CA-80F1B2EB83B5}"/>
                </a:ext>
              </a:extLst>
            </p:cNvPr>
            <p:cNvSpPr/>
            <p:nvPr/>
          </p:nvSpPr>
          <p:spPr>
            <a:xfrm>
              <a:off x="316592" y="2586104"/>
              <a:ext cx="195796" cy="165811"/>
            </a:xfrm>
            <a:prstGeom prst="rect">
              <a:avLst/>
            </a:prstGeom>
            <a:solidFill>
              <a:srgbClr val="FFC000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D3EBFD30-B47A-6F49-959F-7F2256BC5FD9}"/>
                </a:ext>
              </a:extLst>
            </p:cNvPr>
            <p:cNvCxnSpPr/>
            <p:nvPr/>
          </p:nvCxnSpPr>
          <p:spPr>
            <a:xfrm>
              <a:off x="114320" y="3463199"/>
              <a:ext cx="603873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F8B87DC-2A5C-9147-AD47-E7AB6EE01E76}"/>
                </a:ext>
              </a:extLst>
            </p:cNvPr>
            <p:cNvSpPr txBox="1"/>
            <p:nvPr/>
          </p:nvSpPr>
          <p:spPr>
            <a:xfrm>
              <a:off x="685222" y="2315066"/>
              <a:ext cx="112380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/>
                <a:t>Network TAPs</a:t>
              </a:r>
              <a:endParaRPr lang="en-US" sz="2000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F42C62E-AB31-0E4D-9BCF-5297C1BEF367}"/>
                </a:ext>
              </a:extLst>
            </p:cNvPr>
            <p:cNvSpPr txBox="1"/>
            <p:nvPr/>
          </p:nvSpPr>
          <p:spPr>
            <a:xfrm>
              <a:off x="3966187" y="3700263"/>
              <a:ext cx="16177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Neuroscience</a:t>
              </a:r>
            </a:p>
            <a:p>
              <a:pPr algn="ctr"/>
              <a:r>
                <a:rPr lang="en-US" dirty="0"/>
                <a:t>Institute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3910A9D1-7D37-7D4D-8B9B-2552F228CB9D}"/>
              </a:ext>
            </a:extLst>
          </p:cNvPr>
          <p:cNvSpPr txBox="1"/>
          <p:nvPr/>
        </p:nvSpPr>
        <p:spPr>
          <a:xfrm>
            <a:off x="1775311" y="6356169"/>
            <a:ext cx="84935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See </a:t>
            </a:r>
            <a:r>
              <a:rPr lang="en-US" sz="2400" dirty="0">
                <a:hlinkClick r:id="rId4"/>
              </a:rPr>
              <a:t>https://p4campus.cs.princeton.edu/</a:t>
            </a:r>
            <a:r>
              <a:rPr lang="en-US" sz="2400" dirty="0"/>
              <a:t> web site for more details!</a:t>
            </a:r>
          </a:p>
        </p:txBody>
      </p:sp>
    </p:spTree>
    <p:extLst>
      <p:ext uri="{BB962C8B-B14F-4D97-AF65-F5344CB8AC3E}">
        <p14:creationId xmlns:p14="http://schemas.microsoft.com/office/powerpoint/2010/main" val="33810706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22C95-9672-D84E-9C52-4116D62FD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ConQuest</a:t>
            </a:r>
            <a:r>
              <a:rPr lang="en-US" dirty="0"/>
              <a:t>: Closing the Control Loop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61FDBE-3E3A-9A40-B5BB-A13B1D7C0D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Testbed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P4-enabled</a:t>
            </a:r>
            <a:r>
              <a:rPr lang="zh-CN" altLang="en-US" dirty="0"/>
              <a:t> </a:t>
            </a:r>
            <a:r>
              <a:rPr lang="en-US" altLang="zh-CN" dirty="0"/>
              <a:t>Barefoot</a:t>
            </a:r>
            <a:r>
              <a:rPr lang="zh-CN" altLang="en-US" dirty="0"/>
              <a:t> </a:t>
            </a:r>
            <a:r>
              <a:rPr lang="en-US" altLang="zh-CN" dirty="0"/>
              <a:t>Tofino,</a:t>
            </a:r>
            <a:r>
              <a:rPr lang="zh-CN" altLang="en-US" dirty="0"/>
              <a:t> </a:t>
            </a:r>
            <a:r>
              <a:rPr lang="en-US" altLang="zh-CN" dirty="0"/>
              <a:t>4</a:t>
            </a:r>
            <a:r>
              <a:rPr lang="zh-CN" altLang="en-US" dirty="0"/>
              <a:t> </a:t>
            </a:r>
            <a:r>
              <a:rPr lang="en-US" altLang="zh-CN" dirty="0"/>
              <a:t>snapshots</a:t>
            </a:r>
          </a:p>
          <a:p>
            <a:r>
              <a:rPr lang="en-US" altLang="zh-CN" dirty="0"/>
              <a:t>Smart early congestion notification (ECN)</a:t>
            </a:r>
          </a:p>
          <a:p>
            <a:pPr lvl="1"/>
            <a:r>
              <a:rPr lang="en-US" altLang="zh-CN" dirty="0"/>
              <a:t>Baseline: mark all packets when the queue is long</a:t>
            </a:r>
          </a:p>
          <a:p>
            <a:pPr lvl="1"/>
            <a:r>
              <a:rPr lang="en-US" altLang="zh-CN" dirty="0" err="1"/>
              <a:t>ConQuest</a:t>
            </a:r>
            <a:r>
              <a:rPr lang="en-US" altLang="zh-CN" dirty="0"/>
              <a:t>: flow-based ECN to mark flows causing others to wait</a:t>
            </a:r>
            <a:endParaRPr lang="en-US" dirty="0"/>
          </a:p>
          <a:p>
            <a:pPr lvl="1"/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1186816-495A-AF46-BEDB-2363227C234F}"/>
              </a:ext>
            </a:extLst>
          </p:cNvPr>
          <p:cNvGrpSpPr/>
          <p:nvPr/>
        </p:nvGrpSpPr>
        <p:grpSpPr>
          <a:xfrm>
            <a:off x="4394543" y="4661747"/>
            <a:ext cx="3550263" cy="1562116"/>
            <a:chOff x="7112428" y="3699625"/>
            <a:chExt cx="3550263" cy="1562116"/>
          </a:xfrm>
        </p:grpSpPr>
        <p:pic>
          <p:nvPicPr>
            <p:cNvPr id="5" name="Picture 2" descr="http://www.clker.com/cliparts/y/g/m/i/k/E/switch-hi.png">
              <a:extLst>
                <a:ext uri="{FF2B5EF4-FFF2-40B4-BE49-F238E27FC236}">
                  <a16:creationId xmlns:a16="http://schemas.microsoft.com/office/drawing/2014/main" id="{9B53CECC-2CAD-9947-90C7-5F099730A9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12428" y="3699625"/>
              <a:ext cx="3550263" cy="15621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“p4.org logo”的图片搜索结果">
              <a:hlinkClick r:id="rId4"/>
              <a:extLst>
                <a:ext uri="{FF2B5EF4-FFF2-40B4-BE49-F238E27FC236}">
                  <a16:creationId xmlns:a16="http://schemas.microsoft.com/office/drawing/2014/main" id="{09D0AA83-8B87-6648-B30A-47239C2B7C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0067" y="3763462"/>
              <a:ext cx="943816" cy="943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Notched Right Arrow 6">
            <a:extLst>
              <a:ext uri="{FF2B5EF4-FFF2-40B4-BE49-F238E27FC236}">
                <a16:creationId xmlns:a16="http://schemas.microsoft.com/office/drawing/2014/main" id="{ACEE7994-F198-5640-942D-263039615B6C}"/>
              </a:ext>
            </a:extLst>
          </p:cNvPr>
          <p:cNvSpPr/>
          <p:nvPr/>
        </p:nvSpPr>
        <p:spPr>
          <a:xfrm>
            <a:off x="3465906" y="4625625"/>
            <a:ext cx="1589314" cy="1221419"/>
          </a:xfrm>
          <a:prstGeom prst="notched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100G</a:t>
            </a:r>
          </a:p>
        </p:txBody>
      </p:sp>
      <p:sp>
        <p:nvSpPr>
          <p:cNvPr id="8" name="Notched Right Arrow 7">
            <a:extLst>
              <a:ext uri="{FF2B5EF4-FFF2-40B4-BE49-F238E27FC236}">
                <a16:creationId xmlns:a16="http://schemas.microsoft.com/office/drawing/2014/main" id="{E247B8B2-FC05-A744-84E1-494044046CD8}"/>
              </a:ext>
            </a:extLst>
          </p:cNvPr>
          <p:cNvSpPr/>
          <p:nvPr/>
        </p:nvSpPr>
        <p:spPr>
          <a:xfrm>
            <a:off x="7239895" y="4890078"/>
            <a:ext cx="1589314" cy="692514"/>
          </a:xfrm>
          <a:prstGeom prst="notched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10G</a:t>
            </a:r>
          </a:p>
        </p:txBody>
      </p:sp>
      <p:pic>
        <p:nvPicPr>
          <p:cNvPr id="18433" name="Picture 1" descr="Free Clipart: Simple computer icon | klaasdc">
            <a:extLst>
              <a:ext uri="{FF2B5EF4-FFF2-40B4-BE49-F238E27FC236}">
                <a16:creationId xmlns:a16="http://schemas.microsoft.com/office/drawing/2014/main" id="{49A3646B-739D-704D-808A-191264A412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209" y="4725584"/>
            <a:ext cx="1488728" cy="1226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98E5A9B-BF25-564B-93DC-91BBC051E976}"/>
              </a:ext>
            </a:extLst>
          </p:cNvPr>
          <p:cNvSpPr txBox="1"/>
          <p:nvPr/>
        </p:nvSpPr>
        <p:spPr>
          <a:xfrm>
            <a:off x="2028210" y="5947003"/>
            <a:ext cx="1488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Sender</a:t>
            </a:r>
          </a:p>
        </p:txBody>
      </p:sp>
      <p:pic>
        <p:nvPicPr>
          <p:cNvPr id="11" name="Picture 1" descr="Free Clipart: Simple computer icon | klaasdc">
            <a:extLst>
              <a:ext uri="{FF2B5EF4-FFF2-40B4-BE49-F238E27FC236}">
                <a16:creationId xmlns:a16="http://schemas.microsoft.com/office/drawing/2014/main" id="{C504D4E5-A1CC-7D47-A76F-E378C6C25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3098" y="4725584"/>
            <a:ext cx="1488728" cy="1226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9DAF1A3-94A6-4347-8D28-39C76E5A014D}"/>
              </a:ext>
            </a:extLst>
          </p:cNvPr>
          <p:cNvSpPr txBox="1"/>
          <p:nvPr/>
        </p:nvSpPr>
        <p:spPr>
          <a:xfrm>
            <a:off x="8703099" y="5947003"/>
            <a:ext cx="1488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Receiver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4B85DB-514B-5B43-A523-DCB50E2C8255}"/>
              </a:ext>
            </a:extLst>
          </p:cNvPr>
          <p:cNvSpPr txBox="1"/>
          <p:nvPr/>
        </p:nvSpPr>
        <p:spPr>
          <a:xfrm>
            <a:off x="1504957" y="3880207"/>
            <a:ext cx="27205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/>
              <a:t>Send</a:t>
            </a:r>
            <a:r>
              <a:rPr lang="zh-CN" altLang="en-US" sz="2400" dirty="0"/>
              <a:t> </a:t>
            </a:r>
            <a:r>
              <a:rPr lang="en-US" altLang="zh-CN" sz="2400" dirty="0"/>
              <a:t>1M</a:t>
            </a:r>
            <a:r>
              <a:rPr lang="zh-CN" altLang="en-US" sz="2400" dirty="0"/>
              <a:t> </a:t>
            </a:r>
            <a:r>
              <a:rPr lang="en-US" altLang="zh-CN" sz="2400" dirty="0"/>
              <a:t>TCP</a:t>
            </a:r>
            <a:r>
              <a:rPr lang="zh-CN" altLang="en-US" sz="2400" dirty="0"/>
              <a:t> </a:t>
            </a:r>
            <a:r>
              <a:rPr lang="en-US" altLang="zh-CN" sz="2400" dirty="0"/>
              <a:t>flows</a:t>
            </a:r>
          </a:p>
          <a:p>
            <a:pPr algn="ctr"/>
            <a:r>
              <a:rPr lang="en-US" altLang="zh-CN" sz="2400" dirty="0"/>
              <a:t>+</a:t>
            </a:r>
            <a:r>
              <a:rPr lang="zh-CN" altLang="en-US" sz="2400" dirty="0"/>
              <a:t> </a:t>
            </a:r>
            <a:r>
              <a:rPr lang="en-US" altLang="zh-CN" sz="2400" dirty="0"/>
              <a:t>synthetic</a:t>
            </a:r>
            <a:r>
              <a:rPr lang="zh-CN" altLang="en-US" sz="2400" dirty="0"/>
              <a:t> </a:t>
            </a:r>
            <a:r>
              <a:rPr lang="en-US" altLang="zh-CN" sz="2400" dirty="0"/>
              <a:t>bursts</a:t>
            </a:r>
            <a:endParaRPr lang="en-US" sz="2400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F22F43FF-E080-5C42-9109-741782734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88AA-E86F-A54A-8056-CE0A3E8E477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423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2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EB49FDE-62CC-9F41-9C9A-2B52F48404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5582" y="1690688"/>
            <a:ext cx="7200000" cy="4500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596336-E9B9-2F44-84D7-C0E6FB988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ConQuest</a:t>
            </a:r>
            <a:r>
              <a:rPr lang="en-US" dirty="0"/>
              <a:t>: Evaluating the Control Loop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0B4FD3-0984-814A-905C-1CF0620791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4237383" cy="4351338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 altLang="zh-CN" dirty="0"/>
              <a:t>Flow-based</a:t>
            </a:r>
            <a:r>
              <a:rPr lang="zh-CN" altLang="en-US" dirty="0"/>
              <a:t> </a:t>
            </a:r>
            <a:r>
              <a:rPr lang="en-US" dirty="0"/>
              <a:t>ECN</a:t>
            </a:r>
            <a:r>
              <a:rPr lang="zh-CN" altLang="en-US" dirty="0"/>
              <a:t> </a:t>
            </a:r>
            <a:r>
              <a:rPr lang="en-US" altLang="zh-CN" dirty="0"/>
              <a:t>reduces</a:t>
            </a:r>
            <a:r>
              <a:rPr lang="zh-CN" altLang="en-US" dirty="0"/>
              <a:t> </a:t>
            </a:r>
            <a:r>
              <a:rPr lang="en-US" altLang="zh-CN" dirty="0"/>
              <a:t>Flow</a:t>
            </a:r>
            <a:r>
              <a:rPr lang="zh-CN" altLang="en-US" dirty="0"/>
              <a:t> </a:t>
            </a:r>
            <a:r>
              <a:rPr lang="en-US" altLang="zh-CN" dirty="0"/>
              <a:t>Completion</a:t>
            </a:r>
            <a:r>
              <a:rPr lang="zh-CN" altLang="en-US" dirty="0"/>
              <a:t> </a:t>
            </a:r>
            <a:r>
              <a:rPr lang="en-US" altLang="zh-CN" dirty="0"/>
              <a:t>Time</a:t>
            </a:r>
          </a:p>
          <a:p>
            <a:pPr>
              <a:buFont typeface="Wingdings" pitchFamily="2" charset="2"/>
              <a:buChar char="ü"/>
            </a:pPr>
            <a:endParaRPr lang="en-US" altLang="zh-CN" dirty="0"/>
          </a:p>
          <a:p>
            <a:pPr>
              <a:buFont typeface="Wingdings" pitchFamily="2" charset="2"/>
              <a:buChar char="ü"/>
            </a:pPr>
            <a:r>
              <a:rPr lang="en-US" altLang="zh-CN" dirty="0"/>
              <a:t>Queue</a:t>
            </a:r>
            <a:r>
              <a:rPr lang="zh-CN" altLang="en-US" dirty="0"/>
              <a:t> </a:t>
            </a:r>
            <a:r>
              <a:rPr lang="en-US" altLang="zh-CN" dirty="0"/>
              <a:t>remains</a:t>
            </a:r>
            <a:r>
              <a:rPr lang="zh-CN" altLang="en-US" dirty="0"/>
              <a:t> </a:t>
            </a:r>
            <a:r>
              <a:rPr lang="en-US" altLang="zh-CN" dirty="0"/>
              <a:t>short,</a:t>
            </a:r>
            <a:r>
              <a:rPr lang="zh-CN" altLang="en-US" dirty="0"/>
              <a:t> </a:t>
            </a:r>
            <a:r>
              <a:rPr lang="en-US" altLang="zh-CN" dirty="0" err="1"/>
              <a:t>bursty</a:t>
            </a:r>
            <a:r>
              <a:rPr lang="zh-CN" altLang="en-US" dirty="0"/>
              <a:t> </a:t>
            </a:r>
            <a:r>
              <a:rPr lang="en-US" altLang="zh-CN" dirty="0"/>
              <a:t>flow</a:t>
            </a:r>
            <a:r>
              <a:rPr lang="zh-CN" altLang="en-US" dirty="0"/>
              <a:t> </a:t>
            </a:r>
            <a:r>
              <a:rPr lang="en-US" altLang="zh-CN" dirty="0"/>
              <a:t>effectively</a:t>
            </a:r>
            <a:r>
              <a:rPr lang="zh-CN" altLang="en-US" dirty="0"/>
              <a:t> </a:t>
            </a:r>
            <a:r>
              <a:rPr lang="en-US" altLang="zh-CN" dirty="0"/>
              <a:t>suppressed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C41AA1-540D-6048-8C53-95C8A4292E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2000" y="1676963"/>
            <a:ext cx="7200000" cy="4500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65D25F-59FB-7F45-AB00-E85D1440C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88AA-E86F-A54A-8056-CE0A3E8E4779}" type="slidenum">
              <a:rPr lang="en-US" smtClean="0"/>
              <a:t>15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5EAD03B-F9C3-A243-A71B-F73A340C951A}"/>
              </a:ext>
            </a:extLst>
          </p:cNvPr>
          <p:cNvGrpSpPr/>
          <p:nvPr/>
        </p:nvGrpSpPr>
        <p:grpSpPr>
          <a:xfrm>
            <a:off x="10760836" y="2781589"/>
            <a:ext cx="870934" cy="1159099"/>
            <a:chOff x="10760836" y="2781589"/>
            <a:chExt cx="870934" cy="1159099"/>
          </a:xfrm>
        </p:grpSpPr>
        <p:sp>
          <p:nvSpPr>
            <p:cNvPr id="6" name="Up-Down Arrow 5">
              <a:extLst>
                <a:ext uri="{FF2B5EF4-FFF2-40B4-BE49-F238E27FC236}">
                  <a16:creationId xmlns:a16="http://schemas.microsoft.com/office/drawing/2014/main" id="{9D134AB1-5836-3945-845B-8522BBE9E429}"/>
                </a:ext>
              </a:extLst>
            </p:cNvPr>
            <p:cNvSpPr/>
            <p:nvPr/>
          </p:nvSpPr>
          <p:spPr>
            <a:xfrm>
              <a:off x="11191741" y="2781589"/>
              <a:ext cx="440029" cy="1159099"/>
            </a:xfrm>
            <a:prstGeom prst="upDownArrow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79FEFAA-4E05-A24E-9134-B5570397D145}"/>
                </a:ext>
              </a:extLst>
            </p:cNvPr>
            <p:cNvSpPr txBox="1"/>
            <p:nvPr/>
          </p:nvSpPr>
          <p:spPr>
            <a:xfrm>
              <a:off x="10760836" y="3176472"/>
              <a:ext cx="7673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11%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40293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標題 10">
            <a:extLst>
              <a:ext uri="{FF2B5EF4-FFF2-40B4-BE49-F238E27FC236}">
                <a16:creationId xmlns:a16="http://schemas.microsoft.com/office/drawing/2014/main" id="{1B013479-32B5-45FF-B4B2-F622CB11E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</a:t>
            </a:r>
            <a:r>
              <a:rPr lang="en-US" altLang="zh-TW" dirty="0"/>
              <a:t>erformance-Aware Routing: Contra [NSDI’20]</a:t>
            </a:r>
            <a:endParaRPr lang="zh-TW" altLang="en-US" dirty="0"/>
          </a:p>
        </p:txBody>
      </p:sp>
      <p:sp>
        <p:nvSpPr>
          <p:cNvPr id="12" name="Triangle 4">
            <a:extLst>
              <a:ext uri="{FF2B5EF4-FFF2-40B4-BE49-F238E27FC236}">
                <a16:creationId xmlns:a16="http://schemas.microsoft.com/office/drawing/2014/main" id="{5950A8B5-A2D3-4C96-ABA9-BE9026EC01CA}"/>
              </a:ext>
            </a:extLst>
          </p:cNvPr>
          <p:cNvSpPr/>
          <p:nvPr/>
        </p:nvSpPr>
        <p:spPr>
          <a:xfrm>
            <a:off x="3983463" y="2685043"/>
            <a:ext cx="3335116" cy="2619874"/>
          </a:xfrm>
          <a:prstGeom prst="triangle">
            <a:avLst>
              <a:gd name="adj" fmla="val 4927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 dirty="0"/>
          </a:p>
        </p:txBody>
      </p:sp>
      <p:sp>
        <p:nvSpPr>
          <p:cNvPr id="13" name="TextBox 5">
            <a:extLst>
              <a:ext uri="{FF2B5EF4-FFF2-40B4-BE49-F238E27FC236}">
                <a16:creationId xmlns:a16="http://schemas.microsoft.com/office/drawing/2014/main" id="{49023223-5D92-4457-8FB9-A5B9B3C10FE3}"/>
              </a:ext>
            </a:extLst>
          </p:cNvPr>
          <p:cNvSpPr txBox="1"/>
          <p:nvPr/>
        </p:nvSpPr>
        <p:spPr>
          <a:xfrm>
            <a:off x="1115993" y="5395513"/>
            <a:ext cx="36977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accent1"/>
                </a:solidFill>
              </a:rPr>
              <a:t>G2: Routing Constraints</a:t>
            </a:r>
            <a:endParaRPr lang="en-US" sz="2800" dirty="0"/>
          </a:p>
        </p:txBody>
      </p:sp>
      <p:sp>
        <p:nvSpPr>
          <p:cNvPr id="14" name="TextBox 6">
            <a:extLst>
              <a:ext uri="{FF2B5EF4-FFF2-40B4-BE49-F238E27FC236}">
                <a16:creationId xmlns:a16="http://schemas.microsoft.com/office/drawing/2014/main" id="{F084E48F-7C5C-477D-9D3B-00FE17ECCE2C}"/>
              </a:ext>
            </a:extLst>
          </p:cNvPr>
          <p:cNvSpPr txBox="1"/>
          <p:nvPr/>
        </p:nvSpPr>
        <p:spPr>
          <a:xfrm>
            <a:off x="3880823" y="1831705"/>
            <a:ext cx="3540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accent1"/>
                </a:solidFill>
              </a:rPr>
              <a:t>G1: Traffic Engineering</a:t>
            </a:r>
            <a:endParaRPr lang="en-US" sz="2800" dirty="0"/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04DDCEDD-573E-45B7-B765-7052D2CD3F45}"/>
              </a:ext>
            </a:extLst>
          </p:cNvPr>
          <p:cNvSpPr txBox="1"/>
          <p:nvPr/>
        </p:nvSpPr>
        <p:spPr>
          <a:xfrm>
            <a:off x="6743413" y="5395513"/>
            <a:ext cx="31297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accent1"/>
                </a:solidFill>
              </a:rPr>
              <a:t>G3: Fast Adaptation</a:t>
            </a:r>
            <a:endParaRPr lang="en-US" sz="2800" dirty="0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52FDB892-7C84-44C1-9E00-FD90835B6BCB}"/>
              </a:ext>
            </a:extLst>
          </p:cNvPr>
          <p:cNvSpPr/>
          <p:nvPr/>
        </p:nvSpPr>
        <p:spPr>
          <a:xfrm>
            <a:off x="3677722" y="2278931"/>
            <a:ext cx="39465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/>
              <a:t>e.g., prefer least utilized paths</a:t>
            </a:r>
            <a:endParaRPr lang="zh-TW" altLang="en-US" sz="2400" dirty="0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0741E9BD-1ECC-42B5-940C-41AA667E6B93}"/>
              </a:ext>
            </a:extLst>
          </p:cNvPr>
          <p:cNvSpPr/>
          <p:nvPr/>
        </p:nvSpPr>
        <p:spPr>
          <a:xfrm>
            <a:off x="1292765" y="5778496"/>
            <a:ext cx="32464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/>
              <a:t>e.g., middlebox traversal</a:t>
            </a:r>
            <a:endParaRPr lang="zh-TW" altLang="en-US" sz="2400" dirty="0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0F3882A1-F46D-4723-BCBC-6CB5F89753F1}"/>
              </a:ext>
            </a:extLst>
          </p:cNvPr>
          <p:cNvSpPr/>
          <p:nvPr/>
        </p:nvSpPr>
        <p:spPr>
          <a:xfrm>
            <a:off x="5269055" y="5778495"/>
            <a:ext cx="67966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/>
              <a:t>e.g., update path choices upon performance changes</a:t>
            </a:r>
            <a:endParaRPr lang="zh-TW" alt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51147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標題 108">
            <a:extLst>
              <a:ext uri="{FF2B5EF4-FFF2-40B4-BE49-F238E27FC236}">
                <a16:creationId xmlns:a16="http://schemas.microsoft.com/office/drawing/2014/main" id="{3FE85CC5-0B16-4FC4-A6A8-817832BC3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Contra: Performance-Aware Routing</a:t>
            </a:r>
            <a:endParaRPr lang="zh-TW" alt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334E7E-CA7B-6C45-94A3-A0DDB1B3F2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081140"/>
            <a:ext cx="10515600" cy="1387804"/>
          </a:xfrm>
        </p:spPr>
        <p:txBody>
          <a:bodyPr>
            <a:normAutofit/>
          </a:bodyPr>
          <a:lstStyle/>
          <a:p>
            <a:r>
              <a:rPr lang="en-US" b="1" dirty="0"/>
              <a:t>Language + Compiler</a:t>
            </a:r>
            <a:r>
              <a:rPr lang="en-US" dirty="0"/>
              <a:t>: Compiles rich, high-level policies</a:t>
            </a:r>
          </a:p>
          <a:p>
            <a:r>
              <a:rPr lang="en-US" b="1" dirty="0"/>
              <a:t>Runtime</a:t>
            </a:r>
            <a:r>
              <a:rPr lang="en-US" dirty="0"/>
              <a:t>: Performance-aware routing protocol in the data plane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2B443A8-8C65-0F4F-B585-67FA86268230}"/>
              </a:ext>
            </a:extLst>
          </p:cNvPr>
          <p:cNvGrpSpPr/>
          <p:nvPr/>
        </p:nvGrpSpPr>
        <p:grpSpPr>
          <a:xfrm>
            <a:off x="1584289" y="1811730"/>
            <a:ext cx="933141" cy="995039"/>
            <a:chOff x="3696575" y="1224239"/>
            <a:chExt cx="933141" cy="995039"/>
          </a:xfrm>
        </p:grpSpPr>
        <p:sp>
          <p:nvSpPr>
            <p:cNvPr id="242" name="TextBox 96">
              <a:extLst>
                <a:ext uri="{FF2B5EF4-FFF2-40B4-BE49-F238E27FC236}">
                  <a16:creationId xmlns:a16="http://schemas.microsoft.com/office/drawing/2014/main" id="{E9DB0039-EDF4-4A25-B630-E20F5B4D4BB0}"/>
                </a:ext>
              </a:extLst>
            </p:cNvPr>
            <p:cNvSpPr txBox="1"/>
            <p:nvPr/>
          </p:nvSpPr>
          <p:spPr>
            <a:xfrm>
              <a:off x="3696575" y="1757613"/>
              <a:ext cx="9331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Calibri" charset="0"/>
                  <a:ea typeface="Calibri" charset="0"/>
                  <a:cs typeface="Calibri" charset="0"/>
                </a:rPr>
                <a:t>Policy</a:t>
              </a:r>
            </a:p>
          </p:txBody>
        </p:sp>
        <p:pic>
          <p:nvPicPr>
            <p:cNvPr id="243" name="Picture 35" descr="MCBS00979_0000[1]">
              <a:extLst>
                <a:ext uri="{FF2B5EF4-FFF2-40B4-BE49-F238E27FC236}">
                  <a16:creationId xmlns:a16="http://schemas.microsoft.com/office/drawing/2014/main" id="{8B5B843B-9240-40F7-9E69-CED5FF7A9E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2430" y="1224239"/>
              <a:ext cx="501281" cy="5354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4418F2F1-95BD-274E-9498-5FDA1A8D7F75}"/>
              </a:ext>
            </a:extLst>
          </p:cNvPr>
          <p:cNvGrpSpPr/>
          <p:nvPr/>
        </p:nvGrpSpPr>
        <p:grpSpPr>
          <a:xfrm>
            <a:off x="1321790" y="3157902"/>
            <a:ext cx="1337867" cy="1163658"/>
            <a:chOff x="3418252" y="3145969"/>
            <a:chExt cx="1337867" cy="1163658"/>
          </a:xfrm>
        </p:grpSpPr>
        <p:sp>
          <p:nvSpPr>
            <p:cNvPr id="244" name="TextBox 149">
              <a:extLst>
                <a:ext uri="{FF2B5EF4-FFF2-40B4-BE49-F238E27FC236}">
                  <a16:creationId xmlns:a16="http://schemas.microsoft.com/office/drawing/2014/main" id="{7480CE7A-12C3-49D6-9090-5A26044BEADC}"/>
                </a:ext>
              </a:extLst>
            </p:cNvPr>
            <p:cNvSpPr txBox="1"/>
            <p:nvPr/>
          </p:nvSpPr>
          <p:spPr>
            <a:xfrm>
              <a:off x="3418252" y="3847962"/>
              <a:ext cx="13378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Calibri" charset="0"/>
                  <a:ea typeface="Calibri" charset="0"/>
                  <a:cs typeface="Calibri" charset="0"/>
                </a:rPr>
                <a:t>Topology</a:t>
              </a:r>
            </a:p>
          </p:txBody>
        </p:sp>
        <p:cxnSp>
          <p:nvCxnSpPr>
            <p:cNvPr id="245" name="Straight Connector 150">
              <a:extLst>
                <a:ext uri="{FF2B5EF4-FFF2-40B4-BE49-F238E27FC236}">
                  <a16:creationId xmlns:a16="http://schemas.microsoft.com/office/drawing/2014/main" id="{8AF7F73B-5D44-45ED-86C6-BD433F9056B1}"/>
                </a:ext>
              </a:extLst>
            </p:cNvPr>
            <p:cNvCxnSpPr>
              <a:cxnSpLocks/>
              <a:stCxn id="256" idx="7"/>
              <a:endCxn id="254" idx="3"/>
            </p:cNvCxnSpPr>
            <p:nvPr/>
          </p:nvCxnSpPr>
          <p:spPr>
            <a:xfrm flipV="1">
              <a:off x="3968736" y="3571930"/>
              <a:ext cx="51794" cy="10168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167">
              <a:extLst>
                <a:ext uri="{FF2B5EF4-FFF2-40B4-BE49-F238E27FC236}">
                  <a16:creationId xmlns:a16="http://schemas.microsoft.com/office/drawing/2014/main" id="{26667AA5-43F3-45B2-8949-2B5EB4E9CD35}"/>
                </a:ext>
              </a:extLst>
            </p:cNvPr>
            <p:cNvCxnSpPr>
              <a:cxnSpLocks/>
              <a:stCxn id="254" idx="2"/>
              <a:endCxn id="255" idx="6"/>
            </p:cNvCxnSpPr>
            <p:nvPr/>
          </p:nvCxnSpPr>
          <p:spPr>
            <a:xfrm flipH="1" flipV="1">
              <a:off x="3812146" y="3503144"/>
              <a:ext cx="181625" cy="460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176">
              <a:extLst>
                <a:ext uri="{FF2B5EF4-FFF2-40B4-BE49-F238E27FC236}">
                  <a16:creationId xmlns:a16="http://schemas.microsoft.com/office/drawing/2014/main" id="{EBF212B5-BD67-42D6-850D-F50D19F5773A}"/>
                </a:ext>
              </a:extLst>
            </p:cNvPr>
            <p:cNvCxnSpPr>
              <a:cxnSpLocks/>
              <a:stCxn id="258" idx="7"/>
              <a:endCxn id="257" idx="4"/>
            </p:cNvCxnSpPr>
            <p:nvPr/>
          </p:nvCxnSpPr>
          <p:spPr>
            <a:xfrm flipV="1">
              <a:off x="4313664" y="3608079"/>
              <a:ext cx="106735" cy="7267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177">
              <a:extLst>
                <a:ext uri="{FF2B5EF4-FFF2-40B4-BE49-F238E27FC236}">
                  <a16:creationId xmlns:a16="http://schemas.microsoft.com/office/drawing/2014/main" id="{C94326AF-1359-429B-92AB-786DC46D7FAA}"/>
                </a:ext>
              </a:extLst>
            </p:cNvPr>
            <p:cNvCxnSpPr>
              <a:cxnSpLocks/>
              <a:stCxn id="255" idx="5"/>
              <a:endCxn id="256" idx="1"/>
            </p:cNvCxnSpPr>
            <p:nvPr/>
          </p:nvCxnSpPr>
          <p:spPr>
            <a:xfrm>
              <a:off x="3785387" y="3567320"/>
              <a:ext cx="54145" cy="10629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194">
              <a:extLst>
                <a:ext uri="{FF2B5EF4-FFF2-40B4-BE49-F238E27FC236}">
                  <a16:creationId xmlns:a16="http://schemas.microsoft.com/office/drawing/2014/main" id="{D91B8602-A89E-4B3F-B518-5BA2632E5AFB}"/>
                </a:ext>
              </a:extLst>
            </p:cNvPr>
            <p:cNvCxnSpPr>
              <a:cxnSpLocks/>
              <a:stCxn id="254" idx="0"/>
              <a:endCxn id="253" idx="4"/>
            </p:cNvCxnSpPr>
            <p:nvPr/>
          </p:nvCxnSpPr>
          <p:spPr>
            <a:xfrm flipV="1">
              <a:off x="4085133" y="3327485"/>
              <a:ext cx="3789" cy="8951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195">
              <a:extLst>
                <a:ext uri="{FF2B5EF4-FFF2-40B4-BE49-F238E27FC236}">
                  <a16:creationId xmlns:a16="http://schemas.microsoft.com/office/drawing/2014/main" id="{E8028614-717D-4129-B57E-F1089AF7657F}"/>
                </a:ext>
              </a:extLst>
            </p:cNvPr>
            <p:cNvCxnSpPr>
              <a:cxnSpLocks/>
              <a:stCxn id="257" idx="0"/>
              <a:endCxn id="253" idx="6"/>
            </p:cNvCxnSpPr>
            <p:nvPr/>
          </p:nvCxnSpPr>
          <p:spPr>
            <a:xfrm flipH="1" flipV="1">
              <a:off x="4180282" y="3236727"/>
              <a:ext cx="240117" cy="18983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196">
              <a:extLst>
                <a:ext uri="{FF2B5EF4-FFF2-40B4-BE49-F238E27FC236}">
                  <a16:creationId xmlns:a16="http://schemas.microsoft.com/office/drawing/2014/main" id="{19DF8461-628D-40D2-BD36-88F8991B6600}"/>
                </a:ext>
              </a:extLst>
            </p:cNvPr>
            <p:cNvCxnSpPr>
              <a:cxnSpLocks/>
              <a:stCxn id="253" idx="2"/>
              <a:endCxn id="255" idx="0"/>
            </p:cNvCxnSpPr>
            <p:nvPr/>
          </p:nvCxnSpPr>
          <p:spPr>
            <a:xfrm flipH="1">
              <a:off x="3720785" y="3236727"/>
              <a:ext cx="276775" cy="17565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05">
              <a:extLst>
                <a:ext uri="{FF2B5EF4-FFF2-40B4-BE49-F238E27FC236}">
                  <a16:creationId xmlns:a16="http://schemas.microsoft.com/office/drawing/2014/main" id="{AAF152BF-5D4C-4E3A-809D-BCE159E82887}"/>
                </a:ext>
              </a:extLst>
            </p:cNvPr>
            <p:cNvCxnSpPr>
              <a:cxnSpLocks/>
              <a:stCxn id="254" idx="6"/>
              <a:endCxn id="257" idx="2"/>
            </p:cNvCxnSpPr>
            <p:nvPr/>
          </p:nvCxnSpPr>
          <p:spPr>
            <a:xfrm>
              <a:off x="4176493" y="3507754"/>
              <a:ext cx="152544" cy="956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3" name="Oval 53">
              <a:extLst>
                <a:ext uri="{FF2B5EF4-FFF2-40B4-BE49-F238E27FC236}">
                  <a16:creationId xmlns:a16="http://schemas.microsoft.com/office/drawing/2014/main" id="{B0066946-B491-4061-A7D9-03B2376A6CE9}"/>
                </a:ext>
              </a:extLst>
            </p:cNvPr>
            <p:cNvSpPr/>
            <p:nvPr/>
          </p:nvSpPr>
          <p:spPr>
            <a:xfrm>
              <a:off x="3997560" y="3145969"/>
              <a:ext cx="182722" cy="181516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254" name="Oval 206">
              <a:extLst>
                <a:ext uri="{FF2B5EF4-FFF2-40B4-BE49-F238E27FC236}">
                  <a16:creationId xmlns:a16="http://schemas.microsoft.com/office/drawing/2014/main" id="{7078C7A3-C4F2-49EC-A59B-3A24AC1375D2}"/>
                </a:ext>
              </a:extLst>
            </p:cNvPr>
            <p:cNvSpPr/>
            <p:nvPr/>
          </p:nvSpPr>
          <p:spPr>
            <a:xfrm>
              <a:off x="3993771" y="3416996"/>
              <a:ext cx="182722" cy="181516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255" name="Oval 207">
              <a:extLst>
                <a:ext uri="{FF2B5EF4-FFF2-40B4-BE49-F238E27FC236}">
                  <a16:creationId xmlns:a16="http://schemas.microsoft.com/office/drawing/2014/main" id="{FC6BB259-7304-4281-8D53-AEC0C426DB50}"/>
                </a:ext>
              </a:extLst>
            </p:cNvPr>
            <p:cNvSpPr/>
            <p:nvPr/>
          </p:nvSpPr>
          <p:spPr>
            <a:xfrm>
              <a:off x="3629424" y="3412386"/>
              <a:ext cx="182722" cy="181516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256" name="Oval 208">
              <a:extLst>
                <a:ext uri="{FF2B5EF4-FFF2-40B4-BE49-F238E27FC236}">
                  <a16:creationId xmlns:a16="http://schemas.microsoft.com/office/drawing/2014/main" id="{C617325D-1B40-4368-837D-5B03FF69284E}"/>
                </a:ext>
              </a:extLst>
            </p:cNvPr>
            <p:cNvSpPr/>
            <p:nvPr/>
          </p:nvSpPr>
          <p:spPr>
            <a:xfrm>
              <a:off x="3812773" y="3647029"/>
              <a:ext cx="182722" cy="181516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257" name="Oval 209">
              <a:extLst>
                <a:ext uri="{FF2B5EF4-FFF2-40B4-BE49-F238E27FC236}">
                  <a16:creationId xmlns:a16="http://schemas.microsoft.com/office/drawing/2014/main" id="{7A852912-B3C3-4C45-8A5B-B0BAC30C816F}"/>
                </a:ext>
              </a:extLst>
            </p:cNvPr>
            <p:cNvSpPr/>
            <p:nvPr/>
          </p:nvSpPr>
          <p:spPr>
            <a:xfrm>
              <a:off x="4329037" y="3426563"/>
              <a:ext cx="182722" cy="181516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258" name="Oval 210">
              <a:extLst>
                <a:ext uri="{FF2B5EF4-FFF2-40B4-BE49-F238E27FC236}">
                  <a16:creationId xmlns:a16="http://schemas.microsoft.com/office/drawing/2014/main" id="{38163FD7-1156-450E-9509-9E93A59C0FCA}"/>
                </a:ext>
              </a:extLst>
            </p:cNvPr>
            <p:cNvSpPr/>
            <p:nvPr/>
          </p:nvSpPr>
          <p:spPr>
            <a:xfrm>
              <a:off x="4157701" y="3654172"/>
              <a:ext cx="182722" cy="181516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/>
                </a:solidFill>
              </a:endParaRPr>
            </a:p>
          </p:txBody>
        </p:sp>
        <p:cxnSp>
          <p:nvCxnSpPr>
            <p:cNvPr id="259" name="Straight Connector 230">
              <a:extLst>
                <a:ext uri="{FF2B5EF4-FFF2-40B4-BE49-F238E27FC236}">
                  <a16:creationId xmlns:a16="http://schemas.microsoft.com/office/drawing/2014/main" id="{A54C05B3-8F60-4DFD-BC3C-358CB2D4F8C3}"/>
                </a:ext>
              </a:extLst>
            </p:cNvPr>
            <p:cNvCxnSpPr>
              <a:cxnSpLocks/>
              <a:stCxn id="258" idx="2"/>
              <a:endCxn id="256" idx="6"/>
            </p:cNvCxnSpPr>
            <p:nvPr/>
          </p:nvCxnSpPr>
          <p:spPr>
            <a:xfrm flipH="1" flipV="1">
              <a:off x="3995495" y="3737788"/>
              <a:ext cx="162205" cy="714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1" name="Left Arrow 313">
            <a:extLst>
              <a:ext uri="{FF2B5EF4-FFF2-40B4-BE49-F238E27FC236}">
                <a16:creationId xmlns:a16="http://schemas.microsoft.com/office/drawing/2014/main" id="{C9B05F0A-7D08-4C2C-AC81-8C3C78CA2E0A}"/>
              </a:ext>
            </a:extLst>
          </p:cNvPr>
          <p:cNvSpPr/>
          <p:nvPr/>
        </p:nvSpPr>
        <p:spPr>
          <a:xfrm rot="10800000">
            <a:off x="7238340" y="2499027"/>
            <a:ext cx="786530" cy="53538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4" name="Left Arrow 316">
            <a:extLst>
              <a:ext uri="{FF2B5EF4-FFF2-40B4-BE49-F238E27FC236}">
                <a16:creationId xmlns:a16="http://schemas.microsoft.com/office/drawing/2014/main" id="{F69D98AD-1E9D-4E9E-9526-6DF9E090A2AF}"/>
              </a:ext>
            </a:extLst>
          </p:cNvPr>
          <p:cNvSpPr/>
          <p:nvPr/>
        </p:nvSpPr>
        <p:spPr>
          <a:xfrm rot="11979899" flipV="1">
            <a:off x="2820944" y="2334110"/>
            <a:ext cx="1187889" cy="50762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2" name="Group 119">
            <a:extLst>
              <a:ext uri="{FF2B5EF4-FFF2-40B4-BE49-F238E27FC236}">
                <a16:creationId xmlns:a16="http://schemas.microsoft.com/office/drawing/2014/main" id="{D0D1FFE5-5FA3-4E45-A1CF-67128D94A807}"/>
              </a:ext>
            </a:extLst>
          </p:cNvPr>
          <p:cNvGrpSpPr/>
          <p:nvPr/>
        </p:nvGrpSpPr>
        <p:grpSpPr>
          <a:xfrm>
            <a:off x="8423405" y="1690688"/>
            <a:ext cx="2576869" cy="2421098"/>
            <a:chOff x="5459430" y="2236845"/>
            <a:chExt cx="1859640" cy="1747225"/>
          </a:xfrm>
        </p:grpSpPr>
        <p:cxnSp>
          <p:nvCxnSpPr>
            <p:cNvPr id="293" name="Straight Connector 59">
              <a:extLst>
                <a:ext uri="{FF2B5EF4-FFF2-40B4-BE49-F238E27FC236}">
                  <a16:creationId xmlns:a16="http://schemas.microsoft.com/office/drawing/2014/main" id="{4DE3818E-913E-4928-87DA-D5C4D7B1197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17334" y="2993332"/>
              <a:ext cx="252817" cy="17627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4" name="Group 65">
              <a:extLst>
                <a:ext uri="{FF2B5EF4-FFF2-40B4-BE49-F238E27FC236}">
                  <a16:creationId xmlns:a16="http://schemas.microsoft.com/office/drawing/2014/main" id="{9038A056-06C0-4648-805C-897962025F1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91436" y="2810452"/>
              <a:ext cx="315157" cy="183096"/>
              <a:chOff x="2423" y="2253"/>
              <a:chExt cx="257" cy="147"/>
            </a:xfrm>
          </p:grpSpPr>
          <p:sp>
            <p:nvSpPr>
              <p:cNvPr id="350" name="AutoShape 66">
                <a:extLst>
                  <a:ext uri="{FF2B5EF4-FFF2-40B4-BE49-F238E27FC236}">
                    <a16:creationId xmlns:a16="http://schemas.microsoft.com/office/drawing/2014/main" id="{3954BC16-9613-4A65-A54D-7E35964135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4" y="2253"/>
                <a:ext cx="256" cy="147"/>
              </a:xfrm>
              <a:prstGeom prst="can">
                <a:avLst>
                  <a:gd name="adj" fmla="val 50000"/>
                </a:avLst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51" name="Oval 67">
                <a:extLst>
                  <a:ext uri="{FF2B5EF4-FFF2-40B4-BE49-F238E27FC236}">
                    <a16:creationId xmlns:a16="http://schemas.microsoft.com/office/drawing/2014/main" id="{91C0AF74-9324-42E8-BC08-CC42F0D61F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3" y="2253"/>
                <a:ext cx="257" cy="74"/>
              </a:xfrm>
              <a:prstGeom prst="ellipse">
                <a:avLst/>
              </a:prstGeom>
              <a:solidFill>
                <a:srgbClr val="66FF33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352" name="Group 68">
                <a:extLst>
                  <a:ext uri="{FF2B5EF4-FFF2-40B4-BE49-F238E27FC236}">
                    <a16:creationId xmlns:a16="http://schemas.microsoft.com/office/drawing/2014/main" id="{DDC7C99C-C337-49BB-8B98-6EA82A9C44C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72" y="2264"/>
                <a:ext cx="167" cy="53"/>
                <a:chOff x="2242" y="2225"/>
                <a:chExt cx="626" cy="249"/>
              </a:xfrm>
            </p:grpSpPr>
            <p:sp>
              <p:nvSpPr>
                <p:cNvPr id="353" name="Freeform 69">
                  <a:extLst>
                    <a:ext uri="{FF2B5EF4-FFF2-40B4-BE49-F238E27FC236}">
                      <a16:creationId xmlns:a16="http://schemas.microsoft.com/office/drawing/2014/main" id="{362D9296-D7F8-4E40-B093-6E218D3F383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47" y="2225"/>
                  <a:ext cx="319" cy="114"/>
                </a:xfrm>
                <a:custGeom>
                  <a:avLst/>
                  <a:gdLst/>
                  <a:ahLst/>
                  <a:cxnLst>
                    <a:cxn ang="0">
                      <a:pos x="0" y="18"/>
                    </a:cxn>
                    <a:cxn ang="0">
                      <a:pos x="167" y="86"/>
                    </a:cxn>
                    <a:cxn ang="0">
                      <a:pos x="94" y="110"/>
                    </a:cxn>
                    <a:cxn ang="0">
                      <a:pos x="273" y="114"/>
                    </a:cxn>
                    <a:cxn ang="0">
                      <a:pos x="319" y="38"/>
                    </a:cxn>
                    <a:cxn ang="0">
                      <a:pos x="245" y="62"/>
                    </a:cxn>
                    <a:cxn ang="0">
                      <a:pos x="107" y="0"/>
                    </a:cxn>
                    <a:cxn ang="0">
                      <a:pos x="0" y="18"/>
                    </a:cxn>
                  </a:cxnLst>
                  <a:rect l="0" t="0" r="r" b="b"/>
                  <a:pathLst>
                    <a:path w="319" h="114">
                      <a:moveTo>
                        <a:pt x="0" y="18"/>
                      </a:moveTo>
                      <a:lnTo>
                        <a:pt x="167" y="86"/>
                      </a:lnTo>
                      <a:lnTo>
                        <a:pt x="94" y="110"/>
                      </a:lnTo>
                      <a:lnTo>
                        <a:pt x="273" y="114"/>
                      </a:lnTo>
                      <a:lnTo>
                        <a:pt x="319" y="38"/>
                      </a:lnTo>
                      <a:lnTo>
                        <a:pt x="245" y="62"/>
                      </a:lnTo>
                      <a:lnTo>
                        <a:pt x="107" y="0"/>
                      </a:lnTo>
                      <a:lnTo>
                        <a:pt x="0" y="1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54" name="Freeform 70">
                  <a:extLst>
                    <a:ext uri="{FF2B5EF4-FFF2-40B4-BE49-F238E27FC236}">
                      <a16:creationId xmlns:a16="http://schemas.microsoft.com/office/drawing/2014/main" id="{47DA67D4-7534-4B1C-B85F-2B9BDE09132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39" y="2361"/>
                  <a:ext cx="329" cy="113"/>
                </a:xfrm>
                <a:custGeom>
                  <a:avLst/>
                  <a:gdLst/>
                  <a:ahLst/>
                  <a:cxnLst>
                    <a:cxn ang="0">
                      <a:pos x="0" y="72"/>
                    </a:cxn>
                    <a:cxn ang="0">
                      <a:pos x="19" y="3"/>
                    </a:cxn>
                    <a:cxn ang="0">
                      <a:pos x="213" y="0"/>
                    </a:cxn>
                    <a:cxn ang="0">
                      <a:pos x="144" y="22"/>
                    </a:cxn>
                    <a:cxn ang="0">
                      <a:pos x="329" y="89"/>
                    </a:cxn>
                    <a:cxn ang="0">
                      <a:pos x="224" y="113"/>
                    </a:cxn>
                    <a:cxn ang="0">
                      <a:pos x="70" y="49"/>
                    </a:cxn>
                    <a:cxn ang="0">
                      <a:pos x="0" y="72"/>
                    </a:cxn>
                  </a:cxnLst>
                  <a:rect l="0" t="0" r="r" b="b"/>
                  <a:pathLst>
                    <a:path w="329" h="113">
                      <a:moveTo>
                        <a:pt x="0" y="72"/>
                      </a:moveTo>
                      <a:lnTo>
                        <a:pt x="19" y="3"/>
                      </a:lnTo>
                      <a:lnTo>
                        <a:pt x="213" y="0"/>
                      </a:lnTo>
                      <a:lnTo>
                        <a:pt x="144" y="22"/>
                      </a:lnTo>
                      <a:lnTo>
                        <a:pt x="329" y="89"/>
                      </a:lnTo>
                      <a:lnTo>
                        <a:pt x="224" y="113"/>
                      </a:lnTo>
                      <a:lnTo>
                        <a:pt x="70" y="49"/>
                      </a:lnTo>
                      <a:lnTo>
                        <a:pt x="0" y="7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55" name="Freeform 71">
                  <a:extLst>
                    <a:ext uri="{FF2B5EF4-FFF2-40B4-BE49-F238E27FC236}">
                      <a16:creationId xmlns:a16="http://schemas.microsoft.com/office/drawing/2014/main" id="{37F7470B-4313-464A-827D-DDA4C41C1A4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42" y="2354"/>
                  <a:ext cx="287" cy="105"/>
                </a:xfrm>
                <a:custGeom>
                  <a:avLst/>
                  <a:gdLst/>
                  <a:ahLst/>
                  <a:cxnLst>
                    <a:cxn ang="0">
                      <a:pos x="0" y="45"/>
                    </a:cxn>
                    <a:cxn ang="0">
                      <a:pos x="26" y="105"/>
                    </a:cxn>
                    <a:cxn ang="0">
                      <a:pos x="218" y="103"/>
                    </a:cxn>
                    <a:cxn ang="0">
                      <a:pos x="146" y="81"/>
                    </a:cxn>
                    <a:cxn ang="0">
                      <a:pos x="287" y="27"/>
                    </a:cxn>
                    <a:cxn ang="0">
                      <a:pos x="219" y="0"/>
                    </a:cxn>
                    <a:cxn ang="0">
                      <a:pos x="60" y="63"/>
                    </a:cxn>
                    <a:cxn ang="0">
                      <a:pos x="0" y="45"/>
                    </a:cxn>
                  </a:cxnLst>
                  <a:rect l="0" t="0" r="r" b="b"/>
                  <a:pathLst>
                    <a:path w="287" h="105">
                      <a:moveTo>
                        <a:pt x="0" y="45"/>
                      </a:moveTo>
                      <a:lnTo>
                        <a:pt x="26" y="105"/>
                      </a:lnTo>
                      <a:lnTo>
                        <a:pt x="218" y="103"/>
                      </a:lnTo>
                      <a:lnTo>
                        <a:pt x="146" y="81"/>
                      </a:lnTo>
                      <a:lnTo>
                        <a:pt x="287" y="27"/>
                      </a:lnTo>
                      <a:lnTo>
                        <a:pt x="219" y="0"/>
                      </a:lnTo>
                      <a:lnTo>
                        <a:pt x="60" y="63"/>
                      </a:lnTo>
                      <a:lnTo>
                        <a:pt x="0" y="4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56" name="Freeform 72">
                  <a:extLst>
                    <a:ext uri="{FF2B5EF4-FFF2-40B4-BE49-F238E27FC236}">
                      <a16:creationId xmlns:a16="http://schemas.microsoft.com/office/drawing/2014/main" id="{181218D1-3B2D-4669-A7CE-A492BFCF8E2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8" y="2244"/>
                  <a:ext cx="291" cy="105"/>
                </a:xfrm>
                <a:custGeom>
                  <a:avLst/>
                  <a:gdLst/>
                  <a:ahLst/>
                  <a:cxnLst>
                    <a:cxn ang="0">
                      <a:pos x="0" y="75"/>
                    </a:cxn>
                    <a:cxn ang="0">
                      <a:pos x="68" y="105"/>
                    </a:cxn>
                    <a:cxn ang="0">
                      <a:pos x="217" y="39"/>
                    </a:cxn>
                    <a:cxn ang="0">
                      <a:pos x="291" y="61"/>
                    </a:cxn>
                    <a:cxn ang="0">
                      <a:pos x="261" y="0"/>
                    </a:cxn>
                    <a:cxn ang="0">
                      <a:pos x="94" y="1"/>
                    </a:cxn>
                    <a:cxn ang="0">
                      <a:pos x="142" y="19"/>
                    </a:cxn>
                    <a:cxn ang="0">
                      <a:pos x="0" y="75"/>
                    </a:cxn>
                  </a:cxnLst>
                  <a:rect l="0" t="0" r="r" b="b"/>
                  <a:pathLst>
                    <a:path w="291" h="105">
                      <a:moveTo>
                        <a:pt x="0" y="75"/>
                      </a:moveTo>
                      <a:lnTo>
                        <a:pt x="68" y="105"/>
                      </a:lnTo>
                      <a:lnTo>
                        <a:pt x="217" y="39"/>
                      </a:lnTo>
                      <a:lnTo>
                        <a:pt x="291" y="61"/>
                      </a:lnTo>
                      <a:lnTo>
                        <a:pt x="261" y="0"/>
                      </a:lnTo>
                      <a:lnTo>
                        <a:pt x="94" y="1"/>
                      </a:lnTo>
                      <a:lnTo>
                        <a:pt x="142" y="19"/>
                      </a:lnTo>
                      <a:lnTo>
                        <a:pt x="0" y="7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295" name="Group 65">
              <a:extLst>
                <a:ext uri="{FF2B5EF4-FFF2-40B4-BE49-F238E27FC236}">
                  <a16:creationId xmlns:a16="http://schemas.microsoft.com/office/drawing/2014/main" id="{CF25E918-B7C6-412F-8512-3DBA3A34F9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14098" y="2810452"/>
              <a:ext cx="310896" cy="182880"/>
              <a:chOff x="2423" y="2253"/>
              <a:chExt cx="257" cy="147"/>
            </a:xfrm>
          </p:grpSpPr>
          <p:sp>
            <p:nvSpPr>
              <p:cNvPr id="343" name="AutoShape 66">
                <a:extLst>
                  <a:ext uri="{FF2B5EF4-FFF2-40B4-BE49-F238E27FC236}">
                    <a16:creationId xmlns:a16="http://schemas.microsoft.com/office/drawing/2014/main" id="{3DD10BA7-1B9C-4030-84EC-0E0E65FEFF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4" y="2253"/>
                <a:ext cx="256" cy="147"/>
              </a:xfrm>
              <a:prstGeom prst="can">
                <a:avLst>
                  <a:gd name="adj" fmla="val 50000"/>
                </a:avLst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44" name="Oval 67">
                <a:extLst>
                  <a:ext uri="{FF2B5EF4-FFF2-40B4-BE49-F238E27FC236}">
                    <a16:creationId xmlns:a16="http://schemas.microsoft.com/office/drawing/2014/main" id="{0BF9FDDA-1336-4413-8803-8C8960CEC8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3" y="2253"/>
                <a:ext cx="257" cy="74"/>
              </a:xfrm>
              <a:prstGeom prst="ellipse">
                <a:avLst/>
              </a:prstGeom>
              <a:solidFill>
                <a:srgbClr val="66FF33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345" name="Group 68">
                <a:extLst>
                  <a:ext uri="{FF2B5EF4-FFF2-40B4-BE49-F238E27FC236}">
                    <a16:creationId xmlns:a16="http://schemas.microsoft.com/office/drawing/2014/main" id="{52A96B9B-732C-4354-BAC6-DC2A98727E0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71" y="2263"/>
                <a:ext cx="167" cy="53"/>
                <a:chOff x="2242" y="2225"/>
                <a:chExt cx="627" cy="249"/>
              </a:xfrm>
            </p:grpSpPr>
            <p:sp>
              <p:nvSpPr>
                <p:cNvPr id="346" name="Freeform 69">
                  <a:extLst>
                    <a:ext uri="{FF2B5EF4-FFF2-40B4-BE49-F238E27FC236}">
                      <a16:creationId xmlns:a16="http://schemas.microsoft.com/office/drawing/2014/main" id="{271E822D-D53E-412C-B301-F58CFC61237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47" y="2225"/>
                  <a:ext cx="320" cy="114"/>
                </a:xfrm>
                <a:custGeom>
                  <a:avLst/>
                  <a:gdLst/>
                  <a:ahLst/>
                  <a:cxnLst>
                    <a:cxn ang="0">
                      <a:pos x="0" y="18"/>
                    </a:cxn>
                    <a:cxn ang="0">
                      <a:pos x="167" y="86"/>
                    </a:cxn>
                    <a:cxn ang="0">
                      <a:pos x="94" y="110"/>
                    </a:cxn>
                    <a:cxn ang="0">
                      <a:pos x="273" y="114"/>
                    </a:cxn>
                    <a:cxn ang="0">
                      <a:pos x="319" y="38"/>
                    </a:cxn>
                    <a:cxn ang="0">
                      <a:pos x="245" y="62"/>
                    </a:cxn>
                    <a:cxn ang="0">
                      <a:pos x="107" y="0"/>
                    </a:cxn>
                    <a:cxn ang="0">
                      <a:pos x="0" y="18"/>
                    </a:cxn>
                  </a:cxnLst>
                  <a:rect l="0" t="0" r="r" b="b"/>
                  <a:pathLst>
                    <a:path w="319" h="114">
                      <a:moveTo>
                        <a:pt x="0" y="18"/>
                      </a:moveTo>
                      <a:lnTo>
                        <a:pt x="167" y="86"/>
                      </a:lnTo>
                      <a:lnTo>
                        <a:pt x="94" y="110"/>
                      </a:lnTo>
                      <a:lnTo>
                        <a:pt x="273" y="114"/>
                      </a:lnTo>
                      <a:lnTo>
                        <a:pt x="319" y="38"/>
                      </a:lnTo>
                      <a:lnTo>
                        <a:pt x="245" y="62"/>
                      </a:lnTo>
                      <a:lnTo>
                        <a:pt x="107" y="0"/>
                      </a:lnTo>
                      <a:lnTo>
                        <a:pt x="0" y="1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47" name="Freeform 70">
                  <a:extLst>
                    <a:ext uri="{FF2B5EF4-FFF2-40B4-BE49-F238E27FC236}">
                      <a16:creationId xmlns:a16="http://schemas.microsoft.com/office/drawing/2014/main" id="{BC0E2188-AC8B-44CF-AEE4-0D2165E9F1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39" y="2361"/>
                  <a:ext cx="330" cy="113"/>
                </a:xfrm>
                <a:custGeom>
                  <a:avLst/>
                  <a:gdLst/>
                  <a:ahLst/>
                  <a:cxnLst>
                    <a:cxn ang="0">
                      <a:pos x="0" y="72"/>
                    </a:cxn>
                    <a:cxn ang="0">
                      <a:pos x="19" y="3"/>
                    </a:cxn>
                    <a:cxn ang="0">
                      <a:pos x="213" y="0"/>
                    </a:cxn>
                    <a:cxn ang="0">
                      <a:pos x="144" y="22"/>
                    </a:cxn>
                    <a:cxn ang="0">
                      <a:pos x="329" y="89"/>
                    </a:cxn>
                    <a:cxn ang="0">
                      <a:pos x="224" y="113"/>
                    </a:cxn>
                    <a:cxn ang="0">
                      <a:pos x="70" y="49"/>
                    </a:cxn>
                    <a:cxn ang="0">
                      <a:pos x="0" y="72"/>
                    </a:cxn>
                  </a:cxnLst>
                  <a:rect l="0" t="0" r="r" b="b"/>
                  <a:pathLst>
                    <a:path w="329" h="113">
                      <a:moveTo>
                        <a:pt x="0" y="72"/>
                      </a:moveTo>
                      <a:lnTo>
                        <a:pt x="19" y="3"/>
                      </a:lnTo>
                      <a:lnTo>
                        <a:pt x="213" y="0"/>
                      </a:lnTo>
                      <a:lnTo>
                        <a:pt x="144" y="22"/>
                      </a:lnTo>
                      <a:lnTo>
                        <a:pt x="329" y="89"/>
                      </a:lnTo>
                      <a:lnTo>
                        <a:pt x="224" y="113"/>
                      </a:lnTo>
                      <a:lnTo>
                        <a:pt x="70" y="49"/>
                      </a:lnTo>
                      <a:lnTo>
                        <a:pt x="0" y="7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48" name="Freeform 71">
                  <a:extLst>
                    <a:ext uri="{FF2B5EF4-FFF2-40B4-BE49-F238E27FC236}">
                      <a16:creationId xmlns:a16="http://schemas.microsoft.com/office/drawing/2014/main" id="{2FA8DA57-A088-46C0-B511-896ECDBF6D8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42" y="2354"/>
                  <a:ext cx="287" cy="105"/>
                </a:xfrm>
                <a:custGeom>
                  <a:avLst/>
                  <a:gdLst/>
                  <a:ahLst/>
                  <a:cxnLst>
                    <a:cxn ang="0">
                      <a:pos x="0" y="45"/>
                    </a:cxn>
                    <a:cxn ang="0">
                      <a:pos x="26" y="105"/>
                    </a:cxn>
                    <a:cxn ang="0">
                      <a:pos x="218" y="103"/>
                    </a:cxn>
                    <a:cxn ang="0">
                      <a:pos x="146" y="81"/>
                    </a:cxn>
                    <a:cxn ang="0">
                      <a:pos x="287" y="27"/>
                    </a:cxn>
                    <a:cxn ang="0">
                      <a:pos x="219" y="0"/>
                    </a:cxn>
                    <a:cxn ang="0">
                      <a:pos x="60" y="63"/>
                    </a:cxn>
                    <a:cxn ang="0">
                      <a:pos x="0" y="45"/>
                    </a:cxn>
                  </a:cxnLst>
                  <a:rect l="0" t="0" r="r" b="b"/>
                  <a:pathLst>
                    <a:path w="287" h="105">
                      <a:moveTo>
                        <a:pt x="0" y="45"/>
                      </a:moveTo>
                      <a:lnTo>
                        <a:pt x="26" y="105"/>
                      </a:lnTo>
                      <a:lnTo>
                        <a:pt x="218" y="103"/>
                      </a:lnTo>
                      <a:lnTo>
                        <a:pt x="146" y="81"/>
                      </a:lnTo>
                      <a:lnTo>
                        <a:pt x="287" y="27"/>
                      </a:lnTo>
                      <a:lnTo>
                        <a:pt x="219" y="0"/>
                      </a:lnTo>
                      <a:lnTo>
                        <a:pt x="60" y="63"/>
                      </a:lnTo>
                      <a:lnTo>
                        <a:pt x="0" y="4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49" name="Freeform 72">
                  <a:extLst>
                    <a:ext uri="{FF2B5EF4-FFF2-40B4-BE49-F238E27FC236}">
                      <a16:creationId xmlns:a16="http://schemas.microsoft.com/office/drawing/2014/main" id="{2160D361-898B-41B8-BB05-9CB0686C09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8" y="2244"/>
                  <a:ext cx="291" cy="105"/>
                </a:xfrm>
                <a:custGeom>
                  <a:avLst/>
                  <a:gdLst/>
                  <a:ahLst/>
                  <a:cxnLst>
                    <a:cxn ang="0">
                      <a:pos x="0" y="75"/>
                    </a:cxn>
                    <a:cxn ang="0">
                      <a:pos x="68" y="105"/>
                    </a:cxn>
                    <a:cxn ang="0">
                      <a:pos x="217" y="39"/>
                    </a:cxn>
                    <a:cxn ang="0">
                      <a:pos x="291" y="61"/>
                    </a:cxn>
                    <a:cxn ang="0">
                      <a:pos x="261" y="0"/>
                    </a:cxn>
                    <a:cxn ang="0">
                      <a:pos x="94" y="1"/>
                    </a:cxn>
                    <a:cxn ang="0">
                      <a:pos x="142" y="19"/>
                    </a:cxn>
                    <a:cxn ang="0">
                      <a:pos x="0" y="75"/>
                    </a:cxn>
                  </a:cxnLst>
                  <a:rect l="0" t="0" r="r" b="b"/>
                  <a:pathLst>
                    <a:path w="291" h="105">
                      <a:moveTo>
                        <a:pt x="0" y="75"/>
                      </a:moveTo>
                      <a:lnTo>
                        <a:pt x="68" y="105"/>
                      </a:lnTo>
                      <a:lnTo>
                        <a:pt x="217" y="39"/>
                      </a:lnTo>
                      <a:lnTo>
                        <a:pt x="291" y="61"/>
                      </a:lnTo>
                      <a:lnTo>
                        <a:pt x="261" y="0"/>
                      </a:lnTo>
                      <a:lnTo>
                        <a:pt x="94" y="1"/>
                      </a:lnTo>
                      <a:lnTo>
                        <a:pt x="142" y="19"/>
                      </a:lnTo>
                      <a:lnTo>
                        <a:pt x="0" y="7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endParaRPr lang="en-US"/>
                </a:p>
              </p:txBody>
            </p:sp>
          </p:grpSp>
        </p:grpSp>
        <p:cxnSp>
          <p:nvCxnSpPr>
            <p:cNvPr id="296" name="Straight Connector 81">
              <a:extLst>
                <a:ext uri="{FF2B5EF4-FFF2-40B4-BE49-F238E27FC236}">
                  <a16:creationId xmlns:a16="http://schemas.microsoft.com/office/drawing/2014/main" id="{AC393606-B697-4F0F-8985-03F90F2286F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06593" y="2901892"/>
              <a:ext cx="295654" cy="1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7" name="Group 65">
              <a:extLst>
                <a:ext uri="{FF2B5EF4-FFF2-40B4-BE49-F238E27FC236}">
                  <a16:creationId xmlns:a16="http://schemas.microsoft.com/office/drawing/2014/main" id="{9EF46E99-4473-48CD-8288-737883827CB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10636" y="2810452"/>
              <a:ext cx="310896" cy="182880"/>
              <a:chOff x="2423" y="2253"/>
              <a:chExt cx="257" cy="147"/>
            </a:xfrm>
          </p:grpSpPr>
          <p:sp>
            <p:nvSpPr>
              <p:cNvPr id="336" name="AutoShape 66">
                <a:extLst>
                  <a:ext uri="{FF2B5EF4-FFF2-40B4-BE49-F238E27FC236}">
                    <a16:creationId xmlns:a16="http://schemas.microsoft.com/office/drawing/2014/main" id="{A655319D-39BA-47C4-8FB0-0B85625B0F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4" y="2253"/>
                <a:ext cx="256" cy="147"/>
              </a:xfrm>
              <a:prstGeom prst="can">
                <a:avLst>
                  <a:gd name="adj" fmla="val 50000"/>
                </a:avLst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37" name="Oval 67">
                <a:extLst>
                  <a:ext uri="{FF2B5EF4-FFF2-40B4-BE49-F238E27FC236}">
                    <a16:creationId xmlns:a16="http://schemas.microsoft.com/office/drawing/2014/main" id="{F3192D0B-48F9-4B49-835C-C86F20A26B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3" y="2253"/>
                <a:ext cx="257" cy="74"/>
              </a:xfrm>
              <a:prstGeom prst="ellipse">
                <a:avLst/>
              </a:prstGeom>
              <a:solidFill>
                <a:srgbClr val="66FF33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338" name="Group 68">
                <a:extLst>
                  <a:ext uri="{FF2B5EF4-FFF2-40B4-BE49-F238E27FC236}">
                    <a16:creationId xmlns:a16="http://schemas.microsoft.com/office/drawing/2014/main" id="{A2324393-87DC-4346-8937-1D6F00D78F4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71" y="2263"/>
                <a:ext cx="167" cy="53"/>
                <a:chOff x="2242" y="2225"/>
                <a:chExt cx="627" cy="249"/>
              </a:xfrm>
            </p:grpSpPr>
            <p:sp>
              <p:nvSpPr>
                <p:cNvPr id="339" name="Freeform 69">
                  <a:extLst>
                    <a:ext uri="{FF2B5EF4-FFF2-40B4-BE49-F238E27FC236}">
                      <a16:creationId xmlns:a16="http://schemas.microsoft.com/office/drawing/2014/main" id="{A2D8F93A-DEEB-4EAB-9ADD-4A3A5DF847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47" y="2225"/>
                  <a:ext cx="320" cy="114"/>
                </a:xfrm>
                <a:custGeom>
                  <a:avLst/>
                  <a:gdLst/>
                  <a:ahLst/>
                  <a:cxnLst>
                    <a:cxn ang="0">
                      <a:pos x="0" y="18"/>
                    </a:cxn>
                    <a:cxn ang="0">
                      <a:pos x="167" y="86"/>
                    </a:cxn>
                    <a:cxn ang="0">
                      <a:pos x="94" y="110"/>
                    </a:cxn>
                    <a:cxn ang="0">
                      <a:pos x="273" y="114"/>
                    </a:cxn>
                    <a:cxn ang="0">
                      <a:pos x="319" y="38"/>
                    </a:cxn>
                    <a:cxn ang="0">
                      <a:pos x="245" y="62"/>
                    </a:cxn>
                    <a:cxn ang="0">
                      <a:pos x="107" y="0"/>
                    </a:cxn>
                    <a:cxn ang="0">
                      <a:pos x="0" y="18"/>
                    </a:cxn>
                  </a:cxnLst>
                  <a:rect l="0" t="0" r="r" b="b"/>
                  <a:pathLst>
                    <a:path w="319" h="114">
                      <a:moveTo>
                        <a:pt x="0" y="18"/>
                      </a:moveTo>
                      <a:lnTo>
                        <a:pt x="167" y="86"/>
                      </a:lnTo>
                      <a:lnTo>
                        <a:pt x="94" y="110"/>
                      </a:lnTo>
                      <a:lnTo>
                        <a:pt x="273" y="114"/>
                      </a:lnTo>
                      <a:lnTo>
                        <a:pt x="319" y="38"/>
                      </a:lnTo>
                      <a:lnTo>
                        <a:pt x="245" y="62"/>
                      </a:lnTo>
                      <a:lnTo>
                        <a:pt x="107" y="0"/>
                      </a:lnTo>
                      <a:lnTo>
                        <a:pt x="0" y="1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40" name="Freeform 70">
                  <a:extLst>
                    <a:ext uri="{FF2B5EF4-FFF2-40B4-BE49-F238E27FC236}">
                      <a16:creationId xmlns:a16="http://schemas.microsoft.com/office/drawing/2014/main" id="{E7B50A86-B6F6-468A-A7CA-FF394595E1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39" y="2361"/>
                  <a:ext cx="330" cy="113"/>
                </a:xfrm>
                <a:custGeom>
                  <a:avLst/>
                  <a:gdLst/>
                  <a:ahLst/>
                  <a:cxnLst>
                    <a:cxn ang="0">
                      <a:pos x="0" y="72"/>
                    </a:cxn>
                    <a:cxn ang="0">
                      <a:pos x="19" y="3"/>
                    </a:cxn>
                    <a:cxn ang="0">
                      <a:pos x="213" y="0"/>
                    </a:cxn>
                    <a:cxn ang="0">
                      <a:pos x="144" y="22"/>
                    </a:cxn>
                    <a:cxn ang="0">
                      <a:pos x="329" y="89"/>
                    </a:cxn>
                    <a:cxn ang="0">
                      <a:pos x="224" y="113"/>
                    </a:cxn>
                    <a:cxn ang="0">
                      <a:pos x="70" y="49"/>
                    </a:cxn>
                    <a:cxn ang="0">
                      <a:pos x="0" y="72"/>
                    </a:cxn>
                  </a:cxnLst>
                  <a:rect l="0" t="0" r="r" b="b"/>
                  <a:pathLst>
                    <a:path w="329" h="113">
                      <a:moveTo>
                        <a:pt x="0" y="72"/>
                      </a:moveTo>
                      <a:lnTo>
                        <a:pt x="19" y="3"/>
                      </a:lnTo>
                      <a:lnTo>
                        <a:pt x="213" y="0"/>
                      </a:lnTo>
                      <a:lnTo>
                        <a:pt x="144" y="22"/>
                      </a:lnTo>
                      <a:lnTo>
                        <a:pt x="329" y="89"/>
                      </a:lnTo>
                      <a:lnTo>
                        <a:pt x="224" y="113"/>
                      </a:lnTo>
                      <a:lnTo>
                        <a:pt x="70" y="49"/>
                      </a:lnTo>
                      <a:lnTo>
                        <a:pt x="0" y="7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41" name="Freeform 71">
                  <a:extLst>
                    <a:ext uri="{FF2B5EF4-FFF2-40B4-BE49-F238E27FC236}">
                      <a16:creationId xmlns:a16="http://schemas.microsoft.com/office/drawing/2014/main" id="{DB26697C-F1FE-46F4-858D-8061D8B8857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42" y="2354"/>
                  <a:ext cx="287" cy="105"/>
                </a:xfrm>
                <a:custGeom>
                  <a:avLst/>
                  <a:gdLst/>
                  <a:ahLst/>
                  <a:cxnLst>
                    <a:cxn ang="0">
                      <a:pos x="0" y="45"/>
                    </a:cxn>
                    <a:cxn ang="0">
                      <a:pos x="26" y="105"/>
                    </a:cxn>
                    <a:cxn ang="0">
                      <a:pos x="218" y="103"/>
                    </a:cxn>
                    <a:cxn ang="0">
                      <a:pos x="146" y="81"/>
                    </a:cxn>
                    <a:cxn ang="0">
                      <a:pos x="287" y="27"/>
                    </a:cxn>
                    <a:cxn ang="0">
                      <a:pos x="219" y="0"/>
                    </a:cxn>
                    <a:cxn ang="0">
                      <a:pos x="60" y="63"/>
                    </a:cxn>
                    <a:cxn ang="0">
                      <a:pos x="0" y="45"/>
                    </a:cxn>
                  </a:cxnLst>
                  <a:rect l="0" t="0" r="r" b="b"/>
                  <a:pathLst>
                    <a:path w="287" h="105">
                      <a:moveTo>
                        <a:pt x="0" y="45"/>
                      </a:moveTo>
                      <a:lnTo>
                        <a:pt x="26" y="105"/>
                      </a:lnTo>
                      <a:lnTo>
                        <a:pt x="218" y="103"/>
                      </a:lnTo>
                      <a:lnTo>
                        <a:pt x="146" y="81"/>
                      </a:lnTo>
                      <a:lnTo>
                        <a:pt x="287" y="27"/>
                      </a:lnTo>
                      <a:lnTo>
                        <a:pt x="219" y="0"/>
                      </a:lnTo>
                      <a:lnTo>
                        <a:pt x="60" y="63"/>
                      </a:lnTo>
                      <a:lnTo>
                        <a:pt x="0" y="4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42" name="Freeform 72">
                  <a:extLst>
                    <a:ext uri="{FF2B5EF4-FFF2-40B4-BE49-F238E27FC236}">
                      <a16:creationId xmlns:a16="http://schemas.microsoft.com/office/drawing/2014/main" id="{98E5887A-44A9-4C9C-8371-B1D17C91AE2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8" y="2244"/>
                  <a:ext cx="291" cy="105"/>
                </a:xfrm>
                <a:custGeom>
                  <a:avLst/>
                  <a:gdLst/>
                  <a:ahLst/>
                  <a:cxnLst>
                    <a:cxn ang="0">
                      <a:pos x="0" y="75"/>
                    </a:cxn>
                    <a:cxn ang="0">
                      <a:pos x="68" y="105"/>
                    </a:cxn>
                    <a:cxn ang="0">
                      <a:pos x="217" y="39"/>
                    </a:cxn>
                    <a:cxn ang="0">
                      <a:pos x="291" y="61"/>
                    </a:cxn>
                    <a:cxn ang="0">
                      <a:pos x="261" y="0"/>
                    </a:cxn>
                    <a:cxn ang="0">
                      <a:pos x="94" y="1"/>
                    </a:cxn>
                    <a:cxn ang="0">
                      <a:pos x="142" y="19"/>
                    </a:cxn>
                    <a:cxn ang="0">
                      <a:pos x="0" y="75"/>
                    </a:cxn>
                  </a:cxnLst>
                  <a:rect l="0" t="0" r="r" b="b"/>
                  <a:pathLst>
                    <a:path w="291" h="105">
                      <a:moveTo>
                        <a:pt x="0" y="75"/>
                      </a:moveTo>
                      <a:lnTo>
                        <a:pt x="68" y="105"/>
                      </a:lnTo>
                      <a:lnTo>
                        <a:pt x="217" y="39"/>
                      </a:lnTo>
                      <a:lnTo>
                        <a:pt x="291" y="61"/>
                      </a:lnTo>
                      <a:lnTo>
                        <a:pt x="261" y="0"/>
                      </a:lnTo>
                      <a:lnTo>
                        <a:pt x="94" y="1"/>
                      </a:lnTo>
                      <a:lnTo>
                        <a:pt x="142" y="19"/>
                      </a:lnTo>
                      <a:lnTo>
                        <a:pt x="0" y="7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endParaRPr lang="en-US"/>
                </a:p>
              </p:txBody>
            </p:sp>
          </p:grpSp>
        </p:grpSp>
        <p:cxnSp>
          <p:nvCxnSpPr>
            <p:cNvPr id="298" name="Straight Connector 98">
              <a:extLst>
                <a:ext uri="{FF2B5EF4-FFF2-40B4-BE49-F238E27FC236}">
                  <a16:creationId xmlns:a16="http://schemas.microsoft.com/office/drawing/2014/main" id="{FE15C58C-FBA3-4A69-BAA5-854A258B3E6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66801" y="3010191"/>
              <a:ext cx="410301" cy="15837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103">
              <a:extLst>
                <a:ext uri="{FF2B5EF4-FFF2-40B4-BE49-F238E27FC236}">
                  <a16:creationId xmlns:a16="http://schemas.microsoft.com/office/drawing/2014/main" id="{B90B08FB-8487-4D34-A0AE-AFA84043715E}"/>
                </a:ext>
              </a:extLst>
            </p:cNvPr>
            <p:cNvCxnSpPr>
              <a:cxnSpLocks/>
            </p:cNvCxnSpPr>
            <p:nvPr/>
          </p:nvCxnSpPr>
          <p:spPr>
            <a:xfrm>
              <a:off x="5649628" y="2993548"/>
              <a:ext cx="147870" cy="17606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0" name="Group 65">
              <a:extLst>
                <a:ext uri="{FF2B5EF4-FFF2-40B4-BE49-F238E27FC236}">
                  <a16:creationId xmlns:a16="http://schemas.microsoft.com/office/drawing/2014/main" id="{9C1D9745-7864-4E61-9408-DACA65B2D06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51968" y="3156128"/>
              <a:ext cx="310896" cy="182880"/>
              <a:chOff x="2423" y="2253"/>
              <a:chExt cx="257" cy="147"/>
            </a:xfrm>
          </p:grpSpPr>
          <p:sp>
            <p:nvSpPr>
              <p:cNvPr id="329" name="AutoShape 66">
                <a:extLst>
                  <a:ext uri="{FF2B5EF4-FFF2-40B4-BE49-F238E27FC236}">
                    <a16:creationId xmlns:a16="http://schemas.microsoft.com/office/drawing/2014/main" id="{00EE6E51-DA66-4DA2-A236-843F5161A3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4" y="2253"/>
                <a:ext cx="256" cy="147"/>
              </a:xfrm>
              <a:prstGeom prst="can">
                <a:avLst>
                  <a:gd name="adj" fmla="val 50000"/>
                </a:avLst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30" name="Oval 67">
                <a:extLst>
                  <a:ext uri="{FF2B5EF4-FFF2-40B4-BE49-F238E27FC236}">
                    <a16:creationId xmlns:a16="http://schemas.microsoft.com/office/drawing/2014/main" id="{08C713F3-95A9-4045-888A-D297D8EF9E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3" y="2253"/>
                <a:ext cx="257" cy="74"/>
              </a:xfrm>
              <a:prstGeom prst="ellipse">
                <a:avLst/>
              </a:prstGeom>
              <a:solidFill>
                <a:srgbClr val="66FF33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331" name="Group 68">
                <a:extLst>
                  <a:ext uri="{FF2B5EF4-FFF2-40B4-BE49-F238E27FC236}">
                    <a16:creationId xmlns:a16="http://schemas.microsoft.com/office/drawing/2014/main" id="{38AEFBE7-0F18-449D-9722-78ACBDB01FC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71" y="2263"/>
                <a:ext cx="167" cy="53"/>
                <a:chOff x="2242" y="2225"/>
                <a:chExt cx="627" cy="249"/>
              </a:xfrm>
            </p:grpSpPr>
            <p:sp>
              <p:nvSpPr>
                <p:cNvPr id="332" name="Freeform 69">
                  <a:extLst>
                    <a:ext uri="{FF2B5EF4-FFF2-40B4-BE49-F238E27FC236}">
                      <a16:creationId xmlns:a16="http://schemas.microsoft.com/office/drawing/2014/main" id="{868797A9-1062-4613-BC11-DAD91740533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47" y="2225"/>
                  <a:ext cx="320" cy="114"/>
                </a:xfrm>
                <a:custGeom>
                  <a:avLst/>
                  <a:gdLst/>
                  <a:ahLst/>
                  <a:cxnLst>
                    <a:cxn ang="0">
                      <a:pos x="0" y="18"/>
                    </a:cxn>
                    <a:cxn ang="0">
                      <a:pos x="167" y="86"/>
                    </a:cxn>
                    <a:cxn ang="0">
                      <a:pos x="94" y="110"/>
                    </a:cxn>
                    <a:cxn ang="0">
                      <a:pos x="273" y="114"/>
                    </a:cxn>
                    <a:cxn ang="0">
                      <a:pos x="319" y="38"/>
                    </a:cxn>
                    <a:cxn ang="0">
                      <a:pos x="245" y="62"/>
                    </a:cxn>
                    <a:cxn ang="0">
                      <a:pos x="107" y="0"/>
                    </a:cxn>
                    <a:cxn ang="0">
                      <a:pos x="0" y="18"/>
                    </a:cxn>
                  </a:cxnLst>
                  <a:rect l="0" t="0" r="r" b="b"/>
                  <a:pathLst>
                    <a:path w="319" h="114">
                      <a:moveTo>
                        <a:pt x="0" y="18"/>
                      </a:moveTo>
                      <a:lnTo>
                        <a:pt x="167" y="86"/>
                      </a:lnTo>
                      <a:lnTo>
                        <a:pt x="94" y="110"/>
                      </a:lnTo>
                      <a:lnTo>
                        <a:pt x="273" y="114"/>
                      </a:lnTo>
                      <a:lnTo>
                        <a:pt x="319" y="38"/>
                      </a:lnTo>
                      <a:lnTo>
                        <a:pt x="245" y="62"/>
                      </a:lnTo>
                      <a:lnTo>
                        <a:pt x="107" y="0"/>
                      </a:lnTo>
                      <a:lnTo>
                        <a:pt x="0" y="1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33" name="Freeform 70">
                  <a:extLst>
                    <a:ext uri="{FF2B5EF4-FFF2-40B4-BE49-F238E27FC236}">
                      <a16:creationId xmlns:a16="http://schemas.microsoft.com/office/drawing/2014/main" id="{2D0B6CC5-5FCA-4480-A125-8CCC8761CD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39" y="2361"/>
                  <a:ext cx="330" cy="113"/>
                </a:xfrm>
                <a:custGeom>
                  <a:avLst/>
                  <a:gdLst/>
                  <a:ahLst/>
                  <a:cxnLst>
                    <a:cxn ang="0">
                      <a:pos x="0" y="72"/>
                    </a:cxn>
                    <a:cxn ang="0">
                      <a:pos x="19" y="3"/>
                    </a:cxn>
                    <a:cxn ang="0">
                      <a:pos x="213" y="0"/>
                    </a:cxn>
                    <a:cxn ang="0">
                      <a:pos x="144" y="22"/>
                    </a:cxn>
                    <a:cxn ang="0">
                      <a:pos x="329" y="89"/>
                    </a:cxn>
                    <a:cxn ang="0">
                      <a:pos x="224" y="113"/>
                    </a:cxn>
                    <a:cxn ang="0">
                      <a:pos x="70" y="49"/>
                    </a:cxn>
                    <a:cxn ang="0">
                      <a:pos x="0" y="72"/>
                    </a:cxn>
                  </a:cxnLst>
                  <a:rect l="0" t="0" r="r" b="b"/>
                  <a:pathLst>
                    <a:path w="329" h="113">
                      <a:moveTo>
                        <a:pt x="0" y="72"/>
                      </a:moveTo>
                      <a:lnTo>
                        <a:pt x="19" y="3"/>
                      </a:lnTo>
                      <a:lnTo>
                        <a:pt x="213" y="0"/>
                      </a:lnTo>
                      <a:lnTo>
                        <a:pt x="144" y="22"/>
                      </a:lnTo>
                      <a:lnTo>
                        <a:pt x="329" y="89"/>
                      </a:lnTo>
                      <a:lnTo>
                        <a:pt x="224" y="113"/>
                      </a:lnTo>
                      <a:lnTo>
                        <a:pt x="70" y="49"/>
                      </a:lnTo>
                      <a:lnTo>
                        <a:pt x="0" y="7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34" name="Freeform 71">
                  <a:extLst>
                    <a:ext uri="{FF2B5EF4-FFF2-40B4-BE49-F238E27FC236}">
                      <a16:creationId xmlns:a16="http://schemas.microsoft.com/office/drawing/2014/main" id="{CB2A941D-AECC-47D1-82D3-A6AB8DC111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42" y="2354"/>
                  <a:ext cx="287" cy="105"/>
                </a:xfrm>
                <a:custGeom>
                  <a:avLst/>
                  <a:gdLst/>
                  <a:ahLst/>
                  <a:cxnLst>
                    <a:cxn ang="0">
                      <a:pos x="0" y="45"/>
                    </a:cxn>
                    <a:cxn ang="0">
                      <a:pos x="26" y="105"/>
                    </a:cxn>
                    <a:cxn ang="0">
                      <a:pos x="218" y="103"/>
                    </a:cxn>
                    <a:cxn ang="0">
                      <a:pos x="146" y="81"/>
                    </a:cxn>
                    <a:cxn ang="0">
                      <a:pos x="287" y="27"/>
                    </a:cxn>
                    <a:cxn ang="0">
                      <a:pos x="219" y="0"/>
                    </a:cxn>
                    <a:cxn ang="0">
                      <a:pos x="60" y="63"/>
                    </a:cxn>
                    <a:cxn ang="0">
                      <a:pos x="0" y="45"/>
                    </a:cxn>
                  </a:cxnLst>
                  <a:rect l="0" t="0" r="r" b="b"/>
                  <a:pathLst>
                    <a:path w="287" h="105">
                      <a:moveTo>
                        <a:pt x="0" y="45"/>
                      </a:moveTo>
                      <a:lnTo>
                        <a:pt x="26" y="105"/>
                      </a:lnTo>
                      <a:lnTo>
                        <a:pt x="218" y="103"/>
                      </a:lnTo>
                      <a:lnTo>
                        <a:pt x="146" y="81"/>
                      </a:lnTo>
                      <a:lnTo>
                        <a:pt x="287" y="27"/>
                      </a:lnTo>
                      <a:lnTo>
                        <a:pt x="219" y="0"/>
                      </a:lnTo>
                      <a:lnTo>
                        <a:pt x="60" y="63"/>
                      </a:lnTo>
                      <a:lnTo>
                        <a:pt x="0" y="4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35" name="Freeform 72">
                  <a:extLst>
                    <a:ext uri="{FF2B5EF4-FFF2-40B4-BE49-F238E27FC236}">
                      <a16:creationId xmlns:a16="http://schemas.microsoft.com/office/drawing/2014/main" id="{EABDB937-8BA1-415D-92B9-24EFB4ACC5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8" y="2244"/>
                  <a:ext cx="291" cy="105"/>
                </a:xfrm>
                <a:custGeom>
                  <a:avLst/>
                  <a:gdLst/>
                  <a:ahLst/>
                  <a:cxnLst>
                    <a:cxn ang="0">
                      <a:pos x="0" y="75"/>
                    </a:cxn>
                    <a:cxn ang="0">
                      <a:pos x="68" y="105"/>
                    </a:cxn>
                    <a:cxn ang="0">
                      <a:pos x="217" y="39"/>
                    </a:cxn>
                    <a:cxn ang="0">
                      <a:pos x="291" y="61"/>
                    </a:cxn>
                    <a:cxn ang="0">
                      <a:pos x="261" y="0"/>
                    </a:cxn>
                    <a:cxn ang="0">
                      <a:pos x="94" y="1"/>
                    </a:cxn>
                    <a:cxn ang="0">
                      <a:pos x="142" y="19"/>
                    </a:cxn>
                    <a:cxn ang="0">
                      <a:pos x="0" y="75"/>
                    </a:cxn>
                  </a:cxnLst>
                  <a:rect l="0" t="0" r="r" b="b"/>
                  <a:pathLst>
                    <a:path w="291" h="105">
                      <a:moveTo>
                        <a:pt x="0" y="75"/>
                      </a:moveTo>
                      <a:lnTo>
                        <a:pt x="68" y="105"/>
                      </a:lnTo>
                      <a:lnTo>
                        <a:pt x="217" y="39"/>
                      </a:lnTo>
                      <a:lnTo>
                        <a:pt x="291" y="61"/>
                      </a:lnTo>
                      <a:lnTo>
                        <a:pt x="261" y="0"/>
                      </a:lnTo>
                      <a:lnTo>
                        <a:pt x="94" y="1"/>
                      </a:lnTo>
                      <a:lnTo>
                        <a:pt x="142" y="19"/>
                      </a:lnTo>
                      <a:lnTo>
                        <a:pt x="0" y="7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301" name="Group 65">
              <a:extLst>
                <a:ext uri="{FF2B5EF4-FFF2-40B4-BE49-F238E27FC236}">
                  <a16:creationId xmlns:a16="http://schemas.microsoft.com/office/drawing/2014/main" id="{DE06BBDD-517D-4FE1-A49B-9369C120C9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12360" y="2459932"/>
              <a:ext cx="310896" cy="182880"/>
              <a:chOff x="2423" y="2253"/>
              <a:chExt cx="257" cy="147"/>
            </a:xfrm>
          </p:grpSpPr>
          <p:sp>
            <p:nvSpPr>
              <p:cNvPr id="322" name="AutoShape 66">
                <a:extLst>
                  <a:ext uri="{FF2B5EF4-FFF2-40B4-BE49-F238E27FC236}">
                    <a16:creationId xmlns:a16="http://schemas.microsoft.com/office/drawing/2014/main" id="{98229541-B9F6-4CA2-A64B-089771AC96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4" y="2253"/>
                <a:ext cx="256" cy="147"/>
              </a:xfrm>
              <a:prstGeom prst="can">
                <a:avLst>
                  <a:gd name="adj" fmla="val 50000"/>
                </a:avLst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23" name="Oval 67">
                <a:extLst>
                  <a:ext uri="{FF2B5EF4-FFF2-40B4-BE49-F238E27FC236}">
                    <a16:creationId xmlns:a16="http://schemas.microsoft.com/office/drawing/2014/main" id="{39C803AE-CA69-44C2-A367-D1B1AB7016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3" y="2253"/>
                <a:ext cx="257" cy="74"/>
              </a:xfrm>
              <a:prstGeom prst="ellipse">
                <a:avLst/>
              </a:prstGeom>
              <a:solidFill>
                <a:srgbClr val="66FF33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324" name="Group 68">
                <a:extLst>
                  <a:ext uri="{FF2B5EF4-FFF2-40B4-BE49-F238E27FC236}">
                    <a16:creationId xmlns:a16="http://schemas.microsoft.com/office/drawing/2014/main" id="{B61F7549-7A96-49EC-A662-7BEF7EAC28D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71" y="2263"/>
                <a:ext cx="167" cy="53"/>
                <a:chOff x="2242" y="2225"/>
                <a:chExt cx="627" cy="249"/>
              </a:xfrm>
            </p:grpSpPr>
            <p:sp>
              <p:nvSpPr>
                <p:cNvPr id="325" name="Freeform 69">
                  <a:extLst>
                    <a:ext uri="{FF2B5EF4-FFF2-40B4-BE49-F238E27FC236}">
                      <a16:creationId xmlns:a16="http://schemas.microsoft.com/office/drawing/2014/main" id="{E746AAFF-723A-4460-97AD-80D048FDF5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47" y="2225"/>
                  <a:ext cx="320" cy="114"/>
                </a:xfrm>
                <a:custGeom>
                  <a:avLst/>
                  <a:gdLst/>
                  <a:ahLst/>
                  <a:cxnLst>
                    <a:cxn ang="0">
                      <a:pos x="0" y="18"/>
                    </a:cxn>
                    <a:cxn ang="0">
                      <a:pos x="167" y="86"/>
                    </a:cxn>
                    <a:cxn ang="0">
                      <a:pos x="94" y="110"/>
                    </a:cxn>
                    <a:cxn ang="0">
                      <a:pos x="273" y="114"/>
                    </a:cxn>
                    <a:cxn ang="0">
                      <a:pos x="319" y="38"/>
                    </a:cxn>
                    <a:cxn ang="0">
                      <a:pos x="245" y="62"/>
                    </a:cxn>
                    <a:cxn ang="0">
                      <a:pos x="107" y="0"/>
                    </a:cxn>
                    <a:cxn ang="0">
                      <a:pos x="0" y="18"/>
                    </a:cxn>
                  </a:cxnLst>
                  <a:rect l="0" t="0" r="r" b="b"/>
                  <a:pathLst>
                    <a:path w="319" h="114">
                      <a:moveTo>
                        <a:pt x="0" y="18"/>
                      </a:moveTo>
                      <a:lnTo>
                        <a:pt x="167" y="86"/>
                      </a:lnTo>
                      <a:lnTo>
                        <a:pt x="94" y="110"/>
                      </a:lnTo>
                      <a:lnTo>
                        <a:pt x="273" y="114"/>
                      </a:lnTo>
                      <a:lnTo>
                        <a:pt x="319" y="38"/>
                      </a:lnTo>
                      <a:lnTo>
                        <a:pt x="245" y="62"/>
                      </a:lnTo>
                      <a:lnTo>
                        <a:pt x="107" y="0"/>
                      </a:lnTo>
                      <a:lnTo>
                        <a:pt x="0" y="1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26" name="Freeform 70">
                  <a:extLst>
                    <a:ext uri="{FF2B5EF4-FFF2-40B4-BE49-F238E27FC236}">
                      <a16:creationId xmlns:a16="http://schemas.microsoft.com/office/drawing/2014/main" id="{DCB2373C-9F49-4594-9E08-774B31610A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39" y="2361"/>
                  <a:ext cx="330" cy="113"/>
                </a:xfrm>
                <a:custGeom>
                  <a:avLst/>
                  <a:gdLst/>
                  <a:ahLst/>
                  <a:cxnLst>
                    <a:cxn ang="0">
                      <a:pos x="0" y="72"/>
                    </a:cxn>
                    <a:cxn ang="0">
                      <a:pos x="19" y="3"/>
                    </a:cxn>
                    <a:cxn ang="0">
                      <a:pos x="213" y="0"/>
                    </a:cxn>
                    <a:cxn ang="0">
                      <a:pos x="144" y="22"/>
                    </a:cxn>
                    <a:cxn ang="0">
                      <a:pos x="329" y="89"/>
                    </a:cxn>
                    <a:cxn ang="0">
                      <a:pos x="224" y="113"/>
                    </a:cxn>
                    <a:cxn ang="0">
                      <a:pos x="70" y="49"/>
                    </a:cxn>
                    <a:cxn ang="0">
                      <a:pos x="0" y="72"/>
                    </a:cxn>
                  </a:cxnLst>
                  <a:rect l="0" t="0" r="r" b="b"/>
                  <a:pathLst>
                    <a:path w="329" h="113">
                      <a:moveTo>
                        <a:pt x="0" y="72"/>
                      </a:moveTo>
                      <a:lnTo>
                        <a:pt x="19" y="3"/>
                      </a:lnTo>
                      <a:lnTo>
                        <a:pt x="213" y="0"/>
                      </a:lnTo>
                      <a:lnTo>
                        <a:pt x="144" y="22"/>
                      </a:lnTo>
                      <a:lnTo>
                        <a:pt x="329" y="89"/>
                      </a:lnTo>
                      <a:lnTo>
                        <a:pt x="224" y="113"/>
                      </a:lnTo>
                      <a:lnTo>
                        <a:pt x="70" y="49"/>
                      </a:lnTo>
                      <a:lnTo>
                        <a:pt x="0" y="7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27" name="Freeform 71">
                  <a:extLst>
                    <a:ext uri="{FF2B5EF4-FFF2-40B4-BE49-F238E27FC236}">
                      <a16:creationId xmlns:a16="http://schemas.microsoft.com/office/drawing/2014/main" id="{38E12FB6-A497-4122-8925-D916021914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42" y="2354"/>
                  <a:ext cx="287" cy="105"/>
                </a:xfrm>
                <a:custGeom>
                  <a:avLst/>
                  <a:gdLst/>
                  <a:ahLst/>
                  <a:cxnLst>
                    <a:cxn ang="0">
                      <a:pos x="0" y="45"/>
                    </a:cxn>
                    <a:cxn ang="0">
                      <a:pos x="26" y="105"/>
                    </a:cxn>
                    <a:cxn ang="0">
                      <a:pos x="218" y="103"/>
                    </a:cxn>
                    <a:cxn ang="0">
                      <a:pos x="146" y="81"/>
                    </a:cxn>
                    <a:cxn ang="0">
                      <a:pos x="287" y="27"/>
                    </a:cxn>
                    <a:cxn ang="0">
                      <a:pos x="219" y="0"/>
                    </a:cxn>
                    <a:cxn ang="0">
                      <a:pos x="60" y="63"/>
                    </a:cxn>
                    <a:cxn ang="0">
                      <a:pos x="0" y="45"/>
                    </a:cxn>
                  </a:cxnLst>
                  <a:rect l="0" t="0" r="r" b="b"/>
                  <a:pathLst>
                    <a:path w="287" h="105">
                      <a:moveTo>
                        <a:pt x="0" y="45"/>
                      </a:moveTo>
                      <a:lnTo>
                        <a:pt x="26" y="105"/>
                      </a:lnTo>
                      <a:lnTo>
                        <a:pt x="218" y="103"/>
                      </a:lnTo>
                      <a:lnTo>
                        <a:pt x="146" y="81"/>
                      </a:lnTo>
                      <a:lnTo>
                        <a:pt x="287" y="27"/>
                      </a:lnTo>
                      <a:lnTo>
                        <a:pt x="219" y="0"/>
                      </a:lnTo>
                      <a:lnTo>
                        <a:pt x="60" y="63"/>
                      </a:lnTo>
                      <a:lnTo>
                        <a:pt x="0" y="4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28" name="Freeform 72">
                  <a:extLst>
                    <a:ext uri="{FF2B5EF4-FFF2-40B4-BE49-F238E27FC236}">
                      <a16:creationId xmlns:a16="http://schemas.microsoft.com/office/drawing/2014/main" id="{0FF4A9E1-C984-481D-9C3C-6944E47901D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8" y="2244"/>
                  <a:ext cx="291" cy="105"/>
                </a:xfrm>
                <a:custGeom>
                  <a:avLst/>
                  <a:gdLst/>
                  <a:ahLst/>
                  <a:cxnLst>
                    <a:cxn ang="0">
                      <a:pos x="0" y="75"/>
                    </a:cxn>
                    <a:cxn ang="0">
                      <a:pos x="68" y="105"/>
                    </a:cxn>
                    <a:cxn ang="0">
                      <a:pos x="217" y="39"/>
                    </a:cxn>
                    <a:cxn ang="0">
                      <a:pos x="291" y="61"/>
                    </a:cxn>
                    <a:cxn ang="0">
                      <a:pos x="261" y="0"/>
                    </a:cxn>
                    <a:cxn ang="0">
                      <a:pos x="94" y="1"/>
                    </a:cxn>
                    <a:cxn ang="0">
                      <a:pos x="142" y="19"/>
                    </a:cxn>
                    <a:cxn ang="0">
                      <a:pos x="0" y="75"/>
                    </a:cxn>
                  </a:cxnLst>
                  <a:rect l="0" t="0" r="r" b="b"/>
                  <a:pathLst>
                    <a:path w="291" h="105">
                      <a:moveTo>
                        <a:pt x="0" y="75"/>
                      </a:moveTo>
                      <a:lnTo>
                        <a:pt x="68" y="105"/>
                      </a:lnTo>
                      <a:lnTo>
                        <a:pt x="217" y="39"/>
                      </a:lnTo>
                      <a:lnTo>
                        <a:pt x="291" y="61"/>
                      </a:lnTo>
                      <a:lnTo>
                        <a:pt x="261" y="0"/>
                      </a:lnTo>
                      <a:lnTo>
                        <a:pt x="94" y="1"/>
                      </a:lnTo>
                      <a:lnTo>
                        <a:pt x="142" y="19"/>
                      </a:lnTo>
                      <a:lnTo>
                        <a:pt x="0" y="7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endParaRPr lang="en-US"/>
                </a:p>
              </p:txBody>
            </p:sp>
          </p:grpSp>
        </p:grpSp>
        <p:cxnSp>
          <p:nvCxnSpPr>
            <p:cNvPr id="302" name="Straight Connector 137">
              <a:extLst>
                <a:ext uri="{FF2B5EF4-FFF2-40B4-BE49-F238E27FC236}">
                  <a16:creationId xmlns:a16="http://schemas.microsoft.com/office/drawing/2014/main" id="{9DEE4527-6F8B-4C6C-B6A3-A32A711B9AF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268413" y="2642812"/>
              <a:ext cx="1134" cy="16764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Connector 138">
              <a:extLst>
                <a:ext uri="{FF2B5EF4-FFF2-40B4-BE49-F238E27FC236}">
                  <a16:creationId xmlns:a16="http://schemas.microsoft.com/office/drawing/2014/main" id="{E24A0C85-FCB1-4029-BBD8-E4A668101AA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423256" y="2551372"/>
              <a:ext cx="442828" cy="2590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Straight Connector 139">
              <a:extLst>
                <a:ext uri="{FF2B5EF4-FFF2-40B4-BE49-F238E27FC236}">
                  <a16:creationId xmlns:a16="http://schemas.microsoft.com/office/drawing/2014/main" id="{312FACDC-F2BD-4091-AE49-87B9D39047D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49015" y="2551372"/>
              <a:ext cx="464556" cy="2590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5" name="Group 65">
              <a:extLst>
                <a:ext uri="{FF2B5EF4-FFF2-40B4-BE49-F238E27FC236}">
                  <a16:creationId xmlns:a16="http://schemas.microsoft.com/office/drawing/2014/main" id="{5B130BEE-3984-4F33-B38F-1A12EC7EAA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07482" y="3156128"/>
              <a:ext cx="310896" cy="182880"/>
              <a:chOff x="2423" y="2253"/>
              <a:chExt cx="257" cy="147"/>
            </a:xfrm>
          </p:grpSpPr>
          <p:sp>
            <p:nvSpPr>
              <p:cNvPr id="315" name="AutoShape 66">
                <a:extLst>
                  <a:ext uri="{FF2B5EF4-FFF2-40B4-BE49-F238E27FC236}">
                    <a16:creationId xmlns:a16="http://schemas.microsoft.com/office/drawing/2014/main" id="{116DA222-DDEA-4670-A902-94C406D5CD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4" y="2253"/>
                <a:ext cx="256" cy="147"/>
              </a:xfrm>
              <a:prstGeom prst="can">
                <a:avLst>
                  <a:gd name="adj" fmla="val 50000"/>
                </a:avLst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16" name="Oval 67">
                <a:extLst>
                  <a:ext uri="{FF2B5EF4-FFF2-40B4-BE49-F238E27FC236}">
                    <a16:creationId xmlns:a16="http://schemas.microsoft.com/office/drawing/2014/main" id="{45D5D77E-B45C-41AD-BAB9-A7053212E2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3" y="2253"/>
                <a:ext cx="257" cy="74"/>
              </a:xfrm>
              <a:prstGeom prst="ellipse">
                <a:avLst/>
              </a:prstGeom>
              <a:solidFill>
                <a:srgbClr val="66FF33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317" name="Group 68">
                <a:extLst>
                  <a:ext uri="{FF2B5EF4-FFF2-40B4-BE49-F238E27FC236}">
                    <a16:creationId xmlns:a16="http://schemas.microsoft.com/office/drawing/2014/main" id="{02CB3112-B26E-4AE1-BD26-436AB814339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71" y="2263"/>
                <a:ext cx="167" cy="53"/>
                <a:chOff x="2242" y="2225"/>
                <a:chExt cx="627" cy="249"/>
              </a:xfrm>
            </p:grpSpPr>
            <p:sp>
              <p:nvSpPr>
                <p:cNvPr id="318" name="Freeform 69">
                  <a:extLst>
                    <a:ext uri="{FF2B5EF4-FFF2-40B4-BE49-F238E27FC236}">
                      <a16:creationId xmlns:a16="http://schemas.microsoft.com/office/drawing/2014/main" id="{A8530EAD-6AD1-4506-AC19-5B18EB425ED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47" y="2225"/>
                  <a:ext cx="320" cy="114"/>
                </a:xfrm>
                <a:custGeom>
                  <a:avLst/>
                  <a:gdLst/>
                  <a:ahLst/>
                  <a:cxnLst>
                    <a:cxn ang="0">
                      <a:pos x="0" y="18"/>
                    </a:cxn>
                    <a:cxn ang="0">
                      <a:pos x="167" y="86"/>
                    </a:cxn>
                    <a:cxn ang="0">
                      <a:pos x="94" y="110"/>
                    </a:cxn>
                    <a:cxn ang="0">
                      <a:pos x="273" y="114"/>
                    </a:cxn>
                    <a:cxn ang="0">
                      <a:pos x="319" y="38"/>
                    </a:cxn>
                    <a:cxn ang="0">
                      <a:pos x="245" y="62"/>
                    </a:cxn>
                    <a:cxn ang="0">
                      <a:pos x="107" y="0"/>
                    </a:cxn>
                    <a:cxn ang="0">
                      <a:pos x="0" y="18"/>
                    </a:cxn>
                  </a:cxnLst>
                  <a:rect l="0" t="0" r="r" b="b"/>
                  <a:pathLst>
                    <a:path w="319" h="114">
                      <a:moveTo>
                        <a:pt x="0" y="18"/>
                      </a:moveTo>
                      <a:lnTo>
                        <a:pt x="167" y="86"/>
                      </a:lnTo>
                      <a:lnTo>
                        <a:pt x="94" y="110"/>
                      </a:lnTo>
                      <a:lnTo>
                        <a:pt x="273" y="114"/>
                      </a:lnTo>
                      <a:lnTo>
                        <a:pt x="319" y="38"/>
                      </a:lnTo>
                      <a:lnTo>
                        <a:pt x="245" y="62"/>
                      </a:lnTo>
                      <a:lnTo>
                        <a:pt x="107" y="0"/>
                      </a:lnTo>
                      <a:lnTo>
                        <a:pt x="0" y="1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19" name="Freeform 70">
                  <a:extLst>
                    <a:ext uri="{FF2B5EF4-FFF2-40B4-BE49-F238E27FC236}">
                      <a16:creationId xmlns:a16="http://schemas.microsoft.com/office/drawing/2014/main" id="{2DEA526C-CD0A-4125-B655-1E5E8E79F9D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39" y="2361"/>
                  <a:ext cx="330" cy="113"/>
                </a:xfrm>
                <a:custGeom>
                  <a:avLst/>
                  <a:gdLst/>
                  <a:ahLst/>
                  <a:cxnLst>
                    <a:cxn ang="0">
                      <a:pos x="0" y="72"/>
                    </a:cxn>
                    <a:cxn ang="0">
                      <a:pos x="19" y="3"/>
                    </a:cxn>
                    <a:cxn ang="0">
                      <a:pos x="213" y="0"/>
                    </a:cxn>
                    <a:cxn ang="0">
                      <a:pos x="144" y="22"/>
                    </a:cxn>
                    <a:cxn ang="0">
                      <a:pos x="329" y="89"/>
                    </a:cxn>
                    <a:cxn ang="0">
                      <a:pos x="224" y="113"/>
                    </a:cxn>
                    <a:cxn ang="0">
                      <a:pos x="70" y="49"/>
                    </a:cxn>
                    <a:cxn ang="0">
                      <a:pos x="0" y="72"/>
                    </a:cxn>
                  </a:cxnLst>
                  <a:rect l="0" t="0" r="r" b="b"/>
                  <a:pathLst>
                    <a:path w="329" h="113">
                      <a:moveTo>
                        <a:pt x="0" y="72"/>
                      </a:moveTo>
                      <a:lnTo>
                        <a:pt x="19" y="3"/>
                      </a:lnTo>
                      <a:lnTo>
                        <a:pt x="213" y="0"/>
                      </a:lnTo>
                      <a:lnTo>
                        <a:pt x="144" y="22"/>
                      </a:lnTo>
                      <a:lnTo>
                        <a:pt x="329" y="89"/>
                      </a:lnTo>
                      <a:lnTo>
                        <a:pt x="224" y="113"/>
                      </a:lnTo>
                      <a:lnTo>
                        <a:pt x="70" y="49"/>
                      </a:lnTo>
                      <a:lnTo>
                        <a:pt x="0" y="7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20" name="Freeform 71">
                  <a:extLst>
                    <a:ext uri="{FF2B5EF4-FFF2-40B4-BE49-F238E27FC236}">
                      <a16:creationId xmlns:a16="http://schemas.microsoft.com/office/drawing/2014/main" id="{23B2E3D2-E747-4D6F-88E6-F0F3884C3C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42" y="2354"/>
                  <a:ext cx="287" cy="105"/>
                </a:xfrm>
                <a:custGeom>
                  <a:avLst/>
                  <a:gdLst/>
                  <a:ahLst/>
                  <a:cxnLst>
                    <a:cxn ang="0">
                      <a:pos x="0" y="45"/>
                    </a:cxn>
                    <a:cxn ang="0">
                      <a:pos x="26" y="105"/>
                    </a:cxn>
                    <a:cxn ang="0">
                      <a:pos x="218" y="103"/>
                    </a:cxn>
                    <a:cxn ang="0">
                      <a:pos x="146" y="81"/>
                    </a:cxn>
                    <a:cxn ang="0">
                      <a:pos x="287" y="27"/>
                    </a:cxn>
                    <a:cxn ang="0">
                      <a:pos x="219" y="0"/>
                    </a:cxn>
                    <a:cxn ang="0">
                      <a:pos x="60" y="63"/>
                    </a:cxn>
                    <a:cxn ang="0">
                      <a:pos x="0" y="45"/>
                    </a:cxn>
                  </a:cxnLst>
                  <a:rect l="0" t="0" r="r" b="b"/>
                  <a:pathLst>
                    <a:path w="287" h="105">
                      <a:moveTo>
                        <a:pt x="0" y="45"/>
                      </a:moveTo>
                      <a:lnTo>
                        <a:pt x="26" y="105"/>
                      </a:lnTo>
                      <a:lnTo>
                        <a:pt x="218" y="103"/>
                      </a:lnTo>
                      <a:lnTo>
                        <a:pt x="146" y="81"/>
                      </a:lnTo>
                      <a:lnTo>
                        <a:pt x="287" y="27"/>
                      </a:lnTo>
                      <a:lnTo>
                        <a:pt x="219" y="0"/>
                      </a:lnTo>
                      <a:lnTo>
                        <a:pt x="60" y="63"/>
                      </a:lnTo>
                      <a:lnTo>
                        <a:pt x="0" y="4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21" name="Freeform 72">
                  <a:extLst>
                    <a:ext uri="{FF2B5EF4-FFF2-40B4-BE49-F238E27FC236}">
                      <a16:creationId xmlns:a16="http://schemas.microsoft.com/office/drawing/2014/main" id="{64CED33D-28C7-454B-9841-883E80C35F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8" y="2244"/>
                  <a:ext cx="291" cy="105"/>
                </a:xfrm>
                <a:custGeom>
                  <a:avLst/>
                  <a:gdLst/>
                  <a:ahLst/>
                  <a:cxnLst>
                    <a:cxn ang="0">
                      <a:pos x="0" y="75"/>
                    </a:cxn>
                    <a:cxn ang="0">
                      <a:pos x="68" y="105"/>
                    </a:cxn>
                    <a:cxn ang="0">
                      <a:pos x="217" y="39"/>
                    </a:cxn>
                    <a:cxn ang="0">
                      <a:pos x="291" y="61"/>
                    </a:cxn>
                    <a:cxn ang="0">
                      <a:pos x="261" y="0"/>
                    </a:cxn>
                    <a:cxn ang="0">
                      <a:pos x="94" y="1"/>
                    </a:cxn>
                    <a:cxn ang="0">
                      <a:pos x="142" y="19"/>
                    </a:cxn>
                    <a:cxn ang="0">
                      <a:pos x="0" y="75"/>
                    </a:cxn>
                  </a:cxnLst>
                  <a:rect l="0" t="0" r="r" b="b"/>
                  <a:pathLst>
                    <a:path w="291" h="105">
                      <a:moveTo>
                        <a:pt x="0" y="75"/>
                      </a:moveTo>
                      <a:lnTo>
                        <a:pt x="68" y="105"/>
                      </a:lnTo>
                      <a:lnTo>
                        <a:pt x="217" y="39"/>
                      </a:lnTo>
                      <a:lnTo>
                        <a:pt x="291" y="61"/>
                      </a:lnTo>
                      <a:lnTo>
                        <a:pt x="261" y="0"/>
                      </a:lnTo>
                      <a:lnTo>
                        <a:pt x="94" y="1"/>
                      </a:lnTo>
                      <a:lnTo>
                        <a:pt x="142" y="19"/>
                      </a:lnTo>
                      <a:lnTo>
                        <a:pt x="0" y="7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endParaRPr lang="en-US"/>
                </a:p>
              </p:txBody>
            </p:sp>
          </p:grpSp>
        </p:grpSp>
        <p:cxnSp>
          <p:nvCxnSpPr>
            <p:cNvPr id="306" name="Straight Connector 148">
              <a:extLst>
                <a:ext uri="{FF2B5EF4-FFF2-40B4-BE49-F238E27FC236}">
                  <a16:creationId xmlns:a16="http://schemas.microsoft.com/office/drawing/2014/main" id="{B4CCFA06-F98A-469E-9F84-A458B8A274A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62864" y="3247568"/>
              <a:ext cx="34582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07" name="Picture 302">
              <a:extLst>
                <a:ext uri="{FF2B5EF4-FFF2-40B4-BE49-F238E27FC236}">
                  <a16:creationId xmlns:a16="http://schemas.microsoft.com/office/drawing/2014/main" id="{33555917-560A-45FA-A8FD-B6ACD2BD0BF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1225" y="2236845"/>
              <a:ext cx="186301" cy="183452"/>
            </a:xfrm>
            <a:prstGeom prst="rect">
              <a:avLst/>
            </a:prstGeom>
          </p:spPr>
        </p:pic>
        <p:pic>
          <p:nvPicPr>
            <p:cNvPr id="308" name="Picture 304">
              <a:extLst>
                <a:ext uri="{FF2B5EF4-FFF2-40B4-BE49-F238E27FC236}">
                  <a16:creationId xmlns:a16="http://schemas.microsoft.com/office/drawing/2014/main" id="{B48333C2-5662-416C-B049-735E6F98A30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2999" y="2575085"/>
              <a:ext cx="186301" cy="183452"/>
            </a:xfrm>
            <a:prstGeom prst="rect">
              <a:avLst/>
            </a:prstGeom>
          </p:spPr>
        </p:pic>
        <p:pic>
          <p:nvPicPr>
            <p:cNvPr id="309" name="Picture 305">
              <a:extLst>
                <a:ext uri="{FF2B5EF4-FFF2-40B4-BE49-F238E27FC236}">
                  <a16:creationId xmlns:a16="http://schemas.microsoft.com/office/drawing/2014/main" id="{DBD2EAE3-9197-407D-9233-C03DA7D53C0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6227" y="3363705"/>
              <a:ext cx="186301" cy="183452"/>
            </a:xfrm>
            <a:prstGeom prst="rect">
              <a:avLst/>
            </a:prstGeom>
          </p:spPr>
        </p:pic>
        <p:pic>
          <p:nvPicPr>
            <p:cNvPr id="310" name="Picture 306">
              <a:extLst>
                <a:ext uri="{FF2B5EF4-FFF2-40B4-BE49-F238E27FC236}">
                  <a16:creationId xmlns:a16="http://schemas.microsoft.com/office/drawing/2014/main" id="{59962D2E-CB42-42D7-922E-14EF19977A5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1267" y="2812033"/>
              <a:ext cx="186301" cy="183452"/>
            </a:xfrm>
            <a:prstGeom prst="rect">
              <a:avLst/>
            </a:prstGeom>
          </p:spPr>
        </p:pic>
        <p:pic>
          <p:nvPicPr>
            <p:cNvPr id="311" name="Picture 307">
              <a:extLst>
                <a:ext uri="{FF2B5EF4-FFF2-40B4-BE49-F238E27FC236}">
                  <a16:creationId xmlns:a16="http://schemas.microsoft.com/office/drawing/2014/main" id="{C42404A5-6755-430A-BD03-B574C9EF152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2263" y="3361636"/>
              <a:ext cx="186301" cy="183452"/>
            </a:xfrm>
            <a:prstGeom prst="rect">
              <a:avLst/>
            </a:prstGeom>
          </p:spPr>
        </p:pic>
        <p:pic>
          <p:nvPicPr>
            <p:cNvPr id="312" name="Picture 308">
              <a:extLst>
                <a:ext uri="{FF2B5EF4-FFF2-40B4-BE49-F238E27FC236}">
                  <a16:creationId xmlns:a16="http://schemas.microsoft.com/office/drawing/2014/main" id="{996C0C69-5203-4B4D-B949-67746489B46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1452" y="2577154"/>
              <a:ext cx="186301" cy="183452"/>
            </a:xfrm>
            <a:prstGeom prst="rect">
              <a:avLst/>
            </a:prstGeom>
          </p:spPr>
        </p:pic>
        <p:sp>
          <p:nvSpPr>
            <p:cNvPr id="313" name="TextBox 318">
              <a:extLst>
                <a:ext uri="{FF2B5EF4-FFF2-40B4-BE49-F238E27FC236}">
                  <a16:creationId xmlns:a16="http://schemas.microsoft.com/office/drawing/2014/main" id="{10EE9012-DCC2-48D2-A7BC-55408B4ECC0C}"/>
                </a:ext>
              </a:extLst>
            </p:cNvPr>
            <p:cNvSpPr txBox="1"/>
            <p:nvPr/>
          </p:nvSpPr>
          <p:spPr>
            <a:xfrm>
              <a:off x="5459430" y="3650902"/>
              <a:ext cx="1665054" cy="3331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Calibri" charset="0"/>
                  <a:ea typeface="Calibri" charset="0"/>
                  <a:cs typeface="Calibri" charset="0"/>
                </a:rPr>
                <a:t>Switch programs</a:t>
              </a:r>
            </a:p>
          </p:txBody>
        </p:sp>
        <p:pic>
          <p:nvPicPr>
            <p:cNvPr id="314" name="Picture 113">
              <a:extLst>
                <a:ext uri="{FF2B5EF4-FFF2-40B4-BE49-F238E27FC236}">
                  <a16:creationId xmlns:a16="http://schemas.microsoft.com/office/drawing/2014/main" id="{59FFD919-5734-4E55-9968-2B300F826B1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908769" y="3210766"/>
              <a:ext cx="410301" cy="356746"/>
            </a:xfrm>
            <a:prstGeom prst="rect">
              <a:avLst/>
            </a:prstGeom>
          </p:spPr>
        </p:pic>
      </p:grpSp>
      <p:sp>
        <p:nvSpPr>
          <p:cNvPr id="107" name="Left Arrow 316">
            <a:extLst>
              <a:ext uri="{FF2B5EF4-FFF2-40B4-BE49-F238E27FC236}">
                <a16:creationId xmlns:a16="http://schemas.microsoft.com/office/drawing/2014/main" id="{930BBD5B-E968-2349-97DC-2AA3E9116F77}"/>
              </a:ext>
            </a:extLst>
          </p:cNvPr>
          <p:cNvSpPr/>
          <p:nvPr/>
        </p:nvSpPr>
        <p:spPr>
          <a:xfrm rot="9620101">
            <a:off x="2867504" y="3232645"/>
            <a:ext cx="1187889" cy="53455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TextBox 318">
            <a:extLst>
              <a:ext uri="{FF2B5EF4-FFF2-40B4-BE49-F238E27FC236}">
                <a16:creationId xmlns:a16="http://schemas.microsoft.com/office/drawing/2014/main" id="{1F032B90-DA32-4DC2-B209-12BB937ED5AF}"/>
              </a:ext>
            </a:extLst>
          </p:cNvPr>
          <p:cNvSpPr txBox="1"/>
          <p:nvPr/>
        </p:nvSpPr>
        <p:spPr>
          <a:xfrm>
            <a:off x="4678936" y="3871376"/>
            <a:ext cx="26478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libri" charset="0"/>
                <a:ea typeface="Calibri" charset="0"/>
                <a:cs typeface="Calibri" charset="0"/>
              </a:rPr>
              <a:t>Contra compiler</a:t>
            </a:r>
          </a:p>
        </p:txBody>
      </p:sp>
      <p:pic>
        <p:nvPicPr>
          <p:cNvPr id="11" name="圖片 10" descr="一張含有 標誌 的圖片&#10;&#10;自動產生的描述">
            <a:extLst>
              <a:ext uri="{FF2B5EF4-FFF2-40B4-BE49-F238E27FC236}">
                <a16:creationId xmlns:a16="http://schemas.microsoft.com/office/drawing/2014/main" id="{6804533B-2DCD-44A1-9917-4D59E40B771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4893951" y="1833049"/>
            <a:ext cx="1848756" cy="18087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06031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" grpId="0" animBg="1"/>
      <p:bldP spid="284" grpId="0" animBg="1"/>
      <p:bldP spid="107" grpId="0" animBg="1"/>
      <p:bldP spid="10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B5478-2651-8E48-B048-2EA7FBF82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Contra Policy Language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D8F2EF-599F-AB40-96F3-5C67874128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Routing policy: a function that ranks network paths</a:t>
            </a:r>
          </a:p>
          <a:p>
            <a:pPr lvl="1"/>
            <a:r>
              <a:rPr lang="en-US" sz="3200" dirty="0"/>
              <a:t>Matching on paths using regular expressions</a:t>
            </a:r>
          </a:p>
          <a:p>
            <a:pPr lvl="1"/>
            <a:r>
              <a:rPr lang="en-US" sz="3200" dirty="0"/>
              <a:t>Computing and comparing path metrics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B5BF47-E90C-1749-ADD0-0BD51059A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8992C-B9AF-2F49-8B31-EC7F489F3004}" type="slidenum">
              <a:rPr lang="en-US" smtClean="0"/>
              <a:t>18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116FA5-520A-9245-9B33-1A1F7EAEC270}"/>
              </a:ext>
            </a:extLst>
          </p:cNvPr>
          <p:cNvSpPr txBox="1"/>
          <p:nvPr/>
        </p:nvSpPr>
        <p:spPr>
          <a:xfrm>
            <a:off x="545806" y="4472969"/>
            <a:ext cx="3412538" cy="1569660"/>
          </a:xfrm>
          <a:prstGeom prst="rect">
            <a:avLst/>
          </a:prstGeom>
          <a:solidFill>
            <a:srgbClr val="FFF9C4"/>
          </a:solidFill>
        </p:spPr>
        <p:txBody>
          <a:bodyPr wrap="square" rtlCol="0">
            <a:spAutoFit/>
          </a:bodyPr>
          <a:lstStyle/>
          <a:p>
            <a:pPr lvl="1"/>
            <a:r>
              <a:rPr lang="en-US" sz="3200" dirty="0"/>
              <a:t>if (.* W .*) </a:t>
            </a:r>
          </a:p>
          <a:p>
            <a:pPr lvl="1"/>
            <a:r>
              <a:rPr lang="en-US" sz="3200" dirty="0"/>
              <a:t>   then </a:t>
            </a:r>
            <a:r>
              <a:rPr lang="en-US" sz="3200" dirty="0" err="1"/>
              <a:t>path.util</a:t>
            </a:r>
            <a:r>
              <a:rPr lang="en-US" sz="3200" dirty="0"/>
              <a:t> </a:t>
            </a:r>
          </a:p>
          <a:p>
            <a:pPr lvl="1"/>
            <a:r>
              <a:rPr lang="en-US" sz="3200" dirty="0"/>
              <a:t>   else </a:t>
            </a:r>
            <a:r>
              <a:rPr lang="en-US" sz="3200" dirty="0">
                <a:latin typeface="Symbol" pitchFamily="2" charset="2"/>
                <a:ea typeface="Tahoma" panose="020B0604030504040204" pitchFamily="34" charset="0"/>
                <a:cs typeface="Tahoma" panose="020B0604030504040204" pitchFamily="34" charset="0"/>
              </a:rPr>
              <a:t>∞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3D2DCB-87DB-7744-ADB3-F34579F1EA54}"/>
              </a:ext>
            </a:extLst>
          </p:cNvPr>
          <p:cNvSpPr txBox="1"/>
          <p:nvPr/>
        </p:nvSpPr>
        <p:spPr>
          <a:xfrm>
            <a:off x="5783515" y="4474468"/>
            <a:ext cx="5465731" cy="1569660"/>
          </a:xfrm>
          <a:prstGeom prst="rect">
            <a:avLst/>
          </a:prstGeom>
          <a:solidFill>
            <a:srgbClr val="FFF9C4"/>
          </a:solidFill>
        </p:spPr>
        <p:txBody>
          <a:bodyPr wrap="square" rtlCol="0">
            <a:spAutoFit/>
          </a:bodyPr>
          <a:lstStyle/>
          <a:p>
            <a:pPr lvl="1"/>
            <a:r>
              <a:rPr lang="en-US" sz="3200" dirty="0"/>
              <a:t>if (</a:t>
            </a:r>
            <a:r>
              <a:rPr lang="en-US" sz="3200" dirty="0" err="1"/>
              <a:t>path.util</a:t>
            </a:r>
            <a:r>
              <a:rPr lang="en-US" sz="3200" dirty="0"/>
              <a:t>  &lt; 0.8) </a:t>
            </a:r>
          </a:p>
          <a:p>
            <a:pPr lvl="1"/>
            <a:r>
              <a:rPr lang="en-US" sz="3200" dirty="0"/>
              <a:t>  then (1, 0, </a:t>
            </a:r>
            <a:r>
              <a:rPr lang="en-US" sz="3200" dirty="0" err="1"/>
              <a:t>path.util</a:t>
            </a:r>
            <a:r>
              <a:rPr lang="en-US" sz="3200" dirty="0"/>
              <a:t>) </a:t>
            </a:r>
          </a:p>
          <a:p>
            <a:pPr lvl="1"/>
            <a:r>
              <a:rPr lang="en-US" sz="3200" dirty="0"/>
              <a:t>  else  (2, </a:t>
            </a:r>
            <a:r>
              <a:rPr lang="en-US" sz="3200" dirty="0" err="1"/>
              <a:t>path.len</a:t>
            </a:r>
            <a:r>
              <a:rPr lang="en-US" sz="3200" dirty="0"/>
              <a:t>, </a:t>
            </a:r>
            <a:r>
              <a:rPr lang="en-US" sz="3200" dirty="0" err="1"/>
              <a:t>path.util</a:t>
            </a:r>
            <a:r>
              <a:rPr lang="en-US" sz="3200" dirty="0"/>
              <a:t>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C6E8294-F7DE-5340-98A9-299246F807F0}"/>
              </a:ext>
            </a:extLst>
          </p:cNvPr>
          <p:cNvSpPr/>
          <p:nvPr/>
        </p:nvSpPr>
        <p:spPr>
          <a:xfrm>
            <a:off x="223632" y="3889022"/>
            <a:ext cx="42017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Waypoint W with min utilization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2A5BA6-0D29-3D41-9591-18D35600FF46}"/>
              </a:ext>
            </a:extLst>
          </p:cNvPr>
          <p:cNvSpPr txBox="1"/>
          <p:nvPr/>
        </p:nvSpPr>
        <p:spPr>
          <a:xfrm>
            <a:off x="5177678" y="3889022"/>
            <a:ext cx="65181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Min utilization under light load, otherwise shortest</a:t>
            </a:r>
          </a:p>
        </p:txBody>
      </p:sp>
    </p:spTree>
    <p:extLst>
      <p:ext uri="{BB962C8B-B14F-4D97-AF65-F5344CB8AC3E}">
        <p14:creationId xmlns:p14="http://schemas.microsoft.com/office/powerpoint/2010/main" val="2350166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AEBA6-CDFA-4547-A5B1-E98586CFF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Contra Family of P4 Routing Programs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4B3621-C1A4-AE43-8E15-5187BF3F21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Distance vector routing</a:t>
            </a:r>
          </a:p>
          <a:p>
            <a:pPr lvl="1"/>
            <a:r>
              <a:rPr lang="en-US" sz="3200" dirty="0"/>
              <a:t>Flexible path constraints and metrics</a:t>
            </a:r>
          </a:p>
          <a:p>
            <a:pPr lvl="1"/>
            <a:r>
              <a:rPr lang="en-US" sz="3200" dirty="0"/>
              <a:t>Implementable in modern P4 data planes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88F875-B456-1240-85F5-8D59961D8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8992C-B9AF-2F49-8B31-EC7F489F3004}" type="slidenum">
              <a:rPr lang="en-US" smtClean="0"/>
              <a:t>19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9603947-A3E3-3448-AE1A-EBEAE305C8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430" y="4661509"/>
            <a:ext cx="1202572" cy="120257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CF0D726-D34B-744F-B91F-2E973B34F5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0878" y="4661509"/>
            <a:ext cx="1202572" cy="1202572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B1B9272-6B26-B140-9D99-E3A027D33FA9}"/>
              </a:ext>
            </a:extLst>
          </p:cNvPr>
          <p:cNvCxnSpPr>
            <a:cxnSpLocks/>
          </p:cNvCxnSpPr>
          <p:nvPr/>
        </p:nvCxnSpPr>
        <p:spPr>
          <a:xfrm>
            <a:off x="4519030" y="5196999"/>
            <a:ext cx="886365" cy="0"/>
          </a:xfrm>
          <a:prstGeom prst="line">
            <a:avLst/>
          </a:prstGeom>
          <a:ln w="381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Freeform 13">
            <a:extLst>
              <a:ext uri="{FF2B5EF4-FFF2-40B4-BE49-F238E27FC236}">
                <a16:creationId xmlns:a16="http://schemas.microsoft.com/office/drawing/2014/main" id="{A2EAB937-4F66-BE48-A0C9-6CFDFA03A660}"/>
              </a:ext>
            </a:extLst>
          </p:cNvPr>
          <p:cNvSpPr/>
          <p:nvPr/>
        </p:nvSpPr>
        <p:spPr>
          <a:xfrm>
            <a:off x="6457509" y="4879582"/>
            <a:ext cx="1690007" cy="558796"/>
          </a:xfrm>
          <a:custGeom>
            <a:avLst/>
            <a:gdLst>
              <a:gd name="connsiteX0" fmla="*/ 0 w 1690007"/>
              <a:gd name="connsiteY0" fmla="*/ 281165 h 558796"/>
              <a:gd name="connsiteX1" fmla="*/ 130628 w 1690007"/>
              <a:gd name="connsiteY1" fmla="*/ 191358 h 558796"/>
              <a:gd name="connsiteX2" fmla="*/ 367393 w 1690007"/>
              <a:gd name="connsiteY2" fmla="*/ 11744 h 558796"/>
              <a:gd name="connsiteX3" fmla="*/ 767443 w 1690007"/>
              <a:gd name="connsiteY3" fmla="*/ 558751 h 558796"/>
              <a:gd name="connsiteX4" fmla="*/ 1126671 w 1690007"/>
              <a:gd name="connsiteY4" fmla="*/ 44401 h 558796"/>
              <a:gd name="connsiteX5" fmla="*/ 1355271 w 1690007"/>
              <a:gd name="connsiteY5" fmla="*/ 321987 h 558796"/>
              <a:gd name="connsiteX6" fmla="*/ 1690007 w 1690007"/>
              <a:gd name="connsiteY6" fmla="*/ 362808 h 558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90007" h="558796">
                <a:moveTo>
                  <a:pt x="0" y="281165"/>
                </a:moveTo>
                <a:cubicBezTo>
                  <a:pt x="34698" y="258713"/>
                  <a:pt x="69396" y="236261"/>
                  <a:pt x="130628" y="191358"/>
                </a:cubicBezTo>
                <a:cubicBezTo>
                  <a:pt x="191860" y="146454"/>
                  <a:pt x="261257" y="-49488"/>
                  <a:pt x="367393" y="11744"/>
                </a:cubicBezTo>
                <a:cubicBezTo>
                  <a:pt x="473529" y="72976"/>
                  <a:pt x="640897" y="553308"/>
                  <a:pt x="767443" y="558751"/>
                </a:cubicBezTo>
                <a:cubicBezTo>
                  <a:pt x="893989" y="564194"/>
                  <a:pt x="1028700" y="83862"/>
                  <a:pt x="1126671" y="44401"/>
                </a:cubicBezTo>
                <a:cubicBezTo>
                  <a:pt x="1224642" y="4940"/>
                  <a:pt x="1261382" y="268919"/>
                  <a:pt x="1355271" y="321987"/>
                </a:cubicBezTo>
                <a:cubicBezTo>
                  <a:pt x="1449160" y="375055"/>
                  <a:pt x="1569583" y="368931"/>
                  <a:pt x="1690007" y="362808"/>
                </a:cubicBezTo>
              </a:path>
            </a:pathLst>
          </a:custGeom>
          <a:noFill/>
          <a:ln w="38100">
            <a:solidFill>
              <a:schemeClr val="accent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CD91794-5CF5-334F-B026-843CD904C203}"/>
              </a:ext>
            </a:extLst>
          </p:cNvPr>
          <p:cNvSpPr txBox="1"/>
          <p:nvPr/>
        </p:nvSpPr>
        <p:spPr>
          <a:xfrm>
            <a:off x="4674070" y="4735334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0.2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E30C673-7F35-C843-B7DE-404710F7A51D}"/>
              </a:ext>
            </a:extLst>
          </p:cNvPr>
          <p:cNvSpPr txBox="1"/>
          <p:nvPr/>
        </p:nvSpPr>
        <p:spPr>
          <a:xfrm>
            <a:off x="6918115" y="4613102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0.3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FCB4C30-6713-2A40-A9CD-F50280BB3AD4}"/>
              </a:ext>
            </a:extLst>
          </p:cNvPr>
          <p:cNvCxnSpPr>
            <a:cxnSpLocks/>
          </p:cNvCxnSpPr>
          <p:nvPr/>
        </p:nvCxnSpPr>
        <p:spPr>
          <a:xfrm flipH="1">
            <a:off x="5662604" y="4382913"/>
            <a:ext cx="2212769" cy="0"/>
          </a:xfrm>
          <a:prstGeom prst="straightConnector1">
            <a:avLst/>
          </a:prstGeom>
          <a:ln w="47625">
            <a:solidFill>
              <a:srgbClr val="00B050"/>
            </a:solidFill>
            <a:prstDash val="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CDCCAEA5-CF7B-6146-A51C-8854D0234B41}"/>
              </a:ext>
            </a:extLst>
          </p:cNvPr>
          <p:cNvSpPr txBox="1"/>
          <p:nvPr/>
        </p:nvSpPr>
        <p:spPr>
          <a:xfrm>
            <a:off x="5779928" y="3767440"/>
            <a:ext cx="2105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path probe: 0.3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1FB48AF-15A0-5E47-BDDA-7D861CCD3264}"/>
              </a:ext>
            </a:extLst>
          </p:cNvPr>
          <p:cNvCxnSpPr>
            <a:cxnSpLocks/>
          </p:cNvCxnSpPr>
          <p:nvPr/>
        </p:nvCxnSpPr>
        <p:spPr>
          <a:xfrm>
            <a:off x="4825779" y="5864081"/>
            <a:ext cx="2212769" cy="0"/>
          </a:xfrm>
          <a:prstGeom prst="straightConnector1">
            <a:avLst/>
          </a:prstGeom>
          <a:ln w="47625">
            <a:solidFill>
              <a:srgbClr val="00B050"/>
            </a:solidFill>
            <a:prstDash val="soli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13B2EF69-27A4-D043-8BA7-4570538DEA94}"/>
              </a:ext>
            </a:extLst>
          </p:cNvPr>
          <p:cNvSpPr txBox="1"/>
          <p:nvPr/>
        </p:nvSpPr>
        <p:spPr>
          <a:xfrm>
            <a:off x="4962212" y="6031210"/>
            <a:ext cx="17501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data packets</a:t>
            </a:r>
          </a:p>
        </p:txBody>
      </p:sp>
    </p:spTree>
    <p:extLst>
      <p:ext uri="{BB962C8B-B14F-4D97-AF65-F5344CB8AC3E}">
        <p14:creationId xmlns:p14="http://schemas.microsoft.com/office/powerpoint/2010/main" val="1582741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FE00E-53C9-0443-95B6-4083B6C60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Traditional Network Management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719657-2048-624D-A457-146FA4E590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967065" y="3112100"/>
            <a:ext cx="3707646" cy="296907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916EB66-EC7B-2D43-9C2D-4D069AA5CE5F}"/>
              </a:ext>
            </a:extLst>
          </p:cNvPr>
          <p:cNvSpPr txBox="1"/>
          <p:nvPr/>
        </p:nvSpPr>
        <p:spPr>
          <a:xfrm>
            <a:off x="1394792" y="5163991"/>
            <a:ext cx="350519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1. Measure</a:t>
            </a:r>
            <a:endParaRPr lang="en-US" sz="3200" b="1" dirty="0"/>
          </a:p>
          <a:p>
            <a:pPr algn="ctr"/>
            <a:r>
              <a:rPr lang="en-US" sz="2800" dirty="0"/>
              <a:t>(load, performance, traffic, failures)</a:t>
            </a:r>
            <a:endParaRPr lang="en-US" sz="1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B9B7EB-2B49-EC41-99AA-E14C44D624AC}"/>
              </a:ext>
            </a:extLst>
          </p:cNvPr>
          <p:cNvSpPr txBox="1"/>
          <p:nvPr/>
        </p:nvSpPr>
        <p:spPr>
          <a:xfrm>
            <a:off x="3130826" y="1589001"/>
            <a:ext cx="57150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2. Analyze</a:t>
            </a:r>
            <a:endParaRPr lang="en-US" sz="3200" b="1" dirty="0"/>
          </a:p>
          <a:p>
            <a:pPr algn="ctr"/>
            <a:r>
              <a:rPr lang="en-US" sz="2800" dirty="0"/>
              <a:t>(traffic matrix, route optimization, anomaly detection, fault localization)</a:t>
            </a:r>
            <a:endParaRPr lang="en-US" sz="1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1FF05A-6F11-7749-A533-B4A2C9192106}"/>
              </a:ext>
            </a:extLst>
          </p:cNvPr>
          <p:cNvSpPr txBox="1"/>
          <p:nvPr/>
        </p:nvSpPr>
        <p:spPr>
          <a:xfrm>
            <a:off x="6230336" y="5163991"/>
            <a:ext cx="473252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3. Configure</a:t>
            </a:r>
          </a:p>
          <a:p>
            <a:pPr algn="ctr"/>
            <a:r>
              <a:rPr lang="en-US" sz="2800" dirty="0"/>
              <a:t>(reconfigure tunnels, link weights, access control lists)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62708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CFA2B-E715-5344-A432-F59B60B18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Contra P4 Building Blocks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29AC22-C033-0440-BD78-E002217495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Monitor path performance</a:t>
            </a:r>
          </a:p>
          <a:p>
            <a:pPr lvl="1"/>
            <a:r>
              <a:rPr lang="en-US" sz="2800" dirty="0"/>
              <a:t>Reverse-path probes collect and accumulate statistics</a:t>
            </a:r>
          </a:p>
          <a:p>
            <a:r>
              <a:rPr lang="en-US" sz="3200" dirty="0"/>
              <a:t>Enforce path constraints</a:t>
            </a:r>
          </a:p>
          <a:p>
            <a:pPr lvl="1"/>
            <a:r>
              <a:rPr lang="en-US" sz="2800" dirty="0"/>
              <a:t>Controlling the propagation of probes</a:t>
            </a:r>
          </a:p>
          <a:p>
            <a:r>
              <a:rPr lang="en-US" sz="3200" dirty="0"/>
              <a:t>Compare and select paths</a:t>
            </a:r>
          </a:p>
          <a:p>
            <a:pPr lvl="1"/>
            <a:r>
              <a:rPr lang="en-US" sz="2800" dirty="0"/>
              <a:t>Best-path table updated as new probes arrive</a:t>
            </a:r>
          </a:p>
          <a:p>
            <a:r>
              <a:rPr lang="en-US" sz="3200" dirty="0"/>
              <a:t>Avoid out-of-order packets</a:t>
            </a:r>
          </a:p>
          <a:p>
            <a:pPr lvl="1"/>
            <a:r>
              <a:rPr lang="en-US" sz="2800" dirty="0"/>
              <a:t>Policy-aware </a:t>
            </a:r>
            <a:r>
              <a:rPr lang="en-US" sz="2800" dirty="0" err="1"/>
              <a:t>flowlet</a:t>
            </a:r>
            <a:r>
              <a:rPr lang="en-US" sz="2800" dirty="0"/>
              <a:t> switching table</a:t>
            </a:r>
          </a:p>
          <a:p>
            <a:r>
              <a:rPr lang="en-US" sz="3200" dirty="0"/>
              <a:t>Prevent forwarding loops</a:t>
            </a:r>
          </a:p>
          <a:p>
            <a:pPr lvl="1"/>
            <a:r>
              <a:rPr lang="en-US" sz="2800" dirty="0"/>
              <a:t>Version numbers of probes (like DSDV and Babel)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095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C8404-5A99-1344-AFAC-96256222F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Contra Prototype and 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901ADD-C4BE-6044-866A-5AC2E0247F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r>
              <a:rPr lang="en-US" sz="3200" dirty="0"/>
              <a:t>Contra compiler</a:t>
            </a:r>
          </a:p>
          <a:p>
            <a:pPr lvl="1"/>
            <a:r>
              <a:rPr lang="en-US" sz="2800" dirty="0"/>
              <a:t>Written in 7485 lines of F#</a:t>
            </a:r>
          </a:p>
          <a:p>
            <a:pPr lvl="1"/>
            <a:r>
              <a:rPr lang="en-US" sz="2800" dirty="0"/>
              <a:t>Generates the switch-local P4 programs</a:t>
            </a:r>
          </a:p>
          <a:p>
            <a:r>
              <a:rPr lang="en-US" sz="3200" dirty="0"/>
              <a:t>Experimental setup</a:t>
            </a:r>
          </a:p>
          <a:p>
            <a:pPr lvl="1"/>
            <a:r>
              <a:rPr lang="en-US" sz="2800" dirty="0"/>
              <a:t>Topologies: data centers, random graphs, ISPs</a:t>
            </a:r>
          </a:p>
          <a:p>
            <a:pPr lvl="1"/>
            <a:r>
              <a:rPr lang="en-US" sz="2800" dirty="0"/>
              <a:t>Performance metric: flow completion time (FCT)</a:t>
            </a:r>
          </a:p>
          <a:p>
            <a:pPr lvl="1"/>
            <a:r>
              <a:rPr lang="en-US" sz="2800" dirty="0"/>
              <a:t>Comparisons: equal-cost multipath, Hula, and SPAIN</a:t>
            </a:r>
          </a:p>
          <a:p>
            <a:r>
              <a:rPr lang="en-US" sz="3200" dirty="0"/>
              <a:t>Simulation (in ns-3) and testbed (in </a:t>
            </a:r>
            <a:r>
              <a:rPr lang="en-US" sz="3200" dirty="0" err="1"/>
              <a:t>CloudLab</a:t>
            </a:r>
            <a:r>
              <a:rPr lang="en-US" sz="3200" dirty="0"/>
              <a:t>)</a:t>
            </a:r>
          </a:p>
          <a:p>
            <a:pPr lvl="1"/>
            <a:r>
              <a:rPr lang="en-US" sz="2800" dirty="0"/>
              <a:t>Outperforms shortest-path routing and static load balancing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F9967E-4B91-864F-B94D-7A1824469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8992C-B9AF-2F49-8B31-EC7F489F3004}" type="slidenum">
              <a:rPr lang="en-US" smtClean="0"/>
              <a:t>21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9B8FEF-8442-7048-A03D-3980D189B47D}"/>
              </a:ext>
            </a:extLst>
          </p:cNvPr>
          <p:cNvSpPr txBox="1"/>
          <p:nvPr/>
        </p:nvSpPr>
        <p:spPr>
          <a:xfrm>
            <a:off x="9660658" y="3167390"/>
            <a:ext cx="1507144" cy="523220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Compiler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1CC38D7-3CC6-CF45-AFE7-C85285BC3481}"/>
              </a:ext>
            </a:extLst>
          </p:cNvPr>
          <p:cNvCxnSpPr>
            <a:cxnSpLocks/>
          </p:cNvCxnSpPr>
          <p:nvPr/>
        </p:nvCxnSpPr>
        <p:spPr>
          <a:xfrm>
            <a:off x="10435985" y="2507614"/>
            <a:ext cx="1" cy="659776"/>
          </a:xfrm>
          <a:prstGeom prst="straightConnector1">
            <a:avLst/>
          </a:prstGeom>
          <a:ln w="60325">
            <a:solidFill>
              <a:schemeClr val="accent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87DBD54E-6CB2-3941-B5DF-B209089836DE}"/>
              </a:ext>
            </a:extLst>
          </p:cNvPr>
          <p:cNvSpPr txBox="1"/>
          <p:nvPr/>
        </p:nvSpPr>
        <p:spPr>
          <a:xfrm>
            <a:off x="9135624" y="1906183"/>
            <a:ext cx="22379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2"/>
                </a:solidFill>
              </a:rPr>
              <a:t>Routing Policy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0F7AA0-4825-5E4B-804F-91DF1B1C136C}"/>
              </a:ext>
            </a:extLst>
          </p:cNvPr>
          <p:cNvSpPr txBox="1"/>
          <p:nvPr/>
        </p:nvSpPr>
        <p:spPr>
          <a:xfrm>
            <a:off x="9743886" y="4349696"/>
            <a:ext cx="13406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2"/>
                </a:solidFill>
              </a:rPr>
              <a:t>P4 code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E9AF476-2BFA-4845-BEB9-90BD8A9BE951}"/>
              </a:ext>
            </a:extLst>
          </p:cNvPr>
          <p:cNvGrpSpPr/>
          <p:nvPr/>
        </p:nvGrpSpPr>
        <p:grpSpPr>
          <a:xfrm>
            <a:off x="9877339" y="3663606"/>
            <a:ext cx="1095943" cy="615720"/>
            <a:chOff x="9294245" y="3048661"/>
            <a:chExt cx="1095943" cy="1002834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443FCA84-27E6-A242-BD3F-FC916C7DD2A1}"/>
                </a:ext>
              </a:extLst>
            </p:cNvPr>
            <p:cNvCxnSpPr>
              <a:cxnSpLocks/>
            </p:cNvCxnSpPr>
            <p:nvPr/>
          </p:nvCxnSpPr>
          <p:spPr>
            <a:xfrm>
              <a:off x="9294245" y="3055865"/>
              <a:ext cx="25838" cy="995630"/>
            </a:xfrm>
            <a:prstGeom prst="straightConnector1">
              <a:avLst/>
            </a:prstGeom>
            <a:ln w="60325">
              <a:solidFill>
                <a:schemeClr val="accent2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337C084F-591D-814E-B7AC-0B428A365676}"/>
                </a:ext>
              </a:extLst>
            </p:cNvPr>
            <p:cNvCxnSpPr>
              <a:cxnSpLocks/>
            </p:cNvCxnSpPr>
            <p:nvPr/>
          </p:nvCxnSpPr>
          <p:spPr>
            <a:xfrm>
              <a:off x="9663669" y="3055865"/>
              <a:ext cx="7853" cy="995630"/>
            </a:xfrm>
            <a:prstGeom prst="straightConnector1">
              <a:avLst/>
            </a:prstGeom>
            <a:ln w="60325">
              <a:solidFill>
                <a:schemeClr val="accent2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553C9384-4A5B-F442-855B-B06827A1B078}"/>
                </a:ext>
              </a:extLst>
            </p:cNvPr>
            <p:cNvCxnSpPr>
              <a:cxnSpLocks/>
            </p:cNvCxnSpPr>
            <p:nvPr/>
          </p:nvCxnSpPr>
          <p:spPr>
            <a:xfrm>
              <a:off x="10012911" y="3048661"/>
              <a:ext cx="25838" cy="995630"/>
            </a:xfrm>
            <a:prstGeom prst="straightConnector1">
              <a:avLst/>
            </a:prstGeom>
            <a:ln w="60325">
              <a:solidFill>
                <a:schemeClr val="accent2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FD087243-868F-C74D-BD3A-F5570D3252C7}"/>
                </a:ext>
              </a:extLst>
            </p:cNvPr>
            <p:cNvCxnSpPr>
              <a:cxnSpLocks/>
            </p:cNvCxnSpPr>
            <p:nvPr/>
          </p:nvCxnSpPr>
          <p:spPr>
            <a:xfrm>
              <a:off x="10382335" y="3048661"/>
              <a:ext cx="7853" cy="995630"/>
            </a:xfrm>
            <a:prstGeom prst="straightConnector1">
              <a:avLst/>
            </a:prstGeom>
            <a:ln w="60325">
              <a:solidFill>
                <a:schemeClr val="accent2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104478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AAF04-8B6D-0144-BB87-3F1EE3B27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Toward Verified Closed-Loop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5BF7F3-558D-7C49-BE6C-9A83F92734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Explore more control-loop examples</a:t>
            </a:r>
          </a:p>
          <a:p>
            <a:pPr lvl="1"/>
            <a:r>
              <a:rPr lang="en-US" sz="2800" dirty="0"/>
              <a:t>DDoS mitigation, blocking unwanted OSes, etc.</a:t>
            </a:r>
          </a:p>
          <a:p>
            <a:r>
              <a:rPr lang="en-US" sz="3200" dirty="0"/>
              <a:t>Evaluate under realistic conditions</a:t>
            </a:r>
          </a:p>
          <a:p>
            <a:pPr lvl="1"/>
            <a:r>
              <a:rPr lang="en-US" sz="2800" dirty="0"/>
              <a:t>Hardware switches and operational networks</a:t>
            </a:r>
          </a:p>
          <a:p>
            <a:r>
              <a:rPr lang="en-US" sz="3200" dirty="0"/>
              <a:t>Identify unifying language constructs</a:t>
            </a:r>
          </a:p>
          <a:p>
            <a:pPr lvl="1"/>
            <a:r>
              <a:rPr lang="en-US" sz="2800" dirty="0"/>
              <a:t>Traffic queries integrated with control actions</a:t>
            </a:r>
          </a:p>
          <a:p>
            <a:r>
              <a:rPr lang="en-US" sz="3200" dirty="0"/>
              <a:t>Verify the compiler</a:t>
            </a:r>
          </a:p>
          <a:p>
            <a:pPr lvl="1"/>
            <a:r>
              <a:rPr lang="en-US" sz="2800" dirty="0"/>
              <a:t>Ensure the P4 programs are ``correct by construction”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3A1F5B-808D-F042-9806-6A5F580F3DB5}"/>
              </a:ext>
            </a:extLst>
          </p:cNvPr>
          <p:cNvSpPr txBox="1"/>
          <p:nvPr/>
        </p:nvSpPr>
        <p:spPr>
          <a:xfrm>
            <a:off x="918204" y="6396335"/>
            <a:ext cx="103555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Pronto project (ONF, Stanford, Princeton, Cornell): https://</a:t>
            </a:r>
            <a:r>
              <a:rPr lang="en-US" sz="2400" dirty="0" err="1"/>
              <a:t>vimeo.com</a:t>
            </a:r>
            <a:r>
              <a:rPr lang="en-US" sz="2400" dirty="0"/>
              <a:t>/447287550</a:t>
            </a:r>
          </a:p>
        </p:txBody>
      </p:sp>
    </p:spTree>
    <p:extLst>
      <p:ext uri="{BB962C8B-B14F-4D97-AF65-F5344CB8AC3E}">
        <p14:creationId xmlns:p14="http://schemas.microsoft.com/office/powerpoint/2010/main" val="36417480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8A6CA-3765-D74B-8267-802331D4CBB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CE3E2C04-534B-8F4E-833F-6186BBD636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527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8E7D6-9EDC-6C4F-B5C0-3D58A3EBA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73714" cy="1325563"/>
          </a:xfrm>
        </p:spPr>
        <p:txBody>
          <a:bodyPr/>
          <a:lstStyle/>
          <a:p>
            <a:r>
              <a:rPr lang="en-US" dirty="0"/>
              <a:t>Limitations of Traditional Network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72EE25-FF81-F040-B1F7-186D48A8E9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Measurement mismatches</a:t>
            </a:r>
          </a:p>
          <a:p>
            <a:pPr lvl="1"/>
            <a:r>
              <a:rPr lang="en-US" sz="2800" dirty="0"/>
              <a:t>Overhead of collecting many device-local measurements</a:t>
            </a:r>
          </a:p>
          <a:p>
            <a:pPr lvl="1"/>
            <a:r>
              <a:rPr lang="en-US" sz="2800" dirty="0"/>
              <a:t>Simplistic statistics (counts, samples) not tailored to the task</a:t>
            </a:r>
          </a:p>
          <a:p>
            <a:r>
              <a:rPr lang="en-US" sz="3200" dirty="0"/>
              <a:t>Indirect control</a:t>
            </a:r>
          </a:p>
          <a:p>
            <a:pPr lvl="1"/>
            <a:r>
              <a:rPr lang="en-US" sz="2800" dirty="0"/>
              <a:t>Configuration of complex protocols and mechanisms</a:t>
            </a:r>
          </a:p>
          <a:p>
            <a:pPr lvl="1"/>
            <a:r>
              <a:rPr lang="en-US" sz="2800" dirty="0"/>
              <a:t>Separate configuration of many distributed devices</a:t>
            </a:r>
          </a:p>
          <a:p>
            <a:r>
              <a:rPr lang="en-US" sz="3200" dirty="0"/>
              <a:t>Complex reasoning</a:t>
            </a:r>
          </a:p>
          <a:p>
            <a:pPr lvl="1"/>
            <a:r>
              <a:rPr lang="en-US" sz="2800" dirty="0"/>
              <a:t>Many separate software components and protocols</a:t>
            </a:r>
          </a:p>
          <a:p>
            <a:pPr lvl="1"/>
            <a:r>
              <a:rPr lang="en-US" sz="2800" dirty="0"/>
              <a:t>Software bugs, configuration errors, and protocol interactions</a:t>
            </a:r>
          </a:p>
        </p:txBody>
      </p:sp>
    </p:spTree>
    <p:extLst>
      <p:ext uri="{BB962C8B-B14F-4D97-AF65-F5344CB8AC3E}">
        <p14:creationId xmlns:p14="http://schemas.microsoft.com/office/powerpoint/2010/main" val="1178676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0BE29-C9D8-7E4A-BDEE-34E77F047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Closing the Loop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EC1C0F-67D2-6A44-9DC6-76BA790CFE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3355" y="1825625"/>
            <a:ext cx="5181600" cy="1177067"/>
          </a:xfrm>
        </p:spPr>
        <p:txBody>
          <a:bodyPr>
            <a:normAutofit/>
          </a:bodyPr>
          <a:lstStyle/>
          <a:p>
            <a:r>
              <a:rPr lang="en-US" sz="3600" dirty="0"/>
              <a:t>An integrated approach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87D75D-8449-284E-B437-B297AA3283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56541" y="1825625"/>
            <a:ext cx="6605028" cy="4516899"/>
          </a:xfrm>
        </p:spPr>
        <p:txBody>
          <a:bodyPr>
            <a:noAutofit/>
          </a:bodyPr>
          <a:lstStyle/>
          <a:p>
            <a:r>
              <a:rPr lang="en-US" sz="3600" dirty="0"/>
              <a:t>Efficient measurement</a:t>
            </a:r>
          </a:p>
          <a:p>
            <a:pPr lvl="1"/>
            <a:r>
              <a:rPr lang="en-US" sz="3200" dirty="0"/>
              <a:t>Measurement tailored to the task</a:t>
            </a:r>
          </a:p>
          <a:p>
            <a:pPr lvl="1"/>
            <a:r>
              <a:rPr lang="en-US" sz="3200" dirty="0"/>
              <a:t>Data analysis in the data plane</a:t>
            </a:r>
          </a:p>
          <a:p>
            <a:r>
              <a:rPr lang="en-US" sz="3600" dirty="0"/>
              <a:t>Direct control</a:t>
            </a:r>
          </a:p>
          <a:p>
            <a:pPr lvl="1"/>
            <a:r>
              <a:rPr lang="en-US" sz="3200" dirty="0"/>
              <a:t>Control actions in the data plane</a:t>
            </a:r>
          </a:p>
          <a:p>
            <a:r>
              <a:rPr lang="en-US" sz="3600" dirty="0"/>
              <a:t>Correct by construction</a:t>
            </a:r>
          </a:p>
          <a:p>
            <a:pPr lvl="1"/>
            <a:r>
              <a:rPr lang="en-US" sz="3200" dirty="0"/>
              <a:t>Device-local programs synthesized from network-wide goals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AB6F086-04BC-7F4F-9D7D-80F9CA74F1AC}"/>
              </a:ext>
            </a:extLst>
          </p:cNvPr>
          <p:cNvSpPr txBox="1"/>
          <p:nvPr/>
        </p:nvSpPr>
        <p:spPr>
          <a:xfrm>
            <a:off x="835790" y="2556416"/>
            <a:ext cx="390473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Network-wide goals</a:t>
            </a:r>
          </a:p>
          <a:p>
            <a:pPr algn="ctr"/>
            <a:r>
              <a:rPr lang="en-US" sz="2400" dirty="0"/>
              <a:t>(objectives and constraints)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F2FCA3F-815C-F245-B2F6-B3BC873A130F}"/>
              </a:ext>
            </a:extLst>
          </p:cNvPr>
          <p:cNvSpPr/>
          <p:nvPr/>
        </p:nvSpPr>
        <p:spPr>
          <a:xfrm>
            <a:off x="1878227" y="4020463"/>
            <a:ext cx="1729946" cy="825349"/>
          </a:xfrm>
          <a:prstGeom prst="rect">
            <a:avLst/>
          </a:prstGeom>
          <a:solidFill>
            <a:srgbClr val="0EC1C4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C5B69DB-35B0-1D4D-B12D-0FFADB3FF2D9}"/>
              </a:ext>
            </a:extLst>
          </p:cNvPr>
          <p:cNvSpPr txBox="1"/>
          <p:nvPr/>
        </p:nvSpPr>
        <p:spPr>
          <a:xfrm flipH="1">
            <a:off x="2010439" y="4185252"/>
            <a:ext cx="15112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Compiler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D013517-4B48-0E47-AB65-32327F608D9A}"/>
              </a:ext>
            </a:extLst>
          </p:cNvPr>
          <p:cNvCxnSpPr/>
          <p:nvPr/>
        </p:nvCxnSpPr>
        <p:spPr>
          <a:xfrm>
            <a:off x="2377989" y="4835091"/>
            <a:ext cx="0" cy="446555"/>
          </a:xfrm>
          <a:prstGeom prst="straightConnector1">
            <a:avLst/>
          </a:prstGeom>
          <a:ln w="50800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7004926-09D6-EB40-A29F-884ED95A1D9E}"/>
              </a:ext>
            </a:extLst>
          </p:cNvPr>
          <p:cNvCxnSpPr/>
          <p:nvPr/>
        </p:nvCxnSpPr>
        <p:spPr>
          <a:xfrm>
            <a:off x="2777525" y="4832966"/>
            <a:ext cx="0" cy="446555"/>
          </a:xfrm>
          <a:prstGeom prst="straightConnector1">
            <a:avLst/>
          </a:prstGeom>
          <a:ln w="50800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766FB15-AC90-8F47-8A35-1988FD464BD3}"/>
              </a:ext>
            </a:extLst>
          </p:cNvPr>
          <p:cNvCxnSpPr/>
          <p:nvPr/>
        </p:nvCxnSpPr>
        <p:spPr>
          <a:xfrm>
            <a:off x="3226486" y="4839637"/>
            <a:ext cx="0" cy="446555"/>
          </a:xfrm>
          <a:prstGeom prst="straightConnector1">
            <a:avLst/>
          </a:prstGeom>
          <a:ln w="50800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48F5E64-A117-FB43-A6D7-7BFD30E948B1}"/>
              </a:ext>
            </a:extLst>
          </p:cNvPr>
          <p:cNvCxnSpPr/>
          <p:nvPr/>
        </p:nvCxnSpPr>
        <p:spPr>
          <a:xfrm>
            <a:off x="2754185" y="3573908"/>
            <a:ext cx="0" cy="446555"/>
          </a:xfrm>
          <a:prstGeom prst="straightConnector1">
            <a:avLst/>
          </a:prstGeom>
          <a:ln w="50800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F0BE15AD-EBCF-3944-AA68-F4B5339344A9}"/>
              </a:ext>
            </a:extLst>
          </p:cNvPr>
          <p:cNvSpPr txBox="1"/>
          <p:nvPr/>
        </p:nvSpPr>
        <p:spPr>
          <a:xfrm>
            <a:off x="1077444" y="5449972"/>
            <a:ext cx="3479799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Device-local programs</a:t>
            </a:r>
          </a:p>
          <a:p>
            <a:pPr algn="ctr"/>
            <a:r>
              <a:rPr lang="en-US" sz="2400" dirty="0"/>
              <a:t>(measure and control)</a:t>
            </a:r>
          </a:p>
        </p:txBody>
      </p:sp>
    </p:spTree>
    <p:extLst>
      <p:ext uri="{BB962C8B-B14F-4D97-AF65-F5344CB8AC3E}">
        <p14:creationId xmlns:p14="http://schemas.microsoft.com/office/powerpoint/2010/main" val="366859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9FD8A66-2884-6549-A966-091214D3F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106873" cy="1325563"/>
          </a:xfrm>
        </p:spPr>
        <p:txBody>
          <a:bodyPr/>
          <a:lstStyle/>
          <a:p>
            <a:r>
              <a:rPr lang="en-US" dirty="0"/>
              <a:t>Protocol Independent Switch Architecture (PISA)</a:t>
            </a:r>
          </a:p>
        </p:txBody>
      </p:sp>
      <p:sp>
        <p:nvSpPr>
          <p:cNvPr id="115" name="Content Placeholder 114">
            <a:extLst>
              <a:ext uri="{FF2B5EF4-FFF2-40B4-BE49-F238E27FC236}">
                <a16:creationId xmlns:a16="http://schemas.microsoft.com/office/drawing/2014/main" id="{98816E58-B2EC-8242-AF32-E80179FE90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106872" cy="4351338"/>
          </a:xfrm>
        </p:spPr>
        <p:txBody>
          <a:bodyPr/>
          <a:lstStyle/>
          <a:p>
            <a:r>
              <a:rPr lang="en-US" dirty="0"/>
              <a:t>Data plane designed for programmability</a:t>
            </a:r>
          </a:p>
          <a:p>
            <a:pPr lvl="1"/>
            <a:r>
              <a:rPr lang="en-US" dirty="0"/>
              <a:t>Parsing, match-action tables, actions, registers</a:t>
            </a:r>
          </a:p>
          <a:p>
            <a:pPr lvl="1"/>
            <a:r>
              <a:rPr lang="en-US" dirty="0"/>
              <a:t>Barefoot/Intel (Arista, </a:t>
            </a:r>
            <a:r>
              <a:rPr lang="en-US" dirty="0" err="1"/>
              <a:t>NoviFlow</a:t>
            </a:r>
            <a:r>
              <a:rPr lang="en-US" dirty="0"/>
              <a:t>, </a:t>
            </a:r>
            <a:r>
              <a:rPr lang="en-US" dirty="0" err="1"/>
              <a:t>Stordis</a:t>
            </a:r>
            <a:r>
              <a:rPr lang="en-US" dirty="0"/>
              <a:t>), Xilinx, </a:t>
            </a:r>
            <a:r>
              <a:rPr lang="en-US" dirty="0" err="1"/>
              <a:t>Netronome</a:t>
            </a:r>
            <a:r>
              <a:rPr lang="en-US" dirty="0"/>
              <a:t>, </a:t>
            </a:r>
            <a:r>
              <a:rPr lang="en-US" dirty="0" err="1"/>
              <a:t>Pensando</a:t>
            </a:r>
            <a:r>
              <a:rPr lang="en-US" dirty="0"/>
              <a:t>, </a:t>
            </a:r>
            <a:r>
              <a:rPr lang="en-US" dirty="0" err="1"/>
              <a:t>Netcope</a:t>
            </a:r>
            <a:endParaRPr lang="en-US" dirty="0"/>
          </a:p>
          <a:p>
            <a:pPr lvl="1"/>
            <a:r>
              <a:rPr lang="en-US" dirty="0"/>
              <a:t>P4 programming language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F0AE63-D6C2-C245-B7AC-E81F7F0D6183}"/>
              </a:ext>
            </a:extLst>
          </p:cNvPr>
          <p:cNvSpPr txBox="1"/>
          <p:nvPr/>
        </p:nvSpPr>
        <p:spPr>
          <a:xfrm>
            <a:off x="5528034" y="6455081"/>
            <a:ext cx="872355" cy="369332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US" b="1" dirty="0">
                <a:latin typeface="Myriad Pro" charset="0"/>
                <a:ea typeface="Myriad Pro" charset="0"/>
                <a:cs typeface="Myriad Pro" charset="0"/>
              </a:rPr>
              <a:t>Stages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AD319A1-FE52-8049-A965-8EABE44A0C63}"/>
              </a:ext>
            </a:extLst>
          </p:cNvPr>
          <p:cNvGrpSpPr/>
          <p:nvPr/>
        </p:nvGrpSpPr>
        <p:grpSpPr>
          <a:xfrm>
            <a:off x="1566894" y="3704227"/>
            <a:ext cx="8794635" cy="2788648"/>
            <a:chOff x="174682" y="1722839"/>
            <a:chExt cx="8794635" cy="2788648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07579502-65C3-B243-88F8-C86560C14778}"/>
                </a:ext>
              </a:extLst>
            </p:cNvPr>
            <p:cNvSpPr/>
            <p:nvPr/>
          </p:nvSpPr>
          <p:spPr>
            <a:xfrm>
              <a:off x="7154001" y="1737042"/>
              <a:ext cx="1463693" cy="2774445"/>
            </a:xfrm>
            <a:prstGeom prst="roundRect">
              <a:avLst>
                <a:gd name="adj" fmla="val 6295"/>
              </a:avLst>
            </a:prstGeom>
            <a:solidFill>
              <a:schemeClr val="bg1">
                <a:lumMod val="50000"/>
              </a:schemeClr>
            </a:solidFill>
            <a:ln w="12700"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dirty="0">
                <a:latin typeface="Myriad Pro" charset="0"/>
                <a:ea typeface="Myriad Pro" charset="0"/>
                <a:cs typeface="Myriad Pro" charset="0"/>
              </a:endParaRPr>
            </a:p>
            <a:p>
              <a:pPr algn="ctr"/>
              <a:r>
                <a:rPr lang="en-US" sz="2000" b="1" dirty="0" err="1">
                  <a:latin typeface="Myriad Pro" charset="0"/>
                  <a:ea typeface="Myriad Pro" charset="0"/>
                  <a:cs typeface="Myriad Pro" charset="0"/>
                </a:rPr>
                <a:t>Deparser</a:t>
              </a:r>
              <a:endParaRPr lang="en-US" sz="2000" b="1" dirty="0">
                <a:latin typeface="Myriad Pro" charset="0"/>
                <a:ea typeface="Myriad Pro" charset="0"/>
                <a:cs typeface="Myriad Pro" charset="0"/>
              </a:endParaRPr>
            </a:p>
            <a:p>
              <a:pPr algn="ctr"/>
              <a:endParaRPr lang="en-US" sz="2000" b="1" dirty="0">
                <a:latin typeface="Myriad Pro" charset="0"/>
                <a:ea typeface="Myriad Pro" charset="0"/>
                <a:cs typeface="Myriad Pro" charset="0"/>
              </a:endParaRPr>
            </a:p>
            <a:p>
              <a:pPr algn="ctr"/>
              <a:endParaRPr lang="en-US" sz="2000" dirty="0"/>
            </a:p>
            <a:p>
              <a:pPr algn="ctr"/>
              <a:endParaRPr lang="en-US" sz="2000" dirty="0"/>
            </a:p>
            <a:p>
              <a:pPr algn="ctr"/>
              <a:endParaRPr lang="en-US" sz="2000" dirty="0"/>
            </a:p>
            <a:p>
              <a:pPr algn="ctr"/>
              <a:endParaRPr lang="en-US" sz="2000" dirty="0"/>
            </a:p>
            <a:p>
              <a:pPr algn="ctr"/>
              <a:endParaRPr lang="en-US" sz="2000" dirty="0"/>
            </a:p>
            <a:p>
              <a:pPr algn="ctr"/>
              <a:endParaRPr lang="en-US" sz="2000" dirty="0"/>
            </a:p>
            <a:p>
              <a:pPr algn="ctr"/>
              <a:endParaRPr lang="en-US" sz="2000" dirty="0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B7378BF-BF76-0143-A221-67956647DA98}"/>
                </a:ext>
              </a:extLst>
            </p:cNvPr>
            <p:cNvGrpSpPr/>
            <p:nvPr/>
          </p:nvGrpSpPr>
          <p:grpSpPr>
            <a:xfrm>
              <a:off x="7502388" y="2400352"/>
              <a:ext cx="780766" cy="427769"/>
              <a:chOff x="6858000" y="3200400"/>
              <a:chExt cx="685800" cy="375739"/>
            </a:xfrm>
          </p:grpSpPr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ED7CE2F7-BD74-7C41-8F10-D0F2ED356E40}"/>
                  </a:ext>
                </a:extLst>
              </p:cNvPr>
              <p:cNvSpPr/>
              <p:nvPr/>
            </p:nvSpPr>
            <p:spPr>
              <a:xfrm>
                <a:off x="7129519" y="3200400"/>
                <a:ext cx="109482" cy="35655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34547116-B0C8-E948-AA01-4CCCE56D7F3B}"/>
                  </a:ext>
                </a:extLst>
              </p:cNvPr>
              <p:cNvSpPr/>
              <p:nvPr/>
            </p:nvSpPr>
            <p:spPr>
              <a:xfrm>
                <a:off x="7267408" y="3200400"/>
                <a:ext cx="109482" cy="35655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8C155E81-6908-5C44-8088-8AC9062E0BFF}"/>
                  </a:ext>
                </a:extLst>
              </p:cNvPr>
              <p:cNvSpPr/>
              <p:nvPr/>
            </p:nvSpPr>
            <p:spPr>
              <a:xfrm>
                <a:off x="7409516" y="3200400"/>
                <a:ext cx="109482" cy="35655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EE097C67-F913-B84B-A085-DB1C51F90984}"/>
                  </a:ext>
                </a:extLst>
              </p:cNvPr>
              <p:cNvCxnSpPr/>
              <p:nvPr/>
            </p:nvCxnSpPr>
            <p:spPr>
              <a:xfrm flipH="1" flipV="1">
                <a:off x="6858000" y="3200400"/>
                <a:ext cx="685800" cy="778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id="{66F2AD8A-D2FD-BD40-A928-EB87DE5384AF}"/>
                  </a:ext>
                </a:extLst>
              </p:cNvPr>
              <p:cNvCxnSpPr/>
              <p:nvPr/>
            </p:nvCxnSpPr>
            <p:spPr>
              <a:xfrm flipH="1" flipV="1">
                <a:off x="6858000" y="3566160"/>
                <a:ext cx="685800" cy="1391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id="{E2DA905A-176C-F74A-88BE-E0D8399006C2}"/>
                  </a:ext>
                </a:extLst>
              </p:cNvPr>
              <p:cNvCxnSpPr/>
              <p:nvPr/>
            </p:nvCxnSpPr>
            <p:spPr>
              <a:xfrm flipH="1" flipV="1">
                <a:off x="7531100" y="3200400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B7F4B946-C0BF-A341-8175-52D47B15A911}"/>
                  </a:ext>
                </a:extLst>
              </p:cNvPr>
              <p:cNvCxnSpPr/>
              <p:nvPr/>
            </p:nvCxnSpPr>
            <p:spPr>
              <a:xfrm flipH="1" flipV="1">
                <a:off x="7391400" y="3200400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9BB7B62C-7179-AF44-A342-4334FE5A9B28}"/>
                  </a:ext>
                </a:extLst>
              </p:cNvPr>
              <p:cNvCxnSpPr/>
              <p:nvPr/>
            </p:nvCxnSpPr>
            <p:spPr>
              <a:xfrm flipH="1" flipV="1">
                <a:off x="7251700" y="3210379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>
                <a:extLst>
                  <a:ext uri="{FF2B5EF4-FFF2-40B4-BE49-F238E27FC236}">
                    <a16:creationId xmlns:a16="http://schemas.microsoft.com/office/drawing/2014/main" id="{C9F3EC04-F72F-A549-A1BA-BC7A540A1ED3}"/>
                  </a:ext>
                </a:extLst>
              </p:cNvPr>
              <p:cNvCxnSpPr/>
              <p:nvPr/>
            </p:nvCxnSpPr>
            <p:spPr>
              <a:xfrm flipH="1" flipV="1">
                <a:off x="7112000" y="3200400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5ADA1E5A-676A-354A-AA34-877AD1619292}"/>
                </a:ext>
              </a:extLst>
            </p:cNvPr>
            <p:cNvGrpSpPr/>
            <p:nvPr/>
          </p:nvGrpSpPr>
          <p:grpSpPr>
            <a:xfrm>
              <a:off x="7498829" y="3150450"/>
              <a:ext cx="780766" cy="427769"/>
              <a:chOff x="6858000" y="3200400"/>
              <a:chExt cx="685800" cy="375739"/>
            </a:xfrm>
          </p:grpSpPr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97940849-FF1E-304B-B8EA-85E859E20B25}"/>
                  </a:ext>
                </a:extLst>
              </p:cNvPr>
              <p:cNvSpPr/>
              <p:nvPr/>
            </p:nvSpPr>
            <p:spPr>
              <a:xfrm>
                <a:off x="7129519" y="3200400"/>
                <a:ext cx="109482" cy="35655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B2BB70A9-C6C7-2541-857E-0FB0607C9903}"/>
                  </a:ext>
                </a:extLst>
              </p:cNvPr>
              <p:cNvSpPr/>
              <p:nvPr/>
            </p:nvSpPr>
            <p:spPr>
              <a:xfrm>
                <a:off x="7267408" y="3200400"/>
                <a:ext cx="109482" cy="35655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97C7EF65-B1E0-5F44-B4FC-1334D3826FAC}"/>
                  </a:ext>
                </a:extLst>
              </p:cNvPr>
              <p:cNvSpPr/>
              <p:nvPr/>
            </p:nvSpPr>
            <p:spPr>
              <a:xfrm>
                <a:off x="7409516" y="3200400"/>
                <a:ext cx="109482" cy="35655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id="{D92E9649-97BB-F14B-9347-C7968D1E9992}"/>
                  </a:ext>
                </a:extLst>
              </p:cNvPr>
              <p:cNvCxnSpPr/>
              <p:nvPr/>
            </p:nvCxnSpPr>
            <p:spPr>
              <a:xfrm flipH="1" flipV="1">
                <a:off x="6858000" y="3200400"/>
                <a:ext cx="685800" cy="778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id="{AFF59CDD-C11E-314C-8E4F-576D02072B30}"/>
                  </a:ext>
                </a:extLst>
              </p:cNvPr>
              <p:cNvCxnSpPr/>
              <p:nvPr/>
            </p:nvCxnSpPr>
            <p:spPr>
              <a:xfrm flipH="1" flipV="1">
                <a:off x="6858000" y="3566160"/>
                <a:ext cx="685800" cy="1391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FFBB65E7-2124-7E45-8F93-EB8EB67DF1C4}"/>
                  </a:ext>
                </a:extLst>
              </p:cNvPr>
              <p:cNvCxnSpPr/>
              <p:nvPr/>
            </p:nvCxnSpPr>
            <p:spPr>
              <a:xfrm flipH="1" flipV="1">
                <a:off x="7531100" y="3200400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6504965E-56E6-CA42-BEDD-288467A189E9}"/>
                  </a:ext>
                </a:extLst>
              </p:cNvPr>
              <p:cNvCxnSpPr/>
              <p:nvPr/>
            </p:nvCxnSpPr>
            <p:spPr>
              <a:xfrm flipH="1" flipV="1">
                <a:off x="7391400" y="3200400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B9316C65-63DB-004C-B049-9289C2F8F497}"/>
                  </a:ext>
                </a:extLst>
              </p:cNvPr>
              <p:cNvCxnSpPr/>
              <p:nvPr/>
            </p:nvCxnSpPr>
            <p:spPr>
              <a:xfrm flipH="1" flipV="1">
                <a:off x="7251700" y="3210379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id="{08F545B8-9B25-2040-8779-B761AB3BFB55}"/>
                  </a:ext>
                </a:extLst>
              </p:cNvPr>
              <p:cNvCxnSpPr/>
              <p:nvPr/>
            </p:nvCxnSpPr>
            <p:spPr>
              <a:xfrm flipH="1" flipV="1">
                <a:off x="7112000" y="3200400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309B2F94-CF11-5347-AB4B-F2427211A348}"/>
                </a:ext>
              </a:extLst>
            </p:cNvPr>
            <p:cNvGrpSpPr/>
            <p:nvPr/>
          </p:nvGrpSpPr>
          <p:grpSpPr>
            <a:xfrm>
              <a:off x="7498829" y="3900548"/>
              <a:ext cx="780766" cy="427769"/>
              <a:chOff x="6858000" y="3200400"/>
              <a:chExt cx="685800" cy="375739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814E22CE-1BE4-C246-8ECA-7EA8BE334295}"/>
                  </a:ext>
                </a:extLst>
              </p:cNvPr>
              <p:cNvSpPr/>
              <p:nvPr/>
            </p:nvSpPr>
            <p:spPr>
              <a:xfrm>
                <a:off x="7129519" y="3200400"/>
                <a:ext cx="109482" cy="35655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04846073-A412-E540-8350-4B30F035F0BF}"/>
                  </a:ext>
                </a:extLst>
              </p:cNvPr>
              <p:cNvSpPr/>
              <p:nvPr/>
            </p:nvSpPr>
            <p:spPr>
              <a:xfrm>
                <a:off x="7267408" y="3200400"/>
                <a:ext cx="109482" cy="35655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0F73FD74-A44C-B340-B19D-CD301260F69F}"/>
                  </a:ext>
                </a:extLst>
              </p:cNvPr>
              <p:cNvSpPr/>
              <p:nvPr/>
            </p:nvSpPr>
            <p:spPr>
              <a:xfrm>
                <a:off x="7409516" y="3200400"/>
                <a:ext cx="109482" cy="35655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A2CA27CD-CA3A-B843-8909-5AA9929F6220}"/>
                  </a:ext>
                </a:extLst>
              </p:cNvPr>
              <p:cNvCxnSpPr/>
              <p:nvPr/>
            </p:nvCxnSpPr>
            <p:spPr>
              <a:xfrm flipH="1" flipV="1">
                <a:off x="6858000" y="3200400"/>
                <a:ext cx="685800" cy="778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B4EB95C8-5765-3C48-A031-24FFAD88B22F}"/>
                  </a:ext>
                </a:extLst>
              </p:cNvPr>
              <p:cNvCxnSpPr/>
              <p:nvPr/>
            </p:nvCxnSpPr>
            <p:spPr>
              <a:xfrm flipH="1" flipV="1">
                <a:off x="6858000" y="3566160"/>
                <a:ext cx="685800" cy="1391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id="{83971255-D35B-0941-BFFD-64DC2982EF72}"/>
                  </a:ext>
                </a:extLst>
              </p:cNvPr>
              <p:cNvCxnSpPr/>
              <p:nvPr/>
            </p:nvCxnSpPr>
            <p:spPr>
              <a:xfrm flipH="1" flipV="1">
                <a:off x="7531100" y="3200400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id="{44E61C10-75AD-EF46-9EAA-4312EF5EEABF}"/>
                  </a:ext>
                </a:extLst>
              </p:cNvPr>
              <p:cNvCxnSpPr/>
              <p:nvPr/>
            </p:nvCxnSpPr>
            <p:spPr>
              <a:xfrm flipH="1" flipV="1">
                <a:off x="7391400" y="3200400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6B8D6C7D-66FB-EF41-A473-3C475517F3F7}"/>
                  </a:ext>
                </a:extLst>
              </p:cNvPr>
              <p:cNvCxnSpPr/>
              <p:nvPr/>
            </p:nvCxnSpPr>
            <p:spPr>
              <a:xfrm flipH="1" flipV="1">
                <a:off x="7251700" y="3210379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id="{2392EA96-0A4F-0F40-891B-E1082CFED61C}"/>
                  </a:ext>
                </a:extLst>
              </p:cNvPr>
              <p:cNvCxnSpPr/>
              <p:nvPr/>
            </p:nvCxnSpPr>
            <p:spPr>
              <a:xfrm flipH="1" flipV="1">
                <a:off x="7112000" y="3200400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Right Arrow 12">
              <a:extLst>
                <a:ext uri="{FF2B5EF4-FFF2-40B4-BE49-F238E27FC236}">
                  <a16:creationId xmlns:a16="http://schemas.microsoft.com/office/drawing/2014/main" id="{36C01DAE-4B39-4A4E-997E-884BCC0BB9DC}"/>
                </a:ext>
              </a:extLst>
            </p:cNvPr>
            <p:cNvSpPr/>
            <p:nvPr/>
          </p:nvSpPr>
          <p:spPr>
            <a:xfrm>
              <a:off x="174682" y="2327692"/>
              <a:ext cx="332788" cy="430144"/>
            </a:xfrm>
            <a:prstGeom prst="rightArrow">
              <a:avLst>
                <a:gd name="adj1" fmla="val 40810"/>
                <a:gd name="adj2" fmla="val 7547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ight Arrow 13">
              <a:extLst>
                <a:ext uri="{FF2B5EF4-FFF2-40B4-BE49-F238E27FC236}">
                  <a16:creationId xmlns:a16="http://schemas.microsoft.com/office/drawing/2014/main" id="{63E7898C-AAD2-5942-BDC8-3CC3AD396FBD}"/>
                </a:ext>
              </a:extLst>
            </p:cNvPr>
            <p:cNvSpPr/>
            <p:nvPr/>
          </p:nvSpPr>
          <p:spPr>
            <a:xfrm>
              <a:off x="174682" y="2780491"/>
              <a:ext cx="332788" cy="430144"/>
            </a:xfrm>
            <a:prstGeom prst="rightArrow">
              <a:avLst>
                <a:gd name="adj1" fmla="val 40810"/>
                <a:gd name="adj2" fmla="val 7547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ight Arrow 14">
              <a:extLst>
                <a:ext uri="{FF2B5EF4-FFF2-40B4-BE49-F238E27FC236}">
                  <a16:creationId xmlns:a16="http://schemas.microsoft.com/office/drawing/2014/main" id="{247F5EE5-4E1A-AA4E-AF14-04BE6843C5D2}"/>
                </a:ext>
              </a:extLst>
            </p:cNvPr>
            <p:cNvSpPr/>
            <p:nvPr/>
          </p:nvSpPr>
          <p:spPr>
            <a:xfrm>
              <a:off x="174682" y="3236735"/>
              <a:ext cx="332788" cy="430144"/>
            </a:xfrm>
            <a:prstGeom prst="rightArrow">
              <a:avLst>
                <a:gd name="adj1" fmla="val 40810"/>
                <a:gd name="adj2" fmla="val 7547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ight Arrow 15">
              <a:extLst>
                <a:ext uri="{FF2B5EF4-FFF2-40B4-BE49-F238E27FC236}">
                  <a16:creationId xmlns:a16="http://schemas.microsoft.com/office/drawing/2014/main" id="{6F22D510-C8B6-8044-BB92-A44747F01B07}"/>
                </a:ext>
              </a:extLst>
            </p:cNvPr>
            <p:cNvSpPr/>
            <p:nvPr/>
          </p:nvSpPr>
          <p:spPr>
            <a:xfrm>
              <a:off x="174682" y="3689534"/>
              <a:ext cx="332788" cy="430144"/>
            </a:xfrm>
            <a:prstGeom prst="rightArrow">
              <a:avLst>
                <a:gd name="adj1" fmla="val 40810"/>
                <a:gd name="adj2" fmla="val 7547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ight Arrow 16">
              <a:extLst>
                <a:ext uri="{FF2B5EF4-FFF2-40B4-BE49-F238E27FC236}">
                  <a16:creationId xmlns:a16="http://schemas.microsoft.com/office/drawing/2014/main" id="{808A27A3-E55D-2141-AAE1-55EB4B48BED0}"/>
                </a:ext>
              </a:extLst>
            </p:cNvPr>
            <p:cNvSpPr/>
            <p:nvPr/>
          </p:nvSpPr>
          <p:spPr>
            <a:xfrm>
              <a:off x="8636529" y="2327692"/>
              <a:ext cx="332788" cy="430144"/>
            </a:xfrm>
            <a:prstGeom prst="rightArrow">
              <a:avLst>
                <a:gd name="adj1" fmla="val 40810"/>
                <a:gd name="adj2" fmla="val 7547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ight Arrow 17">
              <a:extLst>
                <a:ext uri="{FF2B5EF4-FFF2-40B4-BE49-F238E27FC236}">
                  <a16:creationId xmlns:a16="http://schemas.microsoft.com/office/drawing/2014/main" id="{774C9A27-B3FB-FC49-AA6B-A3EDC5116A7A}"/>
                </a:ext>
              </a:extLst>
            </p:cNvPr>
            <p:cNvSpPr/>
            <p:nvPr/>
          </p:nvSpPr>
          <p:spPr>
            <a:xfrm>
              <a:off x="8636529" y="2780491"/>
              <a:ext cx="332788" cy="430144"/>
            </a:xfrm>
            <a:prstGeom prst="rightArrow">
              <a:avLst>
                <a:gd name="adj1" fmla="val 40810"/>
                <a:gd name="adj2" fmla="val 7547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ight Arrow 18">
              <a:extLst>
                <a:ext uri="{FF2B5EF4-FFF2-40B4-BE49-F238E27FC236}">
                  <a16:creationId xmlns:a16="http://schemas.microsoft.com/office/drawing/2014/main" id="{43176D06-752B-9046-84CF-3DD4CD389942}"/>
                </a:ext>
              </a:extLst>
            </p:cNvPr>
            <p:cNvSpPr/>
            <p:nvPr/>
          </p:nvSpPr>
          <p:spPr>
            <a:xfrm>
              <a:off x="8636529" y="3236735"/>
              <a:ext cx="332788" cy="430144"/>
            </a:xfrm>
            <a:prstGeom prst="rightArrow">
              <a:avLst>
                <a:gd name="adj1" fmla="val 40810"/>
                <a:gd name="adj2" fmla="val 7547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ight Arrow 19">
              <a:extLst>
                <a:ext uri="{FF2B5EF4-FFF2-40B4-BE49-F238E27FC236}">
                  <a16:creationId xmlns:a16="http://schemas.microsoft.com/office/drawing/2014/main" id="{68EB4959-73F0-CB41-B6E1-BDED6520FC13}"/>
                </a:ext>
              </a:extLst>
            </p:cNvPr>
            <p:cNvSpPr/>
            <p:nvPr/>
          </p:nvSpPr>
          <p:spPr>
            <a:xfrm>
              <a:off x="8636529" y="3689534"/>
              <a:ext cx="332788" cy="430144"/>
            </a:xfrm>
            <a:prstGeom prst="rightArrow">
              <a:avLst>
                <a:gd name="adj1" fmla="val 40810"/>
                <a:gd name="adj2" fmla="val 7547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2EC2E377-4CC5-7649-A4C8-D4323475419B}"/>
                </a:ext>
              </a:extLst>
            </p:cNvPr>
            <p:cNvSpPr/>
            <p:nvPr/>
          </p:nvSpPr>
          <p:spPr>
            <a:xfrm>
              <a:off x="531168" y="1727804"/>
              <a:ext cx="1463693" cy="2774445"/>
            </a:xfrm>
            <a:prstGeom prst="roundRect">
              <a:avLst>
                <a:gd name="adj" fmla="val 6295"/>
              </a:avLst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dirty="0">
                <a:latin typeface="Myriad Pro" charset="0"/>
                <a:ea typeface="Myriad Pro" charset="0"/>
                <a:cs typeface="Myriad Pro" charset="0"/>
              </a:endParaRPr>
            </a:p>
            <a:p>
              <a:pPr algn="ctr"/>
              <a:r>
                <a:rPr lang="en-US" sz="2000" b="1" dirty="0">
                  <a:latin typeface="Myriad Pro" charset="0"/>
                  <a:ea typeface="Myriad Pro" charset="0"/>
                  <a:cs typeface="Myriad Pro" charset="0"/>
                </a:rPr>
                <a:t>Parser</a:t>
              </a:r>
            </a:p>
            <a:p>
              <a:pPr algn="ctr"/>
              <a:endParaRPr lang="en-US" sz="2000" b="1" dirty="0">
                <a:latin typeface="Myriad Pro" charset="0"/>
                <a:ea typeface="Myriad Pro" charset="0"/>
                <a:cs typeface="Myriad Pro" charset="0"/>
              </a:endParaRPr>
            </a:p>
            <a:p>
              <a:pPr algn="ctr"/>
              <a:endParaRPr lang="en-US" sz="2000" b="1" dirty="0">
                <a:latin typeface="Myriad Pro" charset="0"/>
                <a:ea typeface="Myriad Pro" charset="0"/>
                <a:cs typeface="Myriad Pro" charset="0"/>
              </a:endParaRPr>
            </a:p>
            <a:p>
              <a:pPr algn="ctr"/>
              <a:endParaRPr lang="en-US" sz="2000" b="1" dirty="0">
                <a:latin typeface="Myriad Pro" charset="0"/>
                <a:ea typeface="Myriad Pro" charset="0"/>
                <a:cs typeface="Myriad Pro" charset="0"/>
              </a:endParaRPr>
            </a:p>
            <a:p>
              <a:pPr algn="ctr"/>
              <a:endParaRPr lang="en-US" sz="2000" b="1" dirty="0">
                <a:latin typeface="Myriad Pro" charset="0"/>
                <a:ea typeface="Myriad Pro" charset="0"/>
                <a:cs typeface="Myriad Pro" charset="0"/>
              </a:endParaRPr>
            </a:p>
            <a:p>
              <a:pPr algn="ctr"/>
              <a:endParaRPr lang="en-US" sz="2000" b="1" dirty="0">
                <a:latin typeface="Myriad Pro" charset="0"/>
                <a:ea typeface="Myriad Pro" charset="0"/>
                <a:cs typeface="Myriad Pro" charset="0"/>
              </a:endParaRPr>
            </a:p>
            <a:p>
              <a:pPr algn="ctr"/>
              <a:endParaRPr lang="en-US" sz="2000" b="1" dirty="0">
                <a:latin typeface="Myriad Pro" charset="0"/>
                <a:ea typeface="Myriad Pro" charset="0"/>
                <a:cs typeface="Myriad Pro" charset="0"/>
              </a:endParaRPr>
            </a:p>
            <a:p>
              <a:pPr algn="ctr"/>
              <a:endParaRPr lang="en-US" sz="2000" b="1" dirty="0">
                <a:latin typeface="Myriad Pro" charset="0"/>
                <a:ea typeface="Myriad Pro" charset="0"/>
                <a:cs typeface="Myriad Pro" charset="0"/>
              </a:endParaRPr>
            </a:p>
            <a:p>
              <a:pPr algn="ctr"/>
              <a:endParaRPr lang="en-US" sz="2000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1392BBC-8B51-7846-AF79-B5EFA8CFC8FE}"/>
                </a:ext>
              </a:extLst>
            </p:cNvPr>
            <p:cNvSpPr/>
            <p:nvPr/>
          </p:nvSpPr>
          <p:spPr>
            <a:xfrm>
              <a:off x="2189825" y="2331846"/>
              <a:ext cx="1041889" cy="2170403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rapezoid 22">
              <a:extLst>
                <a:ext uri="{FF2B5EF4-FFF2-40B4-BE49-F238E27FC236}">
                  <a16:creationId xmlns:a16="http://schemas.microsoft.com/office/drawing/2014/main" id="{C6DCC19C-C12D-DE46-ADE2-8B3442A14FB2}"/>
                </a:ext>
              </a:extLst>
            </p:cNvPr>
            <p:cNvSpPr/>
            <p:nvPr/>
          </p:nvSpPr>
          <p:spPr>
            <a:xfrm rot="5400000">
              <a:off x="2778793" y="2517530"/>
              <a:ext cx="428200" cy="309566"/>
            </a:xfrm>
            <a:prstGeom prst="trapezoid">
              <a:avLst>
                <a:gd name="adj" fmla="val 21637"/>
              </a:avLst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Trapezoid 23">
              <a:extLst>
                <a:ext uri="{FF2B5EF4-FFF2-40B4-BE49-F238E27FC236}">
                  <a16:creationId xmlns:a16="http://schemas.microsoft.com/office/drawing/2014/main" id="{361FB849-10E9-AA4E-BEDA-1F7E040468DC}"/>
                </a:ext>
              </a:extLst>
            </p:cNvPr>
            <p:cNvSpPr/>
            <p:nvPr/>
          </p:nvSpPr>
          <p:spPr>
            <a:xfrm rot="5400000">
              <a:off x="2775323" y="3275592"/>
              <a:ext cx="428200" cy="309566"/>
            </a:xfrm>
            <a:prstGeom prst="trapezoid">
              <a:avLst>
                <a:gd name="adj" fmla="val 21637"/>
              </a:avLst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rapezoid 24">
              <a:extLst>
                <a:ext uri="{FF2B5EF4-FFF2-40B4-BE49-F238E27FC236}">
                  <a16:creationId xmlns:a16="http://schemas.microsoft.com/office/drawing/2014/main" id="{81C1B65D-4C1B-8243-82E5-1844FEE3CD95}"/>
                </a:ext>
              </a:extLst>
            </p:cNvPr>
            <p:cNvSpPr/>
            <p:nvPr/>
          </p:nvSpPr>
          <p:spPr>
            <a:xfrm rot="5400000">
              <a:off x="2761847" y="4033653"/>
              <a:ext cx="428200" cy="309566"/>
            </a:xfrm>
            <a:prstGeom prst="trapezoid">
              <a:avLst>
                <a:gd name="adj" fmla="val 21637"/>
              </a:avLst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6221C3F-4518-FF47-8B30-6A8158BEFA23}"/>
                </a:ext>
              </a:extLst>
            </p:cNvPr>
            <p:cNvSpPr/>
            <p:nvPr/>
          </p:nvSpPr>
          <p:spPr>
            <a:xfrm>
              <a:off x="2301925" y="2459590"/>
              <a:ext cx="425117" cy="1944321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b="1" dirty="0">
                  <a:latin typeface="Myriad Pro" charset="0"/>
                  <a:ea typeface="Myriad Pro" charset="0"/>
                  <a:cs typeface="Myriad Pro" charset="0"/>
                </a:rPr>
                <a:t>Memory</a:t>
              </a:r>
              <a:endParaRPr lang="en-US" sz="1400" b="1" dirty="0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3D7F4716-CFBA-8745-BACF-3453EF0CD770}"/>
                </a:ext>
              </a:extLst>
            </p:cNvPr>
            <p:cNvSpPr/>
            <p:nvPr/>
          </p:nvSpPr>
          <p:spPr>
            <a:xfrm>
              <a:off x="2189825" y="1727806"/>
              <a:ext cx="1041889" cy="549427"/>
            </a:xfrm>
            <a:prstGeom prst="roundRect">
              <a:avLst>
                <a:gd name="adj" fmla="val 4825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atin typeface="Myriad Pro" charset="0"/>
                  <a:ea typeface="Myriad Pro" charset="0"/>
                  <a:cs typeface="Myriad Pro" charset="0"/>
                </a:rPr>
                <a:t>Registers</a:t>
              </a:r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CFDD4CB9-C8CB-254D-863C-44A0DD201A53}"/>
                </a:ext>
              </a:extLst>
            </p:cNvPr>
            <p:cNvGrpSpPr/>
            <p:nvPr/>
          </p:nvGrpSpPr>
          <p:grpSpPr>
            <a:xfrm>
              <a:off x="650621" y="2375700"/>
              <a:ext cx="1214525" cy="1981058"/>
              <a:chOff x="944698" y="2284250"/>
              <a:chExt cx="1066800" cy="1740095"/>
            </a:xfrm>
          </p:grpSpPr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F1508197-CA23-5840-AA41-4FF90BE7E9E5}"/>
                  </a:ext>
                </a:extLst>
              </p:cNvPr>
              <p:cNvSpPr/>
              <p:nvPr/>
            </p:nvSpPr>
            <p:spPr>
              <a:xfrm>
                <a:off x="1189173" y="2284250"/>
                <a:ext cx="412750" cy="41275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C02C57C6-942F-BB4E-959B-1A3694A3F594}"/>
                  </a:ext>
                </a:extLst>
              </p:cNvPr>
              <p:cNvSpPr/>
              <p:nvPr/>
            </p:nvSpPr>
            <p:spPr>
              <a:xfrm>
                <a:off x="1598748" y="2740370"/>
                <a:ext cx="412750" cy="41275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71842A1A-9326-CE4B-B43F-FAE3046637F3}"/>
                  </a:ext>
                </a:extLst>
              </p:cNvPr>
              <p:cNvSpPr/>
              <p:nvPr/>
            </p:nvSpPr>
            <p:spPr>
              <a:xfrm>
                <a:off x="944698" y="2757941"/>
                <a:ext cx="412750" cy="41275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4883B961-18C0-154E-89CB-A03C464F0B2B}"/>
                  </a:ext>
                </a:extLst>
              </p:cNvPr>
              <p:cNvSpPr/>
              <p:nvPr/>
            </p:nvSpPr>
            <p:spPr>
              <a:xfrm>
                <a:off x="1343197" y="3210876"/>
                <a:ext cx="412750" cy="41275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D96459B9-79A4-8F42-ADAF-826C7D985B39}"/>
                  </a:ext>
                </a:extLst>
              </p:cNvPr>
              <p:cNvSpPr/>
              <p:nvPr/>
            </p:nvSpPr>
            <p:spPr>
              <a:xfrm>
                <a:off x="1065348" y="3611595"/>
                <a:ext cx="412750" cy="41275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2" name="Curved Connector 81">
                <a:extLst>
                  <a:ext uri="{FF2B5EF4-FFF2-40B4-BE49-F238E27FC236}">
                    <a16:creationId xmlns:a16="http://schemas.microsoft.com/office/drawing/2014/main" id="{E4A7320B-7BC8-B84E-A8A4-ECBB16B77214}"/>
                  </a:ext>
                </a:extLst>
              </p:cNvPr>
              <p:cNvCxnSpPr>
                <a:stCxn id="28" idx="6"/>
                <a:endCxn id="29" idx="7"/>
              </p:cNvCxnSpPr>
              <p:nvPr/>
            </p:nvCxnSpPr>
            <p:spPr>
              <a:xfrm>
                <a:off x="1357448" y="2964316"/>
                <a:ext cx="338053" cy="307006"/>
              </a:xfrm>
              <a:prstGeom prst="curvedConnector2">
                <a:avLst/>
              </a:prstGeom>
              <a:ln w="19050">
                <a:solidFill>
                  <a:schemeClr val="bg1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Curved Connector 82">
                <a:extLst>
                  <a:ext uri="{FF2B5EF4-FFF2-40B4-BE49-F238E27FC236}">
                    <a16:creationId xmlns:a16="http://schemas.microsoft.com/office/drawing/2014/main" id="{2FCFCDB5-DA5C-3242-8F19-377142B44312}"/>
                  </a:ext>
                </a:extLst>
              </p:cNvPr>
              <p:cNvCxnSpPr>
                <a:stCxn id="29" idx="2"/>
                <a:endCxn id="28" idx="3"/>
              </p:cNvCxnSpPr>
              <p:nvPr/>
            </p:nvCxnSpPr>
            <p:spPr>
              <a:xfrm rot="10800000">
                <a:off x="1005145" y="3110246"/>
                <a:ext cx="338053" cy="307006"/>
              </a:xfrm>
              <a:prstGeom prst="curvedConnector2">
                <a:avLst/>
              </a:prstGeom>
              <a:ln w="19050">
                <a:solidFill>
                  <a:schemeClr val="bg1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Curved Connector 83">
                <a:extLst>
                  <a:ext uri="{FF2B5EF4-FFF2-40B4-BE49-F238E27FC236}">
                    <a16:creationId xmlns:a16="http://schemas.microsoft.com/office/drawing/2014/main" id="{0C8C811D-A511-7945-A2C9-A648E1B88F30}"/>
                  </a:ext>
                </a:extLst>
              </p:cNvPr>
              <p:cNvCxnSpPr>
                <a:stCxn id="26" idx="6"/>
                <a:endCxn id="27" idx="0"/>
              </p:cNvCxnSpPr>
              <p:nvPr/>
            </p:nvCxnSpPr>
            <p:spPr>
              <a:xfrm>
                <a:off x="1601923" y="2490625"/>
                <a:ext cx="203200" cy="249745"/>
              </a:xfrm>
              <a:prstGeom prst="curvedConnector2">
                <a:avLst/>
              </a:prstGeom>
              <a:ln w="19050">
                <a:solidFill>
                  <a:schemeClr val="bg1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Curved Connector 84">
                <a:extLst>
                  <a:ext uri="{FF2B5EF4-FFF2-40B4-BE49-F238E27FC236}">
                    <a16:creationId xmlns:a16="http://schemas.microsoft.com/office/drawing/2014/main" id="{6DA0AC7C-4F05-9546-A160-891155C261C6}"/>
                  </a:ext>
                </a:extLst>
              </p:cNvPr>
              <p:cNvCxnSpPr>
                <a:stCxn id="27" idx="6"/>
                <a:endCxn id="30" idx="5"/>
              </p:cNvCxnSpPr>
              <p:nvPr/>
            </p:nvCxnSpPr>
            <p:spPr>
              <a:xfrm flipH="1">
                <a:off x="1417653" y="2946745"/>
                <a:ext cx="593845" cy="1017155"/>
              </a:xfrm>
              <a:prstGeom prst="curvedConnector4">
                <a:avLst>
                  <a:gd name="adj1" fmla="val -4973"/>
                  <a:gd name="adj2" fmla="val 98975"/>
                </a:avLst>
              </a:prstGeom>
              <a:ln w="19050">
                <a:solidFill>
                  <a:schemeClr val="bg1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Curved Connector 85">
                <a:extLst>
                  <a:ext uri="{FF2B5EF4-FFF2-40B4-BE49-F238E27FC236}">
                    <a16:creationId xmlns:a16="http://schemas.microsoft.com/office/drawing/2014/main" id="{676647F7-F951-2449-B906-892C820644DA}"/>
                  </a:ext>
                </a:extLst>
              </p:cNvPr>
              <p:cNvCxnSpPr>
                <a:stCxn id="29" idx="2"/>
                <a:endCxn id="30" idx="1"/>
              </p:cNvCxnSpPr>
              <p:nvPr/>
            </p:nvCxnSpPr>
            <p:spPr>
              <a:xfrm rot="10800000" flipV="1">
                <a:off x="1125794" y="3417250"/>
                <a:ext cx="217403" cy="254790"/>
              </a:xfrm>
              <a:prstGeom prst="curvedConnector2">
                <a:avLst/>
              </a:prstGeom>
              <a:ln w="19050">
                <a:solidFill>
                  <a:schemeClr val="bg1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Curved Connector 86">
                <a:extLst>
                  <a:ext uri="{FF2B5EF4-FFF2-40B4-BE49-F238E27FC236}">
                    <a16:creationId xmlns:a16="http://schemas.microsoft.com/office/drawing/2014/main" id="{C15657EA-11F5-7743-9B8F-9E844B3EFF07}"/>
                  </a:ext>
                </a:extLst>
              </p:cNvPr>
              <p:cNvCxnSpPr>
                <a:stCxn id="26" idx="2"/>
                <a:endCxn id="28" idx="1"/>
              </p:cNvCxnSpPr>
              <p:nvPr/>
            </p:nvCxnSpPr>
            <p:spPr>
              <a:xfrm rot="10800000" flipV="1">
                <a:off x="1005145" y="2490625"/>
                <a:ext cx="184030" cy="327761"/>
              </a:xfrm>
              <a:prstGeom prst="curvedConnector2">
                <a:avLst/>
              </a:prstGeom>
              <a:ln w="19050">
                <a:solidFill>
                  <a:schemeClr val="bg1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Right Arrow 28">
              <a:extLst>
                <a:ext uri="{FF2B5EF4-FFF2-40B4-BE49-F238E27FC236}">
                  <a16:creationId xmlns:a16="http://schemas.microsoft.com/office/drawing/2014/main" id="{3F2A0B08-B991-CE49-AC89-973470C4A134}"/>
                </a:ext>
              </a:extLst>
            </p:cNvPr>
            <p:cNvSpPr/>
            <p:nvPr/>
          </p:nvSpPr>
          <p:spPr>
            <a:xfrm>
              <a:off x="2009901" y="3026768"/>
              <a:ext cx="258690" cy="43014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956BC52E-16C7-7B48-81F7-8300571D9436}"/>
                </a:ext>
              </a:extLst>
            </p:cNvPr>
            <p:cNvSpPr/>
            <p:nvPr/>
          </p:nvSpPr>
          <p:spPr>
            <a:xfrm>
              <a:off x="3433267" y="2331846"/>
              <a:ext cx="1041889" cy="2170403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25E6902-677C-D047-8077-06104ABCC91C}"/>
                </a:ext>
              </a:extLst>
            </p:cNvPr>
            <p:cNvSpPr/>
            <p:nvPr/>
          </p:nvSpPr>
          <p:spPr>
            <a:xfrm>
              <a:off x="3545367" y="2459590"/>
              <a:ext cx="425117" cy="1944321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47C55AD0-26AD-B54E-A61E-E117BF6F5212}"/>
                </a:ext>
              </a:extLst>
            </p:cNvPr>
            <p:cNvSpPr/>
            <p:nvPr/>
          </p:nvSpPr>
          <p:spPr>
            <a:xfrm>
              <a:off x="3433267" y="1727806"/>
              <a:ext cx="1041889" cy="549427"/>
            </a:xfrm>
            <a:prstGeom prst="roundRect">
              <a:avLst>
                <a:gd name="adj" fmla="val 4825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C00636DD-6027-5F4D-B244-F18C5675956D}"/>
                </a:ext>
              </a:extLst>
            </p:cNvPr>
            <p:cNvGrpSpPr/>
            <p:nvPr/>
          </p:nvGrpSpPr>
          <p:grpSpPr>
            <a:xfrm>
              <a:off x="3472273" y="1770636"/>
              <a:ext cx="965664" cy="463767"/>
              <a:chOff x="3472273" y="1770636"/>
              <a:chExt cx="965664" cy="463767"/>
            </a:xfrm>
          </p:grpSpPr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1C31D71D-E03A-D443-A2FD-F1E1F1B04EBC}"/>
                  </a:ext>
                </a:extLst>
              </p:cNvPr>
              <p:cNvSpPr/>
              <p:nvPr/>
            </p:nvSpPr>
            <p:spPr>
              <a:xfrm>
                <a:off x="3472273" y="1770636"/>
                <a:ext cx="158412" cy="46376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15F97A88-DF5B-704E-B2C6-BBEEF8C70814}"/>
                  </a:ext>
                </a:extLst>
              </p:cNvPr>
              <p:cNvSpPr/>
              <p:nvPr/>
            </p:nvSpPr>
            <p:spPr>
              <a:xfrm>
                <a:off x="3633723" y="1770636"/>
                <a:ext cx="158412" cy="46376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5E69055B-F2E7-A84A-8174-454EE3D40680}"/>
                  </a:ext>
                </a:extLst>
              </p:cNvPr>
              <p:cNvSpPr/>
              <p:nvPr/>
            </p:nvSpPr>
            <p:spPr>
              <a:xfrm>
                <a:off x="3795174" y="1770636"/>
                <a:ext cx="158412" cy="46376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4CC88C16-200C-7E44-AA63-EADE70D343C8}"/>
                  </a:ext>
                </a:extLst>
              </p:cNvPr>
              <p:cNvSpPr/>
              <p:nvPr/>
            </p:nvSpPr>
            <p:spPr>
              <a:xfrm>
                <a:off x="3956624" y="1770636"/>
                <a:ext cx="158412" cy="46376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D7C8D88E-74FF-534E-8439-8AB2CE22896F}"/>
                  </a:ext>
                </a:extLst>
              </p:cNvPr>
              <p:cNvSpPr/>
              <p:nvPr/>
            </p:nvSpPr>
            <p:spPr>
              <a:xfrm>
                <a:off x="4118075" y="1770636"/>
                <a:ext cx="158412" cy="46376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9DF21A7F-03BF-CE4C-905F-36797E529680}"/>
                  </a:ext>
                </a:extLst>
              </p:cNvPr>
              <p:cNvSpPr/>
              <p:nvPr/>
            </p:nvSpPr>
            <p:spPr>
              <a:xfrm>
                <a:off x="4279525" y="1770636"/>
                <a:ext cx="158412" cy="46376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C1BC5713-FFC7-6147-AE46-8C8BA56179DF}"/>
                </a:ext>
              </a:extLst>
            </p:cNvPr>
            <p:cNvSpPr/>
            <p:nvPr/>
          </p:nvSpPr>
          <p:spPr>
            <a:xfrm>
              <a:off x="4676710" y="2331846"/>
              <a:ext cx="1041889" cy="2170403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F08628F4-B48E-944D-9796-301D0655EA8F}"/>
                </a:ext>
              </a:extLst>
            </p:cNvPr>
            <p:cNvSpPr/>
            <p:nvPr/>
          </p:nvSpPr>
          <p:spPr>
            <a:xfrm>
              <a:off x="4788810" y="2459590"/>
              <a:ext cx="425117" cy="1944321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id="{7B21DC21-E789-5B40-97B3-4B9B444D3972}"/>
                </a:ext>
              </a:extLst>
            </p:cNvPr>
            <p:cNvSpPr/>
            <p:nvPr/>
          </p:nvSpPr>
          <p:spPr>
            <a:xfrm>
              <a:off x="4676710" y="1727806"/>
              <a:ext cx="1041889" cy="549427"/>
            </a:xfrm>
            <a:prstGeom prst="roundRect">
              <a:avLst>
                <a:gd name="adj" fmla="val 4825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A88059EE-790C-8A45-BF3C-A4AC90FFDACF}"/>
                </a:ext>
              </a:extLst>
            </p:cNvPr>
            <p:cNvSpPr/>
            <p:nvPr/>
          </p:nvSpPr>
          <p:spPr>
            <a:xfrm>
              <a:off x="4690569" y="1722839"/>
              <a:ext cx="1041889" cy="549427"/>
            </a:xfrm>
            <a:prstGeom prst="roundRect">
              <a:avLst>
                <a:gd name="adj" fmla="val 4825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3BA8E142-21A6-3046-A7D0-BF5A7BB58597}"/>
                </a:ext>
              </a:extLst>
            </p:cNvPr>
            <p:cNvGrpSpPr/>
            <p:nvPr/>
          </p:nvGrpSpPr>
          <p:grpSpPr>
            <a:xfrm>
              <a:off x="4729575" y="1765668"/>
              <a:ext cx="965664" cy="463767"/>
              <a:chOff x="4729575" y="1765668"/>
              <a:chExt cx="965664" cy="463767"/>
            </a:xfrm>
          </p:grpSpPr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EE584CF5-1748-5E4C-8861-5547FA2BDBA8}"/>
                  </a:ext>
                </a:extLst>
              </p:cNvPr>
              <p:cNvSpPr/>
              <p:nvPr/>
            </p:nvSpPr>
            <p:spPr>
              <a:xfrm>
                <a:off x="4729575" y="1765668"/>
                <a:ext cx="158412" cy="46376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231744D3-3B12-6944-85D0-72FDAF40CBA0}"/>
                  </a:ext>
                </a:extLst>
              </p:cNvPr>
              <p:cNvSpPr/>
              <p:nvPr/>
            </p:nvSpPr>
            <p:spPr>
              <a:xfrm>
                <a:off x="4891025" y="1765668"/>
                <a:ext cx="158412" cy="46376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D7A7AB3F-D18E-4E49-B7CC-60AB4E1AB386}"/>
                  </a:ext>
                </a:extLst>
              </p:cNvPr>
              <p:cNvSpPr/>
              <p:nvPr/>
            </p:nvSpPr>
            <p:spPr>
              <a:xfrm>
                <a:off x="5052476" y="1765668"/>
                <a:ext cx="158412" cy="46376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AEFA84CB-6233-6846-AA4E-2FA269E0A79D}"/>
                  </a:ext>
                </a:extLst>
              </p:cNvPr>
              <p:cNvSpPr/>
              <p:nvPr/>
            </p:nvSpPr>
            <p:spPr>
              <a:xfrm>
                <a:off x="5213926" y="1765668"/>
                <a:ext cx="158412" cy="46376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7F0FC899-E2D0-BE40-B75D-722B54A750CB}"/>
                  </a:ext>
                </a:extLst>
              </p:cNvPr>
              <p:cNvSpPr/>
              <p:nvPr/>
            </p:nvSpPr>
            <p:spPr>
              <a:xfrm>
                <a:off x="5375377" y="1765668"/>
                <a:ext cx="158412" cy="46376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2B06827B-3F3B-8B4B-8A81-1C0BECA660D9}"/>
                  </a:ext>
                </a:extLst>
              </p:cNvPr>
              <p:cNvSpPr/>
              <p:nvPr/>
            </p:nvSpPr>
            <p:spPr>
              <a:xfrm>
                <a:off x="5536827" y="1765668"/>
                <a:ext cx="158412" cy="46376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BFDA3797-CA1C-3244-B20C-42C659AEC2F5}"/>
                </a:ext>
              </a:extLst>
            </p:cNvPr>
            <p:cNvSpPr/>
            <p:nvPr/>
          </p:nvSpPr>
          <p:spPr>
            <a:xfrm>
              <a:off x="5920152" y="2331846"/>
              <a:ext cx="1041889" cy="2170403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F054D0A3-A04C-4244-AE28-0FCE0E4BE3A3}"/>
                </a:ext>
              </a:extLst>
            </p:cNvPr>
            <p:cNvSpPr/>
            <p:nvPr/>
          </p:nvSpPr>
          <p:spPr>
            <a:xfrm>
              <a:off x="6032252" y="2459590"/>
              <a:ext cx="425117" cy="1944321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ounded Rectangle 40">
              <a:extLst>
                <a:ext uri="{FF2B5EF4-FFF2-40B4-BE49-F238E27FC236}">
                  <a16:creationId xmlns:a16="http://schemas.microsoft.com/office/drawing/2014/main" id="{65D251EC-9909-A04E-B77D-68C0E3503F90}"/>
                </a:ext>
              </a:extLst>
            </p:cNvPr>
            <p:cNvSpPr/>
            <p:nvPr/>
          </p:nvSpPr>
          <p:spPr>
            <a:xfrm>
              <a:off x="5920152" y="1727806"/>
              <a:ext cx="1041889" cy="549427"/>
            </a:xfrm>
            <a:prstGeom prst="roundRect">
              <a:avLst>
                <a:gd name="adj" fmla="val 4825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42" name="Rounded Rectangle 41">
              <a:extLst>
                <a:ext uri="{FF2B5EF4-FFF2-40B4-BE49-F238E27FC236}">
                  <a16:creationId xmlns:a16="http://schemas.microsoft.com/office/drawing/2014/main" id="{20AE774C-5D75-5940-BA10-3A3A24F3DDAD}"/>
                </a:ext>
              </a:extLst>
            </p:cNvPr>
            <p:cNvSpPr/>
            <p:nvPr/>
          </p:nvSpPr>
          <p:spPr>
            <a:xfrm>
              <a:off x="5917148" y="1729074"/>
              <a:ext cx="1041889" cy="549427"/>
            </a:xfrm>
            <a:prstGeom prst="roundRect">
              <a:avLst>
                <a:gd name="adj" fmla="val 4825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1CA84F3D-87E7-7A49-B4EC-E85DB43F7EB2}"/>
                </a:ext>
              </a:extLst>
            </p:cNvPr>
            <p:cNvGrpSpPr/>
            <p:nvPr/>
          </p:nvGrpSpPr>
          <p:grpSpPr>
            <a:xfrm>
              <a:off x="5956153" y="1771904"/>
              <a:ext cx="965665" cy="463767"/>
              <a:chOff x="5956153" y="1771904"/>
              <a:chExt cx="965665" cy="463767"/>
            </a:xfrm>
          </p:grpSpPr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C7908CD1-CB0B-F84B-B743-AE4F1EC2930D}"/>
                  </a:ext>
                </a:extLst>
              </p:cNvPr>
              <p:cNvSpPr/>
              <p:nvPr/>
            </p:nvSpPr>
            <p:spPr>
              <a:xfrm>
                <a:off x="5956153" y="1771904"/>
                <a:ext cx="158412" cy="46376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E7FA1C4D-E129-B54F-945E-2523901B06A2}"/>
                  </a:ext>
                </a:extLst>
              </p:cNvPr>
              <p:cNvSpPr/>
              <p:nvPr/>
            </p:nvSpPr>
            <p:spPr>
              <a:xfrm>
                <a:off x="6117603" y="1771904"/>
                <a:ext cx="158412" cy="46376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84BFDAD4-9A88-AD4D-8536-4BEC887DC8CC}"/>
                  </a:ext>
                </a:extLst>
              </p:cNvPr>
              <p:cNvSpPr/>
              <p:nvPr/>
            </p:nvSpPr>
            <p:spPr>
              <a:xfrm>
                <a:off x="6279054" y="1771904"/>
                <a:ext cx="158412" cy="46376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B24FAFE0-27E5-D642-A086-7BCCFC581867}"/>
                  </a:ext>
                </a:extLst>
              </p:cNvPr>
              <p:cNvSpPr/>
              <p:nvPr/>
            </p:nvSpPr>
            <p:spPr>
              <a:xfrm>
                <a:off x="6440504" y="1771904"/>
                <a:ext cx="158412" cy="46376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2CE6F6AE-75B1-C543-AFED-CB5009D833A0}"/>
                  </a:ext>
                </a:extLst>
              </p:cNvPr>
              <p:cNvSpPr/>
              <p:nvPr/>
            </p:nvSpPr>
            <p:spPr>
              <a:xfrm>
                <a:off x="6601955" y="1771904"/>
                <a:ext cx="158412" cy="46376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FB0C9501-E571-7443-B844-947FB6184DB2}"/>
                  </a:ext>
                </a:extLst>
              </p:cNvPr>
              <p:cNvSpPr/>
              <p:nvPr/>
            </p:nvSpPr>
            <p:spPr>
              <a:xfrm>
                <a:off x="6763406" y="1771904"/>
                <a:ext cx="158412" cy="46376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BD7F3725-2C37-7D44-944C-461C0A67D254}"/>
                </a:ext>
              </a:extLst>
            </p:cNvPr>
            <p:cNvSpPr txBox="1"/>
            <p:nvPr/>
          </p:nvSpPr>
          <p:spPr>
            <a:xfrm>
              <a:off x="2770054" y="2533814"/>
              <a:ext cx="468398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  <a:latin typeface="Myriad Pro" charset="0"/>
                  <a:ea typeface="Myriad Pro" charset="0"/>
                  <a:cs typeface="Myriad Pro" charset="0"/>
                </a:rPr>
                <a:t>ALU</a:t>
              </a:r>
            </a:p>
          </p:txBody>
        </p:sp>
        <p:sp>
          <p:nvSpPr>
            <p:cNvPr id="45" name="Right Arrow 44">
              <a:extLst>
                <a:ext uri="{FF2B5EF4-FFF2-40B4-BE49-F238E27FC236}">
                  <a16:creationId xmlns:a16="http://schemas.microsoft.com/office/drawing/2014/main" id="{E8F02D56-6A60-834E-A8FE-383548B8022D}"/>
                </a:ext>
              </a:extLst>
            </p:cNvPr>
            <p:cNvSpPr/>
            <p:nvPr/>
          </p:nvSpPr>
          <p:spPr>
            <a:xfrm>
              <a:off x="3253344" y="3026768"/>
              <a:ext cx="258690" cy="43014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ight Arrow 45">
              <a:extLst>
                <a:ext uri="{FF2B5EF4-FFF2-40B4-BE49-F238E27FC236}">
                  <a16:creationId xmlns:a16="http://schemas.microsoft.com/office/drawing/2014/main" id="{48180068-F627-7641-B4A4-8E8FC8A35F0A}"/>
                </a:ext>
              </a:extLst>
            </p:cNvPr>
            <p:cNvSpPr/>
            <p:nvPr/>
          </p:nvSpPr>
          <p:spPr>
            <a:xfrm>
              <a:off x="4496786" y="3026768"/>
              <a:ext cx="258690" cy="43014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ight Arrow 46">
              <a:extLst>
                <a:ext uri="{FF2B5EF4-FFF2-40B4-BE49-F238E27FC236}">
                  <a16:creationId xmlns:a16="http://schemas.microsoft.com/office/drawing/2014/main" id="{338ABACC-B524-5A43-ADBD-0D082D4D2A71}"/>
                </a:ext>
              </a:extLst>
            </p:cNvPr>
            <p:cNvSpPr/>
            <p:nvPr/>
          </p:nvSpPr>
          <p:spPr>
            <a:xfrm>
              <a:off x="5740229" y="3026768"/>
              <a:ext cx="258690" cy="43014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ight Arrow 47">
              <a:extLst>
                <a:ext uri="{FF2B5EF4-FFF2-40B4-BE49-F238E27FC236}">
                  <a16:creationId xmlns:a16="http://schemas.microsoft.com/office/drawing/2014/main" id="{7EDC2615-A974-774E-9792-669D3AC14FE7}"/>
                </a:ext>
              </a:extLst>
            </p:cNvPr>
            <p:cNvSpPr/>
            <p:nvPr/>
          </p:nvSpPr>
          <p:spPr>
            <a:xfrm>
              <a:off x="6969141" y="3026768"/>
              <a:ext cx="258690" cy="43014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rapezoid 48">
              <a:extLst>
                <a:ext uri="{FF2B5EF4-FFF2-40B4-BE49-F238E27FC236}">
                  <a16:creationId xmlns:a16="http://schemas.microsoft.com/office/drawing/2014/main" id="{E6B992AD-ECAC-AF4D-ACDE-DF5A9775FDC9}"/>
                </a:ext>
              </a:extLst>
            </p:cNvPr>
            <p:cNvSpPr/>
            <p:nvPr/>
          </p:nvSpPr>
          <p:spPr>
            <a:xfrm rot="5400000">
              <a:off x="4033360" y="2517530"/>
              <a:ext cx="428200" cy="309566"/>
            </a:xfrm>
            <a:prstGeom prst="trapezoid">
              <a:avLst>
                <a:gd name="adj" fmla="val 21637"/>
              </a:avLst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Trapezoid 49">
              <a:extLst>
                <a:ext uri="{FF2B5EF4-FFF2-40B4-BE49-F238E27FC236}">
                  <a16:creationId xmlns:a16="http://schemas.microsoft.com/office/drawing/2014/main" id="{873B55C5-6FE8-264B-8464-D042B88D9E67}"/>
                </a:ext>
              </a:extLst>
            </p:cNvPr>
            <p:cNvSpPr/>
            <p:nvPr/>
          </p:nvSpPr>
          <p:spPr>
            <a:xfrm rot="5400000">
              <a:off x="4029890" y="3275592"/>
              <a:ext cx="428200" cy="309566"/>
            </a:xfrm>
            <a:prstGeom prst="trapezoid">
              <a:avLst>
                <a:gd name="adj" fmla="val 21637"/>
              </a:avLst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rapezoid 50">
              <a:extLst>
                <a:ext uri="{FF2B5EF4-FFF2-40B4-BE49-F238E27FC236}">
                  <a16:creationId xmlns:a16="http://schemas.microsoft.com/office/drawing/2014/main" id="{3EEDB22D-3ABF-5A44-9BCB-9AEB2C31820C}"/>
                </a:ext>
              </a:extLst>
            </p:cNvPr>
            <p:cNvSpPr/>
            <p:nvPr/>
          </p:nvSpPr>
          <p:spPr>
            <a:xfrm rot="5400000">
              <a:off x="4016414" y="4033653"/>
              <a:ext cx="428200" cy="309566"/>
            </a:xfrm>
            <a:prstGeom prst="trapezoid">
              <a:avLst>
                <a:gd name="adj" fmla="val 21637"/>
              </a:avLst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rapezoid 51">
              <a:extLst>
                <a:ext uri="{FF2B5EF4-FFF2-40B4-BE49-F238E27FC236}">
                  <a16:creationId xmlns:a16="http://schemas.microsoft.com/office/drawing/2014/main" id="{29C6E7D5-E894-9A47-B522-BD48AD71CEBF}"/>
                </a:ext>
              </a:extLst>
            </p:cNvPr>
            <p:cNvSpPr/>
            <p:nvPr/>
          </p:nvSpPr>
          <p:spPr>
            <a:xfrm rot="5400000">
              <a:off x="5284189" y="2517530"/>
              <a:ext cx="428200" cy="309566"/>
            </a:xfrm>
            <a:prstGeom prst="trapezoid">
              <a:avLst>
                <a:gd name="adj" fmla="val 21637"/>
              </a:avLst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Trapezoid 52">
              <a:extLst>
                <a:ext uri="{FF2B5EF4-FFF2-40B4-BE49-F238E27FC236}">
                  <a16:creationId xmlns:a16="http://schemas.microsoft.com/office/drawing/2014/main" id="{3DED6C12-09D1-E947-A059-E4B2A665F5A4}"/>
                </a:ext>
              </a:extLst>
            </p:cNvPr>
            <p:cNvSpPr/>
            <p:nvPr/>
          </p:nvSpPr>
          <p:spPr>
            <a:xfrm rot="5400000">
              <a:off x="5280719" y="3275592"/>
              <a:ext cx="428200" cy="309566"/>
            </a:xfrm>
            <a:prstGeom prst="trapezoid">
              <a:avLst>
                <a:gd name="adj" fmla="val 21637"/>
              </a:avLst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rapezoid 53">
              <a:extLst>
                <a:ext uri="{FF2B5EF4-FFF2-40B4-BE49-F238E27FC236}">
                  <a16:creationId xmlns:a16="http://schemas.microsoft.com/office/drawing/2014/main" id="{AF1FF2DE-8EFD-7D44-8624-711D4180DA27}"/>
                </a:ext>
              </a:extLst>
            </p:cNvPr>
            <p:cNvSpPr/>
            <p:nvPr/>
          </p:nvSpPr>
          <p:spPr>
            <a:xfrm rot="5400000">
              <a:off x="5267243" y="4033653"/>
              <a:ext cx="428200" cy="309566"/>
            </a:xfrm>
            <a:prstGeom prst="trapezoid">
              <a:avLst>
                <a:gd name="adj" fmla="val 21637"/>
              </a:avLst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rapezoid 54">
              <a:extLst>
                <a:ext uri="{FF2B5EF4-FFF2-40B4-BE49-F238E27FC236}">
                  <a16:creationId xmlns:a16="http://schemas.microsoft.com/office/drawing/2014/main" id="{8E2B86C3-345B-BB48-B4DD-B8ED8DB611A3}"/>
                </a:ext>
              </a:extLst>
            </p:cNvPr>
            <p:cNvSpPr/>
            <p:nvPr/>
          </p:nvSpPr>
          <p:spPr>
            <a:xfrm rot="5400000">
              <a:off x="6522613" y="2517530"/>
              <a:ext cx="428200" cy="309566"/>
            </a:xfrm>
            <a:prstGeom prst="trapezoid">
              <a:avLst>
                <a:gd name="adj" fmla="val 21637"/>
              </a:avLst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Trapezoid 55">
              <a:extLst>
                <a:ext uri="{FF2B5EF4-FFF2-40B4-BE49-F238E27FC236}">
                  <a16:creationId xmlns:a16="http://schemas.microsoft.com/office/drawing/2014/main" id="{07A34F53-A955-BC4A-B992-BBB4A27FEE00}"/>
                </a:ext>
              </a:extLst>
            </p:cNvPr>
            <p:cNvSpPr/>
            <p:nvPr/>
          </p:nvSpPr>
          <p:spPr>
            <a:xfrm rot="5400000">
              <a:off x="6519143" y="3275592"/>
              <a:ext cx="428200" cy="309566"/>
            </a:xfrm>
            <a:prstGeom prst="trapezoid">
              <a:avLst>
                <a:gd name="adj" fmla="val 21637"/>
              </a:avLst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rapezoid 56">
              <a:extLst>
                <a:ext uri="{FF2B5EF4-FFF2-40B4-BE49-F238E27FC236}">
                  <a16:creationId xmlns:a16="http://schemas.microsoft.com/office/drawing/2014/main" id="{FD104B29-A6A4-1449-A10C-290B99638551}"/>
                </a:ext>
              </a:extLst>
            </p:cNvPr>
            <p:cNvSpPr/>
            <p:nvPr/>
          </p:nvSpPr>
          <p:spPr>
            <a:xfrm rot="5400000">
              <a:off x="6505667" y="4033653"/>
              <a:ext cx="428200" cy="309566"/>
            </a:xfrm>
            <a:prstGeom prst="trapezoid">
              <a:avLst>
                <a:gd name="adj" fmla="val 21637"/>
              </a:avLst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ounded Rectangle 57">
              <a:extLst>
                <a:ext uri="{FF2B5EF4-FFF2-40B4-BE49-F238E27FC236}">
                  <a16:creationId xmlns:a16="http://schemas.microsoft.com/office/drawing/2014/main" id="{A0C14417-C5F1-8848-B39B-BBE8630B7AD4}"/>
                </a:ext>
              </a:extLst>
            </p:cNvPr>
            <p:cNvSpPr/>
            <p:nvPr/>
          </p:nvSpPr>
          <p:spPr>
            <a:xfrm>
              <a:off x="3468881" y="2404568"/>
              <a:ext cx="987541" cy="1065129"/>
            </a:xfrm>
            <a:prstGeom prst="roundRect">
              <a:avLst>
                <a:gd name="adj" fmla="val 3376"/>
              </a:avLst>
            </a:prstGeom>
            <a:solidFill>
              <a:srgbClr val="C00000">
                <a:alpha val="60000"/>
              </a:srgbClr>
            </a:solidFill>
            <a:ln>
              <a:solidFill>
                <a:srgbClr val="C00000">
                  <a:alpha val="6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Myriad Pro" charset="0"/>
                  <a:ea typeface="Myriad Pro" charset="0"/>
                  <a:cs typeface="Myriad Pro" charset="0"/>
                </a:rPr>
                <a:t>Match-</a:t>
              </a:r>
            </a:p>
            <a:p>
              <a:pPr algn="ctr"/>
              <a:r>
                <a:rPr lang="en-US" sz="1600" b="1" dirty="0">
                  <a:latin typeface="Myriad Pro" charset="0"/>
                  <a:ea typeface="Myriad Pro" charset="0"/>
                  <a:cs typeface="Myriad Pro" charset="0"/>
                </a:rPr>
                <a:t>Action </a:t>
              </a:r>
            </a:p>
            <a:p>
              <a:pPr algn="ctr"/>
              <a:r>
                <a:rPr lang="en-US" sz="1600" b="1" dirty="0">
                  <a:latin typeface="Myriad Pro" charset="0"/>
                  <a:ea typeface="Myriad Pro" charset="0"/>
                  <a:cs typeface="Myriad Pro" charset="0"/>
                </a:rPr>
                <a:t>Table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0596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0BE29-C9D8-7E4A-BDEE-34E77F047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Network-Wide Goals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87D75D-8449-284E-B437-B297AA3283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Alleviating microbursts</a:t>
            </a:r>
          </a:p>
          <a:p>
            <a:r>
              <a:rPr lang="en-US" sz="4000" dirty="0"/>
              <a:t>Performance-aware routing</a:t>
            </a:r>
            <a:endParaRPr lang="en-US" dirty="0"/>
          </a:p>
          <a:p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Denial-of-service attack mitigation</a:t>
            </a:r>
          </a:p>
          <a:p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Block hosts with old OSes</a:t>
            </a:r>
          </a:p>
          <a:p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&lt;Insert your “app” here&gt;</a:t>
            </a:r>
          </a:p>
        </p:txBody>
      </p:sp>
    </p:spTree>
    <p:extLst>
      <p:ext uri="{BB962C8B-B14F-4D97-AF65-F5344CB8AC3E}">
        <p14:creationId xmlns:p14="http://schemas.microsoft.com/office/powerpoint/2010/main" val="39515614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E703D-05FF-124F-87A9-636F76021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Alleviating Microbursts: </a:t>
            </a:r>
            <a:r>
              <a:rPr lang="en-US" dirty="0" err="1"/>
              <a:t>ConQuest</a:t>
            </a:r>
            <a:r>
              <a:rPr lang="en-US" dirty="0"/>
              <a:t> </a:t>
            </a:r>
            <a:r>
              <a:rPr lang="en-US" sz="4000" dirty="0"/>
              <a:t>[CoNext’19]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9ABAA6-5A19-CF42-9DBB-5DFA7B17CB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965" y="1690688"/>
            <a:ext cx="10515600" cy="4884092"/>
          </a:xfrm>
        </p:spPr>
        <p:txBody>
          <a:bodyPr>
            <a:normAutofit/>
          </a:bodyPr>
          <a:lstStyle/>
          <a:p>
            <a:r>
              <a:rPr lang="en-US" sz="3600" dirty="0"/>
              <a:t>Small timescale traffic bursts</a:t>
            </a:r>
          </a:p>
          <a:p>
            <a:pPr lvl="1"/>
            <a:r>
              <a:rPr lang="en-US" sz="3200" dirty="0"/>
              <a:t>Clog the packet queues</a:t>
            </a:r>
          </a:p>
          <a:p>
            <a:pPr lvl="1"/>
            <a:r>
              <a:rPr lang="en-US" sz="3200" dirty="0"/>
              <a:t>Cause packet delay and loss</a:t>
            </a:r>
          </a:p>
          <a:p>
            <a:r>
              <a:rPr lang="en-US" sz="3600" dirty="0"/>
              <a:t>Manage microbursts to handle</a:t>
            </a:r>
          </a:p>
          <a:p>
            <a:pPr lvl="1"/>
            <a:r>
              <a:rPr lang="en-US" sz="3200" dirty="0" err="1"/>
              <a:t>Bursty</a:t>
            </a:r>
            <a:r>
              <a:rPr lang="en-US" sz="3200" dirty="0"/>
              <a:t> workloads</a:t>
            </a:r>
          </a:p>
          <a:p>
            <a:pPr lvl="1"/>
            <a:r>
              <a:rPr lang="en-US" sz="3200" dirty="0"/>
              <a:t>Low-cost switches (shallow buffers)</a:t>
            </a:r>
          </a:p>
          <a:p>
            <a:pPr lvl="1"/>
            <a:r>
              <a:rPr lang="en-US" sz="3200" dirty="0"/>
              <a:t>High link utilization</a:t>
            </a:r>
          </a:p>
          <a:p>
            <a:r>
              <a:rPr lang="en-US" sz="3600" dirty="0"/>
              <a:t>Goal: penalize the most responsible flows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7539024-CB4B-0841-A8C2-AB624DBC697F}"/>
              </a:ext>
            </a:extLst>
          </p:cNvPr>
          <p:cNvGrpSpPr/>
          <p:nvPr/>
        </p:nvGrpSpPr>
        <p:grpSpPr>
          <a:xfrm>
            <a:off x="6476303" y="1625890"/>
            <a:ext cx="5715695" cy="1970827"/>
            <a:chOff x="6516626" y="2028079"/>
            <a:chExt cx="5783778" cy="2432307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5F6C2F6B-0451-F94D-A8BA-8749102C508F}"/>
                </a:ext>
              </a:extLst>
            </p:cNvPr>
            <p:cNvGrpSpPr/>
            <p:nvPr/>
          </p:nvGrpSpPr>
          <p:grpSpPr>
            <a:xfrm>
              <a:off x="6516626" y="2028079"/>
              <a:ext cx="5783778" cy="2432307"/>
              <a:chOff x="6150866" y="2007759"/>
              <a:chExt cx="5783778" cy="2432307"/>
            </a:xfrm>
          </p:grpSpPr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30F00E4B-AE3A-0343-A47A-9E9FD01EFCC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9299" t="13196" r="1518" b="27615"/>
              <a:stretch/>
            </p:blipFill>
            <p:spPr>
              <a:xfrm>
                <a:off x="6694570" y="2171523"/>
                <a:ext cx="5009108" cy="1691345"/>
              </a:xfrm>
              <a:prstGeom prst="rect">
                <a:avLst/>
              </a:prstGeom>
            </p:spPr>
          </p:pic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8FD21BE-B50E-A74A-87E5-D443AF019706}"/>
                  </a:ext>
                </a:extLst>
              </p:cNvPr>
              <p:cNvSpPr txBox="1"/>
              <p:nvPr/>
            </p:nvSpPr>
            <p:spPr>
              <a:xfrm>
                <a:off x="6411688" y="2087730"/>
                <a:ext cx="478970" cy="36933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zh-CN" dirty="0">
                    <a:latin typeface="+mj-lt"/>
                  </a:rPr>
                  <a:t>5x</a:t>
                </a:r>
                <a:endParaRPr lang="en-US" dirty="0">
                  <a:latin typeface="+mj-lt"/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AFA033F-A2A5-6648-8191-B2D8D28ABF81}"/>
                  </a:ext>
                </a:extLst>
              </p:cNvPr>
              <p:cNvSpPr txBox="1"/>
              <p:nvPr/>
            </p:nvSpPr>
            <p:spPr>
              <a:xfrm>
                <a:off x="6411687" y="2704329"/>
                <a:ext cx="478970" cy="36933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zh-CN" dirty="0">
                    <a:latin typeface="+mj-lt"/>
                  </a:rPr>
                  <a:t>3x</a:t>
                </a:r>
                <a:endParaRPr lang="en-US" dirty="0">
                  <a:latin typeface="+mj-lt"/>
                </a:endParaRP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02F2502-DF5B-724C-833F-62297A62A61F}"/>
                  </a:ext>
                </a:extLst>
              </p:cNvPr>
              <p:cNvSpPr txBox="1"/>
              <p:nvPr/>
            </p:nvSpPr>
            <p:spPr>
              <a:xfrm>
                <a:off x="6411687" y="3318087"/>
                <a:ext cx="478970" cy="36933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zh-CN">
                    <a:latin typeface="+mj-lt"/>
                  </a:rPr>
                  <a:t>1x</a:t>
                </a:r>
                <a:endParaRPr lang="en-US" dirty="0">
                  <a:latin typeface="+mj-lt"/>
                </a:endParaRP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A1E040B-613D-4243-B2BD-C755A45A4C11}"/>
                  </a:ext>
                </a:extLst>
              </p:cNvPr>
              <p:cNvSpPr txBox="1"/>
              <p:nvPr/>
            </p:nvSpPr>
            <p:spPr>
              <a:xfrm>
                <a:off x="6543478" y="3805496"/>
                <a:ext cx="10220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>
                    <a:latin typeface="+mj-lt"/>
                  </a:rPr>
                  <a:t>16:00:00</a:t>
                </a:r>
                <a:endParaRPr lang="en-US" dirty="0">
                  <a:latin typeface="+mj-lt"/>
                </a:endParaRP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F1FE89F-D64C-A14A-B406-8BCEAB144D7A}"/>
                  </a:ext>
                </a:extLst>
              </p:cNvPr>
              <p:cNvSpPr txBox="1"/>
              <p:nvPr/>
            </p:nvSpPr>
            <p:spPr>
              <a:xfrm>
                <a:off x="7999836" y="3805496"/>
                <a:ext cx="10220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>
                    <a:latin typeface="+mj-lt"/>
                  </a:rPr>
                  <a:t>0:00:00</a:t>
                </a:r>
                <a:endParaRPr lang="en-US" dirty="0">
                  <a:latin typeface="+mj-lt"/>
                </a:endParaRP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0E948B2C-F1AF-B64F-B8B1-ED91282EA6FC}"/>
                  </a:ext>
                </a:extLst>
              </p:cNvPr>
              <p:cNvSpPr txBox="1"/>
              <p:nvPr/>
            </p:nvSpPr>
            <p:spPr>
              <a:xfrm>
                <a:off x="9456193" y="3805496"/>
                <a:ext cx="10220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>
                    <a:latin typeface="+mj-lt"/>
                  </a:rPr>
                  <a:t>8:00:00</a:t>
                </a:r>
                <a:endParaRPr lang="en-US" dirty="0">
                  <a:latin typeface="+mj-lt"/>
                </a:endParaRP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9EFCF90-7147-B745-B553-3A055F523FB6}"/>
                  </a:ext>
                </a:extLst>
              </p:cNvPr>
              <p:cNvSpPr txBox="1"/>
              <p:nvPr/>
            </p:nvSpPr>
            <p:spPr>
              <a:xfrm>
                <a:off x="10912551" y="3805496"/>
                <a:ext cx="10220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>
                    <a:latin typeface="+mj-lt"/>
                  </a:rPr>
                  <a:t>16:00:00</a:t>
                </a:r>
                <a:endParaRPr lang="en-US" dirty="0">
                  <a:latin typeface="+mj-lt"/>
                </a:endParaRP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F023BA0-E2BF-7446-AB16-9939A1997633}"/>
                  </a:ext>
                </a:extLst>
              </p:cNvPr>
              <p:cNvSpPr txBox="1"/>
              <p:nvPr/>
            </p:nvSpPr>
            <p:spPr>
              <a:xfrm>
                <a:off x="8244841" y="4070734"/>
                <a:ext cx="19887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>
                    <a:latin typeface="+mj-lt"/>
                  </a:rPr>
                  <a:t>Time</a:t>
                </a:r>
                <a:r>
                  <a:rPr lang="zh-CN" altLang="en-US" dirty="0">
                    <a:latin typeface="+mj-lt"/>
                  </a:rPr>
                  <a:t> </a:t>
                </a:r>
                <a:r>
                  <a:rPr lang="en-US" altLang="zh-CN" dirty="0">
                    <a:latin typeface="+mj-lt"/>
                  </a:rPr>
                  <a:t>in</a:t>
                </a:r>
                <a:r>
                  <a:rPr lang="zh-CN" altLang="en-US" dirty="0">
                    <a:latin typeface="+mj-lt"/>
                  </a:rPr>
                  <a:t> </a:t>
                </a:r>
                <a:r>
                  <a:rPr lang="en-US" altLang="zh-CN" dirty="0">
                    <a:latin typeface="+mj-lt"/>
                  </a:rPr>
                  <a:t>day</a:t>
                </a:r>
                <a:r>
                  <a:rPr lang="zh-CN" altLang="en-US" dirty="0">
                    <a:latin typeface="+mj-lt"/>
                  </a:rPr>
                  <a:t> </a:t>
                </a:r>
                <a:r>
                  <a:rPr lang="en-US" altLang="zh-CN" dirty="0">
                    <a:latin typeface="+mj-lt"/>
                  </a:rPr>
                  <a:t>(24h)</a:t>
                </a:r>
                <a:endParaRPr lang="en-US" dirty="0">
                  <a:latin typeface="+mj-lt"/>
                </a:endParaRP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B354CBC-E2BA-7841-91D8-8CF91476120F}"/>
                  </a:ext>
                </a:extLst>
              </p:cNvPr>
              <p:cNvSpPr txBox="1"/>
              <p:nvPr/>
            </p:nvSpPr>
            <p:spPr>
              <a:xfrm rot="16200000">
                <a:off x="5363660" y="2794965"/>
                <a:ext cx="1948144" cy="3737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>
                    <a:latin typeface="+mj-lt"/>
                  </a:rPr>
                  <a:t>Queue</a:t>
                </a:r>
                <a:r>
                  <a:rPr lang="zh-CN" altLang="en-US" dirty="0">
                    <a:latin typeface="+mj-lt"/>
                  </a:rPr>
                  <a:t> </a:t>
                </a:r>
                <a:r>
                  <a:rPr lang="en-US" altLang="zh-CN" dirty="0">
                    <a:latin typeface="+mj-lt"/>
                  </a:rPr>
                  <a:t>Length</a:t>
                </a:r>
                <a:endParaRPr lang="en-US" dirty="0">
                  <a:latin typeface="+mj-lt"/>
                </a:endParaRPr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9BBC2025-0421-5E4E-862F-8ECC9EF9B021}"/>
                </a:ext>
              </a:extLst>
            </p:cNvPr>
            <p:cNvGrpSpPr/>
            <p:nvPr/>
          </p:nvGrpSpPr>
          <p:grpSpPr>
            <a:xfrm>
              <a:off x="7755864" y="2123062"/>
              <a:ext cx="4127720" cy="793067"/>
              <a:chOff x="7390104" y="2102742"/>
              <a:chExt cx="4127720" cy="793067"/>
            </a:xfrm>
          </p:grpSpPr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791E101F-DFE0-5141-8B93-655C556E555F}"/>
                  </a:ext>
                </a:extLst>
              </p:cNvPr>
              <p:cNvSpPr txBox="1"/>
              <p:nvPr/>
            </p:nvSpPr>
            <p:spPr>
              <a:xfrm>
                <a:off x="9231094" y="2102742"/>
                <a:ext cx="1410907" cy="369332"/>
              </a:xfrm>
              <a:prstGeom prst="rect">
                <a:avLst/>
              </a:prstGeom>
              <a:solidFill>
                <a:srgbClr val="F8FC64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/>
                  <a:t>Microburst</a:t>
                </a:r>
                <a:r>
                  <a:rPr lang="en-US" altLang="zh-CN" sz="1800" dirty="0"/>
                  <a:t>s</a:t>
                </a:r>
                <a:endParaRPr lang="en-US" sz="1800" dirty="0"/>
              </a:p>
            </p:txBody>
          </p:sp>
          <p:cxnSp>
            <p:nvCxnSpPr>
              <p:cNvPr id="42" name="Straight Arrow Connector 41">
                <a:extLst>
                  <a:ext uri="{FF2B5EF4-FFF2-40B4-BE49-F238E27FC236}">
                    <a16:creationId xmlns:a16="http://schemas.microsoft.com/office/drawing/2014/main" id="{A115A62D-55AD-F841-865E-639A2321F817}"/>
                  </a:ext>
                </a:extLst>
              </p:cNvPr>
              <p:cNvCxnSpPr/>
              <p:nvPr/>
            </p:nvCxnSpPr>
            <p:spPr>
              <a:xfrm flipH="1">
                <a:off x="8583075" y="2456310"/>
                <a:ext cx="648020" cy="108097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42">
                <a:extLst>
                  <a:ext uri="{FF2B5EF4-FFF2-40B4-BE49-F238E27FC236}">
                    <a16:creationId xmlns:a16="http://schemas.microsoft.com/office/drawing/2014/main" id="{95912E82-D0EE-4D40-BDF2-8AE8E01EE74A}"/>
                  </a:ext>
                </a:extLst>
              </p:cNvPr>
              <p:cNvCxnSpPr>
                <a:cxnSpLocks/>
                <a:stCxn id="41" idx="3"/>
              </p:cNvCxnSpPr>
              <p:nvPr/>
            </p:nvCxnSpPr>
            <p:spPr>
              <a:xfrm>
                <a:off x="10642001" y="2287408"/>
                <a:ext cx="875823" cy="608401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>
                <a:extLst>
                  <a:ext uri="{FF2B5EF4-FFF2-40B4-BE49-F238E27FC236}">
                    <a16:creationId xmlns:a16="http://schemas.microsoft.com/office/drawing/2014/main" id="{DEA81C62-E086-AC42-9DDA-AC0877EAD537}"/>
                  </a:ext>
                </a:extLst>
              </p:cNvPr>
              <p:cNvCxnSpPr>
                <a:cxnSpLocks/>
                <a:stCxn id="41" idx="1"/>
              </p:cNvCxnSpPr>
              <p:nvPr/>
            </p:nvCxnSpPr>
            <p:spPr>
              <a:xfrm flipH="1">
                <a:off x="7390104" y="2287408"/>
                <a:ext cx="1840990" cy="463296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288904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E703D-05FF-124F-87A9-636F76021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Microburst Management Policy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9ABAA6-5A19-CF42-9DBB-5DFA7B17CB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67241"/>
          </a:xfrm>
        </p:spPr>
        <p:txBody>
          <a:bodyPr>
            <a:normAutofit/>
          </a:bodyPr>
          <a:lstStyle/>
          <a:p>
            <a:r>
              <a:rPr lang="en-US" sz="3600" dirty="0"/>
              <a:t>Active queue management</a:t>
            </a:r>
          </a:p>
          <a:p>
            <a:pPr lvl="1"/>
            <a:r>
              <a:rPr lang="en-US" sz="3200" dirty="0"/>
              <a:t>Mark each packet probabilistically</a:t>
            </a:r>
          </a:p>
          <a:p>
            <a:pPr lvl="1"/>
            <a:r>
              <a:rPr lang="en-US" sz="3200" dirty="0"/>
              <a:t>In proportion to its flow’s contribution to the heavy queue</a:t>
            </a:r>
          </a:p>
          <a:p>
            <a:pPr marL="457200" lvl="1" indent="0">
              <a:buNone/>
            </a:pPr>
            <a:endParaRPr lang="en-US" sz="3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C48800-1864-FB4E-BEA2-DC728A43ACFD}"/>
              </a:ext>
            </a:extLst>
          </p:cNvPr>
          <p:cNvSpPr/>
          <p:nvPr/>
        </p:nvSpPr>
        <p:spPr>
          <a:xfrm>
            <a:off x="2971538" y="4126046"/>
            <a:ext cx="454085" cy="42687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9C7303-88F7-6C4E-A56E-782405C66882}"/>
              </a:ext>
            </a:extLst>
          </p:cNvPr>
          <p:cNvSpPr/>
          <p:nvPr/>
        </p:nvSpPr>
        <p:spPr>
          <a:xfrm>
            <a:off x="4804243" y="4113257"/>
            <a:ext cx="621382" cy="42687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5D4F6B6-D453-144D-B8F5-00858EC575FD}"/>
              </a:ext>
            </a:extLst>
          </p:cNvPr>
          <p:cNvSpPr/>
          <p:nvPr/>
        </p:nvSpPr>
        <p:spPr>
          <a:xfrm>
            <a:off x="4307083" y="4113257"/>
            <a:ext cx="493045" cy="42687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A09B64B-ECD2-5F48-A076-7F50687B7A70}"/>
              </a:ext>
            </a:extLst>
          </p:cNvPr>
          <p:cNvSpPr/>
          <p:nvPr/>
        </p:nvSpPr>
        <p:spPr>
          <a:xfrm>
            <a:off x="5421203" y="4113257"/>
            <a:ext cx="454085" cy="42687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620422F-D6E9-C941-99D4-037DED6B51A7}"/>
              </a:ext>
            </a:extLst>
          </p:cNvPr>
          <p:cNvSpPr/>
          <p:nvPr/>
        </p:nvSpPr>
        <p:spPr>
          <a:xfrm>
            <a:off x="5879907" y="4113689"/>
            <a:ext cx="876233" cy="42687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36624FE-5BD2-4049-B444-C5A18A200C6A}"/>
              </a:ext>
            </a:extLst>
          </p:cNvPr>
          <p:cNvSpPr/>
          <p:nvPr/>
        </p:nvSpPr>
        <p:spPr>
          <a:xfrm>
            <a:off x="6758752" y="4113257"/>
            <a:ext cx="454085" cy="42687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7AF4A9B-4849-8340-9033-2E322D1FFD62}"/>
              </a:ext>
            </a:extLst>
          </p:cNvPr>
          <p:cNvSpPr/>
          <p:nvPr/>
        </p:nvSpPr>
        <p:spPr>
          <a:xfrm>
            <a:off x="7215449" y="4113689"/>
            <a:ext cx="454085" cy="42687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0F278FD-8BF7-B649-951F-A9C86F3F838D}"/>
              </a:ext>
            </a:extLst>
          </p:cNvPr>
          <p:cNvCxnSpPr>
            <a:cxnSpLocks/>
          </p:cNvCxnSpPr>
          <p:nvPr/>
        </p:nvCxnSpPr>
        <p:spPr>
          <a:xfrm>
            <a:off x="3867665" y="3858936"/>
            <a:ext cx="396213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BC4C38A-5A9F-1F41-B598-E040F8E68938}"/>
              </a:ext>
            </a:extLst>
          </p:cNvPr>
          <p:cNvCxnSpPr>
            <a:cxnSpLocks/>
          </p:cNvCxnSpPr>
          <p:nvPr/>
        </p:nvCxnSpPr>
        <p:spPr>
          <a:xfrm>
            <a:off x="3867665" y="4802457"/>
            <a:ext cx="396881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6A7DDE8-3352-F447-AEFD-719E77407359}"/>
              </a:ext>
            </a:extLst>
          </p:cNvPr>
          <p:cNvCxnSpPr>
            <a:cxnSpLocks/>
          </p:cNvCxnSpPr>
          <p:nvPr/>
        </p:nvCxnSpPr>
        <p:spPr>
          <a:xfrm flipV="1">
            <a:off x="7829798" y="3850929"/>
            <a:ext cx="4067" cy="95152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3924ABF-D59D-274A-8F96-0D6416228104}"/>
              </a:ext>
            </a:extLst>
          </p:cNvPr>
          <p:cNvCxnSpPr>
            <a:cxnSpLocks/>
          </p:cNvCxnSpPr>
          <p:nvPr/>
        </p:nvCxnSpPr>
        <p:spPr>
          <a:xfrm>
            <a:off x="7669534" y="4314295"/>
            <a:ext cx="543697" cy="0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D09DB47-FF84-A347-BFF7-336ADCF1A4B3}"/>
              </a:ext>
            </a:extLst>
          </p:cNvPr>
          <p:cNvCxnSpPr>
            <a:cxnSpLocks/>
          </p:cNvCxnSpPr>
          <p:nvPr/>
        </p:nvCxnSpPr>
        <p:spPr>
          <a:xfrm>
            <a:off x="3583570" y="4318414"/>
            <a:ext cx="543697" cy="0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AAECB4B0-D752-1F4D-8701-DBEF374EF2C4}"/>
              </a:ext>
            </a:extLst>
          </p:cNvPr>
          <p:cNvSpPr/>
          <p:nvPr/>
        </p:nvSpPr>
        <p:spPr>
          <a:xfrm>
            <a:off x="2964859" y="5631788"/>
            <a:ext cx="454085" cy="42687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C5824A8-7BBF-A34E-98B6-F478CA6F4D35}"/>
              </a:ext>
            </a:extLst>
          </p:cNvPr>
          <p:cNvSpPr/>
          <p:nvPr/>
        </p:nvSpPr>
        <p:spPr>
          <a:xfrm>
            <a:off x="4797564" y="5618999"/>
            <a:ext cx="621382" cy="42687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0FB4C35-6ADA-EA46-B2BB-ED267BB961B4}"/>
              </a:ext>
            </a:extLst>
          </p:cNvPr>
          <p:cNvSpPr/>
          <p:nvPr/>
        </p:nvSpPr>
        <p:spPr>
          <a:xfrm>
            <a:off x="4300404" y="5618999"/>
            <a:ext cx="493045" cy="42687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9DB4335-D596-1549-A6B8-CD45F8C2E69B}"/>
              </a:ext>
            </a:extLst>
          </p:cNvPr>
          <p:cNvSpPr/>
          <p:nvPr/>
        </p:nvSpPr>
        <p:spPr>
          <a:xfrm>
            <a:off x="5414524" y="5618999"/>
            <a:ext cx="454085" cy="42687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37095A0-F6BA-7446-8C29-7E35B814D76C}"/>
              </a:ext>
            </a:extLst>
          </p:cNvPr>
          <p:cNvSpPr/>
          <p:nvPr/>
        </p:nvSpPr>
        <p:spPr>
          <a:xfrm>
            <a:off x="5873228" y="5619431"/>
            <a:ext cx="876233" cy="42687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8347C41-561E-3B4E-832F-ED5CD5C9F8BB}"/>
              </a:ext>
            </a:extLst>
          </p:cNvPr>
          <p:cNvSpPr/>
          <p:nvPr/>
        </p:nvSpPr>
        <p:spPr>
          <a:xfrm>
            <a:off x="6752073" y="5618999"/>
            <a:ext cx="454085" cy="42687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8B7EF0C-6699-324C-B679-5FB70AAD1681}"/>
              </a:ext>
            </a:extLst>
          </p:cNvPr>
          <p:cNvSpPr/>
          <p:nvPr/>
        </p:nvSpPr>
        <p:spPr>
          <a:xfrm>
            <a:off x="7208770" y="5619431"/>
            <a:ext cx="454085" cy="42687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98D0CC4-6A91-5E43-A46F-57B843988F90}"/>
              </a:ext>
            </a:extLst>
          </p:cNvPr>
          <p:cNvCxnSpPr>
            <a:cxnSpLocks/>
          </p:cNvCxnSpPr>
          <p:nvPr/>
        </p:nvCxnSpPr>
        <p:spPr>
          <a:xfrm>
            <a:off x="3860986" y="5364678"/>
            <a:ext cx="396213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EAEAD2A-4135-8849-A482-4DBCA3348493}"/>
              </a:ext>
            </a:extLst>
          </p:cNvPr>
          <p:cNvCxnSpPr>
            <a:cxnSpLocks/>
          </p:cNvCxnSpPr>
          <p:nvPr/>
        </p:nvCxnSpPr>
        <p:spPr>
          <a:xfrm>
            <a:off x="3860986" y="6308199"/>
            <a:ext cx="396881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8979780-80EC-E842-BD3F-F939BC6FF9F2}"/>
              </a:ext>
            </a:extLst>
          </p:cNvPr>
          <p:cNvCxnSpPr>
            <a:cxnSpLocks/>
          </p:cNvCxnSpPr>
          <p:nvPr/>
        </p:nvCxnSpPr>
        <p:spPr>
          <a:xfrm flipV="1">
            <a:off x="7823119" y="5356671"/>
            <a:ext cx="4067" cy="95152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216B458-DCAE-6A44-979C-A3330AD606D9}"/>
              </a:ext>
            </a:extLst>
          </p:cNvPr>
          <p:cNvCxnSpPr>
            <a:cxnSpLocks/>
          </p:cNvCxnSpPr>
          <p:nvPr/>
        </p:nvCxnSpPr>
        <p:spPr>
          <a:xfrm>
            <a:off x="7662855" y="5820037"/>
            <a:ext cx="543697" cy="0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CDDD568A-6CB6-0C4A-9812-B477D2040D37}"/>
              </a:ext>
            </a:extLst>
          </p:cNvPr>
          <p:cNvCxnSpPr>
            <a:cxnSpLocks/>
          </p:cNvCxnSpPr>
          <p:nvPr/>
        </p:nvCxnSpPr>
        <p:spPr>
          <a:xfrm>
            <a:off x="3576891" y="5824156"/>
            <a:ext cx="543697" cy="0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E1CE9F85-4FBA-0E40-ABB0-DE880E2C6067}"/>
              </a:ext>
            </a:extLst>
          </p:cNvPr>
          <p:cNvSpPr txBox="1"/>
          <p:nvPr/>
        </p:nvSpPr>
        <p:spPr>
          <a:xfrm>
            <a:off x="2904485" y="4586664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55%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DCEAAF2-3489-AD47-94C1-B71D6F3A09E4}"/>
              </a:ext>
            </a:extLst>
          </p:cNvPr>
          <p:cNvSpPr txBox="1"/>
          <p:nvPr/>
        </p:nvSpPr>
        <p:spPr>
          <a:xfrm>
            <a:off x="2906673" y="6123533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10%</a:t>
            </a:r>
          </a:p>
        </p:txBody>
      </p:sp>
    </p:spTree>
    <p:extLst>
      <p:ext uri="{BB962C8B-B14F-4D97-AF65-F5344CB8AC3E}">
        <p14:creationId xmlns:p14="http://schemas.microsoft.com/office/powerpoint/2010/main" val="2178732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3" grpId="0" animBg="1"/>
      <p:bldP spid="24" grpId="0" animBg="1"/>
      <p:bldP spid="4" grpId="0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Detecting Heavy Flows in the Queue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4756151"/>
          </a:xfrm>
        </p:spPr>
        <p:txBody>
          <a:bodyPr>
            <a:normAutofit/>
          </a:bodyPr>
          <a:lstStyle/>
          <a:p>
            <a:r>
              <a:rPr lang="en-US" sz="3600" dirty="0"/>
              <a:t>For each flow, how many packets are in the queue?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3600" dirty="0"/>
              <a:t>P4 data structure challenges</a:t>
            </a:r>
          </a:p>
          <a:p>
            <a:pPr lvl="1"/>
            <a:r>
              <a:rPr lang="en-US" sz="3200" dirty="0"/>
              <a:t>Updating on packet arrival and departure</a:t>
            </a:r>
          </a:p>
          <a:p>
            <a:pPr lvl="1"/>
            <a:r>
              <a:rPr lang="en-US" sz="3200" dirty="0"/>
              <a:t>Per-flow state (key and count)</a:t>
            </a:r>
          </a:p>
          <a:p>
            <a:pPr lvl="1"/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8992C-B9AF-2F49-8B31-EC7F489F3004}" type="slidenum">
              <a:rPr lang="en-US" smtClean="0"/>
              <a:t>9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559137" y="2987437"/>
            <a:ext cx="454085" cy="42687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9" name="Rectangle 8"/>
          <p:cNvSpPr/>
          <p:nvPr/>
        </p:nvSpPr>
        <p:spPr>
          <a:xfrm>
            <a:off x="3226908" y="2987437"/>
            <a:ext cx="454085" cy="42687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10" name="Rectangle 9"/>
          <p:cNvSpPr/>
          <p:nvPr/>
        </p:nvSpPr>
        <p:spPr>
          <a:xfrm>
            <a:off x="3894682" y="2987437"/>
            <a:ext cx="454085" cy="42687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11" name="Rectangle 10"/>
          <p:cNvSpPr/>
          <p:nvPr/>
        </p:nvSpPr>
        <p:spPr>
          <a:xfrm>
            <a:off x="4562453" y="2987437"/>
            <a:ext cx="454085" cy="42687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12" name="Rectangle 11"/>
          <p:cNvSpPr/>
          <p:nvPr/>
        </p:nvSpPr>
        <p:spPr>
          <a:xfrm>
            <a:off x="5230224" y="2987437"/>
            <a:ext cx="454085" cy="42687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13" name="Rectangle 12"/>
          <p:cNvSpPr/>
          <p:nvPr/>
        </p:nvSpPr>
        <p:spPr>
          <a:xfrm>
            <a:off x="5924706" y="2987437"/>
            <a:ext cx="454085" cy="42687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14" name="Rectangle 13"/>
          <p:cNvSpPr/>
          <p:nvPr/>
        </p:nvSpPr>
        <p:spPr>
          <a:xfrm>
            <a:off x="6592480" y="2987437"/>
            <a:ext cx="454085" cy="42687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15" name="Rectangle 14"/>
          <p:cNvSpPr/>
          <p:nvPr/>
        </p:nvSpPr>
        <p:spPr>
          <a:xfrm>
            <a:off x="7260251" y="2987437"/>
            <a:ext cx="454085" cy="42687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16" name="Rectangle 15"/>
          <p:cNvSpPr/>
          <p:nvPr/>
        </p:nvSpPr>
        <p:spPr>
          <a:xfrm>
            <a:off x="7928022" y="2987437"/>
            <a:ext cx="454085" cy="42687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063328" y="2720327"/>
            <a:ext cx="747904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070007" y="3663848"/>
            <a:ext cx="747904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8542371" y="2712320"/>
            <a:ext cx="4067" cy="95152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897D379A-AED9-6D45-90AF-553172E1FCE6}"/>
              </a:ext>
            </a:extLst>
          </p:cNvPr>
          <p:cNvSpPr/>
          <p:nvPr/>
        </p:nvSpPr>
        <p:spPr>
          <a:xfrm>
            <a:off x="1223206" y="2987437"/>
            <a:ext cx="454085" cy="42687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8301A1C-D236-F14E-A6E7-8F905AB9FF5A}"/>
              </a:ext>
            </a:extLst>
          </p:cNvPr>
          <p:cNvSpPr/>
          <p:nvPr/>
        </p:nvSpPr>
        <p:spPr>
          <a:xfrm>
            <a:off x="1890979" y="2987437"/>
            <a:ext cx="454085" cy="42687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9598446" y="2789558"/>
          <a:ext cx="1948878" cy="2377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744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44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5119">
                <a:tc>
                  <a:txBody>
                    <a:bodyPr/>
                    <a:lstStyle/>
                    <a:p>
                      <a:r>
                        <a:rPr lang="en-US" sz="1800" dirty="0"/>
                        <a:t>Key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Count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5119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5119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5119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5119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5119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5119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23" name="Group 22"/>
          <p:cNvGrpSpPr/>
          <p:nvPr/>
        </p:nvGrpSpPr>
        <p:grpSpPr>
          <a:xfrm>
            <a:off x="9948268" y="3248092"/>
            <a:ext cx="347748" cy="1869694"/>
            <a:chOff x="6131744" y="4547352"/>
            <a:chExt cx="158726" cy="1545824"/>
          </a:xfrm>
        </p:grpSpPr>
        <p:sp>
          <p:nvSpPr>
            <p:cNvPr id="24" name="Rectangle 23"/>
            <p:cNvSpPr/>
            <p:nvPr/>
          </p:nvSpPr>
          <p:spPr>
            <a:xfrm>
              <a:off x="6131744" y="5917954"/>
              <a:ext cx="154256" cy="175222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954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131744" y="5644313"/>
              <a:ext cx="154256" cy="175222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954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136214" y="4823133"/>
              <a:ext cx="154256" cy="175222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954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131744" y="5101075"/>
              <a:ext cx="154256" cy="175222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954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131744" y="4547352"/>
              <a:ext cx="154256" cy="175222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954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897D379A-AED9-6D45-90AF-553172E1FCE6}"/>
                </a:ext>
              </a:extLst>
            </p:cNvPr>
            <p:cNvSpPr/>
            <p:nvPr/>
          </p:nvSpPr>
          <p:spPr>
            <a:xfrm>
              <a:off x="6131744" y="5372694"/>
              <a:ext cx="154256" cy="175222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954" dirty="0"/>
            </a:p>
          </p:txBody>
        </p:sp>
      </p:grpSp>
    </p:spTree>
    <p:extLst>
      <p:ext uri="{BB962C8B-B14F-4D97-AF65-F5344CB8AC3E}">
        <p14:creationId xmlns:p14="http://schemas.microsoft.com/office/powerpoint/2010/main" val="114464054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4|11.1|1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6.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1165</Words>
  <Application>Microsoft Macintosh PowerPoint</Application>
  <PresentationFormat>Widescreen</PresentationFormat>
  <Paragraphs>303</Paragraphs>
  <Slides>23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Myriad Pro</vt:lpstr>
      <vt:lpstr>Symbol</vt:lpstr>
      <vt:lpstr>Wingdings</vt:lpstr>
      <vt:lpstr>Office Theme</vt:lpstr>
      <vt:lpstr>Closing the Loop: Network Control in the Data Plane</vt:lpstr>
      <vt:lpstr>Traditional Network Management</vt:lpstr>
      <vt:lpstr>Limitations of Traditional Network Management</vt:lpstr>
      <vt:lpstr>Closing the Loop</vt:lpstr>
      <vt:lpstr>Protocol Independent Switch Architecture (PISA)</vt:lpstr>
      <vt:lpstr>Example Network-Wide Goals</vt:lpstr>
      <vt:lpstr>Alleviating Microbursts: ConQuest [CoNext’19]</vt:lpstr>
      <vt:lpstr>Microburst Management Policy</vt:lpstr>
      <vt:lpstr>Detecting Heavy Flows in the Queue</vt:lpstr>
      <vt:lpstr>ConQuest: Processing Each Packet Only Once</vt:lpstr>
      <vt:lpstr>ConQuest: Round-Robin Snapshots</vt:lpstr>
      <vt:lpstr>ConQuest: Avoiding Per-Flow State</vt:lpstr>
      <vt:lpstr>ConQuest in Action on the Princeton Campus</vt:lpstr>
      <vt:lpstr>ConQuest: Closing the Control Loop</vt:lpstr>
      <vt:lpstr>ConQuest: Evaluating the Control Loop</vt:lpstr>
      <vt:lpstr>Performance-Aware Routing: Contra [NSDI’20]</vt:lpstr>
      <vt:lpstr>Contra: Performance-Aware Routing</vt:lpstr>
      <vt:lpstr>Contra Policy Language</vt:lpstr>
      <vt:lpstr>Contra Family of P4 Routing Programs</vt:lpstr>
      <vt:lpstr>Contra P4 Building Blocks</vt:lpstr>
      <vt:lpstr>Contra Prototype and Evaluation</vt:lpstr>
      <vt:lpstr>Toward Verified Closed-Loop Control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L. Rexford</dc:creator>
  <cp:lastModifiedBy>Jennifer L. Rexford</cp:lastModifiedBy>
  <cp:revision>14</cp:revision>
  <dcterms:created xsi:type="dcterms:W3CDTF">2020-09-21T20:40:55Z</dcterms:created>
  <dcterms:modified xsi:type="dcterms:W3CDTF">2020-09-22T01:02:14Z</dcterms:modified>
</cp:coreProperties>
</file>