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61" r:id="rId4"/>
    <p:sldId id="258" r:id="rId5"/>
    <p:sldId id="259" r:id="rId6"/>
    <p:sldId id="260" r:id="rId7"/>
    <p:sldId id="266" r:id="rId8"/>
    <p:sldId id="267" r:id="rId9"/>
    <p:sldId id="269" r:id="rId10"/>
    <p:sldId id="286" r:id="rId11"/>
    <p:sldId id="287" r:id="rId12"/>
    <p:sldId id="262" r:id="rId13"/>
    <p:sldId id="273" r:id="rId14"/>
    <p:sldId id="272" r:id="rId15"/>
    <p:sldId id="274" r:id="rId16"/>
    <p:sldId id="276" r:id="rId17"/>
    <p:sldId id="277" r:id="rId18"/>
    <p:sldId id="278" r:id="rId19"/>
    <p:sldId id="279" r:id="rId20"/>
    <p:sldId id="280" r:id="rId21"/>
    <p:sldId id="281" r:id="rId22"/>
    <p:sldId id="282" r:id="rId23"/>
    <p:sldId id="283" r:id="rId24"/>
    <p:sldId id="284" r:id="rId25"/>
    <p:sldId id="288" r:id="rId26"/>
    <p:sldId id="285" r:id="rId27"/>
    <p:sldId id="289" r:id="rId28"/>
    <p:sldId id="290" r:id="rId29"/>
    <p:sldId id="291" r:id="rId30"/>
    <p:sldId id="292"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EC1C4"/>
    <a:srgbClr val="11B7B9"/>
    <a:srgbClr val="1FFFFF"/>
    <a:srgbClr val="2255D8"/>
    <a:srgbClr val="FFA2F4"/>
    <a:srgbClr val="FF8E92"/>
    <a:srgbClr val="FFF574"/>
    <a:srgbClr val="A5FEFF"/>
    <a:srgbClr val="FFF9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3"/>
    <p:restoredTop sz="81608" autoAdjust="0"/>
  </p:normalViewPr>
  <p:slideViewPr>
    <p:cSldViewPr snapToGrid="0" snapToObjects="1">
      <p:cViewPr varScale="1">
        <p:scale>
          <a:sx n="103" d="100"/>
          <a:sy n="103" d="100"/>
        </p:scale>
        <p:origin x="776"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8/4/20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8/4/20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understandably worry about their privacy when they access the Internet.  Yet, many proposed techniques for protecting user privacy are difficult to deploy in practice – due to poor performance, or a reliance on savvy users, or a dependence on cooperation from multiple networks along the path between communicating end-points. In this talk, we explore how programmable network devices can enable a new generation of privacy solutions that can obfuscate the user’s traffic inside the network, at line rate.</a:t>
            </a:r>
          </a:p>
        </p:txBody>
      </p:sp>
      <p:sp>
        <p:nvSpPr>
          <p:cNvPr id="4" name="Slide Number Placeholder 3"/>
          <p:cNvSpPr>
            <a:spLocks noGrp="1"/>
          </p:cNvSpPr>
          <p:nvPr>
            <p:ph type="sldNum" sz="quarter" idx="5"/>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6818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though, users communicate with public services, like the Domain Name System, or Network Time Protocol, or VPN services.  Here we want a ”one sided” solution that works when just one trusted network encrypts and decrypts the client’s IP address and other header fields.  In this setting, we focus on connectionless protocols where each UDP packet is handled independently by the two end-points.</a:t>
            </a: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37017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Still, many applications -- such as Web browsing and video streaming --  rely on a client maintaining a connection with a remote server across multiple packets.  In this setting, we consider how the trusted network can, with support from an agent on the client machine, support communication with an unmodified QUIC server.</a:t>
            </a:r>
          </a:p>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10</a:t>
            </a:fld>
            <a:endParaRPr lang="en-US"/>
          </a:p>
        </p:txBody>
      </p:sp>
    </p:spTree>
    <p:extLst>
      <p:ext uri="{BB962C8B-B14F-4D97-AF65-F5344CB8AC3E}">
        <p14:creationId xmlns:p14="http://schemas.microsoft.com/office/powerpoint/2010/main" val="375142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the three scenarios we have considered so far.</a:t>
            </a:r>
          </a:p>
        </p:txBody>
      </p:sp>
      <p:sp>
        <p:nvSpPr>
          <p:cNvPr id="4" name="Slide Number Placeholder 3"/>
          <p:cNvSpPr>
            <a:spLocks noGrp="1"/>
          </p:cNvSpPr>
          <p:nvPr>
            <p:ph type="sldNum" sz="quarter" idx="5"/>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118773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look at Spine, where hosts in two trusted networks (such as two branches of a large company) communicate.  Traffic leaving the sending network has its headers encrypted, and the traffic entering the receiving network is decrypted. This is possible because the switches in the two trusted networks use  shared secret keys to encrypt and decrypt the traffic, as installed by a central controller.  In practice, the key changes over time, through key rotation, so each key is associated with a version number. Packets in flight carry the version number so the receiving switch knows which key to use to decrypt the incoming packet. Fortunately, packets stay in flight for a short period of time, so the switches need not remember many keys.</a:t>
            </a:r>
          </a:p>
        </p:txBody>
      </p:sp>
      <p:sp>
        <p:nvSpPr>
          <p:cNvPr id="4" name="Slide Number Placeholder 3"/>
          <p:cNvSpPr>
            <a:spLocks noGrp="1"/>
          </p:cNvSpPr>
          <p:nvPr>
            <p:ph type="sldNum" sz="quarter" idx="5"/>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54235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Spine, the sending switch encrypts the packet headers based on the shared key and a randomly-generated nonce that is carried in the packet. So, each data packet carries the key version number and the nonce, to enable the receiving switch to decrypt the packet headers. Since Spine has a different nonce (essentially a different one-time pad) for each packet, the adversary cannot easily take advantage of known plaintext attacks.</a:t>
            </a:r>
          </a:p>
          <a:p>
            <a:endParaRPr lang="en-US" dirty="0"/>
          </a:p>
          <a:p>
            <a:r>
              <a:rPr lang="en-US" dirty="0"/>
              <a:t>All SPINE routers in the two trusted entities (e.g., R1 and R2 in Figure 1) use the same k for encryption so that packets can exit the sending entity at one of several exit points and enter the receiving entity at one of several entry points (in contrast to IPSEC tunnels which establish point-to-point channels).  Also, note that the switches do not need to maintain state at the packet or flow level, unlike (say) a network address translation (NAT) box.</a:t>
            </a:r>
          </a:p>
        </p:txBody>
      </p:sp>
      <p:sp>
        <p:nvSpPr>
          <p:cNvPr id="4" name="Slide Number Placeholder 3"/>
          <p:cNvSpPr>
            <a:spLocks noGrp="1"/>
          </p:cNvSpPr>
          <p:nvPr>
            <p:ph type="sldNum" sz="quarter" idx="5"/>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208135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clients talking to unmodified servers, we focus first on connectionless services like DNS, NTP, and the </a:t>
            </a:r>
            <a:r>
              <a:rPr lang="en-US" dirty="0" err="1"/>
              <a:t>WireGuard</a:t>
            </a:r>
            <a:r>
              <a:rPr lang="en-US" dirty="0"/>
              <a:t> VPN service.  These services are an important special case.  First, </a:t>
            </a:r>
          </a:p>
          <a:p>
            <a:endParaRPr lang="en-US" dirty="0"/>
          </a:p>
          <a:p>
            <a:pPr marL="171450" indent="-171450">
              <a:buFontTx/>
              <a:buChar char="-"/>
            </a:pPr>
            <a:r>
              <a:rPr lang="en-US" dirty="0"/>
              <a:t>DNS recursive resolvers are typically operated by the users’ Internet service provider or third-party services (e.g., Google and Cloudflare). Since DNS requests and responses are in cleartext, DNS recursive resolvers or any on-path eavesdroppers can learn the IP address of a user and the domain the user visited. Such information can be further used for inferring users’ browsing behaviors, fingerprinting and tracking users, or deanonymizing Tor users.</a:t>
            </a:r>
          </a:p>
          <a:p>
            <a:pPr marL="171450" indent="-171450">
              <a:buFontTx/>
              <a:buChar char="-"/>
            </a:pPr>
            <a:endParaRPr lang="en-US" dirty="0"/>
          </a:p>
          <a:p>
            <a:pPr marL="171450" indent="-171450">
              <a:buFontTx/>
              <a:buChar char="-"/>
            </a:pPr>
            <a:r>
              <a:rPr lang="en-US" dirty="0"/>
              <a:t>NTP is widely used for synchronizing the clocks of computer systems. A scanner may exploit NTP to discover active IPv6 and IPv4 hosts and conduct unauthorized vulnerability scans. The vulnerability information of hosts is publicly available and can easily be gathered by attackers during reconnaissance, posing security threats to the scanned hosts. </a:t>
            </a:r>
          </a:p>
          <a:p>
            <a:pPr marL="171450" indent="-171450">
              <a:buFontTx/>
              <a:buChar char="-"/>
            </a:pPr>
            <a:endParaRPr lang="en-US" dirty="0"/>
          </a:p>
          <a:p>
            <a:pPr marL="171450" indent="-171450">
              <a:buFontTx/>
              <a:buChar char="-"/>
            </a:pPr>
            <a:r>
              <a:rPr lang="en-US" dirty="0"/>
              <a:t>There are privacy concerns with third-party VPN providers. A recent report shows that 25 out of 123 VPN services collect client IP addresses [31]. The IP information could be sold to advertising companies to facilitate delivering of personalized ad content (i.e., IP targeting ads) [17]. Besides, VPN services may unintentionally leak clients’ IP information [34]. We focus on </a:t>
            </a:r>
            <a:r>
              <a:rPr lang="en-US" dirty="0" err="1"/>
              <a:t>WireGuard</a:t>
            </a:r>
            <a:r>
              <a:rPr lang="en-US" dirty="0"/>
              <a:t>, a </a:t>
            </a:r>
            <a:r>
              <a:rPr lang="en-US" dirty="0" err="1"/>
              <a:t>UDPbased</a:t>
            </a:r>
            <a:r>
              <a:rPr lang="en-US" dirty="0"/>
              <a:t>, connectionless VPN protocol being added to the Linux kernel [15]. </a:t>
            </a:r>
            <a:r>
              <a:rPr lang="en-US" dirty="0" err="1"/>
              <a:t>WireGuard</a:t>
            </a:r>
            <a:r>
              <a:rPr lang="en-US" dirty="0"/>
              <a:t> leverages a special mechanism to achieve good IP mobility: it assumes a peer’s public IP address can change frequently, and maintains a peer address table to record the source IP address in the latest packet received from the peer for future commutations. This mechanism enables us to obfuscate peer (user) IP addresses in </a:t>
            </a:r>
            <a:r>
              <a:rPr lang="en-US" dirty="0" err="1"/>
              <a:t>WireGuard</a:t>
            </a:r>
            <a:r>
              <a:rPr lang="en-US" dirty="0"/>
              <a:t> traffic without disrupting connectivity.</a:t>
            </a:r>
          </a:p>
        </p:txBody>
      </p:sp>
      <p:sp>
        <p:nvSpPr>
          <p:cNvPr id="4" name="Slide Number Placeholder 3"/>
          <p:cNvSpPr>
            <a:spLocks noGrp="1"/>
          </p:cNvSpPr>
          <p:nvPr>
            <p:ph type="sldNum" sz="quarter" idx="5"/>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286000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testbed at Princeton, we have a /64 IPv6 address block assigned to our Barefoot Tofino switch.  The end host runs client applications including DNS, NTP, and </a:t>
            </a:r>
            <a:r>
              <a:rPr lang="en-US" dirty="0" err="1"/>
              <a:t>WireGuard</a:t>
            </a:r>
            <a:r>
              <a:rPr lang="en-US" dirty="0"/>
              <a:t>. The Barefoot switch automatically translates a target server address into an IPv6 equivalent using preinstalled rules.  We used dig to send DNS queries for A record for domains selected from the top 1 million domains to each of the 374 public DNS resolvers we found that had both IPv4 and IPv6 addresses. All returned A records are consistent with the results when we did not use PINOT. We also experimented with </a:t>
            </a:r>
            <a:r>
              <a:rPr lang="en-US" dirty="0" err="1"/>
              <a:t>WireGuard</a:t>
            </a:r>
            <a:r>
              <a:rPr lang="en-US" dirty="0"/>
              <a:t>.  Here, too, we are successful in maintaining a VPN connection despite changing the client IP address on each packet.  We see some degradation in throughput (from 8.3 Gbps to 6.7 Gbps), due to the overhead of the remote </a:t>
            </a:r>
            <a:r>
              <a:rPr lang="en-US" dirty="0" err="1"/>
              <a:t>WireGuard</a:t>
            </a:r>
            <a:r>
              <a:rPr lang="en-US" dirty="0"/>
              <a:t> server needing to update its local address table on each change – not due to PINOT itself.</a:t>
            </a:r>
          </a:p>
        </p:txBody>
      </p:sp>
      <p:sp>
        <p:nvSpPr>
          <p:cNvPr id="4" name="Slide Number Placeholder 3"/>
          <p:cNvSpPr>
            <a:spLocks noGrp="1"/>
          </p:cNvSpPr>
          <p:nvPr>
            <p:ph type="sldNum" sz="quarter" idx="5"/>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2424692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explore how to handle connection-oriented services, still without requiring support from the remote end-point or its edge network.  This is challenging because we need a collection of packets between the same client-server pair to be delivered successfully, in both directions, while still preventing an adversary on the path from recognizing that the packets belong together.  We do this by capitalizing on features in the increasingly popular QUIC protocol, while leveraging programmable switches in the trusted network to ensure return traffic from the server reaches the right client.</a:t>
            </a:r>
          </a:p>
        </p:txBody>
      </p:sp>
      <p:sp>
        <p:nvSpPr>
          <p:cNvPr id="4" name="Slide Number Placeholder 3"/>
          <p:cNvSpPr>
            <a:spLocks noGrp="1"/>
          </p:cNvSpPr>
          <p:nvPr>
            <p:ph type="sldNum" sz="quarter" idx="5"/>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13886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suppose the client-server pair have a 50 </a:t>
            </a:r>
            <a:r>
              <a:rPr lang="en-US" dirty="0" err="1"/>
              <a:t>msec</a:t>
            </a:r>
            <a:r>
              <a:rPr lang="en-US" dirty="0"/>
              <a:t> round-trip time and we migrate every 25 packets, we see about a 10% performance penalty.  Yet, this seems to be frequent enough to break traffic-analysis attacks.</a:t>
            </a:r>
          </a:p>
        </p:txBody>
      </p:sp>
      <p:sp>
        <p:nvSpPr>
          <p:cNvPr id="4" name="Slide Number Placeholder 3"/>
          <p:cNvSpPr>
            <a:spLocks noGrp="1"/>
          </p:cNvSpPr>
          <p:nvPr>
            <p:ph type="sldNum" sz="quarter" idx="5"/>
          </p:nvPr>
        </p:nvSpPr>
        <p:spPr/>
        <p:txBody>
          <a:bodyPr/>
          <a:lstStyle/>
          <a:p>
            <a:fld id="{AB7163F6-5BC4-F945-9DDD-76E74D9DDF3E}" type="slidenum">
              <a:rPr lang="en-US" smtClean="0"/>
              <a:t>23</a:t>
            </a:fld>
            <a:endParaRPr lang="en-US"/>
          </a:p>
        </p:txBody>
      </p:sp>
    </p:spTree>
    <p:extLst>
      <p:ext uri="{BB962C8B-B14F-4D97-AF65-F5344CB8AC3E}">
        <p14:creationId xmlns:p14="http://schemas.microsoft.com/office/powerpoint/2010/main" val="182492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102697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traffic contains privacy-sensitive information. An adversary watching Internet traffic can learn a great deal about the users: who they are, what sites they communicate with, and even what content they download.</a:t>
            </a:r>
          </a:p>
        </p:txBody>
      </p:sp>
      <p:sp>
        <p:nvSpPr>
          <p:cNvPr id="4" name="Slide Number Placeholder 3"/>
          <p:cNvSpPr>
            <a:spLocks noGrp="1"/>
          </p:cNvSpPr>
          <p:nvPr>
            <p:ph type="sldNum" sz="quarter" idx="5"/>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250318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27</a:t>
            </a:fld>
            <a:endParaRPr lang="en-US"/>
          </a:p>
        </p:txBody>
      </p:sp>
    </p:spTree>
    <p:extLst>
      <p:ext uri="{BB962C8B-B14F-4D97-AF65-F5344CB8AC3E}">
        <p14:creationId xmlns:p14="http://schemas.microsoft.com/office/powerpoint/2010/main" val="5568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Stepping back, we have a family of different solutions that vary in what kind of traffic they can handle, whether the remote edge network needs to cooperate, how we change the IP addresses, and what role the programmable switch plays in the solution.  More generally, we think in-network obfuscation of traffic is an exciting research direction.</a:t>
            </a:r>
          </a:p>
        </p:txBody>
      </p:sp>
      <p:sp>
        <p:nvSpPr>
          <p:cNvPr id="4" name="Slide Number Placeholder 3"/>
          <p:cNvSpPr>
            <a:spLocks noGrp="1"/>
          </p:cNvSpPr>
          <p:nvPr>
            <p:ph type="sldNum" sz="quarter" idx="5"/>
          </p:nvPr>
        </p:nvSpPr>
        <p:spPr/>
        <p:txBody>
          <a:bodyPr/>
          <a:lstStyle/>
          <a:p>
            <a:fld id="{AB7163F6-5BC4-F945-9DDD-76E74D9DDF3E}" type="slidenum">
              <a:rPr lang="en-US" smtClean="0"/>
              <a:t>28</a:t>
            </a:fld>
            <a:endParaRPr lang="en-US"/>
          </a:p>
        </p:txBody>
      </p:sp>
    </p:spTree>
    <p:extLst>
      <p:ext uri="{BB962C8B-B14F-4D97-AF65-F5344CB8AC3E}">
        <p14:creationId xmlns:p14="http://schemas.microsoft.com/office/powerpoint/2010/main" val="532609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add pictures when I have reliable Internet connectivity again!</a:t>
            </a:r>
          </a:p>
        </p:txBody>
      </p:sp>
      <p:sp>
        <p:nvSpPr>
          <p:cNvPr id="4" name="Slide Number Placeholder 3"/>
          <p:cNvSpPr>
            <a:spLocks noGrp="1"/>
          </p:cNvSpPr>
          <p:nvPr>
            <p:ph type="sldNum" sz="quarter" idx="5"/>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49699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Encryption protocols like TLS provide confidentiality of data, but they do not hide sensitive meta-data such as the identities of endpoints. Specifically, an Internet Protocol (IP) address can still be used to pinpoint and identify a user and device communicating on the Internet.  Often, knowing that a user is communicating with a particular other user or web site is enough information to compromise user privacy. On top of the IP addresses, the amount of data transferred between the end-points is revealing, too, enabling traffic-analysis attacks like web fingerprinting.</a:t>
            </a:r>
          </a:p>
        </p:txBody>
      </p:sp>
      <p:sp>
        <p:nvSpPr>
          <p:cNvPr id="4" name="Slide Number Placeholder 3"/>
          <p:cNvSpPr>
            <a:spLocks noGrp="1"/>
          </p:cNvSpPr>
          <p:nvPr>
            <p:ph type="sldNum" sz="quarter" idx="5"/>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20644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existing approaches for anonymous communications either introduce high performance overhead (e.g., for </a:t>
            </a:r>
            <a:r>
              <a:rPr lang="en-US" dirty="0" err="1"/>
              <a:t>IPSec</a:t>
            </a:r>
            <a:r>
              <a:rPr lang="en-US" dirty="0"/>
              <a:t> tunnels and Tor), or face significant deployment challenges due to requiring multiple </a:t>
            </a:r>
            <a:r>
              <a:rPr lang="en-US" dirty="0" err="1"/>
              <a:t>ASes</a:t>
            </a:r>
            <a:r>
              <a:rPr lang="en-US" dirty="0"/>
              <a:t> along the path to cooperate and users to deploy special software.</a:t>
            </a:r>
          </a:p>
        </p:txBody>
      </p:sp>
      <p:sp>
        <p:nvSpPr>
          <p:cNvPr id="4" name="Slide Number Placeholder 3"/>
          <p:cNvSpPr>
            <a:spLocks noGrp="1"/>
          </p:cNvSpPr>
          <p:nvPr>
            <p:ph type="sldNum" sz="quarter" idx="5"/>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308397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Programmable switch hardware creates an opportunity to build a high-performance privacy service by offloading privacy functionality to the network. This can offer advantages such as high speed, ease of deployment, and avoiding a reliance on end users to run special applications. Nevertheless, programmable switch hardware has limited memory and processing resources, posing challenges for implementing cryptographic algorithms that are commonly used in privacy applications. This begs the question: can we leverage programmable data planes to design a readily-deployable anonymity system that balances the privacy/performance trade-off?</a:t>
            </a:r>
          </a:p>
        </p:txBody>
      </p:sp>
      <p:sp>
        <p:nvSpPr>
          <p:cNvPr id="4" name="Slide Number Placeholder 3"/>
          <p:cNvSpPr>
            <a:spLocks noGrp="1"/>
          </p:cNvSpPr>
          <p:nvPr>
            <p:ph type="sldNum" sz="quarter" idx="5"/>
          </p:nvPr>
        </p:nvSpPr>
        <p:spPr/>
        <p:txBody>
          <a:bodyPr/>
          <a:lstStyle/>
          <a:p>
            <a:fld id="{AB7163F6-5BC4-F945-9DDD-76E74D9DDF3E}" type="slidenum">
              <a:rPr lang="en-US" smtClean="0"/>
              <a:t>4</a:t>
            </a:fld>
            <a:endParaRPr lang="en-US"/>
          </a:p>
        </p:txBody>
      </p:sp>
    </p:spTree>
    <p:extLst>
      <p:ext uri="{BB962C8B-B14F-4D97-AF65-F5344CB8AC3E}">
        <p14:creationId xmlns:p14="http://schemas.microsoft.com/office/powerpoint/2010/main" val="55895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we do not need to rely on the data plane to do everything.  We can leverage several other opportunities:</a:t>
            </a:r>
          </a:p>
          <a:p>
            <a:endParaRPr lang="en-US" dirty="0"/>
          </a:p>
          <a:p>
            <a:pPr marL="171450" indent="-171450">
              <a:buFontTx/>
              <a:buChar char="-"/>
            </a:pPr>
            <a:r>
              <a:rPr lang="en-US" dirty="0"/>
              <a:t>First, because packet payloads are often encrypted (e.g., using TLS), we need only worry about obfuscating certain IP and TCP header fields.</a:t>
            </a:r>
          </a:p>
          <a:p>
            <a:pPr marL="171450" indent="-171450">
              <a:buFontTx/>
              <a:buChar char="-"/>
            </a:pPr>
            <a:endParaRPr lang="en-US" dirty="0"/>
          </a:p>
          <a:p>
            <a:pPr marL="171450" indent="-171450">
              <a:buFontTx/>
              <a:buChar char="-"/>
            </a:pPr>
            <a:r>
              <a:rPr lang="en-US" dirty="0"/>
              <a:t>Second, we can take advantage of the increasing ubiquity of IPv6 in the network core; IPv6 addresses have 128 bits, offering enough room to store metadata for specific types of encryption over IPv4 addresses</a:t>
            </a:r>
          </a:p>
          <a:p>
            <a:pPr marL="171450" indent="-171450">
              <a:buFontTx/>
              <a:buChar char="-"/>
            </a:pPr>
            <a:endParaRPr lang="en-US" dirty="0"/>
          </a:p>
          <a:p>
            <a:pPr marL="171450" indent="-171450">
              <a:buFontTx/>
              <a:buChar char="-"/>
            </a:pPr>
            <a:r>
              <a:rPr lang="en-US" dirty="0"/>
              <a:t>Third, some important data transfers that need privacy protection are “connectionless”, including request-response protocols like DNS and NTP.  Other ”connection-oriented” protocols can be treated like connectionless protocols because they include “connection migration” capabilities.  </a:t>
            </a:r>
            <a:r>
              <a:rPr lang="en-US" dirty="0" err="1"/>
              <a:t>WireGuard</a:t>
            </a:r>
            <a:r>
              <a:rPr lang="en-US" dirty="0"/>
              <a:t> is a UDP-based, connectionless VPN protocol that supports IP mobility by allowing an end-point’s address to change frequently across the life of a connection.  Also, QUIC, the relatively new transport protocol from Google, has a IP address migration capability that allows a client to change its address during the course of an ongoing connection.</a:t>
            </a:r>
          </a:p>
          <a:p>
            <a:pPr marL="171450" indent="-171450">
              <a:buFontTx/>
              <a:buChar char="-"/>
            </a:pPr>
            <a:endParaRPr lang="en-US" dirty="0"/>
          </a:p>
          <a:p>
            <a:pPr marL="171450" indent="-171450">
              <a:buFontTx/>
              <a:buChar char="-"/>
            </a:pPr>
            <a:r>
              <a:rPr lang="en-US" dirty="0"/>
              <a:t>These capabilities, in conjunction with programmable data planes, are tremendous enablers for in-network obfuscation of traffic.</a:t>
            </a:r>
          </a:p>
        </p:txBody>
      </p:sp>
      <p:sp>
        <p:nvSpPr>
          <p:cNvPr id="4" name="Slide Number Placeholder 3"/>
          <p:cNvSpPr>
            <a:spLocks noGrp="1"/>
          </p:cNvSpPr>
          <p:nvPr>
            <p:ph type="sldNum" sz="quarter" idx="5"/>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291488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should we provide the in-network privacy protections? We envision an edge network, such as an enterprise or access network, that offers privacy protection to its customers as a value-added service while allowing its customers (and other Internet hosts) to run unmodified applications.  The goal is to obfuscate the customer’s traffic over the Internet.  Of course, this doesn’t help for the case where the customer’s own access network is the adversary, but it can protect a large collection of users from threats deeper inside the Internet.</a:t>
            </a:r>
          </a:p>
        </p:txBody>
      </p:sp>
      <p:sp>
        <p:nvSpPr>
          <p:cNvPr id="4" name="Slide Number Placeholder 3"/>
          <p:cNvSpPr>
            <a:spLocks noGrp="1"/>
          </p:cNvSpPr>
          <p:nvPr>
            <p:ph type="sldNum" sz="quarter" idx="5"/>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98417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Protecting user privacy inside the network faces several practical challenges that we will overcome in this talk…</a:t>
            </a:r>
          </a:p>
        </p:txBody>
      </p:sp>
      <p:sp>
        <p:nvSpPr>
          <p:cNvPr id="4" name="Slide Number Placeholder 3"/>
          <p:cNvSpPr>
            <a:spLocks noGrp="1"/>
          </p:cNvSpPr>
          <p:nvPr>
            <p:ph type="sldNum" sz="quarter" idx="5"/>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114156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unmodified hosts communicate through two trusted entities—typically two </a:t>
            </a:r>
            <a:r>
              <a:rPr lang="en-US" dirty="0" err="1"/>
              <a:t>ASes</a:t>
            </a:r>
            <a:r>
              <a:rPr lang="en-US" dirty="0"/>
              <a:t> or two ISPs, yet these </a:t>
            </a:r>
            <a:r>
              <a:rPr lang="en-US" dirty="0" err="1"/>
              <a:t>ASes</a:t>
            </a:r>
            <a:r>
              <a:rPr lang="en-US" dirty="0"/>
              <a:t> need not be distinct or even independent. They could, in fact, be two topologically disjoint fragments of the same AS (such as two branches of a large company). The adversary resides in between these two entities and can observe all traffic that traverses the intermediate part (or parts) of the network that it controls. In this setting, we show how a stateless switch (or set of switches) at the borders of the two trusted networks can encrypt, and decrypt, the IP addresses – and other header fields like TCP sequence and acknowledgment numbers -- to protect against an adversary between them.</a:t>
            </a:r>
          </a:p>
        </p:txBody>
      </p:sp>
      <p:sp>
        <p:nvSpPr>
          <p:cNvPr id="4" name="Slide Number Placeholder 3"/>
          <p:cNvSpPr>
            <a:spLocks noGrp="1"/>
          </p:cNvSpPr>
          <p:nvPr>
            <p:ph type="sldNum" sz="quarter" idx="5"/>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342300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8/4/20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8/4/20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8/4/20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8/4/20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commons.wikimedia.org/wiki/File:Golden_key_icon.svg"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5158-DA09-BF4A-AD50-B1373D43175C}"/>
              </a:ext>
            </a:extLst>
          </p:cNvPr>
          <p:cNvSpPr>
            <a:spLocks noGrp="1"/>
          </p:cNvSpPr>
          <p:nvPr>
            <p:ph type="ctrTitle"/>
          </p:nvPr>
        </p:nvSpPr>
        <p:spPr>
          <a:xfrm>
            <a:off x="7188052" y="2532105"/>
            <a:ext cx="4696377" cy="2889114"/>
          </a:xfrm>
        </p:spPr>
        <p:txBody>
          <a:bodyPr anchor="b">
            <a:normAutofit/>
          </a:bodyPr>
          <a:lstStyle/>
          <a:p>
            <a:pPr algn="l"/>
            <a:r>
              <a:rPr lang="en-US" sz="5400" dirty="0"/>
              <a:t>In-Network Traffic Obfuscation</a:t>
            </a:r>
          </a:p>
        </p:txBody>
      </p:sp>
      <p:sp>
        <p:nvSpPr>
          <p:cNvPr id="3" name="Subtitle 2">
            <a:extLst>
              <a:ext uri="{FF2B5EF4-FFF2-40B4-BE49-F238E27FC236}">
                <a16:creationId xmlns:a16="http://schemas.microsoft.com/office/drawing/2014/main" id="{7E4138AE-E59D-5746-AEC3-03382C8F0AE2}"/>
              </a:ext>
            </a:extLst>
          </p:cNvPr>
          <p:cNvSpPr>
            <a:spLocks noGrp="1"/>
          </p:cNvSpPr>
          <p:nvPr>
            <p:ph type="subTitle" idx="1"/>
          </p:nvPr>
        </p:nvSpPr>
        <p:spPr>
          <a:xfrm>
            <a:off x="7492587" y="5565678"/>
            <a:ext cx="4087305" cy="1147863"/>
          </a:xfrm>
        </p:spPr>
        <p:txBody>
          <a:bodyPr anchor="t">
            <a:normAutofit/>
          </a:bodyPr>
          <a:lstStyle/>
          <a:p>
            <a:pPr algn="l"/>
            <a:r>
              <a:rPr lang="en-US" sz="2800" dirty="0"/>
              <a:t>Jennifer Rexford</a:t>
            </a:r>
          </a:p>
          <a:p>
            <a:pPr algn="l"/>
            <a:r>
              <a:rPr lang="en-US" sz="2800" dirty="0"/>
              <a:t>Princeton University</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FAE8E3C-4E00-C64C-8BE2-C5291C309AEF}"/>
              </a:ext>
            </a:extLst>
          </p:cNvPr>
          <p:cNvPicPr>
            <a:picLocks noChangeAspect="1"/>
          </p:cNvPicPr>
          <p:nvPr/>
        </p:nvPicPr>
        <p:blipFill rotWithShape="1">
          <a:blip r:embed="rId3"/>
          <a:srcRect l="10846" r="20490" b="2"/>
          <a:stretch/>
        </p:blipFill>
        <p:spPr>
          <a:xfrm>
            <a:off x="0" y="0"/>
            <a:ext cx="7028495" cy="6954972"/>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0168D935-EDF9-6940-82A1-18E4BA12D41C}"/>
              </a:ext>
            </a:extLst>
          </p:cNvPr>
          <p:cNvSpPr txBox="1"/>
          <p:nvPr/>
        </p:nvSpPr>
        <p:spPr>
          <a:xfrm>
            <a:off x="10958945" y="5957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23726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DEC-3D30-C64C-BFBE-8358031BD6FF}"/>
              </a:ext>
            </a:extLst>
          </p:cNvPr>
          <p:cNvSpPr>
            <a:spLocks noGrp="1"/>
          </p:cNvSpPr>
          <p:nvPr>
            <p:ph type="title"/>
          </p:nvPr>
        </p:nvSpPr>
        <p:spPr/>
        <p:txBody>
          <a:bodyPr/>
          <a:lstStyle/>
          <a:p>
            <a:r>
              <a:rPr lang="en-US" dirty="0"/>
              <a:t>Connectionless Traffic</a:t>
            </a:r>
          </a:p>
        </p:txBody>
      </p:sp>
      <p:sp>
        <p:nvSpPr>
          <p:cNvPr id="3" name="Slide Number Placeholder 2">
            <a:extLst>
              <a:ext uri="{FF2B5EF4-FFF2-40B4-BE49-F238E27FC236}">
                <a16:creationId xmlns:a16="http://schemas.microsoft.com/office/drawing/2014/main" id="{CAE3F7C9-9340-1041-9378-B86D5ACB3390}"/>
              </a:ext>
            </a:extLst>
          </p:cNvPr>
          <p:cNvSpPr>
            <a:spLocks noGrp="1"/>
          </p:cNvSpPr>
          <p:nvPr>
            <p:ph type="sldNum" sz="quarter" idx="12"/>
          </p:nvPr>
        </p:nvSpPr>
        <p:spPr/>
        <p:txBody>
          <a:bodyPr/>
          <a:lstStyle/>
          <a:p>
            <a:fld id="{1718992C-B9AF-2F49-8B31-EC7F489F3004}" type="slidenum">
              <a:rPr lang="en-US" smtClean="0"/>
              <a:t>9</a:t>
            </a:fld>
            <a:endParaRPr lang="en-US"/>
          </a:p>
        </p:txBody>
      </p:sp>
      <p:sp>
        <p:nvSpPr>
          <p:cNvPr id="20" name="Cloud 19">
            <a:extLst>
              <a:ext uri="{FF2B5EF4-FFF2-40B4-BE49-F238E27FC236}">
                <a16:creationId xmlns:a16="http://schemas.microsoft.com/office/drawing/2014/main" id="{9F9E6D6B-FAFB-EE41-8421-405D616F2315}"/>
              </a:ext>
            </a:extLst>
          </p:cNvPr>
          <p:cNvSpPr/>
          <p:nvPr/>
        </p:nvSpPr>
        <p:spPr>
          <a:xfrm>
            <a:off x="1716857" y="3641131"/>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E4E04AB-0F2D-FE4B-8C6E-BE86D58EAD1A}"/>
              </a:ext>
            </a:extLst>
          </p:cNvPr>
          <p:cNvPicPr>
            <a:picLocks noChangeAspect="1"/>
          </p:cNvPicPr>
          <p:nvPr/>
        </p:nvPicPr>
        <p:blipFill>
          <a:blip r:embed="rId3"/>
          <a:stretch>
            <a:fillRect/>
          </a:stretch>
        </p:blipFill>
        <p:spPr>
          <a:xfrm>
            <a:off x="3653788" y="3871511"/>
            <a:ext cx="865318" cy="916219"/>
          </a:xfrm>
          <a:prstGeom prst="rect">
            <a:avLst/>
          </a:prstGeom>
        </p:spPr>
      </p:pic>
      <p:pic>
        <p:nvPicPr>
          <p:cNvPr id="22" name="Picture 21">
            <a:extLst>
              <a:ext uri="{FF2B5EF4-FFF2-40B4-BE49-F238E27FC236}">
                <a16:creationId xmlns:a16="http://schemas.microsoft.com/office/drawing/2014/main" id="{5EF17AA1-C3B5-BB4B-AAC2-26ED5C73BEE5}"/>
              </a:ext>
            </a:extLst>
          </p:cNvPr>
          <p:cNvPicPr>
            <a:picLocks noChangeAspect="1"/>
          </p:cNvPicPr>
          <p:nvPr/>
        </p:nvPicPr>
        <p:blipFill>
          <a:blip r:embed="rId4"/>
          <a:stretch>
            <a:fillRect/>
          </a:stretch>
        </p:blipFill>
        <p:spPr>
          <a:xfrm>
            <a:off x="6364841" y="2910911"/>
            <a:ext cx="851853" cy="960600"/>
          </a:xfrm>
          <a:prstGeom prst="rect">
            <a:avLst/>
          </a:prstGeom>
        </p:spPr>
      </p:pic>
      <p:cxnSp>
        <p:nvCxnSpPr>
          <p:cNvPr id="23" name="Straight Arrow Connector 22">
            <a:extLst>
              <a:ext uri="{FF2B5EF4-FFF2-40B4-BE49-F238E27FC236}">
                <a16:creationId xmlns:a16="http://schemas.microsoft.com/office/drawing/2014/main" id="{DF68F08B-0C12-0745-82F4-9567DA557D7E}"/>
              </a:ext>
            </a:extLst>
          </p:cNvPr>
          <p:cNvCxnSpPr>
            <a:cxnSpLocks/>
          </p:cNvCxnSpPr>
          <p:nvPr/>
        </p:nvCxnSpPr>
        <p:spPr>
          <a:xfrm>
            <a:off x="4370408" y="4329620"/>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8FCC09-90A1-4445-AFBE-E22A74A86C96}"/>
              </a:ext>
            </a:extLst>
          </p:cNvPr>
          <p:cNvSpPr txBox="1"/>
          <p:nvPr/>
        </p:nvSpPr>
        <p:spPr>
          <a:xfrm>
            <a:off x="6191820" y="4189721"/>
            <a:ext cx="1197893" cy="461665"/>
          </a:xfrm>
          <a:prstGeom prst="rect">
            <a:avLst/>
          </a:prstGeom>
          <a:noFill/>
        </p:spPr>
        <p:txBody>
          <a:bodyPr wrap="none" rtlCol="0">
            <a:spAutoFit/>
          </a:bodyPr>
          <a:lstStyle/>
          <a:p>
            <a:pPr algn="ctr"/>
            <a:r>
              <a:rPr lang="en-US" sz="2400" dirty="0"/>
              <a:t>Internet</a:t>
            </a:r>
          </a:p>
        </p:txBody>
      </p:sp>
      <p:sp>
        <p:nvSpPr>
          <p:cNvPr id="25" name="TextBox 24">
            <a:extLst>
              <a:ext uri="{FF2B5EF4-FFF2-40B4-BE49-F238E27FC236}">
                <a16:creationId xmlns:a16="http://schemas.microsoft.com/office/drawing/2014/main" id="{E9915B1F-F42B-B142-BA45-B078D09A98E2}"/>
              </a:ext>
            </a:extLst>
          </p:cNvPr>
          <p:cNvSpPr txBox="1"/>
          <p:nvPr/>
        </p:nvSpPr>
        <p:spPr>
          <a:xfrm>
            <a:off x="4175136" y="3865130"/>
            <a:ext cx="1542224" cy="338554"/>
          </a:xfrm>
          <a:prstGeom prst="rect">
            <a:avLst/>
          </a:prstGeom>
          <a:noFill/>
        </p:spPr>
        <p:txBody>
          <a:bodyPr wrap="square" rtlCol="0">
            <a:spAutoFit/>
          </a:bodyPr>
          <a:lstStyle/>
          <a:p>
            <a:pPr algn="ctr"/>
            <a:r>
              <a:rPr lang="en-US" sz="1600" b="1" dirty="0"/>
              <a:t>UDP</a:t>
            </a:r>
            <a:endParaRPr lang="en-US" sz="1600" dirty="0"/>
          </a:p>
        </p:txBody>
      </p:sp>
      <p:cxnSp>
        <p:nvCxnSpPr>
          <p:cNvPr id="26" name="Straight Arrow Connector 25">
            <a:extLst>
              <a:ext uri="{FF2B5EF4-FFF2-40B4-BE49-F238E27FC236}">
                <a16:creationId xmlns:a16="http://schemas.microsoft.com/office/drawing/2014/main" id="{845FBDE4-48FC-B340-92CD-D0E7058CB671}"/>
              </a:ext>
            </a:extLst>
          </p:cNvPr>
          <p:cNvCxnSpPr>
            <a:cxnSpLocks/>
          </p:cNvCxnSpPr>
          <p:nvPr/>
        </p:nvCxnSpPr>
        <p:spPr>
          <a:xfrm>
            <a:off x="8058893" y="4292631"/>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E3556E1-7795-E04D-AA7D-891D1D40E811}"/>
              </a:ext>
            </a:extLst>
          </p:cNvPr>
          <p:cNvPicPr>
            <a:picLocks noChangeAspect="1"/>
          </p:cNvPicPr>
          <p:nvPr/>
        </p:nvPicPr>
        <p:blipFill>
          <a:blip r:embed="rId5"/>
          <a:stretch>
            <a:fillRect/>
          </a:stretch>
        </p:blipFill>
        <p:spPr>
          <a:xfrm>
            <a:off x="9418747" y="3992925"/>
            <a:ext cx="584200" cy="749300"/>
          </a:xfrm>
          <a:prstGeom prst="rect">
            <a:avLst/>
          </a:prstGeom>
        </p:spPr>
      </p:pic>
      <p:sp>
        <p:nvSpPr>
          <p:cNvPr id="28" name="TextBox 27">
            <a:extLst>
              <a:ext uri="{FF2B5EF4-FFF2-40B4-BE49-F238E27FC236}">
                <a16:creationId xmlns:a16="http://schemas.microsoft.com/office/drawing/2014/main" id="{48F795E9-5AE1-FC47-BB6B-DC6AA5F28E6A}"/>
              </a:ext>
            </a:extLst>
          </p:cNvPr>
          <p:cNvSpPr txBox="1"/>
          <p:nvPr/>
        </p:nvSpPr>
        <p:spPr>
          <a:xfrm>
            <a:off x="8934935" y="4753788"/>
            <a:ext cx="1850315" cy="646331"/>
          </a:xfrm>
          <a:prstGeom prst="rect">
            <a:avLst/>
          </a:prstGeom>
          <a:noFill/>
        </p:spPr>
        <p:txBody>
          <a:bodyPr wrap="none" rtlCol="0">
            <a:spAutoFit/>
          </a:bodyPr>
          <a:lstStyle/>
          <a:p>
            <a:pPr algn="ctr"/>
            <a:r>
              <a:rPr lang="en-US" dirty="0"/>
              <a:t>DNS, NTP, or </a:t>
            </a:r>
            <a:br>
              <a:rPr lang="en-US" dirty="0"/>
            </a:br>
            <a:r>
              <a:rPr lang="en-US" dirty="0" err="1"/>
              <a:t>WireGuard</a:t>
            </a:r>
            <a:r>
              <a:rPr lang="en-US" dirty="0"/>
              <a:t> server</a:t>
            </a:r>
          </a:p>
        </p:txBody>
      </p:sp>
      <p:pic>
        <p:nvPicPr>
          <p:cNvPr id="29" name="Picture 28">
            <a:extLst>
              <a:ext uri="{FF2B5EF4-FFF2-40B4-BE49-F238E27FC236}">
                <a16:creationId xmlns:a16="http://schemas.microsoft.com/office/drawing/2014/main" id="{67D4F4F2-3B3F-444C-9C0C-327BD09A9D17}"/>
              </a:ext>
            </a:extLst>
          </p:cNvPr>
          <p:cNvPicPr>
            <a:picLocks noChangeAspect="1"/>
          </p:cNvPicPr>
          <p:nvPr/>
        </p:nvPicPr>
        <p:blipFill>
          <a:blip r:embed="rId6"/>
          <a:stretch>
            <a:fillRect/>
          </a:stretch>
        </p:blipFill>
        <p:spPr>
          <a:xfrm>
            <a:off x="3745680" y="3895194"/>
            <a:ext cx="406400" cy="406400"/>
          </a:xfrm>
          <a:prstGeom prst="rect">
            <a:avLst/>
          </a:prstGeom>
        </p:spPr>
      </p:pic>
      <p:sp>
        <p:nvSpPr>
          <p:cNvPr id="30" name="TextBox 29">
            <a:extLst>
              <a:ext uri="{FF2B5EF4-FFF2-40B4-BE49-F238E27FC236}">
                <a16:creationId xmlns:a16="http://schemas.microsoft.com/office/drawing/2014/main" id="{E910730D-C6B3-FF4C-9BED-CD26EF5F7B9E}"/>
              </a:ext>
            </a:extLst>
          </p:cNvPr>
          <p:cNvSpPr txBox="1"/>
          <p:nvPr/>
        </p:nvSpPr>
        <p:spPr>
          <a:xfrm>
            <a:off x="2354952" y="4100386"/>
            <a:ext cx="1117357" cy="830997"/>
          </a:xfrm>
          <a:prstGeom prst="rect">
            <a:avLst/>
          </a:prstGeom>
          <a:noFill/>
        </p:spPr>
        <p:txBody>
          <a:bodyPr wrap="none" rtlCol="0">
            <a:spAutoFit/>
          </a:bodyPr>
          <a:lstStyle/>
          <a:p>
            <a:pPr algn="ctr"/>
            <a:r>
              <a:rPr lang="en-US" sz="2400" dirty="0"/>
              <a:t>Trusted</a:t>
            </a:r>
          </a:p>
          <a:p>
            <a:pPr algn="ctr"/>
            <a:r>
              <a:rPr lang="en-US" sz="2400" dirty="0"/>
              <a:t>edge </a:t>
            </a:r>
          </a:p>
        </p:txBody>
      </p:sp>
      <p:sp>
        <p:nvSpPr>
          <p:cNvPr id="31" name="TextBox 30">
            <a:extLst>
              <a:ext uri="{FF2B5EF4-FFF2-40B4-BE49-F238E27FC236}">
                <a16:creationId xmlns:a16="http://schemas.microsoft.com/office/drawing/2014/main" id="{FC7D64F6-2841-4E4C-AD9B-9C15F23638AF}"/>
              </a:ext>
            </a:extLst>
          </p:cNvPr>
          <p:cNvSpPr txBox="1"/>
          <p:nvPr/>
        </p:nvSpPr>
        <p:spPr>
          <a:xfrm>
            <a:off x="6818828" y="2515725"/>
            <a:ext cx="397866" cy="646331"/>
          </a:xfrm>
          <a:prstGeom prst="rect">
            <a:avLst/>
          </a:prstGeom>
          <a:noFill/>
        </p:spPr>
        <p:txBody>
          <a:bodyPr wrap="none" rtlCol="0">
            <a:spAutoFit/>
          </a:bodyPr>
          <a:lstStyle/>
          <a:p>
            <a:r>
              <a:rPr lang="en-US" sz="3600" b="1" dirty="0"/>
              <a:t>?</a:t>
            </a:r>
          </a:p>
        </p:txBody>
      </p:sp>
      <p:sp>
        <p:nvSpPr>
          <p:cNvPr id="32" name="Cloud 31">
            <a:extLst>
              <a:ext uri="{FF2B5EF4-FFF2-40B4-BE49-F238E27FC236}">
                <a16:creationId xmlns:a16="http://schemas.microsoft.com/office/drawing/2014/main" id="{031FFE73-FD78-A342-97EA-A4AE0225DE40}"/>
              </a:ext>
            </a:extLst>
          </p:cNvPr>
          <p:cNvSpPr/>
          <p:nvPr/>
        </p:nvSpPr>
        <p:spPr>
          <a:xfrm>
            <a:off x="5273287" y="3371339"/>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E691DE7-76F7-7347-94FE-A862723DFC93}"/>
              </a:ext>
            </a:extLst>
          </p:cNvPr>
          <p:cNvSpPr txBox="1"/>
          <p:nvPr/>
        </p:nvSpPr>
        <p:spPr>
          <a:xfrm>
            <a:off x="128393" y="6536219"/>
            <a:ext cx="10958321" cy="338554"/>
          </a:xfrm>
          <a:prstGeom prst="rect">
            <a:avLst/>
          </a:prstGeom>
          <a:noFill/>
        </p:spPr>
        <p:txBody>
          <a:bodyPr wrap="none" rtlCol="0">
            <a:spAutoFit/>
          </a:bodyPr>
          <a:lstStyle/>
          <a:p>
            <a:r>
              <a:rPr lang="en-US" sz="1600" i="1" dirty="0"/>
              <a:t>Liang Wang, </a:t>
            </a:r>
            <a:r>
              <a:rPr lang="en-US" sz="1600" i="1" dirty="0" err="1"/>
              <a:t>Hyojoon</a:t>
            </a:r>
            <a:r>
              <a:rPr lang="en-US" sz="1600" i="1" dirty="0"/>
              <a:t> Kim, Prateek Mittal, and Jennifer Rexford, "Programmable In-Network Obfuscation of Traffic," in </a:t>
            </a:r>
            <a:r>
              <a:rPr lang="en-US" sz="1600" i="1" dirty="0" err="1"/>
              <a:t>arXiv</a:t>
            </a:r>
            <a:r>
              <a:rPr lang="en-US" sz="1600" i="1" dirty="0"/>
              <a:t> 2020.</a:t>
            </a:r>
            <a:endParaRPr lang="en-US" sz="1200" i="1" dirty="0"/>
          </a:p>
        </p:txBody>
      </p:sp>
      <p:sp>
        <p:nvSpPr>
          <p:cNvPr id="34" name="TextBox 33">
            <a:extLst>
              <a:ext uri="{FF2B5EF4-FFF2-40B4-BE49-F238E27FC236}">
                <a16:creationId xmlns:a16="http://schemas.microsoft.com/office/drawing/2014/main" id="{E47759A1-A6FE-DA4D-B8E5-C5D7F56A4D38}"/>
              </a:ext>
            </a:extLst>
          </p:cNvPr>
          <p:cNvSpPr txBox="1"/>
          <p:nvPr/>
        </p:nvSpPr>
        <p:spPr>
          <a:xfrm>
            <a:off x="643297" y="1441322"/>
            <a:ext cx="10482063" cy="830997"/>
          </a:xfrm>
          <a:prstGeom prst="rect">
            <a:avLst/>
          </a:prstGeom>
          <a:noFill/>
        </p:spPr>
        <p:txBody>
          <a:bodyPr wrap="square" rtlCol="0">
            <a:spAutoFit/>
          </a:bodyPr>
          <a:lstStyle/>
          <a:p>
            <a:r>
              <a:rPr lang="en-US" sz="2400" b="1" dirty="0"/>
              <a:t>PINOT: </a:t>
            </a:r>
            <a:r>
              <a:rPr lang="en-US" sz="2400" dirty="0"/>
              <a:t>In-network encryption of connectionless traffic between a trusted network and public connectionless services (e.g., DNS, NTP, and </a:t>
            </a:r>
            <a:r>
              <a:rPr lang="en-US" sz="2400" dirty="0" err="1"/>
              <a:t>WireGuard</a:t>
            </a:r>
            <a:r>
              <a:rPr lang="en-US" sz="2400" dirty="0"/>
              <a:t> VPN).</a:t>
            </a:r>
          </a:p>
        </p:txBody>
      </p:sp>
      <p:sp>
        <p:nvSpPr>
          <p:cNvPr id="35" name="TextBox 34">
            <a:extLst>
              <a:ext uri="{FF2B5EF4-FFF2-40B4-BE49-F238E27FC236}">
                <a16:creationId xmlns:a16="http://schemas.microsoft.com/office/drawing/2014/main" id="{B3646F81-D731-F34E-9FAB-CD4C534B29F0}"/>
              </a:ext>
            </a:extLst>
          </p:cNvPr>
          <p:cNvSpPr txBox="1"/>
          <p:nvPr/>
        </p:nvSpPr>
        <p:spPr>
          <a:xfrm>
            <a:off x="7960711" y="3871511"/>
            <a:ext cx="1542224" cy="338554"/>
          </a:xfrm>
          <a:prstGeom prst="rect">
            <a:avLst/>
          </a:prstGeom>
          <a:noFill/>
        </p:spPr>
        <p:txBody>
          <a:bodyPr wrap="square" rtlCol="0">
            <a:spAutoFit/>
          </a:bodyPr>
          <a:lstStyle/>
          <a:p>
            <a:pPr algn="ctr"/>
            <a:r>
              <a:rPr lang="en-US" sz="1600" b="1" dirty="0"/>
              <a:t>UDP</a:t>
            </a:r>
            <a:endParaRPr lang="en-US" sz="1600" dirty="0"/>
          </a:p>
        </p:txBody>
      </p:sp>
    </p:spTree>
    <p:extLst>
      <p:ext uri="{BB962C8B-B14F-4D97-AF65-F5344CB8AC3E}">
        <p14:creationId xmlns:p14="http://schemas.microsoft.com/office/powerpoint/2010/main" val="245399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E7CD-25D9-6C45-9E5E-FCC30E373C0B}"/>
              </a:ext>
            </a:extLst>
          </p:cNvPr>
          <p:cNvSpPr>
            <a:spLocks noGrp="1"/>
          </p:cNvSpPr>
          <p:nvPr>
            <p:ph type="title"/>
          </p:nvPr>
        </p:nvSpPr>
        <p:spPr/>
        <p:txBody>
          <a:bodyPr/>
          <a:lstStyle/>
          <a:p>
            <a:r>
              <a:rPr lang="en-US" dirty="0"/>
              <a:t>Connection-Oriented QUIC Traffic</a:t>
            </a:r>
          </a:p>
        </p:txBody>
      </p:sp>
      <p:sp>
        <p:nvSpPr>
          <p:cNvPr id="4" name="Slide Number Placeholder 3">
            <a:extLst>
              <a:ext uri="{FF2B5EF4-FFF2-40B4-BE49-F238E27FC236}">
                <a16:creationId xmlns:a16="http://schemas.microsoft.com/office/drawing/2014/main" id="{BDFD0DF1-32BD-6B4F-8E62-5449243DBEB8}"/>
              </a:ext>
            </a:extLst>
          </p:cNvPr>
          <p:cNvSpPr>
            <a:spLocks noGrp="1"/>
          </p:cNvSpPr>
          <p:nvPr>
            <p:ph type="sldNum" sz="quarter" idx="12"/>
          </p:nvPr>
        </p:nvSpPr>
        <p:spPr/>
        <p:txBody>
          <a:bodyPr/>
          <a:lstStyle/>
          <a:p>
            <a:fld id="{1718992C-B9AF-2F49-8B31-EC7F489F3004}" type="slidenum">
              <a:rPr lang="en-US" smtClean="0"/>
              <a:t>10</a:t>
            </a:fld>
            <a:endParaRPr lang="en-US"/>
          </a:p>
        </p:txBody>
      </p:sp>
      <p:sp>
        <p:nvSpPr>
          <p:cNvPr id="6" name="Cloud 5">
            <a:extLst>
              <a:ext uri="{FF2B5EF4-FFF2-40B4-BE49-F238E27FC236}">
                <a16:creationId xmlns:a16="http://schemas.microsoft.com/office/drawing/2014/main" id="{DBF7F12E-8EDC-E64A-9241-DD156C5AA73E}"/>
              </a:ext>
            </a:extLst>
          </p:cNvPr>
          <p:cNvSpPr/>
          <p:nvPr/>
        </p:nvSpPr>
        <p:spPr>
          <a:xfrm>
            <a:off x="2169343" y="3641131"/>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7F0010-94C0-0043-8CB3-0D40017CBA05}"/>
              </a:ext>
            </a:extLst>
          </p:cNvPr>
          <p:cNvPicPr>
            <a:picLocks noChangeAspect="1"/>
          </p:cNvPicPr>
          <p:nvPr/>
        </p:nvPicPr>
        <p:blipFill>
          <a:blip r:embed="rId3"/>
          <a:stretch>
            <a:fillRect/>
          </a:stretch>
        </p:blipFill>
        <p:spPr>
          <a:xfrm>
            <a:off x="4106274" y="3871511"/>
            <a:ext cx="865318" cy="916219"/>
          </a:xfrm>
          <a:prstGeom prst="rect">
            <a:avLst/>
          </a:prstGeom>
        </p:spPr>
      </p:pic>
      <p:pic>
        <p:nvPicPr>
          <p:cNvPr id="8" name="Picture 7">
            <a:extLst>
              <a:ext uri="{FF2B5EF4-FFF2-40B4-BE49-F238E27FC236}">
                <a16:creationId xmlns:a16="http://schemas.microsoft.com/office/drawing/2014/main" id="{F4EEEC93-A13E-1B40-AD07-4072102756F0}"/>
              </a:ext>
            </a:extLst>
          </p:cNvPr>
          <p:cNvPicPr>
            <a:picLocks noChangeAspect="1"/>
          </p:cNvPicPr>
          <p:nvPr/>
        </p:nvPicPr>
        <p:blipFill>
          <a:blip r:embed="rId4"/>
          <a:stretch>
            <a:fillRect/>
          </a:stretch>
        </p:blipFill>
        <p:spPr>
          <a:xfrm>
            <a:off x="6817327" y="2910911"/>
            <a:ext cx="851853" cy="960600"/>
          </a:xfrm>
          <a:prstGeom prst="rect">
            <a:avLst/>
          </a:prstGeom>
        </p:spPr>
      </p:pic>
      <p:cxnSp>
        <p:nvCxnSpPr>
          <p:cNvPr id="9" name="Straight Arrow Connector 8">
            <a:extLst>
              <a:ext uri="{FF2B5EF4-FFF2-40B4-BE49-F238E27FC236}">
                <a16:creationId xmlns:a16="http://schemas.microsoft.com/office/drawing/2014/main" id="{2996E321-A1DB-4548-BDCF-14EFABD512A4}"/>
              </a:ext>
            </a:extLst>
          </p:cNvPr>
          <p:cNvCxnSpPr>
            <a:cxnSpLocks/>
          </p:cNvCxnSpPr>
          <p:nvPr/>
        </p:nvCxnSpPr>
        <p:spPr>
          <a:xfrm>
            <a:off x="4822894" y="4329620"/>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D00937-FE2F-F64B-A2C4-C20B45C9249D}"/>
              </a:ext>
            </a:extLst>
          </p:cNvPr>
          <p:cNvSpPr txBox="1"/>
          <p:nvPr/>
        </p:nvSpPr>
        <p:spPr>
          <a:xfrm>
            <a:off x="6581002" y="4147547"/>
            <a:ext cx="1197893" cy="461665"/>
          </a:xfrm>
          <a:prstGeom prst="rect">
            <a:avLst/>
          </a:prstGeom>
          <a:noFill/>
        </p:spPr>
        <p:txBody>
          <a:bodyPr wrap="none" rtlCol="0">
            <a:spAutoFit/>
          </a:bodyPr>
          <a:lstStyle/>
          <a:p>
            <a:pPr algn="ctr"/>
            <a:r>
              <a:rPr lang="en-US" sz="2400" dirty="0"/>
              <a:t>Internet</a:t>
            </a:r>
          </a:p>
        </p:txBody>
      </p:sp>
      <p:sp>
        <p:nvSpPr>
          <p:cNvPr id="11" name="TextBox 10">
            <a:extLst>
              <a:ext uri="{FF2B5EF4-FFF2-40B4-BE49-F238E27FC236}">
                <a16:creationId xmlns:a16="http://schemas.microsoft.com/office/drawing/2014/main" id="{DA03409B-3F36-454B-B7CC-4266595F1EDB}"/>
              </a:ext>
            </a:extLst>
          </p:cNvPr>
          <p:cNvSpPr txBox="1"/>
          <p:nvPr/>
        </p:nvSpPr>
        <p:spPr>
          <a:xfrm>
            <a:off x="4627622" y="3865130"/>
            <a:ext cx="1542224" cy="338554"/>
          </a:xfrm>
          <a:prstGeom prst="rect">
            <a:avLst/>
          </a:prstGeom>
          <a:noFill/>
        </p:spPr>
        <p:txBody>
          <a:bodyPr wrap="square" rtlCol="0">
            <a:spAutoFit/>
          </a:bodyPr>
          <a:lstStyle/>
          <a:p>
            <a:pPr algn="ctr"/>
            <a:r>
              <a:rPr lang="en-US" sz="1600" b="1" dirty="0"/>
              <a:t>UDP</a:t>
            </a:r>
            <a:endParaRPr lang="en-US" sz="1600" dirty="0"/>
          </a:p>
        </p:txBody>
      </p:sp>
      <p:cxnSp>
        <p:nvCxnSpPr>
          <p:cNvPr id="12" name="Straight Arrow Connector 11">
            <a:extLst>
              <a:ext uri="{FF2B5EF4-FFF2-40B4-BE49-F238E27FC236}">
                <a16:creationId xmlns:a16="http://schemas.microsoft.com/office/drawing/2014/main" id="{A1C540D9-D166-2043-8DBC-893185307E37}"/>
              </a:ext>
            </a:extLst>
          </p:cNvPr>
          <p:cNvCxnSpPr>
            <a:cxnSpLocks/>
          </p:cNvCxnSpPr>
          <p:nvPr/>
        </p:nvCxnSpPr>
        <p:spPr>
          <a:xfrm>
            <a:off x="8511379" y="4292631"/>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66D990C-7BF8-3845-A677-97B7460F4FE2}"/>
              </a:ext>
            </a:extLst>
          </p:cNvPr>
          <p:cNvPicPr>
            <a:picLocks noChangeAspect="1"/>
          </p:cNvPicPr>
          <p:nvPr/>
        </p:nvPicPr>
        <p:blipFill>
          <a:blip r:embed="rId5"/>
          <a:stretch>
            <a:fillRect/>
          </a:stretch>
        </p:blipFill>
        <p:spPr>
          <a:xfrm>
            <a:off x="9871233" y="3992925"/>
            <a:ext cx="584200" cy="749300"/>
          </a:xfrm>
          <a:prstGeom prst="rect">
            <a:avLst/>
          </a:prstGeom>
        </p:spPr>
      </p:pic>
      <p:sp>
        <p:nvSpPr>
          <p:cNvPr id="14" name="TextBox 13">
            <a:extLst>
              <a:ext uri="{FF2B5EF4-FFF2-40B4-BE49-F238E27FC236}">
                <a16:creationId xmlns:a16="http://schemas.microsoft.com/office/drawing/2014/main" id="{CD3F03CC-8BEC-8349-988A-5327FA072E0A}"/>
              </a:ext>
            </a:extLst>
          </p:cNvPr>
          <p:cNvSpPr txBox="1"/>
          <p:nvPr/>
        </p:nvSpPr>
        <p:spPr>
          <a:xfrm>
            <a:off x="9433447" y="4844817"/>
            <a:ext cx="1306640" cy="369332"/>
          </a:xfrm>
          <a:prstGeom prst="rect">
            <a:avLst/>
          </a:prstGeom>
          <a:noFill/>
        </p:spPr>
        <p:txBody>
          <a:bodyPr wrap="none" rtlCol="0">
            <a:spAutoFit/>
          </a:bodyPr>
          <a:lstStyle/>
          <a:p>
            <a:r>
              <a:rPr lang="en-US" dirty="0"/>
              <a:t>QUIC server</a:t>
            </a:r>
          </a:p>
        </p:txBody>
      </p:sp>
      <p:sp>
        <p:nvSpPr>
          <p:cNvPr id="15" name="TextBox 14">
            <a:extLst>
              <a:ext uri="{FF2B5EF4-FFF2-40B4-BE49-F238E27FC236}">
                <a16:creationId xmlns:a16="http://schemas.microsoft.com/office/drawing/2014/main" id="{2580183E-36E0-BC45-B5B1-6BAA95BB11A8}"/>
              </a:ext>
            </a:extLst>
          </p:cNvPr>
          <p:cNvSpPr txBox="1"/>
          <p:nvPr/>
        </p:nvSpPr>
        <p:spPr>
          <a:xfrm>
            <a:off x="2855219" y="4040788"/>
            <a:ext cx="1186287" cy="830997"/>
          </a:xfrm>
          <a:prstGeom prst="rect">
            <a:avLst/>
          </a:prstGeom>
          <a:noFill/>
        </p:spPr>
        <p:txBody>
          <a:bodyPr wrap="none" rtlCol="0">
            <a:spAutoFit/>
          </a:bodyPr>
          <a:lstStyle/>
          <a:p>
            <a:pPr algn="ctr"/>
            <a:r>
              <a:rPr lang="en-US" sz="2400" dirty="0"/>
              <a:t>Trusted </a:t>
            </a:r>
          </a:p>
          <a:p>
            <a:pPr algn="ctr"/>
            <a:r>
              <a:rPr lang="en-US" sz="2400" dirty="0"/>
              <a:t>edge </a:t>
            </a:r>
          </a:p>
        </p:txBody>
      </p:sp>
      <p:sp>
        <p:nvSpPr>
          <p:cNvPr id="16" name="TextBox 15">
            <a:extLst>
              <a:ext uri="{FF2B5EF4-FFF2-40B4-BE49-F238E27FC236}">
                <a16:creationId xmlns:a16="http://schemas.microsoft.com/office/drawing/2014/main" id="{00F814E8-2E90-2741-9327-FE9A414542EC}"/>
              </a:ext>
            </a:extLst>
          </p:cNvPr>
          <p:cNvSpPr txBox="1"/>
          <p:nvPr/>
        </p:nvSpPr>
        <p:spPr>
          <a:xfrm>
            <a:off x="7271314" y="2515725"/>
            <a:ext cx="397866" cy="646331"/>
          </a:xfrm>
          <a:prstGeom prst="rect">
            <a:avLst/>
          </a:prstGeom>
          <a:noFill/>
        </p:spPr>
        <p:txBody>
          <a:bodyPr wrap="none" rtlCol="0">
            <a:spAutoFit/>
          </a:bodyPr>
          <a:lstStyle/>
          <a:p>
            <a:r>
              <a:rPr lang="en-US" sz="3600" b="1" dirty="0"/>
              <a:t>?</a:t>
            </a:r>
          </a:p>
        </p:txBody>
      </p:sp>
      <p:sp>
        <p:nvSpPr>
          <p:cNvPr id="17" name="Cloud 16">
            <a:extLst>
              <a:ext uri="{FF2B5EF4-FFF2-40B4-BE49-F238E27FC236}">
                <a16:creationId xmlns:a16="http://schemas.microsoft.com/office/drawing/2014/main" id="{7F3C3901-BC94-3744-86EA-BF2C9692010D}"/>
              </a:ext>
            </a:extLst>
          </p:cNvPr>
          <p:cNvSpPr/>
          <p:nvPr/>
        </p:nvSpPr>
        <p:spPr>
          <a:xfrm>
            <a:off x="5725773" y="3371339"/>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2C60A39-8365-934F-A533-8DDF7DC2E07D}"/>
              </a:ext>
            </a:extLst>
          </p:cNvPr>
          <p:cNvSpPr txBox="1"/>
          <p:nvPr/>
        </p:nvSpPr>
        <p:spPr>
          <a:xfrm>
            <a:off x="8413197" y="3871511"/>
            <a:ext cx="1542224" cy="338554"/>
          </a:xfrm>
          <a:prstGeom prst="rect">
            <a:avLst/>
          </a:prstGeom>
          <a:noFill/>
        </p:spPr>
        <p:txBody>
          <a:bodyPr wrap="square" rtlCol="0">
            <a:spAutoFit/>
          </a:bodyPr>
          <a:lstStyle/>
          <a:p>
            <a:pPr algn="ctr"/>
            <a:r>
              <a:rPr lang="en-US" sz="1600" b="1" dirty="0"/>
              <a:t>UDP</a:t>
            </a:r>
            <a:endParaRPr lang="en-US" sz="1600" dirty="0"/>
          </a:p>
        </p:txBody>
      </p:sp>
      <p:pic>
        <p:nvPicPr>
          <p:cNvPr id="19" name="Picture 18">
            <a:extLst>
              <a:ext uri="{FF2B5EF4-FFF2-40B4-BE49-F238E27FC236}">
                <a16:creationId xmlns:a16="http://schemas.microsoft.com/office/drawing/2014/main" id="{86A7270C-9E8D-3549-A940-F863B48ECDD5}"/>
              </a:ext>
            </a:extLst>
          </p:cNvPr>
          <p:cNvPicPr>
            <a:picLocks noChangeAspect="1"/>
          </p:cNvPicPr>
          <p:nvPr/>
        </p:nvPicPr>
        <p:blipFill>
          <a:blip r:embed="rId6"/>
          <a:stretch>
            <a:fillRect/>
          </a:stretch>
        </p:blipFill>
        <p:spPr>
          <a:xfrm>
            <a:off x="517377" y="3871511"/>
            <a:ext cx="1498173" cy="1310901"/>
          </a:xfrm>
          <a:prstGeom prst="rect">
            <a:avLst/>
          </a:prstGeom>
        </p:spPr>
      </p:pic>
      <p:sp>
        <p:nvSpPr>
          <p:cNvPr id="20" name="TextBox 19">
            <a:extLst>
              <a:ext uri="{FF2B5EF4-FFF2-40B4-BE49-F238E27FC236}">
                <a16:creationId xmlns:a16="http://schemas.microsoft.com/office/drawing/2014/main" id="{5538ED49-13CB-964E-B20E-34B8569276D4}"/>
              </a:ext>
            </a:extLst>
          </p:cNvPr>
          <p:cNvSpPr txBox="1"/>
          <p:nvPr/>
        </p:nvSpPr>
        <p:spPr>
          <a:xfrm>
            <a:off x="632618" y="4952028"/>
            <a:ext cx="1237326" cy="369332"/>
          </a:xfrm>
          <a:prstGeom prst="rect">
            <a:avLst/>
          </a:prstGeom>
          <a:noFill/>
        </p:spPr>
        <p:txBody>
          <a:bodyPr wrap="none" rtlCol="0">
            <a:spAutoFit/>
          </a:bodyPr>
          <a:lstStyle/>
          <a:p>
            <a:r>
              <a:rPr lang="en-US" dirty="0"/>
              <a:t>QUIC client</a:t>
            </a:r>
          </a:p>
        </p:txBody>
      </p:sp>
      <p:cxnSp>
        <p:nvCxnSpPr>
          <p:cNvPr id="21" name="Straight Connector 20">
            <a:extLst>
              <a:ext uri="{FF2B5EF4-FFF2-40B4-BE49-F238E27FC236}">
                <a16:creationId xmlns:a16="http://schemas.microsoft.com/office/drawing/2014/main" id="{53BBF2E4-E036-074D-8481-DA1B3C6908C3}"/>
              </a:ext>
            </a:extLst>
          </p:cNvPr>
          <p:cNvCxnSpPr>
            <a:cxnSpLocks/>
          </p:cNvCxnSpPr>
          <p:nvPr/>
        </p:nvCxnSpPr>
        <p:spPr>
          <a:xfrm flipV="1">
            <a:off x="1601289" y="4524108"/>
            <a:ext cx="537310" cy="1107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C7A7D8D-BA51-3646-8182-00F2D1598957}"/>
              </a:ext>
            </a:extLst>
          </p:cNvPr>
          <p:cNvSpPr txBox="1"/>
          <p:nvPr/>
        </p:nvSpPr>
        <p:spPr>
          <a:xfrm>
            <a:off x="359850" y="1424020"/>
            <a:ext cx="10482063" cy="830997"/>
          </a:xfrm>
          <a:prstGeom prst="rect">
            <a:avLst/>
          </a:prstGeom>
          <a:noFill/>
        </p:spPr>
        <p:txBody>
          <a:bodyPr wrap="square" rtlCol="0">
            <a:spAutoFit/>
          </a:bodyPr>
          <a:lstStyle/>
          <a:p>
            <a:r>
              <a:rPr lang="en-US" sz="2400" b="1" dirty="0"/>
              <a:t>MIMIQ: </a:t>
            </a:r>
            <a:r>
              <a:rPr lang="en-US" sz="2400" dirty="0"/>
              <a:t>Flexible client IP address randomization via QUIC’s connection-migration and programmable switches, with unmodified client apps and QUIC server.</a:t>
            </a:r>
          </a:p>
        </p:txBody>
      </p:sp>
      <p:sp>
        <p:nvSpPr>
          <p:cNvPr id="23" name="TextBox 22">
            <a:extLst>
              <a:ext uri="{FF2B5EF4-FFF2-40B4-BE49-F238E27FC236}">
                <a16:creationId xmlns:a16="http://schemas.microsoft.com/office/drawing/2014/main" id="{309B4B63-BAA9-814D-8BD6-BFB7ABE7B04F}"/>
              </a:ext>
            </a:extLst>
          </p:cNvPr>
          <p:cNvSpPr txBox="1"/>
          <p:nvPr/>
        </p:nvSpPr>
        <p:spPr>
          <a:xfrm>
            <a:off x="75600" y="6461311"/>
            <a:ext cx="9494587" cy="338554"/>
          </a:xfrm>
          <a:prstGeom prst="rect">
            <a:avLst/>
          </a:prstGeom>
          <a:noFill/>
        </p:spPr>
        <p:txBody>
          <a:bodyPr wrap="none" rtlCol="0">
            <a:spAutoFit/>
          </a:bodyPr>
          <a:lstStyle/>
          <a:p>
            <a:r>
              <a:rPr lang="en-US" sz="1600" i="1" dirty="0" err="1"/>
              <a:t>Yashodhar</a:t>
            </a:r>
            <a:r>
              <a:rPr lang="en-US" sz="1600" i="1" dirty="0"/>
              <a:t> </a:t>
            </a:r>
            <a:r>
              <a:rPr lang="en-US" sz="1600" i="1" dirty="0" err="1"/>
              <a:t>Govil</a:t>
            </a:r>
            <a:r>
              <a:rPr lang="en-US" sz="1600" i="1" dirty="0"/>
              <a:t>, Liang Wang, and Jennifer Rexford, "MIMIQ: Masking IPs with Migration in QUIC,” in FOCI 2020.</a:t>
            </a:r>
          </a:p>
        </p:txBody>
      </p:sp>
    </p:spTree>
    <p:extLst>
      <p:ext uri="{BB962C8B-B14F-4D97-AF65-F5344CB8AC3E}">
        <p14:creationId xmlns:p14="http://schemas.microsoft.com/office/powerpoint/2010/main" val="175939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8529-0815-9948-8031-5C891927171A}"/>
              </a:ext>
            </a:extLst>
          </p:cNvPr>
          <p:cNvSpPr>
            <a:spLocks noGrp="1"/>
          </p:cNvSpPr>
          <p:nvPr>
            <p:ph type="title"/>
          </p:nvPr>
        </p:nvSpPr>
        <p:spPr/>
        <p:txBody>
          <a:bodyPr/>
          <a:lstStyle/>
          <a:p>
            <a:r>
              <a:rPr lang="en-US" dirty="0"/>
              <a:t>Family of Solutions</a:t>
            </a:r>
          </a:p>
        </p:txBody>
      </p:sp>
      <p:sp>
        <p:nvSpPr>
          <p:cNvPr id="4" name="Slide Number Placeholder 3">
            <a:extLst>
              <a:ext uri="{FF2B5EF4-FFF2-40B4-BE49-F238E27FC236}">
                <a16:creationId xmlns:a16="http://schemas.microsoft.com/office/drawing/2014/main" id="{77734D83-4026-4D49-BCE6-422EB335CC54}"/>
              </a:ext>
            </a:extLst>
          </p:cNvPr>
          <p:cNvSpPr>
            <a:spLocks noGrp="1"/>
          </p:cNvSpPr>
          <p:nvPr>
            <p:ph type="sldNum" sz="quarter" idx="12"/>
          </p:nvPr>
        </p:nvSpPr>
        <p:spPr/>
        <p:txBody>
          <a:bodyPr/>
          <a:lstStyle/>
          <a:p>
            <a:fld id="{1718992C-B9AF-2F49-8B31-EC7F489F3004}" type="slidenum">
              <a:rPr lang="en-US" smtClean="0"/>
              <a:t>11</a:t>
            </a:fld>
            <a:endParaRPr lang="en-US"/>
          </a:p>
        </p:txBody>
      </p:sp>
      <p:graphicFrame>
        <p:nvGraphicFramePr>
          <p:cNvPr id="5" name="Table 4">
            <a:extLst>
              <a:ext uri="{FF2B5EF4-FFF2-40B4-BE49-F238E27FC236}">
                <a16:creationId xmlns:a16="http://schemas.microsoft.com/office/drawing/2014/main" id="{CA790077-172E-2B4E-960C-F5CDAC9BE22D}"/>
              </a:ext>
            </a:extLst>
          </p:cNvPr>
          <p:cNvGraphicFramePr>
            <a:graphicFrameLocks noGrp="1"/>
          </p:cNvGraphicFramePr>
          <p:nvPr>
            <p:extLst>
              <p:ext uri="{D42A27DB-BD31-4B8C-83A1-F6EECF244321}">
                <p14:modId xmlns:p14="http://schemas.microsoft.com/office/powerpoint/2010/main" val="3858952074"/>
              </p:ext>
            </p:extLst>
          </p:nvPr>
        </p:nvGraphicFramePr>
        <p:xfrm>
          <a:off x="609600" y="1961724"/>
          <a:ext cx="11283885" cy="3525304"/>
        </p:xfrm>
        <a:graphic>
          <a:graphicData uri="http://schemas.openxmlformats.org/drawingml/2006/table">
            <a:tbl>
              <a:tblPr firstRow="1" bandRow="1">
                <a:tableStyleId>{93296810-A885-4BE3-A3E7-6D5BEEA58F35}</a:tableStyleId>
              </a:tblPr>
              <a:tblGrid>
                <a:gridCol w="1456857">
                  <a:extLst>
                    <a:ext uri="{9D8B030D-6E8A-4147-A177-3AD203B41FA5}">
                      <a16:colId xmlns:a16="http://schemas.microsoft.com/office/drawing/2014/main" val="1424103826"/>
                    </a:ext>
                  </a:extLst>
                </a:gridCol>
                <a:gridCol w="2485665">
                  <a:extLst>
                    <a:ext uri="{9D8B030D-6E8A-4147-A177-3AD203B41FA5}">
                      <a16:colId xmlns:a16="http://schemas.microsoft.com/office/drawing/2014/main" val="1872696315"/>
                    </a:ext>
                  </a:extLst>
                </a:gridCol>
                <a:gridCol w="1823490">
                  <a:extLst>
                    <a:ext uri="{9D8B030D-6E8A-4147-A177-3AD203B41FA5}">
                      <a16:colId xmlns:a16="http://schemas.microsoft.com/office/drawing/2014/main" val="2610509065"/>
                    </a:ext>
                  </a:extLst>
                </a:gridCol>
                <a:gridCol w="2117601">
                  <a:extLst>
                    <a:ext uri="{9D8B030D-6E8A-4147-A177-3AD203B41FA5}">
                      <a16:colId xmlns:a16="http://schemas.microsoft.com/office/drawing/2014/main" val="674242921"/>
                    </a:ext>
                  </a:extLst>
                </a:gridCol>
                <a:gridCol w="3400272">
                  <a:extLst>
                    <a:ext uri="{9D8B030D-6E8A-4147-A177-3AD203B41FA5}">
                      <a16:colId xmlns:a16="http://schemas.microsoft.com/office/drawing/2014/main" val="176513827"/>
                    </a:ext>
                  </a:extLst>
                </a:gridCol>
              </a:tblGrid>
              <a:tr h="771984">
                <a:tc>
                  <a:txBody>
                    <a:bodyPr/>
                    <a:lstStyle/>
                    <a:p>
                      <a:endParaRPr lang="en-US" sz="2800" dirty="0"/>
                    </a:p>
                  </a:txBody>
                  <a:tcPr/>
                </a:tc>
                <a:tc>
                  <a:txBody>
                    <a:bodyPr/>
                    <a:lstStyle/>
                    <a:p>
                      <a:pPr algn="ctr"/>
                      <a:r>
                        <a:rPr lang="en-US" sz="2800" dirty="0"/>
                        <a:t>Target traffic</a:t>
                      </a:r>
                    </a:p>
                  </a:txBody>
                  <a:tcPr/>
                </a:tc>
                <a:tc>
                  <a:txBody>
                    <a:bodyPr/>
                    <a:lstStyle/>
                    <a:p>
                      <a:pPr algn="ctr"/>
                      <a:r>
                        <a:rPr lang="en-US" sz="2800" dirty="0"/>
                        <a:t>Encryption</a:t>
                      </a:r>
                    </a:p>
                  </a:txBody>
                  <a:tcPr/>
                </a:tc>
                <a:tc>
                  <a:txBody>
                    <a:bodyPr/>
                    <a:lstStyle/>
                    <a:p>
                      <a:pPr algn="ctr"/>
                      <a:r>
                        <a:rPr lang="en-US" sz="2800" dirty="0"/>
                        <a:t>Scenario</a:t>
                      </a:r>
                    </a:p>
                  </a:txBody>
                  <a:tcPr/>
                </a:tc>
                <a:tc>
                  <a:txBody>
                    <a:bodyPr/>
                    <a:lstStyle/>
                    <a:p>
                      <a:pPr algn="ctr"/>
                      <a:r>
                        <a:rPr lang="en-US" sz="2800" dirty="0"/>
                        <a:t>Key Idea</a:t>
                      </a:r>
                    </a:p>
                  </a:txBody>
                  <a:tcPr/>
                </a:tc>
                <a:extLst>
                  <a:ext uri="{0D108BD9-81ED-4DB2-BD59-A6C34878D82A}">
                    <a16:rowId xmlns:a16="http://schemas.microsoft.com/office/drawing/2014/main" val="4060032116"/>
                  </a:ext>
                </a:extLst>
              </a:tr>
              <a:tr h="782706">
                <a:tc>
                  <a:txBody>
                    <a:bodyPr/>
                    <a:lstStyle/>
                    <a:p>
                      <a:r>
                        <a:rPr lang="en-US" sz="2800" b="1" dirty="0"/>
                        <a:t>SPINE</a:t>
                      </a:r>
                    </a:p>
                    <a:p>
                      <a:r>
                        <a:rPr lang="en-US" sz="1800" b="1" dirty="0"/>
                        <a:t>[FOCI’19]</a:t>
                      </a:r>
                    </a:p>
                  </a:txBody>
                  <a:tcPr/>
                </a:tc>
                <a:tc>
                  <a:txBody>
                    <a:bodyPr/>
                    <a:lstStyle/>
                    <a:p>
                      <a:r>
                        <a:rPr lang="en-US" sz="2800" dirty="0"/>
                        <a:t>All</a:t>
                      </a:r>
                    </a:p>
                  </a:txBody>
                  <a:tcPr/>
                </a:tc>
                <a:tc>
                  <a:txBody>
                    <a:bodyPr/>
                    <a:lstStyle/>
                    <a:p>
                      <a:r>
                        <a:rPr lang="en-US" sz="2800" dirty="0"/>
                        <a:t>IP/TCP header</a:t>
                      </a:r>
                    </a:p>
                  </a:txBody>
                  <a:tcPr/>
                </a:tc>
                <a:tc>
                  <a:txBody>
                    <a:bodyPr/>
                    <a:lstStyle/>
                    <a:p>
                      <a:r>
                        <a:rPr lang="en-US" sz="2800" dirty="0"/>
                        <a:t>Two trusted edge </a:t>
                      </a:r>
                      <a:r>
                        <a:rPr lang="en-US" sz="2800" dirty="0" err="1"/>
                        <a:t>ASes</a:t>
                      </a:r>
                      <a:endParaRPr lang="en-US" sz="2800" dirty="0"/>
                    </a:p>
                  </a:txBody>
                  <a:tcPr/>
                </a:tc>
                <a:tc>
                  <a:txBody>
                    <a:bodyPr/>
                    <a:lstStyle/>
                    <a:p>
                      <a:r>
                        <a:rPr lang="en-US" sz="2800" dirty="0"/>
                        <a:t>P4, IPv6 encoding</a:t>
                      </a:r>
                    </a:p>
                  </a:txBody>
                  <a:tcPr/>
                </a:tc>
                <a:extLst>
                  <a:ext uri="{0D108BD9-81ED-4DB2-BD59-A6C34878D82A}">
                    <a16:rowId xmlns:a16="http://schemas.microsoft.com/office/drawing/2014/main" val="1483476985"/>
                  </a:ext>
                </a:extLst>
              </a:tr>
              <a:tr h="1015960">
                <a:tc>
                  <a:txBody>
                    <a:bodyPr/>
                    <a:lstStyle/>
                    <a:p>
                      <a:r>
                        <a:rPr lang="en-US" sz="2800" b="1" dirty="0"/>
                        <a:t>PINOT</a:t>
                      </a:r>
                      <a:br>
                        <a:rPr lang="en-US" sz="2800" b="1" dirty="0"/>
                      </a:br>
                      <a:r>
                        <a:rPr lang="en-US" sz="1800" b="1" dirty="0"/>
                        <a:t>[</a:t>
                      </a:r>
                      <a:r>
                        <a:rPr lang="en-US" sz="1800" b="1" dirty="0" err="1"/>
                        <a:t>arXiv</a:t>
                      </a:r>
                      <a:r>
                        <a:rPr lang="en-US" sz="1800" b="1" dirty="0"/>
                        <a:t>]</a:t>
                      </a:r>
                    </a:p>
                  </a:txBody>
                  <a:tcPr/>
                </a:tc>
                <a:tc>
                  <a:txBody>
                    <a:bodyPr/>
                    <a:lstStyle/>
                    <a:p>
                      <a:r>
                        <a:rPr lang="en-US" sz="2800" dirty="0"/>
                        <a:t>Connectionless</a:t>
                      </a:r>
                    </a:p>
                  </a:txBody>
                  <a:tcPr/>
                </a:tc>
                <a:tc>
                  <a:txBody>
                    <a:bodyPr/>
                    <a:lstStyle/>
                    <a:p>
                      <a:r>
                        <a:rPr lang="en-US" sz="2800" dirty="0"/>
                        <a:t>Client IP</a:t>
                      </a:r>
                    </a:p>
                  </a:txBody>
                  <a:tcPr/>
                </a:tc>
                <a:tc>
                  <a:txBody>
                    <a:bodyPr/>
                    <a:lstStyle/>
                    <a:p>
                      <a:r>
                        <a:rPr lang="en-US" sz="2800" dirty="0"/>
                        <a:t>One edge AS</a:t>
                      </a:r>
                    </a:p>
                  </a:txBody>
                  <a:tcPr/>
                </a:tc>
                <a:tc>
                  <a:txBody>
                    <a:bodyPr/>
                    <a:lstStyle/>
                    <a:p>
                      <a:r>
                        <a:rPr lang="en-US" sz="2800" dirty="0"/>
                        <a:t>P4, IPv6 encoding, </a:t>
                      </a:r>
                    </a:p>
                    <a:p>
                      <a:r>
                        <a:rPr lang="en-US" sz="2800" dirty="0"/>
                        <a:t>line-rate encryption</a:t>
                      </a:r>
                    </a:p>
                  </a:txBody>
                  <a:tcPr/>
                </a:tc>
                <a:extLst>
                  <a:ext uri="{0D108BD9-81ED-4DB2-BD59-A6C34878D82A}">
                    <a16:rowId xmlns:a16="http://schemas.microsoft.com/office/drawing/2014/main" val="1420026609"/>
                  </a:ext>
                </a:extLst>
              </a:tr>
              <a:tr h="782706">
                <a:tc>
                  <a:txBody>
                    <a:bodyPr/>
                    <a:lstStyle/>
                    <a:p>
                      <a:r>
                        <a:rPr lang="en-US" sz="2800" b="1" dirty="0"/>
                        <a:t>MIMIQ</a:t>
                      </a:r>
                    </a:p>
                    <a:p>
                      <a:r>
                        <a:rPr lang="en-US" sz="1800" b="1" dirty="0"/>
                        <a:t>[FOCI’20]</a:t>
                      </a:r>
                    </a:p>
                  </a:txBody>
                  <a:tcPr/>
                </a:tc>
                <a:tc>
                  <a:txBody>
                    <a:bodyPr/>
                    <a:lstStyle/>
                    <a:p>
                      <a:r>
                        <a:rPr lang="en-US" sz="2800" dirty="0"/>
                        <a:t>Connections</a:t>
                      </a:r>
                    </a:p>
                  </a:txBody>
                  <a:tcPr/>
                </a:tc>
                <a:tc>
                  <a:txBody>
                    <a:bodyPr/>
                    <a:lstStyle/>
                    <a:p>
                      <a:r>
                        <a:rPr lang="en-US" sz="2800" dirty="0"/>
                        <a:t>Client IP</a:t>
                      </a:r>
                    </a:p>
                  </a:txBody>
                  <a:tcPr/>
                </a:tc>
                <a:tc>
                  <a:txBody>
                    <a:bodyPr/>
                    <a:lstStyle/>
                    <a:p>
                      <a:r>
                        <a:rPr lang="en-US" sz="2800" dirty="0"/>
                        <a:t>One edge AS</a:t>
                      </a:r>
                    </a:p>
                  </a:txBody>
                  <a:tcPr/>
                </a:tc>
                <a:tc>
                  <a:txBody>
                    <a:bodyPr/>
                    <a:lstStyle/>
                    <a:p>
                      <a:r>
                        <a:rPr lang="en-US" sz="2800" dirty="0"/>
                        <a:t>P4, QUIC migration</a:t>
                      </a:r>
                    </a:p>
                  </a:txBody>
                  <a:tcPr/>
                </a:tc>
                <a:extLst>
                  <a:ext uri="{0D108BD9-81ED-4DB2-BD59-A6C34878D82A}">
                    <a16:rowId xmlns:a16="http://schemas.microsoft.com/office/drawing/2014/main" val="2965562764"/>
                  </a:ext>
                </a:extLst>
              </a:tr>
            </a:tbl>
          </a:graphicData>
        </a:graphic>
      </p:graphicFrame>
    </p:spTree>
    <p:extLst>
      <p:ext uri="{BB962C8B-B14F-4D97-AF65-F5344CB8AC3E}">
        <p14:creationId xmlns:p14="http://schemas.microsoft.com/office/powerpoint/2010/main" val="271361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D1D7-CAFF-514A-9439-4C112960C7F7}"/>
              </a:ext>
            </a:extLst>
          </p:cNvPr>
          <p:cNvSpPr>
            <a:spLocks noGrp="1"/>
          </p:cNvSpPr>
          <p:nvPr>
            <p:ph type="title"/>
          </p:nvPr>
        </p:nvSpPr>
        <p:spPr/>
        <p:txBody>
          <a:bodyPr/>
          <a:lstStyle/>
          <a:p>
            <a:r>
              <a:rPr lang="en-US" dirty="0"/>
              <a:t>SPINE: Shared Keys</a:t>
            </a:r>
          </a:p>
        </p:txBody>
      </p:sp>
      <p:sp>
        <p:nvSpPr>
          <p:cNvPr id="4" name="Slide Number Placeholder 3">
            <a:extLst>
              <a:ext uri="{FF2B5EF4-FFF2-40B4-BE49-F238E27FC236}">
                <a16:creationId xmlns:a16="http://schemas.microsoft.com/office/drawing/2014/main" id="{F24E1301-4851-D842-8866-673F1958A387}"/>
              </a:ext>
            </a:extLst>
          </p:cNvPr>
          <p:cNvSpPr>
            <a:spLocks noGrp="1"/>
          </p:cNvSpPr>
          <p:nvPr>
            <p:ph type="sldNum" sz="quarter" idx="12"/>
          </p:nvPr>
        </p:nvSpPr>
        <p:spPr/>
        <p:txBody>
          <a:bodyPr/>
          <a:lstStyle/>
          <a:p>
            <a:fld id="{1718992C-B9AF-2F49-8B31-EC7F489F3004}" type="slidenum">
              <a:rPr lang="en-US" smtClean="0"/>
              <a:t>12</a:t>
            </a:fld>
            <a:endParaRPr lang="en-US"/>
          </a:p>
        </p:txBody>
      </p:sp>
      <p:sp>
        <p:nvSpPr>
          <p:cNvPr id="5" name="Cloud 4">
            <a:extLst>
              <a:ext uri="{FF2B5EF4-FFF2-40B4-BE49-F238E27FC236}">
                <a16:creationId xmlns:a16="http://schemas.microsoft.com/office/drawing/2014/main" id="{542CB5E5-B003-B145-B0D8-FBE3CA892007}"/>
              </a:ext>
            </a:extLst>
          </p:cNvPr>
          <p:cNvSpPr/>
          <p:nvPr/>
        </p:nvSpPr>
        <p:spPr>
          <a:xfrm>
            <a:off x="1062823" y="3770038"/>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8BEA23-E1D7-584D-B372-B4393A09D2DE}"/>
              </a:ext>
            </a:extLst>
          </p:cNvPr>
          <p:cNvPicPr>
            <a:picLocks noChangeAspect="1"/>
          </p:cNvPicPr>
          <p:nvPr/>
        </p:nvPicPr>
        <p:blipFill>
          <a:blip r:embed="rId3"/>
          <a:stretch>
            <a:fillRect/>
          </a:stretch>
        </p:blipFill>
        <p:spPr>
          <a:xfrm>
            <a:off x="2999754" y="4000418"/>
            <a:ext cx="865318" cy="916219"/>
          </a:xfrm>
          <a:prstGeom prst="rect">
            <a:avLst/>
          </a:prstGeom>
        </p:spPr>
      </p:pic>
      <p:sp>
        <p:nvSpPr>
          <p:cNvPr id="7" name="Cloud 6">
            <a:extLst>
              <a:ext uri="{FF2B5EF4-FFF2-40B4-BE49-F238E27FC236}">
                <a16:creationId xmlns:a16="http://schemas.microsoft.com/office/drawing/2014/main" id="{B3FE9F3F-8AF4-9044-872F-989DF8B9567E}"/>
              </a:ext>
            </a:extLst>
          </p:cNvPr>
          <p:cNvSpPr/>
          <p:nvPr/>
        </p:nvSpPr>
        <p:spPr>
          <a:xfrm>
            <a:off x="8553487" y="3755662"/>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000C718A-4894-9A42-A675-ED1B8FCF3216}"/>
              </a:ext>
            </a:extLst>
          </p:cNvPr>
          <p:cNvSpPr/>
          <p:nvPr/>
        </p:nvSpPr>
        <p:spPr>
          <a:xfrm>
            <a:off x="4619253" y="3500246"/>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35AC171-E1E0-7549-BC39-980873636AB2}"/>
              </a:ext>
            </a:extLst>
          </p:cNvPr>
          <p:cNvCxnSpPr>
            <a:cxnSpLocks/>
          </p:cNvCxnSpPr>
          <p:nvPr/>
        </p:nvCxnSpPr>
        <p:spPr>
          <a:xfrm>
            <a:off x="3716374" y="4458527"/>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7F99FB1-BF04-644B-B971-31C60051794C}"/>
              </a:ext>
            </a:extLst>
          </p:cNvPr>
          <p:cNvSpPr txBox="1"/>
          <p:nvPr/>
        </p:nvSpPr>
        <p:spPr>
          <a:xfrm>
            <a:off x="1616859" y="4214917"/>
            <a:ext cx="1186287" cy="830997"/>
          </a:xfrm>
          <a:prstGeom prst="rect">
            <a:avLst/>
          </a:prstGeom>
          <a:noFill/>
        </p:spPr>
        <p:txBody>
          <a:bodyPr wrap="none" rtlCol="0">
            <a:spAutoFit/>
          </a:bodyPr>
          <a:lstStyle/>
          <a:p>
            <a:pPr algn="ctr"/>
            <a:r>
              <a:rPr lang="en-US" sz="2400" dirty="0"/>
              <a:t>Trusted </a:t>
            </a:r>
          </a:p>
          <a:p>
            <a:pPr algn="ctr"/>
            <a:r>
              <a:rPr lang="en-US" sz="2400" dirty="0"/>
              <a:t>edge </a:t>
            </a:r>
          </a:p>
        </p:txBody>
      </p:sp>
      <p:sp>
        <p:nvSpPr>
          <p:cNvPr id="12" name="TextBox 11">
            <a:extLst>
              <a:ext uri="{FF2B5EF4-FFF2-40B4-BE49-F238E27FC236}">
                <a16:creationId xmlns:a16="http://schemas.microsoft.com/office/drawing/2014/main" id="{1C230ED5-EC5B-2641-8AC9-061E3E4031AA}"/>
              </a:ext>
            </a:extLst>
          </p:cNvPr>
          <p:cNvSpPr txBox="1"/>
          <p:nvPr/>
        </p:nvSpPr>
        <p:spPr>
          <a:xfrm>
            <a:off x="5501204" y="4298601"/>
            <a:ext cx="1197893" cy="461665"/>
          </a:xfrm>
          <a:prstGeom prst="rect">
            <a:avLst/>
          </a:prstGeom>
          <a:noFill/>
        </p:spPr>
        <p:txBody>
          <a:bodyPr wrap="none" rtlCol="0">
            <a:spAutoFit/>
          </a:bodyPr>
          <a:lstStyle/>
          <a:p>
            <a:pPr algn="ctr"/>
            <a:r>
              <a:rPr lang="en-US" sz="2400" dirty="0"/>
              <a:t>Internet</a:t>
            </a:r>
          </a:p>
        </p:txBody>
      </p:sp>
      <p:sp>
        <p:nvSpPr>
          <p:cNvPr id="13" name="TextBox 12">
            <a:extLst>
              <a:ext uri="{FF2B5EF4-FFF2-40B4-BE49-F238E27FC236}">
                <a16:creationId xmlns:a16="http://schemas.microsoft.com/office/drawing/2014/main" id="{DE6C5E9A-DAB5-C944-9F44-82BE781684D4}"/>
              </a:ext>
            </a:extLst>
          </p:cNvPr>
          <p:cNvSpPr txBox="1"/>
          <p:nvPr/>
        </p:nvSpPr>
        <p:spPr>
          <a:xfrm>
            <a:off x="3702861" y="4022366"/>
            <a:ext cx="1068241" cy="338554"/>
          </a:xfrm>
          <a:prstGeom prst="rect">
            <a:avLst/>
          </a:prstGeom>
          <a:noFill/>
        </p:spPr>
        <p:txBody>
          <a:bodyPr wrap="none" rtlCol="0">
            <a:spAutoFit/>
          </a:bodyPr>
          <a:lstStyle/>
          <a:p>
            <a:r>
              <a:rPr lang="en-US" sz="1600" b="1" dirty="0"/>
              <a:t>TCP + UDP</a:t>
            </a:r>
          </a:p>
        </p:txBody>
      </p:sp>
      <p:sp>
        <p:nvSpPr>
          <p:cNvPr id="14" name="TextBox 13">
            <a:extLst>
              <a:ext uri="{FF2B5EF4-FFF2-40B4-BE49-F238E27FC236}">
                <a16:creationId xmlns:a16="http://schemas.microsoft.com/office/drawing/2014/main" id="{52467A4C-74A3-A84A-B7E3-2A1F2FAE9C4D}"/>
              </a:ext>
            </a:extLst>
          </p:cNvPr>
          <p:cNvSpPr txBox="1"/>
          <p:nvPr/>
        </p:nvSpPr>
        <p:spPr>
          <a:xfrm>
            <a:off x="7491340" y="4022366"/>
            <a:ext cx="1068241" cy="338554"/>
          </a:xfrm>
          <a:prstGeom prst="rect">
            <a:avLst/>
          </a:prstGeom>
          <a:noFill/>
        </p:spPr>
        <p:txBody>
          <a:bodyPr wrap="none" rtlCol="0">
            <a:spAutoFit/>
          </a:bodyPr>
          <a:lstStyle/>
          <a:p>
            <a:r>
              <a:rPr lang="en-US" sz="1600" b="1" dirty="0"/>
              <a:t>TCP + UDP</a:t>
            </a:r>
          </a:p>
        </p:txBody>
      </p:sp>
      <p:pic>
        <p:nvPicPr>
          <p:cNvPr id="15" name="Picture 14">
            <a:extLst>
              <a:ext uri="{FF2B5EF4-FFF2-40B4-BE49-F238E27FC236}">
                <a16:creationId xmlns:a16="http://schemas.microsoft.com/office/drawing/2014/main" id="{CBB653F6-665C-224A-ACE4-3CBDDDAACE2E}"/>
              </a:ext>
            </a:extLst>
          </p:cNvPr>
          <p:cNvPicPr>
            <a:picLocks noChangeAspect="1"/>
          </p:cNvPicPr>
          <p:nvPr/>
        </p:nvPicPr>
        <p:blipFill>
          <a:blip r:embed="rId3"/>
          <a:stretch>
            <a:fillRect/>
          </a:stretch>
        </p:blipFill>
        <p:spPr>
          <a:xfrm>
            <a:off x="8581117" y="3964120"/>
            <a:ext cx="865318" cy="916219"/>
          </a:xfrm>
          <a:prstGeom prst="rect">
            <a:avLst/>
          </a:prstGeom>
        </p:spPr>
      </p:pic>
      <p:pic>
        <p:nvPicPr>
          <p:cNvPr id="16" name="Picture 15">
            <a:extLst>
              <a:ext uri="{FF2B5EF4-FFF2-40B4-BE49-F238E27FC236}">
                <a16:creationId xmlns:a16="http://schemas.microsoft.com/office/drawing/2014/main" id="{103EDBC6-B138-854C-A213-16401DA53333}"/>
              </a:ext>
            </a:extLst>
          </p:cNvPr>
          <p:cNvPicPr>
            <a:picLocks noChangeAspect="1"/>
          </p:cNvPicPr>
          <p:nvPr/>
        </p:nvPicPr>
        <p:blipFill>
          <a:blip r:embed="rId4"/>
          <a:stretch>
            <a:fillRect/>
          </a:stretch>
        </p:blipFill>
        <p:spPr>
          <a:xfrm>
            <a:off x="8917370" y="3982435"/>
            <a:ext cx="406400" cy="406400"/>
          </a:xfrm>
          <a:prstGeom prst="rect">
            <a:avLst/>
          </a:prstGeom>
        </p:spPr>
      </p:pic>
      <p:pic>
        <p:nvPicPr>
          <p:cNvPr id="17" name="Picture 16">
            <a:extLst>
              <a:ext uri="{FF2B5EF4-FFF2-40B4-BE49-F238E27FC236}">
                <a16:creationId xmlns:a16="http://schemas.microsoft.com/office/drawing/2014/main" id="{AD7F33B8-66AB-DC49-95FF-B1C51A3C1C29}"/>
              </a:ext>
            </a:extLst>
          </p:cNvPr>
          <p:cNvPicPr>
            <a:picLocks noChangeAspect="1"/>
          </p:cNvPicPr>
          <p:nvPr/>
        </p:nvPicPr>
        <p:blipFill>
          <a:blip r:embed="rId4"/>
          <a:stretch>
            <a:fillRect/>
          </a:stretch>
        </p:blipFill>
        <p:spPr>
          <a:xfrm>
            <a:off x="3091646" y="4024101"/>
            <a:ext cx="406400" cy="406400"/>
          </a:xfrm>
          <a:prstGeom prst="rect">
            <a:avLst/>
          </a:prstGeom>
        </p:spPr>
      </p:pic>
      <p:sp>
        <p:nvSpPr>
          <p:cNvPr id="18" name="TextBox 17">
            <a:extLst>
              <a:ext uri="{FF2B5EF4-FFF2-40B4-BE49-F238E27FC236}">
                <a16:creationId xmlns:a16="http://schemas.microsoft.com/office/drawing/2014/main" id="{C70C16B8-7019-1842-9DB8-8A88A2D667E3}"/>
              </a:ext>
            </a:extLst>
          </p:cNvPr>
          <p:cNvSpPr txBox="1"/>
          <p:nvPr/>
        </p:nvSpPr>
        <p:spPr>
          <a:xfrm>
            <a:off x="9561370" y="4178292"/>
            <a:ext cx="1117357" cy="830997"/>
          </a:xfrm>
          <a:prstGeom prst="rect">
            <a:avLst/>
          </a:prstGeom>
          <a:noFill/>
        </p:spPr>
        <p:txBody>
          <a:bodyPr wrap="none" rtlCol="0">
            <a:spAutoFit/>
          </a:bodyPr>
          <a:lstStyle/>
          <a:p>
            <a:pPr algn="ctr"/>
            <a:r>
              <a:rPr lang="en-US" sz="2400" dirty="0"/>
              <a:t>Trusted</a:t>
            </a:r>
          </a:p>
          <a:p>
            <a:pPr algn="ctr"/>
            <a:r>
              <a:rPr lang="en-US" sz="2400" dirty="0"/>
              <a:t>edge </a:t>
            </a:r>
          </a:p>
        </p:txBody>
      </p:sp>
      <p:cxnSp>
        <p:nvCxnSpPr>
          <p:cNvPr id="20" name="Straight Arrow Connector 19">
            <a:extLst>
              <a:ext uri="{FF2B5EF4-FFF2-40B4-BE49-F238E27FC236}">
                <a16:creationId xmlns:a16="http://schemas.microsoft.com/office/drawing/2014/main" id="{0EDD355D-B7F5-C447-A61A-A6A0FF40E34F}"/>
              </a:ext>
            </a:extLst>
          </p:cNvPr>
          <p:cNvCxnSpPr>
            <a:cxnSpLocks/>
          </p:cNvCxnSpPr>
          <p:nvPr/>
        </p:nvCxnSpPr>
        <p:spPr>
          <a:xfrm>
            <a:off x="7404859" y="4421538"/>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1F5391-A8B9-9744-AE81-C0974C4DD4F2}"/>
              </a:ext>
            </a:extLst>
          </p:cNvPr>
          <p:cNvCxnSpPr>
            <a:cxnSpLocks/>
          </p:cNvCxnSpPr>
          <p:nvPr/>
        </p:nvCxnSpPr>
        <p:spPr>
          <a:xfrm flipH="1">
            <a:off x="3638512" y="2659237"/>
            <a:ext cx="1932955" cy="1526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4040F5-4471-6046-BCE8-A8C5DDA559F3}"/>
              </a:ext>
            </a:extLst>
          </p:cNvPr>
          <p:cNvCxnSpPr>
            <a:cxnSpLocks/>
          </p:cNvCxnSpPr>
          <p:nvPr/>
        </p:nvCxnSpPr>
        <p:spPr>
          <a:xfrm>
            <a:off x="6711644" y="2659237"/>
            <a:ext cx="2102427" cy="1485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355611-8D4A-3A44-9C9C-C635551CA4B9}"/>
              </a:ext>
            </a:extLst>
          </p:cNvPr>
          <p:cNvSpPr txBox="1"/>
          <p:nvPr/>
        </p:nvSpPr>
        <p:spPr>
          <a:xfrm>
            <a:off x="3055628" y="4409125"/>
            <a:ext cx="74145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SPINE</a:t>
            </a:r>
          </a:p>
        </p:txBody>
      </p:sp>
      <p:sp>
        <p:nvSpPr>
          <p:cNvPr id="29" name="TextBox 28">
            <a:extLst>
              <a:ext uri="{FF2B5EF4-FFF2-40B4-BE49-F238E27FC236}">
                <a16:creationId xmlns:a16="http://schemas.microsoft.com/office/drawing/2014/main" id="{59B64533-933E-6748-B5BA-85A1E4EC1A2D}"/>
              </a:ext>
            </a:extLst>
          </p:cNvPr>
          <p:cNvSpPr txBox="1"/>
          <p:nvPr/>
        </p:nvSpPr>
        <p:spPr>
          <a:xfrm>
            <a:off x="8643047" y="4390934"/>
            <a:ext cx="74145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SPINE</a:t>
            </a:r>
          </a:p>
        </p:txBody>
      </p:sp>
      <p:sp>
        <p:nvSpPr>
          <p:cNvPr id="30" name="TextBox 29">
            <a:extLst>
              <a:ext uri="{FF2B5EF4-FFF2-40B4-BE49-F238E27FC236}">
                <a16:creationId xmlns:a16="http://schemas.microsoft.com/office/drawing/2014/main" id="{AE59F0BB-5278-084E-B7C3-532C68964348}"/>
              </a:ext>
            </a:extLst>
          </p:cNvPr>
          <p:cNvSpPr txBox="1"/>
          <p:nvPr/>
        </p:nvSpPr>
        <p:spPr>
          <a:xfrm>
            <a:off x="4305054" y="1936108"/>
            <a:ext cx="3786614" cy="584775"/>
          </a:xfrm>
          <a:prstGeom prst="rect">
            <a:avLst/>
          </a:prstGeom>
          <a:noFill/>
        </p:spPr>
        <p:txBody>
          <a:bodyPr wrap="none" rtlCol="0">
            <a:spAutoFit/>
          </a:bodyPr>
          <a:lstStyle/>
          <a:p>
            <a:r>
              <a:rPr lang="en-US" sz="3200" dirty="0"/>
              <a:t>(key, version number)</a:t>
            </a:r>
          </a:p>
        </p:txBody>
      </p:sp>
    </p:spTree>
    <p:extLst>
      <p:ext uri="{BB962C8B-B14F-4D97-AF65-F5344CB8AC3E}">
        <p14:creationId xmlns:p14="http://schemas.microsoft.com/office/powerpoint/2010/main" val="38063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6416-D96F-3348-8E14-CF511A7539D7}"/>
              </a:ext>
            </a:extLst>
          </p:cNvPr>
          <p:cNvSpPr>
            <a:spLocks noGrp="1"/>
          </p:cNvSpPr>
          <p:nvPr>
            <p:ph type="title"/>
          </p:nvPr>
        </p:nvSpPr>
        <p:spPr/>
        <p:txBody>
          <a:bodyPr/>
          <a:lstStyle/>
          <a:p>
            <a:r>
              <a:rPr lang="en-US" dirty="0"/>
              <a:t>SPINE: Per-Packet Nonce</a:t>
            </a:r>
          </a:p>
        </p:txBody>
      </p:sp>
      <p:sp>
        <p:nvSpPr>
          <p:cNvPr id="3" name="Content Placeholder 2">
            <a:extLst>
              <a:ext uri="{FF2B5EF4-FFF2-40B4-BE49-F238E27FC236}">
                <a16:creationId xmlns:a16="http://schemas.microsoft.com/office/drawing/2014/main" id="{B1F21B49-9868-DB4D-AC3A-92B61EB709F2}"/>
              </a:ext>
            </a:extLst>
          </p:cNvPr>
          <p:cNvSpPr>
            <a:spLocks noGrp="1"/>
          </p:cNvSpPr>
          <p:nvPr>
            <p:ph idx="1"/>
          </p:nvPr>
        </p:nvSpPr>
        <p:spPr/>
        <p:txBody>
          <a:bodyPr>
            <a:normAutofit lnSpcReduction="10000"/>
          </a:bodyPr>
          <a:lstStyle/>
          <a:p>
            <a:r>
              <a:rPr lang="en-US" dirty="0"/>
              <a:t>Per-packet nonce</a:t>
            </a:r>
          </a:p>
          <a:p>
            <a:pPr lvl="1"/>
            <a:r>
              <a:rPr lang="en-US" dirty="0"/>
              <a:t>Encrypt(</a:t>
            </a:r>
            <a:r>
              <a:rPr lang="en-US" dirty="0" err="1"/>
              <a:t>ip</a:t>
            </a:r>
            <a:r>
              <a:rPr lang="en-US" dirty="0"/>
              <a:t>, key) = </a:t>
            </a:r>
            <a:r>
              <a:rPr lang="en-US" dirty="0" err="1"/>
              <a:t>ip</a:t>
            </a:r>
            <a:r>
              <a:rPr lang="en-US" dirty="0"/>
              <a:t> XOR Hash(key, nonce)</a:t>
            </a:r>
          </a:p>
          <a:p>
            <a:pPr lvl="1"/>
            <a:r>
              <a:rPr lang="en-US" dirty="0"/>
              <a:t>The nonce is a randomly-generated bit string</a:t>
            </a:r>
          </a:p>
          <a:p>
            <a:pPr lvl="1"/>
            <a:r>
              <a:rPr lang="en-US" dirty="0"/>
              <a:t>… carried in the data packet (so it is public)</a:t>
            </a:r>
          </a:p>
          <a:p>
            <a:r>
              <a:rPr lang="en-US" dirty="0"/>
              <a:t>Each packet carries</a:t>
            </a:r>
          </a:p>
          <a:p>
            <a:pPr lvl="1"/>
            <a:r>
              <a:rPr lang="en-US" dirty="0"/>
              <a:t>Key version number</a:t>
            </a:r>
          </a:p>
          <a:p>
            <a:pPr lvl="1"/>
            <a:r>
              <a:rPr lang="en-US" dirty="0"/>
              <a:t>Nonce</a:t>
            </a:r>
          </a:p>
          <a:p>
            <a:r>
              <a:rPr lang="en-US" dirty="0"/>
              <a:t>So, the receiving switch can decrypt the packet</a:t>
            </a:r>
          </a:p>
          <a:p>
            <a:pPr lvl="1"/>
            <a:r>
              <a:rPr lang="en-US" dirty="0"/>
              <a:t>Even if packets arrive at different receiving switches</a:t>
            </a:r>
          </a:p>
        </p:txBody>
      </p:sp>
      <p:sp>
        <p:nvSpPr>
          <p:cNvPr id="4" name="Slide Number Placeholder 3">
            <a:extLst>
              <a:ext uri="{FF2B5EF4-FFF2-40B4-BE49-F238E27FC236}">
                <a16:creationId xmlns:a16="http://schemas.microsoft.com/office/drawing/2014/main" id="{E00FF75A-33E1-E348-8046-4EBCF0C005CF}"/>
              </a:ext>
            </a:extLst>
          </p:cNvPr>
          <p:cNvSpPr>
            <a:spLocks noGrp="1"/>
          </p:cNvSpPr>
          <p:nvPr>
            <p:ph type="sldNum" sz="quarter" idx="12"/>
          </p:nvPr>
        </p:nvSpPr>
        <p:spPr/>
        <p:txBody>
          <a:bodyPr/>
          <a:lstStyle/>
          <a:p>
            <a:fld id="{1718992C-B9AF-2F49-8B31-EC7F489F3004}" type="slidenum">
              <a:rPr lang="en-US" smtClean="0"/>
              <a:t>13</a:t>
            </a:fld>
            <a:endParaRPr lang="en-US"/>
          </a:p>
        </p:txBody>
      </p:sp>
    </p:spTree>
    <p:extLst>
      <p:ext uri="{BB962C8B-B14F-4D97-AF65-F5344CB8AC3E}">
        <p14:creationId xmlns:p14="http://schemas.microsoft.com/office/powerpoint/2010/main" val="353906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F640-18FE-3747-8B86-7ED848D5049D}"/>
              </a:ext>
            </a:extLst>
          </p:cNvPr>
          <p:cNvSpPr>
            <a:spLocks noGrp="1"/>
          </p:cNvSpPr>
          <p:nvPr>
            <p:ph type="title"/>
          </p:nvPr>
        </p:nvSpPr>
        <p:spPr/>
        <p:txBody>
          <a:bodyPr/>
          <a:lstStyle/>
          <a:p>
            <a:r>
              <a:rPr lang="en-US" dirty="0"/>
              <a:t>SPINE: IPv6 </a:t>
            </a:r>
          </a:p>
        </p:txBody>
      </p:sp>
      <p:sp>
        <p:nvSpPr>
          <p:cNvPr id="3" name="Content Placeholder 2">
            <a:extLst>
              <a:ext uri="{FF2B5EF4-FFF2-40B4-BE49-F238E27FC236}">
                <a16:creationId xmlns:a16="http://schemas.microsoft.com/office/drawing/2014/main" id="{CA631012-EE96-134E-AD81-3561C1FFBF7F}"/>
              </a:ext>
            </a:extLst>
          </p:cNvPr>
          <p:cNvSpPr>
            <a:spLocks noGrp="1"/>
          </p:cNvSpPr>
          <p:nvPr>
            <p:ph idx="1"/>
          </p:nvPr>
        </p:nvSpPr>
        <p:spPr>
          <a:xfrm>
            <a:off x="545644" y="1603619"/>
            <a:ext cx="10972800" cy="4525963"/>
          </a:xfrm>
        </p:spPr>
        <p:txBody>
          <a:bodyPr/>
          <a:lstStyle/>
          <a:p>
            <a:r>
              <a:rPr lang="en-US" dirty="0"/>
              <a:t>Challenges</a:t>
            </a:r>
          </a:p>
          <a:p>
            <a:pPr lvl="1"/>
            <a:r>
              <a:rPr lang="en-US" dirty="0"/>
              <a:t>Sending encryption metadata </a:t>
            </a:r>
          </a:p>
          <a:p>
            <a:pPr lvl="1"/>
            <a:r>
              <a:rPr lang="en-US" dirty="0"/>
              <a:t>Discerning which traffic is SPINE traffic</a:t>
            </a:r>
          </a:p>
          <a:p>
            <a:pPr lvl="1"/>
            <a:r>
              <a:rPr lang="en-US" dirty="0"/>
              <a:t>Ensuring successful routing</a:t>
            </a:r>
          </a:p>
          <a:p>
            <a:r>
              <a:rPr lang="en-US" dirty="0"/>
              <a:t>Solution: IPv6 addresses</a:t>
            </a:r>
          </a:p>
          <a:p>
            <a:pPr lvl="1"/>
            <a:r>
              <a:rPr lang="en-US" dirty="0"/>
              <a:t>Carry information for receiving switch to decrypt the IPv4 header</a:t>
            </a:r>
          </a:p>
          <a:p>
            <a:pPr lvl="1"/>
            <a:r>
              <a:rPr lang="en-US" dirty="0"/>
              <a:t>Use a separate address block for routing the traffic</a:t>
            </a:r>
          </a:p>
        </p:txBody>
      </p:sp>
      <p:sp>
        <p:nvSpPr>
          <p:cNvPr id="4" name="Slide Number Placeholder 3">
            <a:extLst>
              <a:ext uri="{FF2B5EF4-FFF2-40B4-BE49-F238E27FC236}">
                <a16:creationId xmlns:a16="http://schemas.microsoft.com/office/drawing/2014/main" id="{EF54F79D-A8F1-2347-8B32-FCF17160ECF8}"/>
              </a:ext>
            </a:extLst>
          </p:cNvPr>
          <p:cNvSpPr>
            <a:spLocks noGrp="1"/>
          </p:cNvSpPr>
          <p:nvPr>
            <p:ph type="sldNum" sz="quarter" idx="12"/>
          </p:nvPr>
        </p:nvSpPr>
        <p:spPr/>
        <p:txBody>
          <a:bodyPr/>
          <a:lstStyle/>
          <a:p>
            <a:fld id="{1718992C-B9AF-2F49-8B31-EC7F489F3004}" type="slidenum">
              <a:rPr lang="en-US" smtClean="0"/>
              <a:t>14</a:t>
            </a:fld>
            <a:endParaRPr lang="en-US"/>
          </a:p>
        </p:txBody>
      </p:sp>
      <p:grpSp>
        <p:nvGrpSpPr>
          <p:cNvPr id="11" name="Group 10">
            <a:extLst>
              <a:ext uri="{FF2B5EF4-FFF2-40B4-BE49-F238E27FC236}">
                <a16:creationId xmlns:a16="http://schemas.microsoft.com/office/drawing/2014/main" id="{FC210518-90FF-F345-9752-B7A243A6FEC3}"/>
              </a:ext>
            </a:extLst>
          </p:cNvPr>
          <p:cNvGrpSpPr/>
          <p:nvPr/>
        </p:nvGrpSpPr>
        <p:grpSpPr>
          <a:xfrm>
            <a:off x="2875342" y="5580695"/>
            <a:ext cx="6166079" cy="1052414"/>
            <a:chOff x="2875342" y="5519735"/>
            <a:chExt cx="6166079" cy="1052414"/>
          </a:xfrm>
        </p:grpSpPr>
        <p:sp>
          <p:nvSpPr>
            <p:cNvPr id="5" name="Rectangle 4">
              <a:extLst>
                <a:ext uri="{FF2B5EF4-FFF2-40B4-BE49-F238E27FC236}">
                  <a16:creationId xmlns:a16="http://schemas.microsoft.com/office/drawing/2014/main" id="{8EF87E39-FC18-F54F-A6B2-860476C49C60}"/>
                </a:ext>
              </a:extLst>
            </p:cNvPr>
            <p:cNvSpPr/>
            <p:nvPr/>
          </p:nvSpPr>
          <p:spPr>
            <a:xfrm>
              <a:off x="7573937" y="5519735"/>
              <a:ext cx="1467484" cy="599359"/>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Encrypted IPv4 Address</a:t>
              </a:r>
            </a:p>
          </p:txBody>
        </p:sp>
        <p:sp>
          <p:nvSpPr>
            <p:cNvPr id="6" name="Rectangle 5">
              <a:extLst>
                <a:ext uri="{FF2B5EF4-FFF2-40B4-BE49-F238E27FC236}">
                  <a16:creationId xmlns:a16="http://schemas.microsoft.com/office/drawing/2014/main" id="{7D343589-9B52-264A-A74B-00420EDE8428}"/>
                </a:ext>
              </a:extLst>
            </p:cNvPr>
            <p:cNvSpPr/>
            <p:nvPr/>
          </p:nvSpPr>
          <p:spPr>
            <a:xfrm>
              <a:off x="2879173" y="5526805"/>
              <a:ext cx="2805566" cy="599359"/>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Reserved IPv6 Prefix</a:t>
              </a:r>
            </a:p>
          </p:txBody>
        </p:sp>
        <p:cxnSp>
          <p:nvCxnSpPr>
            <p:cNvPr id="7" name="Straight Arrow Connector 6">
              <a:extLst>
                <a:ext uri="{FF2B5EF4-FFF2-40B4-BE49-F238E27FC236}">
                  <a16:creationId xmlns:a16="http://schemas.microsoft.com/office/drawing/2014/main" id="{804033E2-87D2-9149-9378-E536ED8ECAEA}"/>
                </a:ext>
              </a:extLst>
            </p:cNvPr>
            <p:cNvCxnSpPr>
              <a:cxnSpLocks/>
            </p:cNvCxnSpPr>
            <p:nvPr/>
          </p:nvCxnSpPr>
          <p:spPr>
            <a:xfrm>
              <a:off x="2875342" y="6387483"/>
              <a:ext cx="6166079"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A4DD24-4497-2949-A8D3-49336312FD6A}"/>
                </a:ext>
              </a:extLst>
            </p:cNvPr>
            <p:cNvSpPr txBox="1"/>
            <p:nvPr/>
          </p:nvSpPr>
          <p:spPr>
            <a:xfrm>
              <a:off x="4898492" y="6202817"/>
              <a:ext cx="2267105" cy="369332"/>
            </a:xfrm>
            <a:prstGeom prst="rect">
              <a:avLst/>
            </a:prstGeom>
            <a:solidFill>
              <a:schemeClr val="bg2"/>
            </a:solidFill>
          </p:spPr>
          <p:txBody>
            <a:bodyPr wrap="square" rtlCol="0">
              <a:spAutoFit/>
            </a:bodyPr>
            <a:lstStyle/>
            <a:p>
              <a:pPr algn="ctr"/>
              <a:r>
                <a:rPr lang="en-US" b="1" dirty="0"/>
                <a:t>New IPv6 Address</a:t>
              </a:r>
            </a:p>
          </p:txBody>
        </p:sp>
        <p:sp>
          <p:nvSpPr>
            <p:cNvPr id="9" name="Rectangle 8">
              <a:extLst>
                <a:ext uri="{FF2B5EF4-FFF2-40B4-BE49-F238E27FC236}">
                  <a16:creationId xmlns:a16="http://schemas.microsoft.com/office/drawing/2014/main" id="{E8C3C63E-7844-C94B-A812-FC8999AA1AAE}"/>
                </a:ext>
              </a:extLst>
            </p:cNvPr>
            <p:cNvSpPr/>
            <p:nvPr/>
          </p:nvSpPr>
          <p:spPr>
            <a:xfrm>
              <a:off x="5676140" y="5526806"/>
              <a:ext cx="1081640" cy="599359"/>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Version #</a:t>
              </a:r>
            </a:p>
          </p:txBody>
        </p:sp>
        <p:sp>
          <p:nvSpPr>
            <p:cNvPr id="10" name="Rectangle 9">
              <a:extLst>
                <a:ext uri="{FF2B5EF4-FFF2-40B4-BE49-F238E27FC236}">
                  <a16:creationId xmlns:a16="http://schemas.microsoft.com/office/drawing/2014/main" id="{302CEAEA-AEFD-754B-9654-110AAD836C80}"/>
                </a:ext>
              </a:extLst>
            </p:cNvPr>
            <p:cNvSpPr/>
            <p:nvPr/>
          </p:nvSpPr>
          <p:spPr>
            <a:xfrm>
              <a:off x="6752128" y="5519735"/>
              <a:ext cx="826939" cy="599359"/>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Nonce</a:t>
              </a:r>
            </a:p>
          </p:txBody>
        </p:sp>
      </p:grpSp>
    </p:spTree>
    <p:extLst>
      <p:ext uri="{BB962C8B-B14F-4D97-AF65-F5344CB8AC3E}">
        <p14:creationId xmlns:p14="http://schemas.microsoft.com/office/powerpoint/2010/main" val="8281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54B6-DEF8-EF44-B214-F1D87A368728}"/>
              </a:ext>
            </a:extLst>
          </p:cNvPr>
          <p:cNvSpPr>
            <a:spLocks noGrp="1"/>
          </p:cNvSpPr>
          <p:nvPr>
            <p:ph type="title"/>
          </p:nvPr>
        </p:nvSpPr>
        <p:spPr/>
        <p:txBody>
          <a:bodyPr/>
          <a:lstStyle/>
          <a:p>
            <a:r>
              <a:rPr lang="en-US" dirty="0"/>
              <a:t>SPINE: P4 Data Plane</a:t>
            </a:r>
          </a:p>
        </p:txBody>
      </p:sp>
      <p:sp>
        <p:nvSpPr>
          <p:cNvPr id="4" name="Slide Number Placeholder 3">
            <a:extLst>
              <a:ext uri="{FF2B5EF4-FFF2-40B4-BE49-F238E27FC236}">
                <a16:creationId xmlns:a16="http://schemas.microsoft.com/office/drawing/2014/main" id="{A57FB89C-41CD-B54A-A2F0-A62DE8C767F0}"/>
              </a:ext>
            </a:extLst>
          </p:cNvPr>
          <p:cNvSpPr>
            <a:spLocks noGrp="1"/>
          </p:cNvSpPr>
          <p:nvPr>
            <p:ph type="sldNum" sz="quarter" idx="12"/>
          </p:nvPr>
        </p:nvSpPr>
        <p:spPr/>
        <p:txBody>
          <a:bodyPr/>
          <a:lstStyle/>
          <a:p>
            <a:fld id="{1718992C-B9AF-2F49-8B31-EC7F489F3004}" type="slidenum">
              <a:rPr lang="en-US" smtClean="0"/>
              <a:t>15</a:t>
            </a:fld>
            <a:endParaRPr lang="en-US"/>
          </a:p>
        </p:txBody>
      </p:sp>
      <p:cxnSp>
        <p:nvCxnSpPr>
          <p:cNvPr id="5" name="Straight Arrow Connector 4">
            <a:extLst>
              <a:ext uri="{FF2B5EF4-FFF2-40B4-BE49-F238E27FC236}">
                <a16:creationId xmlns:a16="http://schemas.microsoft.com/office/drawing/2014/main" id="{CFD84702-3A53-E644-A384-74C43B7DC4C2}"/>
              </a:ext>
            </a:extLst>
          </p:cNvPr>
          <p:cNvCxnSpPr>
            <a:cxnSpLocks/>
            <a:stCxn id="31" idx="3"/>
            <a:endCxn id="28" idx="1"/>
          </p:cNvCxnSpPr>
          <p:nvPr/>
        </p:nvCxnSpPr>
        <p:spPr>
          <a:xfrm>
            <a:off x="3140920" y="5585991"/>
            <a:ext cx="40083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FB48E36-6963-E142-984C-43E5AFCA1887}"/>
              </a:ext>
            </a:extLst>
          </p:cNvPr>
          <p:cNvCxnSpPr>
            <a:cxnSpLocks/>
          </p:cNvCxnSpPr>
          <p:nvPr/>
        </p:nvCxnSpPr>
        <p:spPr>
          <a:xfrm flipV="1">
            <a:off x="4681023" y="3791154"/>
            <a:ext cx="415820" cy="17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976FE09-CAC2-8A41-9ED3-37E385DD31AD}"/>
              </a:ext>
            </a:extLst>
          </p:cNvPr>
          <p:cNvCxnSpPr>
            <a:cxnSpLocks/>
          </p:cNvCxnSpPr>
          <p:nvPr/>
        </p:nvCxnSpPr>
        <p:spPr>
          <a:xfrm>
            <a:off x="7595603" y="3791154"/>
            <a:ext cx="4158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9202D71-01E6-C44D-926F-EB08B0FE67E3}"/>
              </a:ext>
            </a:extLst>
          </p:cNvPr>
          <p:cNvCxnSpPr>
            <a:cxnSpLocks/>
            <a:stCxn id="28" idx="3"/>
            <a:endCxn id="29" idx="1"/>
          </p:cNvCxnSpPr>
          <p:nvPr/>
        </p:nvCxnSpPr>
        <p:spPr>
          <a:xfrm flipV="1">
            <a:off x="5067679" y="5581053"/>
            <a:ext cx="419518" cy="4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Cloud 8">
            <a:extLst>
              <a:ext uri="{FF2B5EF4-FFF2-40B4-BE49-F238E27FC236}">
                <a16:creationId xmlns:a16="http://schemas.microsoft.com/office/drawing/2014/main" id="{4BF21FAF-2533-E446-9217-173932D571EC}"/>
              </a:ext>
            </a:extLst>
          </p:cNvPr>
          <p:cNvSpPr/>
          <p:nvPr/>
        </p:nvSpPr>
        <p:spPr>
          <a:xfrm>
            <a:off x="2348026" y="2941024"/>
            <a:ext cx="2524189" cy="1489880"/>
          </a:xfrm>
          <a:prstGeom prst="clou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omputer clip art free download free clipart images 2">
            <a:extLst>
              <a:ext uri="{FF2B5EF4-FFF2-40B4-BE49-F238E27FC236}">
                <a16:creationId xmlns:a16="http://schemas.microsoft.com/office/drawing/2014/main" id="{5BA63C2C-BF6A-864C-884B-22EC771DB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556" y="3385571"/>
            <a:ext cx="615639" cy="708137"/>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10">
            <a:extLst>
              <a:ext uri="{FF2B5EF4-FFF2-40B4-BE49-F238E27FC236}">
                <a16:creationId xmlns:a16="http://schemas.microsoft.com/office/drawing/2014/main" id="{9A222B1B-67FE-4242-B457-778A98FF3C74}"/>
              </a:ext>
            </a:extLst>
          </p:cNvPr>
          <p:cNvSpPr/>
          <p:nvPr/>
        </p:nvSpPr>
        <p:spPr>
          <a:xfrm>
            <a:off x="5166758" y="2970184"/>
            <a:ext cx="1858484" cy="1372114"/>
          </a:xfrm>
          <a:prstGeom prst="cloud">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2" name="TextBox 11">
            <a:extLst>
              <a:ext uri="{FF2B5EF4-FFF2-40B4-BE49-F238E27FC236}">
                <a16:creationId xmlns:a16="http://schemas.microsoft.com/office/drawing/2014/main" id="{DCB6D980-6E9E-BB49-A7D4-C1FF1F1AD9CE}"/>
              </a:ext>
            </a:extLst>
          </p:cNvPr>
          <p:cNvSpPr txBox="1"/>
          <p:nvPr/>
        </p:nvSpPr>
        <p:spPr>
          <a:xfrm>
            <a:off x="2507686" y="3216699"/>
            <a:ext cx="1582058" cy="954107"/>
          </a:xfrm>
          <a:prstGeom prst="rect">
            <a:avLst/>
          </a:prstGeom>
          <a:noFill/>
        </p:spPr>
        <p:txBody>
          <a:bodyPr wrap="square" rtlCol="0">
            <a:spAutoFit/>
          </a:bodyPr>
          <a:lstStyle/>
          <a:p>
            <a:pPr algn="ctr"/>
            <a:r>
              <a:rPr lang="en-US" sz="2800" b="1" dirty="0"/>
              <a:t>Trusted</a:t>
            </a:r>
          </a:p>
          <a:p>
            <a:pPr algn="ctr"/>
            <a:r>
              <a:rPr lang="en-US" sz="2800" b="1" dirty="0"/>
              <a:t>Edge #1</a:t>
            </a:r>
          </a:p>
        </p:txBody>
      </p:sp>
      <p:pic>
        <p:nvPicPr>
          <p:cNvPr id="14" name="Picture 13" descr="Related image">
            <a:extLst>
              <a:ext uri="{FF2B5EF4-FFF2-40B4-BE49-F238E27FC236}">
                <a16:creationId xmlns:a16="http://schemas.microsoft.com/office/drawing/2014/main" id="{D408FB26-1CA2-044D-925A-D38218E39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58" y="3389926"/>
            <a:ext cx="780880" cy="7808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B46C09-CF6A-7C44-A324-F772B66321C8}"/>
              </a:ext>
            </a:extLst>
          </p:cNvPr>
          <p:cNvSpPr txBox="1"/>
          <p:nvPr/>
        </p:nvSpPr>
        <p:spPr>
          <a:xfrm>
            <a:off x="4479888" y="3836877"/>
            <a:ext cx="669755" cy="461665"/>
          </a:xfrm>
          <a:prstGeom prst="rect">
            <a:avLst/>
          </a:prstGeom>
          <a:noFill/>
        </p:spPr>
        <p:txBody>
          <a:bodyPr wrap="square" rtlCol="0">
            <a:spAutoFit/>
          </a:bodyPr>
          <a:lstStyle/>
          <a:p>
            <a:pPr algn="ctr"/>
            <a:r>
              <a:rPr lang="en-US" sz="2400" b="1" dirty="0"/>
              <a:t>R</a:t>
            </a:r>
            <a:r>
              <a:rPr lang="en-US" sz="2400" b="1" baseline="-25000" dirty="0"/>
              <a:t>1</a:t>
            </a:r>
            <a:endParaRPr lang="en-US" sz="2400" b="1" dirty="0"/>
          </a:p>
        </p:txBody>
      </p:sp>
      <p:sp>
        <p:nvSpPr>
          <p:cNvPr id="16" name="Arrow: Left-Right 41">
            <a:extLst>
              <a:ext uri="{FF2B5EF4-FFF2-40B4-BE49-F238E27FC236}">
                <a16:creationId xmlns:a16="http://schemas.microsoft.com/office/drawing/2014/main" id="{3703FCC0-CF5F-134C-88B6-67C0EF594A29}"/>
              </a:ext>
            </a:extLst>
          </p:cNvPr>
          <p:cNvSpPr/>
          <p:nvPr/>
        </p:nvSpPr>
        <p:spPr>
          <a:xfrm>
            <a:off x="2085761" y="3648787"/>
            <a:ext cx="505004" cy="26361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4" descr="Computer clip art free download free clipart images 2">
            <a:extLst>
              <a:ext uri="{FF2B5EF4-FFF2-40B4-BE49-F238E27FC236}">
                <a16:creationId xmlns:a16="http://schemas.microsoft.com/office/drawing/2014/main" id="{59D5C675-226A-8443-9E46-3666AA39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44334" y="3400931"/>
            <a:ext cx="615639" cy="708137"/>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Left-Right 43">
            <a:extLst>
              <a:ext uri="{FF2B5EF4-FFF2-40B4-BE49-F238E27FC236}">
                <a16:creationId xmlns:a16="http://schemas.microsoft.com/office/drawing/2014/main" id="{80E1BA4D-8B1E-E446-A92A-105C03BD1504}"/>
              </a:ext>
            </a:extLst>
          </p:cNvPr>
          <p:cNvSpPr/>
          <p:nvPr/>
        </p:nvSpPr>
        <p:spPr>
          <a:xfrm>
            <a:off x="4766697" y="3685965"/>
            <a:ext cx="505004" cy="263619"/>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Left-Right 44">
            <a:extLst>
              <a:ext uri="{FF2B5EF4-FFF2-40B4-BE49-F238E27FC236}">
                <a16:creationId xmlns:a16="http://schemas.microsoft.com/office/drawing/2014/main" id="{561F4A65-F172-0E42-A30E-CB45E6ADD667}"/>
              </a:ext>
            </a:extLst>
          </p:cNvPr>
          <p:cNvSpPr/>
          <p:nvPr/>
        </p:nvSpPr>
        <p:spPr>
          <a:xfrm>
            <a:off x="9702212" y="3608865"/>
            <a:ext cx="505004" cy="26361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4835BC16-FD17-CB40-8647-B2A4A84D280D}"/>
              </a:ext>
            </a:extLst>
          </p:cNvPr>
          <p:cNvSpPr/>
          <p:nvPr/>
        </p:nvSpPr>
        <p:spPr>
          <a:xfrm>
            <a:off x="7333207" y="2933333"/>
            <a:ext cx="2524189" cy="1489880"/>
          </a:xfrm>
          <a:prstGeom prst="clou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8" descr="Related image">
            <a:extLst>
              <a:ext uri="{FF2B5EF4-FFF2-40B4-BE49-F238E27FC236}">
                <a16:creationId xmlns:a16="http://schemas.microsoft.com/office/drawing/2014/main" id="{E76E82DE-84BF-A841-84F5-2CA20B47B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98" y="3400931"/>
            <a:ext cx="780880" cy="780880"/>
          </a:xfrm>
          <a:prstGeom prst="rect">
            <a:avLst/>
          </a:prstGeom>
          <a:noFill/>
          <a:extLst>
            <a:ext uri="{909E8E84-426E-40DD-AFC4-6F175D3DCCD1}">
              <a14:hiddenFill xmlns:a14="http://schemas.microsoft.com/office/drawing/2010/main">
                <a:solidFill>
                  <a:srgbClr val="FFFFFF"/>
                </a:solidFill>
              </a14:hiddenFill>
            </a:ext>
          </a:extLst>
        </p:spPr>
      </p:pic>
      <p:sp>
        <p:nvSpPr>
          <p:cNvPr id="22" name="Arrow: Left-Right 47">
            <a:extLst>
              <a:ext uri="{FF2B5EF4-FFF2-40B4-BE49-F238E27FC236}">
                <a16:creationId xmlns:a16="http://schemas.microsoft.com/office/drawing/2014/main" id="{BCDF1A2B-6ABB-8348-BDD3-9DE26CE15466}"/>
              </a:ext>
            </a:extLst>
          </p:cNvPr>
          <p:cNvSpPr/>
          <p:nvPr/>
        </p:nvSpPr>
        <p:spPr>
          <a:xfrm>
            <a:off x="6925836" y="3685964"/>
            <a:ext cx="505004" cy="263619"/>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close up of a logo&#10;&#10;Description automatically generated">
            <a:extLst>
              <a:ext uri="{FF2B5EF4-FFF2-40B4-BE49-F238E27FC236}">
                <a16:creationId xmlns:a16="http://schemas.microsoft.com/office/drawing/2014/main" id="{1C532F43-2D5B-F147-B042-0C4389909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312" y="2693256"/>
            <a:ext cx="772357" cy="772357"/>
          </a:xfrm>
          <a:prstGeom prst="rect">
            <a:avLst/>
          </a:prstGeom>
        </p:spPr>
      </p:pic>
      <p:sp>
        <p:nvSpPr>
          <p:cNvPr id="24" name="TextBox 23">
            <a:extLst>
              <a:ext uri="{FF2B5EF4-FFF2-40B4-BE49-F238E27FC236}">
                <a16:creationId xmlns:a16="http://schemas.microsoft.com/office/drawing/2014/main" id="{26CB4583-A5C9-354E-BF03-9C89151AFF1A}"/>
              </a:ext>
            </a:extLst>
          </p:cNvPr>
          <p:cNvSpPr txBox="1"/>
          <p:nvPr/>
        </p:nvSpPr>
        <p:spPr>
          <a:xfrm>
            <a:off x="7595603" y="3893373"/>
            <a:ext cx="669755" cy="461665"/>
          </a:xfrm>
          <a:prstGeom prst="rect">
            <a:avLst/>
          </a:prstGeom>
          <a:noFill/>
        </p:spPr>
        <p:txBody>
          <a:bodyPr wrap="square" rtlCol="0">
            <a:spAutoFit/>
          </a:bodyPr>
          <a:lstStyle/>
          <a:p>
            <a:pPr algn="ctr"/>
            <a:r>
              <a:rPr lang="en-US" sz="2400" b="1" dirty="0"/>
              <a:t>R</a:t>
            </a:r>
            <a:r>
              <a:rPr lang="en-US" sz="2400" b="1" baseline="-25000" dirty="0"/>
              <a:t>2</a:t>
            </a:r>
            <a:endParaRPr lang="en-US" sz="2400" b="1" dirty="0"/>
          </a:p>
        </p:txBody>
      </p:sp>
      <p:sp>
        <p:nvSpPr>
          <p:cNvPr id="26" name="TextBox 25">
            <a:extLst>
              <a:ext uri="{FF2B5EF4-FFF2-40B4-BE49-F238E27FC236}">
                <a16:creationId xmlns:a16="http://schemas.microsoft.com/office/drawing/2014/main" id="{76E8B32C-AAF9-4746-B311-9C4196DA771A}"/>
              </a:ext>
            </a:extLst>
          </p:cNvPr>
          <p:cNvSpPr txBox="1"/>
          <p:nvPr/>
        </p:nvSpPr>
        <p:spPr>
          <a:xfrm>
            <a:off x="7941773" y="3142756"/>
            <a:ext cx="1602571" cy="954107"/>
          </a:xfrm>
          <a:prstGeom prst="rect">
            <a:avLst/>
          </a:prstGeom>
          <a:noFill/>
        </p:spPr>
        <p:txBody>
          <a:bodyPr wrap="square" rtlCol="0">
            <a:spAutoFit/>
          </a:bodyPr>
          <a:lstStyle/>
          <a:p>
            <a:pPr algn="ctr"/>
            <a:r>
              <a:rPr lang="en-US" sz="2800" b="1" dirty="0"/>
              <a:t>Trusted</a:t>
            </a:r>
          </a:p>
          <a:p>
            <a:pPr algn="ctr"/>
            <a:r>
              <a:rPr lang="en-US" sz="2800" b="1" dirty="0"/>
              <a:t>Edge #2</a:t>
            </a:r>
          </a:p>
        </p:txBody>
      </p:sp>
      <p:sp>
        <p:nvSpPr>
          <p:cNvPr id="27" name="Speech Bubble: Rectangle 14">
            <a:extLst>
              <a:ext uri="{FF2B5EF4-FFF2-40B4-BE49-F238E27FC236}">
                <a16:creationId xmlns:a16="http://schemas.microsoft.com/office/drawing/2014/main" id="{19322BDE-51B4-C540-A357-CBB2E32C7E5B}"/>
              </a:ext>
            </a:extLst>
          </p:cNvPr>
          <p:cNvSpPr/>
          <p:nvPr/>
        </p:nvSpPr>
        <p:spPr>
          <a:xfrm>
            <a:off x="1935117" y="4688250"/>
            <a:ext cx="8601260" cy="1766493"/>
          </a:xfrm>
          <a:prstGeom prst="wedgeRectCallout">
            <a:avLst>
              <a:gd name="adj1" fmla="val -20752"/>
              <a:gd name="adj2" fmla="val -880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Process 50">
            <a:extLst>
              <a:ext uri="{FF2B5EF4-FFF2-40B4-BE49-F238E27FC236}">
                <a16:creationId xmlns:a16="http://schemas.microsoft.com/office/drawing/2014/main" id="{BB8E718C-6E1C-BE4B-B6CF-22FE366F764E}"/>
              </a:ext>
            </a:extLst>
          </p:cNvPr>
          <p:cNvSpPr/>
          <p:nvPr/>
        </p:nvSpPr>
        <p:spPr>
          <a:xfrm>
            <a:off x="3541754" y="4843587"/>
            <a:ext cx="1525925" cy="148480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Check IPv6 </a:t>
            </a:r>
            <a:r>
              <a:rPr lang="en-US" b="1" dirty="0" err="1"/>
              <a:t>Dst</a:t>
            </a:r>
            <a:r>
              <a:rPr lang="en-US" b="1" dirty="0"/>
              <a:t> </a:t>
            </a:r>
            <a:r>
              <a:rPr lang="en-US" b="1" dirty="0" err="1"/>
              <a:t>Addr</a:t>
            </a:r>
            <a:r>
              <a:rPr lang="en-US" b="1" dirty="0"/>
              <a:t> </a:t>
            </a:r>
            <a:r>
              <a:rPr lang="en-US" b="1" dirty="0">
                <a:sym typeface="Wingdings" panose="05000000000000000000" pitchFamily="2" charset="2"/>
              </a:rPr>
              <a:t> Decrypt if necessary </a:t>
            </a:r>
            <a:endParaRPr lang="en-US" b="1" dirty="0"/>
          </a:p>
        </p:txBody>
      </p:sp>
      <p:sp>
        <p:nvSpPr>
          <p:cNvPr id="29" name="Flowchart: Process 51">
            <a:extLst>
              <a:ext uri="{FF2B5EF4-FFF2-40B4-BE49-F238E27FC236}">
                <a16:creationId xmlns:a16="http://schemas.microsoft.com/office/drawing/2014/main" id="{242B1898-B699-8245-95A4-A9E5D6854B28}"/>
              </a:ext>
            </a:extLst>
          </p:cNvPr>
          <p:cNvSpPr/>
          <p:nvPr/>
        </p:nvSpPr>
        <p:spPr>
          <a:xfrm>
            <a:off x="5487197" y="5098165"/>
            <a:ext cx="1525925" cy="965775"/>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Set forwarding port</a:t>
            </a:r>
          </a:p>
        </p:txBody>
      </p:sp>
      <p:sp>
        <p:nvSpPr>
          <p:cNvPr id="30" name="Flowchart: Process 55">
            <a:extLst>
              <a:ext uri="{FF2B5EF4-FFF2-40B4-BE49-F238E27FC236}">
                <a16:creationId xmlns:a16="http://schemas.microsoft.com/office/drawing/2014/main" id="{F71B635B-BDC0-4745-A12F-ACB270962DC8}"/>
              </a:ext>
            </a:extLst>
          </p:cNvPr>
          <p:cNvSpPr/>
          <p:nvPr/>
        </p:nvSpPr>
        <p:spPr>
          <a:xfrm>
            <a:off x="7395272" y="4838649"/>
            <a:ext cx="1525925" cy="148480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Check IPv4 </a:t>
            </a:r>
            <a:r>
              <a:rPr lang="en-US" b="1" dirty="0" err="1"/>
              <a:t>Dst</a:t>
            </a:r>
            <a:r>
              <a:rPr lang="en-US" b="1" dirty="0"/>
              <a:t> </a:t>
            </a:r>
            <a:r>
              <a:rPr lang="en-US" b="1" dirty="0" err="1"/>
              <a:t>Addr</a:t>
            </a:r>
            <a:r>
              <a:rPr lang="en-US" b="1" dirty="0"/>
              <a:t> </a:t>
            </a:r>
            <a:r>
              <a:rPr lang="en-US" b="1" dirty="0">
                <a:sym typeface="Wingdings" panose="05000000000000000000" pitchFamily="2" charset="2"/>
              </a:rPr>
              <a:t> Encrypt if necessary </a:t>
            </a:r>
            <a:endParaRPr lang="en-US" b="1" dirty="0"/>
          </a:p>
        </p:txBody>
      </p:sp>
      <p:sp>
        <p:nvSpPr>
          <p:cNvPr id="31" name="Flowchart: Process 56">
            <a:extLst>
              <a:ext uri="{FF2B5EF4-FFF2-40B4-BE49-F238E27FC236}">
                <a16:creationId xmlns:a16="http://schemas.microsoft.com/office/drawing/2014/main" id="{0230803C-C504-FE4D-9155-5AE2470407AE}"/>
              </a:ext>
            </a:extLst>
          </p:cNvPr>
          <p:cNvSpPr/>
          <p:nvPr/>
        </p:nvSpPr>
        <p:spPr>
          <a:xfrm>
            <a:off x="2070190" y="4843586"/>
            <a:ext cx="1070730" cy="1484809"/>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Parse headers</a:t>
            </a:r>
          </a:p>
        </p:txBody>
      </p:sp>
      <p:sp>
        <p:nvSpPr>
          <p:cNvPr id="32" name="Flowchart: Process 57">
            <a:extLst>
              <a:ext uri="{FF2B5EF4-FFF2-40B4-BE49-F238E27FC236}">
                <a16:creationId xmlns:a16="http://schemas.microsoft.com/office/drawing/2014/main" id="{4B8A044A-271D-1A49-BE8F-BE0E9A0F2AAB}"/>
              </a:ext>
            </a:extLst>
          </p:cNvPr>
          <p:cNvSpPr/>
          <p:nvPr/>
        </p:nvSpPr>
        <p:spPr>
          <a:xfrm>
            <a:off x="9322031" y="4838649"/>
            <a:ext cx="1070730" cy="1484809"/>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Deparse</a:t>
            </a:r>
            <a:r>
              <a:rPr lang="en-US" b="1" dirty="0"/>
              <a:t> headers</a:t>
            </a:r>
          </a:p>
        </p:txBody>
      </p:sp>
      <p:cxnSp>
        <p:nvCxnSpPr>
          <p:cNvPr id="33" name="Straight Arrow Connector 32">
            <a:extLst>
              <a:ext uri="{FF2B5EF4-FFF2-40B4-BE49-F238E27FC236}">
                <a16:creationId xmlns:a16="http://schemas.microsoft.com/office/drawing/2014/main" id="{E049A73E-C774-E940-8CB4-E2D248D70D88}"/>
              </a:ext>
            </a:extLst>
          </p:cNvPr>
          <p:cNvCxnSpPr>
            <a:cxnSpLocks/>
            <a:stCxn id="29" idx="3"/>
            <a:endCxn id="30" idx="1"/>
          </p:cNvCxnSpPr>
          <p:nvPr/>
        </p:nvCxnSpPr>
        <p:spPr>
          <a:xfrm>
            <a:off x="7013122" y="5581053"/>
            <a:ext cx="38215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7BE20FE-2C42-F243-83EE-AA7FCECA807A}"/>
              </a:ext>
            </a:extLst>
          </p:cNvPr>
          <p:cNvCxnSpPr>
            <a:cxnSpLocks/>
            <a:stCxn id="30" idx="3"/>
            <a:endCxn id="32" idx="1"/>
          </p:cNvCxnSpPr>
          <p:nvPr/>
        </p:nvCxnSpPr>
        <p:spPr>
          <a:xfrm>
            <a:off x="8921197" y="5581054"/>
            <a:ext cx="4008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8231ED2-6958-B147-BE50-88EC01780886}"/>
              </a:ext>
            </a:extLst>
          </p:cNvPr>
          <p:cNvCxnSpPr>
            <a:cxnSpLocks/>
          </p:cNvCxnSpPr>
          <p:nvPr/>
        </p:nvCxnSpPr>
        <p:spPr>
          <a:xfrm flipH="1">
            <a:off x="4590141" y="2610446"/>
            <a:ext cx="793887" cy="855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5B3EF9A-C7AE-7F49-9299-7723767BF369}"/>
              </a:ext>
            </a:extLst>
          </p:cNvPr>
          <p:cNvSpPr/>
          <p:nvPr/>
        </p:nvSpPr>
        <p:spPr>
          <a:xfrm>
            <a:off x="4239530" y="1750335"/>
            <a:ext cx="1085282" cy="787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SPINE Tables</a:t>
            </a:r>
          </a:p>
        </p:txBody>
      </p:sp>
      <p:pic>
        <p:nvPicPr>
          <p:cNvPr id="37" name="Picture 36">
            <a:extLst>
              <a:ext uri="{FF2B5EF4-FFF2-40B4-BE49-F238E27FC236}">
                <a16:creationId xmlns:a16="http://schemas.microsoft.com/office/drawing/2014/main" id="{167F82A2-9BE9-264B-AC43-A4A32EFCFB2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52394" y="1769421"/>
            <a:ext cx="650881" cy="650881"/>
          </a:xfrm>
          <a:prstGeom prst="rect">
            <a:avLst/>
          </a:prstGeom>
          <a:ln>
            <a:noFill/>
          </a:ln>
        </p:spPr>
      </p:pic>
      <p:pic>
        <p:nvPicPr>
          <p:cNvPr id="38" name="Picture 37">
            <a:extLst>
              <a:ext uri="{FF2B5EF4-FFF2-40B4-BE49-F238E27FC236}">
                <a16:creationId xmlns:a16="http://schemas.microsoft.com/office/drawing/2014/main" id="{99D326B9-DF43-CE4F-8D28-EAFC324FD6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04794" y="1921821"/>
            <a:ext cx="650881" cy="650881"/>
          </a:xfrm>
          <a:prstGeom prst="rect">
            <a:avLst/>
          </a:prstGeom>
          <a:ln>
            <a:noFill/>
          </a:ln>
        </p:spPr>
      </p:pic>
      <p:pic>
        <p:nvPicPr>
          <p:cNvPr id="39" name="Picture 38">
            <a:extLst>
              <a:ext uri="{FF2B5EF4-FFF2-40B4-BE49-F238E27FC236}">
                <a16:creationId xmlns:a16="http://schemas.microsoft.com/office/drawing/2014/main" id="{C1656DC2-51E3-064F-B5E1-0352E73BEE7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7194" y="2074221"/>
            <a:ext cx="650881" cy="650881"/>
          </a:xfrm>
          <a:prstGeom prst="rect">
            <a:avLst/>
          </a:prstGeom>
          <a:ln>
            <a:noFill/>
          </a:ln>
        </p:spPr>
      </p:pic>
      <p:sp>
        <p:nvSpPr>
          <p:cNvPr id="40" name="Rectangle 39">
            <a:extLst>
              <a:ext uri="{FF2B5EF4-FFF2-40B4-BE49-F238E27FC236}">
                <a16:creationId xmlns:a16="http://schemas.microsoft.com/office/drawing/2014/main" id="{728105E9-05F9-2941-9EA2-5F358F5B25E8}"/>
              </a:ext>
            </a:extLst>
          </p:cNvPr>
          <p:cNvSpPr/>
          <p:nvPr/>
        </p:nvSpPr>
        <p:spPr>
          <a:xfrm>
            <a:off x="4136506" y="1661745"/>
            <a:ext cx="2270389" cy="964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B2C13F9-C9D2-9042-8DE5-D9164782B84C}"/>
              </a:ext>
            </a:extLst>
          </p:cNvPr>
          <p:cNvSpPr/>
          <p:nvPr/>
        </p:nvSpPr>
        <p:spPr>
          <a:xfrm>
            <a:off x="4136946" y="1269031"/>
            <a:ext cx="2270389" cy="429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Central Controller</a:t>
            </a:r>
          </a:p>
        </p:txBody>
      </p:sp>
      <p:cxnSp>
        <p:nvCxnSpPr>
          <p:cNvPr id="42" name="Straight Arrow Connector 41">
            <a:extLst>
              <a:ext uri="{FF2B5EF4-FFF2-40B4-BE49-F238E27FC236}">
                <a16:creationId xmlns:a16="http://schemas.microsoft.com/office/drawing/2014/main" id="{237040A3-10BD-D046-B4E0-B9840DFC909E}"/>
              </a:ext>
            </a:extLst>
          </p:cNvPr>
          <p:cNvCxnSpPr>
            <a:cxnSpLocks/>
          </p:cNvCxnSpPr>
          <p:nvPr/>
        </p:nvCxnSpPr>
        <p:spPr>
          <a:xfrm>
            <a:off x="3400883" y="2462817"/>
            <a:ext cx="924217" cy="1013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A38C5-BBED-9D4C-8828-A3625EC927D8}"/>
              </a:ext>
            </a:extLst>
          </p:cNvPr>
          <p:cNvSpPr txBox="1"/>
          <p:nvPr/>
        </p:nvSpPr>
        <p:spPr>
          <a:xfrm rot="16200000">
            <a:off x="864178" y="5386830"/>
            <a:ext cx="1766493" cy="369332"/>
          </a:xfrm>
          <a:prstGeom prst="rect">
            <a:avLst/>
          </a:prstGeom>
          <a:noFill/>
        </p:spPr>
        <p:txBody>
          <a:bodyPr wrap="square" rtlCol="0">
            <a:spAutoFit/>
          </a:bodyPr>
          <a:lstStyle/>
          <a:p>
            <a:pPr algn="ctr"/>
            <a:r>
              <a:rPr lang="en-US" dirty="0"/>
              <a:t>SPINE Program</a:t>
            </a:r>
          </a:p>
        </p:txBody>
      </p:sp>
      <p:sp>
        <p:nvSpPr>
          <p:cNvPr id="44" name="Rectangle 43">
            <a:extLst>
              <a:ext uri="{FF2B5EF4-FFF2-40B4-BE49-F238E27FC236}">
                <a16:creationId xmlns:a16="http://schemas.microsoft.com/office/drawing/2014/main" id="{346D796D-48E5-504F-969A-792D909840A3}"/>
              </a:ext>
            </a:extLst>
          </p:cNvPr>
          <p:cNvSpPr/>
          <p:nvPr/>
        </p:nvSpPr>
        <p:spPr>
          <a:xfrm>
            <a:off x="2847917" y="1791416"/>
            <a:ext cx="1085282" cy="787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Routing Tables</a:t>
            </a:r>
          </a:p>
        </p:txBody>
      </p:sp>
      <p:sp>
        <p:nvSpPr>
          <p:cNvPr id="45" name="TextBox 44">
            <a:extLst>
              <a:ext uri="{FF2B5EF4-FFF2-40B4-BE49-F238E27FC236}">
                <a16:creationId xmlns:a16="http://schemas.microsoft.com/office/drawing/2014/main" id="{ECD0A22D-6053-9144-B3EF-E8A288E9A54E}"/>
              </a:ext>
            </a:extLst>
          </p:cNvPr>
          <p:cNvSpPr txBox="1"/>
          <p:nvPr/>
        </p:nvSpPr>
        <p:spPr>
          <a:xfrm>
            <a:off x="4109935" y="3534404"/>
            <a:ext cx="74145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SPINE</a:t>
            </a:r>
          </a:p>
        </p:txBody>
      </p:sp>
      <p:sp>
        <p:nvSpPr>
          <p:cNvPr id="46" name="TextBox 45">
            <a:extLst>
              <a:ext uri="{FF2B5EF4-FFF2-40B4-BE49-F238E27FC236}">
                <a16:creationId xmlns:a16="http://schemas.microsoft.com/office/drawing/2014/main" id="{3149959B-7990-EC49-9E79-E8310713B4FE}"/>
              </a:ext>
            </a:extLst>
          </p:cNvPr>
          <p:cNvSpPr txBox="1"/>
          <p:nvPr/>
        </p:nvSpPr>
        <p:spPr>
          <a:xfrm>
            <a:off x="7352293" y="3548991"/>
            <a:ext cx="78088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SPINE</a:t>
            </a:r>
          </a:p>
        </p:txBody>
      </p:sp>
    </p:spTree>
    <p:extLst>
      <p:ext uri="{BB962C8B-B14F-4D97-AF65-F5344CB8AC3E}">
        <p14:creationId xmlns:p14="http://schemas.microsoft.com/office/powerpoint/2010/main" val="408439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6" grpId="0" animBg="1"/>
      <p:bldP spid="40" grpId="0" animBg="1"/>
      <p:bldP spid="41" grpId="0" animBg="1"/>
      <p:bldP spid="43"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BBCB-E069-5C46-8068-6EB4576A2966}"/>
              </a:ext>
            </a:extLst>
          </p:cNvPr>
          <p:cNvSpPr>
            <a:spLocks noGrp="1"/>
          </p:cNvSpPr>
          <p:nvPr>
            <p:ph type="title"/>
          </p:nvPr>
        </p:nvSpPr>
        <p:spPr/>
        <p:txBody>
          <a:bodyPr/>
          <a:lstStyle/>
          <a:p>
            <a:r>
              <a:rPr lang="en-US" dirty="0"/>
              <a:t>SPINE: Summary</a:t>
            </a:r>
          </a:p>
        </p:txBody>
      </p:sp>
      <p:sp>
        <p:nvSpPr>
          <p:cNvPr id="3" name="Content Placeholder 2">
            <a:extLst>
              <a:ext uri="{FF2B5EF4-FFF2-40B4-BE49-F238E27FC236}">
                <a16:creationId xmlns:a16="http://schemas.microsoft.com/office/drawing/2014/main" id="{CEB03AA1-AC8B-0E4F-BDEF-070D2D3C6FF0}"/>
              </a:ext>
            </a:extLst>
          </p:cNvPr>
          <p:cNvSpPr>
            <a:spLocks noGrp="1"/>
          </p:cNvSpPr>
          <p:nvPr>
            <p:ph idx="1"/>
          </p:nvPr>
        </p:nvSpPr>
        <p:spPr/>
        <p:txBody>
          <a:bodyPr>
            <a:normAutofit/>
          </a:bodyPr>
          <a:lstStyle/>
          <a:p>
            <a:r>
              <a:rPr lang="en-US" sz="3600" dirty="0"/>
              <a:t>Simple data-plane encryption</a:t>
            </a:r>
          </a:p>
          <a:p>
            <a:pPr lvl="1"/>
            <a:r>
              <a:rPr lang="en-US" sz="3200" dirty="0"/>
              <a:t>Only the header fields (e.g., IP addresses, TCP seq/ack)</a:t>
            </a:r>
          </a:p>
          <a:p>
            <a:pPr lvl="1"/>
            <a:r>
              <a:rPr lang="en-US" sz="3200" dirty="0"/>
              <a:t>Stateless (nonce and key version carried in packets)</a:t>
            </a:r>
          </a:p>
          <a:p>
            <a:r>
              <a:rPr lang="en-US" sz="3600" dirty="0"/>
              <a:t>Limitations</a:t>
            </a:r>
          </a:p>
          <a:p>
            <a:pPr lvl="1"/>
            <a:r>
              <a:rPr lang="en-US" sz="3200" dirty="0"/>
              <a:t>Cooperation from sending and receiving networks</a:t>
            </a:r>
          </a:p>
          <a:p>
            <a:pPr lvl="1"/>
            <a:r>
              <a:rPr lang="en-US" sz="3200" dirty="0"/>
              <a:t>P4 prototype running only on a software switch</a:t>
            </a:r>
          </a:p>
          <a:p>
            <a:pPr lvl="1"/>
            <a:r>
              <a:rPr lang="en-US" sz="3200" dirty="0"/>
              <a:t>Encryption scheme (</a:t>
            </a:r>
            <a:r>
              <a:rPr lang="en-US" sz="3200" dirty="0" err="1"/>
              <a:t>SipHash</a:t>
            </a:r>
            <a:r>
              <a:rPr lang="en-US" sz="3200" dirty="0"/>
              <a:t>) difficult for line-rate hardware</a:t>
            </a:r>
          </a:p>
        </p:txBody>
      </p:sp>
      <p:sp>
        <p:nvSpPr>
          <p:cNvPr id="4" name="Slide Number Placeholder 3">
            <a:extLst>
              <a:ext uri="{FF2B5EF4-FFF2-40B4-BE49-F238E27FC236}">
                <a16:creationId xmlns:a16="http://schemas.microsoft.com/office/drawing/2014/main" id="{A02DADC1-DC2B-B648-A5CB-8F8060CA0B34}"/>
              </a:ext>
            </a:extLst>
          </p:cNvPr>
          <p:cNvSpPr>
            <a:spLocks noGrp="1"/>
          </p:cNvSpPr>
          <p:nvPr>
            <p:ph type="sldNum" sz="quarter" idx="12"/>
          </p:nvPr>
        </p:nvSpPr>
        <p:spPr/>
        <p:txBody>
          <a:bodyPr/>
          <a:lstStyle/>
          <a:p>
            <a:fld id="{1718992C-B9AF-2F49-8B31-EC7F489F3004}" type="slidenum">
              <a:rPr lang="en-US" smtClean="0"/>
              <a:t>16</a:t>
            </a:fld>
            <a:endParaRPr lang="en-US"/>
          </a:p>
        </p:txBody>
      </p:sp>
    </p:spTree>
    <p:extLst>
      <p:ext uri="{BB962C8B-B14F-4D97-AF65-F5344CB8AC3E}">
        <p14:creationId xmlns:p14="http://schemas.microsoft.com/office/powerpoint/2010/main" val="38206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175-F360-B74B-B9BC-4743D620E5BC}"/>
              </a:ext>
            </a:extLst>
          </p:cNvPr>
          <p:cNvSpPr>
            <a:spLocks noGrp="1"/>
          </p:cNvSpPr>
          <p:nvPr>
            <p:ph type="title"/>
          </p:nvPr>
        </p:nvSpPr>
        <p:spPr/>
        <p:txBody>
          <a:bodyPr/>
          <a:lstStyle/>
          <a:p>
            <a:r>
              <a:rPr lang="en-US" dirty="0"/>
              <a:t>PINOT: One Trusted Edge Network</a:t>
            </a:r>
          </a:p>
        </p:txBody>
      </p:sp>
      <p:sp>
        <p:nvSpPr>
          <p:cNvPr id="3" name="Content Placeholder 2">
            <a:extLst>
              <a:ext uri="{FF2B5EF4-FFF2-40B4-BE49-F238E27FC236}">
                <a16:creationId xmlns:a16="http://schemas.microsoft.com/office/drawing/2014/main" id="{0FD99FA1-CBB0-7D43-9933-5509AB0C56DC}"/>
              </a:ext>
            </a:extLst>
          </p:cNvPr>
          <p:cNvSpPr>
            <a:spLocks noGrp="1"/>
          </p:cNvSpPr>
          <p:nvPr>
            <p:ph idx="1"/>
          </p:nvPr>
        </p:nvSpPr>
        <p:spPr/>
        <p:txBody>
          <a:bodyPr/>
          <a:lstStyle/>
          <a:p>
            <a:r>
              <a:rPr lang="en-US" dirty="0"/>
              <a:t>Client in a trusted network</a:t>
            </a:r>
          </a:p>
          <a:p>
            <a:pPr lvl="1"/>
            <a:r>
              <a:rPr lang="en-US" dirty="0"/>
              <a:t>Using connectionless public services (e.g., DNS, NTP, </a:t>
            </a:r>
            <a:r>
              <a:rPr lang="en-US" dirty="0" err="1"/>
              <a:t>WireGuard</a:t>
            </a:r>
            <a:r>
              <a:rPr lang="en-US" dirty="0"/>
              <a:t>)</a:t>
            </a:r>
          </a:p>
        </p:txBody>
      </p:sp>
      <p:sp>
        <p:nvSpPr>
          <p:cNvPr id="4" name="Slide Number Placeholder 3">
            <a:extLst>
              <a:ext uri="{FF2B5EF4-FFF2-40B4-BE49-F238E27FC236}">
                <a16:creationId xmlns:a16="http://schemas.microsoft.com/office/drawing/2014/main" id="{165D1CEE-CB23-0743-834F-704AF50B57D9}"/>
              </a:ext>
            </a:extLst>
          </p:cNvPr>
          <p:cNvSpPr>
            <a:spLocks noGrp="1"/>
          </p:cNvSpPr>
          <p:nvPr>
            <p:ph type="sldNum" sz="quarter" idx="12"/>
          </p:nvPr>
        </p:nvSpPr>
        <p:spPr/>
        <p:txBody>
          <a:bodyPr/>
          <a:lstStyle/>
          <a:p>
            <a:fld id="{1718992C-B9AF-2F49-8B31-EC7F489F3004}" type="slidenum">
              <a:rPr lang="en-US" smtClean="0"/>
              <a:t>17</a:t>
            </a:fld>
            <a:endParaRPr lang="en-US"/>
          </a:p>
        </p:txBody>
      </p:sp>
      <p:sp>
        <p:nvSpPr>
          <p:cNvPr id="5" name="Cloud 4">
            <a:extLst>
              <a:ext uri="{FF2B5EF4-FFF2-40B4-BE49-F238E27FC236}">
                <a16:creationId xmlns:a16="http://schemas.microsoft.com/office/drawing/2014/main" id="{348542CE-8298-7A4B-951F-D7B31D141B5B}"/>
              </a:ext>
            </a:extLst>
          </p:cNvPr>
          <p:cNvSpPr/>
          <p:nvPr/>
        </p:nvSpPr>
        <p:spPr>
          <a:xfrm>
            <a:off x="1655897" y="4016450"/>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56B144-514A-1B4B-8D43-5BB9AF700BB7}"/>
              </a:ext>
            </a:extLst>
          </p:cNvPr>
          <p:cNvPicPr>
            <a:picLocks noChangeAspect="1"/>
          </p:cNvPicPr>
          <p:nvPr/>
        </p:nvPicPr>
        <p:blipFill>
          <a:blip r:embed="rId3"/>
          <a:stretch>
            <a:fillRect/>
          </a:stretch>
        </p:blipFill>
        <p:spPr>
          <a:xfrm>
            <a:off x="3592828" y="4246830"/>
            <a:ext cx="865318" cy="916219"/>
          </a:xfrm>
          <a:prstGeom prst="rect">
            <a:avLst/>
          </a:prstGeom>
        </p:spPr>
      </p:pic>
      <p:pic>
        <p:nvPicPr>
          <p:cNvPr id="7" name="Picture 6">
            <a:extLst>
              <a:ext uri="{FF2B5EF4-FFF2-40B4-BE49-F238E27FC236}">
                <a16:creationId xmlns:a16="http://schemas.microsoft.com/office/drawing/2014/main" id="{7CF5F712-2212-B140-9E35-6C656A3A887F}"/>
              </a:ext>
            </a:extLst>
          </p:cNvPr>
          <p:cNvPicPr>
            <a:picLocks noChangeAspect="1"/>
          </p:cNvPicPr>
          <p:nvPr/>
        </p:nvPicPr>
        <p:blipFill>
          <a:blip r:embed="rId4"/>
          <a:stretch>
            <a:fillRect/>
          </a:stretch>
        </p:blipFill>
        <p:spPr>
          <a:xfrm>
            <a:off x="6303881" y="3286230"/>
            <a:ext cx="851853" cy="960600"/>
          </a:xfrm>
          <a:prstGeom prst="rect">
            <a:avLst/>
          </a:prstGeom>
        </p:spPr>
      </p:pic>
      <p:cxnSp>
        <p:nvCxnSpPr>
          <p:cNvPr id="8" name="Straight Arrow Connector 7">
            <a:extLst>
              <a:ext uri="{FF2B5EF4-FFF2-40B4-BE49-F238E27FC236}">
                <a16:creationId xmlns:a16="http://schemas.microsoft.com/office/drawing/2014/main" id="{5B94BB8A-8480-4A4A-B5B0-D8587C40BAA8}"/>
              </a:ext>
            </a:extLst>
          </p:cNvPr>
          <p:cNvCxnSpPr>
            <a:cxnSpLocks/>
          </p:cNvCxnSpPr>
          <p:nvPr/>
        </p:nvCxnSpPr>
        <p:spPr>
          <a:xfrm>
            <a:off x="4309448" y="4704939"/>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97F330-2AD8-1046-A033-8D2453DD0713}"/>
              </a:ext>
            </a:extLst>
          </p:cNvPr>
          <p:cNvSpPr txBox="1"/>
          <p:nvPr/>
        </p:nvSpPr>
        <p:spPr>
          <a:xfrm>
            <a:off x="5851723" y="4390872"/>
            <a:ext cx="1879425" cy="830997"/>
          </a:xfrm>
          <a:prstGeom prst="rect">
            <a:avLst/>
          </a:prstGeom>
          <a:noFill/>
        </p:spPr>
        <p:txBody>
          <a:bodyPr wrap="none" rtlCol="0">
            <a:spAutoFit/>
          </a:bodyPr>
          <a:lstStyle/>
          <a:p>
            <a:pPr algn="ctr"/>
            <a:r>
              <a:rPr lang="en-US" sz="2400" dirty="0"/>
              <a:t>Intermediate </a:t>
            </a:r>
          </a:p>
          <a:p>
            <a:pPr algn="ctr"/>
            <a:r>
              <a:rPr lang="en-US" sz="2400" dirty="0" err="1"/>
              <a:t>ASes</a:t>
            </a:r>
            <a:endParaRPr lang="en-US" sz="2400" dirty="0"/>
          </a:p>
        </p:txBody>
      </p:sp>
      <p:sp>
        <p:nvSpPr>
          <p:cNvPr id="10" name="TextBox 9">
            <a:extLst>
              <a:ext uri="{FF2B5EF4-FFF2-40B4-BE49-F238E27FC236}">
                <a16:creationId xmlns:a16="http://schemas.microsoft.com/office/drawing/2014/main" id="{256488C0-316C-C44B-BBA2-DE289CD5A592}"/>
              </a:ext>
            </a:extLst>
          </p:cNvPr>
          <p:cNvSpPr txBox="1"/>
          <p:nvPr/>
        </p:nvSpPr>
        <p:spPr>
          <a:xfrm>
            <a:off x="4114176" y="4240449"/>
            <a:ext cx="1542224" cy="338554"/>
          </a:xfrm>
          <a:prstGeom prst="rect">
            <a:avLst/>
          </a:prstGeom>
          <a:noFill/>
        </p:spPr>
        <p:txBody>
          <a:bodyPr wrap="square" rtlCol="0">
            <a:spAutoFit/>
          </a:bodyPr>
          <a:lstStyle/>
          <a:p>
            <a:pPr algn="ctr"/>
            <a:r>
              <a:rPr lang="en-US" sz="1600" b="1" dirty="0"/>
              <a:t>UDP</a:t>
            </a:r>
            <a:endParaRPr lang="en-US" sz="1600" dirty="0"/>
          </a:p>
        </p:txBody>
      </p:sp>
      <p:cxnSp>
        <p:nvCxnSpPr>
          <p:cNvPr id="11" name="Straight Arrow Connector 10">
            <a:extLst>
              <a:ext uri="{FF2B5EF4-FFF2-40B4-BE49-F238E27FC236}">
                <a16:creationId xmlns:a16="http://schemas.microsoft.com/office/drawing/2014/main" id="{6ED9474C-778E-964B-A0F0-3A4A488A5787}"/>
              </a:ext>
            </a:extLst>
          </p:cNvPr>
          <p:cNvCxnSpPr>
            <a:cxnSpLocks/>
          </p:cNvCxnSpPr>
          <p:nvPr/>
        </p:nvCxnSpPr>
        <p:spPr>
          <a:xfrm>
            <a:off x="7997933" y="4667950"/>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6F74531-D18C-0D4C-A2BF-4679F267E05D}"/>
              </a:ext>
            </a:extLst>
          </p:cNvPr>
          <p:cNvPicPr>
            <a:picLocks noChangeAspect="1"/>
          </p:cNvPicPr>
          <p:nvPr/>
        </p:nvPicPr>
        <p:blipFill>
          <a:blip r:embed="rId5"/>
          <a:stretch>
            <a:fillRect/>
          </a:stretch>
        </p:blipFill>
        <p:spPr>
          <a:xfrm>
            <a:off x="9357787" y="4368244"/>
            <a:ext cx="584200" cy="749300"/>
          </a:xfrm>
          <a:prstGeom prst="rect">
            <a:avLst/>
          </a:prstGeom>
        </p:spPr>
      </p:pic>
      <p:sp>
        <p:nvSpPr>
          <p:cNvPr id="13" name="TextBox 12">
            <a:extLst>
              <a:ext uri="{FF2B5EF4-FFF2-40B4-BE49-F238E27FC236}">
                <a16:creationId xmlns:a16="http://schemas.microsoft.com/office/drawing/2014/main" id="{FFB5EEF3-D142-D84A-9993-3E627ADF03C8}"/>
              </a:ext>
            </a:extLst>
          </p:cNvPr>
          <p:cNvSpPr txBox="1"/>
          <p:nvPr/>
        </p:nvSpPr>
        <p:spPr>
          <a:xfrm>
            <a:off x="8873975" y="5129107"/>
            <a:ext cx="1850315" cy="646331"/>
          </a:xfrm>
          <a:prstGeom prst="rect">
            <a:avLst/>
          </a:prstGeom>
          <a:noFill/>
        </p:spPr>
        <p:txBody>
          <a:bodyPr wrap="none" rtlCol="0">
            <a:spAutoFit/>
          </a:bodyPr>
          <a:lstStyle/>
          <a:p>
            <a:pPr algn="ctr"/>
            <a:r>
              <a:rPr lang="en-US" dirty="0"/>
              <a:t>DNS, NTP, or </a:t>
            </a:r>
            <a:br>
              <a:rPr lang="en-US" dirty="0"/>
            </a:br>
            <a:r>
              <a:rPr lang="en-US" dirty="0" err="1"/>
              <a:t>WireGuard</a:t>
            </a:r>
            <a:r>
              <a:rPr lang="en-US" dirty="0"/>
              <a:t> server</a:t>
            </a:r>
          </a:p>
        </p:txBody>
      </p:sp>
      <p:pic>
        <p:nvPicPr>
          <p:cNvPr id="14" name="Picture 13">
            <a:extLst>
              <a:ext uri="{FF2B5EF4-FFF2-40B4-BE49-F238E27FC236}">
                <a16:creationId xmlns:a16="http://schemas.microsoft.com/office/drawing/2014/main" id="{03B620EA-96C0-2C49-B89E-E6888910B510}"/>
              </a:ext>
            </a:extLst>
          </p:cNvPr>
          <p:cNvPicPr>
            <a:picLocks noChangeAspect="1"/>
          </p:cNvPicPr>
          <p:nvPr/>
        </p:nvPicPr>
        <p:blipFill>
          <a:blip r:embed="rId6"/>
          <a:stretch>
            <a:fillRect/>
          </a:stretch>
        </p:blipFill>
        <p:spPr>
          <a:xfrm>
            <a:off x="3684720" y="4270513"/>
            <a:ext cx="406400" cy="406400"/>
          </a:xfrm>
          <a:prstGeom prst="rect">
            <a:avLst/>
          </a:prstGeom>
        </p:spPr>
      </p:pic>
      <p:sp>
        <p:nvSpPr>
          <p:cNvPr id="15" name="TextBox 14">
            <a:extLst>
              <a:ext uri="{FF2B5EF4-FFF2-40B4-BE49-F238E27FC236}">
                <a16:creationId xmlns:a16="http://schemas.microsoft.com/office/drawing/2014/main" id="{97077954-90F0-714A-A19C-8D597163547A}"/>
              </a:ext>
            </a:extLst>
          </p:cNvPr>
          <p:cNvSpPr txBox="1"/>
          <p:nvPr/>
        </p:nvSpPr>
        <p:spPr>
          <a:xfrm>
            <a:off x="2087450" y="4594786"/>
            <a:ext cx="1574214" cy="461665"/>
          </a:xfrm>
          <a:prstGeom prst="rect">
            <a:avLst/>
          </a:prstGeom>
          <a:noFill/>
        </p:spPr>
        <p:txBody>
          <a:bodyPr wrap="none" rtlCol="0">
            <a:spAutoFit/>
          </a:bodyPr>
          <a:lstStyle/>
          <a:p>
            <a:r>
              <a:rPr lang="en-US" sz="2400" dirty="0"/>
              <a:t>Trusted AS </a:t>
            </a:r>
          </a:p>
        </p:txBody>
      </p:sp>
      <p:sp>
        <p:nvSpPr>
          <p:cNvPr id="16" name="TextBox 15">
            <a:extLst>
              <a:ext uri="{FF2B5EF4-FFF2-40B4-BE49-F238E27FC236}">
                <a16:creationId xmlns:a16="http://schemas.microsoft.com/office/drawing/2014/main" id="{5B3169F1-9D54-1B4A-AEE7-0398E5D43E92}"/>
              </a:ext>
            </a:extLst>
          </p:cNvPr>
          <p:cNvSpPr txBox="1"/>
          <p:nvPr/>
        </p:nvSpPr>
        <p:spPr>
          <a:xfrm>
            <a:off x="6757868" y="2891044"/>
            <a:ext cx="397866" cy="646331"/>
          </a:xfrm>
          <a:prstGeom prst="rect">
            <a:avLst/>
          </a:prstGeom>
          <a:noFill/>
        </p:spPr>
        <p:txBody>
          <a:bodyPr wrap="none" rtlCol="0">
            <a:spAutoFit/>
          </a:bodyPr>
          <a:lstStyle/>
          <a:p>
            <a:r>
              <a:rPr lang="en-US" sz="3600" b="1" dirty="0"/>
              <a:t>?</a:t>
            </a:r>
          </a:p>
        </p:txBody>
      </p:sp>
      <p:sp>
        <p:nvSpPr>
          <p:cNvPr id="17" name="Cloud 16">
            <a:extLst>
              <a:ext uri="{FF2B5EF4-FFF2-40B4-BE49-F238E27FC236}">
                <a16:creationId xmlns:a16="http://schemas.microsoft.com/office/drawing/2014/main" id="{1F735697-4364-1C4B-A768-A2864A04D656}"/>
              </a:ext>
            </a:extLst>
          </p:cNvPr>
          <p:cNvSpPr/>
          <p:nvPr/>
        </p:nvSpPr>
        <p:spPr>
          <a:xfrm>
            <a:off x="5212327" y="3746658"/>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297590-AC30-3E43-B77B-DD1D07EB7312}"/>
              </a:ext>
            </a:extLst>
          </p:cNvPr>
          <p:cNvSpPr txBox="1"/>
          <p:nvPr/>
        </p:nvSpPr>
        <p:spPr>
          <a:xfrm>
            <a:off x="7899751" y="4246830"/>
            <a:ext cx="1542224" cy="338554"/>
          </a:xfrm>
          <a:prstGeom prst="rect">
            <a:avLst/>
          </a:prstGeom>
          <a:noFill/>
        </p:spPr>
        <p:txBody>
          <a:bodyPr wrap="square" rtlCol="0">
            <a:spAutoFit/>
          </a:bodyPr>
          <a:lstStyle/>
          <a:p>
            <a:pPr algn="ctr"/>
            <a:r>
              <a:rPr lang="en-US" sz="1600" b="1" dirty="0"/>
              <a:t>UDP</a:t>
            </a:r>
            <a:endParaRPr lang="en-US" sz="1600" dirty="0"/>
          </a:p>
        </p:txBody>
      </p:sp>
    </p:spTree>
    <p:extLst>
      <p:ext uri="{BB962C8B-B14F-4D97-AF65-F5344CB8AC3E}">
        <p14:creationId xmlns:p14="http://schemas.microsoft.com/office/powerpoint/2010/main" val="321901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3DB0-A48B-5845-B566-834923FB2E6F}"/>
              </a:ext>
            </a:extLst>
          </p:cNvPr>
          <p:cNvSpPr>
            <a:spLocks noGrp="1"/>
          </p:cNvSpPr>
          <p:nvPr>
            <p:ph type="title"/>
          </p:nvPr>
        </p:nvSpPr>
        <p:spPr/>
        <p:txBody>
          <a:bodyPr/>
          <a:lstStyle/>
          <a:p>
            <a:r>
              <a:rPr lang="en-US" dirty="0"/>
              <a:t>PINOT: Improvements Over SPINE</a:t>
            </a:r>
          </a:p>
        </p:txBody>
      </p:sp>
      <p:sp>
        <p:nvSpPr>
          <p:cNvPr id="3" name="Content Placeholder 2">
            <a:extLst>
              <a:ext uri="{FF2B5EF4-FFF2-40B4-BE49-F238E27FC236}">
                <a16:creationId xmlns:a16="http://schemas.microsoft.com/office/drawing/2014/main" id="{D6CE8EE6-61B7-424F-AB0C-62316CC6BA5E}"/>
              </a:ext>
            </a:extLst>
          </p:cNvPr>
          <p:cNvSpPr>
            <a:spLocks noGrp="1"/>
          </p:cNvSpPr>
          <p:nvPr>
            <p:ph idx="1"/>
          </p:nvPr>
        </p:nvSpPr>
        <p:spPr>
          <a:xfrm>
            <a:off x="609600" y="1600202"/>
            <a:ext cx="10972800" cy="4983159"/>
          </a:xfrm>
        </p:spPr>
        <p:txBody>
          <a:bodyPr>
            <a:normAutofit/>
          </a:bodyPr>
          <a:lstStyle/>
          <a:p>
            <a:r>
              <a:rPr lang="en-US" dirty="0"/>
              <a:t>Better line-rate crypto</a:t>
            </a:r>
          </a:p>
          <a:p>
            <a:pPr lvl="1"/>
            <a:r>
              <a:rPr lang="en-US" dirty="0" err="1"/>
              <a:t>SipHash</a:t>
            </a:r>
            <a:r>
              <a:rPr lang="en-US" dirty="0"/>
              <a:t> solution (Spine) and AES are too expensive</a:t>
            </a:r>
          </a:p>
          <a:p>
            <a:pPr lvl="1"/>
            <a:r>
              <a:rPr lang="en-US" dirty="0"/>
              <a:t>Two-round Even-Mansour (2EM) is a good compromise (see paper)</a:t>
            </a:r>
          </a:p>
          <a:p>
            <a:r>
              <a:rPr lang="en-US" dirty="0"/>
              <a:t>Mapping server address to IPv6</a:t>
            </a:r>
          </a:p>
          <a:p>
            <a:pPr lvl="1"/>
            <a:r>
              <a:rPr lang="en-US" dirty="0"/>
              <a:t>Client sends an IPv4 packet</a:t>
            </a:r>
          </a:p>
          <a:p>
            <a:pPr lvl="1"/>
            <a:r>
              <a:rPr lang="en-US" dirty="0"/>
              <a:t>Client IP encrypted into IPv6 address</a:t>
            </a:r>
          </a:p>
          <a:p>
            <a:pPr lvl="1"/>
            <a:r>
              <a:rPr lang="en-US" dirty="0"/>
              <a:t>Server IP </a:t>
            </a:r>
            <a:r>
              <a:rPr lang="en-US" i="1" dirty="0"/>
              <a:t>mapped</a:t>
            </a:r>
            <a:r>
              <a:rPr lang="en-US" dirty="0"/>
              <a:t> into IPv6 address for known services</a:t>
            </a:r>
          </a:p>
          <a:p>
            <a:r>
              <a:rPr lang="en-US" dirty="0"/>
              <a:t>Hardware switch prototype (on Barefoot Tofino)</a:t>
            </a:r>
          </a:p>
          <a:p>
            <a:pPr lvl="1"/>
            <a:r>
              <a:rPr lang="en-US" dirty="0"/>
              <a:t>Deployed in the Princeton campus network!</a:t>
            </a:r>
          </a:p>
          <a:p>
            <a:endParaRPr lang="en-US" dirty="0"/>
          </a:p>
          <a:p>
            <a:pPr lvl="1"/>
            <a:endParaRPr lang="en-US" dirty="0"/>
          </a:p>
        </p:txBody>
      </p:sp>
      <p:sp>
        <p:nvSpPr>
          <p:cNvPr id="4" name="Slide Number Placeholder 3">
            <a:extLst>
              <a:ext uri="{FF2B5EF4-FFF2-40B4-BE49-F238E27FC236}">
                <a16:creationId xmlns:a16="http://schemas.microsoft.com/office/drawing/2014/main" id="{1483015E-4A41-3146-AE85-981821D12EC7}"/>
              </a:ext>
            </a:extLst>
          </p:cNvPr>
          <p:cNvSpPr>
            <a:spLocks noGrp="1"/>
          </p:cNvSpPr>
          <p:nvPr>
            <p:ph type="sldNum" sz="quarter" idx="12"/>
          </p:nvPr>
        </p:nvSpPr>
        <p:spPr/>
        <p:txBody>
          <a:bodyPr/>
          <a:lstStyle/>
          <a:p>
            <a:fld id="{1718992C-B9AF-2F49-8B31-EC7F489F3004}" type="slidenum">
              <a:rPr lang="en-US" smtClean="0"/>
              <a:t>18</a:t>
            </a:fld>
            <a:endParaRPr lang="en-US"/>
          </a:p>
        </p:txBody>
      </p:sp>
      <p:sp>
        <p:nvSpPr>
          <p:cNvPr id="5" name="Rectangle 4">
            <a:extLst>
              <a:ext uri="{FF2B5EF4-FFF2-40B4-BE49-F238E27FC236}">
                <a16:creationId xmlns:a16="http://schemas.microsoft.com/office/drawing/2014/main" id="{40CF4EAF-F446-A843-B788-4E9B51BD67D9}"/>
              </a:ext>
            </a:extLst>
          </p:cNvPr>
          <p:cNvSpPr/>
          <p:nvPr/>
        </p:nvSpPr>
        <p:spPr>
          <a:xfrm>
            <a:off x="5977217" y="3244334"/>
            <a:ext cx="237566" cy="369332"/>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7F65C798-DA47-4940-9E4B-4F056D7FF9C6}"/>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3546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CA7-9064-0D46-9BAE-D63C703DB5AD}"/>
              </a:ext>
            </a:extLst>
          </p:cNvPr>
          <p:cNvSpPr>
            <a:spLocks noGrp="1"/>
          </p:cNvSpPr>
          <p:nvPr>
            <p:ph type="title"/>
          </p:nvPr>
        </p:nvSpPr>
        <p:spPr/>
        <p:txBody>
          <a:bodyPr/>
          <a:lstStyle/>
          <a:p>
            <a:r>
              <a:rPr lang="en-US" dirty="0"/>
              <a:t>Privacy Threats</a:t>
            </a:r>
          </a:p>
        </p:txBody>
      </p:sp>
      <p:sp>
        <p:nvSpPr>
          <p:cNvPr id="3" name="Content Placeholder 2">
            <a:extLst>
              <a:ext uri="{FF2B5EF4-FFF2-40B4-BE49-F238E27FC236}">
                <a16:creationId xmlns:a16="http://schemas.microsoft.com/office/drawing/2014/main" id="{3D840334-7EA6-7F49-8605-FF318F928952}"/>
              </a:ext>
            </a:extLst>
          </p:cNvPr>
          <p:cNvSpPr>
            <a:spLocks noGrp="1"/>
          </p:cNvSpPr>
          <p:nvPr>
            <p:ph idx="1"/>
          </p:nvPr>
        </p:nvSpPr>
        <p:spPr/>
        <p:txBody>
          <a:bodyPr/>
          <a:lstStyle/>
          <a:p>
            <a:r>
              <a:rPr lang="en-US" sz="3600" dirty="0"/>
              <a:t>Network traffic reveals sensitive information</a:t>
            </a:r>
            <a:endParaRPr lang="en-US" dirty="0"/>
          </a:p>
          <a:p>
            <a:pPr lvl="1"/>
            <a:endParaRPr lang="en-US" dirty="0"/>
          </a:p>
        </p:txBody>
      </p:sp>
      <p:sp>
        <p:nvSpPr>
          <p:cNvPr id="4" name="Slide Number Placeholder 3">
            <a:extLst>
              <a:ext uri="{FF2B5EF4-FFF2-40B4-BE49-F238E27FC236}">
                <a16:creationId xmlns:a16="http://schemas.microsoft.com/office/drawing/2014/main" id="{8A2D80B8-6C3D-6B42-8344-A6C821E885DD}"/>
              </a:ext>
            </a:extLst>
          </p:cNvPr>
          <p:cNvSpPr>
            <a:spLocks noGrp="1"/>
          </p:cNvSpPr>
          <p:nvPr>
            <p:ph type="sldNum" sz="quarter" idx="12"/>
          </p:nvPr>
        </p:nvSpPr>
        <p:spPr/>
        <p:txBody>
          <a:bodyPr/>
          <a:lstStyle/>
          <a:p>
            <a:fld id="{1718992C-B9AF-2F49-8B31-EC7F489F3004}" type="slidenum">
              <a:rPr lang="en-US" smtClean="0"/>
              <a:t>1</a:t>
            </a:fld>
            <a:endParaRPr lang="en-US"/>
          </a:p>
        </p:txBody>
      </p:sp>
      <p:sp>
        <p:nvSpPr>
          <p:cNvPr id="6" name="Cloud 5">
            <a:extLst>
              <a:ext uri="{FF2B5EF4-FFF2-40B4-BE49-F238E27FC236}">
                <a16:creationId xmlns:a16="http://schemas.microsoft.com/office/drawing/2014/main" id="{F80BE8D1-B7F9-3D43-854A-BEB97D3B1D7C}"/>
              </a:ext>
            </a:extLst>
          </p:cNvPr>
          <p:cNvSpPr/>
          <p:nvPr/>
        </p:nvSpPr>
        <p:spPr>
          <a:xfrm>
            <a:off x="3480717" y="3125331"/>
            <a:ext cx="5965855" cy="2879728"/>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34A02-73D5-3C45-8D01-4EB6642DE83C}"/>
              </a:ext>
            </a:extLst>
          </p:cNvPr>
          <p:cNvPicPr>
            <a:picLocks noChangeAspect="1"/>
          </p:cNvPicPr>
          <p:nvPr/>
        </p:nvPicPr>
        <p:blipFill>
          <a:blip r:embed="rId3"/>
          <a:stretch>
            <a:fillRect/>
          </a:stretch>
        </p:blipFill>
        <p:spPr>
          <a:xfrm>
            <a:off x="6037717" y="2799015"/>
            <a:ext cx="851853" cy="960600"/>
          </a:xfrm>
          <a:prstGeom prst="rect">
            <a:avLst/>
          </a:prstGeom>
        </p:spPr>
      </p:pic>
      <p:sp>
        <p:nvSpPr>
          <p:cNvPr id="8" name="TextBox 7">
            <a:extLst>
              <a:ext uri="{FF2B5EF4-FFF2-40B4-BE49-F238E27FC236}">
                <a16:creationId xmlns:a16="http://schemas.microsoft.com/office/drawing/2014/main" id="{9A1C9FD9-8FFA-0E40-B463-BDFDCEA91742}"/>
              </a:ext>
            </a:extLst>
          </p:cNvPr>
          <p:cNvSpPr txBox="1"/>
          <p:nvPr/>
        </p:nvSpPr>
        <p:spPr>
          <a:xfrm>
            <a:off x="6491704" y="2403829"/>
            <a:ext cx="397866" cy="646331"/>
          </a:xfrm>
          <a:prstGeom prst="rect">
            <a:avLst/>
          </a:prstGeom>
          <a:noFill/>
        </p:spPr>
        <p:txBody>
          <a:bodyPr wrap="none" rtlCol="0">
            <a:spAutoFit/>
          </a:bodyPr>
          <a:lstStyle/>
          <a:p>
            <a:r>
              <a:rPr lang="en-US" sz="3600" b="1" dirty="0"/>
              <a:t>?</a:t>
            </a:r>
          </a:p>
        </p:txBody>
      </p:sp>
      <p:sp>
        <p:nvSpPr>
          <p:cNvPr id="9" name="TextBox 8">
            <a:extLst>
              <a:ext uri="{FF2B5EF4-FFF2-40B4-BE49-F238E27FC236}">
                <a16:creationId xmlns:a16="http://schemas.microsoft.com/office/drawing/2014/main" id="{99080225-D3F7-E846-8B96-64A211F6780F}"/>
              </a:ext>
            </a:extLst>
          </p:cNvPr>
          <p:cNvSpPr txBox="1"/>
          <p:nvPr/>
        </p:nvSpPr>
        <p:spPr>
          <a:xfrm>
            <a:off x="5610934" y="4174451"/>
            <a:ext cx="2557271" cy="707886"/>
          </a:xfrm>
          <a:prstGeom prst="rect">
            <a:avLst/>
          </a:prstGeom>
          <a:noFill/>
        </p:spPr>
        <p:txBody>
          <a:bodyPr wrap="square" rtlCol="0">
            <a:spAutoFit/>
          </a:bodyPr>
          <a:lstStyle/>
          <a:p>
            <a:r>
              <a:rPr lang="en-US" sz="4000" dirty="0"/>
              <a:t>Internet</a:t>
            </a:r>
            <a:endParaRPr lang="en-US" sz="3200" dirty="0"/>
          </a:p>
        </p:txBody>
      </p:sp>
      <p:pic>
        <p:nvPicPr>
          <p:cNvPr id="10" name="Picture 9">
            <a:extLst>
              <a:ext uri="{FF2B5EF4-FFF2-40B4-BE49-F238E27FC236}">
                <a16:creationId xmlns:a16="http://schemas.microsoft.com/office/drawing/2014/main" id="{661119D8-72CE-C54B-A207-03CF08679502}"/>
              </a:ext>
            </a:extLst>
          </p:cNvPr>
          <p:cNvPicPr>
            <a:picLocks noChangeAspect="1"/>
          </p:cNvPicPr>
          <p:nvPr/>
        </p:nvPicPr>
        <p:blipFill>
          <a:blip r:embed="rId4"/>
          <a:stretch>
            <a:fillRect/>
          </a:stretch>
        </p:blipFill>
        <p:spPr>
          <a:xfrm>
            <a:off x="977242" y="3759615"/>
            <a:ext cx="1993022" cy="1743894"/>
          </a:xfrm>
          <a:prstGeom prst="rect">
            <a:avLst/>
          </a:prstGeom>
        </p:spPr>
      </p:pic>
      <p:cxnSp>
        <p:nvCxnSpPr>
          <p:cNvPr id="12" name="Straight Connector 11">
            <a:extLst>
              <a:ext uri="{FF2B5EF4-FFF2-40B4-BE49-F238E27FC236}">
                <a16:creationId xmlns:a16="http://schemas.microsoft.com/office/drawing/2014/main" id="{7564660B-5862-4248-97C6-D45724D5D23E}"/>
              </a:ext>
            </a:extLst>
          </p:cNvPr>
          <p:cNvCxnSpPr/>
          <p:nvPr/>
        </p:nvCxnSpPr>
        <p:spPr>
          <a:xfrm>
            <a:off x="2510970" y="4739576"/>
            <a:ext cx="1144897"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E8DB3A6-D6BD-D044-B768-2F515C79EC67}"/>
              </a:ext>
            </a:extLst>
          </p:cNvPr>
          <p:cNvPicPr>
            <a:picLocks noChangeAspect="1"/>
          </p:cNvPicPr>
          <p:nvPr/>
        </p:nvPicPr>
        <p:blipFill>
          <a:blip r:embed="rId5"/>
          <a:stretch>
            <a:fillRect/>
          </a:stretch>
        </p:blipFill>
        <p:spPr>
          <a:xfrm>
            <a:off x="10085824" y="3725945"/>
            <a:ext cx="927312" cy="1442486"/>
          </a:xfrm>
          <a:prstGeom prst="rect">
            <a:avLst/>
          </a:prstGeom>
        </p:spPr>
      </p:pic>
      <p:cxnSp>
        <p:nvCxnSpPr>
          <p:cNvPr id="16" name="Straight Connector 15">
            <a:extLst>
              <a:ext uri="{FF2B5EF4-FFF2-40B4-BE49-F238E27FC236}">
                <a16:creationId xmlns:a16="http://schemas.microsoft.com/office/drawing/2014/main" id="{4120ADAB-7507-1E43-8DE2-CE3AA675A8AA}"/>
              </a:ext>
            </a:extLst>
          </p:cNvPr>
          <p:cNvCxnSpPr>
            <a:stCxn id="6" idx="0"/>
          </p:cNvCxnSpPr>
          <p:nvPr/>
        </p:nvCxnSpPr>
        <p:spPr>
          <a:xfrm>
            <a:off x="9441600" y="4565195"/>
            <a:ext cx="67336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70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6A31-F8DC-5D40-BD47-EE23C88FFA4D}"/>
              </a:ext>
            </a:extLst>
          </p:cNvPr>
          <p:cNvSpPr>
            <a:spLocks noGrp="1"/>
          </p:cNvSpPr>
          <p:nvPr>
            <p:ph type="title"/>
          </p:nvPr>
        </p:nvSpPr>
        <p:spPr/>
        <p:txBody>
          <a:bodyPr/>
          <a:lstStyle/>
          <a:p>
            <a:r>
              <a:rPr lang="en-US" dirty="0"/>
              <a:t>PINOT: Princeton Deployment</a:t>
            </a:r>
          </a:p>
        </p:txBody>
      </p:sp>
      <p:sp>
        <p:nvSpPr>
          <p:cNvPr id="4" name="Slide Number Placeholder 3">
            <a:extLst>
              <a:ext uri="{FF2B5EF4-FFF2-40B4-BE49-F238E27FC236}">
                <a16:creationId xmlns:a16="http://schemas.microsoft.com/office/drawing/2014/main" id="{62F46195-A52E-6A4A-8F20-B28A8B9D4612}"/>
              </a:ext>
            </a:extLst>
          </p:cNvPr>
          <p:cNvSpPr>
            <a:spLocks noGrp="1"/>
          </p:cNvSpPr>
          <p:nvPr>
            <p:ph type="sldNum" sz="quarter" idx="12"/>
          </p:nvPr>
        </p:nvSpPr>
        <p:spPr/>
        <p:txBody>
          <a:bodyPr/>
          <a:lstStyle/>
          <a:p>
            <a:fld id="{1718992C-B9AF-2F49-8B31-EC7F489F3004}" type="slidenum">
              <a:rPr lang="en-US" smtClean="0"/>
              <a:t>19</a:t>
            </a:fld>
            <a:endParaRPr lang="en-US"/>
          </a:p>
        </p:txBody>
      </p:sp>
      <p:pic>
        <p:nvPicPr>
          <p:cNvPr id="8" name="Picture 7">
            <a:extLst>
              <a:ext uri="{FF2B5EF4-FFF2-40B4-BE49-F238E27FC236}">
                <a16:creationId xmlns:a16="http://schemas.microsoft.com/office/drawing/2014/main" id="{29846261-7497-2440-9958-A5E27ED99F02}"/>
              </a:ext>
            </a:extLst>
          </p:cNvPr>
          <p:cNvPicPr>
            <a:picLocks noChangeAspect="1"/>
          </p:cNvPicPr>
          <p:nvPr/>
        </p:nvPicPr>
        <p:blipFill>
          <a:blip r:embed="rId3"/>
          <a:stretch>
            <a:fillRect/>
          </a:stretch>
        </p:blipFill>
        <p:spPr>
          <a:xfrm>
            <a:off x="114300" y="1771653"/>
            <a:ext cx="12077700" cy="4584700"/>
          </a:xfrm>
          <a:prstGeom prst="rect">
            <a:avLst/>
          </a:prstGeom>
        </p:spPr>
      </p:pic>
    </p:spTree>
    <p:extLst>
      <p:ext uri="{BB962C8B-B14F-4D97-AF65-F5344CB8AC3E}">
        <p14:creationId xmlns:p14="http://schemas.microsoft.com/office/powerpoint/2010/main" val="96196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6F96-C9C3-B24D-B2D8-56FD35E8A7FB}"/>
              </a:ext>
            </a:extLst>
          </p:cNvPr>
          <p:cNvSpPr>
            <a:spLocks noGrp="1"/>
          </p:cNvSpPr>
          <p:nvPr>
            <p:ph type="title"/>
          </p:nvPr>
        </p:nvSpPr>
        <p:spPr/>
        <p:txBody>
          <a:bodyPr/>
          <a:lstStyle/>
          <a:p>
            <a:r>
              <a:rPr lang="en-US" dirty="0"/>
              <a:t>PINOT: Summary</a:t>
            </a:r>
          </a:p>
        </p:txBody>
      </p:sp>
      <p:sp>
        <p:nvSpPr>
          <p:cNvPr id="3" name="Content Placeholder 2">
            <a:extLst>
              <a:ext uri="{FF2B5EF4-FFF2-40B4-BE49-F238E27FC236}">
                <a16:creationId xmlns:a16="http://schemas.microsoft.com/office/drawing/2014/main" id="{6DA86FD3-4203-AC44-9635-DA14B0484976}"/>
              </a:ext>
            </a:extLst>
          </p:cNvPr>
          <p:cNvSpPr>
            <a:spLocks noGrp="1"/>
          </p:cNvSpPr>
          <p:nvPr>
            <p:ph idx="1"/>
          </p:nvPr>
        </p:nvSpPr>
        <p:spPr>
          <a:xfrm>
            <a:off x="609600" y="1417640"/>
            <a:ext cx="10972800" cy="5165722"/>
          </a:xfrm>
        </p:spPr>
        <p:txBody>
          <a:bodyPr>
            <a:normAutofit/>
          </a:bodyPr>
          <a:lstStyle/>
          <a:p>
            <a:r>
              <a:rPr lang="en-US" sz="3600" dirty="0"/>
              <a:t>Privacy for connectionless services</a:t>
            </a:r>
          </a:p>
          <a:p>
            <a:pPr lvl="1"/>
            <a:r>
              <a:rPr lang="en-US" sz="3200" dirty="0"/>
              <a:t>DNS, NTP, and </a:t>
            </a:r>
            <a:r>
              <a:rPr lang="en-US" sz="3200" dirty="0" err="1"/>
              <a:t>WireGuard</a:t>
            </a:r>
            <a:r>
              <a:rPr lang="en-US" sz="3200" dirty="0"/>
              <a:t> VPN services</a:t>
            </a:r>
          </a:p>
          <a:p>
            <a:pPr lvl="1"/>
            <a:r>
              <a:rPr lang="en-US" sz="3200" dirty="0"/>
              <a:t>Line-rate IP address encryption in the Barefoot Tofino</a:t>
            </a:r>
          </a:p>
          <a:p>
            <a:pPr lvl="1"/>
            <a:r>
              <a:rPr lang="en-US" sz="3200" dirty="0"/>
              <a:t>Deployment on the Princeton campus network</a:t>
            </a:r>
          </a:p>
          <a:p>
            <a:r>
              <a:rPr lang="en-US" sz="3600" dirty="0"/>
              <a:t>Limitations</a:t>
            </a:r>
          </a:p>
          <a:p>
            <a:pPr lvl="1"/>
            <a:r>
              <a:rPr lang="en-US" sz="3200" dirty="0"/>
              <a:t>Need to determine the remote server’s IPv6 address</a:t>
            </a:r>
          </a:p>
          <a:p>
            <a:pPr lvl="1"/>
            <a:r>
              <a:rPr lang="en-US" sz="3200" dirty="0"/>
              <a:t>Encryption consumes non-trivial switch resources</a:t>
            </a:r>
          </a:p>
          <a:p>
            <a:pPr lvl="1"/>
            <a:r>
              <a:rPr lang="en-US" sz="3200" dirty="0"/>
              <a:t>Only for connectionless public services </a:t>
            </a:r>
          </a:p>
          <a:p>
            <a:pPr lvl="1"/>
            <a:endParaRPr lang="en-US" dirty="0"/>
          </a:p>
        </p:txBody>
      </p:sp>
      <p:sp>
        <p:nvSpPr>
          <p:cNvPr id="4" name="Slide Number Placeholder 3">
            <a:extLst>
              <a:ext uri="{FF2B5EF4-FFF2-40B4-BE49-F238E27FC236}">
                <a16:creationId xmlns:a16="http://schemas.microsoft.com/office/drawing/2014/main" id="{385B3383-F91C-3341-B2D9-7EF79469DE4E}"/>
              </a:ext>
            </a:extLst>
          </p:cNvPr>
          <p:cNvSpPr>
            <a:spLocks noGrp="1"/>
          </p:cNvSpPr>
          <p:nvPr>
            <p:ph type="sldNum" sz="quarter" idx="12"/>
          </p:nvPr>
        </p:nvSpPr>
        <p:spPr/>
        <p:txBody>
          <a:bodyPr/>
          <a:lstStyle/>
          <a:p>
            <a:fld id="{1718992C-B9AF-2F49-8B31-EC7F489F3004}" type="slidenum">
              <a:rPr lang="en-US" smtClean="0"/>
              <a:t>20</a:t>
            </a:fld>
            <a:endParaRPr lang="en-US"/>
          </a:p>
        </p:txBody>
      </p:sp>
    </p:spTree>
    <p:extLst>
      <p:ext uri="{BB962C8B-B14F-4D97-AF65-F5344CB8AC3E}">
        <p14:creationId xmlns:p14="http://schemas.microsoft.com/office/powerpoint/2010/main" val="28413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DE3E-3804-484D-BB20-3341710178B2}"/>
              </a:ext>
            </a:extLst>
          </p:cNvPr>
          <p:cNvSpPr>
            <a:spLocks noGrp="1"/>
          </p:cNvSpPr>
          <p:nvPr>
            <p:ph type="title"/>
          </p:nvPr>
        </p:nvSpPr>
        <p:spPr/>
        <p:txBody>
          <a:bodyPr/>
          <a:lstStyle/>
          <a:p>
            <a:r>
              <a:rPr lang="en-US" dirty="0"/>
              <a:t>MIMIQ: Connection-Oriented</a:t>
            </a:r>
          </a:p>
        </p:txBody>
      </p:sp>
      <p:sp>
        <p:nvSpPr>
          <p:cNvPr id="21" name="Content Placeholder 20">
            <a:extLst>
              <a:ext uri="{FF2B5EF4-FFF2-40B4-BE49-F238E27FC236}">
                <a16:creationId xmlns:a16="http://schemas.microsoft.com/office/drawing/2014/main" id="{756E0F7A-717D-6B4B-9A9A-CB90749EECD9}"/>
              </a:ext>
            </a:extLst>
          </p:cNvPr>
          <p:cNvSpPr>
            <a:spLocks noGrp="1"/>
          </p:cNvSpPr>
          <p:nvPr>
            <p:ph idx="1"/>
          </p:nvPr>
        </p:nvSpPr>
        <p:spPr/>
        <p:txBody>
          <a:bodyPr>
            <a:normAutofit/>
          </a:bodyPr>
          <a:lstStyle/>
          <a:p>
            <a:r>
              <a:rPr lang="en-US" sz="3600" dirty="0"/>
              <a:t>Connection-oriented services</a:t>
            </a:r>
          </a:p>
          <a:p>
            <a:pPr lvl="1"/>
            <a:r>
              <a:rPr lang="en-US" sz="3200" dirty="0"/>
              <a:t>Multiple packets in the same connection</a:t>
            </a:r>
          </a:p>
          <a:p>
            <a:pPr lvl="1"/>
            <a:r>
              <a:rPr lang="en-US" sz="3200" dirty="0"/>
              <a:t>Using the increasingly popular QUIC protocol</a:t>
            </a:r>
          </a:p>
        </p:txBody>
      </p:sp>
      <p:sp>
        <p:nvSpPr>
          <p:cNvPr id="4" name="Slide Number Placeholder 3">
            <a:extLst>
              <a:ext uri="{FF2B5EF4-FFF2-40B4-BE49-F238E27FC236}">
                <a16:creationId xmlns:a16="http://schemas.microsoft.com/office/drawing/2014/main" id="{41F3FE4F-676C-EF4D-B3EF-F07A49858477}"/>
              </a:ext>
            </a:extLst>
          </p:cNvPr>
          <p:cNvSpPr>
            <a:spLocks noGrp="1"/>
          </p:cNvSpPr>
          <p:nvPr>
            <p:ph type="sldNum" sz="quarter" idx="12"/>
          </p:nvPr>
        </p:nvSpPr>
        <p:spPr/>
        <p:txBody>
          <a:bodyPr/>
          <a:lstStyle/>
          <a:p>
            <a:fld id="{1718992C-B9AF-2F49-8B31-EC7F489F3004}" type="slidenum">
              <a:rPr lang="en-US" smtClean="0"/>
              <a:t>21</a:t>
            </a:fld>
            <a:endParaRPr lang="en-US"/>
          </a:p>
        </p:txBody>
      </p:sp>
      <p:sp>
        <p:nvSpPr>
          <p:cNvPr id="5" name="Cloud 4">
            <a:extLst>
              <a:ext uri="{FF2B5EF4-FFF2-40B4-BE49-F238E27FC236}">
                <a16:creationId xmlns:a16="http://schemas.microsoft.com/office/drawing/2014/main" id="{2505FD23-93A5-F34A-B940-D86892E71EE6}"/>
              </a:ext>
            </a:extLst>
          </p:cNvPr>
          <p:cNvSpPr/>
          <p:nvPr/>
        </p:nvSpPr>
        <p:spPr>
          <a:xfrm>
            <a:off x="2803327" y="4541440"/>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FBABC6-B3A2-6446-8134-D401430C03D4}"/>
              </a:ext>
            </a:extLst>
          </p:cNvPr>
          <p:cNvPicPr>
            <a:picLocks noChangeAspect="1"/>
          </p:cNvPicPr>
          <p:nvPr/>
        </p:nvPicPr>
        <p:blipFill>
          <a:blip r:embed="rId3"/>
          <a:stretch>
            <a:fillRect/>
          </a:stretch>
        </p:blipFill>
        <p:spPr>
          <a:xfrm>
            <a:off x="4740258" y="4771820"/>
            <a:ext cx="865318" cy="916219"/>
          </a:xfrm>
          <a:prstGeom prst="rect">
            <a:avLst/>
          </a:prstGeom>
        </p:spPr>
      </p:pic>
      <p:pic>
        <p:nvPicPr>
          <p:cNvPr id="7" name="Picture 6">
            <a:extLst>
              <a:ext uri="{FF2B5EF4-FFF2-40B4-BE49-F238E27FC236}">
                <a16:creationId xmlns:a16="http://schemas.microsoft.com/office/drawing/2014/main" id="{9F277CA9-8B5F-C44C-B9DA-3D47B1E895BD}"/>
              </a:ext>
            </a:extLst>
          </p:cNvPr>
          <p:cNvPicPr>
            <a:picLocks noChangeAspect="1"/>
          </p:cNvPicPr>
          <p:nvPr/>
        </p:nvPicPr>
        <p:blipFill>
          <a:blip r:embed="rId4"/>
          <a:stretch>
            <a:fillRect/>
          </a:stretch>
        </p:blipFill>
        <p:spPr>
          <a:xfrm>
            <a:off x="7451311" y="3811220"/>
            <a:ext cx="851853" cy="960600"/>
          </a:xfrm>
          <a:prstGeom prst="rect">
            <a:avLst/>
          </a:prstGeom>
        </p:spPr>
      </p:pic>
      <p:cxnSp>
        <p:nvCxnSpPr>
          <p:cNvPr id="8" name="Straight Arrow Connector 7">
            <a:extLst>
              <a:ext uri="{FF2B5EF4-FFF2-40B4-BE49-F238E27FC236}">
                <a16:creationId xmlns:a16="http://schemas.microsoft.com/office/drawing/2014/main" id="{B3284064-961B-8E41-90A1-71A69547212B}"/>
              </a:ext>
            </a:extLst>
          </p:cNvPr>
          <p:cNvCxnSpPr>
            <a:cxnSpLocks/>
          </p:cNvCxnSpPr>
          <p:nvPr/>
        </p:nvCxnSpPr>
        <p:spPr>
          <a:xfrm>
            <a:off x="5456878" y="5229929"/>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431587-2B5A-4348-8356-59B55A909823}"/>
              </a:ext>
            </a:extLst>
          </p:cNvPr>
          <p:cNvSpPr txBox="1"/>
          <p:nvPr/>
        </p:nvSpPr>
        <p:spPr>
          <a:xfrm>
            <a:off x="7267373" y="5103993"/>
            <a:ext cx="1197893" cy="461665"/>
          </a:xfrm>
          <a:prstGeom prst="rect">
            <a:avLst/>
          </a:prstGeom>
          <a:noFill/>
        </p:spPr>
        <p:txBody>
          <a:bodyPr wrap="none" rtlCol="0">
            <a:spAutoFit/>
          </a:bodyPr>
          <a:lstStyle/>
          <a:p>
            <a:pPr algn="ctr"/>
            <a:r>
              <a:rPr lang="en-US" sz="2400" dirty="0"/>
              <a:t>Internet</a:t>
            </a:r>
          </a:p>
        </p:txBody>
      </p:sp>
      <p:sp>
        <p:nvSpPr>
          <p:cNvPr id="10" name="TextBox 9">
            <a:extLst>
              <a:ext uri="{FF2B5EF4-FFF2-40B4-BE49-F238E27FC236}">
                <a16:creationId xmlns:a16="http://schemas.microsoft.com/office/drawing/2014/main" id="{A6B48B0A-8BAF-B944-9D41-223AF69775D5}"/>
              </a:ext>
            </a:extLst>
          </p:cNvPr>
          <p:cNvSpPr txBox="1"/>
          <p:nvPr/>
        </p:nvSpPr>
        <p:spPr>
          <a:xfrm>
            <a:off x="5261606" y="4765439"/>
            <a:ext cx="1542224" cy="338554"/>
          </a:xfrm>
          <a:prstGeom prst="rect">
            <a:avLst/>
          </a:prstGeom>
          <a:noFill/>
        </p:spPr>
        <p:txBody>
          <a:bodyPr wrap="square" rtlCol="0">
            <a:spAutoFit/>
          </a:bodyPr>
          <a:lstStyle/>
          <a:p>
            <a:pPr algn="ctr"/>
            <a:r>
              <a:rPr lang="en-US" sz="1600" b="1" dirty="0"/>
              <a:t>QUIC</a:t>
            </a:r>
            <a:endParaRPr lang="en-US" sz="1600" dirty="0"/>
          </a:p>
        </p:txBody>
      </p:sp>
      <p:cxnSp>
        <p:nvCxnSpPr>
          <p:cNvPr id="11" name="Straight Arrow Connector 10">
            <a:extLst>
              <a:ext uri="{FF2B5EF4-FFF2-40B4-BE49-F238E27FC236}">
                <a16:creationId xmlns:a16="http://schemas.microsoft.com/office/drawing/2014/main" id="{BFE1C3A3-6B9B-C74F-9AE1-5D4631AD4CA1}"/>
              </a:ext>
            </a:extLst>
          </p:cNvPr>
          <p:cNvCxnSpPr>
            <a:cxnSpLocks/>
          </p:cNvCxnSpPr>
          <p:nvPr/>
        </p:nvCxnSpPr>
        <p:spPr>
          <a:xfrm>
            <a:off x="9145363" y="5192940"/>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672F9C5-F922-714A-8845-2D3CB0CF2AAD}"/>
              </a:ext>
            </a:extLst>
          </p:cNvPr>
          <p:cNvPicPr>
            <a:picLocks noChangeAspect="1"/>
          </p:cNvPicPr>
          <p:nvPr/>
        </p:nvPicPr>
        <p:blipFill>
          <a:blip r:embed="rId5"/>
          <a:stretch>
            <a:fillRect/>
          </a:stretch>
        </p:blipFill>
        <p:spPr>
          <a:xfrm>
            <a:off x="10505217" y="4893234"/>
            <a:ext cx="584200" cy="749300"/>
          </a:xfrm>
          <a:prstGeom prst="rect">
            <a:avLst/>
          </a:prstGeom>
        </p:spPr>
      </p:pic>
      <p:sp>
        <p:nvSpPr>
          <p:cNvPr id="13" name="TextBox 12">
            <a:extLst>
              <a:ext uri="{FF2B5EF4-FFF2-40B4-BE49-F238E27FC236}">
                <a16:creationId xmlns:a16="http://schemas.microsoft.com/office/drawing/2014/main" id="{96CFD2C8-B013-6344-A930-FCD79F4EE7C0}"/>
              </a:ext>
            </a:extLst>
          </p:cNvPr>
          <p:cNvSpPr txBox="1"/>
          <p:nvPr/>
        </p:nvSpPr>
        <p:spPr>
          <a:xfrm>
            <a:off x="10067431" y="5745126"/>
            <a:ext cx="1306640" cy="369332"/>
          </a:xfrm>
          <a:prstGeom prst="rect">
            <a:avLst/>
          </a:prstGeom>
          <a:noFill/>
        </p:spPr>
        <p:txBody>
          <a:bodyPr wrap="none" rtlCol="0">
            <a:spAutoFit/>
          </a:bodyPr>
          <a:lstStyle/>
          <a:p>
            <a:r>
              <a:rPr lang="en-US" dirty="0"/>
              <a:t>QUIC server</a:t>
            </a:r>
          </a:p>
        </p:txBody>
      </p:sp>
      <p:sp>
        <p:nvSpPr>
          <p:cNvPr id="14" name="TextBox 13">
            <a:extLst>
              <a:ext uri="{FF2B5EF4-FFF2-40B4-BE49-F238E27FC236}">
                <a16:creationId xmlns:a16="http://schemas.microsoft.com/office/drawing/2014/main" id="{C4FD6791-0CD4-3844-9D84-0C9EEC1A6581}"/>
              </a:ext>
            </a:extLst>
          </p:cNvPr>
          <p:cNvSpPr txBox="1"/>
          <p:nvPr/>
        </p:nvSpPr>
        <p:spPr>
          <a:xfrm>
            <a:off x="3458651" y="5024455"/>
            <a:ext cx="1186287" cy="830997"/>
          </a:xfrm>
          <a:prstGeom prst="rect">
            <a:avLst/>
          </a:prstGeom>
          <a:noFill/>
        </p:spPr>
        <p:txBody>
          <a:bodyPr wrap="none" rtlCol="0">
            <a:spAutoFit/>
          </a:bodyPr>
          <a:lstStyle/>
          <a:p>
            <a:pPr algn="ctr"/>
            <a:r>
              <a:rPr lang="en-US" sz="2400" dirty="0"/>
              <a:t>Trusted </a:t>
            </a:r>
            <a:br>
              <a:rPr lang="en-US" sz="2400" dirty="0"/>
            </a:br>
            <a:r>
              <a:rPr lang="en-US" sz="2400" dirty="0"/>
              <a:t>edge </a:t>
            </a:r>
          </a:p>
        </p:txBody>
      </p:sp>
      <p:sp>
        <p:nvSpPr>
          <p:cNvPr id="15" name="TextBox 14">
            <a:extLst>
              <a:ext uri="{FF2B5EF4-FFF2-40B4-BE49-F238E27FC236}">
                <a16:creationId xmlns:a16="http://schemas.microsoft.com/office/drawing/2014/main" id="{0491ECF7-E7AE-E54F-A1D8-9ECFD3E62A45}"/>
              </a:ext>
            </a:extLst>
          </p:cNvPr>
          <p:cNvSpPr txBox="1"/>
          <p:nvPr/>
        </p:nvSpPr>
        <p:spPr>
          <a:xfrm>
            <a:off x="7905298" y="3416034"/>
            <a:ext cx="397866" cy="646331"/>
          </a:xfrm>
          <a:prstGeom prst="rect">
            <a:avLst/>
          </a:prstGeom>
          <a:noFill/>
        </p:spPr>
        <p:txBody>
          <a:bodyPr wrap="none" rtlCol="0">
            <a:spAutoFit/>
          </a:bodyPr>
          <a:lstStyle/>
          <a:p>
            <a:r>
              <a:rPr lang="en-US" sz="3600" b="1" dirty="0"/>
              <a:t>?</a:t>
            </a:r>
          </a:p>
        </p:txBody>
      </p:sp>
      <p:sp>
        <p:nvSpPr>
          <p:cNvPr id="16" name="Cloud 15">
            <a:extLst>
              <a:ext uri="{FF2B5EF4-FFF2-40B4-BE49-F238E27FC236}">
                <a16:creationId xmlns:a16="http://schemas.microsoft.com/office/drawing/2014/main" id="{0B61C400-8A61-3948-B3D0-11DA05D457D6}"/>
              </a:ext>
            </a:extLst>
          </p:cNvPr>
          <p:cNvSpPr/>
          <p:nvPr/>
        </p:nvSpPr>
        <p:spPr>
          <a:xfrm>
            <a:off x="6359757" y="4271648"/>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6C147A-F648-5A42-96CD-DAC6BA326A29}"/>
              </a:ext>
            </a:extLst>
          </p:cNvPr>
          <p:cNvSpPr txBox="1"/>
          <p:nvPr/>
        </p:nvSpPr>
        <p:spPr>
          <a:xfrm>
            <a:off x="9047181" y="4771820"/>
            <a:ext cx="1542224" cy="338554"/>
          </a:xfrm>
          <a:prstGeom prst="rect">
            <a:avLst/>
          </a:prstGeom>
          <a:noFill/>
        </p:spPr>
        <p:txBody>
          <a:bodyPr wrap="square" rtlCol="0">
            <a:spAutoFit/>
          </a:bodyPr>
          <a:lstStyle/>
          <a:p>
            <a:pPr algn="ctr"/>
            <a:r>
              <a:rPr lang="en-US" sz="1600" b="1" dirty="0"/>
              <a:t>QUIC</a:t>
            </a:r>
            <a:endParaRPr lang="en-US" sz="1600" dirty="0"/>
          </a:p>
        </p:txBody>
      </p:sp>
      <p:pic>
        <p:nvPicPr>
          <p:cNvPr id="18" name="Picture 17">
            <a:extLst>
              <a:ext uri="{FF2B5EF4-FFF2-40B4-BE49-F238E27FC236}">
                <a16:creationId xmlns:a16="http://schemas.microsoft.com/office/drawing/2014/main" id="{D7178B89-11B8-7046-8F2C-E1271CE168EC}"/>
              </a:ext>
            </a:extLst>
          </p:cNvPr>
          <p:cNvPicPr>
            <a:picLocks noChangeAspect="1"/>
          </p:cNvPicPr>
          <p:nvPr/>
        </p:nvPicPr>
        <p:blipFill>
          <a:blip r:embed="rId6"/>
          <a:stretch>
            <a:fillRect/>
          </a:stretch>
        </p:blipFill>
        <p:spPr>
          <a:xfrm>
            <a:off x="1151361" y="4771820"/>
            <a:ext cx="1498173" cy="1310901"/>
          </a:xfrm>
          <a:prstGeom prst="rect">
            <a:avLst/>
          </a:prstGeom>
        </p:spPr>
      </p:pic>
      <p:sp>
        <p:nvSpPr>
          <p:cNvPr id="19" name="TextBox 18">
            <a:extLst>
              <a:ext uri="{FF2B5EF4-FFF2-40B4-BE49-F238E27FC236}">
                <a16:creationId xmlns:a16="http://schemas.microsoft.com/office/drawing/2014/main" id="{909331CB-29E6-6742-A7E0-14389DC31AA1}"/>
              </a:ext>
            </a:extLst>
          </p:cNvPr>
          <p:cNvSpPr txBox="1"/>
          <p:nvPr/>
        </p:nvSpPr>
        <p:spPr>
          <a:xfrm>
            <a:off x="1266602" y="5852337"/>
            <a:ext cx="1237326" cy="369332"/>
          </a:xfrm>
          <a:prstGeom prst="rect">
            <a:avLst/>
          </a:prstGeom>
          <a:noFill/>
        </p:spPr>
        <p:txBody>
          <a:bodyPr wrap="none" rtlCol="0">
            <a:spAutoFit/>
          </a:bodyPr>
          <a:lstStyle/>
          <a:p>
            <a:r>
              <a:rPr lang="en-US" dirty="0"/>
              <a:t>QUIC client</a:t>
            </a:r>
          </a:p>
        </p:txBody>
      </p:sp>
      <p:cxnSp>
        <p:nvCxnSpPr>
          <p:cNvPr id="20" name="Straight Connector 19">
            <a:extLst>
              <a:ext uri="{FF2B5EF4-FFF2-40B4-BE49-F238E27FC236}">
                <a16:creationId xmlns:a16="http://schemas.microsoft.com/office/drawing/2014/main" id="{D8F41B54-D28B-B843-A51D-06851CC19FCC}"/>
              </a:ext>
            </a:extLst>
          </p:cNvPr>
          <p:cNvCxnSpPr>
            <a:cxnSpLocks/>
          </p:cNvCxnSpPr>
          <p:nvPr/>
        </p:nvCxnSpPr>
        <p:spPr>
          <a:xfrm flipV="1">
            <a:off x="2235273" y="5424417"/>
            <a:ext cx="537310" cy="11076"/>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85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7F88-1EC7-4D49-B848-F6F24F54EF77}"/>
              </a:ext>
            </a:extLst>
          </p:cNvPr>
          <p:cNvSpPr>
            <a:spLocks noGrp="1"/>
          </p:cNvSpPr>
          <p:nvPr>
            <p:ph type="title"/>
          </p:nvPr>
        </p:nvSpPr>
        <p:spPr/>
        <p:txBody>
          <a:bodyPr/>
          <a:lstStyle/>
          <a:p>
            <a:r>
              <a:rPr lang="en-US" dirty="0"/>
              <a:t>MIMIQ: Connection Migration</a:t>
            </a:r>
          </a:p>
        </p:txBody>
      </p:sp>
      <p:sp>
        <p:nvSpPr>
          <p:cNvPr id="3" name="Content Placeholder 2">
            <a:extLst>
              <a:ext uri="{FF2B5EF4-FFF2-40B4-BE49-F238E27FC236}">
                <a16:creationId xmlns:a16="http://schemas.microsoft.com/office/drawing/2014/main" id="{40489B77-D0CE-2F44-B064-4D5C58E99F1E}"/>
              </a:ext>
            </a:extLst>
          </p:cNvPr>
          <p:cNvSpPr>
            <a:spLocks noGrp="1"/>
          </p:cNvSpPr>
          <p:nvPr>
            <p:ph idx="1"/>
          </p:nvPr>
        </p:nvSpPr>
        <p:spPr>
          <a:xfrm>
            <a:off x="609599" y="1382420"/>
            <a:ext cx="10972800" cy="5257798"/>
          </a:xfrm>
        </p:spPr>
        <p:txBody>
          <a:bodyPr>
            <a:normAutofit/>
          </a:bodyPr>
          <a:lstStyle/>
          <a:p>
            <a:r>
              <a:rPr lang="en-US" sz="3600" dirty="0"/>
              <a:t>QUIC connection migration</a:t>
            </a:r>
          </a:p>
          <a:p>
            <a:pPr lvl="1"/>
            <a:r>
              <a:rPr lang="en-US" sz="3200" dirty="0"/>
              <a:t>QUIC clients can change their IP addresses</a:t>
            </a:r>
          </a:p>
          <a:p>
            <a:pPr lvl="1"/>
            <a:r>
              <a:rPr lang="en-US" sz="3200" dirty="0"/>
              <a:t>… within the lifetime of a single connection</a:t>
            </a:r>
          </a:p>
          <a:p>
            <a:endParaRPr lang="en-US" sz="3600" dirty="0"/>
          </a:p>
          <a:p>
            <a:endParaRPr lang="en-US" sz="3600" dirty="0"/>
          </a:p>
          <a:p>
            <a:endParaRPr lang="en-US" sz="3600" dirty="0"/>
          </a:p>
          <a:p>
            <a:endParaRPr lang="en-US" sz="3600" dirty="0"/>
          </a:p>
          <a:p>
            <a:r>
              <a:rPr lang="en-US" sz="3600" dirty="0"/>
              <a:t>Designed for client mobility, but useful for privacy!</a:t>
            </a:r>
          </a:p>
        </p:txBody>
      </p:sp>
      <p:sp>
        <p:nvSpPr>
          <p:cNvPr id="4" name="Slide Number Placeholder 3">
            <a:extLst>
              <a:ext uri="{FF2B5EF4-FFF2-40B4-BE49-F238E27FC236}">
                <a16:creationId xmlns:a16="http://schemas.microsoft.com/office/drawing/2014/main" id="{DAD8AC78-D545-3C4E-A432-786B7B63B222}"/>
              </a:ext>
            </a:extLst>
          </p:cNvPr>
          <p:cNvSpPr>
            <a:spLocks noGrp="1"/>
          </p:cNvSpPr>
          <p:nvPr>
            <p:ph type="sldNum" sz="quarter" idx="12"/>
          </p:nvPr>
        </p:nvSpPr>
        <p:spPr/>
        <p:txBody>
          <a:bodyPr/>
          <a:lstStyle/>
          <a:p>
            <a:fld id="{1718992C-B9AF-2F49-8B31-EC7F489F3004}" type="slidenum">
              <a:rPr lang="en-US" smtClean="0"/>
              <a:t>22</a:t>
            </a:fld>
            <a:endParaRPr lang="en-US"/>
          </a:p>
        </p:txBody>
      </p:sp>
      <p:pic>
        <p:nvPicPr>
          <p:cNvPr id="5" name="Picture 4">
            <a:extLst>
              <a:ext uri="{FF2B5EF4-FFF2-40B4-BE49-F238E27FC236}">
                <a16:creationId xmlns:a16="http://schemas.microsoft.com/office/drawing/2014/main" id="{AB5A9ED9-5AC8-1547-B3C0-070DE3FEAB82}"/>
              </a:ext>
            </a:extLst>
          </p:cNvPr>
          <p:cNvPicPr>
            <a:picLocks noChangeAspect="1"/>
          </p:cNvPicPr>
          <p:nvPr/>
        </p:nvPicPr>
        <p:blipFill>
          <a:blip r:embed="rId2"/>
          <a:stretch>
            <a:fillRect/>
          </a:stretch>
        </p:blipFill>
        <p:spPr>
          <a:xfrm>
            <a:off x="8869609" y="3655908"/>
            <a:ext cx="928878" cy="1191387"/>
          </a:xfrm>
          <a:prstGeom prst="rect">
            <a:avLst/>
          </a:prstGeom>
        </p:spPr>
      </p:pic>
      <p:pic>
        <p:nvPicPr>
          <p:cNvPr id="6" name="Picture 5">
            <a:extLst>
              <a:ext uri="{FF2B5EF4-FFF2-40B4-BE49-F238E27FC236}">
                <a16:creationId xmlns:a16="http://schemas.microsoft.com/office/drawing/2014/main" id="{EA443FC8-96DA-7541-AF03-4782FA3DDAE8}"/>
              </a:ext>
            </a:extLst>
          </p:cNvPr>
          <p:cNvPicPr>
            <a:picLocks noChangeAspect="1"/>
          </p:cNvPicPr>
          <p:nvPr/>
        </p:nvPicPr>
        <p:blipFill>
          <a:blip r:embed="rId3"/>
          <a:stretch>
            <a:fillRect/>
          </a:stretch>
        </p:blipFill>
        <p:spPr>
          <a:xfrm>
            <a:off x="2282754" y="3319272"/>
            <a:ext cx="928878" cy="928878"/>
          </a:xfrm>
          <a:prstGeom prst="rect">
            <a:avLst/>
          </a:prstGeom>
        </p:spPr>
      </p:pic>
      <p:pic>
        <p:nvPicPr>
          <p:cNvPr id="7" name="Picture 6">
            <a:extLst>
              <a:ext uri="{FF2B5EF4-FFF2-40B4-BE49-F238E27FC236}">
                <a16:creationId xmlns:a16="http://schemas.microsoft.com/office/drawing/2014/main" id="{806848B9-A7EE-DF41-A642-2D4F2A2DC2D9}"/>
              </a:ext>
            </a:extLst>
          </p:cNvPr>
          <p:cNvPicPr>
            <a:picLocks noChangeAspect="1"/>
          </p:cNvPicPr>
          <p:nvPr/>
        </p:nvPicPr>
        <p:blipFill>
          <a:blip r:embed="rId3"/>
          <a:stretch>
            <a:fillRect/>
          </a:stretch>
        </p:blipFill>
        <p:spPr>
          <a:xfrm>
            <a:off x="2282754" y="4731842"/>
            <a:ext cx="928878" cy="928878"/>
          </a:xfrm>
          <a:prstGeom prst="rect">
            <a:avLst/>
          </a:prstGeom>
        </p:spPr>
      </p:pic>
      <p:cxnSp>
        <p:nvCxnSpPr>
          <p:cNvPr id="9" name="Straight Connector 8">
            <a:extLst>
              <a:ext uri="{FF2B5EF4-FFF2-40B4-BE49-F238E27FC236}">
                <a16:creationId xmlns:a16="http://schemas.microsoft.com/office/drawing/2014/main" id="{A384A3A3-AE76-9C42-B539-39085E05F5B2}"/>
              </a:ext>
            </a:extLst>
          </p:cNvPr>
          <p:cNvCxnSpPr>
            <a:cxnSpLocks/>
          </p:cNvCxnSpPr>
          <p:nvPr/>
        </p:nvCxnSpPr>
        <p:spPr>
          <a:xfrm>
            <a:off x="2893275" y="3799763"/>
            <a:ext cx="2009870" cy="3495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F17016D-A6E6-134E-84DC-8A13F0E3D08F}"/>
              </a:ext>
            </a:extLst>
          </p:cNvPr>
          <p:cNvCxnSpPr>
            <a:cxnSpLocks/>
          </p:cNvCxnSpPr>
          <p:nvPr/>
        </p:nvCxnSpPr>
        <p:spPr>
          <a:xfrm flipV="1">
            <a:off x="2939535" y="4843843"/>
            <a:ext cx="1890028" cy="40072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E398030-EA71-C44B-9C7A-D6F24C93CC54}"/>
              </a:ext>
            </a:extLst>
          </p:cNvPr>
          <p:cNvSpPr txBox="1"/>
          <p:nvPr/>
        </p:nvSpPr>
        <p:spPr>
          <a:xfrm>
            <a:off x="2325426" y="4173309"/>
            <a:ext cx="825867" cy="369332"/>
          </a:xfrm>
          <a:prstGeom prst="rect">
            <a:avLst/>
          </a:prstGeom>
          <a:noFill/>
        </p:spPr>
        <p:txBody>
          <a:bodyPr wrap="none" rtlCol="0">
            <a:spAutoFit/>
          </a:bodyPr>
          <a:lstStyle/>
          <a:p>
            <a:r>
              <a:rPr lang="en-US" dirty="0"/>
              <a:t>1.1.1.1</a:t>
            </a:r>
          </a:p>
        </p:txBody>
      </p:sp>
      <p:sp>
        <p:nvSpPr>
          <p:cNvPr id="14" name="TextBox 13">
            <a:extLst>
              <a:ext uri="{FF2B5EF4-FFF2-40B4-BE49-F238E27FC236}">
                <a16:creationId xmlns:a16="http://schemas.microsoft.com/office/drawing/2014/main" id="{8A32023E-DFA4-DB48-8DF6-C651554DAF08}"/>
              </a:ext>
            </a:extLst>
          </p:cNvPr>
          <p:cNvSpPr txBox="1"/>
          <p:nvPr/>
        </p:nvSpPr>
        <p:spPr>
          <a:xfrm>
            <a:off x="2334259" y="5576464"/>
            <a:ext cx="825867" cy="369332"/>
          </a:xfrm>
          <a:prstGeom prst="rect">
            <a:avLst/>
          </a:prstGeom>
          <a:noFill/>
        </p:spPr>
        <p:txBody>
          <a:bodyPr wrap="none" rtlCol="0">
            <a:spAutoFit/>
          </a:bodyPr>
          <a:lstStyle/>
          <a:p>
            <a:r>
              <a:rPr lang="en-US" dirty="0"/>
              <a:t>2.2.2.2</a:t>
            </a:r>
          </a:p>
        </p:txBody>
      </p:sp>
      <p:sp>
        <p:nvSpPr>
          <p:cNvPr id="17" name="Cloud 16">
            <a:extLst>
              <a:ext uri="{FF2B5EF4-FFF2-40B4-BE49-F238E27FC236}">
                <a16:creationId xmlns:a16="http://schemas.microsoft.com/office/drawing/2014/main" id="{A2F27C4F-8CF0-4744-A9A3-2A0D319A8F2C}"/>
              </a:ext>
            </a:extLst>
          </p:cNvPr>
          <p:cNvSpPr/>
          <p:nvPr/>
        </p:nvSpPr>
        <p:spPr>
          <a:xfrm>
            <a:off x="4769224" y="3577295"/>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AB4FD04-2401-4645-BDC5-1CE73CBFFC92}"/>
              </a:ext>
            </a:extLst>
          </p:cNvPr>
          <p:cNvCxnSpPr>
            <a:cxnSpLocks/>
          </p:cNvCxnSpPr>
          <p:nvPr/>
        </p:nvCxnSpPr>
        <p:spPr>
          <a:xfrm>
            <a:off x="7312875" y="4356733"/>
            <a:ext cx="1556734" cy="1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965F7D5-15C7-F647-AB00-6BB9A14B6AE8}"/>
              </a:ext>
            </a:extLst>
          </p:cNvPr>
          <p:cNvSpPr txBox="1"/>
          <p:nvPr/>
        </p:nvSpPr>
        <p:spPr>
          <a:xfrm>
            <a:off x="5442103" y="4221216"/>
            <a:ext cx="1197893" cy="461665"/>
          </a:xfrm>
          <a:prstGeom prst="rect">
            <a:avLst/>
          </a:prstGeom>
          <a:noFill/>
        </p:spPr>
        <p:txBody>
          <a:bodyPr wrap="none" rtlCol="0">
            <a:spAutoFit/>
          </a:bodyPr>
          <a:lstStyle/>
          <a:p>
            <a:pPr algn="ctr"/>
            <a:r>
              <a:rPr lang="en-US" sz="2400" dirty="0"/>
              <a:t>Internet</a:t>
            </a:r>
          </a:p>
        </p:txBody>
      </p:sp>
      <p:sp>
        <p:nvSpPr>
          <p:cNvPr id="8" name="Freeform 7">
            <a:extLst>
              <a:ext uri="{FF2B5EF4-FFF2-40B4-BE49-F238E27FC236}">
                <a16:creationId xmlns:a16="http://schemas.microsoft.com/office/drawing/2014/main" id="{D48CEC04-A3FD-8A40-B7E9-C83822DF118B}"/>
              </a:ext>
            </a:extLst>
          </p:cNvPr>
          <p:cNvSpPr/>
          <p:nvPr/>
        </p:nvSpPr>
        <p:spPr>
          <a:xfrm>
            <a:off x="3147934" y="3325530"/>
            <a:ext cx="5621312" cy="601893"/>
          </a:xfrm>
          <a:custGeom>
            <a:avLst/>
            <a:gdLst>
              <a:gd name="connsiteX0" fmla="*/ 0 w 5621312"/>
              <a:gd name="connsiteY0" fmla="*/ 212149 h 601893"/>
              <a:gd name="connsiteX1" fmla="*/ 3372787 w 5621312"/>
              <a:gd name="connsiteY1" fmla="*/ 17277 h 601893"/>
              <a:gd name="connsiteX2" fmla="*/ 5621312 w 5621312"/>
              <a:gd name="connsiteY2" fmla="*/ 601893 h 601893"/>
            </a:gdLst>
            <a:ahLst/>
            <a:cxnLst>
              <a:cxn ang="0">
                <a:pos x="connsiteX0" y="connsiteY0"/>
              </a:cxn>
              <a:cxn ang="0">
                <a:pos x="connsiteX1" y="connsiteY1"/>
              </a:cxn>
              <a:cxn ang="0">
                <a:pos x="connsiteX2" y="connsiteY2"/>
              </a:cxn>
            </a:cxnLst>
            <a:rect l="l" t="t" r="r" b="b"/>
            <a:pathLst>
              <a:path w="5621312" h="601893">
                <a:moveTo>
                  <a:pt x="0" y="212149"/>
                </a:moveTo>
                <a:cubicBezTo>
                  <a:pt x="1217951" y="82234"/>
                  <a:pt x="2435902" y="-47680"/>
                  <a:pt x="3372787" y="17277"/>
                </a:cubicBezTo>
                <a:cubicBezTo>
                  <a:pt x="4309672" y="82234"/>
                  <a:pt x="4965492" y="342063"/>
                  <a:pt x="5621312" y="601893"/>
                </a:cubicBezTo>
              </a:path>
            </a:pathLst>
          </a:custGeom>
          <a:noFill/>
          <a:ln>
            <a:solidFill>
              <a:srgbClr val="9B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a:extLst>
              <a:ext uri="{FF2B5EF4-FFF2-40B4-BE49-F238E27FC236}">
                <a16:creationId xmlns:a16="http://schemas.microsoft.com/office/drawing/2014/main" id="{0272F3CE-021A-1746-A2C8-541A47A3035E}"/>
              </a:ext>
            </a:extLst>
          </p:cNvPr>
          <p:cNvSpPr/>
          <p:nvPr/>
        </p:nvSpPr>
        <p:spPr>
          <a:xfrm>
            <a:off x="3072984" y="4601980"/>
            <a:ext cx="5696262" cy="345085"/>
          </a:xfrm>
          <a:custGeom>
            <a:avLst/>
            <a:gdLst>
              <a:gd name="connsiteX0" fmla="*/ 0 w 5696262"/>
              <a:gd name="connsiteY0" fmla="*/ 314794 h 345085"/>
              <a:gd name="connsiteX1" fmla="*/ 3222885 w 5696262"/>
              <a:gd name="connsiteY1" fmla="*/ 314794 h 345085"/>
              <a:gd name="connsiteX2" fmla="*/ 5696262 w 5696262"/>
              <a:gd name="connsiteY2" fmla="*/ 0 h 345085"/>
            </a:gdLst>
            <a:ahLst/>
            <a:cxnLst>
              <a:cxn ang="0">
                <a:pos x="connsiteX0" y="connsiteY0"/>
              </a:cxn>
              <a:cxn ang="0">
                <a:pos x="connsiteX1" y="connsiteY1"/>
              </a:cxn>
              <a:cxn ang="0">
                <a:pos x="connsiteX2" y="connsiteY2"/>
              </a:cxn>
            </a:cxnLst>
            <a:rect l="l" t="t" r="r" b="b"/>
            <a:pathLst>
              <a:path w="5696262" h="345085">
                <a:moveTo>
                  <a:pt x="0" y="314794"/>
                </a:moveTo>
                <a:cubicBezTo>
                  <a:pt x="1136754" y="341027"/>
                  <a:pt x="2273508" y="367260"/>
                  <a:pt x="3222885" y="314794"/>
                </a:cubicBezTo>
                <a:cubicBezTo>
                  <a:pt x="4172262" y="262328"/>
                  <a:pt x="4934262" y="131164"/>
                  <a:pt x="5696262" y="0"/>
                </a:cubicBezTo>
              </a:path>
            </a:pathLst>
          </a:custGeom>
          <a:noFill/>
          <a:ln>
            <a:solidFill>
              <a:srgbClr val="9B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06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64D8-3513-B44D-BED5-068376EDE306}"/>
              </a:ext>
            </a:extLst>
          </p:cNvPr>
          <p:cNvSpPr>
            <a:spLocks noGrp="1"/>
          </p:cNvSpPr>
          <p:nvPr>
            <p:ph type="title"/>
          </p:nvPr>
        </p:nvSpPr>
        <p:spPr/>
        <p:txBody>
          <a:bodyPr/>
          <a:lstStyle/>
          <a:p>
            <a:r>
              <a:rPr lang="en-US" dirty="0"/>
              <a:t>MIMIQ: Client </a:t>
            </a:r>
            <a:r>
              <a:rPr lang="en-US" dirty="0" err="1"/>
              <a:t>Unlinkability</a:t>
            </a:r>
            <a:endParaRPr lang="en-US" dirty="0"/>
          </a:p>
        </p:txBody>
      </p:sp>
      <p:sp>
        <p:nvSpPr>
          <p:cNvPr id="3" name="Content Placeholder 2">
            <a:extLst>
              <a:ext uri="{FF2B5EF4-FFF2-40B4-BE49-F238E27FC236}">
                <a16:creationId xmlns:a16="http://schemas.microsoft.com/office/drawing/2014/main" id="{8DA41282-BD54-524D-808B-BD9132B45D1D}"/>
              </a:ext>
            </a:extLst>
          </p:cNvPr>
          <p:cNvSpPr>
            <a:spLocks noGrp="1"/>
          </p:cNvSpPr>
          <p:nvPr>
            <p:ph idx="1"/>
          </p:nvPr>
        </p:nvSpPr>
        <p:spPr>
          <a:xfrm>
            <a:off x="609600" y="1600202"/>
            <a:ext cx="10972800" cy="4983159"/>
          </a:xfrm>
        </p:spPr>
        <p:txBody>
          <a:bodyPr>
            <a:normAutofit fontScale="92500" lnSpcReduction="10000"/>
          </a:bodyPr>
          <a:lstStyle/>
          <a:p>
            <a:r>
              <a:rPr lang="en-US" sz="3600" dirty="0"/>
              <a:t>QUIC encryption</a:t>
            </a:r>
          </a:p>
          <a:p>
            <a:pPr lvl="1"/>
            <a:r>
              <a:rPr lang="en-US" sz="3200" dirty="0"/>
              <a:t>Packet payload</a:t>
            </a:r>
          </a:p>
          <a:p>
            <a:pPr lvl="1"/>
            <a:r>
              <a:rPr lang="en-US" sz="3200" dirty="0"/>
              <a:t>Other header fields (e.g., sequence/ACK numbers)</a:t>
            </a:r>
          </a:p>
          <a:p>
            <a:pPr lvl="1"/>
            <a:r>
              <a:rPr lang="en-US" sz="3200" dirty="0"/>
              <a:t>Information used in migration (e.g., new connection ID)</a:t>
            </a:r>
          </a:p>
          <a:p>
            <a:pPr marL="457200" lvl="1" indent="0">
              <a:buNone/>
            </a:pPr>
            <a:endParaRPr lang="en-US" sz="3200" dirty="0"/>
          </a:p>
          <a:p>
            <a:r>
              <a:rPr lang="en-US" sz="3600" dirty="0"/>
              <a:t>QUIC congestion control</a:t>
            </a:r>
          </a:p>
          <a:p>
            <a:pPr lvl="1"/>
            <a:r>
              <a:rPr lang="en-US" sz="3200" dirty="0"/>
              <a:t>QUIC restarts congestion control upon migration</a:t>
            </a:r>
          </a:p>
          <a:p>
            <a:pPr lvl="1"/>
            <a:r>
              <a:rPr lang="en-US" sz="3200" dirty="0"/>
              <a:t>Migrated connection looks like a new connection</a:t>
            </a:r>
          </a:p>
          <a:p>
            <a:pPr lvl="1"/>
            <a:r>
              <a:rPr lang="en-US" sz="3200" dirty="0"/>
              <a:t>… but, at some (modest) performance penalty</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094F385-C028-6246-BA18-7C29ADA9899C}"/>
              </a:ext>
            </a:extLst>
          </p:cNvPr>
          <p:cNvSpPr>
            <a:spLocks noGrp="1"/>
          </p:cNvSpPr>
          <p:nvPr>
            <p:ph type="sldNum" sz="quarter" idx="12"/>
          </p:nvPr>
        </p:nvSpPr>
        <p:spPr/>
        <p:txBody>
          <a:bodyPr/>
          <a:lstStyle/>
          <a:p>
            <a:fld id="{1718992C-B9AF-2F49-8B31-EC7F489F3004}" type="slidenum">
              <a:rPr lang="en-US" smtClean="0"/>
              <a:t>23</a:t>
            </a:fld>
            <a:endParaRPr lang="en-US"/>
          </a:p>
        </p:txBody>
      </p:sp>
    </p:spTree>
    <p:extLst>
      <p:ext uri="{BB962C8B-B14F-4D97-AF65-F5344CB8AC3E}">
        <p14:creationId xmlns:p14="http://schemas.microsoft.com/office/powerpoint/2010/main" val="2203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F348-6835-484E-A506-B73A5FE87007}"/>
              </a:ext>
            </a:extLst>
          </p:cNvPr>
          <p:cNvSpPr>
            <a:spLocks noGrp="1"/>
          </p:cNvSpPr>
          <p:nvPr>
            <p:ph type="title"/>
          </p:nvPr>
        </p:nvSpPr>
        <p:spPr/>
        <p:txBody>
          <a:bodyPr/>
          <a:lstStyle/>
          <a:p>
            <a:r>
              <a:rPr lang="en-US" dirty="0"/>
              <a:t>MIMIQ: Evade Fingerprinting</a:t>
            </a:r>
          </a:p>
        </p:txBody>
      </p:sp>
      <p:sp>
        <p:nvSpPr>
          <p:cNvPr id="4" name="Slide Number Placeholder 3">
            <a:extLst>
              <a:ext uri="{FF2B5EF4-FFF2-40B4-BE49-F238E27FC236}">
                <a16:creationId xmlns:a16="http://schemas.microsoft.com/office/drawing/2014/main" id="{9850CCDB-9602-C84A-ACC5-464405FAE931}"/>
              </a:ext>
            </a:extLst>
          </p:cNvPr>
          <p:cNvSpPr>
            <a:spLocks noGrp="1"/>
          </p:cNvSpPr>
          <p:nvPr>
            <p:ph type="sldNum" sz="quarter" idx="12"/>
          </p:nvPr>
        </p:nvSpPr>
        <p:spPr/>
        <p:txBody>
          <a:bodyPr/>
          <a:lstStyle/>
          <a:p>
            <a:fld id="{1718992C-B9AF-2F49-8B31-EC7F489F3004}" type="slidenum">
              <a:rPr lang="en-US" smtClean="0"/>
              <a:t>24</a:t>
            </a:fld>
            <a:endParaRPr lang="en-US"/>
          </a:p>
        </p:txBody>
      </p:sp>
      <p:pic>
        <p:nvPicPr>
          <p:cNvPr id="20" name="Picture 19">
            <a:extLst>
              <a:ext uri="{FF2B5EF4-FFF2-40B4-BE49-F238E27FC236}">
                <a16:creationId xmlns:a16="http://schemas.microsoft.com/office/drawing/2014/main" id="{75CFDD23-38C0-3248-945B-267B4B885B58}"/>
              </a:ext>
            </a:extLst>
          </p:cNvPr>
          <p:cNvPicPr>
            <a:picLocks noChangeAspect="1"/>
          </p:cNvPicPr>
          <p:nvPr/>
        </p:nvPicPr>
        <p:blipFill>
          <a:blip r:embed="rId2"/>
          <a:stretch>
            <a:fillRect/>
          </a:stretch>
        </p:blipFill>
        <p:spPr>
          <a:xfrm>
            <a:off x="2477975" y="2344171"/>
            <a:ext cx="1498173" cy="1310901"/>
          </a:xfrm>
          <a:prstGeom prst="rect">
            <a:avLst/>
          </a:prstGeom>
        </p:spPr>
      </p:pic>
      <p:pic>
        <p:nvPicPr>
          <p:cNvPr id="21" name="Picture 20">
            <a:extLst>
              <a:ext uri="{FF2B5EF4-FFF2-40B4-BE49-F238E27FC236}">
                <a16:creationId xmlns:a16="http://schemas.microsoft.com/office/drawing/2014/main" id="{7B5E3304-75BE-EE4C-80C6-83564F8DF4C7}"/>
              </a:ext>
            </a:extLst>
          </p:cNvPr>
          <p:cNvPicPr>
            <a:picLocks noChangeAspect="1"/>
          </p:cNvPicPr>
          <p:nvPr/>
        </p:nvPicPr>
        <p:blipFill>
          <a:blip r:embed="rId3"/>
          <a:stretch>
            <a:fillRect/>
          </a:stretch>
        </p:blipFill>
        <p:spPr>
          <a:xfrm>
            <a:off x="6058645" y="1661733"/>
            <a:ext cx="851853" cy="960600"/>
          </a:xfrm>
          <a:prstGeom prst="rect">
            <a:avLst/>
          </a:prstGeom>
        </p:spPr>
      </p:pic>
      <p:cxnSp>
        <p:nvCxnSpPr>
          <p:cNvPr id="23" name="Straight Arrow Connector 62">
            <a:extLst>
              <a:ext uri="{FF2B5EF4-FFF2-40B4-BE49-F238E27FC236}">
                <a16:creationId xmlns:a16="http://schemas.microsoft.com/office/drawing/2014/main" id="{F0E230E3-027F-B144-905A-28E28DF7F47B}"/>
              </a:ext>
            </a:extLst>
          </p:cNvPr>
          <p:cNvCxnSpPr>
            <a:cxnSpLocks/>
          </p:cNvCxnSpPr>
          <p:nvPr/>
        </p:nvCxnSpPr>
        <p:spPr>
          <a:xfrm>
            <a:off x="4029372" y="2999622"/>
            <a:ext cx="3715991" cy="0"/>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5FE5E2A0-3CCA-784D-9E6E-276CB5310A1F}"/>
              </a:ext>
            </a:extLst>
          </p:cNvPr>
          <p:cNvPicPr>
            <a:picLocks noChangeAspect="1"/>
          </p:cNvPicPr>
          <p:nvPr/>
        </p:nvPicPr>
        <p:blipFill>
          <a:blip r:embed="rId4"/>
          <a:stretch>
            <a:fillRect/>
          </a:stretch>
        </p:blipFill>
        <p:spPr>
          <a:xfrm>
            <a:off x="8106541" y="2624972"/>
            <a:ext cx="584200" cy="749300"/>
          </a:xfrm>
          <a:prstGeom prst="rect">
            <a:avLst/>
          </a:prstGeom>
        </p:spPr>
      </p:pic>
      <p:sp>
        <p:nvSpPr>
          <p:cNvPr id="25" name="TextBox 24">
            <a:extLst>
              <a:ext uri="{FF2B5EF4-FFF2-40B4-BE49-F238E27FC236}">
                <a16:creationId xmlns:a16="http://schemas.microsoft.com/office/drawing/2014/main" id="{3123A4A0-A5E4-AA4C-8BAF-9AF539D82C22}"/>
              </a:ext>
            </a:extLst>
          </p:cNvPr>
          <p:cNvSpPr txBox="1"/>
          <p:nvPr/>
        </p:nvSpPr>
        <p:spPr>
          <a:xfrm>
            <a:off x="2864077" y="3405566"/>
            <a:ext cx="725968" cy="369332"/>
          </a:xfrm>
          <a:prstGeom prst="rect">
            <a:avLst/>
          </a:prstGeom>
          <a:noFill/>
        </p:spPr>
        <p:txBody>
          <a:bodyPr wrap="none" rtlCol="0">
            <a:spAutoFit/>
          </a:bodyPr>
          <a:lstStyle/>
          <a:p>
            <a:r>
              <a:rPr lang="en-US" dirty="0"/>
              <a:t>Client</a:t>
            </a:r>
          </a:p>
        </p:txBody>
      </p:sp>
      <p:sp>
        <p:nvSpPr>
          <p:cNvPr id="27" name="TextBox 26">
            <a:extLst>
              <a:ext uri="{FF2B5EF4-FFF2-40B4-BE49-F238E27FC236}">
                <a16:creationId xmlns:a16="http://schemas.microsoft.com/office/drawing/2014/main" id="{11B7E2B8-6FF4-5D42-8A6E-0F589DC4F570}"/>
              </a:ext>
            </a:extLst>
          </p:cNvPr>
          <p:cNvSpPr txBox="1"/>
          <p:nvPr/>
        </p:nvSpPr>
        <p:spPr>
          <a:xfrm>
            <a:off x="5025892" y="3099970"/>
            <a:ext cx="1487715" cy="369332"/>
          </a:xfrm>
          <a:prstGeom prst="rect">
            <a:avLst/>
          </a:prstGeom>
          <a:noFill/>
        </p:spPr>
        <p:txBody>
          <a:bodyPr wrap="none" rtlCol="0">
            <a:spAutoFit/>
          </a:bodyPr>
          <a:lstStyle/>
          <a:p>
            <a:r>
              <a:rPr lang="en-US" dirty="0" err="1"/>
              <a:t>srcIP</a:t>
            </a:r>
            <a:r>
              <a:rPr lang="en-US" dirty="0"/>
              <a:t> = 1.1.1.1</a:t>
            </a:r>
          </a:p>
        </p:txBody>
      </p:sp>
      <p:sp>
        <p:nvSpPr>
          <p:cNvPr id="29" name="TextBox 28">
            <a:extLst>
              <a:ext uri="{FF2B5EF4-FFF2-40B4-BE49-F238E27FC236}">
                <a16:creationId xmlns:a16="http://schemas.microsoft.com/office/drawing/2014/main" id="{B7121710-C4AB-C140-9611-74E362539B40}"/>
              </a:ext>
            </a:extLst>
          </p:cNvPr>
          <p:cNvSpPr txBox="1"/>
          <p:nvPr/>
        </p:nvSpPr>
        <p:spPr>
          <a:xfrm>
            <a:off x="8005809" y="3522515"/>
            <a:ext cx="785664" cy="369332"/>
          </a:xfrm>
          <a:prstGeom prst="rect">
            <a:avLst/>
          </a:prstGeom>
          <a:noFill/>
        </p:spPr>
        <p:txBody>
          <a:bodyPr wrap="none" rtlCol="0">
            <a:spAutoFit/>
          </a:bodyPr>
          <a:lstStyle/>
          <a:p>
            <a:r>
              <a:rPr lang="en-US" dirty="0"/>
              <a:t>Server</a:t>
            </a:r>
          </a:p>
        </p:txBody>
      </p:sp>
      <p:sp>
        <p:nvSpPr>
          <p:cNvPr id="30" name="TextBox 29">
            <a:extLst>
              <a:ext uri="{FF2B5EF4-FFF2-40B4-BE49-F238E27FC236}">
                <a16:creationId xmlns:a16="http://schemas.microsoft.com/office/drawing/2014/main" id="{468AA26F-0024-6047-A37A-52CAD0FAED32}"/>
              </a:ext>
            </a:extLst>
          </p:cNvPr>
          <p:cNvSpPr txBox="1"/>
          <p:nvPr/>
        </p:nvSpPr>
        <p:spPr>
          <a:xfrm>
            <a:off x="6910498" y="1487226"/>
            <a:ext cx="4093108" cy="646331"/>
          </a:xfrm>
          <a:prstGeom prst="rect">
            <a:avLst/>
          </a:prstGeom>
          <a:noFill/>
        </p:spPr>
        <p:txBody>
          <a:bodyPr wrap="none" rtlCol="0">
            <a:spAutoFit/>
          </a:bodyPr>
          <a:lstStyle/>
          <a:p>
            <a:r>
              <a:rPr lang="en-US" dirty="0">
                <a:sym typeface="Wingdings" pitchFamily="2" charset="2"/>
              </a:rPr>
              <a:t>Long flows provide sufficient information:</a:t>
            </a:r>
          </a:p>
          <a:p>
            <a:r>
              <a:rPr lang="en-US" dirty="0">
                <a:sym typeface="Wingdings" pitchFamily="2" charset="2"/>
              </a:rPr>
              <a:t>Client is visiting a specific site and page</a:t>
            </a:r>
            <a:endParaRPr lang="en-US" dirty="0"/>
          </a:p>
        </p:txBody>
      </p:sp>
      <p:grpSp>
        <p:nvGrpSpPr>
          <p:cNvPr id="34" name="Group 33">
            <a:extLst>
              <a:ext uri="{FF2B5EF4-FFF2-40B4-BE49-F238E27FC236}">
                <a16:creationId xmlns:a16="http://schemas.microsoft.com/office/drawing/2014/main" id="{99FD5216-487B-7C4A-821A-F2FAEA1054A9}"/>
              </a:ext>
            </a:extLst>
          </p:cNvPr>
          <p:cNvGrpSpPr/>
          <p:nvPr/>
        </p:nvGrpSpPr>
        <p:grpSpPr>
          <a:xfrm>
            <a:off x="2477975" y="4052287"/>
            <a:ext cx="8227090" cy="2490590"/>
            <a:chOff x="2477975" y="4052287"/>
            <a:chExt cx="8227090" cy="2490590"/>
          </a:xfrm>
        </p:grpSpPr>
        <p:pic>
          <p:nvPicPr>
            <p:cNvPr id="5" name="Picture 4">
              <a:extLst>
                <a:ext uri="{FF2B5EF4-FFF2-40B4-BE49-F238E27FC236}">
                  <a16:creationId xmlns:a16="http://schemas.microsoft.com/office/drawing/2014/main" id="{757E45F8-4B07-A04B-88DA-25058D81803E}"/>
                </a:ext>
              </a:extLst>
            </p:cNvPr>
            <p:cNvPicPr>
              <a:picLocks noChangeAspect="1"/>
            </p:cNvPicPr>
            <p:nvPr/>
          </p:nvPicPr>
          <p:blipFill>
            <a:blip r:embed="rId2"/>
            <a:stretch>
              <a:fillRect/>
            </a:stretch>
          </p:blipFill>
          <p:spPr>
            <a:xfrm>
              <a:off x="2477975" y="4972549"/>
              <a:ext cx="1498173" cy="1310901"/>
            </a:xfrm>
            <a:prstGeom prst="rect">
              <a:avLst/>
            </a:prstGeom>
          </p:spPr>
        </p:pic>
        <p:pic>
          <p:nvPicPr>
            <p:cNvPr id="6" name="Picture 5">
              <a:extLst>
                <a:ext uri="{FF2B5EF4-FFF2-40B4-BE49-F238E27FC236}">
                  <a16:creationId xmlns:a16="http://schemas.microsoft.com/office/drawing/2014/main" id="{8270939E-1BD4-9543-A17F-95247A28B6CB}"/>
                </a:ext>
              </a:extLst>
            </p:cNvPr>
            <p:cNvPicPr>
              <a:picLocks noChangeAspect="1"/>
            </p:cNvPicPr>
            <p:nvPr/>
          </p:nvPicPr>
          <p:blipFill>
            <a:blip r:embed="rId3"/>
            <a:stretch>
              <a:fillRect/>
            </a:stretch>
          </p:blipFill>
          <p:spPr>
            <a:xfrm>
              <a:off x="6165093" y="4290111"/>
              <a:ext cx="851853" cy="960600"/>
            </a:xfrm>
            <a:prstGeom prst="rect">
              <a:avLst/>
            </a:prstGeom>
          </p:spPr>
        </p:pic>
        <p:cxnSp>
          <p:nvCxnSpPr>
            <p:cNvPr id="8" name="Straight Arrow Connector 62">
              <a:extLst>
                <a:ext uri="{FF2B5EF4-FFF2-40B4-BE49-F238E27FC236}">
                  <a16:creationId xmlns:a16="http://schemas.microsoft.com/office/drawing/2014/main" id="{7414679C-3BAC-184D-938B-A94B39A56D41}"/>
                </a:ext>
              </a:extLst>
            </p:cNvPr>
            <p:cNvCxnSpPr>
              <a:cxnSpLocks/>
            </p:cNvCxnSpPr>
            <p:nvPr/>
          </p:nvCxnSpPr>
          <p:spPr>
            <a:xfrm>
              <a:off x="6591019" y="5628000"/>
              <a:ext cx="1260792" cy="0"/>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FCE170B-3D90-F24D-93B9-94B428069A0F}"/>
                </a:ext>
              </a:extLst>
            </p:cNvPr>
            <p:cNvSpPr txBox="1"/>
            <p:nvPr/>
          </p:nvSpPr>
          <p:spPr>
            <a:xfrm>
              <a:off x="2864077" y="6153770"/>
              <a:ext cx="725968" cy="369332"/>
            </a:xfrm>
            <a:prstGeom prst="rect">
              <a:avLst/>
            </a:prstGeom>
            <a:noFill/>
          </p:spPr>
          <p:txBody>
            <a:bodyPr wrap="none" rtlCol="0">
              <a:spAutoFit/>
            </a:bodyPr>
            <a:lstStyle/>
            <a:p>
              <a:r>
                <a:rPr lang="en-US" dirty="0"/>
                <a:t>Client</a:t>
              </a:r>
            </a:p>
          </p:txBody>
        </p:sp>
        <p:sp>
          <p:nvSpPr>
            <p:cNvPr id="12" name="TextBox 11">
              <a:extLst>
                <a:ext uri="{FF2B5EF4-FFF2-40B4-BE49-F238E27FC236}">
                  <a16:creationId xmlns:a16="http://schemas.microsoft.com/office/drawing/2014/main" id="{1B80F20D-BB90-BE45-886B-D654BE482983}"/>
                </a:ext>
              </a:extLst>
            </p:cNvPr>
            <p:cNvSpPr txBox="1"/>
            <p:nvPr/>
          </p:nvSpPr>
          <p:spPr>
            <a:xfrm>
              <a:off x="6802781" y="4052287"/>
              <a:ext cx="397866" cy="646331"/>
            </a:xfrm>
            <a:prstGeom prst="rect">
              <a:avLst/>
            </a:prstGeom>
            <a:noFill/>
          </p:spPr>
          <p:txBody>
            <a:bodyPr wrap="none" rtlCol="0">
              <a:spAutoFit/>
            </a:bodyPr>
            <a:lstStyle/>
            <a:p>
              <a:r>
                <a:rPr lang="en-US" sz="3600" b="1" dirty="0"/>
                <a:t>?</a:t>
              </a:r>
            </a:p>
          </p:txBody>
        </p:sp>
        <p:cxnSp>
          <p:nvCxnSpPr>
            <p:cNvPr id="13" name="Straight Arrow Connector 62">
              <a:extLst>
                <a:ext uri="{FF2B5EF4-FFF2-40B4-BE49-F238E27FC236}">
                  <a16:creationId xmlns:a16="http://schemas.microsoft.com/office/drawing/2014/main" id="{62157D57-D5CD-B448-A5F8-9251B90B28C6}"/>
                </a:ext>
              </a:extLst>
            </p:cNvPr>
            <p:cNvCxnSpPr>
              <a:cxnSpLocks/>
            </p:cNvCxnSpPr>
            <p:nvPr/>
          </p:nvCxnSpPr>
          <p:spPr>
            <a:xfrm>
              <a:off x="5233302" y="5800780"/>
              <a:ext cx="1357717" cy="0"/>
            </a:xfrm>
            <a:prstGeom prst="straightConnector1">
              <a:avLst/>
            </a:prstGeom>
            <a:ln w="635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62">
              <a:extLst>
                <a:ext uri="{FF2B5EF4-FFF2-40B4-BE49-F238E27FC236}">
                  <a16:creationId xmlns:a16="http://schemas.microsoft.com/office/drawing/2014/main" id="{75DF49C8-C17F-E04F-918E-82F606135BE2}"/>
                </a:ext>
              </a:extLst>
            </p:cNvPr>
            <p:cNvCxnSpPr>
              <a:cxnSpLocks/>
            </p:cNvCxnSpPr>
            <p:nvPr/>
          </p:nvCxnSpPr>
          <p:spPr>
            <a:xfrm>
              <a:off x="3922924" y="5987942"/>
              <a:ext cx="1351941" cy="0"/>
            </a:xfrm>
            <a:prstGeom prst="straightConnector1">
              <a:avLst/>
            </a:prstGeom>
            <a:ln w="635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9D1F822-D42B-AD4D-BE30-A4290C7724C5}"/>
                </a:ext>
              </a:extLst>
            </p:cNvPr>
            <p:cNvSpPr txBox="1"/>
            <p:nvPr/>
          </p:nvSpPr>
          <p:spPr>
            <a:xfrm>
              <a:off x="6496782" y="5798068"/>
              <a:ext cx="1487715" cy="369332"/>
            </a:xfrm>
            <a:prstGeom prst="rect">
              <a:avLst/>
            </a:prstGeom>
            <a:noFill/>
          </p:spPr>
          <p:txBody>
            <a:bodyPr wrap="none" rtlCol="0">
              <a:spAutoFit/>
            </a:bodyPr>
            <a:lstStyle/>
            <a:p>
              <a:r>
                <a:rPr lang="en-US" dirty="0" err="1"/>
                <a:t>srcIP</a:t>
              </a:r>
              <a:r>
                <a:rPr lang="en-US" dirty="0"/>
                <a:t> = 1.1.1.1</a:t>
              </a:r>
            </a:p>
          </p:txBody>
        </p:sp>
        <p:sp>
          <p:nvSpPr>
            <p:cNvPr id="17" name="TextBox 16">
              <a:extLst>
                <a:ext uri="{FF2B5EF4-FFF2-40B4-BE49-F238E27FC236}">
                  <a16:creationId xmlns:a16="http://schemas.microsoft.com/office/drawing/2014/main" id="{DD3A6F70-788A-0041-8684-B152C80067ED}"/>
                </a:ext>
              </a:extLst>
            </p:cNvPr>
            <p:cNvSpPr txBox="1"/>
            <p:nvPr/>
          </p:nvSpPr>
          <p:spPr>
            <a:xfrm>
              <a:off x="5149793" y="5958575"/>
              <a:ext cx="1487715" cy="369332"/>
            </a:xfrm>
            <a:prstGeom prst="rect">
              <a:avLst/>
            </a:prstGeom>
            <a:noFill/>
          </p:spPr>
          <p:txBody>
            <a:bodyPr wrap="none" rtlCol="0">
              <a:spAutoFit/>
            </a:bodyPr>
            <a:lstStyle/>
            <a:p>
              <a:r>
                <a:rPr lang="en-US" dirty="0" err="1"/>
                <a:t>srcIP</a:t>
              </a:r>
              <a:r>
                <a:rPr lang="en-US" dirty="0"/>
                <a:t> = 1.1.1.2</a:t>
              </a:r>
            </a:p>
          </p:txBody>
        </p:sp>
        <p:sp>
          <p:nvSpPr>
            <p:cNvPr id="18" name="TextBox 17">
              <a:extLst>
                <a:ext uri="{FF2B5EF4-FFF2-40B4-BE49-F238E27FC236}">
                  <a16:creationId xmlns:a16="http://schemas.microsoft.com/office/drawing/2014/main" id="{DF844EA0-38F7-534B-8212-243E810ACC30}"/>
                </a:ext>
              </a:extLst>
            </p:cNvPr>
            <p:cNvSpPr txBox="1"/>
            <p:nvPr/>
          </p:nvSpPr>
          <p:spPr>
            <a:xfrm>
              <a:off x="3796657" y="6153770"/>
              <a:ext cx="1487715" cy="369332"/>
            </a:xfrm>
            <a:prstGeom prst="rect">
              <a:avLst/>
            </a:prstGeom>
            <a:noFill/>
          </p:spPr>
          <p:txBody>
            <a:bodyPr wrap="none" rtlCol="0">
              <a:spAutoFit/>
            </a:bodyPr>
            <a:lstStyle/>
            <a:p>
              <a:r>
                <a:rPr lang="en-US" dirty="0" err="1"/>
                <a:t>srcIP</a:t>
              </a:r>
              <a:r>
                <a:rPr lang="en-US" dirty="0"/>
                <a:t> = 1.1.1.3</a:t>
              </a:r>
            </a:p>
          </p:txBody>
        </p:sp>
        <p:sp>
          <p:nvSpPr>
            <p:cNvPr id="31" name="TextBox 30">
              <a:extLst>
                <a:ext uri="{FF2B5EF4-FFF2-40B4-BE49-F238E27FC236}">
                  <a16:creationId xmlns:a16="http://schemas.microsoft.com/office/drawing/2014/main" id="{DA80ECBD-E62F-7F49-97E1-5A7F44B112D0}"/>
                </a:ext>
              </a:extLst>
            </p:cNvPr>
            <p:cNvSpPr txBox="1"/>
            <p:nvPr/>
          </p:nvSpPr>
          <p:spPr>
            <a:xfrm>
              <a:off x="7090486" y="4202302"/>
              <a:ext cx="3614579" cy="646331"/>
            </a:xfrm>
            <a:prstGeom prst="rect">
              <a:avLst/>
            </a:prstGeom>
            <a:noFill/>
          </p:spPr>
          <p:txBody>
            <a:bodyPr wrap="none" rtlCol="0">
              <a:spAutoFit/>
            </a:bodyPr>
            <a:lstStyle/>
            <a:p>
              <a:r>
                <a:rPr lang="en-US" dirty="0">
                  <a:sym typeface="Wingdings" pitchFamily="2" charset="2"/>
                </a:rPr>
                <a:t>Short flows contain less information:</a:t>
              </a:r>
            </a:p>
            <a:p>
              <a:r>
                <a:rPr lang="en-US" dirty="0">
                  <a:sym typeface="Wingdings" pitchFamily="2" charset="2"/>
                </a:rPr>
                <a:t> Can’t reliably make decisions</a:t>
              </a:r>
              <a:endParaRPr lang="en-US" dirty="0"/>
            </a:p>
          </p:txBody>
        </p:sp>
        <p:pic>
          <p:nvPicPr>
            <p:cNvPr id="32" name="Picture 31">
              <a:extLst>
                <a:ext uri="{FF2B5EF4-FFF2-40B4-BE49-F238E27FC236}">
                  <a16:creationId xmlns:a16="http://schemas.microsoft.com/office/drawing/2014/main" id="{8A67C11D-2C18-C640-AD22-F7812AC09AE6}"/>
                </a:ext>
              </a:extLst>
            </p:cNvPr>
            <p:cNvPicPr>
              <a:picLocks noChangeAspect="1"/>
            </p:cNvPicPr>
            <p:nvPr/>
          </p:nvPicPr>
          <p:blipFill>
            <a:blip r:embed="rId4"/>
            <a:stretch>
              <a:fillRect/>
            </a:stretch>
          </p:blipFill>
          <p:spPr>
            <a:xfrm>
              <a:off x="8083356" y="5276002"/>
              <a:ext cx="584200" cy="749300"/>
            </a:xfrm>
            <a:prstGeom prst="rect">
              <a:avLst/>
            </a:prstGeom>
          </p:spPr>
        </p:pic>
        <p:sp>
          <p:nvSpPr>
            <p:cNvPr id="33" name="TextBox 32">
              <a:extLst>
                <a:ext uri="{FF2B5EF4-FFF2-40B4-BE49-F238E27FC236}">
                  <a16:creationId xmlns:a16="http://schemas.microsoft.com/office/drawing/2014/main" id="{8F6696FE-FAD0-F346-B127-C5D01FC37D00}"/>
                </a:ext>
              </a:extLst>
            </p:cNvPr>
            <p:cNvSpPr txBox="1"/>
            <p:nvPr/>
          </p:nvSpPr>
          <p:spPr>
            <a:xfrm>
              <a:off x="7982624" y="6173545"/>
              <a:ext cx="785664" cy="369332"/>
            </a:xfrm>
            <a:prstGeom prst="rect">
              <a:avLst/>
            </a:prstGeom>
            <a:noFill/>
          </p:spPr>
          <p:txBody>
            <a:bodyPr wrap="none" rtlCol="0">
              <a:spAutoFit/>
            </a:bodyPr>
            <a:lstStyle/>
            <a:p>
              <a:r>
                <a:rPr lang="en-US" dirty="0"/>
                <a:t>Server</a:t>
              </a:r>
            </a:p>
          </p:txBody>
        </p:sp>
      </p:grpSp>
    </p:spTree>
    <p:extLst>
      <p:ext uri="{BB962C8B-B14F-4D97-AF65-F5344CB8AC3E}">
        <p14:creationId xmlns:p14="http://schemas.microsoft.com/office/powerpoint/2010/main" val="31911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7F32-4404-7C48-882A-9DA220844E35}"/>
              </a:ext>
            </a:extLst>
          </p:cNvPr>
          <p:cNvSpPr>
            <a:spLocks noGrp="1"/>
          </p:cNvSpPr>
          <p:nvPr>
            <p:ph type="title"/>
          </p:nvPr>
        </p:nvSpPr>
        <p:spPr/>
        <p:txBody>
          <a:bodyPr/>
          <a:lstStyle/>
          <a:p>
            <a:r>
              <a:rPr lang="en-US" dirty="0"/>
              <a:t>MIMIQ: Dynamic IP Addresses</a:t>
            </a:r>
          </a:p>
        </p:txBody>
      </p:sp>
      <p:sp>
        <p:nvSpPr>
          <p:cNvPr id="5" name="Content Placeholder 4">
            <a:extLst>
              <a:ext uri="{FF2B5EF4-FFF2-40B4-BE49-F238E27FC236}">
                <a16:creationId xmlns:a16="http://schemas.microsoft.com/office/drawing/2014/main" id="{BBF6B23D-0D79-2E46-B08A-72F13D16F335}"/>
              </a:ext>
            </a:extLst>
          </p:cNvPr>
          <p:cNvSpPr>
            <a:spLocks noGrp="1"/>
          </p:cNvSpPr>
          <p:nvPr>
            <p:ph idx="1"/>
          </p:nvPr>
        </p:nvSpPr>
        <p:spPr>
          <a:xfrm>
            <a:off x="609600" y="1600203"/>
            <a:ext cx="10972800" cy="1945886"/>
          </a:xfrm>
        </p:spPr>
        <p:txBody>
          <a:bodyPr/>
          <a:lstStyle/>
          <a:p>
            <a:r>
              <a:rPr lang="en-US" dirty="0"/>
              <a:t>Avoid address collisions</a:t>
            </a:r>
          </a:p>
          <a:p>
            <a:pPr lvl="1"/>
            <a:r>
              <a:rPr lang="en-US" dirty="0"/>
              <a:t>Avoid assigning an IP address to multiple clients at the same time</a:t>
            </a:r>
          </a:p>
          <a:p>
            <a:pPr lvl="1"/>
            <a:r>
              <a:rPr lang="en-US" dirty="0"/>
              <a:t>… and wait to reuse an IP address to deliver in-flight packets</a:t>
            </a:r>
          </a:p>
        </p:txBody>
      </p:sp>
      <p:sp>
        <p:nvSpPr>
          <p:cNvPr id="4" name="Slide Number Placeholder 3">
            <a:extLst>
              <a:ext uri="{FF2B5EF4-FFF2-40B4-BE49-F238E27FC236}">
                <a16:creationId xmlns:a16="http://schemas.microsoft.com/office/drawing/2014/main" id="{39B32520-76DA-B341-BAE4-F0C63B1F0DF9}"/>
              </a:ext>
            </a:extLst>
          </p:cNvPr>
          <p:cNvSpPr>
            <a:spLocks noGrp="1"/>
          </p:cNvSpPr>
          <p:nvPr>
            <p:ph type="sldNum" sz="quarter" idx="12"/>
          </p:nvPr>
        </p:nvSpPr>
        <p:spPr/>
        <p:txBody>
          <a:bodyPr/>
          <a:lstStyle/>
          <a:p>
            <a:fld id="{1718992C-B9AF-2F49-8B31-EC7F489F3004}" type="slidenum">
              <a:rPr lang="en-US" smtClean="0"/>
              <a:t>25</a:t>
            </a:fld>
            <a:endParaRPr lang="en-US"/>
          </a:p>
        </p:txBody>
      </p:sp>
      <p:pic>
        <p:nvPicPr>
          <p:cNvPr id="6" name="Picture 5">
            <a:extLst>
              <a:ext uri="{FF2B5EF4-FFF2-40B4-BE49-F238E27FC236}">
                <a16:creationId xmlns:a16="http://schemas.microsoft.com/office/drawing/2014/main" id="{8D2035D4-81F7-CD41-BEEF-50FA68250100}"/>
              </a:ext>
            </a:extLst>
          </p:cNvPr>
          <p:cNvPicPr>
            <a:picLocks noChangeAspect="1"/>
          </p:cNvPicPr>
          <p:nvPr/>
        </p:nvPicPr>
        <p:blipFill>
          <a:blip r:embed="rId2"/>
          <a:stretch>
            <a:fillRect/>
          </a:stretch>
        </p:blipFill>
        <p:spPr>
          <a:xfrm>
            <a:off x="1117908" y="4072895"/>
            <a:ext cx="1212617" cy="1061040"/>
          </a:xfrm>
          <a:prstGeom prst="rect">
            <a:avLst/>
          </a:prstGeom>
        </p:spPr>
      </p:pic>
      <p:pic>
        <p:nvPicPr>
          <p:cNvPr id="9" name="Picture 8">
            <a:extLst>
              <a:ext uri="{FF2B5EF4-FFF2-40B4-BE49-F238E27FC236}">
                <a16:creationId xmlns:a16="http://schemas.microsoft.com/office/drawing/2014/main" id="{6E3AAF27-7368-AF4F-A781-7C6F1A00DC7B}"/>
              </a:ext>
            </a:extLst>
          </p:cNvPr>
          <p:cNvPicPr>
            <a:picLocks noChangeAspect="1"/>
          </p:cNvPicPr>
          <p:nvPr/>
        </p:nvPicPr>
        <p:blipFill>
          <a:blip r:embed="rId2"/>
          <a:stretch>
            <a:fillRect/>
          </a:stretch>
        </p:blipFill>
        <p:spPr>
          <a:xfrm>
            <a:off x="1117907" y="5022425"/>
            <a:ext cx="1212617" cy="1061040"/>
          </a:xfrm>
          <a:prstGeom prst="rect">
            <a:avLst/>
          </a:prstGeom>
        </p:spPr>
      </p:pic>
      <p:pic>
        <p:nvPicPr>
          <p:cNvPr id="10" name="Picture 9">
            <a:extLst>
              <a:ext uri="{FF2B5EF4-FFF2-40B4-BE49-F238E27FC236}">
                <a16:creationId xmlns:a16="http://schemas.microsoft.com/office/drawing/2014/main" id="{20637E9D-DD7B-1947-9427-291B79576003}"/>
              </a:ext>
            </a:extLst>
          </p:cNvPr>
          <p:cNvPicPr>
            <a:picLocks noChangeAspect="1"/>
          </p:cNvPicPr>
          <p:nvPr/>
        </p:nvPicPr>
        <p:blipFill>
          <a:blip r:embed="rId2"/>
          <a:stretch>
            <a:fillRect/>
          </a:stretch>
        </p:blipFill>
        <p:spPr>
          <a:xfrm>
            <a:off x="1117907" y="5822125"/>
            <a:ext cx="1212617" cy="1061040"/>
          </a:xfrm>
          <a:prstGeom prst="rect">
            <a:avLst/>
          </a:prstGeom>
        </p:spPr>
      </p:pic>
      <p:sp>
        <p:nvSpPr>
          <p:cNvPr id="11" name="Cloud 10">
            <a:extLst>
              <a:ext uri="{FF2B5EF4-FFF2-40B4-BE49-F238E27FC236}">
                <a16:creationId xmlns:a16="http://schemas.microsoft.com/office/drawing/2014/main" id="{A9D5DBFB-8D39-CD4E-A80E-B9BB7B0740BD}"/>
              </a:ext>
            </a:extLst>
          </p:cNvPr>
          <p:cNvSpPr/>
          <p:nvPr/>
        </p:nvSpPr>
        <p:spPr>
          <a:xfrm>
            <a:off x="2524545" y="4814572"/>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51CDC1-CD90-154F-8C5D-B71C32E32002}"/>
              </a:ext>
            </a:extLst>
          </p:cNvPr>
          <p:cNvSpPr/>
          <p:nvPr/>
        </p:nvSpPr>
        <p:spPr>
          <a:xfrm>
            <a:off x="3245012" y="3493114"/>
            <a:ext cx="1212616" cy="914400"/>
          </a:xfrm>
          <a:prstGeom prst="rect">
            <a:avLst/>
          </a:prstGeom>
          <a:ln>
            <a:solidFill>
              <a:srgbClr val="9B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t>Address allocation server</a:t>
            </a:r>
          </a:p>
        </p:txBody>
      </p:sp>
      <p:cxnSp>
        <p:nvCxnSpPr>
          <p:cNvPr id="14" name="Straight Connector 13">
            <a:extLst>
              <a:ext uri="{FF2B5EF4-FFF2-40B4-BE49-F238E27FC236}">
                <a16:creationId xmlns:a16="http://schemas.microsoft.com/office/drawing/2014/main" id="{DE6045C1-E104-4A46-8D5F-0AE036E89D8E}"/>
              </a:ext>
            </a:extLst>
          </p:cNvPr>
          <p:cNvCxnSpPr>
            <a:stCxn id="12" idx="2"/>
            <a:endCxn id="11" idx="3"/>
          </p:cNvCxnSpPr>
          <p:nvPr/>
        </p:nvCxnSpPr>
        <p:spPr>
          <a:xfrm>
            <a:off x="3851320" y="4407514"/>
            <a:ext cx="1" cy="5070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E81D92D-AB8F-7343-91DC-6FA3C97BE564}"/>
              </a:ext>
            </a:extLst>
          </p:cNvPr>
          <p:cNvCxnSpPr>
            <a:cxnSpLocks/>
          </p:cNvCxnSpPr>
          <p:nvPr/>
        </p:nvCxnSpPr>
        <p:spPr>
          <a:xfrm>
            <a:off x="1973921" y="4603415"/>
            <a:ext cx="919181" cy="5305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A60E35C-113D-6848-A72F-F2B3BF73219A}"/>
              </a:ext>
            </a:extLst>
          </p:cNvPr>
          <p:cNvCxnSpPr>
            <a:cxnSpLocks/>
          </p:cNvCxnSpPr>
          <p:nvPr/>
        </p:nvCxnSpPr>
        <p:spPr>
          <a:xfrm flipV="1">
            <a:off x="2020612" y="5383559"/>
            <a:ext cx="767155" cy="16938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7246707-A51B-8B40-BC9E-840B46EAE3DE}"/>
              </a:ext>
            </a:extLst>
          </p:cNvPr>
          <p:cNvCxnSpPr>
            <a:cxnSpLocks/>
          </p:cNvCxnSpPr>
          <p:nvPr/>
        </p:nvCxnSpPr>
        <p:spPr>
          <a:xfrm flipV="1">
            <a:off x="1973921" y="6250506"/>
            <a:ext cx="767155" cy="16938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446B037-0C4A-9D4E-BBC2-D37B320AEA2D}"/>
              </a:ext>
            </a:extLst>
          </p:cNvPr>
          <p:cNvSpPr txBox="1"/>
          <p:nvPr/>
        </p:nvSpPr>
        <p:spPr>
          <a:xfrm>
            <a:off x="3233229" y="5235333"/>
            <a:ext cx="1186287" cy="830997"/>
          </a:xfrm>
          <a:prstGeom prst="rect">
            <a:avLst/>
          </a:prstGeom>
          <a:noFill/>
        </p:spPr>
        <p:txBody>
          <a:bodyPr wrap="none" rtlCol="0">
            <a:spAutoFit/>
          </a:bodyPr>
          <a:lstStyle/>
          <a:p>
            <a:pPr algn="ctr"/>
            <a:r>
              <a:rPr lang="en-US" sz="2400" dirty="0"/>
              <a:t>Trusted </a:t>
            </a:r>
            <a:br>
              <a:rPr lang="en-US" sz="2400" dirty="0"/>
            </a:br>
            <a:r>
              <a:rPr lang="en-US" sz="2400" dirty="0"/>
              <a:t>edge </a:t>
            </a:r>
          </a:p>
        </p:txBody>
      </p:sp>
      <p:sp>
        <p:nvSpPr>
          <p:cNvPr id="22" name="Content Placeholder 4">
            <a:extLst>
              <a:ext uri="{FF2B5EF4-FFF2-40B4-BE49-F238E27FC236}">
                <a16:creationId xmlns:a16="http://schemas.microsoft.com/office/drawing/2014/main" id="{363BF1AF-25C4-FA45-A092-00DD5D296535}"/>
              </a:ext>
            </a:extLst>
          </p:cNvPr>
          <p:cNvSpPr txBox="1">
            <a:spLocks/>
          </p:cNvSpPr>
          <p:nvPr/>
        </p:nvSpPr>
        <p:spPr>
          <a:xfrm>
            <a:off x="5623558" y="3890096"/>
            <a:ext cx="6285937" cy="194588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Address allocation server</a:t>
            </a:r>
          </a:p>
          <a:p>
            <a:pPr lvl="1"/>
            <a:r>
              <a:rPr lang="en-US" dirty="0"/>
              <a:t>Assign random unique IPs to clients</a:t>
            </a:r>
          </a:p>
          <a:p>
            <a:pPr lvl="1"/>
            <a:r>
              <a:rPr lang="en-US" dirty="0"/>
              <a:t>No need for cryptographic operations</a:t>
            </a:r>
          </a:p>
          <a:p>
            <a:pPr lvl="1"/>
            <a:r>
              <a:rPr lang="en-US" dirty="0"/>
              <a:t>Similar to a DHCP server!</a:t>
            </a:r>
          </a:p>
          <a:p>
            <a:pPr lvl="1"/>
            <a:endParaRPr lang="en-US" dirty="0"/>
          </a:p>
        </p:txBody>
      </p:sp>
      <p:cxnSp>
        <p:nvCxnSpPr>
          <p:cNvPr id="24" name="Straight Arrow Connector 23">
            <a:extLst>
              <a:ext uri="{FF2B5EF4-FFF2-40B4-BE49-F238E27FC236}">
                <a16:creationId xmlns:a16="http://schemas.microsoft.com/office/drawing/2014/main" id="{4CBC455D-1F0A-3845-9F24-93965857080F}"/>
              </a:ext>
            </a:extLst>
          </p:cNvPr>
          <p:cNvCxnSpPr>
            <a:cxnSpLocks/>
          </p:cNvCxnSpPr>
          <p:nvPr/>
        </p:nvCxnSpPr>
        <p:spPr>
          <a:xfrm flipH="1">
            <a:off x="2038871" y="3702203"/>
            <a:ext cx="1194359" cy="624866"/>
          </a:xfrm>
          <a:prstGeom prst="straightConnector1">
            <a:avLst/>
          </a:prstGeom>
          <a:ln>
            <a:solidFill>
              <a:srgbClr val="C0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76C49AF-3AFA-0741-B6B4-C2DE657ABC15}"/>
              </a:ext>
            </a:extLst>
          </p:cNvPr>
          <p:cNvCxnSpPr>
            <a:cxnSpLocks/>
            <a:stCxn id="12" idx="1"/>
          </p:cNvCxnSpPr>
          <p:nvPr/>
        </p:nvCxnSpPr>
        <p:spPr>
          <a:xfrm flipH="1">
            <a:off x="2038871" y="3950314"/>
            <a:ext cx="1206141" cy="1355264"/>
          </a:xfrm>
          <a:prstGeom prst="straightConnector1">
            <a:avLst/>
          </a:prstGeom>
          <a:ln>
            <a:solidFill>
              <a:srgbClr val="C0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BDF37A7-8E90-164F-84A9-DA20C08164ED}"/>
              </a:ext>
            </a:extLst>
          </p:cNvPr>
          <p:cNvCxnSpPr>
            <a:cxnSpLocks/>
          </p:cNvCxnSpPr>
          <p:nvPr/>
        </p:nvCxnSpPr>
        <p:spPr>
          <a:xfrm flipH="1">
            <a:off x="2038871" y="4198894"/>
            <a:ext cx="1217985" cy="1945417"/>
          </a:xfrm>
          <a:prstGeom prst="straightConnector1">
            <a:avLst/>
          </a:prstGeom>
          <a:ln>
            <a:solidFill>
              <a:srgbClr val="C0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D01E-DB26-654D-BFC0-36BF2533583D}"/>
              </a:ext>
            </a:extLst>
          </p:cNvPr>
          <p:cNvSpPr>
            <a:spLocks noGrp="1"/>
          </p:cNvSpPr>
          <p:nvPr>
            <p:ph type="title"/>
          </p:nvPr>
        </p:nvSpPr>
        <p:spPr/>
        <p:txBody>
          <a:bodyPr/>
          <a:lstStyle/>
          <a:p>
            <a:r>
              <a:rPr lang="en-US" dirty="0"/>
              <a:t>MIMIQ: Deliver Return Traffic</a:t>
            </a:r>
          </a:p>
        </p:txBody>
      </p:sp>
      <p:sp>
        <p:nvSpPr>
          <p:cNvPr id="3" name="Content Placeholder 2">
            <a:extLst>
              <a:ext uri="{FF2B5EF4-FFF2-40B4-BE49-F238E27FC236}">
                <a16:creationId xmlns:a16="http://schemas.microsoft.com/office/drawing/2014/main" id="{F6319AE4-DCF6-9A4A-A0EF-809EDAD4BEC8}"/>
              </a:ext>
            </a:extLst>
          </p:cNvPr>
          <p:cNvSpPr>
            <a:spLocks noGrp="1"/>
          </p:cNvSpPr>
          <p:nvPr>
            <p:ph idx="1"/>
          </p:nvPr>
        </p:nvSpPr>
        <p:spPr>
          <a:xfrm>
            <a:off x="609600" y="1525253"/>
            <a:ext cx="10972800" cy="1828798"/>
          </a:xfrm>
        </p:spPr>
        <p:txBody>
          <a:bodyPr>
            <a:normAutofit/>
          </a:bodyPr>
          <a:lstStyle/>
          <a:p>
            <a:r>
              <a:rPr lang="en-US" sz="3600" dirty="0"/>
              <a:t>Deliver return traffic to clients</a:t>
            </a:r>
          </a:p>
          <a:p>
            <a:pPr lvl="1"/>
            <a:r>
              <a:rPr lang="en-US" sz="3200" dirty="0"/>
              <a:t>Client IP addresses keep changing</a:t>
            </a:r>
          </a:p>
          <a:p>
            <a:pPr lvl="1"/>
            <a:r>
              <a:rPr lang="en-US" sz="3200" dirty="0"/>
              <a:t>… so switches need to update their forwarding rules</a:t>
            </a:r>
          </a:p>
        </p:txBody>
      </p:sp>
      <p:sp>
        <p:nvSpPr>
          <p:cNvPr id="4" name="Slide Number Placeholder 3">
            <a:extLst>
              <a:ext uri="{FF2B5EF4-FFF2-40B4-BE49-F238E27FC236}">
                <a16:creationId xmlns:a16="http://schemas.microsoft.com/office/drawing/2014/main" id="{14BDF281-558A-6149-A0C2-917FBF9DB85E}"/>
              </a:ext>
            </a:extLst>
          </p:cNvPr>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a:extLst>
              <a:ext uri="{FF2B5EF4-FFF2-40B4-BE49-F238E27FC236}">
                <a16:creationId xmlns:a16="http://schemas.microsoft.com/office/drawing/2014/main" id="{EA031F8D-A914-2A40-B0F7-35F28AE798A5}"/>
              </a:ext>
            </a:extLst>
          </p:cNvPr>
          <p:cNvPicPr>
            <a:picLocks noChangeAspect="1"/>
          </p:cNvPicPr>
          <p:nvPr/>
        </p:nvPicPr>
        <p:blipFill>
          <a:blip r:embed="rId3"/>
          <a:stretch>
            <a:fillRect/>
          </a:stretch>
        </p:blipFill>
        <p:spPr>
          <a:xfrm>
            <a:off x="1182894" y="3611565"/>
            <a:ext cx="1212617" cy="1061040"/>
          </a:xfrm>
          <a:prstGeom prst="rect">
            <a:avLst/>
          </a:prstGeom>
        </p:spPr>
      </p:pic>
      <p:pic>
        <p:nvPicPr>
          <p:cNvPr id="6" name="Picture 5">
            <a:extLst>
              <a:ext uri="{FF2B5EF4-FFF2-40B4-BE49-F238E27FC236}">
                <a16:creationId xmlns:a16="http://schemas.microsoft.com/office/drawing/2014/main" id="{3C320447-9F94-3047-84DB-F2811E925544}"/>
              </a:ext>
            </a:extLst>
          </p:cNvPr>
          <p:cNvPicPr>
            <a:picLocks noChangeAspect="1"/>
          </p:cNvPicPr>
          <p:nvPr/>
        </p:nvPicPr>
        <p:blipFill>
          <a:blip r:embed="rId3"/>
          <a:stretch>
            <a:fillRect/>
          </a:stretch>
        </p:blipFill>
        <p:spPr>
          <a:xfrm>
            <a:off x="1182893" y="4561095"/>
            <a:ext cx="1212617" cy="1061040"/>
          </a:xfrm>
          <a:prstGeom prst="rect">
            <a:avLst/>
          </a:prstGeom>
        </p:spPr>
      </p:pic>
      <p:pic>
        <p:nvPicPr>
          <p:cNvPr id="7" name="Picture 6">
            <a:extLst>
              <a:ext uri="{FF2B5EF4-FFF2-40B4-BE49-F238E27FC236}">
                <a16:creationId xmlns:a16="http://schemas.microsoft.com/office/drawing/2014/main" id="{8B24084D-1D11-A745-A23A-F80E4974B8BC}"/>
              </a:ext>
            </a:extLst>
          </p:cNvPr>
          <p:cNvPicPr>
            <a:picLocks noChangeAspect="1"/>
          </p:cNvPicPr>
          <p:nvPr/>
        </p:nvPicPr>
        <p:blipFill>
          <a:blip r:embed="rId3"/>
          <a:stretch>
            <a:fillRect/>
          </a:stretch>
        </p:blipFill>
        <p:spPr>
          <a:xfrm>
            <a:off x="1182893" y="5360795"/>
            <a:ext cx="1212617" cy="1061040"/>
          </a:xfrm>
          <a:prstGeom prst="rect">
            <a:avLst/>
          </a:prstGeom>
        </p:spPr>
      </p:pic>
      <p:cxnSp>
        <p:nvCxnSpPr>
          <p:cNvPr id="11" name="Straight Connector 10">
            <a:extLst>
              <a:ext uri="{FF2B5EF4-FFF2-40B4-BE49-F238E27FC236}">
                <a16:creationId xmlns:a16="http://schemas.microsoft.com/office/drawing/2014/main" id="{FA195391-9D27-8242-BA8B-D5C4C6A2A1BC}"/>
              </a:ext>
            </a:extLst>
          </p:cNvPr>
          <p:cNvCxnSpPr>
            <a:cxnSpLocks/>
          </p:cNvCxnSpPr>
          <p:nvPr/>
        </p:nvCxnSpPr>
        <p:spPr>
          <a:xfrm>
            <a:off x="2038907" y="4142085"/>
            <a:ext cx="1308925" cy="65438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EE77A2B-D622-C840-802D-0BFBDDCC613A}"/>
              </a:ext>
            </a:extLst>
          </p:cNvPr>
          <p:cNvCxnSpPr>
            <a:cxnSpLocks/>
          </p:cNvCxnSpPr>
          <p:nvPr/>
        </p:nvCxnSpPr>
        <p:spPr>
          <a:xfrm flipV="1">
            <a:off x="2085598" y="5066597"/>
            <a:ext cx="932450" cy="250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2F79CE-420C-F64D-B718-C3B6D05D5473}"/>
              </a:ext>
            </a:extLst>
          </p:cNvPr>
          <p:cNvCxnSpPr>
            <a:cxnSpLocks/>
          </p:cNvCxnSpPr>
          <p:nvPr/>
        </p:nvCxnSpPr>
        <p:spPr>
          <a:xfrm flipV="1">
            <a:off x="2038907" y="5316499"/>
            <a:ext cx="1308925" cy="642063"/>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7889E3B8-AF99-A84F-B35C-FC33B2DF79C0}"/>
              </a:ext>
            </a:extLst>
          </p:cNvPr>
          <p:cNvPicPr>
            <a:picLocks noChangeAspect="1"/>
          </p:cNvPicPr>
          <p:nvPr/>
        </p:nvPicPr>
        <p:blipFill>
          <a:blip r:embed="rId4"/>
          <a:stretch>
            <a:fillRect/>
          </a:stretch>
        </p:blipFill>
        <p:spPr>
          <a:xfrm>
            <a:off x="2852753" y="4438557"/>
            <a:ext cx="1398897" cy="1136729"/>
          </a:xfrm>
          <a:prstGeom prst="rect">
            <a:avLst/>
          </a:prstGeom>
        </p:spPr>
      </p:pic>
      <p:sp>
        <p:nvSpPr>
          <p:cNvPr id="25" name="TextBox 24">
            <a:extLst>
              <a:ext uri="{FF2B5EF4-FFF2-40B4-BE49-F238E27FC236}">
                <a16:creationId xmlns:a16="http://schemas.microsoft.com/office/drawing/2014/main" id="{13AF2171-66FD-2440-959C-50D62C5178B1}"/>
              </a:ext>
            </a:extLst>
          </p:cNvPr>
          <p:cNvSpPr txBox="1"/>
          <p:nvPr/>
        </p:nvSpPr>
        <p:spPr>
          <a:xfrm>
            <a:off x="5870362" y="4656866"/>
            <a:ext cx="1197893" cy="461665"/>
          </a:xfrm>
          <a:prstGeom prst="rect">
            <a:avLst/>
          </a:prstGeom>
          <a:noFill/>
        </p:spPr>
        <p:txBody>
          <a:bodyPr wrap="none" rtlCol="0">
            <a:spAutoFit/>
          </a:bodyPr>
          <a:lstStyle/>
          <a:p>
            <a:pPr algn="ctr"/>
            <a:r>
              <a:rPr lang="en-US" sz="2400" dirty="0"/>
              <a:t>Internet</a:t>
            </a:r>
          </a:p>
        </p:txBody>
      </p:sp>
      <p:cxnSp>
        <p:nvCxnSpPr>
          <p:cNvPr id="26" name="Straight Arrow Connector 25">
            <a:extLst>
              <a:ext uri="{FF2B5EF4-FFF2-40B4-BE49-F238E27FC236}">
                <a16:creationId xmlns:a16="http://schemas.microsoft.com/office/drawing/2014/main" id="{88B6299B-58F7-4C41-918C-109B9A0FF87B}"/>
              </a:ext>
            </a:extLst>
          </p:cNvPr>
          <p:cNvCxnSpPr>
            <a:cxnSpLocks/>
          </p:cNvCxnSpPr>
          <p:nvPr/>
        </p:nvCxnSpPr>
        <p:spPr>
          <a:xfrm>
            <a:off x="7808312" y="4745813"/>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43AC57A-C199-4D42-8B8A-CF228BE6B13D}"/>
              </a:ext>
            </a:extLst>
          </p:cNvPr>
          <p:cNvPicPr>
            <a:picLocks noChangeAspect="1"/>
          </p:cNvPicPr>
          <p:nvPr/>
        </p:nvPicPr>
        <p:blipFill>
          <a:blip r:embed="rId5"/>
          <a:stretch>
            <a:fillRect/>
          </a:stretch>
        </p:blipFill>
        <p:spPr>
          <a:xfrm>
            <a:off x="9108206" y="4446107"/>
            <a:ext cx="584200" cy="749300"/>
          </a:xfrm>
          <a:prstGeom prst="rect">
            <a:avLst/>
          </a:prstGeom>
        </p:spPr>
      </p:pic>
      <p:sp>
        <p:nvSpPr>
          <p:cNvPr id="28" name="TextBox 27">
            <a:extLst>
              <a:ext uri="{FF2B5EF4-FFF2-40B4-BE49-F238E27FC236}">
                <a16:creationId xmlns:a16="http://schemas.microsoft.com/office/drawing/2014/main" id="{75A3C0E3-D4F6-414C-AE93-AE49B9E1E8C8}"/>
              </a:ext>
            </a:extLst>
          </p:cNvPr>
          <p:cNvSpPr txBox="1"/>
          <p:nvPr/>
        </p:nvSpPr>
        <p:spPr>
          <a:xfrm>
            <a:off x="8670420" y="5297999"/>
            <a:ext cx="1306640" cy="369332"/>
          </a:xfrm>
          <a:prstGeom prst="rect">
            <a:avLst/>
          </a:prstGeom>
          <a:noFill/>
        </p:spPr>
        <p:txBody>
          <a:bodyPr wrap="none" rtlCol="0">
            <a:spAutoFit/>
          </a:bodyPr>
          <a:lstStyle/>
          <a:p>
            <a:r>
              <a:rPr lang="en-US" dirty="0"/>
              <a:t>QUIC server</a:t>
            </a:r>
          </a:p>
        </p:txBody>
      </p:sp>
      <p:sp>
        <p:nvSpPr>
          <p:cNvPr id="29" name="Cloud 28">
            <a:extLst>
              <a:ext uri="{FF2B5EF4-FFF2-40B4-BE49-F238E27FC236}">
                <a16:creationId xmlns:a16="http://schemas.microsoft.com/office/drawing/2014/main" id="{EB82C8D0-3598-7B42-A22A-F230153431D3}"/>
              </a:ext>
            </a:extLst>
          </p:cNvPr>
          <p:cNvSpPr/>
          <p:nvPr/>
        </p:nvSpPr>
        <p:spPr>
          <a:xfrm>
            <a:off x="4962746" y="3824521"/>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E4ECF5D-C30A-F04B-823B-077242125A43}"/>
              </a:ext>
            </a:extLst>
          </p:cNvPr>
          <p:cNvSpPr txBox="1"/>
          <p:nvPr/>
        </p:nvSpPr>
        <p:spPr>
          <a:xfrm>
            <a:off x="7650170" y="4324693"/>
            <a:ext cx="1542224" cy="338554"/>
          </a:xfrm>
          <a:prstGeom prst="rect">
            <a:avLst/>
          </a:prstGeom>
          <a:noFill/>
        </p:spPr>
        <p:txBody>
          <a:bodyPr wrap="square" rtlCol="0">
            <a:spAutoFit/>
          </a:bodyPr>
          <a:lstStyle/>
          <a:p>
            <a:pPr algn="ctr"/>
            <a:r>
              <a:rPr lang="en-US" sz="1600" b="1" dirty="0"/>
              <a:t>QUIC</a:t>
            </a:r>
            <a:endParaRPr lang="en-US" sz="1600" dirty="0"/>
          </a:p>
        </p:txBody>
      </p:sp>
      <p:cxnSp>
        <p:nvCxnSpPr>
          <p:cNvPr id="31" name="Straight Connector 30">
            <a:extLst>
              <a:ext uri="{FF2B5EF4-FFF2-40B4-BE49-F238E27FC236}">
                <a16:creationId xmlns:a16="http://schemas.microsoft.com/office/drawing/2014/main" id="{024FE1E5-8E2C-BF4B-90CF-FC2ECF3A6D34}"/>
              </a:ext>
            </a:extLst>
          </p:cNvPr>
          <p:cNvCxnSpPr>
            <a:cxnSpLocks/>
          </p:cNvCxnSpPr>
          <p:nvPr/>
        </p:nvCxnSpPr>
        <p:spPr>
          <a:xfrm flipV="1">
            <a:off x="4102143" y="4981903"/>
            <a:ext cx="932450" cy="2501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E0A6F7C-B531-B849-8D8A-926524D596F2}"/>
              </a:ext>
            </a:extLst>
          </p:cNvPr>
          <p:cNvSpPr txBox="1"/>
          <p:nvPr/>
        </p:nvSpPr>
        <p:spPr>
          <a:xfrm>
            <a:off x="2665253" y="5755873"/>
            <a:ext cx="2042675" cy="523220"/>
          </a:xfrm>
          <a:prstGeom prst="rect">
            <a:avLst/>
          </a:prstGeom>
          <a:noFill/>
        </p:spPr>
        <p:txBody>
          <a:bodyPr wrap="none" rtlCol="0">
            <a:spAutoFit/>
          </a:bodyPr>
          <a:lstStyle/>
          <a:p>
            <a:r>
              <a:rPr lang="en-US" sz="2800" dirty="0"/>
              <a:t>“IP learning”</a:t>
            </a:r>
          </a:p>
        </p:txBody>
      </p:sp>
      <p:sp>
        <p:nvSpPr>
          <p:cNvPr id="35" name="Left Arrow 34">
            <a:extLst>
              <a:ext uri="{FF2B5EF4-FFF2-40B4-BE49-F238E27FC236}">
                <a16:creationId xmlns:a16="http://schemas.microsoft.com/office/drawing/2014/main" id="{7652531F-77F2-1449-9637-EB7790780DBF}"/>
              </a:ext>
            </a:extLst>
          </p:cNvPr>
          <p:cNvSpPr/>
          <p:nvPr/>
        </p:nvSpPr>
        <p:spPr>
          <a:xfrm rot="1897073">
            <a:off x="2398087" y="4087406"/>
            <a:ext cx="726268" cy="352503"/>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2A649F53-1103-1848-B611-FF22F3634337}"/>
              </a:ext>
            </a:extLst>
          </p:cNvPr>
          <p:cNvSpPr txBox="1"/>
          <p:nvPr/>
        </p:nvSpPr>
        <p:spPr>
          <a:xfrm rot="1911821">
            <a:off x="2528667" y="3852757"/>
            <a:ext cx="896399" cy="400110"/>
          </a:xfrm>
          <a:prstGeom prst="rect">
            <a:avLst/>
          </a:prstGeom>
          <a:noFill/>
        </p:spPr>
        <p:txBody>
          <a:bodyPr wrap="none" rtlCol="0">
            <a:spAutoFit/>
          </a:bodyPr>
          <a:lstStyle/>
          <a:p>
            <a:r>
              <a:rPr lang="en-US" sz="2000" dirty="0"/>
              <a:t>1.2.3.4</a:t>
            </a:r>
          </a:p>
        </p:txBody>
      </p:sp>
      <p:sp>
        <p:nvSpPr>
          <p:cNvPr id="37" name="TextBox 36">
            <a:extLst>
              <a:ext uri="{FF2B5EF4-FFF2-40B4-BE49-F238E27FC236}">
                <a16:creationId xmlns:a16="http://schemas.microsoft.com/office/drawing/2014/main" id="{D0967D78-FC06-8442-BFB3-1002F5EF7E7B}"/>
              </a:ext>
            </a:extLst>
          </p:cNvPr>
          <p:cNvSpPr txBox="1"/>
          <p:nvPr/>
        </p:nvSpPr>
        <p:spPr>
          <a:xfrm>
            <a:off x="3519415" y="3853023"/>
            <a:ext cx="1694695" cy="523220"/>
          </a:xfrm>
          <a:prstGeom prst="rect">
            <a:avLst/>
          </a:prstGeom>
          <a:noFill/>
        </p:spPr>
        <p:txBody>
          <a:bodyPr wrap="none" rtlCol="0">
            <a:spAutoFit/>
          </a:bodyPr>
          <a:lstStyle/>
          <a:p>
            <a:r>
              <a:rPr lang="en-US" sz="2800" dirty="0"/>
              <a:t>1.2.0.0/16</a:t>
            </a:r>
          </a:p>
        </p:txBody>
      </p:sp>
      <p:sp>
        <p:nvSpPr>
          <p:cNvPr id="38" name="Left Arrow 37">
            <a:extLst>
              <a:ext uri="{FF2B5EF4-FFF2-40B4-BE49-F238E27FC236}">
                <a16:creationId xmlns:a16="http://schemas.microsoft.com/office/drawing/2014/main" id="{F5C98AB2-E100-1B4A-96C0-A201E6440AA1}"/>
              </a:ext>
            </a:extLst>
          </p:cNvPr>
          <p:cNvSpPr/>
          <p:nvPr/>
        </p:nvSpPr>
        <p:spPr>
          <a:xfrm>
            <a:off x="3818099" y="4373769"/>
            <a:ext cx="1154242" cy="298836"/>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A2F5B41D-7514-1042-87DA-2303223622DE}"/>
              </a:ext>
            </a:extLst>
          </p:cNvPr>
          <p:cNvSpPr txBox="1"/>
          <p:nvPr/>
        </p:nvSpPr>
        <p:spPr>
          <a:xfrm>
            <a:off x="508285" y="6402426"/>
            <a:ext cx="10855600" cy="461665"/>
          </a:xfrm>
          <a:prstGeom prst="rect">
            <a:avLst/>
          </a:prstGeom>
          <a:noFill/>
        </p:spPr>
        <p:txBody>
          <a:bodyPr wrap="none" rtlCol="0">
            <a:spAutoFit/>
          </a:bodyPr>
          <a:lstStyle/>
          <a:p>
            <a:r>
              <a:rPr lang="en-US" sz="2400" dirty="0">
                <a:solidFill>
                  <a:srgbClr val="C00000"/>
                </a:solidFill>
              </a:rPr>
              <a:t>Runs using Mininet and the Chromium QUIC implementation with unmodified server!</a:t>
            </a:r>
          </a:p>
        </p:txBody>
      </p:sp>
    </p:spTree>
    <p:extLst>
      <p:ext uri="{BB962C8B-B14F-4D97-AF65-F5344CB8AC3E}">
        <p14:creationId xmlns:p14="http://schemas.microsoft.com/office/powerpoint/2010/main" val="15463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p:bldP spid="37" grpId="0"/>
      <p:bldP spid="38" grpId="0" animBg="1"/>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a:extLst>
              <a:ext uri="{FF2B5EF4-FFF2-40B4-BE49-F238E27FC236}">
                <a16:creationId xmlns:a16="http://schemas.microsoft.com/office/drawing/2014/main" id="{E481B533-A6E0-5942-B33A-36FCD247DFC5}"/>
              </a:ext>
            </a:extLst>
          </p:cNvPr>
          <p:cNvSpPr/>
          <p:nvPr/>
        </p:nvSpPr>
        <p:spPr>
          <a:xfrm>
            <a:off x="2957908" y="4178858"/>
            <a:ext cx="2844800" cy="2509433"/>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2D01E-DB26-654D-BFC0-36BF2533583D}"/>
              </a:ext>
            </a:extLst>
          </p:cNvPr>
          <p:cNvSpPr>
            <a:spLocks noGrp="1"/>
          </p:cNvSpPr>
          <p:nvPr>
            <p:ph type="title"/>
          </p:nvPr>
        </p:nvSpPr>
        <p:spPr/>
        <p:txBody>
          <a:bodyPr/>
          <a:lstStyle/>
          <a:p>
            <a:r>
              <a:rPr lang="en-US" dirty="0"/>
              <a:t>MIMIQ: Deliver Return Traffic</a:t>
            </a:r>
          </a:p>
        </p:txBody>
      </p:sp>
      <p:sp>
        <p:nvSpPr>
          <p:cNvPr id="3" name="Content Placeholder 2">
            <a:extLst>
              <a:ext uri="{FF2B5EF4-FFF2-40B4-BE49-F238E27FC236}">
                <a16:creationId xmlns:a16="http://schemas.microsoft.com/office/drawing/2014/main" id="{F6319AE4-DCF6-9A4A-A0EF-809EDAD4BEC8}"/>
              </a:ext>
            </a:extLst>
          </p:cNvPr>
          <p:cNvSpPr>
            <a:spLocks noGrp="1"/>
          </p:cNvSpPr>
          <p:nvPr>
            <p:ph idx="1"/>
          </p:nvPr>
        </p:nvSpPr>
        <p:spPr>
          <a:xfrm>
            <a:off x="609600" y="1600202"/>
            <a:ext cx="10972800" cy="2039077"/>
          </a:xfrm>
        </p:spPr>
        <p:txBody>
          <a:bodyPr>
            <a:normAutofit fontScale="92500" lnSpcReduction="10000"/>
          </a:bodyPr>
          <a:lstStyle/>
          <a:p>
            <a:r>
              <a:rPr lang="en-US" sz="3500" dirty="0"/>
              <a:t>Larger trusted network</a:t>
            </a:r>
          </a:p>
          <a:p>
            <a:pPr lvl="1"/>
            <a:r>
              <a:rPr lang="en-US" sz="3000" dirty="0"/>
              <a:t>Embed edge switch IDs in the client IP addresses</a:t>
            </a:r>
          </a:p>
          <a:p>
            <a:pPr lvl="1"/>
            <a:r>
              <a:rPr lang="en-US" sz="3000" dirty="0"/>
              <a:t>Enables small forwarding table in border switch</a:t>
            </a:r>
          </a:p>
          <a:p>
            <a:pPr lvl="1"/>
            <a:r>
              <a:rPr lang="en-US" sz="3000" dirty="0"/>
              <a:t>Change ID assignments and sets of bits over time</a:t>
            </a:r>
          </a:p>
          <a:p>
            <a:pPr lvl="1"/>
            <a:endParaRPr lang="en-US" sz="30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4BDF281-558A-6149-A0C2-917FBF9DB85E}"/>
              </a:ext>
            </a:extLst>
          </p:cNvPr>
          <p:cNvSpPr>
            <a:spLocks noGrp="1"/>
          </p:cNvSpPr>
          <p:nvPr>
            <p:ph type="sldNum" sz="quarter" idx="12"/>
          </p:nvPr>
        </p:nvSpPr>
        <p:spPr/>
        <p:txBody>
          <a:bodyPr/>
          <a:lstStyle/>
          <a:p>
            <a:fld id="{1718992C-B9AF-2F49-8B31-EC7F489F3004}" type="slidenum">
              <a:rPr lang="en-US" smtClean="0"/>
              <a:t>27</a:t>
            </a:fld>
            <a:endParaRPr lang="en-US"/>
          </a:p>
        </p:txBody>
      </p:sp>
      <p:pic>
        <p:nvPicPr>
          <p:cNvPr id="5" name="Picture 4">
            <a:extLst>
              <a:ext uri="{FF2B5EF4-FFF2-40B4-BE49-F238E27FC236}">
                <a16:creationId xmlns:a16="http://schemas.microsoft.com/office/drawing/2014/main" id="{EA031F8D-A914-2A40-B0F7-35F28AE798A5}"/>
              </a:ext>
            </a:extLst>
          </p:cNvPr>
          <p:cNvPicPr>
            <a:picLocks noChangeAspect="1"/>
          </p:cNvPicPr>
          <p:nvPr/>
        </p:nvPicPr>
        <p:blipFill>
          <a:blip r:embed="rId3"/>
          <a:stretch>
            <a:fillRect/>
          </a:stretch>
        </p:blipFill>
        <p:spPr>
          <a:xfrm>
            <a:off x="508341" y="4181533"/>
            <a:ext cx="1212617" cy="1061040"/>
          </a:xfrm>
          <a:prstGeom prst="rect">
            <a:avLst/>
          </a:prstGeom>
        </p:spPr>
      </p:pic>
      <p:pic>
        <p:nvPicPr>
          <p:cNvPr id="6" name="Picture 5">
            <a:extLst>
              <a:ext uri="{FF2B5EF4-FFF2-40B4-BE49-F238E27FC236}">
                <a16:creationId xmlns:a16="http://schemas.microsoft.com/office/drawing/2014/main" id="{3C320447-9F94-3047-84DB-F2811E925544}"/>
              </a:ext>
            </a:extLst>
          </p:cNvPr>
          <p:cNvPicPr>
            <a:picLocks noChangeAspect="1"/>
          </p:cNvPicPr>
          <p:nvPr/>
        </p:nvPicPr>
        <p:blipFill>
          <a:blip r:embed="rId3"/>
          <a:stretch>
            <a:fillRect/>
          </a:stretch>
        </p:blipFill>
        <p:spPr>
          <a:xfrm>
            <a:off x="508340" y="5131063"/>
            <a:ext cx="1212617" cy="1061040"/>
          </a:xfrm>
          <a:prstGeom prst="rect">
            <a:avLst/>
          </a:prstGeom>
        </p:spPr>
      </p:pic>
      <p:pic>
        <p:nvPicPr>
          <p:cNvPr id="7" name="Picture 6">
            <a:extLst>
              <a:ext uri="{FF2B5EF4-FFF2-40B4-BE49-F238E27FC236}">
                <a16:creationId xmlns:a16="http://schemas.microsoft.com/office/drawing/2014/main" id="{8B24084D-1D11-A745-A23A-F80E4974B8BC}"/>
              </a:ext>
            </a:extLst>
          </p:cNvPr>
          <p:cNvPicPr>
            <a:picLocks noChangeAspect="1"/>
          </p:cNvPicPr>
          <p:nvPr/>
        </p:nvPicPr>
        <p:blipFill>
          <a:blip r:embed="rId3"/>
          <a:stretch>
            <a:fillRect/>
          </a:stretch>
        </p:blipFill>
        <p:spPr>
          <a:xfrm>
            <a:off x="508340" y="5930763"/>
            <a:ext cx="1212617" cy="1061040"/>
          </a:xfrm>
          <a:prstGeom prst="rect">
            <a:avLst/>
          </a:prstGeom>
        </p:spPr>
      </p:pic>
      <p:cxnSp>
        <p:nvCxnSpPr>
          <p:cNvPr id="11" name="Straight Connector 10">
            <a:extLst>
              <a:ext uri="{FF2B5EF4-FFF2-40B4-BE49-F238E27FC236}">
                <a16:creationId xmlns:a16="http://schemas.microsoft.com/office/drawing/2014/main" id="{FA195391-9D27-8242-BA8B-D5C4C6A2A1BC}"/>
              </a:ext>
            </a:extLst>
          </p:cNvPr>
          <p:cNvCxnSpPr>
            <a:cxnSpLocks/>
          </p:cNvCxnSpPr>
          <p:nvPr/>
        </p:nvCxnSpPr>
        <p:spPr>
          <a:xfrm>
            <a:off x="1433552" y="4615915"/>
            <a:ext cx="1381463" cy="23868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EE77A2B-D622-C840-802D-0BFBDDCC613A}"/>
              </a:ext>
            </a:extLst>
          </p:cNvPr>
          <p:cNvCxnSpPr>
            <a:cxnSpLocks/>
          </p:cNvCxnSpPr>
          <p:nvPr/>
        </p:nvCxnSpPr>
        <p:spPr>
          <a:xfrm flipV="1">
            <a:off x="1411045" y="5170174"/>
            <a:ext cx="1403970" cy="49141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2F79CE-420C-F64D-B718-C3B6D05D5473}"/>
              </a:ext>
            </a:extLst>
          </p:cNvPr>
          <p:cNvCxnSpPr>
            <a:cxnSpLocks/>
          </p:cNvCxnSpPr>
          <p:nvPr/>
        </p:nvCxnSpPr>
        <p:spPr>
          <a:xfrm flipV="1">
            <a:off x="1364354" y="6163537"/>
            <a:ext cx="1399316" cy="364994"/>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7889E3B8-AF99-A84F-B35C-FC33B2DF79C0}"/>
              </a:ext>
            </a:extLst>
          </p:cNvPr>
          <p:cNvPicPr>
            <a:picLocks noChangeAspect="1"/>
          </p:cNvPicPr>
          <p:nvPr/>
        </p:nvPicPr>
        <p:blipFill>
          <a:blip r:embed="rId4"/>
          <a:stretch>
            <a:fillRect/>
          </a:stretch>
        </p:blipFill>
        <p:spPr>
          <a:xfrm>
            <a:off x="5265547" y="4997030"/>
            <a:ext cx="974953" cy="933733"/>
          </a:xfrm>
          <a:prstGeom prst="rect">
            <a:avLst/>
          </a:prstGeom>
        </p:spPr>
      </p:pic>
      <p:sp>
        <p:nvSpPr>
          <p:cNvPr id="25" name="TextBox 24">
            <a:extLst>
              <a:ext uri="{FF2B5EF4-FFF2-40B4-BE49-F238E27FC236}">
                <a16:creationId xmlns:a16="http://schemas.microsoft.com/office/drawing/2014/main" id="{13AF2171-66FD-2440-959C-50D62C5178B1}"/>
              </a:ext>
            </a:extLst>
          </p:cNvPr>
          <p:cNvSpPr txBox="1"/>
          <p:nvPr/>
        </p:nvSpPr>
        <p:spPr>
          <a:xfrm>
            <a:off x="7834070" y="5226834"/>
            <a:ext cx="1197893" cy="461665"/>
          </a:xfrm>
          <a:prstGeom prst="rect">
            <a:avLst/>
          </a:prstGeom>
          <a:noFill/>
        </p:spPr>
        <p:txBody>
          <a:bodyPr wrap="none" rtlCol="0">
            <a:spAutoFit/>
          </a:bodyPr>
          <a:lstStyle/>
          <a:p>
            <a:pPr algn="ctr"/>
            <a:r>
              <a:rPr lang="en-US" sz="2400" dirty="0"/>
              <a:t>Internet</a:t>
            </a:r>
          </a:p>
        </p:txBody>
      </p:sp>
      <p:cxnSp>
        <p:nvCxnSpPr>
          <p:cNvPr id="26" name="Straight Arrow Connector 25">
            <a:extLst>
              <a:ext uri="{FF2B5EF4-FFF2-40B4-BE49-F238E27FC236}">
                <a16:creationId xmlns:a16="http://schemas.microsoft.com/office/drawing/2014/main" id="{88B6299B-58F7-4C41-918C-109B9A0FF87B}"/>
              </a:ext>
            </a:extLst>
          </p:cNvPr>
          <p:cNvCxnSpPr>
            <a:cxnSpLocks/>
          </p:cNvCxnSpPr>
          <p:nvPr/>
        </p:nvCxnSpPr>
        <p:spPr>
          <a:xfrm>
            <a:off x="9772020" y="5315781"/>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43AC57A-C199-4D42-8B8A-CF228BE6B13D}"/>
              </a:ext>
            </a:extLst>
          </p:cNvPr>
          <p:cNvPicPr>
            <a:picLocks noChangeAspect="1"/>
          </p:cNvPicPr>
          <p:nvPr/>
        </p:nvPicPr>
        <p:blipFill>
          <a:blip r:embed="rId5"/>
          <a:stretch>
            <a:fillRect/>
          </a:stretch>
        </p:blipFill>
        <p:spPr>
          <a:xfrm>
            <a:off x="11071914" y="5016075"/>
            <a:ext cx="584200" cy="749300"/>
          </a:xfrm>
          <a:prstGeom prst="rect">
            <a:avLst/>
          </a:prstGeom>
        </p:spPr>
      </p:pic>
      <p:sp>
        <p:nvSpPr>
          <p:cNvPr id="28" name="TextBox 27">
            <a:extLst>
              <a:ext uri="{FF2B5EF4-FFF2-40B4-BE49-F238E27FC236}">
                <a16:creationId xmlns:a16="http://schemas.microsoft.com/office/drawing/2014/main" id="{75A3C0E3-D4F6-414C-AE93-AE49B9E1E8C8}"/>
              </a:ext>
            </a:extLst>
          </p:cNvPr>
          <p:cNvSpPr txBox="1"/>
          <p:nvPr/>
        </p:nvSpPr>
        <p:spPr>
          <a:xfrm>
            <a:off x="10634128" y="5867967"/>
            <a:ext cx="1306640" cy="369332"/>
          </a:xfrm>
          <a:prstGeom prst="rect">
            <a:avLst/>
          </a:prstGeom>
          <a:noFill/>
        </p:spPr>
        <p:txBody>
          <a:bodyPr wrap="none" rtlCol="0">
            <a:spAutoFit/>
          </a:bodyPr>
          <a:lstStyle/>
          <a:p>
            <a:r>
              <a:rPr lang="en-US" dirty="0"/>
              <a:t>QUIC server</a:t>
            </a:r>
          </a:p>
        </p:txBody>
      </p:sp>
      <p:sp>
        <p:nvSpPr>
          <p:cNvPr id="29" name="Cloud 28">
            <a:extLst>
              <a:ext uri="{FF2B5EF4-FFF2-40B4-BE49-F238E27FC236}">
                <a16:creationId xmlns:a16="http://schemas.microsoft.com/office/drawing/2014/main" id="{EB82C8D0-3598-7B42-A22A-F230153431D3}"/>
              </a:ext>
            </a:extLst>
          </p:cNvPr>
          <p:cNvSpPr/>
          <p:nvPr/>
        </p:nvSpPr>
        <p:spPr>
          <a:xfrm>
            <a:off x="6926454" y="4394489"/>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E4ECF5D-C30A-F04B-823B-077242125A43}"/>
              </a:ext>
            </a:extLst>
          </p:cNvPr>
          <p:cNvSpPr txBox="1"/>
          <p:nvPr/>
        </p:nvSpPr>
        <p:spPr>
          <a:xfrm>
            <a:off x="9613878" y="4894661"/>
            <a:ext cx="1542224" cy="338554"/>
          </a:xfrm>
          <a:prstGeom prst="rect">
            <a:avLst/>
          </a:prstGeom>
          <a:noFill/>
        </p:spPr>
        <p:txBody>
          <a:bodyPr wrap="square" rtlCol="0">
            <a:spAutoFit/>
          </a:bodyPr>
          <a:lstStyle/>
          <a:p>
            <a:pPr algn="ctr"/>
            <a:r>
              <a:rPr lang="en-US" sz="1600" b="1" dirty="0"/>
              <a:t>QUIC</a:t>
            </a:r>
            <a:endParaRPr lang="en-US" sz="1600" dirty="0"/>
          </a:p>
        </p:txBody>
      </p:sp>
      <p:cxnSp>
        <p:nvCxnSpPr>
          <p:cNvPr id="31" name="Straight Connector 30">
            <a:extLst>
              <a:ext uri="{FF2B5EF4-FFF2-40B4-BE49-F238E27FC236}">
                <a16:creationId xmlns:a16="http://schemas.microsoft.com/office/drawing/2014/main" id="{024FE1E5-8E2C-BF4B-90CF-FC2ECF3A6D34}"/>
              </a:ext>
            </a:extLst>
          </p:cNvPr>
          <p:cNvCxnSpPr>
            <a:cxnSpLocks/>
          </p:cNvCxnSpPr>
          <p:nvPr/>
        </p:nvCxnSpPr>
        <p:spPr>
          <a:xfrm flipV="1">
            <a:off x="6053636" y="5463177"/>
            <a:ext cx="932450" cy="2501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B416597-5BE2-7A4B-975F-04A3CB569A42}"/>
              </a:ext>
            </a:extLst>
          </p:cNvPr>
          <p:cNvSpPr txBox="1"/>
          <p:nvPr/>
        </p:nvSpPr>
        <p:spPr>
          <a:xfrm>
            <a:off x="5650086" y="4278470"/>
            <a:ext cx="1694695" cy="523220"/>
          </a:xfrm>
          <a:prstGeom prst="rect">
            <a:avLst/>
          </a:prstGeom>
          <a:noFill/>
        </p:spPr>
        <p:txBody>
          <a:bodyPr wrap="none" rtlCol="0">
            <a:spAutoFit/>
          </a:bodyPr>
          <a:lstStyle/>
          <a:p>
            <a:r>
              <a:rPr lang="en-US" sz="2800" dirty="0"/>
              <a:t>1.2.0.0/16</a:t>
            </a:r>
          </a:p>
        </p:txBody>
      </p:sp>
      <p:sp>
        <p:nvSpPr>
          <p:cNvPr id="34" name="Left Arrow 33">
            <a:extLst>
              <a:ext uri="{FF2B5EF4-FFF2-40B4-BE49-F238E27FC236}">
                <a16:creationId xmlns:a16="http://schemas.microsoft.com/office/drawing/2014/main" id="{2EA97BD6-CF40-F949-A3AB-3B8E95499CBF}"/>
              </a:ext>
            </a:extLst>
          </p:cNvPr>
          <p:cNvSpPr/>
          <p:nvPr/>
        </p:nvSpPr>
        <p:spPr>
          <a:xfrm>
            <a:off x="5858830" y="4799216"/>
            <a:ext cx="1154242" cy="298836"/>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Arrow 34">
            <a:extLst>
              <a:ext uri="{FF2B5EF4-FFF2-40B4-BE49-F238E27FC236}">
                <a16:creationId xmlns:a16="http://schemas.microsoft.com/office/drawing/2014/main" id="{7652531F-77F2-1449-9637-EB7790780DBF}"/>
              </a:ext>
            </a:extLst>
          </p:cNvPr>
          <p:cNvSpPr/>
          <p:nvPr/>
        </p:nvSpPr>
        <p:spPr>
          <a:xfrm rot="956171">
            <a:off x="1791698" y="4344335"/>
            <a:ext cx="726268" cy="352503"/>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2A649F53-1103-1848-B611-FF22F3634337}"/>
              </a:ext>
            </a:extLst>
          </p:cNvPr>
          <p:cNvSpPr txBox="1"/>
          <p:nvPr/>
        </p:nvSpPr>
        <p:spPr>
          <a:xfrm rot="1016846">
            <a:off x="1789022" y="4002640"/>
            <a:ext cx="896399" cy="400110"/>
          </a:xfrm>
          <a:prstGeom prst="rect">
            <a:avLst/>
          </a:prstGeom>
          <a:noFill/>
        </p:spPr>
        <p:txBody>
          <a:bodyPr wrap="none" rtlCol="0">
            <a:spAutoFit/>
          </a:bodyPr>
          <a:lstStyle/>
          <a:p>
            <a:r>
              <a:rPr lang="en-US" sz="2000" dirty="0"/>
              <a:t>1.2.</a:t>
            </a:r>
            <a:r>
              <a:rPr lang="en-US" sz="2000" b="1" dirty="0">
                <a:solidFill>
                  <a:srgbClr val="FF0000"/>
                </a:solidFill>
              </a:rPr>
              <a:t>3</a:t>
            </a:r>
            <a:r>
              <a:rPr lang="en-US" sz="2000" dirty="0"/>
              <a:t>.4</a:t>
            </a:r>
          </a:p>
        </p:txBody>
      </p:sp>
      <p:pic>
        <p:nvPicPr>
          <p:cNvPr id="24" name="Picture 23">
            <a:extLst>
              <a:ext uri="{FF2B5EF4-FFF2-40B4-BE49-F238E27FC236}">
                <a16:creationId xmlns:a16="http://schemas.microsoft.com/office/drawing/2014/main" id="{E2B99EB7-D9EC-104D-91A4-864F762A69C8}"/>
              </a:ext>
            </a:extLst>
          </p:cNvPr>
          <p:cNvPicPr>
            <a:picLocks noChangeAspect="1"/>
          </p:cNvPicPr>
          <p:nvPr/>
        </p:nvPicPr>
        <p:blipFill>
          <a:blip r:embed="rId4"/>
          <a:stretch>
            <a:fillRect/>
          </a:stretch>
        </p:blipFill>
        <p:spPr>
          <a:xfrm>
            <a:off x="2644579" y="4518275"/>
            <a:ext cx="974953" cy="933733"/>
          </a:xfrm>
          <a:prstGeom prst="rect">
            <a:avLst/>
          </a:prstGeom>
        </p:spPr>
      </p:pic>
      <p:pic>
        <p:nvPicPr>
          <p:cNvPr id="37" name="Picture 36">
            <a:extLst>
              <a:ext uri="{FF2B5EF4-FFF2-40B4-BE49-F238E27FC236}">
                <a16:creationId xmlns:a16="http://schemas.microsoft.com/office/drawing/2014/main" id="{05A6FE72-4560-3844-9846-DE5F90589F66}"/>
              </a:ext>
            </a:extLst>
          </p:cNvPr>
          <p:cNvPicPr>
            <a:picLocks noChangeAspect="1"/>
          </p:cNvPicPr>
          <p:nvPr/>
        </p:nvPicPr>
        <p:blipFill>
          <a:blip r:embed="rId4"/>
          <a:stretch>
            <a:fillRect/>
          </a:stretch>
        </p:blipFill>
        <p:spPr>
          <a:xfrm>
            <a:off x="2623662" y="5626622"/>
            <a:ext cx="974953" cy="933733"/>
          </a:xfrm>
          <a:prstGeom prst="rect">
            <a:avLst/>
          </a:prstGeom>
        </p:spPr>
      </p:pic>
      <p:sp>
        <p:nvSpPr>
          <p:cNvPr id="15" name="TextBox 14">
            <a:extLst>
              <a:ext uri="{FF2B5EF4-FFF2-40B4-BE49-F238E27FC236}">
                <a16:creationId xmlns:a16="http://schemas.microsoft.com/office/drawing/2014/main" id="{CBA0A3BB-36B3-C444-80D6-210380024D1B}"/>
              </a:ext>
            </a:extLst>
          </p:cNvPr>
          <p:cNvSpPr txBox="1"/>
          <p:nvPr/>
        </p:nvSpPr>
        <p:spPr>
          <a:xfrm>
            <a:off x="2848884" y="4219394"/>
            <a:ext cx="537327" cy="523220"/>
          </a:xfrm>
          <a:prstGeom prst="rect">
            <a:avLst/>
          </a:prstGeom>
          <a:noFill/>
        </p:spPr>
        <p:txBody>
          <a:bodyPr wrap="none" rtlCol="0">
            <a:spAutoFit/>
          </a:bodyPr>
          <a:lstStyle/>
          <a:p>
            <a:r>
              <a:rPr lang="en-US" sz="2800" b="1" dirty="0">
                <a:solidFill>
                  <a:srgbClr val="FF0000"/>
                </a:solidFill>
              </a:rPr>
              <a:t>S3</a:t>
            </a:r>
            <a:endParaRPr lang="en-US" sz="2000" b="1" dirty="0">
              <a:solidFill>
                <a:srgbClr val="FF0000"/>
              </a:solidFill>
            </a:endParaRPr>
          </a:p>
        </p:txBody>
      </p:sp>
      <p:sp>
        <p:nvSpPr>
          <p:cNvPr id="40" name="Left Arrow 39">
            <a:extLst>
              <a:ext uri="{FF2B5EF4-FFF2-40B4-BE49-F238E27FC236}">
                <a16:creationId xmlns:a16="http://schemas.microsoft.com/office/drawing/2014/main" id="{C00C37F8-CD57-E348-9411-5E4E7E2A469D}"/>
              </a:ext>
            </a:extLst>
          </p:cNvPr>
          <p:cNvSpPr/>
          <p:nvPr/>
        </p:nvSpPr>
        <p:spPr>
          <a:xfrm rot="20438599">
            <a:off x="1547893" y="5079885"/>
            <a:ext cx="726268" cy="352503"/>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0ED20128-AB20-D14E-ACD4-CC48E076CA2A}"/>
              </a:ext>
            </a:extLst>
          </p:cNvPr>
          <p:cNvSpPr txBox="1"/>
          <p:nvPr/>
        </p:nvSpPr>
        <p:spPr>
          <a:xfrm rot="20492170">
            <a:off x="1439470" y="4814998"/>
            <a:ext cx="896399" cy="400110"/>
          </a:xfrm>
          <a:prstGeom prst="rect">
            <a:avLst/>
          </a:prstGeom>
          <a:noFill/>
        </p:spPr>
        <p:txBody>
          <a:bodyPr wrap="none" rtlCol="0">
            <a:spAutoFit/>
          </a:bodyPr>
          <a:lstStyle/>
          <a:p>
            <a:r>
              <a:rPr lang="en-US" sz="2000" dirty="0"/>
              <a:t>1.2.</a:t>
            </a:r>
            <a:r>
              <a:rPr lang="en-US" sz="2000" b="1" dirty="0">
                <a:solidFill>
                  <a:srgbClr val="FF0000"/>
                </a:solidFill>
              </a:rPr>
              <a:t>3</a:t>
            </a:r>
            <a:r>
              <a:rPr lang="en-US" sz="2000" dirty="0"/>
              <a:t>.5</a:t>
            </a:r>
          </a:p>
        </p:txBody>
      </p:sp>
      <p:sp>
        <p:nvSpPr>
          <p:cNvPr id="42" name="Left Arrow 41">
            <a:extLst>
              <a:ext uri="{FF2B5EF4-FFF2-40B4-BE49-F238E27FC236}">
                <a16:creationId xmlns:a16="http://schemas.microsoft.com/office/drawing/2014/main" id="{0472149B-61E0-044A-B4ED-529259953DEC}"/>
              </a:ext>
            </a:extLst>
          </p:cNvPr>
          <p:cNvSpPr/>
          <p:nvPr/>
        </p:nvSpPr>
        <p:spPr>
          <a:xfrm rot="20838895">
            <a:off x="1849073" y="5908547"/>
            <a:ext cx="726268" cy="352503"/>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BF056E11-E446-8A42-A554-45377E5D5EAC}"/>
              </a:ext>
            </a:extLst>
          </p:cNvPr>
          <p:cNvSpPr txBox="1"/>
          <p:nvPr/>
        </p:nvSpPr>
        <p:spPr>
          <a:xfrm rot="21129112">
            <a:off x="1740060" y="5613155"/>
            <a:ext cx="896399" cy="400110"/>
          </a:xfrm>
          <a:prstGeom prst="rect">
            <a:avLst/>
          </a:prstGeom>
          <a:noFill/>
        </p:spPr>
        <p:txBody>
          <a:bodyPr wrap="none" rtlCol="0">
            <a:spAutoFit/>
          </a:bodyPr>
          <a:lstStyle/>
          <a:p>
            <a:r>
              <a:rPr lang="en-US" sz="2000" dirty="0"/>
              <a:t>1.2.</a:t>
            </a:r>
            <a:r>
              <a:rPr lang="en-US" sz="2000" b="1" dirty="0">
                <a:solidFill>
                  <a:srgbClr val="FF0000"/>
                </a:solidFill>
              </a:rPr>
              <a:t>7</a:t>
            </a:r>
            <a:r>
              <a:rPr lang="en-US" sz="2000" dirty="0"/>
              <a:t>.1</a:t>
            </a:r>
          </a:p>
        </p:txBody>
      </p:sp>
      <p:sp>
        <p:nvSpPr>
          <p:cNvPr id="44" name="TextBox 43">
            <a:extLst>
              <a:ext uri="{FF2B5EF4-FFF2-40B4-BE49-F238E27FC236}">
                <a16:creationId xmlns:a16="http://schemas.microsoft.com/office/drawing/2014/main" id="{0B04A16C-01DA-2146-80AE-08E6EC967AF4}"/>
              </a:ext>
            </a:extLst>
          </p:cNvPr>
          <p:cNvSpPr txBox="1"/>
          <p:nvPr/>
        </p:nvSpPr>
        <p:spPr>
          <a:xfrm>
            <a:off x="2842474" y="6306510"/>
            <a:ext cx="537327" cy="523220"/>
          </a:xfrm>
          <a:prstGeom prst="rect">
            <a:avLst/>
          </a:prstGeom>
          <a:noFill/>
        </p:spPr>
        <p:txBody>
          <a:bodyPr wrap="none" rtlCol="0">
            <a:spAutoFit/>
          </a:bodyPr>
          <a:lstStyle/>
          <a:p>
            <a:r>
              <a:rPr lang="en-US" sz="2800" b="1" dirty="0">
                <a:solidFill>
                  <a:srgbClr val="FF0000"/>
                </a:solidFill>
              </a:rPr>
              <a:t>S7</a:t>
            </a:r>
            <a:endParaRPr lang="en-US" sz="2000" b="1" dirty="0">
              <a:solidFill>
                <a:srgbClr val="FF0000"/>
              </a:solidFill>
            </a:endParaRPr>
          </a:p>
        </p:txBody>
      </p:sp>
      <p:cxnSp>
        <p:nvCxnSpPr>
          <p:cNvPr id="17" name="Straight Connector 16">
            <a:extLst>
              <a:ext uri="{FF2B5EF4-FFF2-40B4-BE49-F238E27FC236}">
                <a16:creationId xmlns:a16="http://schemas.microsoft.com/office/drawing/2014/main" id="{EF516242-B0B6-024D-8D9C-C35017639319}"/>
              </a:ext>
            </a:extLst>
          </p:cNvPr>
          <p:cNvCxnSpPr>
            <a:cxnSpLocks/>
          </p:cNvCxnSpPr>
          <p:nvPr/>
        </p:nvCxnSpPr>
        <p:spPr>
          <a:xfrm>
            <a:off x="3411841" y="5016075"/>
            <a:ext cx="1951353" cy="31763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421499F-AC83-684C-B517-0EFDDF651B8C}"/>
              </a:ext>
            </a:extLst>
          </p:cNvPr>
          <p:cNvCxnSpPr>
            <a:cxnSpLocks/>
          </p:cNvCxnSpPr>
          <p:nvPr/>
        </p:nvCxnSpPr>
        <p:spPr>
          <a:xfrm flipV="1">
            <a:off x="3411841" y="5616297"/>
            <a:ext cx="2006106" cy="4048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6" name="Left Arrow 45">
            <a:extLst>
              <a:ext uri="{FF2B5EF4-FFF2-40B4-BE49-F238E27FC236}">
                <a16:creationId xmlns:a16="http://schemas.microsoft.com/office/drawing/2014/main" id="{52D64E94-9380-2442-B677-14AE508F5421}"/>
              </a:ext>
            </a:extLst>
          </p:cNvPr>
          <p:cNvSpPr/>
          <p:nvPr/>
        </p:nvSpPr>
        <p:spPr>
          <a:xfrm rot="569797">
            <a:off x="4120138" y="4814497"/>
            <a:ext cx="900174" cy="346835"/>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0BEFBDF-B27B-1940-BE70-56A018C91166}"/>
              </a:ext>
            </a:extLst>
          </p:cNvPr>
          <p:cNvSpPr txBox="1"/>
          <p:nvPr/>
        </p:nvSpPr>
        <p:spPr>
          <a:xfrm rot="750053">
            <a:off x="4194064" y="4468741"/>
            <a:ext cx="1035861" cy="461665"/>
          </a:xfrm>
          <a:prstGeom prst="rect">
            <a:avLst/>
          </a:prstGeom>
          <a:noFill/>
        </p:spPr>
        <p:txBody>
          <a:bodyPr wrap="none" rtlCol="0">
            <a:spAutoFit/>
          </a:bodyPr>
          <a:lstStyle/>
          <a:p>
            <a:r>
              <a:rPr lang="en-US" sz="2400" dirty="0"/>
              <a:t>1.2.</a:t>
            </a:r>
            <a:r>
              <a:rPr lang="en-US" sz="2400" b="1" dirty="0">
                <a:solidFill>
                  <a:srgbClr val="FF0000"/>
                </a:solidFill>
              </a:rPr>
              <a:t>3</a:t>
            </a:r>
            <a:r>
              <a:rPr lang="en-US" sz="2400" dirty="0"/>
              <a:t>.*</a:t>
            </a:r>
          </a:p>
        </p:txBody>
      </p:sp>
      <p:sp>
        <p:nvSpPr>
          <p:cNvPr id="47" name="Left Arrow 46">
            <a:extLst>
              <a:ext uri="{FF2B5EF4-FFF2-40B4-BE49-F238E27FC236}">
                <a16:creationId xmlns:a16="http://schemas.microsoft.com/office/drawing/2014/main" id="{35140D16-E278-F045-A094-C3D3BFE3BC54}"/>
              </a:ext>
            </a:extLst>
          </p:cNvPr>
          <p:cNvSpPr/>
          <p:nvPr/>
        </p:nvSpPr>
        <p:spPr>
          <a:xfrm rot="20752408">
            <a:off x="3566493" y="5546767"/>
            <a:ext cx="900174" cy="346835"/>
          </a:xfrm>
          <a:prstGeom prst="leftArrow">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E6E29EA5-E125-F143-9A0C-128142E75A55}"/>
              </a:ext>
            </a:extLst>
          </p:cNvPr>
          <p:cNvSpPr txBox="1"/>
          <p:nvPr/>
        </p:nvSpPr>
        <p:spPr>
          <a:xfrm rot="20932664">
            <a:off x="3475817" y="5200913"/>
            <a:ext cx="1035861" cy="461665"/>
          </a:xfrm>
          <a:prstGeom prst="rect">
            <a:avLst/>
          </a:prstGeom>
          <a:noFill/>
        </p:spPr>
        <p:txBody>
          <a:bodyPr wrap="none" rtlCol="0">
            <a:spAutoFit/>
          </a:bodyPr>
          <a:lstStyle/>
          <a:p>
            <a:r>
              <a:rPr lang="en-US" sz="2400" dirty="0"/>
              <a:t>1.2.</a:t>
            </a:r>
            <a:r>
              <a:rPr lang="en-US" sz="2400" b="1" dirty="0">
                <a:solidFill>
                  <a:srgbClr val="FF0000"/>
                </a:solidFill>
              </a:rPr>
              <a:t>7</a:t>
            </a:r>
            <a:r>
              <a:rPr lang="en-US" sz="2400" dirty="0"/>
              <a:t>.*</a:t>
            </a:r>
          </a:p>
        </p:txBody>
      </p:sp>
      <p:sp>
        <p:nvSpPr>
          <p:cNvPr id="52" name="TextBox 51">
            <a:extLst>
              <a:ext uri="{FF2B5EF4-FFF2-40B4-BE49-F238E27FC236}">
                <a16:creationId xmlns:a16="http://schemas.microsoft.com/office/drawing/2014/main" id="{0F4E367D-C620-FF45-8D11-ABCE538BC034}"/>
              </a:ext>
            </a:extLst>
          </p:cNvPr>
          <p:cNvSpPr txBox="1"/>
          <p:nvPr/>
        </p:nvSpPr>
        <p:spPr>
          <a:xfrm>
            <a:off x="5680001" y="5667253"/>
            <a:ext cx="892873" cy="707886"/>
          </a:xfrm>
          <a:prstGeom prst="rect">
            <a:avLst/>
          </a:prstGeom>
          <a:noFill/>
        </p:spPr>
        <p:txBody>
          <a:bodyPr wrap="none" rtlCol="0">
            <a:spAutoFit/>
          </a:bodyPr>
          <a:lstStyle/>
          <a:p>
            <a:pPr algn="ctr"/>
            <a:r>
              <a:rPr lang="en-US" sz="2000" dirty="0"/>
              <a:t>border</a:t>
            </a:r>
            <a:br>
              <a:rPr lang="en-US" sz="2000" dirty="0"/>
            </a:br>
            <a:r>
              <a:rPr lang="en-US" sz="2000" dirty="0"/>
              <a:t>switch</a:t>
            </a:r>
          </a:p>
        </p:txBody>
      </p:sp>
    </p:spTree>
    <p:extLst>
      <p:ext uri="{BB962C8B-B14F-4D97-AF65-F5344CB8AC3E}">
        <p14:creationId xmlns:p14="http://schemas.microsoft.com/office/powerpoint/2010/main" val="21241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0" grpId="0" animBg="1"/>
      <p:bldP spid="41" grpId="0"/>
      <p:bldP spid="42" grpId="0" animBg="1"/>
      <p:bldP spid="43" grpId="0"/>
      <p:bldP spid="46" grpId="0" animBg="1"/>
      <p:bldP spid="22" grpId="0"/>
      <p:bldP spid="47"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8529-0815-9948-8031-5C891927171A}"/>
              </a:ext>
            </a:extLst>
          </p:cNvPr>
          <p:cNvSpPr>
            <a:spLocks noGrp="1"/>
          </p:cNvSpPr>
          <p:nvPr>
            <p:ph type="title"/>
          </p:nvPr>
        </p:nvSpPr>
        <p:spPr/>
        <p:txBody>
          <a:bodyPr/>
          <a:lstStyle/>
          <a:p>
            <a:r>
              <a:rPr lang="en-US" dirty="0"/>
              <a:t>In-Network Traffic Obfuscation</a:t>
            </a:r>
          </a:p>
        </p:txBody>
      </p:sp>
      <p:sp>
        <p:nvSpPr>
          <p:cNvPr id="4" name="Slide Number Placeholder 3">
            <a:extLst>
              <a:ext uri="{FF2B5EF4-FFF2-40B4-BE49-F238E27FC236}">
                <a16:creationId xmlns:a16="http://schemas.microsoft.com/office/drawing/2014/main" id="{77734D83-4026-4D49-BCE6-422EB335CC54}"/>
              </a:ext>
            </a:extLst>
          </p:cNvPr>
          <p:cNvSpPr>
            <a:spLocks noGrp="1"/>
          </p:cNvSpPr>
          <p:nvPr>
            <p:ph type="sldNum" sz="quarter" idx="12"/>
          </p:nvPr>
        </p:nvSpPr>
        <p:spPr/>
        <p:txBody>
          <a:bodyPr/>
          <a:lstStyle/>
          <a:p>
            <a:fld id="{1718992C-B9AF-2F49-8B31-EC7F489F3004}" type="slidenum">
              <a:rPr lang="en-US" smtClean="0"/>
              <a:t>28</a:t>
            </a:fld>
            <a:endParaRPr lang="en-US"/>
          </a:p>
        </p:txBody>
      </p:sp>
      <p:graphicFrame>
        <p:nvGraphicFramePr>
          <p:cNvPr id="5" name="Table 4">
            <a:extLst>
              <a:ext uri="{FF2B5EF4-FFF2-40B4-BE49-F238E27FC236}">
                <a16:creationId xmlns:a16="http://schemas.microsoft.com/office/drawing/2014/main" id="{CA790077-172E-2B4E-960C-F5CDAC9BE22D}"/>
              </a:ext>
            </a:extLst>
          </p:cNvPr>
          <p:cNvGraphicFramePr>
            <a:graphicFrameLocks noGrp="1"/>
          </p:cNvGraphicFramePr>
          <p:nvPr/>
        </p:nvGraphicFramePr>
        <p:xfrm>
          <a:off x="609600" y="1961724"/>
          <a:ext cx="11283885" cy="3525304"/>
        </p:xfrm>
        <a:graphic>
          <a:graphicData uri="http://schemas.openxmlformats.org/drawingml/2006/table">
            <a:tbl>
              <a:tblPr firstRow="1" bandRow="1">
                <a:tableStyleId>{93296810-A885-4BE3-A3E7-6D5BEEA58F35}</a:tableStyleId>
              </a:tblPr>
              <a:tblGrid>
                <a:gridCol w="1456857">
                  <a:extLst>
                    <a:ext uri="{9D8B030D-6E8A-4147-A177-3AD203B41FA5}">
                      <a16:colId xmlns:a16="http://schemas.microsoft.com/office/drawing/2014/main" val="1424103826"/>
                    </a:ext>
                  </a:extLst>
                </a:gridCol>
                <a:gridCol w="2485665">
                  <a:extLst>
                    <a:ext uri="{9D8B030D-6E8A-4147-A177-3AD203B41FA5}">
                      <a16:colId xmlns:a16="http://schemas.microsoft.com/office/drawing/2014/main" val="1872696315"/>
                    </a:ext>
                  </a:extLst>
                </a:gridCol>
                <a:gridCol w="1823490">
                  <a:extLst>
                    <a:ext uri="{9D8B030D-6E8A-4147-A177-3AD203B41FA5}">
                      <a16:colId xmlns:a16="http://schemas.microsoft.com/office/drawing/2014/main" val="2610509065"/>
                    </a:ext>
                  </a:extLst>
                </a:gridCol>
                <a:gridCol w="2117601">
                  <a:extLst>
                    <a:ext uri="{9D8B030D-6E8A-4147-A177-3AD203B41FA5}">
                      <a16:colId xmlns:a16="http://schemas.microsoft.com/office/drawing/2014/main" val="674242921"/>
                    </a:ext>
                  </a:extLst>
                </a:gridCol>
                <a:gridCol w="3400272">
                  <a:extLst>
                    <a:ext uri="{9D8B030D-6E8A-4147-A177-3AD203B41FA5}">
                      <a16:colId xmlns:a16="http://schemas.microsoft.com/office/drawing/2014/main" val="176513827"/>
                    </a:ext>
                  </a:extLst>
                </a:gridCol>
              </a:tblGrid>
              <a:tr h="771984">
                <a:tc>
                  <a:txBody>
                    <a:bodyPr/>
                    <a:lstStyle/>
                    <a:p>
                      <a:endParaRPr lang="en-US" sz="2800" dirty="0"/>
                    </a:p>
                  </a:txBody>
                  <a:tcPr/>
                </a:tc>
                <a:tc>
                  <a:txBody>
                    <a:bodyPr/>
                    <a:lstStyle/>
                    <a:p>
                      <a:pPr algn="ctr"/>
                      <a:r>
                        <a:rPr lang="en-US" sz="2800" dirty="0"/>
                        <a:t>Target traffic</a:t>
                      </a:r>
                    </a:p>
                  </a:txBody>
                  <a:tcPr/>
                </a:tc>
                <a:tc>
                  <a:txBody>
                    <a:bodyPr/>
                    <a:lstStyle/>
                    <a:p>
                      <a:pPr algn="ctr"/>
                      <a:r>
                        <a:rPr lang="en-US" sz="2800" dirty="0"/>
                        <a:t>Encryption</a:t>
                      </a:r>
                    </a:p>
                  </a:txBody>
                  <a:tcPr/>
                </a:tc>
                <a:tc>
                  <a:txBody>
                    <a:bodyPr/>
                    <a:lstStyle/>
                    <a:p>
                      <a:pPr algn="ctr"/>
                      <a:r>
                        <a:rPr lang="en-US" sz="2800" dirty="0"/>
                        <a:t>Scenario</a:t>
                      </a:r>
                    </a:p>
                  </a:txBody>
                  <a:tcPr/>
                </a:tc>
                <a:tc>
                  <a:txBody>
                    <a:bodyPr/>
                    <a:lstStyle/>
                    <a:p>
                      <a:pPr algn="ctr"/>
                      <a:r>
                        <a:rPr lang="en-US" sz="2800" dirty="0"/>
                        <a:t>Key Idea</a:t>
                      </a:r>
                    </a:p>
                  </a:txBody>
                  <a:tcPr/>
                </a:tc>
                <a:extLst>
                  <a:ext uri="{0D108BD9-81ED-4DB2-BD59-A6C34878D82A}">
                    <a16:rowId xmlns:a16="http://schemas.microsoft.com/office/drawing/2014/main" val="4060032116"/>
                  </a:ext>
                </a:extLst>
              </a:tr>
              <a:tr h="782706">
                <a:tc>
                  <a:txBody>
                    <a:bodyPr/>
                    <a:lstStyle/>
                    <a:p>
                      <a:r>
                        <a:rPr lang="en-US" sz="2800" b="1" dirty="0"/>
                        <a:t>SPINE</a:t>
                      </a:r>
                    </a:p>
                    <a:p>
                      <a:r>
                        <a:rPr lang="en-US" sz="1800" b="1" dirty="0"/>
                        <a:t>[FOCI’19]</a:t>
                      </a:r>
                    </a:p>
                  </a:txBody>
                  <a:tcPr/>
                </a:tc>
                <a:tc>
                  <a:txBody>
                    <a:bodyPr/>
                    <a:lstStyle/>
                    <a:p>
                      <a:r>
                        <a:rPr lang="en-US" sz="2800" dirty="0"/>
                        <a:t>All</a:t>
                      </a:r>
                    </a:p>
                  </a:txBody>
                  <a:tcPr/>
                </a:tc>
                <a:tc>
                  <a:txBody>
                    <a:bodyPr/>
                    <a:lstStyle/>
                    <a:p>
                      <a:r>
                        <a:rPr lang="en-US" sz="2800" dirty="0"/>
                        <a:t>IP/TCP header</a:t>
                      </a:r>
                    </a:p>
                  </a:txBody>
                  <a:tcPr/>
                </a:tc>
                <a:tc>
                  <a:txBody>
                    <a:bodyPr/>
                    <a:lstStyle/>
                    <a:p>
                      <a:r>
                        <a:rPr lang="en-US" sz="2800" dirty="0"/>
                        <a:t>Two trusted edge </a:t>
                      </a:r>
                      <a:r>
                        <a:rPr lang="en-US" sz="2800" dirty="0" err="1"/>
                        <a:t>ASes</a:t>
                      </a:r>
                      <a:endParaRPr lang="en-US" sz="2800" dirty="0"/>
                    </a:p>
                  </a:txBody>
                  <a:tcPr/>
                </a:tc>
                <a:tc>
                  <a:txBody>
                    <a:bodyPr/>
                    <a:lstStyle/>
                    <a:p>
                      <a:r>
                        <a:rPr lang="en-US" sz="2800" dirty="0"/>
                        <a:t>P4, IPv6 encoding</a:t>
                      </a:r>
                    </a:p>
                  </a:txBody>
                  <a:tcPr/>
                </a:tc>
                <a:extLst>
                  <a:ext uri="{0D108BD9-81ED-4DB2-BD59-A6C34878D82A}">
                    <a16:rowId xmlns:a16="http://schemas.microsoft.com/office/drawing/2014/main" val="1483476985"/>
                  </a:ext>
                </a:extLst>
              </a:tr>
              <a:tr h="1015960">
                <a:tc>
                  <a:txBody>
                    <a:bodyPr/>
                    <a:lstStyle/>
                    <a:p>
                      <a:r>
                        <a:rPr lang="en-US" sz="2800" b="1" dirty="0"/>
                        <a:t>PINOT</a:t>
                      </a:r>
                      <a:br>
                        <a:rPr lang="en-US" sz="2800" b="1" dirty="0"/>
                      </a:br>
                      <a:r>
                        <a:rPr lang="en-US" sz="1800" b="1" dirty="0"/>
                        <a:t>[</a:t>
                      </a:r>
                      <a:r>
                        <a:rPr lang="en-US" sz="1800" b="1" dirty="0" err="1"/>
                        <a:t>arXiv</a:t>
                      </a:r>
                      <a:r>
                        <a:rPr lang="en-US" sz="1800" b="1" dirty="0"/>
                        <a:t>]</a:t>
                      </a:r>
                    </a:p>
                  </a:txBody>
                  <a:tcPr/>
                </a:tc>
                <a:tc>
                  <a:txBody>
                    <a:bodyPr/>
                    <a:lstStyle/>
                    <a:p>
                      <a:r>
                        <a:rPr lang="en-US" sz="2800" dirty="0"/>
                        <a:t>Connectionless</a:t>
                      </a:r>
                    </a:p>
                  </a:txBody>
                  <a:tcPr/>
                </a:tc>
                <a:tc>
                  <a:txBody>
                    <a:bodyPr/>
                    <a:lstStyle/>
                    <a:p>
                      <a:r>
                        <a:rPr lang="en-US" sz="2800" dirty="0"/>
                        <a:t>Client IP</a:t>
                      </a:r>
                    </a:p>
                  </a:txBody>
                  <a:tcPr/>
                </a:tc>
                <a:tc>
                  <a:txBody>
                    <a:bodyPr/>
                    <a:lstStyle/>
                    <a:p>
                      <a:r>
                        <a:rPr lang="en-US" sz="2800" dirty="0"/>
                        <a:t>One edge AS</a:t>
                      </a:r>
                    </a:p>
                  </a:txBody>
                  <a:tcPr/>
                </a:tc>
                <a:tc>
                  <a:txBody>
                    <a:bodyPr/>
                    <a:lstStyle/>
                    <a:p>
                      <a:r>
                        <a:rPr lang="en-US" sz="2800" dirty="0"/>
                        <a:t>P4, IPv6 encoding, </a:t>
                      </a:r>
                    </a:p>
                    <a:p>
                      <a:r>
                        <a:rPr lang="en-US" sz="2800" dirty="0"/>
                        <a:t>line-rate encryption</a:t>
                      </a:r>
                    </a:p>
                  </a:txBody>
                  <a:tcPr/>
                </a:tc>
                <a:extLst>
                  <a:ext uri="{0D108BD9-81ED-4DB2-BD59-A6C34878D82A}">
                    <a16:rowId xmlns:a16="http://schemas.microsoft.com/office/drawing/2014/main" val="1420026609"/>
                  </a:ext>
                </a:extLst>
              </a:tr>
              <a:tr h="782706">
                <a:tc>
                  <a:txBody>
                    <a:bodyPr/>
                    <a:lstStyle/>
                    <a:p>
                      <a:r>
                        <a:rPr lang="en-US" sz="2800" b="1" dirty="0"/>
                        <a:t>MIMIQ</a:t>
                      </a:r>
                    </a:p>
                    <a:p>
                      <a:r>
                        <a:rPr lang="en-US" sz="1800" b="1" dirty="0"/>
                        <a:t>[FOCI’20]</a:t>
                      </a:r>
                    </a:p>
                  </a:txBody>
                  <a:tcPr/>
                </a:tc>
                <a:tc>
                  <a:txBody>
                    <a:bodyPr/>
                    <a:lstStyle/>
                    <a:p>
                      <a:r>
                        <a:rPr lang="en-US" sz="2800" dirty="0"/>
                        <a:t>Connections</a:t>
                      </a:r>
                    </a:p>
                  </a:txBody>
                  <a:tcPr/>
                </a:tc>
                <a:tc>
                  <a:txBody>
                    <a:bodyPr/>
                    <a:lstStyle/>
                    <a:p>
                      <a:r>
                        <a:rPr lang="en-US" sz="2800" dirty="0"/>
                        <a:t>Client IP</a:t>
                      </a:r>
                    </a:p>
                  </a:txBody>
                  <a:tcPr/>
                </a:tc>
                <a:tc>
                  <a:txBody>
                    <a:bodyPr/>
                    <a:lstStyle/>
                    <a:p>
                      <a:r>
                        <a:rPr lang="en-US" sz="2800" dirty="0"/>
                        <a:t>One edge AS</a:t>
                      </a:r>
                    </a:p>
                  </a:txBody>
                  <a:tcPr/>
                </a:tc>
                <a:tc>
                  <a:txBody>
                    <a:bodyPr/>
                    <a:lstStyle/>
                    <a:p>
                      <a:r>
                        <a:rPr lang="en-US" sz="2800" dirty="0"/>
                        <a:t>P4, QUIC migration</a:t>
                      </a:r>
                    </a:p>
                  </a:txBody>
                  <a:tcPr/>
                </a:tc>
                <a:extLst>
                  <a:ext uri="{0D108BD9-81ED-4DB2-BD59-A6C34878D82A}">
                    <a16:rowId xmlns:a16="http://schemas.microsoft.com/office/drawing/2014/main" val="2965562764"/>
                  </a:ext>
                </a:extLst>
              </a:tr>
            </a:tbl>
          </a:graphicData>
        </a:graphic>
      </p:graphicFrame>
    </p:spTree>
    <p:extLst>
      <p:ext uri="{BB962C8B-B14F-4D97-AF65-F5344CB8AC3E}">
        <p14:creationId xmlns:p14="http://schemas.microsoft.com/office/powerpoint/2010/main" val="140081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CA7-9064-0D46-9BAE-D63C703DB5AD}"/>
              </a:ext>
            </a:extLst>
          </p:cNvPr>
          <p:cNvSpPr>
            <a:spLocks noGrp="1"/>
          </p:cNvSpPr>
          <p:nvPr>
            <p:ph type="title"/>
          </p:nvPr>
        </p:nvSpPr>
        <p:spPr/>
        <p:txBody>
          <a:bodyPr/>
          <a:lstStyle/>
          <a:p>
            <a:r>
              <a:rPr lang="en-US" dirty="0"/>
              <a:t>Privacy Threats</a:t>
            </a:r>
          </a:p>
        </p:txBody>
      </p:sp>
      <p:sp>
        <p:nvSpPr>
          <p:cNvPr id="3" name="Content Placeholder 2">
            <a:extLst>
              <a:ext uri="{FF2B5EF4-FFF2-40B4-BE49-F238E27FC236}">
                <a16:creationId xmlns:a16="http://schemas.microsoft.com/office/drawing/2014/main" id="{3D840334-7EA6-7F49-8605-FF318F928952}"/>
              </a:ext>
            </a:extLst>
          </p:cNvPr>
          <p:cNvSpPr>
            <a:spLocks noGrp="1"/>
          </p:cNvSpPr>
          <p:nvPr>
            <p:ph idx="1"/>
          </p:nvPr>
        </p:nvSpPr>
        <p:spPr/>
        <p:txBody>
          <a:bodyPr/>
          <a:lstStyle/>
          <a:p>
            <a:r>
              <a:rPr lang="en-US" sz="3600" dirty="0"/>
              <a:t>Network traffic reveals sensitive information</a:t>
            </a:r>
          </a:p>
          <a:p>
            <a:pPr marL="0" indent="0">
              <a:buNone/>
            </a:pPr>
            <a:endParaRPr lang="en-US" sz="3600" dirty="0"/>
          </a:p>
          <a:p>
            <a:r>
              <a:rPr lang="en-US" sz="3600" dirty="0"/>
              <a:t>Encryption protocols protect the confidentiality of </a:t>
            </a:r>
            <a:r>
              <a:rPr lang="en-US" sz="3600" i="1" dirty="0"/>
              <a:t>data</a:t>
            </a:r>
          </a:p>
          <a:p>
            <a:endParaRPr lang="en-US" sz="3600" dirty="0"/>
          </a:p>
          <a:p>
            <a:r>
              <a:rPr lang="en-US" sz="3600" dirty="0"/>
              <a:t>But, the packet </a:t>
            </a:r>
            <a:r>
              <a:rPr lang="en-US" sz="3600" i="1" dirty="0"/>
              <a:t>header</a:t>
            </a:r>
            <a:r>
              <a:rPr lang="en-US" sz="3600" dirty="0"/>
              <a:t> fields still reveal a lot</a:t>
            </a:r>
          </a:p>
          <a:p>
            <a:pPr lvl="1"/>
            <a:r>
              <a:rPr lang="en-US" sz="3200" dirty="0"/>
              <a:t>The identities of communicating end-points</a:t>
            </a:r>
          </a:p>
          <a:p>
            <a:pPr lvl="1"/>
            <a:r>
              <a:rPr lang="en-US" sz="3200" dirty="0"/>
              <a:t>The size of the exchanged content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8A2D80B8-6C3D-6B42-8344-A6C821E885DD}"/>
              </a:ext>
            </a:extLst>
          </p:cNvPr>
          <p:cNvSpPr>
            <a:spLocks noGrp="1"/>
          </p:cNvSpPr>
          <p:nvPr>
            <p:ph type="sldNum" sz="quarter" idx="12"/>
          </p:nvPr>
        </p:nvSpPr>
        <p:spPr/>
        <p:txBody>
          <a:bodyPr/>
          <a:lstStyle/>
          <a:p>
            <a:fld id="{1718992C-B9AF-2F49-8B31-EC7F489F3004}" type="slidenum">
              <a:rPr lang="en-US" smtClean="0"/>
              <a:t>2</a:t>
            </a:fld>
            <a:endParaRPr lang="en-US"/>
          </a:p>
        </p:txBody>
      </p:sp>
      <p:pic>
        <p:nvPicPr>
          <p:cNvPr id="5" name="Picture 4">
            <a:extLst>
              <a:ext uri="{FF2B5EF4-FFF2-40B4-BE49-F238E27FC236}">
                <a16:creationId xmlns:a16="http://schemas.microsoft.com/office/drawing/2014/main" id="{56B5586F-F492-E349-BD50-4519AC2C2DDD}"/>
              </a:ext>
            </a:extLst>
          </p:cNvPr>
          <p:cNvPicPr>
            <a:picLocks noChangeAspect="1"/>
          </p:cNvPicPr>
          <p:nvPr/>
        </p:nvPicPr>
        <p:blipFill>
          <a:blip r:embed="rId3"/>
          <a:stretch>
            <a:fillRect/>
          </a:stretch>
        </p:blipFill>
        <p:spPr>
          <a:xfrm>
            <a:off x="9615054" y="3965435"/>
            <a:ext cx="2279216" cy="2279216"/>
          </a:xfrm>
          <a:prstGeom prst="rect">
            <a:avLst/>
          </a:prstGeom>
        </p:spPr>
      </p:pic>
    </p:spTree>
    <p:extLst>
      <p:ext uri="{BB962C8B-B14F-4D97-AF65-F5344CB8AC3E}">
        <p14:creationId xmlns:p14="http://schemas.microsoft.com/office/powerpoint/2010/main" val="3149175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B55F-1C53-DA47-B116-F82B0D0C97C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61E616A-C5EE-B242-816A-52599A5DF29E}"/>
              </a:ext>
            </a:extLst>
          </p:cNvPr>
          <p:cNvSpPr>
            <a:spLocks noGrp="1"/>
          </p:cNvSpPr>
          <p:nvPr>
            <p:ph idx="1"/>
          </p:nvPr>
        </p:nvSpPr>
        <p:spPr>
          <a:xfrm>
            <a:off x="609600" y="1600202"/>
            <a:ext cx="10972800" cy="5121276"/>
          </a:xfrm>
        </p:spPr>
        <p:txBody>
          <a:bodyPr>
            <a:noAutofit/>
          </a:bodyPr>
          <a:lstStyle/>
          <a:p>
            <a:r>
              <a:rPr lang="en-US" sz="3600" dirty="0"/>
              <a:t>In-network traffic obfuscation</a:t>
            </a:r>
          </a:p>
          <a:p>
            <a:pPr lvl="1"/>
            <a:r>
              <a:rPr lang="en-US" sz="3200" dirty="0"/>
              <a:t>Practical user privacy</a:t>
            </a:r>
          </a:p>
          <a:p>
            <a:pPr lvl="1"/>
            <a:r>
              <a:rPr lang="en-US" sz="3200" dirty="0"/>
              <a:t>With good performance and ease of </a:t>
            </a:r>
            <a:r>
              <a:rPr lang="en-US" sz="3200" dirty="0" err="1"/>
              <a:t>deployability</a:t>
            </a:r>
            <a:endParaRPr lang="en-US" sz="3200" dirty="0"/>
          </a:p>
          <a:p>
            <a:pPr lvl="1"/>
            <a:r>
              <a:rPr lang="en-US" sz="3200" dirty="0"/>
              <a:t>Leveraging programmable switches (and other trends)</a:t>
            </a:r>
          </a:p>
          <a:p>
            <a:r>
              <a:rPr lang="en-US" sz="3600" dirty="0"/>
              <a:t>More generally</a:t>
            </a:r>
          </a:p>
          <a:p>
            <a:pPr lvl="1"/>
            <a:r>
              <a:rPr lang="en-US" sz="3200" dirty="0"/>
              <a:t>Internet security and privacy are hugely important</a:t>
            </a:r>
          </a:p>
          <a:p>
            <a:pPr lvl="1"/>
            <a:r>
              <a:rPr lang="en-US" sz="3200" dirty="0"/>
              <a:t>Programmable switches offer a deployment path</a:t>
            </a:r>
          </a:p>
          <a:p>
            <a:pPr lvl="1"/>
            <a:r>
              <a:rPr lang="en-US" sz="3200" dirty="0"/>
              <a:t>This is just the beginning!</a:t>
            </a:r>
          </a:p>
        </p:txBody>
      </p:sp>
      <p:sp>
        <p:nvSpPr>
          <p:cNvPr id="4" name="Slide Number Placeholder 3">
            <a:extLst>
              <a:ext uri="{FF2B5EF4-FFF2-40B4-BE49-F238E27FC236}">
                <a16:creationId xmlns:a16="http://schemas.microsoft.com/office/drawing/2014/main" id="{3A98EA46-45E6-AF40-8F68-FD912E9451B1}"/>
              </a:ext>
            </a:extLst>
          </p:cNvPr>
          <p:cNvSpPr>
            <a:spLocks noGrp="1"/>
          </p:cNvSpPr>
          <p:nvPr>
            <p:ph type="sldNum" sz="quarter" idx="12"/>
          </p:nvPr>
        </p:nvSpPr>
        <p:spPr/>
        <p:txBody>
          <a:bodyPr/>
          <a:lstStyle/>
          <a:p>
            <a:fld id="{1718992C-B9AF-2F49-8B31-EC7F489F3004}" type="slidenum">
              <a:rPr lang="en-US" smtClean="0"/>
              <a:t>29</a:t>
            </a:fld>
            <a:endParaRPr lang="en-US"/>
          </a:p>
        </p:txBody>
      </p:sp>
    </p:spTree>
    <p:extLst>
      <p:ext uri="{BB962C8B-B14F-4D97-AF65-F5344CB8AC3E}">
        <p14:creationId xmlns:p14="http://schemas.microsoft.com/office/powerpoint/2010/main" val="16795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7A99-E7F8-4A47-A377-9820D937905F}"/>
              </a:ext>
            </a:extLst>
          </p:cNvPr>
          <p:cNvSpPr>
            <a:spLocks noGrp="1"/>
          </p:cNvSpPr>
          <p:nvPr>
            <p:ph type="title"/>
          </p:nvPr>
        </p:nvSpPr>
        <p:spPr/>
        <p:txBody>
          <a:bodyPr/>
          <a:lstStyle/>
          <a:p>
            <a:r>
              <a:rPr lang="en-US" dirty="0"/>
              <a:t>Thanks to My Collaborators</a:t>
            </a:r>
          </a:p>
        </p:txBody>
      </p:sp>
      <p:sp>
        <p:nvSpPr>
          <p:cNvPr id="3" name="Content Placeholder 2">
            <a:extLst>
              <a:ext uri="{FF2B5EF4-FFF2-40B4-BE49-F238E27FC236}">
                <a16:creationId xmlns:a16="http://schemas.microsoft.com/office/drawing/2014/main" id="{48B70A7A-4D64-D74E-A6F9-F4D6046CE9B6}"/>
              </a:ext>
            </a:extLst>
          </p:cNvPr>
          <p:cNvSpPr>
            <a:spLocks noGrp="1"/>
          </p:cNvSpPr>
          <p:nvPr>
            <p:ph idx="1"/>
          </p:nvPr>
        </p:nvSpPr>
        <p:spPr/>
        <p:txBody>
          <a:bodyPr/>
          <a:lstStyle/>
          <a:p>
            <a:r>
              <a:rPr lang="en-US" dirty="0"/>
              <a:t>Liang Wang</a:t>
            </a:r>
          </a:p>
          <a:p>
            <a:r>
              <a:rPr lang="en-US" dirty="0" err="1"/>
              <a:t>Hyojoon</a:t>
            </a:r>
            <a:r>
              <a:rPr lang="en-US" dirty="0"/>
              <a:t> Kim</a:t>
            </a:r>
          </a:p>
          <a:p>
            <a:r>
              <a:rPr lang="en-US" dirty="0"/>
              <a:t>Prateek Mittal</a:t>
            </a:r>
          </a:p>
          <a:p>
            <a:r>
              <a:rPr lang="en-US" dirty="0"/>
              <a:t>Nick </a:t>
            </a:r>
            <a:r>
              <a:rPr lang="en-US" dirty="0" err="1"/>
              <a:t>Feamster</a:t>
            </a:r>
            <a:endParaRPr lang="en-US" dirty="0"/>
          </a:p>
          <a:p>
            <a:r>
              <a:rPr lang="en-US" dirty="0"/>
              <a:t>Trisha Datta</a:t>
            </a:r>
          </a:p>
          <a:p>
            <a:r>
              <a:rPr lang="en-US" dirty="0" err="1"/>
              <a:t>Yashodovar</a:t>
            </a:r>
            <a:r>
              <a:rPr lang="en-US" dirty="0"/>
              <a:t> </a:t>
            </a:r>
            <a:r>
              <a:rPr lang="en-US" dirty="0" err="1"/>
              <a:t>Govil</a:t>
            </a:r>
            <a:endParaRPr lang="en-US" dirty="0"/>
          </a:p>
        </p:txBody>
      </p:sp>
      <p:sp>
        <p:nvSpPr>
          <p:cNvPr id="4" name="Slide Number Placeholder 3">
            <a:extLst>
              <a:ext uri="{FF2B5EF4-FFF2-40B4-BE49-F238E27FC236}">
                <a16:creationId xmlns:a16="http://schemas.microsoft.com/office/drawing/2014/main" id="{56C44BF3-A92E-574A-AF62-7F43D2507D37}"/>
              </a:ext>
            </a:extLst>
          </p:cNvPr>
          <p:cNvSpPr>
            <a:spLocks noGrp="1"/>
          </p:cNvSpPr>
          <p:nvPr>
            <p:ph type="sldNum" sz="quarter" idx="12"/>
          </p:nvPr>
        </p:nvSpPr>
        <p:spPr/>
        <p:txBody>
          <a:bodyPr/>
          <a:lstStyle/>
          <a:p>
            <a:fld id="{1718992C-B9AF-2F49-8B31-EC7F489F3004}" type="slidenum">
              <a:rPr lang="en-US" smtClean="0"/>
              <a:t>30</a:t>
            </a:fld>
            <a:endParaRPr lang="en-US"/>
          </a:p>
        </p:txBody>
      </p:sp>
    </p:spTree>
    <p:extLst>
      <p:ext uri="{BB962C8B-B14F-4D97-AF65-F5344CB8AC3E}">
        <p14:creationId xmlns:p14="http://schemas.microsoft.com/office/powerpoint/2010/main" val="387316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768A-54C0-E349-930D-C56426E5EBF5}"/>
              </a:ext>
            </a:extLst>
          </p:cNvPr>
          <p:cNvSpPr>
            <a:spLocks noGrp="1"/>
          </p:cNvSpPr>
          <p:nvPr>
            <p:ph type="title"/>
          </p:nvPr>
        </p:nvSpPr>
        <p:spPr/>
        <p:txBody>
          <a:bodyPr/>
          <a:lstStyle/>
          <a:p>
            <a:r>
              <a:rPr lang="en-US" dirty="0"/>
              <a:t>Practical Challenges</a:t>
            </a:r>
          </a:p>
        </p:txBody>
      </p:sp>
      <p:sp>
        <p:nvSpPr>
          <p:cNvPr id="3" name="Content Placeholder 2">
            <a:extLst>
              <a:ext uri="{FF2B5EF4-FFF2-40B4-BE49-F238E27FC236}">
                <a16:creationId xmlns:a16="http://schemas.microsoft.com/office/drawing/2014/main" id="{5C0A9B55-DF80-BB4D-8F45-157B93AA7412}"/>
              </a:ext>
            </a:extLst>
          </p:cNvPr>
          <p:cNvSpPr>
            <a:spLocks noGrp="1"/>
          </p:cNvSpPr>
          <p:nvPr>
            <p:ph idx="1"/>
          </p:nvPr>
        </p:nvSpPr>
        <p:spPr/>
        <p:txBody>
          <a:bodyPr/>
          <a:lstStyle/>
          <a:p>
            <a:r>
              <a:rPr lang="en-US" dirty="0" err="1"/>
              <a:t>IPSec</a:t>
            </a:r>
            <a:r>
              <a:rPr lang="en-US" dirty="0"/>
              <a:t> tunnels</a:t>
            </a:r>
          </a:p>
          <a:p>
            <a:pPr lvl="1"/>
            <a:r>
              <a:rPr lang="en-US" dirty="0"/>
              <a:t>Computationally expensive</a:t>
            </a:r>
          </a:p>
          <a:p>
            <a:r>
              <a:rPr lang="en-US" dirty="0"/>
              <a:t>Tor overlay</a:t>
            </a:r>
          </a:p>
          <a:p>
            <a:pPr lvl="1"/>
            <a:r>
              <a:rPr lang="en-US" dirty="0"/>
              <a:t>Performance overhead</a:t>
            </a:r>
          </a:p>
          <a:p>
            <a:pPr lvl="1"/>
            <a:r>
              <a:rPr lang="en-US" dirty="0"/>
              <a:t>Users running special software</a:t>
            </a:r>
          </a:p>
          <a:p>
            <a:r>
              <a:rPr lang="en-US" dirty="0"/>
              <a:t>Network-layer anonymity systems</a:t>
            </a:r>
          </a:p>
          <a:p>
            <a:pPr lvl="1"/>
            <a:r>
              <a:rPr lang="en-US" dirty="0"/>
              <a:t>E.g., Hornet, </a:t>
            </a:r>
            <a:r>
              <a:rPr lang="en-US" dirty="0" err="1"/>
              <a:t>Taranet</a:t>
            </a:r>
            <a:r>
              <a:rPr lang="en-US" dirty="0"/>
              <a:t>, PHI, LAP, Dovetail, …</a:t>
            </a:r>
          </a:p>
          <a:p>
            <a:pPr lvl="1"/>
            <a:r>
              <a:rPr lang="en-US" dirty="0"/>
              <a:t>Cooperation from multiple </a:t>
            </a:r>
            <a:r>
              <a:rPr lang="en-US" dirty="0" err="1"/>
              <a:t>ASes</a:t>
            </a:r>
            <a:r>
              <a:rPr lang="en-US" dirty="0"/>
              <a:t> along the path</a:t>
            </a:r>
          </a:p>
        </p:txBody>
      </p:sp>
      <p:sp>
        <p:nvSpPr>
          <p:cNvPr id="4" name="Slide Number Placeholder 3">
            <a:extLst>
              <a:ext uri="{FF2B5EF4-FFF2-40B4-BE49-F238E27FC236}">
                <a16:creationId xmlns:a16="http://schemas.microsoft.com/office/drawing/2014/main" id="{023111C9-5018-C542-8C95-6D5CCB6F9F97}"/>
              </a:ext>
            </a:extLst>
          </p:cNvPr>
          <p:cNvSpPr>
            <a:spLocks noGrp="1"/>
          </p:cNvSpPr>
          <p:nvPr>
            <p:ph type="sldNum" sz="quarter" idx="12"/>
          </p:nvPr>
        </p:nvSpPr>
        <p:spPr/>
        <p:txBody>
          <a:bodyPr/>
          <a:lstStyle/>
          <a:p>
            <a:fld id="{1718992C-B9AF-2F49-8B31-EC7F489F3004}" type="slidenum">
              <a:rPr lang="en-US" smtClean="0"/>
              <a:t>3</a:t>
            </a:fld>
            <a:endParaRPr lang="en-US"/>
          </a:p>
        </p:txBody>
      </p:sp>
    </p:spTree>
    <p:extLst>
      <p:ext uri="{BB962C8B-B14F-4D97-AF65-F5344CB8AC3E}">
        <p14:creationId xmlns:p14="http://schemas.microsoft.com/office/powerpoint/2010/main" val="325365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43E3-D7E8-DA4E-950F-BBBBCDD9F98D}"/>
              </a:ext>
            </a:extLst>
          </p:cNvPr>
          <p:cNvSpPr>
            <a:spLocks noGrp="1"/>
          </p:cNvSpPr>
          <p:nvPr>
            <p:ph type="title"/>
          </p:nvPr>
        </p:nvSpPr>
        <p:spPr/>
        <p:txBody>
          <a:bodyPr/>
          <a:lstStyle/>
          <a:p>
            <a:r>
              <a:rPr lang="en-US" dirty="0"/>
              <a:t>An Opportunity</a:t>
            </a:r>
          </a:p>
        </p:txBody>
      </p:sp>
      <p:sp>
        <p:nvSpPr>
          <p:cNvPr id="3" name="Content Placeholder 2">
            <a:extLst>
              <a:ext uri="{FF2B5EF4-FFF2-40B4-BE49-F238E27FC236}">
                <a16:creationId xmlns:a16="http://schemas.microsoft.com/office/drawing/2014/main" id="{AC8B2401-057F-7241-998E-4C18155DDBA6}"/>
              </a:ext>
            </a:extLst>
          </p:cNvPr>
          <p:cNvSpPr>
            <a:spLocks noGrp="1"/>
          </p:cNvSpPr>
          <p:nvPr>
            <p:ph idx="1"/>
          </p:nvPr>
        </p:nvSpPr>
        <p:spPr/>
        <p:txBody>
          <a:bodyPr/>
          <a:lstStyle/>
          <a:p>
            <a:r>
              <a:rPr lang="en-US" dirty="0"/>
              <a:t>Programmable data-plane hardware</a:t>
            </a:r>
          </a:p>
          <a:p>
            <a:pPr lvl="1"/>
            <a:r>
              <a:rPr lang="en-US" dirty="0"/>
              <a:t>Offload privacy functionality to the network</a:t>
            </a:r>
          </a:p>
          <a:p>
            <a:pPr lvl="1"/>
            <a:endParaRPr lang="en-US" dirty="0"/>
          </a:p>
          <a:p>
            <a:r>
              <a:rPr lang="en-US" dirty="0"/>
              <a:t>Benefits</a:t>
            </a:r>
          </a:p>
          <a:p>
            <a:pPr lvl="1"/>
            <a:r>
              <a:rPr lang="en-US" dirty="0"/>
              <a:t>High speed</a:t>
            </a:r>
          </a:p>
          <a:p>
            <a:pPr lvl="1"/>
            <a:r>
              <a:rPr lang="en-US" dirty="0"/>
              <a:t>Ease of deployment</a:t>
            </a:r>
          </a:p>
          <a:p>
            <a:pPr lvl="1"/>
            <a:r>
              <a:rPr lang="en-US" dirty="0"/>
              <a:t>Avoid relying on end users</a:t>
            </a:r>
          </a:p>
          <a:p>
            <a:r>
              <a:rPr lang="en-US" dirty="0"/>
              <a:t>But, limited memory and processing</a:t>
            </a:r>
          </a:p>
        </p:txBody>
      </p:sp>
      <p:sp>
        <p:nvSpPr>
          <p:cNvPr id="4" name="Slide Number Placeholder 3">
            <a:extLst>
              <a:ext uri="{FF2B5EF4-FFF2-40B4-BE49-F238E27FC236}">
                <a16:creationId xmlns:a16="http://schemas.microsoft.com/office/drawing/2014/main" id="{930BA343-4B2E-FD41-9661-1AB8018BF455}"/>
              </a:ext>
            </a:extLst>
          </p:cNvPr>
          <p:cNvSpPr>
            <a:spLocks noGrp="1"/>
          </p:cNvSpPr>
          <p:nvPr>
            <p:ph type="sldNum" sz="quarter" idx="12"/>
          </p:nvPr>
        </p:nvSpPr>
        <p:spPr/>
        <p:txBody>
          <a:bodyPr/>
          <a:lstStyle/>
          <a:p>
            <a:fld id="{1718992C-B9AF-2F49-8B31-EC7F489F3004}" type="slidenum">
              <a:rPr lang="en-US" smtClean="0"/>
              <a:t>4</a:t>
            </a:fld>
            <a:endParaRPr lang="en-US"/>
          </a:p>
        </p:txBody>
      </p:sp>
      <p:pic>
        <p:nvPicPr>
          <p:cNvPr id="5" name="Picture 4">
            <a:extLst>
              <a:ext uri="{FF2B5EF4-FFF2-40B4-BE49-F238E27FC236}">
                <a16:creationId xmlns:a16="http://schemas.microsoft.com/office/drawing/2014/main" id="{928F1CFD-2EDA-0B48-ACF6-8CCFA6EEADB9}"/>
              </a:ext>
            </a:extLst>
          </p:cNvPr>
          <p:cNvPicPr>
            <a:picLocks noChangeAspect="1"/>
          </p:cNvPicPr>
          <p:nvPr/>
        </p:nvPicPr>
        <p:blipFill>
          <a:blip r:embed="rId3"/>
          <a:stretch>
            <a:fillRect/>
          </a:stretch>
        </p:blipFill>
        <p:spPr>
          <a:xfrm>
            <a:off x="8273382" y="3092317"/>
            <a:ext cx="2844800" cy="2844800"/>
          </a:xfrm>
          <a:prstGeom prst="rect">
            <a:avLst/>
          </a:prstGeom>
        </p:spPr>
      </p:pic>
    </p:spTree>
    <p:extLst>
      <p:ext uri="{BB962C8B-B14F-4D97-AF65-F5344CB8AC3E}">
        <p14:creationId xmlns:p14="http://schemas.microsoft.com/office/powerpoint/2010/main" val="390141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C895-D152-084D-A47D-C8A3D01FCA3C}"/>
              </a:ext>
            </a:extLst>
          </p:cNvPr>
          <p:cNvSpPr>
            <a:spLocks noGrp="1"/>
          </p:cNvSpPr>
          <p:nvPr>
            <p:ph type="title"/>
          </p:nvPr>
        </p:nvSpPr>
        <p:spPr/>
        <p:txBody>
          <a:bodyPr/>
          <a:lstStyle/>
          <a:p>
            <a:r>
              <a:rPr lang="en-US" dirty="0"/>
              <a:t>Other Opportunities</a:t>
            </a:r>
          </a:p>
        </p:txBody>
      </p:sp>
      <p:sp>
        <p:nvSpPr>
          <p:cNvPr id="3" name="Content Placeholder 2">
            <a:extLst>
              <a:ext uri="{FF2B5EF4-FFF2-40B4-BE49-F238E27FC236}">
                <a16:creationId xmlns:a16="http://schemas.microsoft.com/office/drawing/2014/main" id="{E3E3C9D4-3EB9-C942-872C-8C49AF2D9DDA}"/>
              </a:ext>
            </a:extLst>
          </p:cNvPr>
          <p:cNvSpPr>
            <a:spLocks noGrp="1"/>
          </p:cNvSpPr>
          <p:nvPr>
            <p:ph idx="1"/>
          </p:nvPr>
        </p:nvSpPr>
        <p:spPr/>
        <p:txBody>
          <a:bodyPr>
            <a:normAutofit/>
          </a:bodyPr>
          <a:lstStyle/>
          <a:p>
            <a:r>
              <a:rPr lang="en-US" dirty="0"/>
              <a:t>Widespread encryption of payload (e.g., TLS)</a:t>
            </a:r>
          </a:p>
          <a:p>
            <a:pPr lvl="1"/>
            <a:r>
              <a:rPr lang="en-US" dirty="0"/>
              <a:t>Data plane does not need to encrypt the whole packet</a:t>
            </a:r>
          </a:p>
          <a:p>
            <a:pPr lvl="1"/>
            <a:r>
              <a:rPr lang="en-US" dirty="0"/>
              <a:t>Simply need to obfuscate the packet-header fields</a:t>
            </a:r>
          </a:p>
          <a:p>
            <a:r>
              <a:rPr lang="en-US" dirty="0"/>
              <a:t>Growing ubiquity of IPv6 in the Internet core</a:t>
            </a:r>
          </a:p>
          <a:p>
            <a:pPr lvl="1"/>
            <a:r>
              <a:rPr lang="en-US" dirty="0"/>
              <a:t>Can carry packet metadata related to encryption</a:t>
            </a:r>
          </a:p>
          <a:p>
            <a:r>
              <a:rPr lang="en-US" dirty="0"/>
              <a:t>Importance of UDP-based transfers</a:t>
            </a:r>
          </a:p>
          <a:p>
            <a:pPr lvl="1"/>
            <a:r>
              <a:rPr lang="en-US" dirty="0"/>
              <a:t>Request-response protocols like DNS and NTP</a:t>
            </a:r>
          </a:p>
          <a:p>
            <a:pPr lvl="1"/>
            <a:r>
              <a:rPr lang="en-US" dirty="0"/>
              <a:t>Connection migration in </a:t>
            </a:r>
            <a:r>
              <a:rPr lang="en-US" dirty="0" err="1"/>
              <a:t>WireGuard</a:t>
            </a:r>
            <a:r>
              <a:rPr lang="en-US" dirty="0"/>
              <a:t> VPN and QUIC</a:t>
            </a:r>
          </a:p>
        </p:txBody>
      </p:sp>
      <p:sp>
        <p:nvSpPr>
          <p:cNvPr id="4" name="Slide Number Placeholder 3">
            <a:extLst>
              <a:ext uri="{FF2B5EF4-FFF2-40B4-BE49-F238E27FC236}">
                <a16:creationId xmlns:a16="http://schemas.microsoft.com/office/drawing/2014/main" id="{DCFBCE85-6DB4-1846-A8C6-D45BB2EED900}"/>
              </a:ext>
            </a:extLst>
          </p:cNvPr>
          <p:cNvSpPr>
            <a:spLocks noGrp="1"/>
          </p:cNvSpPr>
          <p:nvPr>
            <p:ph type="sldNum" sz="quarter" idx="12"/>
          </p:nvPr>
        </p:nvSpPr>
        <p:spPr/>
        <p:txBody>
          <a:bodyPr/>
          <a:lstStyle/>
          <a:p>
            <a:fld id="{1718992C-B9AF-2F49-8B31-EC7F489F3004}" type="slidenum">
              <a:rPr lang="en-US" smtClean="0"/>
              <a:t>5</a:t>
            </a:fld>
            <a:endParaRPr lang="en-US"/>
          </a:p>
        </p:txBody>
      </p:sp>
    </p:spTree>
    <p:extLst>
      <p:ext uri="{BB962C8B-B14F-4D97-AF65-F5344CB8AC3E}">
        <p14:creationId xmlns:p14="http://schemas.microsoft.com/office/powerpoint/2010/main" val="37663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8BD3-7A5D-D545-A231-A4AC08B49FFF}"/>
              </a:ext>
            </a:extLst>
          </p:cNvPr>
          <p:cNvSpPr>
            <a:spLocks noGrp="1"/>
          </p:cNvSpPr>
          <p:nvPr>
            <p:ph type="title"/>
          </p:nvPr>
        </p:nvSpPr>
        <p:spPr/>
        <p:txBody>
          <a:bodyPr/>
          <a:lstStyle/>
          <a:p>
            <a:r>
              <a:rPr lang="en-US" dirty="0"/>
              <a:t>Trusted Edge Networks</a:t>
            </a:r>
          </a:p>
        </p:txBody>
      </p:sp>
      <p:sp>
        <p:nvSpPr>
          <p:cNvPr id="28" name="Content Placeholder 27">
            <a:extLst>
              <a:ext uri="{FF2B5EF4-FFF2-40B4-BE49-F238E27FC236}">
                <a16:creationId xmlns:a16="http://schemas.microsoft.com/office/drawing/2014/main" id="{4BB372F3-24D6-9B4B-B568-4FEC441E49A6}"/>
              </a:ext>
            </a:extLst>
          </p:cNvPr>
          <p:cNvSpPr>
            <a:spLocks noGrp="1"/>
          </p:cNvSpPr>
          <p:nvPr>
            <p:ph idx="1"/>
          </p:nvPr>
        </p:nvSpPr>
        <p:spPr/>
        <p:txBody>
          <a:bodyPr/>
          <a:lstStyle/>
          <a:p>
            <a:r>
              <a:rPr lang="en-US" dirty="0"/>
              <a:t>Edge network</a:t>
            </a:r>
          </a:p>
          <a:p>
            <a:pPr lvl="1"/>
            <a:r>
              <a:rPr lang="en-US" dirty="0"/>
              <a:t>Providing extra privacy for users as a value-added service</a:t>
            </a:r>
          </a:p>
          <a:p>
            <a:pPr lvl="1"/>
            <a:r>
              <a:rPr lang="en-US" dirty="0"/>
              <a:t>All hosts run unmodified applications</a:t>
            </a:r>
          </a:p>
        </p:txBody>
      </p:sp>
      <p:sp>
        <p:nvSpPr>
          <p:cNvPr id="4" name="Slide Number Placeholder 3">
            <a:extLst>
              <a:ext uri="{FF2B5EF4-FFF2-40B4-BE49-F238E27FC236}">
                <a16:creationId xmlns:a16="http://schemas.microsoft.com/office/drawing/2014/main" id="{D143A42A-D254-7C4E-BA1C-B432E1749ABA}"/>
              </a:ext>
            </a:extLst>
          </p:cNvPr>
          <p:cNvSpPr>
            <a:spLocks noGrp="1"/>
          </p:cNvSpPr>
          <p:nvPr>
            <p:ph type="sldNum" sz="quarter" idx="12"/>
          </p:nvPr>
        </p:nvSpPr>
        <p:spPr/>
        <p:txBody>
          <a:bodyPr/>
          <a:lstStyle/>
          <a:p>
            <a:fld id="{1718992C-B9AF-2F49-8B31-EC7F489F3004}" type="slidenum">
              <a:rPr lang="en-US" smtClean="0"/>
              <a:t>6</a:t>
            </a:fld>
            <a:endParaRPr lang="en-US"/>
          </a:p>
        </p:txBody>
      </p:sp>
      <p:sp>
        <p:nvSpPr>
          <p:cNvPr id="5" name="Cloud 4">
            <a:extLst>
              <a:ext uri="{FF2B5EF4-FFF2-40B4-BE49-F238E27FC236}">
                <a16:creationId xmlns:a16="http://schemas.microsoft.com/office/drawing/2014/main" id="{3F0BAEB9-1341-8442-8362-E1B1EB97014B}"/>
              </a:ext>
            </a:extLst>
          </p:cNvPr>
          <p:cNvSpPr/>
          <p:nvPr/>
        </p:nvSpPr>
        <p:spPr>
          <a:xfrm>
            <a:off x="6268824" y="3476625"/>
            <a:ext cx="4007306" cy="2879728"/>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765B60-7444-A44D-9AEB-C7536548F120}"/>
              </a:ext>
            </a:extLst>
          </p:cNvPr>
          <p:cNvPicPr>
            <a:picLocks noChangeAspect="1"/>
          </p:cNvPicPr>
          <p:nvPr/>
        </p:nvPicPr>
        <p:blipFill>
          <a:blip r:embed="rId3"/>
          <a:stretch>
            <a:fillRect/>
          </a:stretch>
        </p:blipFill>
        <p:spPr>
          <a:xfrm>
            <a:off x="7767270" y="3209708"/>
            <a:ext cx="851853" cy="960600"/>
          </a:xfrm>
          <a:prstGeom prst="rect">
            <a:avLst/>
          </a:prstGeom>
        </p:spPr>
      </p:pic>
      <p:sp>
        <p:nvSpPr>
          <p:cNvPr id="7" name="TextBox 6">
            <a:extLst>
              <a:ext uri="{FF2B5EF4-FFF2-40B4-BE49-F238E27FC236}">
                <a16:creationId xmlns:a16="http://schemas.microsoft.com/office/drawing/2014/main" id="{6C074537-A6E3-E742-BAD9-B1C1DB5A4D68}"/>
              </a:ext>
            </a:extLst>
          </p:cNvPr>
          <p:cNvSpPr txBox="1"/>
          <p:nvPr/>
        </p:nvSpPr>
        <p:spPr>
          <a:xfrm>
            <a:off x="8221257" y="2814522"/>
            <a:ext cx="397866" cy="646331"/>
          </a:xfrm>
          <a:prstGeom prst="rect">
            <a:avLst/>
          </a:prstGeom>
          <a:noFill/>
        </p:spPr>
        <p:txBody>
          <a:bodyPr wrap="none" rtlCol="0">
            <a:spAutoFit/>
          </a:bodyPr>
          <a:lstStyle/>
          <a:p>
            <a:r>
              <a:rPr lang="en-US" sz="3600" b="1" dirty="0"/>
              <a:t>?</a:t>
            </a:r>
          </a:p>
        </p:txBody>
      </p:sp>
      <p:sp>
        <p:nvSpPr>
          <p:cNvPr id="8" name="TextBox 7">
            <a:extLst>
              <a:ext uri="{FF2B5EF4-FFF2-40B4-BE49-F238E27FC236}">
                <a16:creationId xmlns:a16="http://schemas.microsoft.com/office/drawing/2014/main" id="{C0A701E4-E6D1-EA42-BBF9-0D94EF40C045}"/>
              </a:ext>
            </a:extLst>
          </p:cNvPr>
          <p:cNvSpPr txBox="1"/>
          <p:nvPr/>
        </p:nvSpPr>
        <p:spPr>
          <a:xfrm>
            <a:off x="7450016" y="4624101"/>
            <a:ext cx="2557271" cy="584775"/>
          </a:xfrm>
          <a:prstGeom prst="rect">
            <a:avLst/>
          </a:prstGeom>
          <a:noFill/>
        </p:spPr>
        <p:txBody>
          <a:bodyPr wrap="square" rtlCol="0">
            <a:spAutoFit/>
          </a:bodyPr>
          <a:lstStyle/>
          <a:p>
            <a:r>
              <a:rPr lang="en-US" sz="3200" dirty="0"/>
              <a:t>Internet</a:t>
            </a:r>
          </a:p>
        </p:txBody>
      </p:sp>
      <p:pic>
        <p:nvPicPr>
          <p:cNvPr id="9" name="Picture 8">
            <a:extLst>
              <a:ext uri="{FF2B5EF4-FFF2-40B4-BE49-F238E27FC236}">
                <a16:creationId xmlns:a16="http://schemas.microsoft.com/office/drawing/2014/main" id="{A099FA6B-F175-994C-A824-5876626FE5E4}"/>
              </a:ext>
            </a:extLst>
          </p:cNvPr>
          <p:cNvPicPr>
            <a:picLocks noChangeAspect="1"/>
          </p:cNvPicPr>
          <p:nvPr/>
        </p:nvPicPr>
        <p:blipFill>
          <a:blip r:embed="rId4"/>
          <a:stretch>
            <a:fillRect/>
          </a:stretch>
        </p:blipFill>
        <p:spPr>
          <a:xfrm>
            <a:off x="210633" y="4044542"/>
            <a:ext cx="1993022" cy="1743894"/>
          </a:xfrm>
          <a:prstGeom prst="rect">
            <a:avLst/>
          </a:prstGeom>
        </p:spPr>
      </p:pic>
      <p:cxnSp>
        <p:nvCxnSpPr>
          <p:cNvPr id="10" name="Straight Connector 9">
            <a:extLst>
              <a:ext uri="{FF2B5EF4-FFF2-40B4-BE49-F238E27FC236}">
                <a16:creationId xmlns:a16="http://schemas.microsoft.com/office/drawing/2014/main" id="{6F9BF912-3951-2243-964B-D2F1E158AE58}"/>
              </a:ext>
            </a:extLst>
          </p:cNvPr>
          <p:cNvCxnSpPr>
            <a:cxnSpLocks/>
            <a:endCxn id="13" idx="2"/>
          </p:cNvCxnSpPr>
          <p:nvPr/>
        </p:nvCxnSpPr>
        <p:spPr>
          <a:xfrm flipV="1">
            <a:off x="1744361" y="4985663"/>
            <a:ext cx="621241" cy="3884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1772A2D-1CC0-FE42-8208-2419AEE3A310}"/>
              </a:ext>
            </a:extLst>
          </p:cNvPr>
          <p:cNvPicPr>
            <a:picLocks noChangeAspect="1"/>
          </p:cNvPicPr>
          <p:nvPr/>
        </p:nvPicPr>
        <p:blipFill>
          <a:blip r:embed="rId5"/>
          <a:stretch>
            <a:fillRect/>
          </a:stretch>
        </p:blipFill>
        <p:spPr>
          <a:xfrm>
            <a:off x="10915382" y="4077239"/>
            <a:ext cx="927312" cy="1442486"/>
          </a:xfrm>
          <a:prstGeom prst="rect">
            <a:avLst/>
          </a:prstGeom>
        </p:spPr>
      </p:pic>
      <p:cxnSp>
        <p:nvCxnSpPr>
          <p:cNvPr id="12" name="Straight Connector 11">
            <a:extLst>
              <a:ext uri="{FF2B5EF4-FFF2-40B4-BE49-F238E27FC236}">
                <a16:creationId xmlns:a16="http://schemas.microsoft.com/office/drawing/2014/main" id="{DAB4B7EE-F668-3241-AE8E-E274719740D1}"/>
              </a:ext>
            </a:extLst>
          </p:cNvPr>
          <p:cNvCxnSpPr>
            <a:cxnSpLocks/>
            <a:stCxn id="5" idx="0"/>
          </p:cNvCxnSpPr>
          <p:nvPr/>
        </p:nvCxnSpPr>
        <p:spPr>
          <a:xfrm>
            <a:off x="10272791" y="4916489"/>
            <a:ext cx="67172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Cloud 12">
            <a:extLst>
              <a:ext uri="{FF2B5EF4-FFF2-40B4-BE49-F238E27FC236}">
                <a16:creationId xmlns:a16="http://schemas.microsoft.com/office/drawing/2014/main" id="{D4D97B1A-2D53-D647-9354-DFEA341BB157}"/>
              </a:ext>
            </a:extLst>
          </p:cNvPr>
          <p:cNvSpPr/>
          <p:nvPr/>
        </p:nvSpPr>
        <p:spPr>
          <a:xfrm>
            <a:off x="2357371" y="4110909"/>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3E2C190-92D8-0C45-ADF4-8FB6D89C932E}"/>
              </a:ext>
            </a:extLst>
          </p:cNvPr>
          <p:cNvPicPr>
            <a:picLocks noChangeAspect="1"/>
          </p:cNvPicPr>
          <p:nvPr/>
        </p:nvPicPr>
        <p:blipFill>
          <a:blip r:embed="rId6"/>
          <a:stretch>
            <a:fillRect/>
          </a:stretch>
        </p:blipFill>
        <p:spPr>
          <a:xfrm>
            <a:off x="4299320" y="4000270"/>
            <a:ext cx="865318" cy="916219"/>
          </a:xfrm>
          <a:prstGeom prst="rect">
            <a:avLst/>
          </a:prstGeom>
        </p:spPr>
      </p:pic>
      <p:pic>
        <p:nvPicPr>
          <p:cNvPr id="18" name="Picture 17">
            <a:extLst>
              <a:ext uri="{FF2B5EF4-FFF2-40B4-BE49-F238E27FC236}">
                <a16:creationId xmlns:a16="http://schemas.microsoft.com/office/drawing/2014/main" id="{7A294388-3AE2-7C4B-B75B-A942DBB6ACCF}"/>
              </a:ext>
            </a:extLst>
          </p:cNvPr>
          <p:cNvPicPr>
            <a:picLocks noChangeAspect="1"/>
          </p:cNvPicPr>
          <p:nvPr/>
        </p:nvPicPr>
        <p:blipFill>
          <a:blip r:embed="rId6"/>
          <a:stretch>
            <a:fillRect/>
          </a:stretch>
        </p:blipFill>
        <p:spPr>
          <a:xfrm>
            <a:off x="4145604" y="5054837"/>
            <a:ext cx="865318" cy="916219"/>
          </a:xfrm>
          <a:prstGeom prst="rect">
            <a:avLst/>
          </a:prstGeom>
        </p:spPr>
      </p:pic>
      <p:cxnSp>
        <p:nvCxnSpPr>
          <p:cNvPr id="20" name="Straight Connector 19">
            <a:extLst>
              <a:ext uri="{FF2B5EF4-FFF2-40B4-BE49-F238E27FC236}">
                <a16:creationId xmlns:a16="http://schemas.microsoft.com/office/drawing/2014/main" id="{B7DFD12D-B493-BA4C-A861-F1B6298750FB}"/>
              </a:ext>
            </a:extLst>
          </p:cNvPr>
          <p:cNvCxnSpPr/>
          <p:nvPr/>
        </p:nvCxnSpPr>
        <p:spPr>
          <a:xfrm flipV="1">
            <a:off x="5010922" y="4077239"/>
            <a:ext cx="1672682" cy="2333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9AB4D79-F7C3-F24A-921F-0C2F91E7612C}"/>
              </a:ext>
            </a:extLst>
          </p:cNvPr>
          <p:cNvCxnSpPr>
            <a:cxnSpLocks/>
          </p:cNvCxnSpPr>
          <p:nvPr/>
        </p:nvCxnSpPr>
        <p:spPr>
          <a:xfrm>
            <a:off x="5038582" y="4584248"/>
            <a:ext cx="1236728" cy="19878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1D89E69-F578-AD45-B6BC-0F242E788A0A}"/>
              </a:ext>
            </a:extLst>
          </p:cNvPr>
          <p:cNvCxnSpPr>
            <a:cxnSpLocks/>
          </p:cNvCxnSpPr>
          <p:nvPr/>
        </p:nvCxnSpPr>
        <p:spPr>
          <a:xfrm>
            <a:off x="4912525" y="5594414"/>
            <a:ext cx="145999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701F8DE-F8A8-6A4D-8B1E-FF34FB8CA147}"/>
              </a:ext>
            </a:extLst>
          </p:cNvPr>
          <p:cNvCxnSpPr>
            <a:cxnSpLocks/>
          </p:cNvCxnSpPr>
          <p:nvPr/>
        </p:nvCxnSpPr>
        <p:spPr>
          <a:xfrm flipV="1">
            <a:off x="4919011" y="5075418"/>
            <a:ext cx="1453508" cy="31317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A2CE16D-05C8-844C-9A96-5ECF640790E6}"/>
              </a:ext>
            </a:extLst>
          </p:cNvPr>
          <p:cNvSpPr txBox="1"/>
          <p:nvPr/>
        </p:nvSpPr>
        <p:spPr>
          <a:xfrm>
            <a:off x="3086707" y="4551390"/>
            <a:ext cx="1117357" cy="830997"/>
          </a:xfrm>
          <a:prstGeom prst="rect">
            <a:avLst/>
          </a:prstGeom>
          <a:noFill/>
        </p:spPr>
        <p:txBody>
          <a:bodyPr wrap="none" rtlCol="0">
            <a:spAutoFit/>
          </a:bodyPr>
          <a:lstStyle/>
          <a:p>
            <a:pPr algn="ctr"/>
            <a:r>
              <a:rPr lang="en-US" sz="2400" dirty="0"/>
              <a:t>Trusted</a:t>
            </a:r>
          </a:p>
          <a:p>
            <a:pPr algn="ctr"/>
            <a:r>
              <a:rPr lang="en-US" sz="2400" dirty="0"/>
              <a:t>edge </a:t>
            </a:r>
          </a:p>
        </p:txBody>
      </p:sp>
      <p:sp>
        <p:nvSpPr>
          <p:cNvPr id="30" name="TextBox 29">
            <a:extLst>
              <a:ext uri="{FF2B5EF4-FFF2-40B4-BE49-F238E27FC236}">
                <a16:creationId xmlns:a16="http://schemas.microsoft.com/office/drawing/2014/main" id="{EE7424A7-143B-544B-A1D7-4BE8CBF53FEF}"/>
              </a:ext>
            </a:extLst>
          </p:cNvPr>
          <p:cNvSpPr txBox="1"/>
          <p:nvPr/>
        </p:nvSpPr>
        <p:spPr>
          <a:xfrm>
            <a:off x="849514" y="5524044"/>
            <a:ext cx="700320" cy="369332"/>
          </a:xfrm>
          <a:prstGeom prst="rect">
            <a:avLst/>
          </a:prstGeom>
          <a:noFill/>
        </p:spPr>
        <p:txBody>
          <a:bodyPr wrap="none" rtlCol="0">
            <a:spAutoFit/>
          </a:bodyPr>
          <a:lstStyle/>
          <a:p>
            <a:r>
              <a:rPr lang="en-US" dirty="0"/>
              <a:t>client</a:t>
            </a:r>
          </a:p>
        </p:txBody>
      </p:sp>
      <p:sp>
        <p:nvSpPr>
          <p:cNvPr id="31" name="TextBox 30">
            <a:extLst>
              <a:ext uri="{FF2B5EF4-FFF2-40B4-BE49-F238E27FC236}">
                <a16:creationId xmlns:a16="http://schemas.microsoft.com/office/drawing/2014/main" id="{6F410A0C-A4D0-A442-A8BD-736CE312AD66}"/>
              </a:ext>
            </a:extLst>
          </p:cNvPr>
          <p:cNvSpPr txBox="1"/>
          <p:nvPr/>
        </p:nvSpPr>
        <p:spPr>
          <a:xfrm>
            <a:off x="10958938" y="5611308"/>
            <a:ext cx="855427" cy="369332"/>
          </a:xfrm>
          <a:prstGeom prst="rect">
            <a:avLst/>
          </a:prstGeom>
          <a:noFill/>
        </p:spPr>
        <p:txBody>
          <a:bodyPr wrap="none" rtlCol="0">
            <a:spAutoFit/>
          </a:bodyPr>
          <a:lstStyle/>
          <a:p>
            <a:r>
              <a:rPr lang="en-US" dirty="0"/>
              <a:t>servers</a:t>
            </a:r>
          </a:p>
        </p:txBody>
      </p:sp>
    </p:spTree>
    <p:extLst>
      <p:ext uri="{BB962C8B-B14F-4D97-AF65-F5344CB8AC3E}">
        <p14:creationId xmlns:p14="http://schemas.microsoft.com/office/powerpoint/2010/main" val="425519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1385-00F1-A942-AF38-2A4C61883A8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2033D3D-8944-7E4E-80D2-5FC183C52B18}"/>
              </a:ext>
            </a:extLst>
          </p:cNvPr>
          <p:cNvSpPr>
            <a:spLocks noGrp="1"/>
          </p:cNvSpPr>
          <p:nvPr>
            <p:ph idx="1"/>
          </p:nvPr>
        </p:nvSpPr>
        <p:spPr>
          <a:xfrm>
            <a:off x="562465" y="1399214"/>
            <a:ext cx="10972800" cy="4525963"/>
          </a:xfrm>
        </p:spPr>
        <p:txBody>
          <a:bodyPr/>
          <a:lstStyle/>
          <a:p>
            <a:r>
              <a:rPr lang="en-US" dirty="0"/>
              <a:t>Obscuring the packet-header fields at line rate</a:t>
            </a:r>
          </a:p>
          <a:p>
            <a:r>
              <a:rPr lang="en-US" dirty="0"/>
              <a:t>Delivering return traffic without cooperation </a:t>
            </a:r>
          </a:p>
          <a:p>
            <a:r>
              <a:rPr lang="en-US" dirty="0"/>
              <a:t>Not relying on symmetric routing</a:t>
            </a:r>
          </a:p>
          <a:p>
            <a:r>
              <a:rPr lang="en-US" dirty="0"/>
              <a:t>Working with unmodified applications and protocols</a:t>
            </a:r>
          </a:p>
          <a:p>
            <a:r>
              <a:rPr lang="en-US" dirty="0"/>
              <a:t>Avoiding performance penalties</a:t>
            </a:r>
          </a:p>
          <a:p>
            <a:endParaRPr lang="en-US" dirty="0"/>
          </a:p>
        </p:txBody>
      </p:sp>
      <p:sp>
        <p:nvSpPr>
          <p:cNvPr id="4" name="Slide Number Placeholder 3">
            <a:extLst>
              <a:ext uri="{FF2B5EF4-FFF2-40B4-BE49-F238E27FC236}">
                <a16:creationId xmlns:a16="http://schemas.microsoft.com/office/drawing/2014/main" id="{3DE5C1D1-63A9-D64E-B2B7-E5113366DDE7}"/>
              </a:ext>
            </a:extLst>
          </p:cNvPr>
          <p:cNvSpPr>
            <a:spLocks noGrp="1"/>
          </p:cNvSpPr>
          <p:nvPr>
            <p:ph type="sldNum" sz="quarter" idx="12"/>
          </p:nvPr>
        </p:nvSpPr>
        <p:spPr/>
        <p:txBody>
          <a:bodyPr/>
          <a:lstStyle/>
          <a:p>
            <a:fld id="{1718992C-B9AF-2F49-8B31-EC7F489F3004}" type="slidenum">
              <a:rPr lang="en-US" smtClean="0"/>
              <a:t>7</a:t>
            </a:fld>
            <a:endParaRPr lang="en-US"/>
          </a:p>
        </p:txBody>
      </p:sp>
      <p:sp>
        <p:nvSpPr>
          <p:cNvPr id="5" name="Slide Number Placeholder 3">
            <a:extLst>
              <a:ext uri="{FF2B5EF4-FFF2-40B4-BE49-F238E27FC236}">
                <a16:creationId xmlns:a16="http://schemas.microsoft.com/office/drawing/2014/main" id="{5A2F0D8F-F640-9944-A56D-FCFBEA4AC92D}"/>
              </a:ext>
            </a:extLst>
          </p:cNvPr>
          <p:cNvSpPr txBox="1">
            <a:spLocks/>
          </p:cNvSpPr>
          <p:nvPr/>
        </p:nvSpPr>
        <p:spPr>
          <a:xfrm>
            <a:off x="8737600" y="635635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18992C-B9AF-2F49-8B31-EC7F489F3004}" type="slidenum">
              <a:rPr lang="en-US" smtClean="0"/>
              <a:pPr/>
              <a:t>7</a:t>
            </a:fld>
            <a:endParaRPr lang="en-US"/>
          </a:p>
        </p:txBody>
      </p:sp>
      <p:sp>
        <p:nvSpPr>
          <p:cNvPr id="6" name="Cloud 5">
            <a:extLst>
              <a:ext uri="{FF2B5EF4-FFF2-40B4-BE49-F238E27FC236}">
                <a16:creationId xmlns:a16="http://schemas.microsoft.com/office/drawing/2014/main" id="{05B0E369-355F-814F-9C48-611D7EFE2913}"/>
              </a:ext>
            </a:extLst>
          </p:cNvPr>
          <p:cNvSpPr/>
          <p:nvPr/>
        </p:nvSpPr>
        <p:spPr>
          <a:xfrm>
            <a:off x="6268824" y="3929113"/>
            <a:ext cx="4007306" cy="2879728"/>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069887-D195-434B-AB5C-5437CCE40FB5}"/>
              </a:ext>
            </a:extLst>
          </p:cNvPr>
          <p:cNvPicPr>
            <a:picLocks noChangeAspect="1"/>
          </p:cNvPicPr>
          <p:nvPr/>
        </p:nvPicPr>
        <p:blipFill>
          <a:blip r:embed="rId3"/>
          <a:stretch>
            <a:fillRect/>
          </a:stretch>
        </p:blipFill>
        <p:spPr>
          <a:xfrm>
            <a:off x="7767270" y="3662196"/>
            <a:ext cx="851853" cy="960600"/>
          </a:xfrm>
          <a:prstGeom prst="rect">
            <a:avLst/>
          </a:prstGeom>
        </p:spPr>
      </p:pic>
      <p:sp>
        <p:nvSpPr>
          <p:cNvPr id="8" name="TextBox 7">
            <a:extLst>
              <a:ext uri="{FF2B5EF4-FFF2-40B4-BE49-F238E27FC236}">
                <a16:creationId xmlns:a16="http://schemas.microsoft.com/office/drawing/2014/main" id="{E7FAE0D6-F2C3-724A-8EB4-3A7BCAC521DC}"/>
              </a:ext>
            </a:extLst>
          </p:cNvPr>
          <p:cNvSpPr txBox="1"/>
          <p:nvPr/>
        </p:nvSpPr>
        <p:spPr>
          <a:xfrm>
            <a:off x="7403985" y="5029061"/>
            <a:ext cx="2557271" cy="584775"/>
          </a:xfrm>
          <a:prstGeom prst="rect">
            <a:avLst/>
          </a:prstGeom>
          <a:noFill/>
        </p:spPr>
        <p:txBody>
          <a:bodyPr wrap="square" rtlCol="0">
            <a:spAutoFit/>
          </a:bodyPr>
          <a:lstStyle/>
          <a:p>
            <a:r>
              <a:rPr lang="en-US" sz="3200" dirty="0"/>
              <a:t>Internet</a:t>
            </a:r>
          </a:p>
        </p:txBody>
      </p:sp>
      <p:pic>
        <p:nvPicPr>
          <p:cNvPr id="9" name="Picture 8">
            <a:extLst>
              <a:ext uri="{FF2B5EF4-FFF2-40B4-BE49-F238E27FC236}">
                <a16:creationId xmlns:a16="http://schemas.microsoft.com/office/drawing/2014/main" id="{5DE89847-16FA-0B48-812D-D141DB3D3A7E}"/>
              </a:ext>
            </a:extLst>
          </p:cNvPr>
          <p:cNvPicPr>
            <a:picLocks noChangeAspect="1"/>
          </p:cNvPicPr>
          <p:nvPr/>
        </p:nvPicPr>
        <p:blipFill>
          <a:blip r:embed="rId4"/>
          <a:stretch>
            <a:fillRect/>
          </a:stretch>
        </p:blipFill>
        <p:spPr>
          <a:xfrm>
            <a:off x="210633" y="4497030"/>
            <a:ext cx="1993022" cy="1743894"/>
          </a:xfrm>
          <a:prstGeom prst="rect">
            <a:avLst/>
          </a:prstGeom>
        </p:spPr>
      </p:pic>
      <p:cxnSp>
        <p:nvCxnSpPr>
          <p:cNvPr id="10" name="Straight Connector 9">
            <a:extLst>
              <a:ext uri="{FF2B5EF4-FFF2-40B4-BE49-F238E27FC236}">
                <a16:creationId xmlns:a16="http://schemas.microsoft.com/office/drawing/2014/main" id="{101EF2FD-9F04-3341-A886-81C1B2AB1067}"/>
              </a:ext>
            </a:extLst>
          </p:cNvPr>
          <p:cNvCxnSpPr>
            <a:cxnSpLocks/>
            <a:endCxn id="13" idx="2"/>
          </p:cNvCxnSpPr>
          <p:nvPr/>
        </p:nvCxnSpPr>
        <p:spPr>
          <a:xfrm flipV="1">
            <a:off x="1744361" y="5438151"/>
            <a:ext cx="621241" cy="3884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4CE0ED3-2A79-1747-8F6A-8F7021BF490C}"/>
              </a:ext>
            </a:extLst>
          </p:cNvPr>
          <p:cNvPicPr>
            <a:picLocks noChangeAspect="1"/>
          </p:cNvPicPr>
          <p:nvPr/>
        </p:nvPicPr>
        <p:blipFill>
          <a:blip r:embed="rId5"/>
          <a:stretch>
            <a:fillRect/>
          </a:stretch>
        </p:blipFill>
        <p:spPr>
          <a:xfrm>
            <a:off x="10915382" y="4529727"/>
            <a:ext cx="927312" cy="1442486"/>
          </a:xfrm>
          <a:prstGeom prst="rect">
            <a:avLst/>
          </a:prstGeom>
        </p:spPr>
      </p:pic>
      <p:cxnSp>
        <p:nvCxnSpPr>
          <p:cNvPr id="12" name="Straight Connector 11">
            <a:extLst>
              <a:ext uri="{FF2B5EF4-FFF2-40B4-BE49-F238E27FC236}">
                <a16:creationId xmlns:a16="http://schemas.microsoft.com/office/drawing/2014/main" id="{9E28024B-259E-2D47-A074-11E844C79AD8}"/>
              </a:ext>
            </a:extLst>
          </p:cNvPr>
          <p:cNvCxnSpPr>
            <a:cxnSpLocks/>
            <a:stCxn id="6" idx="0"/>
          </p:cNvCxnSpPr>
          <p:nvPr/>
        </p:nvCxnSpPr>
        <p:spPr>
          <a:xfrm>
            <a:off x="10272791" y="5368977"/>
            <a:ext cx="67172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Cloud 12">
            <a:extLst>
              <a:ext uri="{FF2B5EF4-FFF2-40B4-BE49-F238E27FC236}">
                <a16:creationId xmlns:a16="http://schemas.microsoft.com/office/drawing/2014/main" id="{40C7A6FE-C542-9743-8989-CFC44B512B71}"/>
              </a:ext>
            </a:extLst>
          </p:cNvPr>
          <p:cNvSpPr/>
          <p:nvPr/>
        </p:nvSpPr>
        <p:spPr>
          <a:xfrm>
            <a:off x="2357371" y="4563397"/>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36C2510-9073-1A4D-B324-0B74A26B2807}"/>
              </a:ext>
            </a:extLst>
          </p:cNvPr>
          <p:cNvPicPr>
            <a:picLocks noChangeAspect="1"/>
          </p:cNvPicPr>
          <p:nvPr/>
        </p:nvPicPr>
        <p:blipFill>
          <a:blip r:embed="rId6"/>
          <a:stretch>
            <a:fillRect/>
          </a:stretch>
        </p:blipFill>
        <p:spPr>
          <a:xfrm>
            <a:off x="4299320" y="4452758"/>
            <a:ext cx="865318" cy="916219"/>
          </a:xfrm>
          <a:prstGeom prst="rect">
            <a:avLst/>
          </a:prstGeom>
        </p:spPr>
      </p:pic>
      <p:pic>
        <p:nvPicPr>
          <p:cNvPr id="15" name="Picture 14">
            <a:extLst>
              <a:ext uri="{FF2B5EF4-FFF2-40B4-BE49-F238E27FC236}">
                <a16:creationId xmlns:a16="http://schemas.microsoft.com/office/drawing/2014/main" id="{384D598C-DEEF-174D-A101-1C8D9C2F0A3A}"/>
              </a:ext>
            </a:extLst>
          </p:cNvPr>
          <p:cNvPicPr>
            <a:picLocks noChangeAspect="1"/>
          </p:cNvPicPr>
          <p:nvPr/>
        </p:nvPicPr>
        <p:blipFill>
          <a:blip r:embed="rId6"/>
          <a:stretch>
            <a:fillRect/>
          </a:stretch>
        </p:blipFill>
        <p:spPr>
          <a:xfrm>
            <a:off x="4145604" y="5507325"/>
            <a:ext cx="865318" cy="916219"/>
          </a:xfrm>
          <a:prstGeom prst="rect">
            <a:avLst/>
          </a:prstGeom>
        </p:spPr>
      </p:pic>
      <p:cxnSp>
        <p:nvCxnSpPr>
          <p:cNvPr id="16" name="Straight Connector 15">
            <a:extLst>
              <a:ext uri="{FF2B5EF4-FFF2-40B4-BE49-F238E27FC236}">
                <a16:creationId xmlns:a16="http://schemas.microsoft.com/office/drawing/2014/main" id="{557756E4-CDFA-5541-BB29-1601FA9E737A}"/>
              </a:ext>
            </a:extLst>
          </p:cNvPr>
          <p:cNvCxnSpPr/>
          <p:nvPr/>
        </p:nvCxnSpPr>
        <p:spPr>
          <a:xfrm flipV="1">
            <a:off x="5010922" y="4529727"/>
            <a:ext cx="1672682" cy="2333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A0230DA-9C3E-544A-82F4-5A17606ADB5B}"/>
              </a:ext>
            </a:extLst>
          </p:cNvPr>
          <p:cNvCxnSpPr>
            <a:cxnSpLocks/>
          </p:cNvCxnSpPr>
          <p:nvPr/>
        </p:nvCxnSpPr>
        <p:spPr>
          <a:xfrm>
            <a:off x="5038582" y="5036736"/>
            <a:ext cx="1236728" cy="19878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9443810-E32E-AE4D-A806-C6222CB2B956}"/>
              </a:ext>
            </a:extLst>
          </p:cNvPr>
          <p:cNvCxnSpPr>
            <a:cxnSpLocks/>
          </p:cNvCxnSpPr>
          <p:nvPr/>
        </p:nvCxnSpPr>
        <p:spPr>
          <a:xfrm>
            <a:off x="4912525" y="6046902"/>
            <a:ext cx="145999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D687C78-8DAC-C042-9713-57597FF7ED17}"/>
              </a:ext>
            </a:extLst>
          </p:cNvPr>
          <p:cNvCxnSpPr>
            <a:cxnSpLocks/>
          </p:cNvCxnSpPr>
          <p:nvPr/>
        </p:nvCxnSpPr>
        <p:spPr>
          <a:xfrm flipV="1">
            <a:off x="4919011" y="5527906"/>
            <a:ext cx="1453508" cy="31317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3E15232-8220-1F4A-9D8A-96C7B960AC33}"/>
              </a:ext>
            </a:extLst>
          </p:cNvPr>
          <p:cNvSpPr txBox="1"/>
          <p:nvPr/>
        </p:nvSpPr>
        <p:spPr>
          <a:xfrm>
            <a:off x="3101197" y="5022652"/>
            <a:ext cx="1117357" cy="830997"/>
          </a:xfrm>
          <a:prstGeom prst="rect">
            <a:avLst/>
          </a:prstGeom>
          <a:noFill/>
        </p:spPr>
        <p:txBody>
          <a:bodyPr wrap="none" rtlCol="0">
            <a:spAutoFit/>
          </a:bodyPr>
          <a:lstStyle/>
          <a:p>
            <a:pPr algn="ctr"/>
            <a:r>
              <a:rPr lang="en-US" sz="2400" dirty="0"/>
              <a:t>Trusted</a:t>
            </a:r>
            <a:br>
              <a:rPr lang="en-US" sz="2400" dirty="0"/>
            </a:br>
            <a:r>
              <a:rPr lang="en-US" sz="2400" dirty="0"/>
              <a:t>edge </a:t>
            </a:r>
          </a:p>
        </p:txBody>
      </p:sp>
      <p:sp>
        <p:nvSpPr>
          <p:cNvPr id="21" name="TextBox 20">
            <a:extLst>
              <a:ext uri="{FF2B5EF4-FFF2-40B4-BE49-F238E27FC236}">
                <a16:creationId xmlns:a16="http://schemas.microsoft.com/office/drawing/2014/main" id="{109CBBD8-DC37-634B-9247-091E76A8A01D}"/>
              </a:ext>
            </a:extLst>
          </p:cNvPr>
          <p:cNvSpPr txBox="1"/>
          <p:nvPr/>
        </p:nvSpPr>
        <p:spPr>
          <a:xfrm>
            <a:off x="849514" y="5976532"/>
            <a:ext cx="700320" cy="369332"/>
          </a:xfrm>
          <a:prstGeom prst="rect">
            <a:avLst/>
          </a:prstGeom>
          <a:noFill/>
        </p:spPr>
        <p:txBody>
          <a:bodyPr wrap="none" rtlCol="0">
            <a:spAutoFit/>
          </a:bodyPr>
          <a:lstStyle/>
          <a:p>
            <a:r>
              <a:rPr lang="en-US" dirty="0"/>
              <a:t>client</a:t>
            </a:r>
          </a:p>
        </p:txBody>
      </p:sp>
      <p:sp>
        <p:nvSpPr>
          <p:cNvPr id="22" name="TextBox 21">
            <a:extLst>
              <a:ext uri="{FF2B5EF4-FFF2-40B4-BE49-F238E27FC236}">
                <a16:creationId xmlns:a16="http://schemas.microsoft.com/office/drawing/2014/main" id="{CFC65D55-1E35-FA47-AF48-121ED1EF0D3C}"/>
              </a:ext>
            </a:extLst>
          </p:cNvPr>
          <p:cNvSpPr txBox="1"/>
          <p:nvPr/>
        </p:nvSpPr>
        <p:spPr>
          <a:xfrm>
            <a:off x="10958938" y="6063796"/>
            <a:ext cx="855427" cy="369332"/>
          </a:xfrm>
          <a:prstGeom prst="rect">
            <a:avLst/>
          </a:prstGeom>
          <a:noFill/>
        </p:spPr>
        <p:txBody>
          <a:bodyPr wrap="none" rtlCol="0">
            <a:spAutoFit/>
          </a:bodyPr>
          <a:lstStyle/>
          <a:p>
            <a:r>
              <a:rPr lang="en-US" dirty="0"/>
              <a:t>servers</a:t>
            </a:r>
          </a:p>
        </p:txBody>
      </p:sp>
    </p:spTree>
    <p:extLst>
      <p:ext uri="{BB962C8B-B14F-4D97-AF65-F5344CB8AC3E}">
        <p14:creationId xmlns:p14="http://schemas.microsoft.com/office/powerpoint/2010/main" val="161258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40B4-3E6C-8C41-BE80-ECFC03A47383}"/>
              </a:ext>
            </a:extLst>
          </p:cNvPr>
          <p:cNvSpPr>
            <a:spLocks noGrp="1"/>
          </p:cNvSpPr>
          <p:nvPr>
            <p:ph type="title"/>
          </p:nvPr>
        </p:nvSpPr>
        <p:spPr/>
        <p:txBody>
          <a:bodyPr/>
          <a:lstStyle/>
          <a:p>
            <a:r>
              <a:rPr lang="en-US" dirty="0"/>
              <a:t>Two Trusted Edge Networks</a:t>
            </a:r>
          </a:p>
        </p:txBody>
      </p:sp>
      <p:sp>
        <p:nvSpPr>
          <p:cNvPr id="4" name="Slide Number Placeholder 3">
            <a:extLst>
              <a:ext uri="{FF2B5EF4-FFF2-40B4-BE49-F238E27FC236}">
                <a16:creationId xmlns:a16="http://schemas.microsoft.com/office/drawing/2014/main" id="{0A734AB5-46B6-DF4E-83EF-88964C4FF074}"/>
              </a:ext>
            </a:extLst>
          </p:cNvPr>
          <p:cNvSpPr>
            <a:spLocks noGrp="1"/>
          </p:cNvSpPr>
          <p:nvPr>
            <p:ph type="sldNum" sz="quarter" idx="12"/>
          </p:nvPr>
        </p:nvSpPr>
        <p:spPr/>
        <p:txBody>
          <a:bodyPr/>
          <a:lstStyle/>
          <a:p>
            <a:fld id="{1718992C-B9AF-2F49-8B31-EC7F489F3004}" type="slidenum">
              <a:rPr lang="en-US" smtClean="0"/>
              <a:t>8</a:t>
            </a:fld>
            <a:endParaRPr lang="en-US"/>
          </a:p>
        </p:txBody>
      </p:sp>
      <p:sp>
        <p:nvSpPr>
          <p:cNvPr id="5" name="Cloud 4">
            <a:extLst>
              <a:ext uri="{FF2B5EF4-FFF2-40B4-BE49-F238E27FC236}">
                <a16:creationId xmlns:a16="http://schemas.microsoft.com/office/drawing/2014/main" id="{4C4BDB54-64AA-3944-960C-C808FADE35FA}"/>
              </a:ext>
            </a:extLst>
          </p:cNvPr>
          <p:cNvSpPr/>
          <p:nvPr/>
        </p:nvSpPr>
        <p:spPr>
          <a:xfrm>
            <a:off x="1028700" y="3698792"/>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6345F0-5153-8941-9E9A-5E353A8DEDC0}"/>
              </a:ext>
            </a:extLst>
          </p:cNvPr>
          <p:cNvPicPr>
            <a:picLocks noChangeAspect="1"/>
          </p:cNvPicPr>
          <p:nvPr/>
        </p:nvPicPr>
        <p:blipFill>
          <a:blip r:embed="rId3"/>
          <a:stretch>
            <a:fillRect/>
          </a:stretch>
        </p:blipFill>
        <p:spPr>
          <a:xfrm>
            <a:off x="2965631" y="3929172"/>
            <a:ext cx="865318" cy="916219"/>
          </a:xfrm>
          <a:prstGeom prst="rect">
            <a:avLst/>
          </a:prstGeom>
        </p:spPr>
      </p:pic>
      <p:sp>
        <p:nvSpPr>
          <p:cNvPr id="7" name="Cloud 6">
            <a:extLst>
              <a:ext uri="{FF2B5EF4-FFF2-40B4-BE49-F238E27FC236}">
                <a16:creationId xmlns:a16="http://schemas.microsoft.com/office/drawing/2014/main" id="{8605978F-9E05-C641-BEA8-ED779EC43989}"/>
              </a:ext>
            </a:extLst>
          </p:cNvPr>
          <p:cNvSpPr/>
          <p:nvPr/>
        </p:nvSpPr>
        <p:spPr>
          <a:xfrm>
            <a:off x="8519364" y="3684416"/>
            <a:ext cx="2653551" cy="1749508"/>
          </a:xfrm>
          <a:prstGeom prst="clou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E18F206A-E27C-594E-8DAF-D67EF94945A5}"/>
              </a:ext>
            </a:extLst>
          </p:cNvPr>
          <p:cNvSpPr/>
          <p:nvPr/>
        </p:nvSpPr>
        <p:spPr>
          <a:xfrm>
            <a:off x="4585130" y="3429000"/>
            <a:ext cx="2953493" cy="2066794"/>
          </a:xfrm>
          <a:prstGeom prst="cloud">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CCB250-777C-A640-9515-27EFDC034FA6}"/>
              </a:ext>
            </a:extLst>
          </p:cNvPr>
          <p:cNvPicPr>
            <a:picLocks noChangeAspect="1"/>
          </p:cNvPicPr>
          <p:nvPr/>
        </p:nvPicPr>
        <p:blipFill>
          <a:blip r:embed="rId4"/>
          <a:stretch>
            <a:fillRect/>
          </a:stretch>
        </p:blipFill>
        <p:spPr>
          <a:xfrm>
            <a:off x="5676684" y="2968572"/>
            <a:ext cx="851853" cy="960600"/>
          </a:xfrm>
          <a:prstGeom prst="rect">
            <a:avLst/>
          </a:prstGeom>
        </p:spPr>
      </p:pic>
      <p:cxnSp>
        <p:nvCxnSpPr>
          <p:cNvPr id="10" name="Straight Arrow Connector 9">
            <a:extLst>
              <a:ext uri="{FF2B5EF4-FFF2-40B4-BE49-F238E27FC236}">
                <a16:creationId xmlns:a16="http://schemas.microsoft.com/office/drawing/2014/main" id="{03C93AEE-E89F-8247-8A7C-5CF4BCA61C9A}"/>
              </a:ext>
            </a:extLst>
          </p:cNvPr>
          <p:cNvCxnSpPr>
            <a:cxnSpLocks/>
          </p:cNvCxnSpPr>
          <p:nvPr/>
        </p:nvCxnSpPr>
        <p:spPr>
          <a:xfrm>
            <a:off x="3682251" y="4387281"/>
            <a:ext cx="1077238" cy="0"/>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61ADFE-E298-0447-B471-BB8B4AA36F58}"/>
              </a:ext>
            </a:extLst>
          </p:cNvPr>
          <p:cNvSpPr txBox="1"/>
          <p:nvPr/>
        </p:nvSpPr>
        <p:spPr>
          <a:xfrm>
            <a:off x="1661250" y="4114389"/>
            <a:ext cx="1117357" cy="830997"/>
          </a:xfrm>
          <a:prstGeom prst="rect">
            <a:avLst/>
          </a:prstGeom>
          <a:noFill/>
        </p:spPr>
        <p:txBody>
          <a:bodyPr wrap="none" rtlCol="0">
            <a:spAutoFit/>
          </a:bodyPr>
          <a:lstStyle/>
          <a:p>
            <a:pPr algn="ctr"/>
            <a:r>
              <a:rPr lang="en-US" sz="2400" dirty="0"/>
              <a:t>Trusted</a:t>
            </a:r>
          </a:p>
          <a:p>
            <a:pPr algn="ctr"/>
            <a:r>
              <a:rPr lang="en-US" sz="2400" dirty="0"/>
              <a:t>edge </a:t>
            </a:r>
          </a:p>
        </p:txBody>
      </p:sp>
      <p:sp>
        <p:nvSpPr>
          <p:cNvPr id="12" name="TextBox 11">
            <a:extLst>
              <a:ext uri="{FF2B5EF4-FFF2-40B4-BE49-F238E27FC236}">
                <a16:creationId xmlns:a16="http://schemas.microsoft.com/office/drawing/2014/main" id="{B75B30E4-5DC2-9B43-B03C-02900FB972C2}"/>
              </a:ext>
            </a:extLst>
          </p:cNvPr>
          <p:cNvSpPr txBox="1"/>
          <p:nvPr/>
        </p:nvSpPr>
        <p:spPr>
          <a:xfrm>
            <a:off x="5482911" y="4277128"/>
            <a:ext cx="1197893" cy="461665"/>
          </a:xfrm>
          <a:prstGeom prst="rect">
            <a:avLst/>
          </a:prstGeom>
          <a:noFill/>
        </p:spPr>
        <p:txBody>
          <a:bodyPr wrap="none" rtlCol="0">
            <a:spAutoFit/>
          </a:bodyPr>
          <a:lstStyle/>
          <a:p>
            <a:pPr algn="ctr"/>
            <a:r>
              <a:rPr lang="en-US" sz="2400" dirty="0"/>
              <a:t>Internet</a:t>
            </a:r>
          </a:p>
        </p:txBody>
      </p:sp>
      <p:sp>
        <p:nvSpPr>
          <p:cNvPr id="13" name="TextBox 12">
            <a:extLst>
              <a:ext uri="{FF2B5EF4-FFF2-40B4-BE49-F238E27FC236}">
                <a16:creationId xmlns:a16="http://schemas.microsoft.com/office/drawing/2014/main" id="{98984EAA-D02F-694D-913B-10D49E0EAC0E}"/>
              </a:ext>
            </a:extLst>
          </p:cNvPr>
          <p:cNvSpPr txBox="1"/>
          <p:nvPr/>
        </p:nvSpPr>
        <p:spPr>
          <a:xfrm>
            <a:off x="3668738" y="3951120"/>
            <a:ext cx="1068241" cy="338554"/>
          </a:xfrm>
          <a:prstGeom prst="rect">
            <a:avLst/>
          </a:prstGeom>
          <a:noFill/>
        </p:spPr>
        <p:txBody>
          <a:bodyPr wrap="none" rtlCol="0">
            <a:spAutoFit/>
          </a:bodyPr>
          <a:lstStyle/>
          <a:p>
            <a:r>
              <a:rPr lang="en-US" sz="1600" b="1" dirty="0"/>
              <a:t>TCP + UDP</a:t>
            </a:r>
          </a:p>
        </p:txBody>
      </p:sp>
      <p:sp>
        <p:nvSpPr>
          <p:cNvPr id="14" name="TextBox 13">
            <a:extLst>
              <a:ext uri="{FF2B5EF4-FFF2-40B4-BE49-F238E27FC236}">
                <a16:creationId xmlns:a16="http://schemas.microsoft.com/office/drawing/2014/main" id="{5494F64C-DAD7-044E-BA92-1C190FF14114}"/>
              </a:ext>
            </a:extLst>
          </p:cNvPr>
          <p:cNvSpPr txBox="1"/>
          <p:nvPr/>
        </p:nvSpPr>
        <p:spPr>
          <a:xfrm>
            <a:off x="7457217" y="3951120"/>
            <a:ext cx="1068241" cy="338554"/>
          </a:xfrm>
          <a:prstGeom prst="rect">
            <a:avLst/>
          </a:prstGeom>
          <a:noFill/>
        </p:spPr>
        <p:txBody>
          <a:bodyPr wrap="none" rtlCol="0">
            <a:spAutoFit/>
          </a:bodyPr>
          <a:lstStyle/>
          <a:p>
            <a:r>
              <a:rPr lang="en-US" sz="1600" b="1" dirty="0"/>
              <a:t>TCP + UDP</a:t>
            </a:r>
          </a:p>
        </p:txBody>
      </p:sp>
      <p:pic>
        <p:nvPicPr>
          <p:cNvPr id="15" name="Picture 14">
            <a:extLst>
              <a:ext uri="{FF2B5EF4-FFF2-40B4-BE49-F238E27FC236}">
                <a16:creationId xmlns:a16="http://schemas.microsoft.com/office/drawing/2014/main" id="{5E61F64B-07A9-5543-8ED5-6809E6F471E8}"/>
              </a:ext>
            </a:extLst>
          </p:cNvPr>
          <p:cNvPicPr>
            <a:picLocks noChangeAspect="1"/>
          </p:cNvPicPr>
          <p:nvPr/>
        </p:nvPicPr>
        <p:blipFill>
          <a:blip r:embed="rId3"/>
          <a:stretch>
            <a:fillRect/>
          </a:stretch>
        </p:blipFill>
        <p:spPr>
          <a:xfrm>
            <a:off x="8546994" y="3892874"/>
            <a:ext cx="865318" cy="916219"/>
          </a:xfrm>
          <a:prstGeom prst="rect">
            <a:avLst/>
          </a:prstGeom>
        </p:spPr>
      </p:pic>
      <p:pic>
        <p:nvPicPr>
          <p:cNvPr id="16" name="Picture 15">
            <a:extLst>
              <a:ext uri="{FF2B5EF4-FFF2-40B4-BE49-F238E27FC236}">
                <a16:creationId xmlns:a16="http://schemas.microsoft.com/office/drawing/2014/main" id="{12960A01-0A43-EC49-92A5-B7E6553DEBE4}"/>
              </a:ext>
            </a:extLst>
          </p:cNvPr>
          <p:cNvPicPr>
            <a:picLocks noChangeAspect="1"/>
          </p:cNvPicPr>
          <p:nvPr/>
        </p:nvPicPr>
        <p:blipFill>
          <a:blip r:embed="rId5"/>
          <a:stretch>
            <a:fillRect/>
          </a:stretch>
        </p:blipFill>
        <p:spPr>
          <a:xfrm>
            <a:off x="8883247" y="3911189"/>
            <a:ext cx="406400" cy="406400"/>
          </a:xfrm>
          <a:prstGeom prst="rect">
            <a:avLst/>
          </a:prstGeom>
        </p:spPr>
      </p:pic>
      <p:pic>
        <p:nvPicPr>
          <p:cNvPr id="17" name="Picture 16">
            <a:extLst>
              <a:ext uri="{FF2B5EF4-FFF2-40B4-BE49-F238E27FC236}">
                <a16:creationId xmlns:a16="http://schemas.microsoft.com/office/drawing/2014/main" id="{C45E62A3-6B4A-F14A-ADB1-4E2BC858BB3C}"/>
              </a:ext>
            </a:extLst>
          </p:cNvPr>
          <p:cNvPicPr>
            <a:picLocks noChangeAspect="1"/>
          </p:cNvPicPr>
          <p:nvPr/>
        </p:nvPicPr>
        <p:blipFill>
          <a:blip r:embed="rId5"/>
          <a:stretch>
            <a:fillRect/>
          </a:stretch>
        </p:blipFill>
        <p:spPr>
          <a:xfrm>
            <a:off x="3057523" y="3952855"/>
            <a:ext cx="406400" cy="406400"/>
          </a:xfrm>
          <a:prstGeom prst="rect">
            <a:avLst/>
          </a:prstGeom>
        </p:spPr>
      </p:pic>
      <p:sp>
        <p:nvSpPr>
          <p:cNvPr id="18" name="TextBox 17">
            <a:extLst>
              <a:ext uri="{FF2B5EF4-FFF2-40B4-BE49-F238E27FC236}">
                <a16:creationId xmlns:a16="http://schemas.microsoft.com/office/drawing/2014/main" id="{0032FAB7-8882-F549-AFC2-9533F3BD343C}"/>
              </a:ext>
            </a:extLst>
          </p:cNvPr>
          <p:cNvSpPr txBox="1"/>
          <p:nvPr/>
        </p:nvSpPr>
        <p:spPr>
          <a:xfrm>
            <a:off x="9474488" y="4092461"/>
            <a:ext cx="1117357" cy="830997"/>
          </a:xfrm>
          <a:prstGeom prst="rect">
            <a:avLst/>
          </a:prstGeom>
          <a:noFill/>
        </p:spPr>
        <p:txBody>
          <a:bodyPr wrap="none" rtlCol="0">
            <a:spAutoFit/>
          </a:bodyPr>
          <a:lstStyle/>
          <a:p>
            <a:pPr algn="ctr"/>
            <a:r>
              <a:rPr lang="en-US" sz="2400" dirty="0"/>
              <a:t>Trusted</a:t>
            </a:r>
          </a:p>
          <a:p>
            <a:pPr algn="ctr"/>
            <a:r>
              <a:rPr lang="en-US" sz="2400" dirty="0"/>
              <a:t>edge </a:t>
            </a:r>
          </a:p>
        </p:txBody>
      </p:sp>
      <p:sp>
        <p:nvSpPr>
          <p:cNvPr id="32" name="TextBox 31">
            <a:extLst>
              <a:ext uri="{FF2B5EF4-FFF2-40B4-BE49-F238E27FC236}">
                <a16:creationId xmlns:a16="http://schemas.microsoft.com/office/drawing/2014/main" id="{15094729-C77C-B04C-887E-1585711CAFB0}"/>
              </a:ext>
            </a:extLst>
          </p:cNvPr>
          <p:cNvSpPr txBox="1"/>
          <p:nvPr/>
        </p:nvSpPr>
        <p:spPr>
          <a:xfrm>
            <a:off x="6130671" y="2573386"/>
            <a:ext cx="397866" cy="646331"/>
          </a:xfrm>
          <a:prstGeom prst="rect">
            <a:avLst/>
          </a:prstGeom>
          <a:noFill/>
        </p:spPr>
        <p:txBody>
          <a:bodyPr wrap="none" rtlCol="0">
            <a:spAutoFit/>
          </a:bodyPr>
          <a:lstStyle/>
          <a:p>
            <a:r>
              <a:rPr lang="en-US" sz="3600" b="1" dirty="0"/>
              <a:t>?</a:t>
            </a:r>
          </a:p>
        </p:txBody>
      </p:sp>
      <p:cxnSp>
        <p:nvCxnSpPr>
          <p:cNvPr id="36" name="Straight Arrow Connector 35">
            <a:extLst>
              <a:ext uri="{FF2B5EF4-FFF2-40B4-BE49-F238E27FC236}">
                <a16:creationId xmlns:a16="http://schemas.microsoft.com/office/drawing/2014/main" id="{C233B217-D11D-3A42-AC90-89A5BC2312D8}"/>
              </a:ext>
            </a:extLst>
          </p:cNvPr>
          <p:cNvCxnSpPr>
            <a:cxnSpLocks/>
          </p:cNvCxnSpPr>
          <p:nvPr/>
        </p:nvCxnSpPr>
        <p:spPr>
          <a:xfrm>
            <a:off x="7370736" y="4350292"/>
            <a:ext cx="1273948" cy="17926"/>
          </a:xfrm>
          <a:prstGeom prst="straightConnector1">
            <a:avLst/>
          </a:prstGeom>
          <a:ln w="10795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BF10582-2D63-F541-AB38-2EE6CADD4B18}"/>
              </a:ext>
            </a:extLst>
          </p:cNvPr>
          <p:cNvSpPr txBox="1"/>
          <p:nvPr/>
        </p:nvSpPr>
        <p:spPr>
          <a:xfrm>
            <a:off x="12231" y="6506116"/>
            <a:ext cx="11312969" cy="338554"/>
          </a:xfrm>
          <a:prstGeom prst="rect">
            <a:avLst/>
          </a:prstGeom>
          <a:noFill/>
        </p:spPr>
        <p:txBody>
          <a:bodyPr wrap="none" rtlCol="0">
            <a:spAutoFit/>
          </a:bodyPr>
          <a:lstStyle/>
          <a:p>
            <a:r>
              <a:rPr lang="en-US" sz="1600" i="1" dirty="0"/>
              <a:t>Trisha Datta, Nick </a:t>
            </a:r>
            <a:r>
              <a:rPr lang="en-US" sz="1600" i="1" dirty="0" err="1"/>
              <a:t>Feamster</a:t>
            </a:r>
            <a:r>
              <a:rPr lang="en-US" sz="1600" i="1" dirty="0"/>
              <a:t>, Jennifer Rexford, and Liang Wang, "SPINE: Surveillance Protection in the Network Elements." in FOCI 2019.</a:t>
            </a:r>
          </a:p>
        </p:txBody>
      </p:sp>
      <p:sp>
        <p:nvSpPr>
          <p:cNvPr id="44" name="TextBox 43">
            <a:extLst>
              <a:ext uri="{FF2B5EF4-FFF2-40B4-BE49-F238E27FC236}">
                <a16:creationId xmlns:a16="http://schemas.microsoft.com/office/drawing/2014/main" id="{B19C7326-E75A-DB45-B121-E9EAAB6B4A50}"/>
              </a:ext>
            </a:extLst>
          </p:cNvPr>
          <p:cNvSpPr txBox="1"/>
          <p:nvPr/>
        </p:nvSpPr>
        <p:spPr>
          <a:xfrm>
            <a:off x="430352" y="1423100"/>
            <a:ext cx="11400637" cy="830997"/>
          </a:xfrm>
          <a:prstGeom prst="rect">
            <a:avLst/>
          </a:prstGeom>
          <a:noFill/>
        </p:spPr>
        <p:txBody>
          <a:bodyPr wrap="square" rtlCol="0">
            <a:spAutoFit/>
          </a:bodyPr>
          <a:lstStyle/>
          <a:p>
            <a:r>
              <a:rPr lang="en-US" sz="2400" b="1" dirty="0"/>
              <a:t>SPINE: </a:t>
            </a:r>
            <a:r>
              <a:rPr lang="en-US" sz="2400" dirty="0"/>
              <a:t>Per-packet traffic encryption in switches in the two trusted edge networks with no need for end-host support, for both connectionless and connection-oriented traffic.</a:t>
            </a:r>
          </a:p>
        </p:txBody>
      </p:sp>
    </p:spTree>
    <p:extLst>
      <p:ext uri="{BB962C8B-B14F-4D97-AF65-F5344CB8AC3E}">
        <p14:creationId xmlns:p14="http://schemas.microsoft.com/office/powerpoint/2010/main" val="62949016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1295</TotalTime>
  <Words>3390</Words>
  <Application>Microsoft Macintosh PowerPoint</Application>
  <PresentationFormat>Widescreen</PresentationFormat>
  <Paragraphs>424</Paragraphs>
  <Slides>31</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In-Network Traffic Obfuscation</vt:lpstr>
      <vt:lpstr>Privacy Threats</vt:lpstr>
      <vt:lpstr>Privacy Threats</vt:lpstr>
      <vt:lpstr>Practical Challenges</vt:lpstr>
      <vt:lpstr>An Opportunity</vt:lpstr>
      <vt:lpstr>Other Opportunities</vt:lpstr>
      <vt:lpstr>Trusted Edge Networks</vt:lpstr>
      <vt:lpstr>Challenges</vt:lpstr>
      <vt:lpstr>Two Trusted Edge Networks</vt:lpstr>
      <vt:lpstr>Connectionless Traffic</vt:lpstr>
      <vt:lpstr>Connection-Oriented QUIC Traffic</vt:lpstr>
      <vt:lpstr>Family of Solutions</vt:lpstr>
      <vt:lpstr>SPINE: Shared Keys</vt:lpstr>
      <vt:lpstr>SPINE: Per-Packet Nonce</vt:lpstr>
      <vt:lpstr>SPINE: IPv6 </vt:lpstr>
      <vt:lpstr>SPINE: P4 Data Plane</vt:lpstr>
      <vt:lpstr>SPINE: Summary</vt:lpstr>
      <vt:lpstr>PINOT: One Trusted Edge Network</vt:lpstr>
      <vt:lpstr>PINOT: Improvements Over SPINE</vt:lpstr>
      <vt:lpstr>PINOT: Princeton Deployment</vt:lpstr>
      <vt:lpstr>PINOT: Summary</vt:lpstr>
      <vt:lpstr>MIMIQ: Connection-Oriented</vt:lpstr>
      <vt:lpstr>MIMIQ: Connection Migration</vt:lpstr>
      <vt:lpstr>MIMIQ: Client Unlinkability</vt:lpstr>
      <vt:lpstr>MIMIQ: Evade Fingerprinting</vt:lpstr>
      <vt:lpstr>MIMIQ: Dynamic IP Addresses</vt:lpstr>
      <vt:lpstr>MIMIQ: Deliver Return Traffic</vt:lpstr>
      <vt:lpstr>MIMIQ: Deliver Return Traffic</vt:lpstr>
      <vt:lpstr>In-Network Traffic Obfuscation</vt:lpstr>
      <vt:lpstr>Conclusion</vt:lpstr>
      <vt:lpstr>Thanks to My Collaborators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In-Network Traffic Obfuscation</dc:title>
  <dc:creator>Jennifer L. Rexford</dc:creator>
  <cp:lastModifiedBy>Jennifer L. Rexford</cp:lastModifiedBy>
  <cp:revision>344</cp:revision>
  <dcterms:created xsi:type="dcterms:W3CDTF">2020-08-03T19:28:54Z</dcterms:created>
  <dcterms:modified xsi:type="dcterms:W3CDTF">2020-08-05T02:39:12Z</dcterms:modified>
</cp:coreProperties>
</file>