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0" clrIdx="0"/>
  <p:cmAuthor id="2" name="Microsoft Office User" initials="Office [2]" lastIdx="1" clrIdx="1"/>
  <p:cmAuthor id="3" name="Microsoft Office User" initials="Office [3]" lastIdx="1" clrIdx="2"/>
  <p:cmAuthor id="4" name="Microsoft Office User" initials="Office [4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EE"/>
    <a:srgbClr val="FFF9C4"/>
    <a:srgbClr val="FFF574"/>
    <a:srgbClr val="AC2A1A"/>
    <a:srgbClr val="AC1601"/>
    <a:srgbClr val="9B0000"/>
    <a:srgbClr val="D01D05"/>
    <a:srgbClr val="B81802"/>
    <a:srgbClr val="FFA2F4"/>
    <a:srgbClr val="FF8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/>
    <p:restoredTop sz="95994" autoAdjust="0"/>
  </p:normalViewPr>
  <p:slideViewPr>
    <p:cSldViewPr snapToGrid="0" snapToObjects="1">
      <p:cViewPr varScale="1">
        <p:scale>
          <a:sx n="111" d="100"/>
          <a:sy n="111" d="100"/>
        </p:scale>
        <p:origin x="248" y="6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AD49-4EEE-7943-9DA1-D97430236F30}" type="datetimeFigureOut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B13D-0290-CF49-AAF4-282F3F0E9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CD46-05C9-3646-A718-5B129CF7C931}" type="datetimeFigureOut">
              <a:rPr lang="en-US" smtClean="0"/>
              <a:t>7/14/20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63F6-5BC4-F945-9DDD-76E74D9D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693D-A9B0-4C49-90CA-E6B21035DCF3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BF1-55FA-3B4E-9CD7-8DCBA3FAB69C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028B-2869-FB4B-802B-0468CE8B1E1B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0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516"/>
            </a:lvl1pPr>
          </a:lstStyle>
          <a:p>
            <a:r>
              <a:t>Title Text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370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29C9-0F64-A24A-9F0E-575912715288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577E-059A-B348-9DF2-42DD67974880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6355-3D33-194C-850B-1551B3BE3B42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F62F-66EE-984A-BE23-FAAD1E9DEB6D}" type="datetime1">
              <a:rPr lang="en-US" smtClean="0"/>
              <a:t>7/14/20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818F-6231-4346-9394-2368177A5131}" type="datetime1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BF38-C8B2-A447-80A5-E5DA3B84EFAC}" type="datetime1">
              <a:rPr lang="en-US" smtClean="0"/>
              <a:t>7/14/20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C8B6-3EEE-EE4E-8619-CBBF7D2DEED0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5A15-ECBC-8F43-919A-209860764957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1D60-9BE6-4942-A6C5-4076B57A16E7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718992C-B9AF-2F49-8B31-EC7F489F30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1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769" y="5644783"/>
            <a:ext cx="2290755" cy="64292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441" y="3216509"/>
            <a:ext cx="12035118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6"/>
                </a:solidFill>
              </a:rPr>
              <a:t>Teaching Challenges </a:t>
            </a:r>
            <a:br>
              <a:rPr lang="en-US" sz="5400" b="1" dirty="0">
                <a:solidFill>
                  <a:schemeClr val="accent6"/>
                </a:solidFill>
              </a:rPr>
            </a:br>
            <a:r>
              <a:rPr lang="en-US" sz="5400" b="1" dirty="0">
                <a:solidFill>
                  <a:schemeClr val="accent6"/>
                </a:solidFill>
              </a:rPr>
              <a:t>in the Time of COVID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922495" y="4968922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/>
              <a:t>Jennifer Rexford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6A286B-E44D-944F-A61B-530A3D6CD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5342" y="-112293"/>
            <a:ext cx="5701315" cy="286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0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50"/>
    </mc:Choice>
    <mc:Fallback xmlns="">
      <p:transition xmlns:p14="http://schemas.microsoft.com/office/powerpoint/2010/main" spd="slow" advTm="1625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3E2E-82A1-054B-AE0C-06DFE2A9C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Princeton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0A6F4-5599-D341-859D-A5C85B7D5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Spring 2020</a:t>
            </a:r>
          </a:p>
          <a:p>
            <a:pPr lvl="1"/>
            <a:r>
              <a:rPr lang="en-US" dirty="0"/>
              <a:t>Undergraduate students left campus at spring break</a:t>
            </a:r>
          </a:p>
          <a:p>
            <a:pPr lvl="1"/>
            <a:r>
              <a:rPr lang="en-US" dirty="0"/>
              <a:t>Second half of spring term (plus exams) taught online</a:t>
            </a:r>
          </a:p>
          <a:p>
            <a:r>
              <a:rPr lang="en-US" dirty="0"/>
              <a:t>Fall 2020</a:t>
            </a:r>
          </a:p>
          <a:p>
            <a:pPr lvl="1"/>
            <a:r>
              <a:rPr lang="en-US" dirty="0"/>
              <a:t>Freshmen and juniors on campus (and </a:t>
            </a:r>
            <a:r>
              <a:rPr lang="en-US" dirty="0" err="1"/>
              <a:t>soph</a:t>
            </a:r>
            <a:r>
              <a:rPr lang="en-US" dirty="0"/>
              <a:t> and seniors in spring)</a:t>
            </a:r>
          </a:p>
          <a:p>
            <a:pPr lvl="1"/>
            <a:r>
              <a:rPr lang="en-US" dirty="0"/>
              <a:t>Instruction ends at Thanksgiving, remote reading/exam period</a:t>
            </a:r>
          </a:p>
          <a:p>
            <a:pPr lvl="1"/>
            <a:r>
              <a:rPr lang="en-US" dirty="0"/>
              <a:t>Most courses are online, but some in-person courses</a:t>
            </a:r>
          </a:p>
          <a:p>
            <a:pPr lvl="1"/>
            <a:r>
              <a:rPr lang="en-US" dirty="0"/>
              <a:t>(But all Computer Science courses will be taught online)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CAFEB-2DCE-F841-AF08-DA37B247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6415-A0B6-294D-A5FD-2E298242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Fostering Online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0C57-6505-524F-9B16-050A44EA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756151"/>
          </a:xfrm>
        </p:spPr>
        <p:txBody>
          <a:bodyPr>
            <a:normAutofit/>
          </a:bodyPr>
          <a:lstStyle/>
          <a:p>
            <a:r>
              <a:rPr lang="en-US" dirty="0"/>
              <a:t>More faculty contact and preparation</a:t>
            </a:r>
          </a:p>
          <a:p>
            <a:pPr lvl="1"/>
            <a:r>
              <a:rPr lang="en-US" dirty="0"/>
              <a:t>Co-teaching of large courses</a:t>
            </a:r>
          </a:p>
          <a:p>
            <a:r>
              <a:rPr lang="en-US" dirty="0"/>
              <a:t>More interaction in video-conferencing sessions</a:t>
            </a:r>
          </a:p>
          <a:p>
            <a:pPr lvl="1"/>
            <a:r>
              <a:rPr lang="en-US" dirty="0"/>
              <a:t>Smaller sizes for discussion sections</a:t>
            </a:r>
          </a:p>
          <a:p>
            <a:r>
              <a:rPr lang="en-US" dirty="0"/>
              <a:t>Greater scheduling flexibility</a:t>
            </a:r>
          </a:p>
          <a:p>
            <a:pPr lvl="1"/>
            <a:r>
              <a:rPr lang="en-US" dirty="0"/>
              <a:t>Across different time zones, and during 4:30-7:30pm block</a:t>
            </a:r>
          </a:p>
          <a:p>
            <a:r>
              <a:rPr lang="en-US" dirty="0"/>
              <a:t>Reducing student stress</a:t>
            </a:r>
          </a:p>
          <a:p>
            <a:pPr lvl="1"/>
            <a:r>
              <a:rPr lang="en-US" dirty="0"/>
              <a:t>Pass/fail grading option for all computer science courses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DC024-D89D-BB4C-908A-60264418C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7FFBD-09E0-1641-84F9-16D16A61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Staffing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B720B-BE20-9A49-9394-87C23000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1657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Cancelling some graduate seminars</a:t>
            </a:r>
          </a:p>
          <a:p>
            <a:pPr lvl="1"/>
            <a:r>
              <a:rPr lang="en-US" dirty="0"/>
              <a:t>Moving one large undergraduate course from fall to spring</a:t>
            </a:r>
          </a:p>
          <a:p>
            <a:r>
              <a:rPr lang="en-US" dirty="0"/>
              <a:t>Graduate-student teaching assistants</a:t>
            </a:r>
          </a:p>
          <a:p>
            <a:pPr lvl="1"/>
            <a:r>
              <a:rPr lang="en-US" dirty="0"/>
              <a:t>Smaller discussion sections + uncertain visa landscape + cost</a:t>
            </a:r>
          </a:p>
          <a:p>
            <a:pPr lvl="1"/>
            <a:r>
              <a:rPr lang="en-US" dirty="0"/>
              <a:t>Increasing the role of undergraduate course assistants</a:t>
            </a:r>
          </a:p>
          <a:p>
            <a:pPr lvl="1"/>
            <a:r>
              <a:rPr lang="en-US" dirty="0"/>
              <a:t>Spreading the “visa risk” across many classes</a:t>
            </a:r>
          </a:p>
          <a:p>
            <a:pPr lvl="1"/>
            <a:r>
              <a:rPr lang="en-US" dirty="0"/>
              <a:t>Some senior PhD students, and postdocs, doing “extra” </a:t>
            </a:r>
            <a:r>
              <a:rPr lang="en-US" dirty="0" err="1"/>
              <a:t>TAing</a:t>
            </a:r>
            <a:endParaRPr lang="en-US" dirty="0"/>
          </a:p>
          <a:p>
            <a:r>
              <a:rPr lang="en-US" dirty="0"/>
              <a:t>Uncertain enrollment projections</a:t>
            </a:r>
          </a:p>
          <a:p>
            <a:pPr lvl="1"/>
            <a:r>
              <a:rPr lang="en-US" dirty="0"/>
              <a:t>Uncertainty in the number of returning students</a:t>
            </a:r>
          </a:p>
          <a:p>
            <a:pPr lvl="1"/>
            <a:r>
              <a:rPr lang="en-US" dirty="0"/>
              <a:t>Higher enrollments due to students “shopping”?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83274-7980-184F-9187-1912FBA3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9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7FFBD-09E0-1641-84F9-16D16A61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B720B-BE20-9A49-9394-87C23000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1657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Virtual “class day” ceremony in spring 2020</a:t>
            </a:r>
          </a:p>
          <a:p>
            <a:pPr lvl="1"/>
            <a:r>
              <a:rPr lang="en-US" dirty="0"/>
              <a:t>With video clips from alumni and graduating seniors</a:t>
            </a:r>
          </a:p>
          <a:p>
            <a:r>
              <a:rPr lang="en-US" dirty="0"/>
              <a:t>Department planning for “virtual fall”</a:t>
            </a:r>
          </a:p>
          <a:p>
            <a:pPr lvl="1"/>
            <a:r>
              <a:rPr lang="en-US" dirty="0"/>
              <a:t>Point-person faculty member for planning</a:t>
            </a:r>
          </a:p>
          <a:p>
            <a:pPr lvl="1"/>
            <a:r>
              <a:rPr lang="en-US" dirty="0"/>
              <a:t>Department (virtual) town-hall meetings</a:t>
            </a:r>
          </a:p>
          <a:p>
            <a:r>
              <a:rPr lang="en-US" dirty="0"/>
              <a:t>Increasing student engagement</a:t>
            </a:r>
          </a:p>
          <a:p>
            <a:pPr lvl="1"/>
            <a:r>
              <a:rPr lang="en-US" dirty="0"/>
              <a:t>Invited speakers in introductory course</a:t>
            </a:r>
          </a:p>
          <a:p>
            <a:pPr lvl="1"/>
            <a:r>
              <a:rPr lang="en-US" dirty="0"/>
              <a:t>Undergraduate course assistants, lab TAs, and graders</a:t>
            </a:r>
          </a:p>
          <a:p>
            <a:r>
              <a:rPr lang="en-US" dirty="0"/>
              <a:t>Speaking to the current moment</a:t>
            </a:r>
          </a:p>
          <a:p>
            <a:pPr lvl="1"/>
            <a:r>
              <a:rPr lang="en-US" dirty="0"/>
              <a:t>Independent-work seminars on racial/social justice</a:t>
            </a:r>
          </a:p>
          <a:p>
            <a:pPr lvl="1"/>
            <a:r>
              <a:rPr lang="en-US" dirty="0"/>
              <a:t>New student group on Technology for a Just Society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83274-7980-184F-9187-1912FBA3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9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880E2-F3E1-214B-A168-4692E927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Scale: A Silver 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2284B-06A2-1A4D-BF4B-489347739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all been grappling with unprecedented scale</a:t>
            </a:r>
          </a:p>
          <a:p>
            <a:pPr lvl="1"/>
            <a:r>
              <a:rPr lang="en-US" dirty="0"/>
              <a:t>Due to huge enrollment increases</a:t>
            </a:r>
          </a:p>
          <a:p>
            <a:r>
              <a:rPr lang="en-US" dirty="0"/>
              <a:t>Driving innovations</a:t>
            </a:r>
          </a:p>
          <a:p>
            <a:pPr lvl="1"/>
            <a:r>
              <a:rPr lang="en-US" dirty="0"/>
              <a:t>Flipped lectures</a:t>
            </a:r>
          </a:p>
          <a:p>
            <a:pPr lvl="1"/>
            <a:r>
              <a:rPr lang="en-US" dirty="0"/>
              <a:t>Assignment submission and grading software</a:t>
            </a:r>
          </a:p>
          <a:p>
            <a:pPr lvl="1"/>
            <a:r>
              <a:rPr lang="en-US" dirty="0"/>
              <a:t>Engaging undergraduates in supporting teaching</a:t>
            </a:r>
          </a:p>
          <a:p>
            <a:r>
              <a:rPr lang="en-US" dirty="0"/>
              <a:t>These innovations can help us in the months ahead…</a:t>
            </a:r>
          </a:p>
          <a:p>
            <a:pPr lvl="1"/>
            <a:r>
              <a:rPr lang="en-US" dirty="0"/>
              <a:t>And allow us to help colleagues in other departments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1B818-B5DD-6F4D-827C-0197AD15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8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74EE-3D31-8A45-AEE9-03F28F12D4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8FABF-85D0-8946-9123-53815A21CD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13261</TotalTime>
  <Words>335</Words>
  <Application>Microsoft Macintosh PowerPoint</Application>
  <PresentationFormat>Widescreen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Teaching Challenges  in the Time of COVID</vt:lpstr>
      <vt:lpstr>COVID-19 and Princeton</vt:lpstr>
      <vt:lpstr>Fostering Online Engagement</vt:lpstr>
      <vt:lpstr>Staffing Challenges</vt:lpstr>
      <vt:lpstr>Creating Community</vt:lpstr>
      <vt:lpstr>Scale: A Silver Lining</vt:lpstr>
      <vt:lpstr>Thank you!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SoftCell: Taking Control of Cellular Core networks</dc:title>
  <dc:creator>Xin Jin</dc:creator>
  <cp:lastModifiedBy>Jennifer L. Rexford</cp:lastModifiedBy>
  <cp:revision>2335</cp:revision>
  <cp:lastPrinted>2016-04-16T23:03:31Z</cp:lastPrinted>
  <dcterms:created xsi:type="dcterms:W3CDTF">2013-03-27T18:30:57Z</dcterms:created>
  <dcterms:modified xsi:type="dcterms:W3CDTF">2020-07-15T03:37:51Z</dcterms:modified>
</cp:coreProperties>
</file>