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476" r:id="rId3"/>
    <p:sldId id="479" r:id="rId4"/>
    <p:sldId id="477" r:id="rId5"/>
    <p:sldId id="473" r:id="rId6"/>
    <p:sldId id="478" r:id="rId7"/>
    <p:sldId id="421" r:id="rId8"/>
    <p:sldId id="420" r:id="rId9"/>
    <p:sldId id="419" r:id="rId10"/>
    <p:sldId id="480" r:id="rId11"/>
    <p:sldId id="481" r:id="rId12"/>
    <p:sldId id="392" r:id="rId13"/>
    <p:sldId id="483" r:id="rId14"/>
    <p:sldId id="484" r:id="rId15"/>
    <p:sldId id="410" r:id="rId16"/>
    <p:sldId id="433" r:id="rId17"/>
    <p:sldId id="411" r:id="rId18"/>
    <p:sldId id="468" r:id="rId19"/>
    <p:sldId id="434" r:id="rId20"/>
    <p:sldId id="485" r:id="rId21"/>
    <p:sldId id="303" r:id="rId22"/>
    <p:sldId id="430" r:id="rId23"/>
    <p:sldId id="486" r:id="rId24"/>
    <p:sldId id="487" r:id="rId25"/>
    <p:sldId id="488" r:id="rId26"/>
    <p:sldId id="490" r:id="rId27"/>
    <p:sldId id="489" r:id="rId28"/>
    <p:sldId id="492" r:id="rId29"/>
    <p:sldId id="491" r:id="rId30"/>
    <p:sldId id="493" r:id="rId31"/>
    <p:sldId id="4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2"/>
    <p:restoredTop sz="94737"/>
  </p:normalViewPr>
  <p:slideViewPr>
    <p:cSldViewPr snapToGrid="0" snapToObjects="1">
      <p:cViewPr varScale="1">
        <p:scale>
          <a:sx n="146" d="100"/>
          <a:sy n="146" d="100"/>
        </p:scale>
        <p:origin x="1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E3A71-D10C-334A-8428-838CDB166AB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973D-388D-CB40-AC55-A1A00411E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layer provides a service to the layer above, and relies on the service of the layer below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3973D-388D-CB40-AC55-A1A00411ED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8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6671EE-6325-5F4D-9910-D958135BBD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1FDCC-7210-3446-90C6-02F523050E5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84706" name="Rectangle 2">
            <a:extLst>
              <a:ext uri="{FF2B5EF4-FFF2-40B4-BE49-F238E27FC236}">
                <a16:creationId xmlns:a16="http://schemas.microsoft.com/office/drawing/2014/main" id="{6419B77E-841A-F640-8DC5-B9AD6AC15C1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90525" y="693738"/>
            <a:ext cx="6153150" cy="3462337"/>
          </a:xfrm>
          <a:ln/>
        </p:spPr>
      </p:sp>
      <p:sp>
        <p:nvSpPr>
          <p:cNvPr id="584707" name="Rectangle 3">
            <a:extLst>
              <a:ext uri="{FF2B5EF4-FFF2-40B4-BE49-F238E27FC236}">
                <a16:creationId xmlns:a16="http://schemas.microsoft.com/office/drawing/2014/main" id="{C2C25391-62DE-F24F-B982-7761E4959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31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D60B23-13F8-3A48-A5D1-4879F8A43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41BB2-F1DF-4940-83B5-915DB6AC25C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7954" name="Rectangle 2">
            <a:extLst>
              <a:ext uri="{FF2B5EF4-FFF2-40B4-BE49-F238E27FC236}">
                <a16:creationId xmlns:a16="http://schemas.microsoft.com/office/drawing/2014/main" id="{800D0C4F-2027-CC45-AAAC-C1ACD6B2F1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>
            <a:extLst>
              <a:ext uri="{FF2B5EF4-FFF2-40B4-BE49-F238E27FC236}">
                <a16:creationId xmlns:a16="http://schemas.microsoft.com/office/drawing/2014/main" id="{CD8F3F8E-288B-3B45-8812-AD04A434C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3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576D67-91F8-3746-B41E-738E905AA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804B7-2ECD-6146-85CD-B68B1E5899E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86754" name="Rectangle 2">
            <a:extLst>
              <a:ext uri="{FF2B5EF4-FFF2-40B4-BE49-F238E27FC236}">
                <a16:creationId xmlns:a16="http://schemas.microsoft.com/office/drawing/2014/main" id="{3AE745F9-1985-7946-A812-13D1963438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90525" y="693738"/>
            <a:ext cx="6153150" cy="3462337"/>
          </a:xfrm>
          <a:ln/>
        </p:spPr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D4AE04EC-C7D0-4642-8338-E47EAF0F7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1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2B3CC8-0E23-364F-AC32-9376725E4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A98B3-1ED5-3D41-BDD1-ED6AF5BBF97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7826" name="Rectangle 2">
            <a:extLst>
              <a:ext uri="{FF2B5EF4-FFF2-40B4-BE49-F238E27FC236}">
                <a16:creationId xmlns:a16="http://schemas.microsoft.com/office/drawing/2014/main" id="{0D648E3F-9F0A-B34C-8C4A-6BEF1784D3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>
            <a:extLst>
              <a:ext uri="{FF2B5EF4-FFF2-40B4-BE49-F238E27FC236}">
                <a16:creationId xmlns:a16="http://schemas.microsoft.com/office/drawing/2014/main" id="{8A2C8E0E-AB54-8E42-8C61-8E116F6EE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2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AD09F4-48D4-A642-AFAA-9F854F3D0A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3CCED-7786-1748-856F-19821FAD881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0002" name="Rectangle 2">
            <a:extLst>
              <a:ext uri="{FF2B5EF4-FFF2-40B4-BE49-F238E27FC236}">
                <a16:creationId xmlns:a16="http://schemas.microsoft.com/office/drawing/2014/main" id="{718427A2-646B-4540-83B4-C193110F191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id="{AEC7FBC8-8D18-634B-AD87-AC2969119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816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3C891E82-8B75-624C-8A3B-CD155CD9A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11AE6F-090D-6F48-A6B3-84F82A2EE846}" type="slidenum">
              <a:rPr lang="en-US" altLang="en-US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cs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D7D1285-7470-9A43-87D8-7EA6030A93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352F902-F287-504A-8F90-77FEC74A6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2659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B1E9220-0E31-A149-9F0C-8079B129F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8EBFD-A31B-D24B-956D-05460CB5AFB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28738" name="Rectangle 2">
            <a:extLst>
              <a:ext uri="{FF2B5EF4-FFF2-40B4-BE49-F238E27FC236}">
                <a16:creationId xmlns:a16="http://schemas.microsoft.com/office/drawing/2014/main" id="{6ED8E083-7C86-2D46-9532-83B9A5420C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E4EF122A-B70F-9741-9F5C-E008E98358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6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DNS mapping the </a:t>
            </a:r>
            <a:r>
              <a:rPr lang="en-US" dirty="0" err="1"/>
              <a:t>www.cs.princeton.edu</a:t>
            </a:r>
            <a:r>
              <a:rPr lang="en-US" dirty="0"/>
              <a:t> to IP address 5.6.7.8, and ARP translating IP address 5.6.7.8 to MAC address…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3973D-388D-CB40-AC55-A1A00411ED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5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3973D-388D-CB40-AC55-A1A00411ED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DA8C1EC-A157-9445-877C-EDAF9361C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44E9DE-48BE-FE4D-90A7-9A62C929BC7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FC34398-2A45-6746-9CCB-760FB24BE8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6F42950-238F-8540-9ACC-9ADCC1C3D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89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DA8C1EC-A157-9445-877C-EDAF9361C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44E9DE-48BE-FE4D-90A7-9A62C929BC73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FC34398-2A45-6746-9CCB-760FB24BE8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6F42950-238F-8540-9ACC-9ADCC1C3D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1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FA6F5D9-782D-4C49-8DBB-D422EB316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CDC864-EE24-F74F-8C02-471A513CE328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3A7E08E-CECD-D74D-9F27-D6FB234F57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49263" y="708025"/>
            <a:ext cx="6418262" cy="3611563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670A972-73D8-F146-A5B5-0491E2C91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13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55B589B-0D03-4648-89B7-F14BA41A2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BFD058-89AD-8E4A-AD45-13479D50EE39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EB1458B-684B-0B47-8C98-3C020918B7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C77E36A-953A-FF4D-AE31-23705694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56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95A3E5A-4165-874F-8F68-EA76289CA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69FF03-3D42-0C45-9B5B-B2C498782E54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B6F6B0C-763C-2944-925A-5DC74809B3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66725" y="728663"/>
            <a:ext cx="6386513" cy="3592512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9D0DFCE-F289-BF4D-8256-9BBA44EEC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7337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25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614EF38-1B00-104E-BDC1-71445EC1A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61849E-A3A9-0D43-86CA-0F9BD4047F77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4E4F327-FD8C-504A-831F-275DA0EBF7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97B1B12-C0F6-C342-89DC-2B1756110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Relies on delivery of an ordered, reliable byte stream</a:t>
            </a:r>
          </a:p>
        </p:txBody>
      </p:sp>
    </p:spTree>
    <p:extLst>
      <p:ext uri="{BB962C8B-B14F-4D97-AF65-F5344CB8AC3E}">
        <p14:creationId xmlns:p14="http://schemas.microsoft.com/office/powerpoint/2010/main" val="1723285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C6A30B9F-E6D6-0D4D-A741-78B30FB11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15821C-3A42-AE4D-B6A8-6F1C09C5B97D}" type="slidenum">
              <a:rPr lang="en-US" altLang="en-US" sz="13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300" b="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1EEF4D-A4C4-A64F-B61D-573D80825A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835F219-B00C-C245-B8E2-71D1D177D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71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3973D-388D-CB40-AC55-A1A00411ED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0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A1B0-31AA-8248-9CC6-D4D651BF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C98FD-D4DF-2C4B-A2A5-61C4E774B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31D28-00B8-804A-9E01-5A4180E7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4201-4468-9443-A424-29E9BF65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21B42-4B08-AF4A-9DF7-9A909AE2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CE05-AEC7-3E4F-9CCE-F6067946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4A8B2-A000-DB44-901B-9E953D554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272F-F219-C340-933D-3E239EFD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C5C7-5476-6746-9836-606FABB5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B5372-E046-4940-A96D-6F91F46F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23C23-B156-5546-AB08-FD70069ABB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92602-994C-F74E-930F-6D13203D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B533F-D2A1-894D-9DBB-E110D54A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452CF-2912-4746-8B59-499617AC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F015B-BD28-2F44-8558-CE9CF38B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4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D153-B53A-3E48-A88D-132D3304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94F04-D993-F645-BD2D-4FEAA0759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5077-55A2-D24D-B3EA-BC26A2DB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BF31E-CAAB-CD43-8417-22940787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A7F3-95D6-D841-A702-32CBF448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E8BA-4AAE-3D41-9DF8-310671E0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D18C-389B-AB47-8BA9-F0AFBC1C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7915-64DA-2E4E-9475-A97FD856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545D-E2BD-944F-8456-8FA12C90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02B9-1EF1-BB47-A6D7-44CD0E1F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9E46A-C842-DE49-B452-187EB6C7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AD2E-F17B-E945-A794-C0F18BE54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BA53D-2C8D-CC43-B53E-30C78F24B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C1AAF-0433-2848-829A-EDA93D7E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81CC4-E723-EF45-936B-D9FF0CD5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3764-962B-134F-A108-550CB8CD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938F-BB99-B449-AE72-A765043B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42B95-9768-8346-988A-0BB33CC3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E8C6C-5F5A-B042-937A-36A140AA7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96FD71-09C4-9240-ABEB-AD5A59379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46B9E-FECD-9C4B-A56D-C2DA0498C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9627-F97F-0B4A-83B4-A9C44B9A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7B408-0D80-F54C-A531-77B2258C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BB846-6644-F741-8470-596E1563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D406-9C1E-6D4D-807B-10351E81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DFAFFC-3E41-1142-BE10-D9CF758A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30EE6-9709-1D4A-BAAA-149EA1D7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8A76A-28AB-574E-B721-1DCDF023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7A896-0E27-8E45-AB2E-85FD7427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AD1DB-C148-7E4A-AA23-8E0AC701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8EB92-1BF0-CA4D-886B-CF743D89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F0D6-1AEF-D949-BAE2-16B3E678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1005-C37E-3D4F-BBB7-1AFCBEFA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03198-A33B-AF41-B70D-8F8C0BEE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1373A-2D73-4C45-81F0-9750B22DD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E908-B38E-4F40-9973-F128B89A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15296-1062-2747-BE15-0B9B1C8C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DE30-786D-484A-B666-AE40D4086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82017-8EAC-2D4E-82A2-FE6C51F4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F1BCE-09DB-C14B-8E4A-A1BA61E4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E58B-ED41-C24D-B891-D4567B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C6858-8F1E-9641-BC5E-8F1414D6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B0A24-797F-C041-996F-5059A3AC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6DDC5-9DE6-3149-8974-DCB35CA3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287DB-7679-DE4A-8ACD-65E47A326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51F64-F78B-9A49-819A-B5596C02E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4B7A-550D-DC49-B109-61BDB3D4885F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48089-90F0-9B45-BF8E-7D9F46F77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559F-C72F-C14A-A69A-E1FF0650D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909E-C014-A841-BCA8-8F968E5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andpupil.com/images/snooze.jpg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A51E-AEA8-BD45-B877-11545AA7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2668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dirty="0"/>
              <a:t>Network Layers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9CFA-8B34-7B49-8951-33A77E64A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234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Jennifer Rexford</a:t>
            </a:r>
          </a:p>
          <a:p>
            <a:r>
              <a:rPr lang="en-US" sz="2800" dirty="0"/>
              <a:t>COS 316 Guest Lecture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87723-4191-2046-BB25-7E2326B9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218" y="4752940"/>
            <a:ext cx="4207564" cy="210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D7014-8376-0743-9F1A-22E53F82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783" y="4742130"/>
            <a:ext cx="3992218" cy="2115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E73C1-6B0A-5A4A-8FD1-D5F4856CC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2130"/>
            <a:ext cx="4099890" cy="2109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BFD4C-550F-1048-A12E-6A0ECCA93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92218" cy="2015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FD7776-4434-0047-A393-5CD75C83C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218" y="53173"/>
            <a:ext cx="4475921" cy="2007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05AA3-9CFD-994A-B2C3-F6C932D83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139" y="143"/>
            <a:ext cx="3723861" cy="20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2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A9A2C-C618-CD4B-A779-DCBE9BAA3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Protocols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DFB5ED-78A5-5E46-BF2F-D10C031BA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5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AA10-657A-3144-92D1-5F9953BF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Network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52DB-168D-4B46-AB8E-45D50E563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Rules that govern communication </a:t>
            </a:r>
          </a:p>
          <a:p>
            <a:pPr lvl="1"/>
            <a:r>
              <a:rPr lang="en-US" altLang="en-US" sz="2800" dirty="0"/>
              <a:t>How to identify the devices and establish connectivity</a:t>
            </a:r>
          </a:p>
          <a:p>
            <a:pPr lvl="1"/>
            <a:r>
              <a:rPr lang="en-US" altLang="en-US" sz="2800" dirty="0"/>
              <a:t>Message format (syntax) and meaning (semantics)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A distributed solution to a problem</a:t>
            </a:r>
          </a:p>
          <a:p>
            <a:pPr lvl="1"/>
            <a:r>
              <a:rPr lang="en-US" altLang="en-US" sz="2800" dirty="0"/>
              <a:t>Deliver an ordered, reliable stream of bytes to another end-point</a:t>
            </a:r>
          </a:p>
          <a:p>
            <a:pPr lvl="1"/>
            <a:r>
              <a:rPr lang="en-US" altLang="en-US" sz="2800" dirty="0"/>
              <a:t>Share network bandwidth fairly</a:t>
            </a:r>
          </a:p>
          <a:p>
            <a:pPr lvl="1"/>
            <a:r>
              <a:rPr lang="en-US" altLang="en-US" sz="2800" dirty="0"/>
              <a:t>Compute shortest paths on a graph</a:t>
            </a:r>
          </a:p>
          <a:p>
            <a:pPr lvl="1"/>
            <a:r>
              <a:rPr lang="en-US" altLang="en-US" sz="2800" dirty="0"/>
              <a:t>Automatically learn how to reach remote hosts</a:t>
            </a:r>
          </a:p>
          <a:p>
            <a:pPr lvl="1"/>
            <a:r>
              <a:rPr lang="en-US" altLang="en-US" sz="2800" dirty="0"/>
              <a:t>Share an individual link’s bandwidth fairly</a:t>
            </a:r>
          </a:p>
        </p:txBody>
      </p:sp>
    </p:spTree>
    <p:extLst>
      <p:ext uri="{BB962C8B-B14F-4D97-AF65-F5344CB8AC3E}">
        <p14:creationId xmlns:p14="http://schemas.microsoft.com/office/powerpoint/2010/main" val="28765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DB13669-6658-D346-BF9A-AC0E4B47B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Application: </a:t>
            </a:r>
            <a:r>
              <a:rPr lang="en-US" altLang="en-US" sz="4000" dirty="0" err="1">
                <a:ea typeface="ＭＳ Ｐゴシック" panose="020B0600070205080204" pitchFamily="34" charset="-128"/>
              </a:rPr>
              <a:t>HyperText</a:t>
            </a:r>
            <a:r>
              <a:rPr lang="en-US" altLang="en-US" sz="4000" dirty="0">
                <a:ea typeface="ＭＳ Ｐゴシック" panose="020B0600070205080204" pitchFamily="34" charset="-128"/>
              </a:rPr>
              <a:t> Transfer Protocol (HTTP)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6EB913D7-FEE0-C843-8225-C68BB467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F4EE35-F04B-DF42-B1CD-707C23089C96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1E07C8CB-E6AD-E045-B371-15E7E642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6" y="1693378"/>
            <a:ext cx="71850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rgbClr val="0000FF"/>
                </a:solidFill>
                <a:latin typeface="Tahoma" panose="020B0604030504040204" pitchFamily="34" charset="0"/>
              </a:rPr>
              <a:t>GET /courses/archive/spr12/cos461/ HTTP/1.1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Host: </a:t>
            </a:r>
            <a:r>
              <a:rPr lang="en-US" altLang="en-US" sz="2400" b="0" dirty="0" err="1">
                <a:latin typeface="Tahoma" panose="020B0604030504040204" pitchFamily="34" charset="0"/>
              </a:rPr>
              <a:t>www.cs.princeton.edu</a:t>
            </a:r>
            <a:endParaRPr lang="en-US" altLang="en-US" sz="2400" b="0" dirty="0">
              <a:latin typeface="Tahoma" panose="020B0604030504040204" pitchFamily="34" charset="0"/>
            </a:endParaRPr>
          </a:p>
          <a:p>
            <a:pPr algn="l" eaLnBrk="1" hangingPunct="1"/>
            <a:r>
              <a:rPr lang="en-US" altLang="en-US" sz="2400" b="0" dirty="0">
                <a:solidFill>
                  <a:schemeClr val="tx2"/>
                </a:solidFill>
                <a:latin typeface="Tahoma" panose="020B0604030504040204" pitchFamily="34" charset="0"/>
              </a:rPr>
              <a:t>User-Agent: Mozilla/4.03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CRLF</a:t>
            </a:r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7C16E8C0-51D8-2C4A-B775-0B959974D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1" y="1650517"/>
            <a:ext cx="6950075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1990" name="Text Box 6">
            <a:extLst>
              <a:ext uri="{FF2B5EF4-FFF2-40B4-BE49-F238E27FC236}">
                <a16:creationId xmlns:a16="http://schemas.microsoft.com/office/drawing/2014/main" id="{17D71D07-5CBB-644D-B08A-06959D9A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823804"/>
            <a:ext cx="66230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rgbClr val="0000FF"/>
                </a:solidFill>
                <a:latin typeface="Tahoma" panose="020B0604030504040204" pitchFamily="34" charset="0"/>
              </a:rPr>
              <a:t>HTTP/1.1 200 OK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Date: Mon, 6 Feb 2012 13:09:03 GMT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Server: Netscape-Enterprise/3.5.1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Last-Modified: Mon, 7 Feb  2011 11:12:23 GMT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Content-Length: 21</a:t>
            </a:r>
          </a:p>
          <a:p>
            <a:pPr algn="l" eaLnBrk="1" hangingPunct="1"/>
            <a:r>
              <a:rPr lang="en-US" altLang="en-US" sz="2400" b="0" dirty="0">
                <a:latin typeface="Tahoma" panose="020B0604030504040204" pitchFamily="34" charset="0"/>
              </a:rPr>
              <a:t>CRLF</a:t>
            </a:r>
          </a:p>
          <a:p>
            <a:pPr algn="l" eaLnBrk="1" hangingPunct="1"/>
            <a:r>
              <a:rPr lang="en-US" altLang="en-US" sz="2400" b="0" dirty="0">
                <a:solidFill>
                  <a:srgbClr val="FF3300"/>
                </a:solidFill>
                <a:latin typeface="Tahoma" panose="020B0604030504040204" pitchFamily="34" charset="0"/>
              </a:rPr>
              <a:t>Site under construction</a:t>
            </a:r>
          </a:p>
        </p:txBody>
      </p:sp>
      <p:sp>
        <p:nvSpPr>
          <p:cNvPr id="681991" name="Rectangle 7">
            <a:extLst>
              <a:ext uri="{FF2B5EF4-FFF2-40B4-BE49-F238E27FC236}">
                <a16:creationId xmlns:a16="http://schemas.microsoft.com/office/drawing/2014/main" id="{E1059722-1D1F-5847-A1F2-ACB80DB69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664" y="3761891"/>
            <a:ext cx="6815137" cy="2686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B8833015-1519-DD47-98B6-D105DA9C0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9" y="2097569"/>
            <a:ext cx="1452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 dirty="0">
                <a:latin typeface="Tahoma" panose="020B0604030504040204" pitchFamily="34" charset="0"/>
              </a:rPr>
              <a:t>Request</a:t>
            </a:r>
          </a:p>
        </p:txBody>
      </p:sp>
      <p:sp>
        <p:nvSpPr>
          <p:cNvPr id="681993" name="Text Box 9">
            <a:extLst>
              <a:ext uri="{FF2B5EF4-FFF2-40B4-BE49-F238E27FC236}">
                <a16:creationId xmlns:a16="http://schemas.microsoft.com/office/drawing/2014/main" id="{8398B7A0-30AF-2B42-A1FD-EF1916200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1" y="5155716"/>
            <a:ext cx="1685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>
                <a:latin typeface="Tahoma" panose="020B0604030504040204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77618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0" grpId="0"/>
      <p:bldP spid="681991" grpId="0" animBg="1"/>
      <p:bldP spid="6819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83F06CDF-274B-4741-B48A-8EF4E4070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Transport Protocols: TCP and UDP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EC55B9-A22A-B143-A04A-33A4A66441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Demultiplexing:</a:t>
            </a:r>
            <a:r>
              <a:rPr lang="en-US" altLang="en-US" dirty="0">
                <a:ea typeface="ＭＳ Ｐゴシック" panose="020B0600070205080204" pitchFamily="34" charset="-128"/>
              </a:rPr>
              <a:t> port numbers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Error detection:</a:t>
            </a:r>
            <a:r>
              <a:rPr lang="en-US" altLang="en-US" dirty="0">
                <a:ea typeface="ＭＳ Ｐゴシック" panose="020B0600070205080204" pitchFamily="34" charset="-128"/>
              </a:rPr>
              <a:t> checksums 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47271EE4-91A6-AE4B-82C1-D732B5C1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2985121"/>
            <a:ext cx="1295400" cy="11430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CAD73B56-1CF8-864A-8F4A-3FB78C64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2508871"/>
            <a:ext cx="3505200" cy="19812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Oval 6">
            <a:extLst>
              <a:ext uri="{FF2B5EF4-FFF2-40B4-BE49-F238E27FC236}">
                <a16:creationId xmlns:a16="http://schemas.microsoft.com/office/drawing/2014/main" id="{F8D84236-C85C-DA46-BB60-ADA61D74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025" y="2627934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dirty="0">
                <a:latin typeface="Helvetica" pitchFamily="2" charset="0"/>
              </a:rPr>
              <a:t>Web server</a:t>
            </a:r>
          </a:p>
          <a:p>
            <a:r>
              <a:rPr lang="en-US" altLang="en-US" sz="1600" dirty="0">
                <a:latin typeface="Helvetica" pitchFamily="2" charset="0"/>
              </a:rPr>
              <a:t>(</a:t>
            </a:r>
            <a:r>
              <a:rPr lang="en-US" altLang="en-US" sz="1600" dirty="0">
                <a:solidFill>
                  <a:schemeClr val="accent2"/>
                </a:solidFill>
                <a:latin typeface="Helvetica" pitchFamily="2" charset="0"/>
              </a:rPr>
              <a:t>port 80</a:t>
            </a:r>
            <a:r>
              <a:rPr lang="en-US" altLang="en-US" sz="1600" dirty="0">
                <a:latin typeface="Helvetica" pitchFamily="2" charset="0"/>
              </a:rPr>
              <a:t>)</a:t>
            </a:r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36BBBE1A-A49B-704F-A676-4225AE68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2593009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latin typeface="Helvetica" pitchFamily="2" charset="0"/>
              </a:rPr>
              <a:t>Client host</a:t>
            </a:r>
          </a:p>
        </p:txBody>
      </p:sp>
      <p:sp>
        <p:nvSpPr>
          <p:cNvPr id="23561" name="Text Box 8">
            <a:extLst>
              <a:ext uri="{FF2B5EF4-FFF2-40B4-BE49-F238E27FC236}">
                <a16:creationId xmlns:a16="http://schemas.microsoft.com/office/drawing/2014/main" id="{A42755A2-D84D-C740-A3FB-B2272A2C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913" y="2135809"/>
            <a:ext cx="22236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Helvetica" pitchFamily="2" charset="0"/>
              </a:rPr>
              <a:t>Server host </a:t>
            </a:r>
            <a:r>
              <a:rPr lang="en-US" altLang="en-US" sz="1800" dirty="0">
                <a:solidFill>
                  <a:srgbClr val="009900"/>
                </a:solidFill>
                <a:latin typeface="Helvetica" pitchFamily="2" charset="0"/>
              </a:rPr>
              <a:t>5.6.7.8</a:t>
            </a:r>
          </a:p>
        </p:txBody>
      </p:sp>
      <p:sp>
        <p:nvSpPr>
          <p:cNvPr id="23562" name="Line 9">
            <a:extLst>
              <a:ext uri="{FF2B5EF4-FFF2-40B4-BE49-F238E27FC236}">
                <a16:creationId xmlns:a16="http://schemas.microsoft.com/office/drawing/2014/main" id="{4C6199FD-8508-7645-B72E-5FE051EE8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4713" y="3499471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0">
            <a:extLst>
              <a:ext uri="{FF2B5EF4-FFF2-40B4-BE49-F238E27FC236}">
                <a16:creationId xmlns:a16="http://schemas.microsoft.com/office/drawing/2014/main" id="{E979F100-C23B-974B-B903-C6EA8927F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313" y="3575672"/>
            <a:ext cx="1746250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/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Echo server</a:t>
            </a:r>
          </a:p>
          <a:p>
            <a:r>
              <a:rPr lang="en-US" altLang="en-US" sz="1600">
                <a:latin typeface="Helvetica" pitchFamily="2" charset="0"/>
              </a:rPr>
              <a:t>(port 7)</a:t>
            </a:r>
          </a:p>
        </p:txBody>
      </p:sp>
      <p:sp>
        <p:nvSpPr>
          <p:cNvPr id="23564" name="Text Box 11">
            <a:extLst>
              <a:ext uri="{FF2B5EF4-FFF2-40B4-BE49-F238E27FC236}">
                <a16:creationId xmlns:a16="http://schemas.microsoft.com/office/drawing/2014/main" id="{EE7D4393-3ED1-5543-95F0-8AF4DF8C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2448547"/>
            <a:ext cx="2935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itchFamily="2" charset="0"/>
              </a:rPr>
              <a:t>Service request for</a:t>
            </a:r>
          </a:p>
          <a:p>
            <a:r>
              <a:rPr lang="en-US" altLang="en-US" dirty="0">
                <a:solidFill>
                  <a:srgbClr val="009900"/>
                </a:solidFill>
                <a:latin typeface="Helvetica" pitchFamily="2" charset="0"/>
              </a:rPr>
              <a:t>5.6.7.8</a:t>
            </a:r>
            <a:r>
              <a:rPr lang="en-US" altLang="en-US" dirty="0">
                <a:latin typeface="Helvetica" pitchFamily="2" charset="0"/>
              </a:rPr>
              <a:t>:</a:t>
            </a:r>
            <a:r>
              <a:rPr lang="en-US" altLang="en-US" dirty="0">
                <a:solidFill>
                  <a:schemeClr val="accent2"/>
                </a:solidFill>
                <a:latin typeface="Helvetica" pitchFamily="2" charset="0"/>
              </a:rPr>
              <a:t>80</a:t>
            </a:r>
          </a:p>
          <a:p>
            <a:r>
              <a:rPr lang="en-US" altLang="en-US" dirty="0">
                <a:latin typeface="Helvetica" pitchFamily="2" charset="0"/>
              </a:rPr>
              <a:t>(i.e., the Web server)</a:t>
            </a:r>
          </a:p>
        </p:txBody>
      </p:sp>
      <p:sp>
        <p:nvSpPr>
          <p:cNvPr id="23565" name="Line 12">
            <a:extLst>
              <a:ext uri="{FF2B5EF4-FFF2-40B4-BE49-F238E27FC236}">
                <a16:creationId xmlns:a16="http://schemas.microsoft.com/office/drawing/2014/main" id="{20F213C1-CC69-2F44-B696-04181DF94F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4313" y="3194671"/>
            <a:ext cx="4572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566" name="Oval 13">
            <a:extLst>
              <a:ext uri="{FF2B5EF4-FFF2-40B4-BE49-F238E27FC236}">
                <a16:creationId xmlns:a16="http://schemas.microsoft.com/office/drawing/2014/main" id="{B28AB9A7-4075-9E42-9009-1464FE33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270871"/>
            <a:ext cx="10668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OS</a:t>
            </a:r>
          </a:p>
        </p:txBody>
      </p:sp>
      <p:sp>
        <p:nvSpPr>
          <p:cNvPr id="23567" name="Oval 14">
            <a:extLst>
              <a:ext uri="{FF2B5EF4-FFF2-40B4-BE49-F238E27FC236}">
                <a16:creationId xmlns:a16="http://schemas.microsoft.com/office/drawing/2014/main" id="{55CF83BA-E553-A949-945B-69C7B3E2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3297953"/>
            <a:ext cx="1062116" cy="47606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0" tIns="45716" rIns="91430" bIns="45716" anchor="ctr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latin typeface="Helvetica" pitchFamily="2" charset="0"/>
              </a:rPr>
              <a:t>Client</a:t>
            </a:r>
          </a:p>
        </p:txBody>
      </p:sp>
      <p:sp>
        <p:nvSpPr>
          <p:cNvPr id="23568" name="Rectangle 15">
            <a:extLst>
              <a:ext uri="{FF2B5EF4-FFF2-40B4-BE49-F238E27FC236}">
                <a16:creationId xmlns:a16="http://schemas.microsoft.com/office/drawing/2014/main" id="{8A84E32C-4826-CB45-B6EB-A97C23FE5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056808"/>
            <a:ext cx="4762500" cy="88265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69" name="Rectangle 16">
            <a:extLst>
              <a:ext uri="{FF2B5EF4-FFF2-40B4-BE49-F238E27FC236}">
                <a16:creationId xmlns:a16="http://schemas.microsoft.com/office/drawing/2014/main" id="{9A7B7733-CEA6-A145-8012-C6208516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056808"/>
            <a:ext cx="730250" cy="8842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70" name="Text Box 17">
            <a:extLst>
              <a:ext uri="{FF2B5EF4-FFF2-40B4-BE49-F238E27FC236}">
                <a16:creationId xmlns:a16="http://schemas.microsoft.com/office/drawing/2014/main" id="{32A782BE-EDD4-F340-A2C6-D411BC6D1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5286997"/>
            <a:ext cx="488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IP</a:t>
            </a:r>
          </a:p>
        </p:txBody>
      </p:sp>
      <p:sp>
        <p:nvSpPr>
          <p:cNvPr id="23571" name="Text Box 18">
            <a:extLst>
              <a:ext uri="{FF2B5EF4-FFF2-40B4-BE49-F238E27FC236}">
                <a16:creationId xmlns:a16="http://schemas.microsoft.com/office/drawing/2014/main" id="{4DE9B003-C986-B443-B1B4-3A631049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5286997"/>
            <a:ext cx="125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payload</a:t>
            </a:r>
          </a:p>
        </p:txBody>
      </p:sp>
      <p:sp>
        <p:nvSpPr>
          <p:cNvPr id="23572" name="AutoShape 19">
            <a:extLst>
              <a:ext uri="{FF2B5EF4-FFF2-40B4-BE49-F238E27FC236}">
                <a16:creationId xmlns:a16="http://schemas.microsoft.com/office/drawing/2014/main" id="{C0AF9F8C-9F7F-1D48-AE98-C16445458AC6}"/>
              </a:ext>
            </a:extLst>
          </p:cNvPr>
          <p:cNvSpPr>
            <a:spLocks/>
          </p:cNvSpPr>
          <p:nvPr/>
        </p:nvSpPr>
        <p:spPr bwMode="auto">
          <a:xfrm rot="16200000">
            <a:off x="8008145" y="4249565"/>
            <a:ext cx="344487" cy="3956050"/>
          </a:xfrm>
          <a:prstGeom prst="leftBrace">
            <a:avLst>
              <a:gd name="adj1" fmla="val 956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3" name="Text Box 20">
            <a:extLst>
              <a:ext uri="{FF2B5EF4-FFF2-40B4-BE49-F238E27FC236}">
                <a16:creationId xmlns:a16="http://schemas.microsoft.com/office/drawing/2014/main" id="{A99FE1FE-09F2-2D49-9603-6724D5861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6350622"/>
            <a:ext cx="277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detect corruption</a:t>
            </a:r>
          </a:p>
        </p:txBody>
      </p:sp>
    </p:spTree>
    <p:extLst>
      <p:ext uri="{BB962C8B-B14F-4D97-AF65-F5344CB8AC3E}">
        <p14:creationId xmlns:p14="http://schemas.microsoft.com/office/powerpoint/2010/main" val="19460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/>
      <p:bldP spid="23571" grpId="0"/>
      <p:bldP spid="23572" grpId="0" animBg="1"/>
      <p:bldP spid="235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AFD2A-8BAE-8B49-BA17-6C399EEF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Transport: 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5946-06DD-E94B-9857-F9427425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Ordered, reliable stream of bytes</a:t>
            </a:r>
          </a:p>
          <a:p>
            <a:pPr lvl="1"/>
            <a:r>
              <a:rPr lang="en-US" sz="2800" dirty="0"/>
              <a:t>Built on top of best-effort packet delivery at the network layer (IP)</a:t>
            </a:r>
          </a:p>
          <a:p>
            <a:pPr lvl="1"/>
            <a:endParaRPr lang="en-US" sz="2800" dirty="0"/>
          </a:p>
          <a:p>
            <a:r>
              <a:rPr lang="en-US" sz="3200" dirty="0"/>
              <a:t>Challenges with IP</a:t>
            </a:r>
          </a:p>
          <a:p>
            <a:pPr lvl="1"/>
            <a:r>
              <a:rPr lang="en-US" sz="2800" dirty="0"/>
              <a:t>Lost or delayed packets</a:t>
            </a:r>
          </a:p>
          <a:p>
            <a:pPr lvl="1"/>
            <a:r>
              <a:rPr lang="en-US" sz="2800" dirty="0"/>
              <a:t>Corrupted packets</a:t>
            </a:r>
          </a:p>
          <a:p>
            <a:pPr lvl="1"/>
            <a:r>
              <a:rPr lang="en-US" sz="2800" dirty="0"/>
              <a:t>Out-of-order packet arrivals</a:t>
            </a:r>
          </a:p>
          <a:p>
            <a:pPr lvl="1"/>
            <a:r>
              <a:rPr lang="en-US" sz="2800" dirty="0"/>
              <a:t>Receiver that runs out of space</a:t>
            </a:r>
          </a:p>
          <a:p>
            <a:pPr lvl="1"/>
            <a:r>
              <a:rPr lang="en-US" sz="2800" dirty="0"/>
              <a:t>Network that cannot handle the load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>
            <a:extLst>
              <a:ext uri="{FF2B5EF4-FFF2-40B4-BE49-F238E27FC236}">
                <a16:creationId xmlns:a16="http://schemas.microsoft.com/office/drawing/2014/main" id="{6970496A-5A82-E647-931C-10EEF24C9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TCP: Lost or Delayed Packets</a:t>
            </a:r>
          </a:p>
        </p:txBody>
      </p:sp>
      <p:sp>
        <p:nvSpPr>
          <p:cNvPr id="583683" name="Rectangle 3">
            <a:extLst>
              <a:ext uri="{FF2B5EF4-FFF2-40B4-BE49-F238E27FC236}">
                <a16:creationId xmlns:a16="http://schemas.microsoft.com/office/drawing/2014/main" id="{0D4A59FE-2F3E-EB45-8687-599D20E8E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0568"/>
            <a:ext cx="845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4" name="Text Box 4">
            <a:extLst>
              <a:ext uri="{FF2B5EF4-FFF2-40B4-BE49-F238E27FC236}">
                <a16:creationId xmlns:a16="http://schemas.microsoft.com/office/drawing/2014/main" id="{ECAF22A3-E844-0242-8C7C-D4F1E409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4" y="2315132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583685" name="Line 5">
            <a:extLst>
              <a:ext uri="{FF2B5EF4-FFF2-40B4-BE49-F238E27FC236}">
                <a16:creationId xmlns:a16="http://schemas.microsoft.com/office/drawing/2014/main" id="{52C22104-45B2-3244-9200-391EA40BD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1" y="2589768"/>
            <a:ext cx="1516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6" name="Text Box 6">
            <a:extLst>
              <a:ext uri="{FF2B5EF4-FFF2-40B4-BE49-F238E27FC236}">
                <a16:creationId xmlns:a16="http://schemas.microsoft.com/office/drawing/2014/main" id="{468DB326-5C05-B942-AB1A-12F7C2A6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4" y="2086532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pic>
        <p:nvPicPr>
          <p:cNvPr id="583687" name="Picture 7" descr="Computer5">
            <a:extLst>
              <a:ext uri="{FF2B5EF4-FFF2-40B4-BE49-F238E27FC236}">
                <a16:creationId xmlns:a16="http://schemas.microsoft.com/office/drawing/2014/main" id="{678FD5B1-98D1-FC40-938C-F2D713E1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7769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88" name="Picture 8" descr="paketaro box">
            <a:extLst>
              <a:ext uri="{FF2B5EF4-FFF2-40B4-BE49-F238E27FC236}">
                <a16:creationId xmlns:a16="http://schemas.microsoft.com/office/drawing/2014/main" id="{7DFB6BE2-A409-1443-A914-80ADFAC5B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190396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689" name="Rectangle 9">
            <a:extLst>
              <a:ext uri="{FF2B5EF4-FFF2-40B4-BE49-F238E27FC236}">
                <a16:creationId xmlns:a16="http://schemas.microsoft.com/office/drawing/2014/main" id="{ECEDE94D-F457-7F43-A857-2EAC67A4C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0568"/>
            <a:ext cx="56022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Problem: Lost or Delayed Data</a:t>
            </a:r>
          </a:p>
        </p:txBody>
      </p:sp>
      <p:sp>
        <p:nvSpPr>
          <p:cNvPr id="583690" name="Rectangle 10">
            <a:extLst>
              <a:ext uri="{FF2B5EF4-FFF2-40B4-BE49-F238E27FC236}">
                <a16:creationId xmlns:a16="http://schemas.microsoft.com/office/drawing/2014/main" id="{CC5B0B78-8979-1540-8FE1-DE829E7E6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08968"/>
            <a:ext cx="845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1" name="Text Box 11">
            <a:extLst>
              <a:ext uri="{FF2B5EF4-FFF2-40B4-BE49-F238E27FC236}">
                <a16:creationId xmlns:a16="http://schemas.microsoft.com/office/drawing/2014/main" id="{27585EA3-6F47-3D43-836B-935D7CCCF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4" y="4753532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583692" name="Line 12">
            <a:extLst>
              <a:ext uri="{FF2B5EF4-FFF2-40B4-BE49-F238E27FC236}">
                <a16:creationId xmlns:a16="http://schemas.microsoft.com/office/drawing/2014/main" id="{B3410842-3D93-944D-B72A-AB90FEC5E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1" y="5518706"/>
            <a:ext cx="15160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3" name="Text Box 13">
            <a:extLst>
              <a:ext uri="{FF2B5EF4-FFF2-40B4-BE49-F238E27FC236}">
                <a16:creationId xmlns:a16="http://schemas.microsoft.com/office/drawing/2014/main" id="{D7E21143-99A7-2649-98CB-6037825A2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4" y="5015469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pic>
        <p:nvPicPr>
          <p:cNvPr id="583694" name="Picture 14" descr="Computer5">
            <a:extLst>
              <a:ext uri="{FF2B5EF4-FFF2-40B4-BE49-F238E27FC236}">
                <a16:creationId xmlns:a16="http://schemas.microsoft.com/office/drawing/2014/main" id="{F10DF18F-3B41-F342-9D88-E3DC4A17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96344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695" name="Picture 15" descr="paketaro box">
            <a:extLst>
              <a:ext uri="{FF2B5EF4-FFF2-40B4-BE49-F238E27FC236}">
                <a16:creationId xmlns:a16="http://schemas.microsoft.com/office/drawing/2014/main" id="{6A8BBB39-450D-914E-9754-81766EAE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434236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696" name="Rectangle 16">
            <a:extLst>
              <a:ext uri="{FF2B5EF4-FFF2-40B4-BE49-F238E27FC236}">
                <a16:creationId xmlns:a16="http://schemas.microsoft.com/office/drawing/2014/main" id="{F3B0CA4A-5190-B14E-9EAD-084D8AF5A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08968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Solution: Timeout and Retransmit</a:t>
            </a:r>
          </a:p>
        </p:txBody>
      </p:sp>
      <p:sp>
        <p:nvSpPr>
          <p:cNvPr id="583697" name="Line 17">
            <a:extLst>
              <a:ext uri="{FF2B5EF4-FFF2-40B4-BE49-F238E27FC236}">
                <a16:creationId xmlns:a16="http://schemas.microsoft.com/office/drawing/2014/main" id="{FE000094-81ED-6A4B-BE6D-15FD4C815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738" y="5028168"/>
            <a:ext cx="15160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8" name="Text Box 18">
            <a:extLst>
              <a:ext uri="{FF2B5EF4-FFF2-40B4-BE49-F238E27FC236}">
                <a16:creationId xmlns:a16="http://schemas.microsoft.com/office/drawing/2014/main" id="{B94B9B76-DF7C-5644-B719-44596218F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1" y="4524932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sp>
        <p:nvSpPr>
          <p:cNvPr id="583699" name="Line 19">
            <a:extLst>
              <a:ext uri="{FF2B5EF4-FFF2-40B4-BE49-F238E27FC236}">
                <a16:creationId xmlns:a16="http://schemas.microsoft.com/office/drawing/2014/main" id="{EA5572EC-12C7-FD44-B095-B9B14F278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1" y="4875768"/>
            <a:ext cx="15160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0" name="Text Box 20">
            <a:extLst>
              <a:ext uri="{FF2B5EF4-FFF2-40B4-BE49-F238E27FC236}">
                <a16:creationId xmlns:a16="http://schemas.microsoft.com/office/drawing/2014/main" id="{A2FCAC23-0BE0-9542-98C1-A94B9E5A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4" y="4372532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grpSp>
        <p:nvGrpSpPr>
          <p:cNvPr id="583701" name="Group 21">
            <a:extLst>
              <a:ext uri="{FF2B5EF4-FFF2-40B4-BE49-F238E27FC236}">
                <a16:creationId xmlns:a16="http://schemas.microsoft.com/office/drawing/2014/main" id="{1CFF5934-506E-484B-92A7-7D049971775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56368"/>
            <a:ext cx="1447800" cy="990600"/>
            <a:chOff x="3891" y="2677"/>
            <a:chExt cx="632" cy="470"/>
          </a:xfrm>
        </p:grpSpPr>
        <p:sp>
          <p:nvSpPr>
            <p:cNvPr id="583702" name="Freeform 22">
              <a:extLst>
                <a:ext uri="{FF2B5EF4-FFF2-40B4-BE49-F238E27FC236}">
                  <a16:creationId xmlns:a16="http://schemas.microsoft.com/office/drawing/2014/main" id="{99E914EB-B22D-7640-9C24-7B7880EAF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2687"/>
              <a:ext cx="277" cy="228"/>
            </a:xfrm>
            <a:custGeom>
              <a:avLst/>
              <a:gdLst>
                <a:gd name="T0" fmla="*/ 0 w 277"/>
                <a:gd name="T1" fmla="*/ 23 h 228"/>
                <a:gd name="T2" fmla="*/ 5 w 277"/>
                <a:gd name="T3" fmla="*/ 23 h 228"/>
                <a:gd name="T4" fmla="*/ 10 w 277"/>
                <a:gd name="T5" fmla="*/ 19 h 228"/>
                <a:gd name="T6" fmla="*/ 17 w 277"/>
                <a:gd name="T7" fmla="*/ 14 h 228"/>
                <a:gd name="T8" fmla="*/ 26 w 277"/>
                <a:gd name="T9" fmla="*/ 9 h 228"/>
                <a:gd name="T10" fmla="*/ 36 w 277"/>
                <a:gd name="T11" fmla="*/ 4 h 228"/>
                <a:gd name="T12" fmla="*/ 50 w 277"/>
                <a:gd name="T13" fmla="*/ 2 h 228"/>
                <a:gd name="T14" fmla="*/ 65 w 277"/>
                <a:gd name="T15" fmla="*/ 0 h 228"/>
                <a:gd name="T16" fmla="*/ 79 w 277"/>
                <a:gd name="T17" fmla="*/ 0 h 228"/>
                <a:gd name="T18" fmla="*/ 96 w 277"/>
                <a:gd name="T19" fmla="*/ 4 h 228"/>
                <a:gd name="T20" fmla="*/ 110 w 277"/>
                <a:gd name="T21" fmla="*/ 11 h 228"/>
                <a:gd name="T22" fmla="*/ 124 w 277"/>
                <a:gd name="T23" fmla="*/ 23 h 228"/>
                <a:gd name="T24" fmla="*/ 134 w 277"/>
                <a:gd name="T25" fmla="*/ 33 h 228"/>
                <a:gd name="T26" fmla="*/ 143 w 277"/>
                <a:gd name="T27" fmla="*/ 42 h 228"/>
                <a:gd name="T28" fmla="*/ 148 w 277"/>
                <a:gd name="T29" fmla="*/ 52 h 228"/>
                <a:gd name="T30" fmla="*/ 150 w 277"/>
                <a:gd name="T31" fmla="*/ 59 h 228"/>
                <a:gd name="T32" fmla="*/ 153 w 277"/>
                <a:gd name="T33" fmla="*/ 66 h 228"/>
                <a:gd name="T34" fmla="*/ 153 w 277"/>
                <a:gd name="T35" fmla="*/ 73 h 228"/>
                <a:gd name="T36" fmla="*/ 153 w 277"/>
                <a:gd name="T37" fmla="*/ 78 h 228"/>
                <a:gd name="T38" fmla="*/ 153 w 277"/>
                <a:gd name="T39" fmla="*/ 81 h 228"/>
                <a:gd name="T40" fmla="*/ 153 w 277"/>
                <a:gd name="T41" fmla="*/ 81 h 228"/>
                <a:gd name="T42" fmla="*/ 153 w 277"/>
                <a:gd name="T43" fmla="*/ 81 h 228"/>
                <a:gd name="T44" fmla="*/ 155 w 277"/>
                <a:gd name="T45" fmla="*/ 78 h 228"/>
                <a:gd name="T46" fmla="*/ 160 w 277"/>
                <a:gd name="T47" fmla="*/ 76 h 228"/>
                <a:gd name="T48" fmla="*/ 167 w 277"/>
                <a:gd name="T49" fmla="*/ 73 h 228"/>
                <a:gd name="T50" fmla="*/ 174 w 277"/>
                <a:gd name="T51" fmla="*/ 71 h 228"/>
                <a:gd name="T52" fmla="*/ 181 w 277"/>
                <a:gd name="T53" fmla="*/ 69 h 228"/>
                <a:gd name="T54" fmla="*/ 191 w 277"/>
                <a:gd name="T55" fmla="*/ 69 h 228"/>
                <a:gd name="T56" fmla="*/ 200 w 277"/>
                <a:gd name="T57" fmla="*/ 71 h 228"/>
                <a:gd name="T58" fmla="*/ 210 w 277"/>
                <a:gd name="T59" fmla="*/ 73 h 228"/>
                <a:gd name="T60" fmla="*/ 219 w 277"/>
                <a:gd name="T61" fmla="*/ 81 h 228"/>
                <a:gd name="T62" fmla="*/ 229 w 277"/>
                <a:gd name="T63" fmla="*/ 90 h 228"/>
                <a:gd name="T64" fmla="*/ 234 w 277"/>
                <a:gd name="T65" fmla="*/ 97 h 228"/>
                <a:gd name="T66" fmla="*/ 236 w 277"/>
                <a:gd name="T67" fmla="*/ 107 h 228"/>
                <a:gd name="T68" fmla="*/ 239 w 277"/>
                <a:gd name="T69" fmla="*/ 116 h 228"/>
                <a:gd name="T70" fmla="*/ 239 w 277"/>
                <a:gd name="T71" fmla="*/ 124 h 228"/>
                <a:gd name="T72" fmla="*/ 236 w 277"/>
                <a:gd name="T73" fmla="*/ 131 h 228"/>
                <a:gd name="T74" fmla="*/ 236 w 277"/>
                <a:gd name="T75" fmla="*/ 138 h 228"/>
                <a:gd name="T76" fmla="*/ 234 w 277"/>
                <a:gd name="T77" fmla="*/ 143 h 228"/>
                <a:gd name="T78" fmla="*/ 234 w 277"/>
                <a:gd name="T79" fmla="*/ 145 h 228"/>
                <a:gd name="T80" fmla="*/ 231 w 277"/>
                <a:gd name="T81" fmla="*/ 145 h 228"/>
                <a:gd name="T82" fmla="*/ 234 w 277"/>
                <a:gd name="T83" fmla="*/ 147 h 228"/>
                <a:gd name="T84" fmla="*/ 236 w 277"/>
                <a:gd name="T85" fmla="*/ 147 h 228"/>
                <a:gd name="T86" fmla="*/ 241 w 277"/>
                <a:gd name="T87" fmla="*/ 152 h 228"/>
                <a:gd name="T88" fmla="*/ 248 w 277"/>
                <a:gd name="T89" fmla="*/ 157 h 228"/>
                <a:gd name="T90" fmla="*/ 253 w 277"/>
                <a:gd name="T91" fmla="*/ 164 h 228"/>
                <a:gd name="T92" fmla="*/ 260 w 277"/>
                <a:gd name="T93" fmla="*/ 174 h 228"/>
                <a:gd name="T94" fmla="*/ 267 w 277"/>
                <a:gd name="T95" fmla="*/ 183 h 228"/>
                <a:gd name="T96" fmla="*/ 272 w 277"/>
                <a:gd name="T97" fmla="*/ 195 h 228"/>
                <a:gd name="T98" fmla="*/ 274 w 277"/>
                <a:gd name="T99" fmla="*/ 212 h 228"/>
                <a:gd name="T100" fmla="*/ 277 w 277"/>
                <a:gd name="T10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" h="228">
                  <a:moveTo>
                    <a:pt x="0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6" y="4"/>
                  </a:lnTo>
                  <a:lnTo>
                    <a:pt x="110" y="11"/>
                  </a:lnTo>
                  <a:lnTo>
                    <a:pt x="124" y="23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48" y="52"/>
                  </a:lnTo>
                  <a:lnTo>
                    <a:pt x="150" y="59"/>
                  </a:lnTo>
                  <a:lnTo>
                    <a:pt x="153" y="66"/>
                  </a:lnTo>
                  <a:lnTo>
                    <a:pt x="153" y="73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5" y="78"/>
                  </a:lnTo>
                  <a:lnTo>
                    <a:pt x="160" y="76"/>
                  </a:lnTo>
                  <a:lnTo>
                    <a:pt x="167" y="73"/>
                  </a:lnTo>
                  <a:lnTo>
                    <a:pt x="174" y="71"/>
                  </a:lnTo>
                  <a:lnTo>
                    <a:pt x="181" y="69"/>
                  </a:lnTo>
                  <a:lnTo>
                    <a:pt x="191" y="69"/>
                  </a:lnTo>
                  <a:lnTo>
                    <a:pt x="200" y="71"/>
                  </a:lnTo>
                  <a:lnTo>
                    <a:pt x="210" y="73"/>
                  </a:lnTo>
                  <a:lnTo>
                    <a:pt x="219" y="81"/>
                  </a:lnTo>
                  <a:lnTo>
                    <a:pt x="229" y="90"/>
                  </a:lnTo>
                  <a:lnTo>
                    <a:pt x="234" y="97"/>
                  </a:lnTo>
                  <a:lnTo>
                    <a:pt x="236" y="107"/>
                  </a:lnTo>
                  <a:lnTo>
                    <a:pt x="239" y="116"/>
                  </a:lnTo>
                  <a:lnTo>
                    <a:pt x="239" y="124"/>
                  </a:lnTo>
                  <a:lnTo>
                    <a:pt x="236" y="131"/>
                  </a:lnTo>
                  <a:lnTo>
                    <a:pt x="236" y="138"/>
                  </a:lnTo>
                  <a:lnTo>
                    <a:pt x="234" y="143"/>
                  </a:lnTo>
                  <a:lnTo>
                    <a:pt x="234" y="145"/>
                  </a:lnTo>
                  <a:lnTo>
                    <a:pt x="231" y="145"/>
                  </a:lnTo>
                  <a:lnTo>
                    <a:pt x="234" y="147"/>
                  </a:lnTo>
                  <a:lnTo>
                    <a:pt x="236" y="147"/>
                  </a:lnTo>
                  <a:lnTo>
                    <a:pt x="241" y="152"/>
                  </a:lnTo>
                  <a:lnTo>
                    <a:pt x="248" y="157"/>
                  </a:lnTo>
                  <a:lnTo>
                    <a:pt x="253" y="164"/>
                  </a:lnTo>
                  <a:lnTo>
                    <a:pt x="260" y="174"/>
                  </a:lnTo>
                  <a:lnTo>
                    <a:pt x="267" y="183"/>
                  </a:lnTo>
                  <a:lnTo>
                    <a:pt x="272" y="195"/>
                  </a:lnTo>
                  <a:lnTo>
                    <a:pt x="274" y="212"/>
                  </a:lnTo>
                  <a:lnTo>
                    <a:pt x="277" y="228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3" name="Freeform 23">
              <a:extLst>
                <a:ext uri="{FF2B5EF4-FFF2-40B4-BE49-F238E27FC236}">
                  <a16:creationId xmlns:a16="http://schemas.microsoft.com/office/drawing/2014/main" id="{A71B60B8-A8C8-CE4B-84AC-56D3B563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677"/>
              <a:ext cx="358" cy="236"/>
            </a:xfrm>
            <a:custGeom>
              <a:avLst/>
              <a:gdLst>
                <a:gd name="T0" fmla="*/ 2 w 358"/>
                <a:gd name="T1" fmla="*/ 219 h 236"/>
                <a:gd name="T2" fmla="*/ 9 w 358"/>
                <a:gd name="T3" fmla="*/ 193 h 236"/>
                <a:gd name="T4" fmla="*/ 21 w 358"/>
                <a:gd name="T5" fmla="*/ 174 h 236"/>
                <a:gd name="T6" fmla="*/ 33 w 358"/>
                <a:gd name="T7" fmla="*/ 162 h 236"/>
                <a:gd name="T8" fmla="*/ 43 w 358"/>
                <a:gd name="T9" fmla="*/ 155 h 236"/>
                <a:gd name="T10" fmla="*/ 43 w 358"/>
                <a:gd name="T11" fmla="*/ 155 h 236"/>
                <a:gd name="T12" fmla="*/ 40 w 358"/>
                <a:gd name="T13" fmla="*/ 145 h 236"/>
                <a:gd name="T14" fmla="*/ 38 w 358"/>
                <a:gd name="T15" fmla="*/ 134 h 236"/>
                <a:gd name="T16" fmla="*/ 38 w 358"/>
                <a:gd name="T17" fmla="*/ 117 h 236"/>
                <a:gd name="T18" fmla="*/ 48 w 358"/>
                <a:gd name="T19" fmla="*/ 98 h 236"/>
                <a:gd name="T20" fmla="*/ 67 w 358"/>
                <a:gd name="T21" fmla="*/ 83 h 236"/>
                <a:gd name="T22" fmla="*/ 83 w 358"/>
                <a:gd name="T23" fmla="*/ 79 h 236"/>
                <a:gd name="T24" fmla="*/ 102 w 358"/>
                <a:gd name="T25" fmla="*/ 81 h 236"/>
                <a:gd name="T26" fmla="*/ 114 w 358"/>
                <a:gd name="T27" fmla="*/ 86 h 236"/>
                <a:gd name="T28" fmla="*/ 121 w 358"/>
                <a:gd name="T29" fmla="*/ 91 h 236"/>
                <a:gd name="T30" fmla="*/ 124 w 358"/>
                <a:gd name="T31" fmla="*/ 88 h 236"/>
                <a:gd name="T32" fmla="*/ 121 w 358"/>
                <a:gd name="T33" fmla="*/ 81 h 236"/>
                <a:gd name="T34" fmla="*/ 124 w 358"/>
                <a:gd name="T35" fmla="*/ 69 h 236"/>
                <a:gd name="T36" fmla="*/ 133 w 358"/>
                <a:gd name="T37" fmla="*/ 52 h 236"/>
                <a:gd name="T38" fmla="*/ 152 w 358"/>
                <a:gd name="T39" fmla="*/ 31 h 236"/>
                <a:gd name="T40" fmla="*/ 181 w 358"/>
                <a:gd name="T41" fmla="*/ 14 h 236"/>
                <a:gd name="T42" fmla="*/ 212 w 358"/>
                <a:gd name="T43" fmla="*/ 10 h 236"/>
                <a:gd name="T44" fmla="*/ 238 w 358"/>
                <a:gd name="T45" fmla="*/ 14 h 236"/>
                <a:gd name="T46" fmla="*/ 260 w 358"/>
                <a:gd name="T47" fmla="*/ 24 h 236"/>
                <a:gd name="T48" fmla="*/ 272 w 358"/>
                <a:gd name="T49" fmla="*/ 31 h 236"/>
                <a:gd name="T50" fmla="*/ 274 w 358"/>
                <a:gd name="T51" fmla="*/ 31 h 236"/>
                <a:gd name="T52" fmla="*/ 274 w 358"/>
                <a:gd name="T53" fmla="*/ 26 h 236"/>
                <a:gd name="T54" fmla="*/ 279 w 358"/>
                <a:gd name="T55" fmla="*/ 17 h 236"/>
                <a:gd name="T56" fmla="*/ 288 w 358"/>
                <a:gd name="T57" fmla="*/ 7 h 236"/>
                <a:gd name="T58" fmla="*/ 305 w 358"/>
                <a:gd name="T59" fmla="*/ 2 h 236"/>
                <a:gd name="T60" fmla="*/ 327 w 358"/>
                <a:gd name="T61" fmla="*/ 2 h 236"/>
                <a:gd name="T62" fmla="*/ 343 w 358"/>
                <a:gd name="T63" fmla="*/ 7 h 236"/>
                <a:gd name="T64" fmla="*/ 350 w 358"/>
                <a:gd name="T65" fmla="*/ 17 h 236"/>
                <a:gd name="T66" fmla="*/ 355 w 358"/>
                <a:gd name="T67" fmla="*/ 26 h 236"/>
                <a:gd name="T68" fmla="*/ 358 w 358"/>
                <a:gd name="T69" fmla="*/ 3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6">
                  <a:moveTo>
                    <a:pt x="0" y="236"/>
                  </a:moveTo>
                  <a:lnTo>
                    <a:pt x="2" y="219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9" y="167"/>
                  </a:lnTo>
                  <a:lnTo>
                    <a:pt x="33" y="162"/>
                  </a:lnTo>
                  <a:lnTo>
                    <a:pt x="38" y="157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0" y="150"/>
                  </a:lnTo>
                  <a:lnTo>
                    <a:pt x="40" y="145"/>
                  </a:lnTo>
                  <a:lnTo>
                    <a:pt x="38" y="141"/>
                  </a:lnTo>
                  <a:lnTo>
                    <a:pt x="38" y="134"/>
                  </a:lnTo>
                  <a:lnTo>
                    <a:pt x="38" y="124"/>
                  </a:lnTo>
                  <a:lnTo>
                    <a:pt x="38" y="117"/>
                  </a:lnTo>
                  <a:lnTo>
                    <a:pt x="43" y="107"/>
                  </a:lnTo>
                  <a:lnTo>
                    <a:pt x="48" y="98"/>
                  </a:lnTo>
                  <a:lnTo>
                    <a:pt x="55" y="91"/>
                  </a:lnTo>
                  <a:lnTo>
                    <a:pt x="67" y="83"/>
                  </a:lnTo>
                  <a:lnTo>
                    <a:pt x="76" y="81"/>
                  </a:lnTo>
                  <a:lnTo>
                    <a:pt x="83" y="79"/>
                  </a:lnTo>
                  <a:lnTo>
                    <a:pt x="93" y="79"/>
                  </a:lnTo>
                  <a:lnTo>
                    <a:pt x="102" y="81"/>
                  </a:lnTo>
                  <a:lnTo>
                    <a:pt x="110" y="83"/>
                  </a:lnTo>
                  <a:lnTo>
                    <a:pt x="114" y="86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1" y="86"/>
                  </a:lnTo>
                  <a:lnTo>
                    <a:pt x="121" y="81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29" y="60"/>
                  </a:lnTo>
                  <a:lnTo>
                    <a:pt x="133" y="52"/>
                  </a:lnTo>
                  <a:lnTo>
                    <a:pt x="141" y="43"/>
                  </a:lnTo>
                  <a:lnTo>
                    <a:pt x="152" y="31"/>
                  </a:lnTo>
                  <a:lnTo>
                    <a:pt x="164" y="21"/>
                  </a:lnTo>
                  <a:lnTo>
                    <a:pt x="181" y="14"/>
                  </a:lnTo>
                  <a:lnTo>
                    <a:pt x="195" y="10"/>
                  </a:lnTo>
                  <a:lnTo>
                    <a:pt x="212" y="10"/>
                  </a:lnTo>
                  <a:lnTo>
                    <a:pt x="226" y="10"/>
                  </a:lnTo>
                  <a:lnTo>
                    <a:pt x="238" y="14"/>
                  </a:lnTo>
                  <a:lnTo>
                    <a:pt x="250" y="19"/>
                  </a:lnTo>
                  <a:lnTo>
                    <a:pt x="260" y="24"/>
                  </a:lnTo>
                  <a:lnTo>
                    <a:pt x="267" y="29"/>
                  </a:lnTo>
                  <a:lnTo>
                    <a:pt x="272" y="31"/>
                  </a:lnTo>
                  <a:lnTo>
                    <a:pt x="274" y="33"/>
                  </a:lnTo>
                  <a:lnTo>
                    <a:pt x="274" y="31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6" y="21"/>
                  </a:lnTo>
                  <a:lnTo>
                    <a:pt x="279" y="17"/>
                  </a:lnTo>
                  <a:lnTo>
                    <a:pt x="284" y="12"/>
                  </a:lnTo>
                  <a:lnTo>
                    <a:pt x="288" y="7"/>
                  </a:lnTo>
                  <a:lnTo>
                    <a:pt x="296" y="5"/>
                  </a:lnTo>
                  <a:lnTo>
                    <a:pt x="305" y="2"/>
                  </a:lnTo>
                  <a:lnTo>
                    <a:pt x="315" y="0"/>
                  </a:lnTo>
                  <a:lnTo>
                    <a:pt x="327" y="2"/>
                  </a:lnTo>
                  <a:lnTo>
                    <a:pt x="336" y="5"/>
                  </a:lnTo>
                  <a:lnTo>
                    <a:pt x="343" y="7"/>
                  </a:lnTo>
                  <a:lnTo>
                    <a:pt x="348" y="12"/>
                  </a:lnTo>
                  <a:lnTo>
                    <a:pt x="350" y="17"/>
                  </a:lnTo>
                  <a:lnTo>
                    <a:pt x="355" y="21"/>
                  </a:lnTo>
                  <a:lnTo>
                    <a:pt x="355" y="26"/>
                  </a:lnTo>
                  <a:lnTo>
                    <a:pt x="358" y="29"/>
                  </a:lnTo>
                  <a:lnTo>
                    <a:pt x="358" y="31"/>
                  </a:lnTo>
                  <a:lnTo>
                    <a:pt x="358" y="33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4" name="Freeform 24">
              <a:extLst>
                <a:ext uri="{FF2B5EF4-FFF2-40B4-BE49-F238E27FC236}">
                  <a16:creationId xmlns:a16="http://schemas.microsoft.com/office/drawing/2014/main" id="{1D8BAA41-F253-F948-A6A3-9BFEDBC20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911"/>
              <a:ext cx="272" cy="229"/>
            </a:xfrm>
            <a:custGeom>
              <a:avLst/>
              <a:gdLst>
                <a:gd name="T0" fmla="*/ 272 w 272"/>
                <a:gd name="T1" fmla="*/ 202 h 229"/>
                <a:gd name="T2" fmla="*/ 272 w 272"/>
                <a:gd name="T3" fmla="*/ 205 h 229"/>
                <a:gd name="T4" fmla="*/ 267 w 272"/>
                <a:gd name="T5" fmla="*/ 207 h 229"/>
                <a:gd name="T6" fmla="*/ 260 w 272"/>
                <a:gd name="T7" fmla="*/ 212 h 229"/>
                <a:gd name="T8" fmla="*/ 250 w 272"/>
                <a:gd name="T9" fmla="*/ 217 h 229"/>
                <a:gd name="T10" fmla="*/ 238 w 272"/>
                <a:gd name="T11" fmla="*/ 221 h 229"/>
                <a:gd name="T12" fmla="*/ 226 w 272"/>
                <a:gd name="T13" fmla="*/ 226 h 229"/>
                <a:gd name="T14" fmla="*/ 212 w 272"/>
                <a:gd name="T15" fmla="*/ 229 h 229"/>
                <a:gd name="T16" fmla="*/ 195 w 272"/>
                <a:gd name="T17" fmla="*/ 226 h 229"/>
                <a:gd name="T18" fmla="*/ 181 w 272"/>
                <a:gd name="T19" fmla="*/ 224 h 229"/>
                <a:gd name="T20" fmla="*/ 164 w 272"/>
                <a:gd name="T21" fmla="*/ 214 h 229"/>
                <a:gd name="T22" fmla="*/ 152 w 272"/>
                <a:gd name="T23" fmla="*/ 205 h 229"/>
                <a:gd name="T24" fmla="*/ 141 w 272"/>
                <a:gd name="T25" fmla="*/ 195 h 229"/>
                <a:gd name="T26" fmla="*/ 133 w 272"/>
                <a:gd name="T27" fmla="*/ 186 h 229"/>
                <a:gd name="T28" fmla="*/ 129 w 272"/>
                <a:gd name="T29" fmla="*/ 176 h 229"/>
                <a:gd name="T30" fmla="*/ 124 w 272"/>
                <a:gd name="T31" fmla="*/ 167 h 229"/>
                <a:gd name="T32" fmla="*/ 124 w 272"/>
                <a:gd name="T33" fmla="*/ 159 h 229"/>
                <a:gd name="T34" fmla="*/ 121 w 272"/>
                <a:gd name="T35" fmla="*/ 155 h 229"/>
                <a:gd name="T36" fmla="*/ 121 w 272"/>
                <a:gd name="T37" fmla="*/ 150 h 229"/>
                <a:gd name="T38" fmla="*/ 124 w 272"/>
                <a:gd name="T39" fmla="*/ 148 h 229"/>
                <a:gd name="T40" fmla="*/ 124 w 272"/>
                <a:gd name="T41" fmla="*/ 145 h 229"/>
                <a:gd name="T42" fmla="*/ 121 w 272"/>
                <a:gd name="T43" fmla="*/ 148 h 229"/>
                <a:gd name="T44" fmla="*/ 119 w 272"/>
                <a:gd name="T45" fmla="*/ 150 h 229"/>
                <a:gd name="T46" fmla="*/ 114 w 272"/>
                <a:gd name="T47" fmla="*/ 152 h 229"/>
                <a:gd name="T48" fmla="*/ 110 w 272"/>
                <a:gd name="T49" fmla="*/ 155 h 229"/>
                <a:gd name="T50" fmla="*/ 102 w 272"/>
                <a:gd name="T51" fmla="*/ 157 h 229"/>
                <a:gd name="T52" fmla="*/ 93 w 272"/>
                <a:gd name="T53" fmla="*/ 157 h 229"/>
                <a:gd name="T54" fmla="*/ 83 w 272"/>
                <a:gd name="T55" fmla="*/ 157 h 229"/>
                <a:gd name="T56" fmla="*/ 76 w 272"/>
                <a:gd name="T57" fmla="*/ 157 h 229"/>
                <a:gd name="T58" fmla="*/ 67 w 272"/>
                <a:gd name="T59" fmla="*/ 152 h 229"/>
                <a:gd name="T60" fmla="*/ 55 w 272"/>
                <a:gd name="T61" fmla="*/ 145 h 229"/>
                <a:gd name="T62" fmla="*/ 48 w 272"/>
                <a:gd name="T63" fmla="*/ 138 h 229"/>
                <a:gd name="T64" fmla="*/ 43 w 272"/>
                <a:gd name="T65" fmla="*/ 128 h 229"/>
                <a:gd name="T66" fmla="*/ 38 w 272"/>
                <a:gd name="T67" fmla="*/ 121 h 229"/>
                <a:gd name="T68" fmla="*/ 38 w 272"/>
                <a:gd name="T69" fmla="*/ 112 h 229"/>
                <a:gd name="T70" fmla="*/ 38 w 272"/>
                <a:gd name="T71" fmla="*/ 105 h 229"/>
                <a:gd name="T72" fmla="*/ 38 w 272"/>
                <a:gd name="T73" fmla="*/ 97 h 229"/>
                <a:gd name="T74" fmla="*/ 40 w 272"/>
                <a:gd name="T75" fmla="*/ 90 h 229"/>
                <a:gd name="T76" fmla="*/ 40 w 272"/>
                <a:gd name="T77" fmla="*/ 86 h 229"/>
                <a:gd name="T78" fmla="*/ 43 w 272"/>
                <a:gd name="T79" fmla="*/ 83 h 229"/>
                <a:gd name="T80" fmla="*/ 43 w 272"/>
                <a:gd name="T81" fmla="*/ 81 h 229"/>
                <a:gd name="T82" fmla="*/ 43 w 272"/>
                <a:gd name="T83" fmla="*/ 81 h 229"/>
                <a:gd name="T84" fmla="*/ 38 w 272"/>
                <a:gd name="T85" fmla="*/ 78 h 229"/>
                <a:gd name="T86" fmla="*/ 33 w 272"/>
                <a:gd name="T87" fmla="*/ 76 h 229"/>
                <a:gd name="T88" fmla="*/ 29 w 272"/>
                <a:gd name="T89" fmla="*/ 71 h 229"/>
                <a:gd name="T90" fmla="*/ 21 w 272"/>
                <a:gd name="T91" fmla="*/ 64 h 229"/>
                <a:gd name="T92" fmla="*/ 14 w 272"/>
                <a:gd name="T93" fmla="*/ 55 h 229"/>
                <a:gd name="T94" fmla="*/ 9 w 272"/>
                <a:gd name="T95" fmla="*/ 45 h 229"/>
                <a:gd name="T96" fmla="*/ 5 w 272"/>
                <a:gd name="T97" fmla="*/ 31 h 229"/>
                <a:gd name="T98" fmla="*/ 2 w 272"/>
                <a:gd name="T99" fmla="*/ 16 h 229"/>
                <a:gd name="T100" fmla="*/ 0 w 272"/>
                <a:gd name="T10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229">
                  <a:moveTo>
                    <a:pt x="272" y="202"/>
                  </a:moveTo>
                  <a:lnTo>
                    <a:pt x="272" y="205"/>
                  </a:lnTo>
                  <a:lnTo>
                    <a:pt x="267" y="207"/>
                  </a:lnTo>
                  <a:lnTo>
                    <a:pt x="260" y="212"/>
                  </a:lnTo>
                  <a:lnTo>
                    <a:pt x="250" y="217"/>
                  </a:lnTo>
                  <a:lnTo>
                    <a:pt x="238" y="221"/>
                  </a:lnTo>
                  <a:lnTo>
                    <a:pt x="226" y="226"/>
                  </a:lnTo>
                  <a:lnTo>
                    <a:pt x="212" y="229"/>
                  </a:lnTo>
                  <a:lnTo>
                    <a:pt x="195" y="226"/>
                  </a:lnTo>
                  <a:lnTo>
                    <a:pt x="181" y="224"/>
                  </a:lnTo>
                  <a:lnTo>
                    <a:pt x="164" y="214"/>
                  </a:lnTo>
                  <a:lnTo>
                    <a:pt x="152" y="205"/>
                  </a:lnTo>
                  <a:lnTo>
                    <a:pt x="141" y="195"/>
                  </a:lnTo>
                  <a:lnTo>
                    <a:pt x="133" y="186"/>
                  </a:lnTo>
                  <a:lnTo>
                    <a:pt x="129" y="176"/>
                  </a:lnTo>
                  <a:lnTo>
                    <a:pt x="124" y="167"/>
                  </a:lnTo>
                  <a:lnTo>
                    <a:pt x="124" y="159"/>
                  </a:lnTo>
                  <a:lnTo>
                    <a:pt x="121" y="155"/>
                  </a:lnTo>
                  <a:lnTo>
                    <a:pt x="121" y="150"/>
                  </a:lnTo>
                  <a:lnTo>
                    <a:pt x="124" y="148"/>
                  </a:lnTo>
                  <a:lnTo>
                    <a:pt x="124" y="145"/>
                  </a:lnTo>
                  <a:lnTo>
                    <a:pt x="121" y="148"/>
                  </a:lnTo>
                  <a:lnTo>
                    <a:pt x="119" y="150"/>
                  </a:lnTo>
                  <a:lnTo>
                    <a:pt x="114" y="152"/>
                  </a:lnTo>
                  <a:lnTo>
                    <a:pt x="110" y="155"/>
                  </a:lnTo>
                  <a:lnTo>
                    <a:pt x="102" y="157"/>
                  </a:lnTo>
                  <a:lnTo>
                    <a:pt x="93" y="157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7" y="152"/>
                  </a:lnTo>
                  <a:lnTo>
                    <a:pt x="55" y="145"/>
                  </a:lnTo>
                  <a:lnTo>
                    <a:pt x="48" y="138"/>
                  </a:lnTo>
                  <a:lnTo>
                    <a:pt x="43" y="128"/>
                  </a:lnTo>
                  <a:lnTo>
                    <a:pt x="38" y="121"/>
                  </a:lnTo>
                  <a:lnTo>
                    <a:pt x="38" y="112"/>
                  </a:lnTo>
                  <a:lnTo>
                    <a:pt x="38" y="105"/>
                  </a:lnTo>
                  <a:lnTo>
                    <a:pt x="38" y="97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8" y="78"/>
                  </a:lnTo>
                  <a:lnTo>
                    <a:pt x="33" y="76"/>
                  </a:lnTo>
                  <a:lnTo>
                    <a:pt x="29" y="71"/>
                  </a:lnTo>
                  <a:lnTo>
                    <a:pt x="21" y="64"/>
                  </a:lnTo>
                  <a:lnTo>
                    <a:pt x="14" y="55"/>
                  </a:lnTo>
                  <a:lnTo>
                    <a:pt x="9" y="45"/>
                  </a:lnTo>
                  <a:lnTo>
                    <a:pt x="5" y="31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5" name="Freeform 25">
              <a:extLst>
                <a:ext uri="{FF2B5EF4-FFF2-40B4-BE49-F238E27FC236}">
                  <a16:creationId xmlns:a16="http://schemas.microsoft.com/office/drawing/2014/main" id="{27CA9E5C-D110-2445-9C41-FBFA3BA7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911"/>
              <a:ext cx="355" cy="236"/>
            </a:xfrm>
            <a:custGeom>
              <a:avLst/>
              <a:gdLst>
                <a:gd name="T0" fmla="*/ 355 w 355"/>
                <a:gd name="T1" fmla="*/ 16 h 236"/>
                <a:gd name="T2" fmla="*/ 348 w 355"/>
                <a:gd name="T3" fmla="*/ 45 h 236"/>
                <a:gd name="T4" fmla="*/ 334 w 355"/>
                <a:gd name="T5" fmla="*/ 64 h 236"/>
                <a:gd name="T6" fmla="*/ 322 w 355"/>
                <a:gd name="T7" fmla="*/ 76 h 236"/>
                <a:gd name="T8" fmla="*/ 315 w 355"/>
                <a:gd name="T9" fmla="*/ 81 h 236"/>
                <a:gd name="T10" fmla="*/ 315 w 355"/>
                <a:gd name="T11" fmla="*/ 83 h 236"/>
                <a:gd name="T12" fmla="*/ 317 w 355"/>
                <a:gd name="T13" fmla="*/ 90 h 236"/>
                <a:gd name="T14" fmla="*/ 320 w 355"/>
                <a:gd name="T15" fmla="*/ 105 h 236"/>
                <a:gd name="T16" fmla="*/ 317 w 355"/>
                <a:gd name="T17" fmla="*/ 121 h 236"/>
                <a:gd name="T18" fmla="*/ 310 w 355"/>
                <a:gd name="T19" fmla="*/ 138 h 236"/>
                <a:gd name="T20" fmla="*/ 291 w 355"/>
                <a:gd name="T21" fmla="*/ 152 h 236"/>
                <a:gd name="T22" fmla="*/ 272 w 355"/>
                <a:gd name="T23" fmla="*/ 159 h 236"/>
                <a:gd name="T24" fmla="*/ 255 w 355"/>
                <a:gd name="T25" fmla="*/ 157 h 236"/>
                <a:gd name="T26" fmla="*/ 241 w 355"/>
                <a:gd name="T27" fmla="*/ 152 h 236"/>
                <a:gd name="T28" fmla="*/ 234 w 355"/>
                <a:gd name="T29" fmla="*/ 148 h 236"/>
                <a:gd name="T30" fmla="*/ 234 w 355"/>
                <a:gd name="T31" fmla="*/ 148 h 236"/>
                <a:gd name="T32" fmla="*/ 234 w 355"/>
                <a:gd name="T33" fmla="*/ 155 h 236"/>
                <a:gd name="T34" fmla="*/ 231 w 355"/>
                <a:gd name="T35" fmla="*/ 169 h 236"/>
                <a:gd name="T36" fmla="*/ 224 w 355"/>
                <a:gd name="T37" fmla="*/ 186 h 236"/>
                <a:gd name="T38" fmla="*/ 205 w 355"/>
                <a:gd name="T39" fmla="*/ 205 h 236"/>
                <a:gd name="T40" fmla="*/ 177 w 355"/>
                <a:gd name="T41" fmla="*/ 224 h 236"/>
                <a:gd name="T42" fmla="*/ 146 w 355"/>
                <a:gd name="T43" fmla="*/ 229 h 236"/>
                <a:gd name="T44" fmla="*/ 117 w 355"/>
                <a:gd name="T45" fmla="*/ 224 h 236"/>
                <a:gd name="T46" fmla="*/ 98 w 355"/>
                <a:gd name="T47" fmla="*/ 214 h 236"/>
                <a:gd name="T48" fmla="*/ 86 w 355"/>
                <a:gd name="T49" fmla="*/ 205 h 236"/>
                <a:gd name="T50" fmla="*/ 84 w 355"/>
                <a:gd name="T51" fmla="*/ 205 h 236"/>
                <a:gd name="T52" fmla="*/ 81 w 355"/>
                <a:gd name="T53" fmla="*/ 212 h 236"/>
                <a:gd name="T54" fmla="*/ 76 w 355"/>
                <a:gd name="T55" fmla="*/ 219 h 236"/>
                <a:gd name="T56" fmla="*/ 69 w 355"/>
                <a:gd name="T57" fmla="*/ 229 h 236"/>
                <a:gd name="T58" fmla="*/ 53 w 355"/>
                <a:gd name="T59" fmla="*/ 236 h 236"/>
                <a:gd name="T60" fmla="*/ 31 w 355"/>
                <a:gd name="T61" fmla="*/ 236 h 236"/>
                <a:gd name="T62" fmla="*/ 14 w 355"/>
                <a:gd name="T63" fmla="*/ 229 h 236"/>
                <a:gd name="T64" fmla="*/ 5 w 355"/>
                <a:gd name="T65" fmla="*/ 219 h 236"/>
                <a:gd name="T66" fmla="*/ 0 w 355"/>
                <a:gd name="T67" fmla="*/ 212 h 236"/>
                <a:gd name="T68" fmla="*/ 0 w 355"/>
                <a:gd name="T69" fmla="*/ 20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236">
                  <a:moveTo>
                    <a:pt x="355" y="0"/>
                  </a:moveTo>
                  <a:lnTo>
                    <a:pt x="355" y="16"/>
                  </a:lnTo>
                  <a:lnTo>
                    <a:pt x="353" y="33"/>
                  </a:lnTo>
                  <a:lnTo>
                    <a:pt x="348" y="45"/>
                  </a:lnTo>
                  <a:lnTo>
                    <a:pt x="341" y="55"/>
                  </a:lnTo>
                  <a:lnTo>
                    <a:pt x="334" y="64"/>
                  </a:lnTo>
                  <a:lnTo>
                    <a:pt x="329" y="71"/>
                  </a:lnTo>
                  <a:lnTo>
                    <a:pt x="322" y="76"/>
                  </a:lnTo>
                  <a:lnTo>
                    <a:pt x="317" y="78"/>
                  </a:lnTo>
                  <a:lnTo>
                    <a:pt x="315" y="81"/>
                  </a:lnTo>
                  <a:lnTo>
                    <a:pt x="312" y="83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7" y="90"/>
                  </a:lnTo>
                  <a:lnTo>
                    <a:pt x="317" y="97"/>
                  </a:lnTo>
                  <a:lnTo>
                    <a:pt x="320" y="105"/>
                  </a:lnTo>
                  <a:lnTo>
                    <a:pt x="320" y="112"/>
                  </a:lnTo>
                  <a:lnTo>
                    <a:pt x="317" y="121"/>
                  </a:lnTo>
                  <a:lnTo>
                    <a:pt x="315" y="131"/>
                  </a:lnTo>
                  <a:lnTo>
                    <a:pt x="310" y="138"/>
                  </a:lnTo>
                  <a:lnTo>
                    <a:pt x="300" y="148"/>
                  </a:lnTo>
                  <a:lnTo>
                    <a:pt x="291" y="152"/>
                  </a:lnTo>
                  <a:lnTo>
                    <a:pt x="281" y="157"/>
                  </a:lnTo>
                  <a:lnTo>
                    <a:pt x="272" y="159"/>
                  </a:lnTo>
                  <a:lnTo>
                    <a:pt x="262" y="159"/>
                  </a:lnTo>
                  <a:lnTo>
                    <a:pt x="255" y="157"/>
                  </a:lnTo>
                  <a:lnTo>
                    <a:pt x="248" y="155"/>
                  </a:lnTo>
                  <a:lnTo>
                    <a:pt x="241" y="152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50"/>
                  </a:lnTo>
                  <a:lnTo>
                    <a:pt x="234" y="155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6"/>
                  </a:lnTo>
                  <a:lnTo>
                    <a:pt x="224" y="186"/>
                  </a:lnTo>
                  <a:lnTo>
                    <a:pt x="215" y="195"/>
                  </a:lnTo>
                  <a:lnTo>
                    <a:pt x="205" y="205"/>
                  </a:lnTo>
                  <a:lnTo>
                    <a:pt x="191" y="217"/>
                  </a:lnTo>
                  <a:lnTo>
                    <a:pt x="177" y="224"/>
                  </a:lnTo>
                  <a:lnTo>
                    <a:pt x="160" y="229"/>
                  </a:lnTo>
                  <a:lnTo>
                    <a:pt x="146" y="229"/>
                  </a:lnTo>
                  <a:lnTo>
                    <a:pt x="131" y="226"/>
                  </a:lnTo>
                  <a:lnTo>
                    <a:pt x="117" y="224"/>
                  </a:lnTo>
                  <a:lnTo>
                    <a:pt x="107" y="219"/>
                  </a:lnTo>
                  <a:lnTo>
                    <a:pt x="98" y="214"/>
                  </a:lnTo>
                  <a:lnTo>
                    <a:pt x="91" y="209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76" y="219"/>
                  </a:lnTo>
                  <a:lnTo>
                    <a:pt x="74" y="224"/>
                  </a:lnTo>
                  <a:lnTo>
                    <a:pt x="69" y="229"/>
                  </a:lnTo>
                  <a:lnTo>
                    <a:pt x="62" y="233"/>
                  </a:lnTo>
                  <a:lnTo>
                    <a:pt x="53" y="236"/>
                  </a:lnTo>
                  <a:lnTo>
                    <a:pt x="41" y="236"/>
                  </a:lnTo>
                  <a:lnTo>
                    <a:pt x="31" y="236"/>
                  </a:lnTo>
                  <a:lnTo>
                    <a:pt x="22" y="233"/>
                  </a:lnTo>
                  <a:lnTo>
                    <a:pt x="14" y="229"/>
                  </a:lnTo>
                  <a:lnTo>
                    <a:pt x="10" y="224"/>
                  </a:lnTo>
                  <a:lnTo>
                    <a:pt x="5" y="219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0" y="205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706" name="Group 26">
            <a:extLst>
              <a:ext uri="{FF2B5EF4-FFF2-40B4-BE49-F238E27FC236}">
                <a16:creationId xmlns:a16="http://schemas.microsoft.com/office/drawing/2014/main" id="{130A0CD6-DB49-904A-A747-039E33FD704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494768"/>
            <a:ext cx="1447800" cy="990600"/>
            <a:chOff x="3891" y="2677"/>
            <a:chExt cx="632" cy="470"/>
          </a:xfrm>
        </p:grpSpPr>
        <p:sp>
          <p:nvSpPr>
            <p:cNvPr id="583707" name="Freeform 27">
              <a:extLst>
                <a:ext uri="{FF2B5EF4-FFF2-40B4-BE49-F238E27FC236}">
                  <a16:creationId xmlns:a16="http://schemas.microsoft.com/office/drawing/2014/main" id="{EF67921A-D7E8-C640-BEDC-F776A743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2687"/>
              <a:ext cx="277" cy="228"/>
            </a:xfrm>
            <a:custGeom>
              <a:avLst/>
              <a:gdLst>
                <a:gd name="T0" fmla="*/ 0 w 277"/>
                <a:gd name="T1" fmla="*/ 23 h 228"/>
                <a:gd name="T2" fmla="*/ 5 w 277"/>
                <a:gd name="T3" fmla="*/ 23 h 228"/>
                <a:gd name="T4" fmla="*/ 10 w 277"/>
                <a:gd name="T5" fmla="*/ 19 h 228"/>
                <a:gd name="T6" fmla="*/ 17 w 277"/>
                <a:gd name="T7" fmla="*/ 14 h 228"/>
                <a:gd name="T8" fmla="*/ 26 w 277"/>
                <a:gd name="T9" fmla="*/ 9 h 228"/>
                <a:gd name="T10" fmla="*/ 36 w 277"/>
                <a:gd name="T11" fmla="*/ 4 h 228"/>
                <a:gd name="T12" fmla="*/ 50 w 277"/>
                <a:gd name="T13" fmla="*/ 2 h 228"/>
                <a:gd name="T14" fmla="*/ 65 w 277"/>
                <a:gd name="T15" fmla="*/ 0 h 228"/>
                <a:gd name="T16" fmla="*/ 79 w 277"/>
                <a:gd name="T17" fmla="*/ 0 h 228"/>
                <a:gd name="T18" fmla="*/ 96 w 277"/>
                <a:gd name="T19" fmla="*/ 4 h 228"/>
                <a:gd name="T20" fmla="*/ 110 w 277"/>
                <a:gd name="T21" fmla="*/ 11 h 228"/>
                <a:gd name="T22" fmla="*/ 124 w 277"/>
                <a:gd name="T23" fmla="*/ 23 h 228"/>
                <a:gd name="T24" fmla="*/ 134 w 277"/>
                <a:gd name="T25" fmla="*/ 33 h 228"/>
                <a:gd name="T26" fmla="*/ 143 w 277"/>
                <a:gd name="T27" fmla="*/ 42 h 228"/>
                <a:gd name="T28" fmla="*/ 148 w 277"/>
                <a:gd name="T29" fmla="*/ 52 h 228"/>
                <a:gd name="T30" fmla="*/ 150 w 277"/>
                <a:gd name="T31" fmla="*/ 59 h 228"/>
                <a:gd name="T32" fmla="*/ 153 w 277"/>
                <a:gd name="T33" fmla="*/ 66 h 228"/>
                <a:gd name="T34" fmla="*/ 153 w 277"/>
                <a:gd name="T35" fmla="*/ 73 h 228"/>
                <a:gd name="T36" fmla="*/ 153 w 277"/>
                <a:gd name="T37" fmla="*/ 78 h 228"/>
                <a:gd name="T38" fmla="*/ 153 w 277"/>
                <a:gd name="T39" fmla="*/ 81 h 228"/>
                <a:gd name="T40" fmla="*/ 153 w 277"/>
                <a:gd name="T41" fmla="*/ 81 h 228"/>
                <a:gd name="T42" fmla="*/ 153 w 277"/>
                <a:gd name="T43" fmla="*/ 81 h 228"/>
                <a:gd name="T44" fmla="*/ 155 w 277"/>
                <a:gd name="T45" fmla="*/ 78 h 228"/>
                <a:gd name="T46" fmla="*/ 160 w 277"/>
                <a:gd name="T47" fmla="*/ 76 h 228"/>
                <a:gd name="T48" fmla="*/ 167 w 277"/>
                <a:gd name="T49" fmla="*/ 73 h 228"/>
                <a:gd name="T50" fmla="*/ 174 w 277"/>
                <a:gd name="T51" fmla="*/ 71 h 228"/>
                <a:gd name="T52" fmla="*/ 181 w 277"/>
                <a:gd name="T53" fmla="*/ 69 h 228"/>
                <a:gd name="T54" fmla="*/ 191 w 277"/>
                <a:gd name="T55" fmla="*/ 69 h 228"/>
                <a:gd name="T56" fmla="*/ 200 w 277"/>
                <a:gd name="T57" fmla="*/ 71 h 228"/>
                <a:gd name="T58" fmla="*/ 210 w 277"/>
                <a:gd name="T59" fmla="*/ 73 h 228"/>
                <a:gd name="T60" fmla="*/ 219 w 277"/>
                <a:gd name="T61" fmla="*/ 81 h 228"/>
                <a:gd name="T62" fmla="*/ 229 w 277"/>
                <a:gd name="T63" fmla="*/ 90 h 228"/>
                <a:gd name="T64" fmla="*/ 234 w 277"/>
                <a:gd name="T65" fmla="*/ 97 h 228"/>
                <a:gd name="T66" fmla="*/ 236 w 277"/>
                <a:gd name="T67" fmla="*/ 107 h 228"/>
                <a:gd name="T68" fmla="*/ 239 w 277"/>
                <a:gd name="T69" fmla="*/ 116 h 228"/>
                <a:gd name="T70" fmla="*/ 239 w 277"/>
                <a:gd name="T71" fmla="*/ 124 h 228"/>
                <a:gd name="T72" fmla="*/ 236 w 277"/>
                <a:gd name="T73" fmla="*/ 131 h 228"/>
                <a:gd name="T74" fmla="*/ 236 w 277"/>
                <a:gd name="T75" fmla="*/ 138 h 228"/>
                <a:gd name="T76" fmla="*/ 234 w 277"/>
                <a:gd name="T77" fmla="*/ 143 h 228"/>
                <a:gd name="T78" fmla="*/ 234 w 277"/>
                <a:gd name="T79" fmla="*/ 145 h 228"/>
                <a:gd name="T80" fmla="*/ 231 w 277"/>
                <a:gd name="T81" fmla="*/ 145 h 228"/>
                <a:gd name="T82" fmla="*/ 234 w 277"/>
                <a:gd name="T83" fmla="*/ 147 h 228"/>
                <a:gd name="T84" fmla="*/ 236 w 277"/>
                <a:gd name="T85" fmla="*/ 147 h 228"/>
                <a:gd name="T86" fmla="*/ 241 w 277"/>
                <a:gd name="T87" fmla="*/ 152 h 228"/>
                <a:gd name="T88" fmla="*/ 248 w 277"/>
                <a:gd name="T89" fmla="*/ 157 h 228"/>
                <a:gd name="T90" fmla="*/ 253 w 277"/>
                <a:gd name="T91" fmla="*/ 164 h 228"/>
                <a:gd name="T92" fmla="*/ 260 w 277"/>
                <a:gd name="T93" fmla="*/ 174 h 228"/>
                <a:gd name="T94" fmla="*/ 267 w 277"/>
                <a:gd name="T95" fmla="*/ 183 h 228"/>
                <a:gd name="T96" fmla="*/ 272 w 277"/>
                <a:gd name="T97" fmla="*/ 195 h 228"/>
                <a:gd name="T98" fmla="*/ 274 w 277"/>
                <a:gd name="T99" fmla="*/ 212 h 228"/>
                <a:gd name="T100" fmla="*/ 277 w 277"/>
                <a:gd name="T10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" h="228">
                  <a:moveTo>
                    <a:pt x="0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6" y="4"/>
                  </a:lnTo>
                  <a:lnTo>
                    <a:pt x="110" y="11"/>
                  </a:lnTo>
                  <a:lnTo>
                    <a:pt x="124" y="23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48" y="52"/>
                  </a:lnTo>
                  <a:lnTo>
                    <a:pt x="150" y="59"/>
                  </a:lnTo>
                  <a:lnTo>
                    <a:pt x="153" y="66"/>
                  </a:lnTo>
                  <a:lnTo>
                    <a:pt x="153" y="73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5" y="78"/>
                  </a:lnTo>
                  <a:lnTo>
                    <a:pt x="160" y="76"/>
                  </a:lnTo>
                  <a:lnTo>
                    <a:pt x="167" y="73"/>
                  </a:lnTo>
                  <a:lnTo>
                    <a:pt x="174" y="71"/>
                  </a:lnTo>
                  <a:lnTo>
                    <a:pt x="181" y="69"/>
                  </a:lnTo>
                  <a:lnTo>
                    <a:pt x="191" y="69"/>
                  </a:lnTo>
                  <a:lnTo>
                    <a:pt x="200" y="71"/>
                  </a:lnTo>
                  <a:lnTo>
                    <a:pt x="210" y="73"/>
                  </a:lnTo>
                  <a:lnTo>
                    <a:pt x="219" y="81"/>
                  </a:lnTo>
                  <a:lnTo>
                    <a:pt x="229" y="90"/>
                  </a:lnTo>
                  <a:lnTo>
                    <a:pt x="234" y="97"/>
                  </a:lnTo>
                  <a:lnTo>
                    <a:pt x="236" y="107"/>
                  </a:lnTo>
                  <a:lnTo>
                    <a:pt x="239" y="116"/>
                  </a:lnTo>
                  <a:lnTo>
                    <a:pt x="239" y="124"/>
                  </a:lnTo>
                  <a:lnTo>
                    <a:pt x="236" y="131"/>
                  </a:lnTo>
                  <a:lnTo>
                    <a:pt x="236" y="138"/>
                  </a:lnTo>
                  <a:lnTo>
                    <a:pt x="234" y="143"/>
                  </a:lnTo>
                  <a:lnTo>
                    <a:pt x="234" y="145"/>
                  </a:lnTo>
                  <a:lnTo>
                    <a:pt x="231" y="145"/>
                  </a:lnTo>
                  <a:lnTo>
                    <a:pt x="234" y="147"/>
                  </a:lnTo>
                  <a:lnTo>
                    <a:pt x="236" y="147"/>
                  </a:lnTo>
                  <a:lnTo>
                    <a:pt x="241" y="152"/>
                  </a:lnTo>
                  <a:lnTo>
                    <a:pt x="248" y="157"/>
                  </a:lnTo>
                  <a:lnTo>
                    <a:pt x="253" y="164"/>
                  </a:lnTo>
                  <a:lnTo>
                    <a:pt x="260" y="174"/>
                  </a:lnTo>
                  <a:lnTo>
                    <a:pt x="267" y="183"/>
                  </a:lnTo>
                  <a:lnTo>
                    <a:pt x="272" y="195"/>
                  </a:lnTo>
                  <a:lnTo>
                    <a:pt x="274" y="212"/>
                  </a:lnTo>
                  <a:lnTo>
                    <a:pt x="277" y="228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8" name="Freeform 28">
              <a:extLst>
                <a:ext uri="{FF2B5EF4-FFF2-40B4-BE49-F238E27FC236}">
                  <a16:creationId xmlns:a16="http://schemas.microsoft.com/office/drawing/2014/main" id="{BB42D14D-C3DC-374D-B1EB-CC56C0C5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677"/>
              <a:ext cx="358" cy="236"/>
            </a:xfrm>
            <a:custGeom>
              <a:avLst/>
              <a:gdLst>
                <a:gd name="T0" fmla="*/ 2 w 358"/>
                <a:gd name="T1" fmla="*/ 219 h 236"/>
                <a:gd name="T2" fmla="*/ 9 w 358"/>
                <a:gd name="T3" fmla="*/ 193 h 236"/>
                <a:gd name="T4" fmla="*/ 21 w 358"/>
                <a:gd name="T5" fmla="*/ 174 h 236"/>
                <a:gd name="T6" fmla="*/ 33 w 358"/>
                <a:gd name="T7" fmla="*/ 162 h 236"/>
                <a:gd name="T8" fmla="*/ 43 w 358"/>
                <a:gd name="T9" fmla="*/ 155 h 236"/>
                <a:gd name="T10" fmla="*/ 43 w 358"/>
                <a:gd name="T11" fmla="*/ 155 h 236"/>
                <a:gd name="T12" fmla="*/ 40 w 358"/>
                <a:gd name="T13" fmla="*/ 145 h 236"/>
                <a:gd name="T14" fmla="*/ 38 w 358"/>
                <a:gd name="T15" fmla="*/ 134 h 236"/>
                <a:gd name="T16" fmla="*/ 38 w 358"/>
                <a:gd name="T17" fmla="*/ 117 h 236"/>
                <a:gd name="T18" fmla="*/ 48 w 358"/>
                <a:gd name="T19" fmla="*/ 98 h 236"/>
                <a:gd name="T20" fmla="*/ 67 w 358"/>
                <a:gd name="T21" fmla="*/ 83 h 236"/>
                <a:gd name="T22" fmla="*/ 83 w 358"/>
                <a:gd name="T23" fmla="*/ 79 h 236"/>
                <a:gd name="T24" fmla="*/ 102 w 358"/>
                <a:gd name="T25" fmla="*/ 81 h 236"/>
                <a:gd name="T26" fmla="*/ 114 w 358"/>
                <a:gd name="T27" fmla="*/ 86 h 236"/>
                <a:gd name="T28" fmla="*/ 121 w 358"/>
                <a:gd name="T29" fmla="*/ 91 h 236"/>
                <a:gd name="T30" fmla="*/ 124 w 358"/>
                <a:gd name="T31" fmla="*/ 88 h 236"/>
                <a:gd name="T32" fmla="*/ 121 w 358"/>
                <a:gd name="T33" fmla="*/ 81 h 236"/>
                <a:gd name="T34" fmla="*/ 124 w 358"/>
                <a:gd name="T35" fmla="*/ 69 h 236"/>
                <a:gd name="T36" fmla="*/ 133 w 358"/>
                <a:gd name="T37" fmla="*/ 52 h 236"/>
                <a:gd name="T38" fmla="*/ 152 w 358"/>
                <a:gd name="T39" fmla="*/ 31 h 236"/>
                <a:gd name="T40" fmla="*/ 181 w 358"/>
                <a:gd name="T41" fmla="*/ 14 h 236"/>
                <a:gd name="T42" fmla="*/ 212 w 358"/>
                <a:gd name="T43" fmla="*/ 10 h 236"/>
                <a:gd name="T44" fmla="*/ 238 w 358"/>
                <a:gd name="T45" fmla="*/ 14 h 236"/>
                <a:gd name="T46" fmla="*/ 260 w 358"/>
                <a:gd name="T47" fmla="*/ 24 h 236"/>
                <a:gd name="T48" fmla="*/ 272 w 358"/>
                <a:gd name="T49" fmla="*/ 31 h 236"/>
                <a:gd name="T50" fmla="*/ 274 w 358"/>
                <a:gd name="T51" fmla="*/ 31 h 236"/>
                <a:gd name="T52" fmla="*/ 274 w 358"/>
                <a:gd name="T53" fmla="*/ 26 h 236"/>
                <a:gd name="T54" fmla="*/ 279 w 358"/>
                <a:gd name="T55" fmla="*/ 17 h 236"/>
                <a:gd name="T56" fmla="*/ 288 w 358"/>
                <a:gd name="T57" fmla="*/ 7 h 236"/>
                <a:gd name="T58" fmla="*/ 305 w 358"/>
                <a:gd name="T59" fmla="*/ 2 h 236"/>
                <a:gd name="T60" fmla="*/ 327 w 358"/>
                <a:gd name="T61" fmla="*/ 2 h 236"/>
                <a:gd name="T62" fmla="*/ 343 w 358"/>
                <a:gd name="T63" fmla="*/ 7 h 236"/>
                <a:gd name="T64" fmla="*/ 350 w 358"/>
                <a:gd name="T65" fmla="*/ 17 h 236"/>
                <a:gd name="T66" fmla="*/ 355 w 358"/>
                <a:gd name="T67" fmla="*/ 26 h 236"/>
                <a:gd name="T68" fmla="*/ 358 w 358"/>
                <a:gd name="T69" fmla="*/ 3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6">
                  <a:moveTo>
                    <a:pt x="0" y="236"/>
                  </a:moveTo>
                  <a:lnTo>
                    <a:pt x="2" y="219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9" y="167"/>
                  </a:lnTo>
                  <a:lnTo>
                    <a:pt x="33" y="162"/>
                  </a:lnTo>
                  <a:lnTo>
                    <a:pt x="38" y="157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0" y="150"/>
                  </a:lnTo>
                  <a:lnTo>
                    <a:pt x="40" y="145"/>
                  </a:lnTo>
                  <a:lnTo>
                    <a:pt x="38" y="141"/>
                  </a:lnTo>
                  <a:lnTo>
                    <a:pt x="38" y="134"/>
                  </a:lnTo>
                  <a:lnTo>
                    <a:pt x="38" y="124"/>
                  </a:lnTo>
                  <a:lnTo>
                    <a:pt x="38" y="117"/>
                  </a:lnTo>
                  <a:lnTo>
                    <a:pt x="43" y="107"/>
                  </a:lnTo>
                  <a:lnTo>
                    <a:pt x="48" y="98"/>
                  </a:lnTo>
                  <a:lnTo>
                    <a:pt x="55" y="91"/>
                  </a:lnTo>
                  <a:lnTo>
                    <a:pt x="67" y="83"/>
                  </a:lnTo>
                  <a:lnTo>
                    <a:pt x="76" y="81"/>
                  </a:lnTo>
                  <a:lnTo>
                    <a:pt x="83" y="79"/>
                  </a:lnTo>
                  <a:lnTo>
                    <a:pt x="93" y="79"/>
                  </a:lnTo>
                  <a:lnTo>
                    <a:pt x="102" y="81"/>
                  </a:lnTo>
                  <a:lnTo>
                    <a:pt x="110" y="83"/>
                  </a:lnTo>
                  <a:lnTo>
                    <a:pt x="114" y="86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1" y="86"/>
                  </a:lnTo>
                  <a:lnTo>
                    <a:pt x="121" y="81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29" y="60"/>
                  </a:lnTo>
                  <a:lnTo>
                    <a:pt x="133" y="52"/>
                  </a:lnTo>
                  <a:lnTo>
                    <a:pt x="141" y="43"/>
                  </a:lnTo>
                  <a:lnTo>
                    <a:pt x="152" y="31"/>
                  </a:lnTo>
                  <a:lnTo>
                    <a:pt x="164" y="21"/>
                  </a:lnTo>
                  <a:lnTo>
                    <a:pt x="181" y="14"/>
                  </a:lnTo>
                  <a:lnTo>
                    <a:pt x="195" y="10"/>
                  </a:lnTo>
                  <a:lnTo>
                    <a:pt x="212" y="10"/>
                  </a:lnTo>
                  <a:lnTo>
                    <a:pt x="226" y="10"/>
                  </a:lnTo>
                  <a:lnTo>
                    <a:pt x="238" y="14"/>
                  </a:lnTo>
                  <a:lnTo>
                    <a:pt x="250" y="19"/>
                  </a:lnTo>
                  <a:lnTo>
                    <a:pt x="260" y="24"/>
                  </a:lnTo>
                  <a:lnTo>
                    <a:pt x="267" y="29"/>
                  </a:lnTo>
                  <a:lnTo>
                    <a:pt x="272" y="31"/>
                  </a:lnTo>
                  <a:lnTo>
                    <a:pt x="274" y="33"/>
                  </a:lnTo>
                  <a:lnTo>
                    <a:pt x="274" y="31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6" y="21"/>
                  </a:lnTo>
                  <a:lnTo>
                    <a:pt x="279" y="17"/>
                  </a:lnTo>
                  <a:lnTo>
                    <a:pt x="284" y="12"/>
                  </a:lnTo>
                  <a:lnTo>
                    <a:pt x="288" y="7"/>
                  </a:lnTo>
                  <a:lnTo>
                    <a:pt x="296" y="5"/>
                  </a:lnTo>
                  <a:lnTo>
                    <a:pt x="305" y="2"/>
                  </a:lnTo>
                  <a:lnTo>
                    <a:pt x="315" y="0"/>
                  </a:lnTo>
                  <a:lnTo>
                    <a:pt x="327" y="2"/>
                  </a:lnTo>
                  <a:lnTo>
                    <a:pt x="336" y="5"/>
                  </a:lnTo>
                  <a:lnTo>
                    <a:pt x="343" y="7"/>
                  </a:lnTo>
                  <a:lnTo>
                    <a:pt x="348" y="12"/>
                  </a:lnTo>
                  <a:lnTo>
                    <a:pt x="350" y="17"/>
                  </a:lnTo>
                  <a:lnTo>
                    <a:pt x="355" y="21"/>
                  </a:lnTo>
                  <a:lnTo>
                    <a:pt x="355" y="26"/>
                  </a:lnTo>
                  <a:lnTo>
                    <a:pt x="358" y="29"/>
                  </a:lnTo>
                  <a:lnTo>
                    <a:pt x="358" y="31"/>
                  </a:lnTo>
                  <a:lnTo>
                    <a:pt x="358" y="33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09" name="Freeform 29">
              <a:extLst>
                <a:ext uri="{FF2B5EF4-FFF2-40B4-BE49-F238E27FC236}">
                  <a16:creationId xmlns:a16="http://schemas.microsoft.com/office/drawing/2014/main" id="{83DB20C2-4F26-B142-BEF2-C59151754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911"/>
              <a:ext cx="272" cy="229"/>
            </a:xfrm>
            <a:custGeom>
              <a:avLst/>
              <a:gdLst>
                <a:gd name="T0" fmla="*/ 272 w 272"/>
                <a:gd name="T1" fmla="*/ 202 h 229"/>
                <a:gd name="T2" fmla="*/ 272 w 272"/>
                <a:gd name="T3" fmla="*/ 205 h 229"/>
                <a:gd name="T4" fmla="*/ 267 w 272"/>
                <a:gd name="T5" fmla="*/ 207 h 229"/>
                <a:gd name="T6" fmla="*/ 260 w 272"/>
                <a:gd name="T7" fmla="*/ 212 h 229"/>
                <a:gd name="T8" fmla="*/ 250 w 272"/>
                <a:gd name="T9" fmla="*/ 217 h 229"/>
                <a:gd name="T10" fmla="*/ 238 w 272"/>
                <a:gd name="T11" fmla="*/ 221 h 229"/>
                <a:gd name="T12" fmla="*/ 226 w 272"/>
                <a:gd name="T13" fmla="*/ 226 h 229"/>
                <a:gd name="T14" fmla="*/ 212 w 272"/>
                <a:gd name="T15" fmla="*/ 229 h 229"/>
                <a:gd name="T16" fmla="*/ 195 w 272"/>
                <a:gd name="T17" fmla="*/ 226 h 229"/>
                <a:gd name="T18" fmla="*/ 181 w 272"/>
                <a:gd name="T19" fmla="*/ 224 h 229"/>
                <a:gd name="T20" fmla="*/ 164 w 272"/>
                <a:gd name="T21" fmla="*/ 214 h 229"/>
                <a:gd name="T22" fmla="*/ 152 w 272"/>
                <a:gd name="T23" fmla="*/ 205 h 229"/>
                <a:gd name="T24" fmla="*/ 141 w 272"/>
                <a:gd name="T25" fmla="*/ 195 h 229"/>
                <a:gd name="T26" fmla="*/ 133 w 272"/>
                <a:gd name="T27" fmla="*/ 186 h 229"/>
                <a:gd name="T28" fmla="*/ 129 w 272"/>
                <a:gd name="T29" fmla="*/ 176 h 229"/>
                <a:gd name="T30" fmla="*/ 124 w 272"/>
                <a:gd name="T31" fmla="*/ 167 h 229"/>
                <a:gd name="T32" fmla="*/ 124 w 272"/>
                <a:gd name="T33" fmla="*/ 159 h 229"/>
                <a:gd name="T34" fmla="*/ 121 w 272"/>
                <a:gd name="T35" fmla="*/ 155 h 229"/>
                <a:gd name="T36" fmla="*/ 121 w 272"/>
                <a:gd name="T37" fmla="*/ 150 h 229"/>
                <a:gd name="T38" fmla="*/ 124 w 272"/>
                <a:gd name="T39" fmla="*/ 148 h 229"/>
                <a:gd name="T40" fmla="*/ 124 w 272"/>
                <a:gd name="T41" fmla="*/ 145 h 229"/>
                <a:gd name="T42" fmla="*/ 121 w 272"/>
                <a:gd name="T43" fmla="*/ 148 h 229"/>
                <a:gd name="T44" fmla="*/ 119 w 272"/>
                <a:gd name="T45" fmla="*/ 150 h 229"/>
                <a:gd name="T46" fmla="*/ 114 w 272"/>
                <a:gd name="T47" fmla="*/ 152 h 229"/>
                <a:gd name="T48" fmla="*/ 110 w 272"/>
                <a:gd name="T49" fmla="*/ 155 h 229"/>
                <a:gd name="T50" fmla="*/ 102 w 272"/>
                <a:gd name="T51" fmla="*/ 157 h 229"/>
                <a:gd name="T52" fmla="*/ 93 w 272"/>
                <a:gd name="T53" fmla="*/ 157 h 229"/>
                <a:gd name="T54" fmla="*/ 83 w 272"/>
                <a:gd name="T55" fmla="*/ 157 h 229"/>
                <a:gd name="T56" fmla="*/ 76 w 272"/>
                <a:gd name="T57" fmla="*/ 157 h 229"/>
                <a:gd name="T58" fmla="*/ 67 w 272"/>
                <a:gd name="T59" fmla="*/ 152 h 229"/>
                <a:gd name="T60" fmla="*/ 55 w 272"/>
                <a:gd name="T61" fmla="*/ 145 h 229"/>
                <a:gd name="T62" fmla="*/ 48 w 272"/>
                <a:gd name="T63" fmla="*/ 138 h 229"/>
                <a:gd name="T64" fmla="*/ 43 w 272"/>
                <a:gd name="T65" fmla="*/ 128 h 229"/>
                <a:gd name="T66" fmla="*/ 38 w 272"/>
                <a:gd name="T67" fmla="*/ 121 h 229"/>
                <a:gd name="T68" fmla="*/ 38 w 272"/>
                <a:gd name="T69" fmla="*/ 112 h 229"/>
                <a:gd name="T70" fmla="*/ 38 w 272"/>
                <a:gd name="T71" fmla="*/ 105 h 229"/>
                <a:gd name="T72" fmla="*/ 38 w 272"/>
                <a:gd name="T73" fmla="*/ 97 h 229"/>
                <a:gd name="T74" fmla="*/ 40 w 272"/>
                <a:gd name="T75" fmla="*/ 90 h 229"/>
                <a:gd name="T76" fmla="*/ 40 w 272"/>
                <a:gd name="T77" fmla="*/ 86 h 229"/>
                <a:gd name="T78" fmla="*/ 43 w 272"/>
                <a:gd name="T79" fmla="*/ 83 h 229"/>
                <a:gd name="T80" fmla="*/ 43 w 272"/>
                <a:gd name="T81" fmla="*/ 81 h 229"/>
                <a:gd name="T82" fmla="*/ 43 w 272"/>
                <a:gd name="T83" fmla="*/ 81 h 229"/>
                <a:gd name="T84" fmla="*/ 38 w 272"/>
                <a:gd name="T85" fmla="*/ 78 h 229"/>
                <a:gd name="T86" fmla="*/ 33 w 272"/>
                <a:gd name="T87" fmla="*/ 76 h 229"/>
                <a:gd name="T88" fmla="*/ 29 w 272"/>
                <a:gd name="T89" fmla="*/ 71 h 229"/>
                <a:gd name="T90" fmla="*/ 21 w 272"/>
                <a:gd name="T91" fmla="*/ 64 h 229"/>
                <a:gd name="T92" fmla="*/ 14 w 272"/>
                <a:gd name="T93" fmla="*/ 55 h 229"/>
                <a:gd name="T94" fmla="*/ 9 w 272"/>
                <a:gd name="T95" fmla="*/ 45 h 229"/>
                <a:gd name="T96" fmla="*/ 5 w 272"/>
                <a:gd name="T97" fmla="*/ 31 h 229"/>
                <a:gd name="T98" fmla="*/ 2 w 272"/>
                <a:gd name="T99" fmla="*/ 16 h 229"/>
                <a:gd name="T100" fmla="*/ 0 w 272"/>
                <a:gd name="T10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229">
                  <a:moveTo>
                    <a:pt x="272" y="202"/>
                  </a:moveTo>
                  <a:lnTo>
                    <a:pt x="272" y="205"/>
                  </a:lnTo>
                  <a:lnTo>
                    <a:pt x="267" y="207"/>
                  </a:lnTo>
                  <a:lnTo>
                    <a:pt x="260" y="212"/>
                  </a:lnTo>
                  <a:lnTo>
                    <a:pt x="250" y="217"/>
                  </a:lnTo>
                  <a:lnTo>
                    <a:pt x="238" y="221"/>
                  </a:lnTo>
                  <a:lnTo>
                    <a:pt x="226" y="226"/>
                  </a:lnTo>
                  <a:lnTo>
                    <a:pt x="212" y="229"/>
                  </a:lnTo>
                  <a:lnTo>
                    <a:pt x="195" y="226"/>
                  </a:lnTo>
                  <a:lnTo>
                    <a:pt x="181" y="224"/>
                  </a:lnTo>
                  <a:lnTo>
                    <a:pt x="164" y="214"/>
                  </a:lnTo>
                  <a:lnTo>
                    <a:pt x="152" y="205"/>
                  </a:lnTo>
                  <a:lnTo>
                    <a:pt x="141" y="195"/>
                  </a:lnTo>
                  <a:lnTo>
                    <a:pt x="133" y="186"/>
                  </a:lnTo>
                  <a:lnTo>
                    <a:pt x="129" y="176"/>
                  </a:lnTo>
                  <a:lnTo>
                    <a:pt x="124" y="167"/>
                  </a:lnTo>
                  <a:lnTo>
                    <a:pt x="124" y="159"/>
                  </a:lnTo>
                  <a:lnTo>
                    <a:pt x="121" y="155"/>
                  </a:lnTo>
                  <a:lnTo>
                    <a:pt x="121" y="150"/>
                  </a:lnTo>
                  <a:lnTo>
                    <a:pt x="124" y="148"/>
                  </a:lnTo>
                  <a:lnTo>
                    <a:pt x="124" y="145"/>
                  </a:lnTo>
                  <a:lnTo>
                    <a:pt x="121" y="148"/>
                  </a:lnTo>
                  <a:lnTo>
                    <a:pt x="119" y="150"/>
                  </a:lnTo>
                  <a:lnTo>
                    <a:pt x="114" y="152"/>
                  </a:lnTo>
                  <a:lnTo>
                    <a:pt x="110" y="155"/>
                  </a:lnTo>
                  <a:lnTo>
                    <a:pt x="102" y="157"/>
                  </a:lnTo>
                  <a:lnTo>
                    <a:pt x="93" y="157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7" y="152"/>
                  </a:lnTo>
                  <a:lnTo>
                    <a:pt x="55" y="145"/>
                  </a:lnTo>
                  <a:lnTo>
                    <a:pt x="48" y="138"/>
                  </a:lnTo>
                  <a:lnTo>
                    <a:pt x="43" y="128"/>
                  </a:lnTo>
                  <a:lnTo>
                    <a:pt x="38" y="121"/>
                  </a:lnTo>
                  <a:lnTo>
                    <a:pt x="38" y="112"/>
                  </a:lnTo>
                  <a:lnTo>
                    <a:pt x="38" y="105"/>
                  </a:lnTo>
                  <a:lnTo>
                    <a:pt x="38" y="97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8" y="78"/>
                  </a:lnTo>
                  <a:lnTo>
                    <a:pt x="33" y="76"/>
                  </a:lnTo>
                  <a:lnTo>
                    <a:pt x="29" y="71"/>
                  </a:lnTo>
                  <a:lnTo>
                    <a:pt x="21" y="64"/>
                  </a:lnTo>
                  <a:lnTo>
                    <a:pt x="14" y="55"/>
                  </a:lnTo>
                  <a:lnTo>
                    <a:pt x="9" y="45"/>
                  </a:lnTo>
                  <a:lnTo>
                    <a:pt x="5" y="31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10" name="Freeform 30">
              <a:extLst>
                <a:ext uri="{FF2B5EF4-FFF2-40B4-BE49-F238E27FC236}">
                  <a16:creationId xmlns:a16="http://schemas.microsoft.com/office/drawing/2014/main" id="{79E01A3A-EE37-9647-AEE8-F73B03931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911"/>
              <a:ext cx="355" cy="236"/>
            </a:xfrm>
            <a:custGeom>
              <a:avLst/>
              <a:gdLst>
                <a:gd name="T0" fmla="*/ 355 w 355"/>
                <a:gd name="T1" fmla="*/ 16 h 236"/>
                <a:gd name="T2" fmla="*/ 348 w 355"/>
                <a:gd name="T3" fmla="*/ 45 h 236"/>
                <a:gd name="T4" fmla="*/ 334 w 355"/>
                <a:gd name="T5" fmla="*/ 64 h 236"/>
                <a:gd name="T6" fmla="*/ 322 w 355"/>
                <a:gd name="T7" fmla="*/ 76 h 236"/>
                <a:gd name="T8" fmla="*/ 315 w 355"/>
                <a:gd name="T9" fmla="*/ 81 h 236"/>
                <a:gd name="T10" fmla="*/ 315 w 355"/>
                <a:gd name="T11" fmla="*/ 83 h 236"/>
                <a:gd name="T12" fmla="*/ 317 w 355"/>
                <a:gd name="T13" fmla="*/ 90 h 236"/>
                <a:gd name="T14" fmla="*/ 320 w 355"/>
                <a:gd name="T15" fmla="*/ 105 h 236"/>
                <a:gd name="T16" fmla="*/ 317 w 355"/>
                <a:gd name="T17" fmla="*/ 121 h 236"/>
                <a:gd name="T18" fmla="*/ 310 w 355"/>
                <a:gd name="T19" fmla="*/ 138 h 236"/>
                <a:gd name="T20" fmla="*/ 291 w 355"/>
                <a:gd name="T21" fmla="*/ 152 h 236"/>
                <a:gd name="T22" fmla="*/ 272 w 355"/>
                <a:gd name="T23" fmla="*/ 159 h 236"/>
                <a:gd name="T24" fmla="*/ 255 w 355"/>
                <a:gd name="T25" fmla="*/ 157 h 236"/>
                <a:gd name="T26" fmla="*/ 241 w 355"/>
                <a:gd name="T27" fmla="*/ 152 h 236"/>
                <a:gd name="T28" fmla="*/ 234 w 355"/>
                <a:gd name="T29" fmla="*/ 148 h 236"/>
                <a:gd name="T30" fmla="*/ 234 w 355"/>
                <a:gd name="T31" fmla="*/ 148 h 236"/>
                <a:gd name="T32" fmla="*/ 234 w 355"/>
                <a:gd name="T33" fmla="*/ 155 h 236"/>
                <a:gd name="T34" fmla="*/ 231 w 355"/>
                <a:gd name="T35" fmla="*/ 169 h 236"/>
                <a:gd name="T36" fmla="*/ 224 w 355"/>
                <a:gd name="T37" fmla="*/ 186 h 236"/>
                <a:gd name="T38" fmla="*/ 205 w 355"/>
                <a:gd name="T39" fmla="*/ 205 h 236"/>
                <a:gd name="T40" fmla="*/ 177 w 355"/>
                <a:gd name="T41" fmla="*/ 224 h 236"/>
                <a:gd name="T42" fmla="*/ 146 w 355"/>
                <a:gd name="T43" fmla="*/ 229 h 236"/>
                <a:gd name="T44" fmla="*/ 117 w 355"/>
                <a:gd name="T45" fmla="*/ 224 h 236"/>
                <a:gd name="T46" fmla="*/ 98 w 355"/>
                <a:gd name="T47" fmla="*/ 214 h 236"/>
                <a:gd name="T48" fmla="*/ 86 w 355"/>
                <a:gd name="T49" fmla="*/ 205 h 236"/>
                <a:gd name="T50" fmla="*/ 84 w 355"/>
                <a:gd name="T51" fmla="*/ 205 h 236"/>
                <a:gd name="T52" fmla="*/ 81 w 355"/>
                <a:gd name="T53" fmla="*/ 212 h 236"/>
                <a:gd name="T54" fmla="*/ 76 w 355"/>
                <a:gd name="T55" fmla="*/ 219 h 236"/>
                <a:gd name="T56" fmla="*/ 69 w 355"/>
                <a:gd name="T57" fmla="*/ 229 h 236"/>
                <a:gd name="T58" fmla="*/ 53 w 355"/>
                <a:gd name="T59" fmla="*/ 236 h 236"/>
                <a:gd name="T60" fmla="*/ 31 w 355"/>
                <a:gd name="T61" fmla="*/ 236 h 236"/>
                <a:gd name="T62" fmla="*/ 14 w 355"/>
                <a:gd name="T63" fmla="*/ 229 h 236"/>
                <a:gd name="T64" fmla="*/ 5 w 355"/>
                <a:gd name="T65" fmla="*/ 219 h 236"/>
                <a:gd name="T66" fmla="*/ 0 w 355"/>
                <a:gd name="T67" fmla="*/ 212 h 236"/>
                <a:gd name="T68" fmla="*/ 0 w 355"/>
                <a:gd name="T69" fmla="*/ 20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236">
                  <a:moveTo>
                    <a:pt x="355" y="0"/>
                  </a:moveTo>
                  <a:lnTo>
                    <a:pt x="355" y="16"/>
                  </a:lnTo>
                  <a:lnTo>
                    <a:pt x="353" y="33"/>
                  </a:lnTo>
                  <a:lnTo>
                    <a:pt x="348" y="45"/>
                  </a:lnTo>
                  <a:lnTo>
                    <a:pt x="341" y="55"/>
                  </a:lnTo>
                  <a:lnTo>
                    <a:pt x="334" y="64"/>
                  </a:lnTo>
                  <a:lnTo>
                    <a:pt x="329" y="71"/>
                  </a:lnTo>
                  <a:lnTo>
                    <a:pt x="322" y="76"/>
                  </a:lnTo>
                  <a:lnTo>
                    <a:pt x="317" y="78"/>
                  </a:lnTo>
                  <a:lnTo>
                    <a:pt x="315" y="81"/>
                  </a:lnTo>
                  <a:lnTo>
                    <a:pt x="312" y="83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7" y="90"/>
                  </a:lnTo>
                  <a:lnTo>
                    <a:pt x="317" y="97"/>
                  </a:lnTo>
                  <a:lnTo>
                    <a:pt x="320" y="105"/>
                  </a:lnTo>
                  <a:lnTo>
                    <a:pt x="320" y="112"/>
                  </a:lnTo>
                  <a:lnTo>
                    <a:pt x="317" y="121"/>
                  </a:lnTo>
                  <a:lnTo>
                    <a:pt x="315" y="131"/>
                  </a:lnTo>
                  <a:lnTo>
                    <a:pt x="310" y="138"/>
                  </a:lnTo>
                  <a:lnTo>
                    <a:pt x="300" y="148"/>
                  </a:lnTo>
                  <a:lnTo>
                    <a:pt x="291" y="152"/>
                  </a:lnTo>
                  <a:lnTo>
                    <a:pt x="281" y="157"/>
                  </a:lnTo>
                  <a:lnTo>
                    <a:pt x="272" y="159"/>
                  </a:lnTo>
                  <a:lnTo>
                    <a:pt x="262" y="159"/>
                  </a:lnTo>
                  <a:lnTo>
                    <a:pt x="255" y="157"/>
                  </a:lnTo>
                  <a:lnTo>
                    <a:pt x="248" y="155"/>
                  </a:lnTo>
                  <a:lnTo>
                    <a:pt x="241" y="152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50"/>
                  </a:lnTo>
                  <a:lnTo>
                    <a:pt x="234" y="155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6"/>
                  </a:lnTo>
                  <a:lnTo>
                    <a:pt x="224" y="186"/>
                  </a:lnTo>
                  <a:lnTo>
                    <a:pt x="215" y="195"/>
                  </a:lnTo>
                  <a:lnTo>
                    <a:pt x="205" y="205"/>
                  </a:lnTo>
                  <a:lnTo>
                    <a:pt x="191" y="217"/>
                  </a:lnTo>
                  <a:lnTo>
                    <a:pt x="177" y="224"/>
                  </a:lnTo>
                  <a:lnTo>
                    <a:pt x="160" y="229"/>
                  </a:lnTo>
                  <a:lnTo>
                    <a:pt x="146" y="229"/>
                  </a:lnTo>
                  <a:lnTo>
                    <a:pt x="131" y="226"/>
                  </a:lnTo>
                  <a:lnTo>
                    <a:pt x="117" y="224"/>
                  </a:lnTo>
                  <a:lnTo>
                    <a:pt x="107" y="219"/>
                  </a:lnTo>
                  <a:lnTo>
                    <a:pt x="98" y="214"/>
                  </a:lnTo>
                  <a:lnTo>
                    <a:pt x="91" y="209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76" y="219"/>
                  </a:lnTo>
                  <a:lnTo>
                    <a:pt x="74" y="224"/>
                  </a:lnTo>
                  <a:lnTo>
                    <a:pt x="69" y="229"/>
                  </a:lnTo>
                  <a:lnTo>
                    <a:pt x="62" y="233"/>
                  </a:lnTo>
                  <a:lnTo>
                    <a:pt x="53" y="236"/>
                  </a:lnTo>
                  <a:lnTo>
                    <a:pt x="41" y="236"/>
                  </a:lnTo>
                  <a:lnTo>
                    <a:pt x="31" y="236"/>
                  </a:lnTo>
                  <a:lnTo>
                    <a:pt x="22" y="233"/>
                  </a:lnTo>
                  <a:lnTo>
                    <a:pt x="14" y="229"/>
                  </a:lnTo>
                  <a:lnTo>
                    <a:pt x="10" y="224"/>
                  </a:lnTo>
                  <a:lnTo>
                    <a:pt x="5" y="219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0" y="205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3711" name="Picture 31" descr="j0234131">
            <a:extLst>
              <a:ext uri="{FF2B5EF4-FFF2-40B4-BE49-F238E27FC236}">
                <a16:creationId xmlns:a16="http://schemas.microsoft.com/office/drawing/2014/main" id="{CB88E2F2-820C-8649-9F69-26A1425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92" y="4596884"/>
            <a:ext cx="19526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2" name="Text Box 32">
            <a:extLst>
              <a:ext uri="{FF2B5EF4-FFF2-40B4-BE49-F238E27FC236}">
                <a16:creationId xmlns:a16="http://schemas.microsoft.com/office/drawing/2014/main" id="{EFA4AC6C-AF7C-8F4A-9522-D172054E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701" y="6314013"/>
            <a:ext cx="36871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Waiting for an acknowledgment…</a:t>
            </a:r>
          </a:p>
        </p:txBody>
      </p:sp>
    </p:spTree>
    <p:extLst>
      <p:ext uri="{BB962C8B-B14F-4D97-AF65-F5344CB8AC3E}">
        <p14:creationId xmlns:p14="http://schemas.microsoft.com/office/powerpoint/2010/main" val="386087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1" grpId="0"/>
      <p:bldP spid="583693" grpId="0"/>
      <p:bldP spid="583696" grpId="0"/>
      <p:bldP spid="583698" grpId="0"/>
      <p:bldP spid="583700" grpId="0"/>
      <p:bldP spid="5837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>
            <a:extLst>
              <a:ext uri="{FF2B5EF4-FFF2-40B4-BE49-F238E27FC236}">
                <a16:creationId xmlns:a16="http://schemas.microsoft.com/office/drawing/2014/main" id="{A90C2BD0-C5BC-114F-897A-5A6A6DB49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TCP: Corrupted Data</a:t>
            </a:r>
          </a:p>
        </p:txBody>
      </p:sp>
      <p:sp>
        <p:nvSpPr>
          <p:cNvPr id="636931" name="Rectangle 3">
            <a:extLst>
              <a:ext uri="{FF2B5EF4-FFF2-40B4-BE49-F238E27FC236}">
                <a16:creationId xmlns:a16="http://schemas.microsoft.com/office/drawing/2014/main" id="{28593D11-D78E-E64F-A0A1-05AC4FAAA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858591"/>
            <a:ext cx="10515600" cy="3360436"/>
          </a:xfrm>
        </p:spPr>
        <p:txBody>
          <a:bodyPr/>
          <a:lstStyle/>
          <a:p>
            <a:r>
              <a:rPr lang="en-US" altLang="en-US" dirty="0"/>
              <a:t>Sender computes a checksum</a:t>
            </a:r>
          </a:p>
          <a:p>
            <a:pPr lvl="1"/>
            <a:r>
              <a:rPr lang="en-US" altLang="en-US" dirty="0"/>
              <a:t>Sender sums up all of the bytes</a:t>
            </a:r>
          </a:p>
          <a:p>
            <a:pPr lvl="1"/>
            <a:r>
              <a:rPr lang="en-US" altLang="en-US" dirty="0"/>
              <a:t>And sends the sum to the receive</a:t>
            </a:r>
          </a:p>
          <a:p>
            <a:r>
              <a:rPr lang="en-US" altLang="en-US" dirty="0"/>
              <a:t>Receiver checks the checksum</a:t>
            </a:r>
          </a:p>
          <a:p>
            <a:pPr lvl="1"/>
            <a:r>
              <a:rPr lang="en-US" altLang="en-US" dirty="0"/>
              <a:t>Received sums up all of the bytes</a:t>
            </a:r>
          </a:p>
          <a:p>
            <a:pPr lvl="1"/>
            <a:r>
              <a:rPr lang="en-US" altLang="en-US" dirty="0"/>
              <a:t>And compares against the checksum</a:t>
            </a:r>
          </a:p>
        </p:txBody>
      </p:sp>
      <p:sp>
        <p:nvSpPr>
          <p:cNvPr id="636932" name="Rectangle 4">
            <a:extLst>
              <a:ext uri="{FF2B5EF4-FFF2-40B4-BE49-F238E27FC236}">
                <a16:creationId xmlns:a16="http://schemas.microsoft.com/office/drawing/2014/main" id="{E74926DC-4EFD-6D4A-AAA9-CF996C721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0531"/>
            <a:ext cx="845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3" name="Text Box 5">
            <a:extLst>
              <a:ext uri="{FF2B5EF4-FFF2-40B4-BE49-F238E27FC236}">
                <a16:creationId xmlns:a16="http://schemas.microsoft.com/office/drawing/2014/main" id="{753C53FA-388C-FC43-8B92-D243DB176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4" y="2315095"/>
            <a:ext cx="111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Internet</a:t>
            </a:r>
          </a:p>
        </p:txBody>
      </p:sp>
      <p:sp>
        <p:nvSpPr>
          <p:cNvPr id="636934" name="Line 6">
            <a:extLst>
              <a:ext uri="{FF2B5EF4-FFF2-40B4-BE49-F238E27FC236}">
                <a16:creationId xmlns:a16="http://schemas.microsoft.com/office/drawing/2014/main" id="{44E7BA4C-4C06-2949-8C30-76FAE83BB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1" y="2584969"/>
            <a:ext cx="1516063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5" name="Text Box 7">
            <a:extLst>
              <a:ext uri="{FF2B5EF4-FFF2-40B4-BE49-F238E27FC236}">
                <a16:creationId xmlns:a16="http://schemas.microsoft.com/office/drawing/2014/main" id="{D8F0D903-378F-A942-BDB7-8D0F0A23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4" y="2081732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pic>
        <p:nvPicPr>
          <p:cNvPr id="636936" name="Picture 8" descr="Computer5">
            <a:extLst>
              <a:ext uri="{FF2B5EF4-FFF2-40B4-BE49-F238E27FC236}">
                <a16:creationId xmlns:a16="http://schemas.microsoft.com/office/drawing/2014/main" id="{E9361F03-D397-1949-A3D0-89EE4696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57907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37" name="Picture 9" descr="paketaro box">
            <a:extLst>
              <a:ext uri="{FF2B5EF4-FFF2-40B4-BE49-F238E27FC236}">
                <a16:creationId xmlns:a16="http://schemas.microsoft.com/office/drawing/2014/main" id="{CF4FEF53-C670-E84A-830E-AF8C79943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413" y="190393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6939" name="Line 11">
            <a:extLst>
              <a:ext uri="{FF2B5EF4-FFF2-40B4-BE49-F238E27FC236}">
                <a16:creationId xmlns:a16="http://schemas.microsoft.com/office/drawing/2014/main" id="{280FB5FB-07C1-6D4A-B481-90711787D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0738" y="2589731"/>
            <a:ext cx="15160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40" name="Text Box 12">
            <a:extLst>
              <a:ext uri="{FF2B5EF4-FFF2-40B4-BE49-F238E27FC236}">
                <a16:creationId xmlns:a16="http://schemas.microsoft.com/office/drawing/2014/main" id="{0BA40631-69DB-8349-A4AD-28F8E0C5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1" y="2086495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y.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html</a:t>
            </a:r>
          </a:p>
        </p:txBody>
      </p:sp>
      <p:grpSp>
        <p:nvGrpSpPr>
          <p:cNvPr id="636943" name="Group 15">
            <a:extLst>
              <a:ext uri="{FF2B5EF4-FFF2-40B4-BE49-F238E27FC236}">
                <a16:creationId xmlns:a16="http://schemas.microsoft.com/office/drawing/2014/main" id="{569BAD27-C985-A54B-B5BE-F9EB0444E18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056331"/>
            <a:ext cx="1447800" cy="990600"/>
            <a:chOff x="3891" y="2677"/>
            <a:chExt cx="632" cy="470"/>
          </a:xfrm>
        </p:grpSpPr>
        <p:sp>
          <p:nvSpPr>
            <p:cNvPr id="636944" name="Freeform 16">
              <a:extLst>
                <a:ext uri="{FF2B5EF4-FFF2-40B4-BE49-F238E27FC236}">
                  <a16:creationId xmlns:a16="http://schemas.microsoft.com/office/drawing/2014/main" id="{617FCC50-6956-AF4B-A36D-F3FE9A4F9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2687"/>
              <a:ext cx="277" cy="228"/>
            </a:xfrm>
            <a:custGeom>
              <a:avLst/>
              <a:gdLst>
                <a:gd name="T0" fmla="*/ 0 w 277"/>
                <a:gd name="T1" fmla="*/ 23 h 228"/>
                <a:gd name="T2" fmla="*/ 5 w 277"/>
                <a:gd name="T3" fmla="*/ 23 h 228"/>
                <a:gd name="T4" fmla="*/ 10 w 277"/>
                <a:gd name="T5" fmla="*/ 19 h 228"/>
                <a:gd name="T6" fmla="*/ 17 w 277"/>
                <a:gd name="T7" fmla="*/ 14 h 228"/>
                <a:gd name="T8" fmla="*/ 26 w 277"/>
                <a:gd name="T9" fmla="*/ 9 h 228"/>
                <a:gd name="T10" fmla="*/ 36 w 277"/>
                <a:gd name="T11" fmla="*/ 4 h 228"/>
                <a:gd name="T12" fmla="*/ 50 w 277"/>
                <a:gd name="T13" fmla="*/ 2 h 228"/>
                <a:gd name="T14" fmla="*/ 65 w 277"/>
                <a:gd name="T15" fmla="*/ 0 h 228"/>
                <a:gd name="T16" fmla="*/ 79 w 277"/>
                <a:gd name="T17" fmla="*/ 0 h 228"/>
                <a:gd name="T18" fmla="*/ 96 w 277"/>
                <a:gd name="T19" fmla="*/ 4 h 228"/>
                <a:gd name="T20" fmla="*/ 110 w 277"/>
                <a:gd name="T21" fmla="*/ 11 h 228"/>
                <a:gd name="T22" fmla="*/ 124 w 277"/>
                <a:gd name="T23" fmla="*/ 23 h 228"/>
                <a:gd name="T24" fmla="*/ 134 w 277"/>
                <a:gd name="T25" fmla="*/ 33 h 228"/>
                <a:gd name="T26" fmla="*/ 143 w 277"/>
                <a:gd name="T27" fmla="*/ 42 h 228"/>
                <a:gd name="T28" fmla="*/ 148 w 277"/>
                <a:gd name="T29" fmla="*/ 52 h 228"/>
                <a:gd name="T30" fmla="*/ 150 w 277"/>
                <a:gd name="T31" fmla="*/ 59 h 228"/>
                <a:gd name="T32" fmla="*/ 153 w 277"/>
                <a:gd name="T33" fmla="*/ 66 h 228"/>
                <a:gd name="T34" fmla="*/ 153 w 277"/>
                <a:gd name="T35" fmla="*/ 73 h 228"/>
                <a:gd name="T36" fmla="*/ 153 w 277"/>
                <a:gd name="T37" fmla="*/ 78 h 228"/>
                <a:gd name="T38" fmla="*/ 153 w 277"/>
                <a:gd name="T39" fmla="*/ 81 h 228"/>
                <a:gd name="T40" fmla="*/ 153 w 277"/>
                <a:gd name="T41" fmla="*/ 81 h 228"/>
                <a:gd name="T42" fmla="*/ 153 w 277"/>
                <a:gd name="T43" fmla="*/ 81 h 228"/>
                <a:gd name="T44" fmla="*/ 155 w 277"/>
                <a:gd name="T45" fmla="*/ 78 h 228"/>
                <a:gd name="T46" fmla="*/ 160 w 277"/>
                <a:gd name="T47" fmla="*/ 76 h 228"/>
                <a:gd name="T48" fmla="*/ 167 w 277"/>
                <a:gd name="T49" fmla="*/ 73 h 228"/>
                <a:gd name="T50" fmla="*/ 174 w 277"/>
                <a:gd name="T51" fmla="*/ 71 h 228"/>
                <a:gd name="T52" fmla="*/ 181 w 277"/>
                <a:gd name="T53" fmla="*/ 69 h 228"/>
                <a:gd name="T54" fmla="*/ 191 w 277"/>
                <a:gd name="T55" fmla="*/ 69 h 228"/>
                <a:gd name="T56" fmla="*/ 200 w 277"/>
                <a:gd name="T57" fmla="*/ 71 h 228"/>
                <a:gd name="T58" fmla="*/ 210 w 277"/>
                <a:gd name="T59" fmla="*/ 73 h 228"/>
                <a:gd name="T60" fmla="*/ 219 w 277"/>
                <a:gd name="T61" fmla="*/ 81 h 228"/>
                <a:gd name="T62" fmla="*/ 229 w 277"/>
                <a:gd name="T63" fmla="*/ 90 h 228"/>
                <a:gd name="T64" fmla="*/ 234 w 277"/>
                <a:gd name="T65" fmla="*/ 97 h 228"/>
                <a:gd name="T66" fmla="*/ 236 w 277"/>
                <a:gd name="T67" fmla="*/ 107 h 228"/>
                <a:gd name="T68" fmla="*/ 239 w 277"/>
                <a:gd name="T69" fmla="*/ 116 h 228"/>
                <a:gd name="T70" fmla="*/ 239 w 277"/>
                <a:gd name="T71" fmla="*/ 124 h 228"/>
                <a:gd name="T72" fmla="*/ 236 w 277"/>
                <a:gd name="T73" fmla="*/ 131 h 228"/>
                <a:gd name="T74" fmla="*/ 236 w 277"/>
                <a:gd name="T75" fmla="*/ 138 h 228"/>
                <a:gd name="T76" fmla="*/ 234 w 277"/>
                <a:gd name="T77" fmla="*/ 143 h 228"/>
                <a:gd name="T78" fmla="*/ 234 w 277"/>
                <a:gd name="T79" fmla="*/ 145 h 228"/>
                <a:gd name="T80" fmla="*/ 231 w 277"/>
                <a:gd name="T81" fmla="*/ 145 h 228"/>
                <a:gd name="T82" fmla="*/ 234 w 277"/>
                <a:gd name="T83" fmla="*/ 147 h 228"/>
                <a:gd name="T84" fmla="*/ 236 w 277"/>
                <a:gd name="T85" fmla="*/ 147 h 228"/>
                <a:gd name="T86" fmla="*/ 241 w 277"/>
                <a:gd name="T87" fmla="*/ 152 h 228"/>
                <a:gd name="T88" fmla="*/ 248 w 277"/>
                <a:gd name="T89" fmla="*/ 157 h 228"/>
                <a:gd name="T90" fmla="*/ 253 w 277"/>
                <a:gd name="T91" fmla="*/ 164 h 228"/>
                <a:gd name="T92" fmla="*/ 260 w 277"/>
                <a:gd name="T93" fmla="*/ 174 h 228"/>
                <a:gd name="T94" fmla="*/ 267 w 277"/>
                <a:gd name="T95" fmla="*/ 183 h 228"/>
                <a:gd name="T96" fmla="*/ 272 w 277"/>
                <a:gd name="T97" fmla="*/ 195 h 228"/>
                <a:gd name="T98" fmla="*/ 274 w 277"/>
                <a:gd name="T99" fmla="*/ 212 h 228"/>
                <a:gd name="T100" fmla="*/ 277 w 277"/>
                <a:gd name="T10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7" h="228">
                  <a:moveTo>
                    <a:pt x="0" y="23"/>
                  </a:moveTo>
                  <a:lnTo>
                    <a:pt x="5" y="23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50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6" y="4"/>
                  </a:lnTo>
                  <a:lnTo>
                    <a:pt x="110" y="11"/>
                  </a:lnTo>
                  <a:lnTo>
                    <a:pt x="124" y="23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48" y="52"/>
                  </a:lnTo>
                  <a:lnTo>
                    <a:pt x="150" y="59"/>
                  </a:lnTo>
                  <a:lnTo>
                    <a:pt x="153" y="66"/>
                  </a:lnTo>
                  <a:lnTo>
                    <a:pt x="153" y="73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5" y="78"/>
                  </a:lnTo>
                  <a:lnTo>
                    <a:pt x="160" y="76"/>
                  </a:lnTo>
                  <a:lnTo>
                    <a:pt x="167" y="73"/>
                  </a:lnTo>
                  <a:lnTo>
                    <a:pt x="174" y="71"/>
                  </a:lnTo>
                  <a:lnTo>
                    <a:pt x="181" y="69"/>
                  </a:lnTo>
                  <a:lnTo>
                    <a:pt x="191" y="69"/>
                  </a:lnTo>
                  <a:lnTo>
                    <a:pt x="200" y="71"/>
                  </a:lnTo>
                  <a:lnTo>
                    <a:pt x="210" y="73"/>
                  </a:lnTo>
                  <a:lnTo>
                    <a:pt x="219" y="81"/>
                  </a:lnTo>
                  <a:lnTo>
                    <a:pt x="229" y="90"/>
                  </a:lnTo>
                  <a:lnTo>
                    <a:pt x="234" y="97"/>
                  </a:lnTo>
                  <a:lnTo>
                    <a:pt x="236" y="107"/>
                  </a:lnTo>
                  <a:lnTo>
                    <a:pt x="239" y="116"/>
                  </a:lnTo>
                  <a:lnTo>
                    <a:pt x="239" y="124"/>
                  </a:lnTo>
                  <a:lnTo>
                    <a:pt x="236" y="131"/>
                  </a:lnTo>
                  <a:lnTo>
                    <a:pt x="236" y="138"/>
                  </a:lnTo>
                  <a:lnTo>
                    <a:pt x="234" y="143"/>
                  </a:lnTo>
                  <a:lnTo>
                    <a:pt x="234" y="145"/>
                  </a:lnTo>
                  <a:lnTo>
                    <a:pt x="231" y="145"/>
                  </a:lnTo>
                  <a:lnTo>
                    <a:pt x="234" y="147"/>
                  </a:lnTo>
                  <a:lnTo>
                    <a:pt x="236" y="147"/>
                  </a:lnTo>
                  <a:lnTo>
                    <a:pt x="241" y="152"/>
                  </a:lnTo>
                  <a:lnTo>
                    <a:pt x="248" y="157"/>
                  </a:lnTo>
                  <a:lnTo>
                    <a:pt x="253" y="164"/>
                  </a:lnTo>
                  <a:lnTo>
                    <a:pt x="260" y="174"/>
                  </a:lnTo>
                  <a:lnTo>
                    <a:pt x="267" y="183"/>
                  </a:lnTo>
                  <a:lnTo>
                    <a:pt x="272" y="195"/>
                  </a:lnTo>
                  <a:lnTo>
                    <a:pt x="274" y="212"/>
                  </a:lnTo>
                  <a:lnTo>
                    <a:pt x="277" y="228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5" name="Freeform 17">
              <a:extLst>
                <a:ext uri="{FF2B5EF4-FFF2-40B4-BE49-F238E27FC236}">
                  <a16:creationId xmlns:a16="http://schemas.microsoft.com/office/drawing/2014/main" id="{1B853D80-75DD-9643-A37D-F41A3FE3F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677"/>
              <a:ext cx="358" cy="236"/>
            </a:xfrm>
            <a:custGeom>
              <a:avLst/>
              <a:gdLst>
                <a:gd name="T0" fmla="*/ 2 w 358"/>
                <a:gd name="T1" fmla="*/ 219 h 236"/>
                <a:gd name="T2" fmla="*/ 9 w 358"/>
                <a:gd name="T3" fmla="*/ 193 h 236"/>
                <a:gd name="T4" fmla="*/ 21 w 358"/>
                <a:gd name="T5" fmla="*/ 174 h 236"/>
                <a:gd name="T6" fmla="*/ 33 w 358"/>
                <a:gd name="T7" fmla="*/ 162 h 236"/>
                <a:gd name="T8" fmla="*/ 43 w 358"/>
                <a:gd name="T9" fmla="*/ 155 h 236"/>
                <a:gd name="T10" fmla="*/ 43 w 358"/>
                <a:gd name="T11" fmla="*/ 155 h 236"/>
                <a:gd name="T12" fmla="*/ 40 w 358"/>
                <a:gd name="T13" fmla="*/ 145 h 236"/>
                <a:gd name="T14" fmla="*/ 38 w 358"/>
                <a:gd name="T15" fmla="*/ 134 h 236"/>
                <a:gd name="T16" fmla="*/ 38 w 358"/>
                <a:gd name="T17" fmla="*/ 117 h 236"/>
                <a:gd name="T18" fmla="*/ 48 w 358"/>
                <a:gd name="T19" fmla="*/ 98 h 236"/>
                <a:gd name="T20" fmla="*/ 67 w 358"/>
                <a:gd name="T21" fmla="*/ 83 h 236"/>
                <a:gd name="T22" fmla="*/ 83 w 358"/>
                <a:gd name="T23" fmla="*/ 79 h 236"/>
                <a:gd name="T24" fmla="*/ 102 w 358"/>
                <a:gd name="T25" fmla="*/ 81 h 236"/>
                <a:gd name="T26" fmla="*/ 114 w 358"/>
                <a:gd name="T27" fmla="*/ 86 h 236"/>
                <a:gd name="T28" fmla="*/ 121 w 358"/>
                <a:gd name="T29" fmla="*/ 91 h 236"/>
                <a:gd name="T30" fmla="*/ 124 w 358"/>
                <a:gd name="T31" fmla="*/ 88 h 236"/>
                <a:gd name="T32" fmla="*/ 121 w 358"/>
                <a:gd name="T33" fmla="*/ 81 h 236"/>
                <a:gd name="T34" fmla="*/ 124 w 358"/>
                <a:gd name="T35" fmla="*/ 69 h 236"/>
                <a:gd name="T36" fmla="*/ 133 w 358"/>
                <a:gd name="T37" fmla="*/ 52 h 236"/>
                <a:gd name="T38" fmla="*/ 152 w 358"/>
                <a:gd name="T39" fmla="*/ 31 h 236"/>
                <a:gd name="T40" fmla="*/ 181 w 358"/>
                <a:gd name="T41" fmla="*/ 14 h 236"/>
                <a:gd name="T42" fmla="*/ 212 w 358"/>
                <a:gd name="T43" fmla="*/ 10 h 236"/>
                <a:gd name="T44" fmla="*/ 238 w 358"/>
                <a:gd name="T45" fmla="*/ 14 h 236"/>
                <a:gd name="T46" fmla="*/ 260 w 358"/>
                <a:gd name="T47" fmla="*/ 24 h 236"/>
                <a:gd name="T48" fmla="*/ 272 w 358"/>
                <a:gd name="T49" fmla="*/ 31 h 236"/>
                <a:gd name="T50" fmla="*/ 274 w 358"/>
                <a:gd name="T51" fmla="*/ 31 h 236"/>
                <a:gd name="T52" fmla="*/ 274 w 358"/>
                <a:gd name="T53" fmla="*/ 26 h 236"/>
                <a:gd name="T54" fmla="*/ 279 w 358"/>
                <a:gd name="T55" fmla="*/ 17 h 236"/>
                <a:gd name="T56" fmla="*/ 288 w 358"/>
                <a:gd name="T57" fmla="*/ 7 h 236"/>
                <a:gd name="T58" fmla="*/ 305 w 358"/>
                <a:gd name="T59" fmla="*/ 2 h 236"/>
                <a:gd name="T60" fmla="*/ 327 w 358"/>
                <a:gd name="T61" fmla="*/ 2 h 236"/>
                <a:gd name="T62" fmla="*/ 343 w 358"/>
                <a:gd name="T63" fmla="*/ 7 h 236"/>
                <a:gd name="T64" fmla="*/ 350 w 358"/>
                <a:gd name="T65" fmla="*/ 17 h 236"/>
                <a:gd name="T66" fmla="*/ 355 w 358"/>
                <a:gd name="T67" fmla="*/ 26 h 236"/>
                <a:gd name="T68" fmla="*/ 358 w 358"/>
                <a:gd name="T69" fmla="*/ 3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6">
                  <a:moveTo>
                    <a:pt x="0" y="236"/>
                  </a:moveTo>
                  <a:lnTo>
                    <a:pt x="2" y="219"/>
                  </a:lnTo>
                  <a:lnTo>
                    <a:pt x="5" y="205"/>
                  </a:lnTo>
                  <a:lnTo>
                    <a:pt x="9" y="193"/>
                  </a:lnTo>
                  <a:lnTo>
                    <a:pt x="14" y="181"/>
                  </a:lnTo>
                  <a:lnTo>
                    <a:pt x="21" y="174"/>
                  </a:lnTo>
                  <a:lnTo>
                    <a:pt x="29" y="167"/>
                  </a:lnTo>
                  <a:lnTo>
                    <a:pt x="33" y="162"/>
                  </a:lnTo>
                  <a:lnTo>
                    <a:pt x="38" y="157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3" y="155"/>
                  </a:lnTo>
                  <a:lnTo>
                    <a:pt x="40" y="150"/>
                  </a:lnTo>
                  <a:lnTo>
                    <a:pt x="40" y="145"/>
                  </a:lnTo>
                  <a:lnTo>
                    <a:pt x="38" y="141"/>
                  </a:lnTo>
                  <a:lnTo>
                    <a:pt x="38" y="134"/>
                  </a:lnTo>
                  <a:lnTo>
                    <a:pt x="38" y="124"/>
                  </a:lnTo>
                  <a:lnTo>
                    <a:pt x="38" y="117"/>
                  </a:lnTo>
                  <a:lnTo>
                    <a:pt x="43" y="107"/>
                  </a:lnTo>
                  <a:lnTo>
                    <a:pt x="48" y="98"/>
                  </a:lnTo>
                  <a:lnTo>
                    <a:pt x="55" y="91"/>
                  </a:lnTo>
                  <a:lnTo>
                    <a:pt x="67" y="83"/>
                  </a:lnTo>
                  <a:lnTo>
                    <a:pt x="76" y="81"/>
                  </a:lnTo>
                  <a:lnTo>
                    <a:pt x="83" y="79"/>
                  </a:lnTo>
                  <a:lnTo>
                    <a:pt x="93" y="79"/>
                  </a:lnTo>
                  <a:lnTo>
                    <a:pt x="102" y="81"/>
                  </a:lnTo>
                  <a:lnTo>
                    <a:pt x="110" y="83"/>
                  </a:lnTo>
                  <a:lnTo>
                    <a:pt x="114" y="86"/>
                  </a:lnTo>
                  <a:lnTo>
                    <a:pt x="119" y="88"/>
                  </a:lnTo>
                  <a:lnTo>
                    <a:pt x="121" y="91"/>
                  </a:lnTo>
                  <a:lnTo>
                    <a:pt x="124" y="91"/>
                  </a:lnTo>
                  <a:lnTo>
                    <a:pt x="124" y="88"/>
                  </a:lnTo>
                  <a:lnTo>
                    <a:pt x="121" y="86"/>
                  </a:lnTo>
                  <a:lnTo>
                    <a:pt x="121" y="81"/>
                  </a:lnTo>
                  <a:lnTo>
                    <a:pt x="124" y="76"/>
                  </a:lnTo>
                  <a:lnTo>
                    <a:pt x="124" y="69"/>
                  </a:lnTo>
                  <a:lnTo>
                    <a:pt x="129" y="60"/>
                  </a:lnTo>
                  <a:lnTo>
                    <a:pt x="133" y="52"/>
                  </a:lnTo>
                  <a:lnTo>
                    <a:pt x="141" y="43"/>
                  </a:lnTo>
                  <a:lnTo>
                    <a:pt x="152" y="31"/>
                  </a:lnTo>
                  <a:lnTo>
                    <a:pt x="164" y="21"/>
                  </a:lnTo>
                  <a:lnTo>
                    <a:pt x="181" y="14"/>
                  </a:lnTo>
                  <a:lnTo>
                    <a:pt x="195" y="10"/>
                  </a:lnTo>
                  <a:lnTo>
                    <a:pt x="212" y="10"/>
                  </a:lnTo>
                  <a:lnTo>
                    <a:pt x="226" y="10"/>
                  </a:lnTo>
                  <a:lnTo>
                    <a:pt x="238" y="14"/>
                  </a:lnTo>
                  <a:lnTo>
                    <a:pt x="250" y="19"/>
                  </a:lnTo>
                  <a:lnTo>
                    <a:pt x="260" y="24"/>
                  </a:lnTo>
                  <a:lnTo>
                    <a:pt x="267" y="29"/>
                  </a:lnTo>
                  <a:lnTo>
                    <a:pt x="272" y="31"/>
                  </a:lnTo>
                  <a:lnTo>
                    <a:pt x="274" y="33"/>
                  </a:lnTo>
                  <a:lnTo>
                    <a:pt x="274" y="31"/>
                  </a:lnTo>
                  <a:lnTo>
                    <a:pt x="274" y="29"/>
                  </a:lnTo>
                  <a:lnTo>
                    <a:pt x="274" y="26"/>
                  </a:lnTo>
                  <a:lnTo>
                    <a:pt x="276" y="21"/>
                  </a:lnTo>
                  <a:lnTo>
                    <a:pt x="279" y="17"/>
                  </a:lnTo>
                  <a:lnTo>
                    <a:pt x="284" y="12"/>
                  </a:lnTo>
                  <a:lnTo>
                    <a:pt x="288" y="7"/>
                  </a:lnTo>
                  <a:lnTo>
                    <a:pt x="296" y="5"/>
                  </a:lnTo>
                  <a:lnTo>
                    <a:pt x="305" y="2"/>
                  </a:lnTo>
                  <a:lnTo>
                    <a:pt x="315" y="0"/>
                  </a:lnTo>
                  <a:lnTo>
                    <a:pt x="327" y="2"/>
                  </a:lnTo>
                  <a:lnTo>
                    <a:pt x="336" y="5"/>
                  </a:lnTo>
                  <a:lnTo>
                    <a:pt x="343" y="7"/>
                  </a:lnTo>
                  <a:lnTo>
                    <a:pt x="348" y="12"/>
                  </a:lnTo>
                  <a:lnTo>
                    <a:pt x="350" y="17"/>
                  </a:lnTo>
                  <a:lnTo>
                    <a:pt x="355" y="21"/>
                  </a:lnTo>
                  <a:lnTo>
                    <a:pt x="355" y="26"/>
                  </a:lnTo>
                  <a:lnTo>
                    <a:pt x="358" y="29"/>
                  </a:lnTo>
                  <a:lnTo>
                    <a:pt x="358" y="31"/>
                  </a:lnTo>
                  <a:lnTo>
                    <a:pt x="358" y="33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6" name="Freeform 18">
              <a:extLst>
                <a:ext uri="{FF2B5EF4-FFF2-40B4-BE49-F238E27FC236}">
                  <a16:creationId xmlns:a16="http://schemas.microsoft.com/office/drawing/2014/main" id="{AC01A174-5661-BB49-A511-25C99837B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2911"/>
              <a:ext cx="272" cy="229"/>
            </a:xfrm>
            <a:custGeom>
              <a:avLst/>
              <a:gdLst>
                <a:gd name="T0" fmla="*/ 272 w 272"/>
                <a:gd name="T1" fmla="*/ 202 h 229"/>
                <a:gd name="T2" fmla="*/ 272 w 272"/>
                <a:gd name="T3" fmla="*/ 205 h 229"/>
                <a:gd name="T4" fmla="*/ 267 w 272"/>
                <a:gd name="T5" fmla="*/ 207 h 229"/>
                <a:gd name="T6" fmla="*/ 260 w 272"/>
                <a:gd name="T7" fmla="*/ 212 h 229"/>
                <a:gd name="T8" fmla="*/ 250 w 272"/>
                <a:gd name="T9" fmla="*/ 217 h 229"/>
                <a:gd name="T10" fmla="*/ 238 w 272"/>
                <a:gd name="T11" fmla="*/ 221 h 229"/>
                <a:gd name="T12" fmla="*/ 226 w 272"/>
                <a:gd name="T13" fmla="*/ 226 h 229"/>
                <a:gd name="T14" fmla="*/ 212 w 272"/>
                <a:gd name="T15" fmla="*/ 229 h 229"/>
                <a:gd name="T16" fmla="*/ 195 w 272"/>
                <a:gd name="T17" fmla="*/ 226 h 229"/>
                <a:gd name="T18" fmla="*/ 181 w 272"/>
                <a:gd name="T19" fmla="*/ 224 h 229"/>
                <a:gd name="T20" fmla="*/ 164 w 272"/>
                <a:gd name="T21" fmla="*/ 214 h 229"/>
                <a:gd name="T22" fmla="*/ 152 w 272"/>
                <a:gd name="T23" fmla="*/ 205 h 229"/>
                <a:gd name="T24" fmla="*/ 141 w 272"/>
                <a:gd name="T25" fmla="*/ 195 h 229"/>
                <a:gd name="T26" fmla="*/ 133 w 272"/>
                <a:gd name="T27" fmla="*/ 186 h 229"/>
                <a:gd name="T28" fmla="*/ 129 w 272"/>
                <a:gd name="T29" fmla="*/ 176 h 229"/>
                <a:gd name="T30" fmla="*/ 124 w 272"/>
                <a:gd name="T31" fmla="*/ 167 h 229"/>
                <a:gd name="T32" fmla="*/ 124 w 272"/>
                <a:gd name="T33" fmla="*/ 159 h 229"/>
                <a:gd name="T34" fmla="*/ 121 w 272"/>
                <a:gd name="T35" fmla="*/ 155 h 229"/>
                <a:gd name="T36" fmla="*/ 121 w 272"/>
                <a:gd name="T37" fmla="*/ 150 h 229"/>
                <a:gd name="T38" fmla="*/ 124 w 272"/>
                <a:gd name="T39" fmla="*/ 148 h 229"/>
                <a:gd name="T40" fmla="*/ 124 w 272"/>
                <a:gd name="T41" fmla="*/ 145 h 229"/>
                <a:gd name="T42" fmla="*/ 121 w 272"/>
                <a:gd name="T43" fmla="*/ 148 h 229"/>
                <a:gd name="T44" fmla="*/ 119 w 272"/>
                <a:gd name="T45" fmla="*/ 150 h 229"/>
                <a:gd name="T46" fmla="*/ 114 w 272"/>
                <a:gd name="T47" fmla="*/ 152 h 229"/>
                <a:gd name="T48" fmla="*/ 110 w 272"/>
                <a:gd name="T49" fmla="*/ 155 h 229"/>
                <a:gd name="T50" fmla="*/ 102 w 272"/>
                <a:gd name="T51" fmla="*/ 157 h 229"/>
                <a:gd name="T52" fmla="*/ 93 w 272"/>
                <a:gd name="T53" fmla="*/ 157 h 229"/>
                <a:gd name="T54" fmla="*/ 83 w 272"/>
                <a:gd name="T55" fmla="*/ 157 h 229"/>
                <a:gd name="T56" fmla="*/ 76 w 272"/>
                <a:gd name="T57" fmla="*/ 157 h 229"/>
                <a:gd name="T58" fmla="*/ 67 w 272"/>
                <a:gd name="T59" fmla="*/ 152 h 229"/>
                <a:gd name="T60" fmla="*/ 55 w 272"/>
                <a:gd name="T61" fmla="*/ 145 h 229"/>
                <a:gd name="T62" fmla="*/ 48 w 272"/>
                <a:gd name="T63" fmla="*/ 138 h 229"/>
                <a:gd name="T64" fmla="*/ 43 w 272"/>
                <a:gd name="T65" fmla="*/ 128 h 229"/>
                <a:gd name="T66" fmla="*/ 38 w 272"/>
                <a:gd name="T67" fmla="*/ 121 h 229"/>
                <a:gd name="T68" fmla="*/ 38 w 272"/>
                <a:gd name="T69" fmla="*/ 112 h 229"/>
                <a:gd name="T70" fmla="*/ 38 w 272"/>
                <a:gd name="T71" fmla="*/ 105 h 229"/>
                <a:gd name="T72" fmla="*/ 38 w 272"/>
                <a:gd name="T73" fmla="*/ 97 h 229"/>
                <a:gd name="T74" fmla="*/ 40 w 272"/>
                <a:gd name="T75" fmla="*/ 90 h 229"/>
                <a:gd name="T76" fmla="*/ 40 w 272"/>
                <a:gd name="T77" fmla="*/ 86 h 229"/>
                <a:gd name="T78" fmla="*/ 43 w 272"/>
                <a:gd name="T79" fmla="*/ 83 h 229"/>
                <a:gd name="T80" fmla="*/ 43 w 272"/>
                <a:gd name="T81" fmla="*/ 81 h 229"/>
                <a:gd name="T82" fmla="*/ 43 w 272"/>
                <a:gd name="T83" fmla="*/ 81 h 229"/>
                <a:gd name="T84" fmla="*/ 38 w 272"/>
                <a:gd name="T85" fmla="*/ 78 h 229"/>
                <a:gd name="T86" fmla="*/ 33 w 272"/>
                <a:gd name="T87" fmla="*/ 76 h 229"/>
                <a:gd name="T88" fmla="*/ 29 w 272"/>
                <a:gd name="T89" fmla="*/ 71 h 229"/>
                <a:gd name="T90" fmla="*/ 21 w 272"/>
                <a:gd name="T91" fmla="*/ 64 h 229"/>
                <a:gd name="T92" fmla="*/ 14 w 272"/>
                <a:gd name="T93" fmla="*/ 55 h 229"/>
                <a:gd name="T94" fmla="*/ 9 w 272"/>
                <a:gd name="T95" fmla="*/ 45 h 229"/>
                <a:gd name="T96" fmla="*/ 5 w 272"/>
                <a:gd name="T97" fmla="*/ 31 h 229"/>
                <a:gd name="T98" fmla="*/ 2 w 272"/>
                <a:gd name="T99" fmla="*/ 16 h 229"/>
                <a:gd name="T100" fmla="*/ 0 w 272"/>
                <a:gd name="T10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229">
                  <a:moveTo>
                    <a:pt x="272" y="202"/>
                  </a:moveTo>
                  <a:lnTo>
                    <a:pt x="272" y="205"/>
                  </a:lnTo>
                  <a:lnTo>
                    <a:pt x="267" y="207"/>
                  </a:lnTo>
                  <a:lnTo>
                    <a:pt x="260" y="212"/>
                  </a:lnTo>
                  <a:lnTo>
                    <a:pt x="250" y="217"/>
                  </a:lnTo>
                  <a:lnTo>
                    <a:pt x="238" y="221"/>
                  </a:lnTo>
                  <a:lnTo>
                    <a:pt x="226" y="226"/>
                  </a:lnTo>
                  <a:lnTo>
                    <a:pt x="212" y="229"/>
                  </a:lnTo>
                  <a:lnTo>
                    <a:pt x="195" y="226"/>
                  </a:lnTo>
                  <a:lnTo>
                    <a:pt x="181" y="224"/>
                  </a:lnTo>
                  <a:lnTo>
                    <a:pt x="164" y="214"/>
                  </a:lnTo>
                  <a:lnTo>
                    <a:pt x="152" y="205"/>
                  </a:lnTo>
                  <a:lnTo>
                    <a:pt x="141" y="195"/>
                  </a:lnTo>
                  <a:lnTo>
                    <a:pt x="133" y="186"/>
                  </a:lnTo>
                  <a:lnTo>
                    <a:pt x="129" y="176"/>
                  </a:lnTo>
                  <a:lnTo>
                    <a:pt x="124" y="167"/>
                  </a:lnTo>
                  <a:lnTo>
                    <a:pt x="124" y="159"/>
                  </a:lnTo>
                  <a:lnTo>
                    <a:pt x="121" y="155"/>
                  </a:lnTo>
                  <a:lnTo>
                    <a:pt x="121" y="150"/>
                  </a:lnTo>
                  <a:lnTo>
                    <a:pt x="124" y="148"/>
                  </a:lnTo>
                  <a:lnTo>
                    <a:pt x="124" y="145"/>
                  </a:lnTo>
                  <a:lnTo>
                    <a:pt x="121" y="148"/>
                  </a:lnTo>
                  <a:lnTo>
                    <a:pt x="119" y="150"/>
                  </a:lnTo>
                  <a:lnTo>
                    <a:pt x="114" y="152"/>
                  </a:lnTo>
                  <a:lnTo>
                    <a:pt x="110" y="155"/>
                  </a:lnTo>
                  <a:lnTo>
                    <a:pt x="102" y="157"/>
                  </a:lnTo>
                  <a:lnTo>
                    <a:pt x="93" y="157"/>
                  </a:lnTo>
                  <a:lnTo>
                    <a:pt x="83" y="157"/>
                  </a:lnTo>
                  <a:lnTo>
                    <a:pt x="76" y="157"/>
                  </a:lnTo>
                  <a:lnTo>
                    <a:pt x="67" y="152"/>
                  </a:lnTo>
                  <a:lnTo>
                    <a:pt x="55" y="145"/>
                  </a:lnTo>
                  <a:lnTo>
                    <a:pt x="48" y="138"/>
                  </a:lnTo>
                  <a:lnTo>
                    <a:pt x="43" y="128"/>
                  </a:lnTo>
                  <a:lnTo>
                    <a:pt x="38" y="121"/>
                  </a:lnTo>
                  <a:lnTo>
                    <a:pt x="38" y="112"/>
                  </a:lnTo>
                  <a:lnTo>
                    <a:pt x="38" y="105"/>
                  </a:lnTo>
                  <a:lnTo>
                    <a:pt x="38" y="97"/>
                  </a:lnTo>
                  <a:lnTo>
                    <a:pt x="40" y="90"/>
                  </a:lnTo>
                  <a:lnTo>
                    <a:pt x="40" y="86"/>
                  </a:lnTo>
                  <a:lnTo>
                    <a:pt x="43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8" y="78"/>
                  </a:lnTo>
                  <a:lnTo>
                    <a:pt x="33" y="76"/>
                  </a:lnTo>
                  <a:lnTo>
                    <a:pt x="29" y="71"/>
                  </a:lnTo>
                  <a:lnTo>
                    <a:pt x="21" y="64"/>
                  </a:lnTo>
                  <a:lnTo>
                    <a:pt x="14" y="55"/>
                  </a:lnTo>
                  <a:lnTo>
                    <a:pt x="9" y="45"/>
                  </a:lnTo>
                  <a:lnTo>
                    <a:pt x="5" y="31"/>
                  </a:lnTo>
                  <a:lnTo>
                    <a:pt x="2" y="16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7" name="Freeform 19">
              <a:extLst>
                <a:ext uri="{FF2B5EF4-FFF2-40B4-BE49-F238E27FC236}">
                  <a16:creationId xmlns:a16="http://schemas.microsoft.com/office/drawing/2014/main" id="{A61FC647-211D-EC41-B49A-67373D7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2911"/>
              <a:ext cx="355" cy="236"/>
            </a:xfrm>
            <a:custGeom>
              <a:avLst/>
              <a:gdLst>
                <a:gd name="T0" fmla="*/ 355 w 355"/>
                <a:gd name="T1" fmla="*/ 16 h 236"/>
                <a:gd name="T2" fmla="*/ 348 w 355"/>
                <a:gd name="T3" fmla="*/ 45 h 236"/>
                <a:gd name="T4" fmla="*/ 334 w 355"/>
                <a:gd name="T5" fmla="*/ 64 h 236"/>
                <a:gd name="T6" fmla="*/ 322 w 355"/>
                <a:gd name="T7" fmla="*/ 76 h 236"/>
                <a:gd name="T8" fmla="*/ 315 w 355"/>
                <a:gd name="T9" fmla="*/ 81 h 236"/>
                <a:gd name="T10" fmla="*/ 315 w 355"/>
                <a:gd name="T11" fmla="*/ 83 h 236"/>
                <a:gd name="T12" fmla="*/ 317 w 355"/>
                <a:gd name="T13" fmla="*/ 90 h 236"/>
                <a:gd name="T14" fmla="*/ 320 w 355"/>
                <a:gd name="T15" fmla="*/ 105 h 236"/>
                <a:gd name="T16" fmla="*/ 317 w 355"/>
                <a:gd name="T17" fmla="*/ 121 h 236"/>
                <a:gd name="T18" fmla="*/ 310 w 355"/>
                <a:gd name="T19" fmla="*/ 138 h 236"/>
                <a:gd name="T20" fmla="*/ 291 w 355"/>
                <a:gd name="T21" fmla="*/ 152 h 236"/>
                <a:gd name="T22" fmla="*/ 272 w 355"/>
                <a:gd name="T23" fmla="*/ 159 h 236"/>
                <a:gd name="T24" fmla="*/ 255 w 355"/>
                <a:gd name="T25" fmla="*/ 157 h 236"/>
                <a:gd name="T26" fmla="*/ 241 w 355"/>
                <a:gd name="T27" fmla="*/ 152 h 236"/>
                <a:gd name="T28" fmla="*/ 234 w 355"/>
                <a:gd name="T29" fmla="*/ 148 h 236"/>
                <a:gd name="T30" fmla="*/ 234 w 355"/>
                <a:gd name="T31" fmla="*/ 148 h 236"/>
                <a:gd name="T32" fmla="*/ 234 w 355"/>
                <a:gd name="T33" fmla="*/ 155 h 236"/>
                <a:gd name="T34" fmla="*/ 231 w 355"/>
                <a:gd name="T35" fmla="*/ 169 h 236"/>
                <a:gd name="T36" fmla="*/ 224 w 355"/>
                <a:gd name="T37" fmla="*/ 186 h 236"/>
                <a:gd name="T38" fmla="*/ 205 w 355"/>
                <a:gd name="T39" fmla="*/ 205 h 236"/>
                <a:gd name="T40" fmla="*/ 177 w 355"/>
                <a:gd name="T41" fmla="*/ 224 h 236"/>
                <a:gd name="T42" fmla="*/ 146 w 355"/>
                <a:gd name="T43" fmla="*/ 229 h 236"/>
                <a:gd name="T44" fmla="*/ 117 w 355"/>
                <a:gd name="T45" fmla="*/ 224 h 236"/>
                <a:gd name="T46" fmla="*/ 98 w 355"/>
                <a:gd name="T47" fmla="*/ 214 h 236"/>
                <a:gd name="T48" fmla="*/ 86 w 355"/>
                <a:gd name="T49" fmla="*/ 205 h 236"/>
                <a:gd name="T50" fmla="*/ 84 w 355"/>
                <a:gd name="T51" fmla="*/ 205 h 236"/>
                <a:gd name="T52" fmla="*/ 81 w 355"/>
                <a:gd name="T53" fmla="*/ 212 h 236"/>
                <a:gd name="T54" fmla="*/ 76 w 355"/>
                <a:gd name="T55" fmla="*/ 219 h 236"/>
                <a:gd name="T56" fmla="*/ 69 w 355"/>
                <a:gd name="T57" fmla="*/ 229 h 236"/>
                <a:gd name="T58" fmla="*/ 53 w 355"/>
                <a:gd name="T59" fmla="*/ 236 h 236"/>
                <a:gd name="T60" fmla="*/ 31 w 355"/>
                <a:gd name="T61" fmla="*/ 236 h 236"/>
                <a:gd name="T62" fmla="*/ 14 w 355"/>
                <a:gd name="T63" fmla="*/ 229 h 236"/>
                <a:gd name="T64" fmla="*/ 5 w 355"/>
                <a:gd name="T65" fmla="*/ 219 h 236"/>
                <a:gd name="T66" fmla="*/ 0 w 355"/>
                <a:gd name="T67" fmla="*/ 212 h 236"/>
                <a:gd name="T68" fmla="*/ 0 w 355"/>
                <a:gd name="T69" fmla="*/ 20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5" h="236">
                  <a:moveTo>
                    <a:pt x="355" y="0"/>
                  </a:moveTo>
                  <a:lnTo>
                    <a:pt x="355" y="16"/>
                  </a:lnTo>
                  <a:lnTo>
                    <a:pt x="353" y="33"/>
                  </a:lnTo>
                  <a:lnTo>
                    <a:pt x="348" y="45"/>
                  </a:lnTo>
                  <a:lnTo>
                    <a:pt x="341" y="55"/>
                  </a:lnTo>
                  <a:lnTo>
                    <a:pt x="334" y="64"/>
                  </a:lnTo>
                  <a:lnTo>
                    <a:pt x="329" y="71"/>
                  </a:lnTo>
                  <a:lnTo>
                    <a:pt x="322" y="76"/>
                  </a:lnTo>
                  <a:lnTo>
                    <a:pt x="317" y="78"/>
                  </a:lnTo>
                  <a:lnTo>
                    <a:pt x="315" y="81"/>
                  </a:lnTo>
                  <a:lnTo>
                    <a:pt x="312" y="83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7" y="90"/>
                  </a:lnTo>
                  <a:lnTo>
                    <a:pt x="317" y="97"/>
                  </a:lnTo>
                  <a:lnTo>
                    <a:pt x="320" y="105"/>
                  </a:lnTo>
                  <a:lnTo>
                    <a:pt x="320" y="112"/>
                  </a:lnTo>
                  <a:lnTo>
                    <a:pt x="317" y="121"/>
                  </a:lnTo>
                  <a:lnTo>
                    <a:pt x="315" y="131"/>
                  </a:lnTo>
                  <a:lnTo>
                    <a:pt x="310" y="138"/>
                  </a:lnTo>
                  <a:lnTo>
                    <a:pt x="300" y="148"/>
                  </a:lnTo>
                  <a:lnTo>
                    <a:pt x="291" y="152"/>
                  </a:lnTo>
                  <a:lnTo>
                    <a:pt x="281" y="157"/>
                  </a:lnTo>
                  <a:lnTo>
                    <a:pt x="272" y="159"/>
                  </a:lnTo>
                  <a:lnTo>
                    <a:pt x="262" y="159"/>
                  </a:lnTo>
                  <a:lnTo>
                    <a:pt x="255" y="157"/>
                  </a:lnTo>
                  <a:lnTo>
                    <a:pt x="248" y="155"/>
                  </a:lnTo>
                  <a:lnTo>
                    <a:pt x="241" y="152"/>
                  </a:lnTo>
                  <a:lnTo>
                    <a:pt x="236" y="150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48"/>
                  </a:lnTo>
                  <a:lnTo>
                    <a:pt x="234" y="150"/>
                  </a:lnTo>
                  <a:lnTo>
                    <a:pt x="234" y="155"/>
                  </a:lnTo>
                  <a:lnTo>
                    <a:pt x="234" y="162"/>
                  </a:lnTo>
                  <a:lnTo>
                    <a:pt x="231" y="169"/>
                  </a:lnTo>
                  <a:lnTo>
                    <a:pt x="229" y="176"/>
                  </a:lnTo>
                  <a:lnTo>
                    <a:pt x="224" y="186"/>
                  </a:lnTo>
                  <a:lnTo>
                    <a:pt x="215" y="195"/>
                  </a:lnTo>
                  <a:lnTo>
                    <a:pt x="205" y="205"/>
                  </a:lnTo>
                  <a:lnTo>
                    <a:pt x="191" y="217"/>
                  </a:lnTo>
                  <a:lnTo>
                    <a:pt x="177" y="224"/>
                  </a:lnTo>
                  <a:lnTo>
                    <a:pt x="160" y="229"/>
                  </a:lnTo>
                  <a:lnTo>
                    <a:pt x="146" y="229"/>
                  </a:lnTo>
                  <a:lnTo>
                    <a:pt x="131" y="226"/>
                  </a:lnTo>
                  <a:lnTo>
                    <a:pt x="117" y="224"/>
                  </a:lnTo>
                  <a:lnTo>
                    <a:pt x="107" y="219"/>
                  </a:lnTo>
                  <a:lnTo>
                    <a:pt x="98" y="214"/>
                  </a:lnTo>
                  <a:lnTo>
                    <a:pt x="91" y="209"/>
                  </a:lnTo>
                  <a:lnTo>
                    <a:pt x="86" y="205"/>
                  </a:lnTo>
                  <a:lnTo>
                    <a:pt x="84" y="205"/>
                  </a:lnTo>
                  <a:lnTo>
                    <a:pt x="84" y="205"/>
                  </a:lnTo>
                  <a:lnTo>
                    <a:pt x="84" y="207"/>
                  </a:lnTo>
                  <a:lnTo>
                    <a:pt x="81" y="212"/>
                  </a:lnTo>
                  <a:lnTo>
                    <a:pt x="81" y="214"/>
                  </a:lnTo>
                  <a:lnTo>
                    <a:pt x="76" y="219"/>
                  </a:lnTo>
                  <a:lnTo>
                    <a:pt x="74" y="224"/>
                  </a:lnTo>
                  <a:lnTo>
                    <a:pt x="69" y="229"/>
                  </a:lnTo>
                  <a:lnTo>
                    <a:pt x="62" y="233"/>
                  </a:lnTo>
                  <a:lnTo>
                    <a:pt x="53" y="236"/>
                  </a:lnTo>
                  <a:lnTo>
                    <a:pt x="41" y="236"/>
                  </a:lnTo>
                  <a:lnTo>
                    <a:pt x="31" y="236"/>
                  </a:lnTo>
                  <a:lnTo>
                    <a:pt x="22" y="233"/>
                  </a:lnTo>
                  <a:lnTo>
                    <a:pt x="14" y="229"/>
                  </a:lnTo>
                  <a:lnTo>
                    <a:pt x="10" y="224"/>
                  </a:lnTo>
                  <a:lnTo>
                    <a:pt x="5" y="219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0" y="205"/>
                  </a:lnTo>
                </a:path>
              </a:pathLst>
            </a:custGeom>
            <a:noFill/>
            <a:ln w="12700" cmpd="sng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48" name="Text Box 20">
            <a:extLst>
              <a:ext uri="{FF2B5EF4-FFF2-40B4-BE49-F238E27FC236}">
                <a16:creationId xmlns:a16="http://schemas.microsoft.com/office/drawing/2014/main" id="{88E4F217-7690-A746-85CF-A00F8ADB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4166" y="4005333"/>
            <a:ext cx="873957" cy="10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Courier New" panose="02070309020205020404" pitchFamily="49" charset="0"/>
              </a:rPr>
              <a:t>  134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+ 212</a:t>
            </a:r>
          </a:p>
          <a:p>
            <a:endParaRPr lang="en-US" altLang="en-US" b="1">
              <a:latin typeface="Courier New" panose="02070309020205020404" pitchFamily="49" charset="0"/>
            </a:endParaRPr>
          </a:p>
          <a:p>
            <a:pPr>
              <a:lnSpc>
                <a:spcPct val="40000"/>
              </a:lnSpc>
            </a:pPr>
            <a:r>
              <a:rPr lang="en-US" altLang="en-US" b="1">
                <a:latin typeface="Courier New" panose="02070309020205020404" pitchFamily="49" charset="0"/>
              </a:rPr>
              <a:t>= 346</a:t>
            </a:r>
          </a:p>
        </p:txBody>
      </p:sp>
      <p:sp>
        <p:nvSpPr>
          <p:cNvPr id="636949" name="Line 21">
            <a:extLst>
              <a:ext uri="{FF2B5EF4-FFF2-40B4-BE49-F238E27FC236}">
                <a16:creationId xmlns:a16="http://schemas.microsoft.com/office/drawing/2014/main" id="{166152DA-0CBC-AB44-A3F9-D67207B0B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8454" y="4984820"/>
            <a:ext cx="13049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50" name="Text Box 22">
            <a:extLst>
              <a:ext uri="{FF2B5EF4-FFF2-40B4-BE49-F238E27FC236}">
                <a16:creationId xmlns:a16="http://schemas.microsoft.com/office/drawing/2014/main" id="{312C6C73-91B3-3043-9485-D104983A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4" y="5342903"/>
            <a:ext cx="873957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Courier New" panose="02070309020205020404" pitchFamily="49" charset="0"/>
              </a:rPr>
              <a:t>  134</a:t>
            </a:r>
          </a:p>
          <a:p>
            <a:r>
              <a:rPr lang="en-US" altLang="en-US" b="1">
                <a:latin typeface="Courier New" panose="02070309020205020404" pitchFamily="49" charset="0"/>
              </a:rPr>
              <a:t>+ 21</a:t>
            </a:r>
            <a:r>
              <a:rPr lang="en-US" altLang="en-US" b="1">
                <a:solidFill>
                  <a:srgbClr val="FF3300"/>
                </a:solidFill>
                <a:latin typeface="Courier New" panose="02070309020205020404" pitchFamily="49" charset="0"/>
              </a:rPr>
              <a:t>6</a:t>
            </a:r>
          </a:p>
          <a:p>
            <a:endParaRPr lang="en-US" altLang="en-US" b="1">
              <a:latin typeface="Courier New" panose="02070309020205020404" pitchFamily="49" charset="0"/>
            </a:endParaRPr>
          </a:p>
          <a:p>
            <a:pPr>
              <a:lnSpc>
                <a:spcPct val="20000"/>
              </a:lnSpc>
            </a:pPr>
            <a:r>
              <a:rPr lang="en-US" altLang="en-US" b="1">
                <a:latin typeface="Courier New" panose="02070309020205020404" pitchFamily="49" charset="0"/>
              </a:rPr>
              <a:t>= 350</a:t>
            </a:r>
          </a:p>
        </p:txBody>
      </p:sp>
      <p:sp>
        <p:nvSpPr>
          <p:cNvPr id="636951" name="Line 23">
            <a:extLst>
              <a:ext uri="{FF2B5EF4-FFF2-40B4-BE49-F238E27FC236}">
                <a16:creationId xmlns:a16="http://schemas.microsoft.com/office/drawing/2014/main" id="{1E83BFD0-319E-D24A-9E97-E4F38AA15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6300165"/>
            <a:ext cx="16906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6C3EB-50F0-D642-BA79-8FDC3F529B10}"/>
              </a:ext>
            </a:extLst>
          </p:cNvPr>
          <p:cNvSpPr txBox="1"/>
          <p:nvPr/>
        </p:nvSpPr>
        <p:spPr>
          <a:xfrm>
            <a:off x="9329778" y="4585737"/>
            <a:ext cx="189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 what?</a:t>
            </a:r>
          </a:p>
        </p:txBody>
      </p:sp>
    </p:spTree>
    <p:extLst>
      <p:ext uri="{BB962C8B-B14F-4D97-AF65-F5344CB8AC3E}">
        <p14:creationId xmlns:p14="http://schemas.microsoft.com/office/powerpoint/2010/main" val="31117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  <p:bldP spid="636933" grpId="0"/>
      <p:bldP spid="636935" grpId="0"/>
      <p:bldP spid="636940" grpId="0"/>
      <p:bldP spid="636948" grpId="0"/>
      <p:bldP spid="63695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9781A910-F20E-484D-A9FC-A98F31F79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582" y="4283075"/>
            <a:ext cx="845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0BF45C12-4CFE-0442-BA5E-811530F0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82" y="4283075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Solution: Add Sequence Numbers</a:t>
            </a:r>
          </a:p>
        </p:txBody>
      </p:sp>
      <p:sp>
        <p:nvSpPr>
          <p:cNvPr id="585732" name="Rectangle 4">
            <a:extLst>
              <a:ext uri="{FF2B5EF4-FFF2-40B4-BE49-F238E27FC236}">
                <a16:creationId xmlns:a16="http://schemas.microsoft.com/office/drawing/2014/main" id="{BD559AA8-5E25-2F41-B78D-284990D08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82" y="1768475"/>
            <a:ext cx="845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Rectangle 5">
            <a:extLst>
              <a:ext uri="{FF2B5EF4-FFF2-40B4-BE49-F238E27FC236}">
                <a16:creationId xmlns:a16="http://schemas.microsoft.com/office/drawing/2014/main" id="{89ADC434-F41D-224A-BD12-F59012B0B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382" y="1844675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5" tIns="46033" rIns="92065" bIns="46033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Tahoma" panose="020B060403050404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Problem: Out of Order</a:t>
            </a:r>
          </a:p>
        </p:txBody>
      </p:sp>
      <p:sp>
        <p:nvSpPr>
          <p:cNvPr id="585734" name="Rectangle 6">
            <a:extLst>
              <a:ext uri="{FF2B5EF4-FFF2-40B4-BE49-F238E27FC236}">
                <a16:creationId xmlns:a16="http://schemas.microsoft.com/office/drawing/2014/main" id="{D635DABA-D0D9-6B4D-9896-6CF720804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TCP: Out-of-Order Packet Arrivals</a:t>
            </a:r>
          </a:p>
        </p:txBody>
      </p:sp>
      <p:sp>
        <p:nvSpPr>
          <p:cNvPr id="585735" name="Rectangle 7">
            <a:extLst>
              <a:ext uri="{FF2B5EF4-FFF2-40B4-BE49-F238E27FC236}">
                <a16:creationId xmlns:a16="http://schemas.microsoft.com/office/drawing/2014/main" id="{775A6423-6F31-E64C-B2B9-99868C9D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6382" y="2378075"/>
            <a:ext cx="8382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</a:p>
        </p:txBody>
      </p:sp>
      <p:sp>
        <p:nvSpPr>
          <p:cNvPr id="585736" name="Rectangle 8">
            <a:extLst>
              <a:ext uri="{FF2B5EF4-FFF2-40B4-BE49-F238E27FC236}">
                <a16:creationId xmlns:a16="http://schemas.microsoft.com/office/drawing/2014/main" id="{D8E37211-EBA2-224E-9B4F-2BEC9D3FA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782" y="2378075"/>
            <a:ext cx="8382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x.ht</a:t>
            </a:r>
          </a:p>
        </p:txBody>
      </p:sp>
      <p:sp>
        <p:nvSpPr>
          <p:cNvPr id="585737" name="Rectangle 9">
            <a:extLst>
              <a:ext uri="{FF2B5EF4-FFF2-40B4-BE49-F238E27FC236}">
                <a16:creationId xmlns:a16="http://schemas.microsoft.com/office/drawing/2014/main" id="{5EFE088C-8C1C-7846-ABC8-CC79E40C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82" y="2378075"/>
            <a:ext cx="8382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inde</a:t>
            </a:r>
          </a:p>
        </p:txBody>
      </p:sp>
      <p:sp>
        <p:nvSpPr>
          <p:cNvPr id="585738" name="Rectangle 10">
            <a:extLst>
              <a:ext uri="{FF2B5EF4-FFF2-40B4-BE49-F238E27FC236}">
                <a16:creationId xmlns:a16="http://schemas.microsoft.com/office/drawing/2014/main" id="{6429F3D5-B5D0-A242-9111-0426954C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582" y="2378075"/>
            <a:ext cx="8382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ml</a:t>
            </a:r>
          </a:p>
        </p:txBody>
      </p:sp>
      <p:sp>
        <p:nvSpPr>
          <p:cNvPr id="585739" name="Line 11">
            <a:extLst>
              <a:ext uri="{FF2B5EF4-FFF2-40B4-BE49-F238E27FC236}">
                <a16:creationId xmlns:a16="http://schemas.microsoft.com/office/drawing/2014/main" id="{234E66A1-B227-5E48-B631-0F7C44222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8182" y="26066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0" name="Line 12">
            <a:extLst>
              <a:ext uri="{FF2B5EF4-FFF2-40B4-BE49-F238E27FC236}">
                <a16:creationId xmlns:a16="http://schemas.microsoft.com/office/drawing/2014/main" id="{ADE5D442-7FE2-B846-BB9D-EE376FB9D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82" y="26066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1" name="Line 13">
            <a:extLst>
              <a:ext uri="{FF2B5EF4-FFF2-40B4-BE49-F238E27FC236}">
                <a16:creationId xmlns:a16="http://schemas.microsoft.com/office/drawing/2014/main" id="{A679B38F-AFCC-2240-AA89-3EFC4D96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1382" y="26066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2" name="Line 14">
            <a:extLst>
              <a:ext uri="{FF2B5EF4-FFF2-40B4-BE49-F238E27FC236}">
                <a16:creationId xmlns:a16="http://schemas.microsoft.com/office/drawing/2014/main" id="{23CF6B51-2269-7245-9144-1F8A01B4B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982" y="26066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3" name="Line 15">
            <a:extLst>
              <a:ext uri="{FF2B5EF4-FFF2-40B4-BE49-F238E27FC236}">
                <a16:creationId xmlns:a16="http://schemas.microsoft.com/office/drawing/2014/main" id="{5585239F-92FE-C349-8473-60CEA9FCA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4582" y="26066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4" name="Text Box 16">
            <a:extLst>
              <a:ext uri="{FF2B5EF4-FFF2-40B4-BE49-F238E27FC236}">
                <a16:creationId xmlns:a16="http://schemas.microsoft.com/office/drawing/2014/main" id="{9D03DB99-8C9C-104C-B2D1-E13807D8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383" y="3352801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GET x.htindeml</a:t>
            </a:r>
          </a:p>
        </p:txBody>
      </p:sp>
      <p:sp>
        <p:nvSpPr>
          <p:cNvPr id="585745" name="Line 17">
            <a:extLst>
              <a:ext uri="{FF2B5EF4-FFF2-40B4-BE49-F238E27FC236}">
                <a16:creationId xmlns:a16="http://schemas.microsoft.com/office/drawing/2014/main" id="{C3496E20-2996-FF40-9A56-AA0391B66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1982" y="54260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6" name="Line 18">
            <a:extLst>
              <a:ext uri="{FF2B5EF4-FFF2-40B4-BE49-F238E27FC236}">
                <a16:creationId xmlns:a16="http://schemas.microsoft.com/office/drawing/2014/main" id="{5E26DA39-9009-C54B-98E7-87A678D3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782" y="54260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7" name="Line 19">
            <a:extLst>
              <a:ext uri="{FF2B5EF4-FFF2-40B4-BE49-F238E27FC236}">
                <a16:creationId xmlns:a16="http://schemas.microsoft.com/office/drawing/2014/main" id="{73E65515-7920-FC47-B3B8-BF481A91AB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7582" y="54260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48" name="Text Box 20">
            <a:extLst>
              <a:ext uri="{FF2B5EF4-FFF2-40B4-BE49-F238E27FC236}">
                <a16:creationId xmlns:a16="http://schemas.microsoft.com/office/drawing/2014/main" id="{C22853AD-EA67-104D-8F34-D42B93A0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783" y="6019801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sp>
        <p:nvSpPr>
          <p:cNvPr id="585749" name="Rectangle 21">
            <a:extLst>
              <a:ext uri="{FF2B5EF4-FFF2-40B4-BE49-F238E27FC236}">
                <a16:creationId xmlns:a16="http://schemas.microsoft.com/office/drawing/2014/main" id="{20F5242D-F00B-6945-9A5E-FBC7F3A63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382" y="519747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ml</a:t>
            </a:r>
          </a:p>
        </p:txBody>
      </p:sp>
      <p:sp>
        <p:nvSpPr>
          <p:cNvPr id="585750" name="Rectangle 22">
            <a:extLst>
              <a:ext uri="{FF2B5EF4-FFF2-40B4-BE49-F238E27FC236}">
                <a16:creationId xmlns:a16="http://schemas.microsoft.com/office/drawing/2014/main" id="{93A4BD6D-997C-E443-9037-1481A22F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982" y="5197475"/>
            <a:ext cx="228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85751" name="Rectangle 23">
            <a:extLst>
              <a:ext uri="{FF2B5EF4-FFF2-40B4-BE49-F238E27FC236}">
                <a16:creationId xmlns:a16="http://schemas.microsoft.com/office/drawing/2014/main" id="{4400DC8A-4AE7-2A4D-B51B-B825948F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3182" y="519747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inde</a:t>
            </a:r>
          </a:p>
        </p:txBody>
      </p:sp>
      <p:sp>
        <p:nvSpPr>
          <p:cNvPr id="585752" name="Rectangle 24">
            <a:extLst>
              <a:ext uri="{FF2B5EF4-FFF2-40B4-BE49-F238E27FC236}">
                <a16:creationId xmlns:a16="http://schemas.microsoft.com/office/drawing/2014/main" id="{76BB1E91-2C84-E946-B1E3-E679619C2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2" y="5197475"/>
            <a:ext cx="228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85753" name="Line 25">
            <a:extLst>
              <a:ext uri="{FF2B5EF4-FFF2-40B4-BE49-F238E27FC236}">
                <a16:creationId xmlns:a16="http://schemas.microsoft.com/office/drawing/2014/main" id="{079E2C30-DF78-F94C-B6A9-320E44F34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5382" y="54260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4" name="Rectangle 26">
            <a:extLst>
              <a:ext uri="{FF2B5EF4-FFF2-40B4-BE49-F238E27FC236}">
                <a16:creationId xmlns:a16="http://schemas.microsoft.com/office/drawing/2014/main" id="{C1193C50-6D85-B449-8EE0-1DEADDDE9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982" y="519747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x.ht</a:t>
            </a:r>
          </a:p>
        </p:txBody>
      </p:sp>
      <p:sp>
        <p:nvSpPr>
          <p:cNvPr id="585755" name="Rectangle 27">
            <a:extLst>
              <a:ext uri="{FF2B5EF4-FFF2-40B4-BE49-F238E27FC236}">
                <a16:creationId xmlns:a16="http://schemas.microsoft.com/office/drawing/2014/main" id="{BD9DD401-22F0-E84F-BB6A-9F93558F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582" y="5197475"/>
            <a:ext cx="228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85756" name="Line 28">
            <a:extLst>
              <a:ext uri="{FF2B5EF4-FFF2-40B4-BE49-F238E27FC236}">
                <a16:creationId xmlns:a16="http://schemas.microsoft.com/office/drawing/2014/main" id="{7BD7A965-006F-134A-9203-5E2B228DE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6982" y="54260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57" name="Rectangle 29">
            <a:extLst>
              <a:ext uri="{FF2B5EF4-FFF2-40B4-BE49-F238E27FC236}">
                <a16:creationId xmlns:a16="http://schemas.microsoft.com/office/drawing/2014/main" id="{28889D83-E3C2-FE4D-BB87-A23A1E4E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782" y="519747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GET</a:t>
            </a:r>
          </a:p>
        </p:txBody>
      </p:sp>
      <p:sp>
        <p:nvSpPr>
          <p:cNvPr id="585758" name="Rectangle 30">
            <a:extLst>
              <a:ext uri="{FF2B5EF4-FFF2-40B4-BE49-F238E27FC236}">
                <a16:creationId xmlns:a16="http://schemas.microsoft.com/office/drawing/2014/main" id="{1DAB04DA-3660-C54C-B9AF-D9CE7C98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8382" y="5197475"/>
            <a:ext cx="228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pPr eaLnBrk="0" hangingPunct="0"/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585759" name="Picture 31" descr="Computer5">
            <a:extLst>
              <a:ext uri="{FF2B5EF4-FFF2-40B4-BE49-F238E27FC236}">
                <a16:creationId xmlns:a16="http://schemas.microsoft.com/office/drawing/2014/main" id="{C900EB83-C4C9-0A4E-92FE-F9B69CBD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2" y="2203451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760" name="Picture 32" descr="paketaro box">
            <a:extLst>
              <a:ext uri="{FF2B5EF4-FFF2-40B4-BE49-F238E27FC236}">
                <a16:creationId xmlns:a16="http://schemas.microsoft.com/office/drawing/2014/main" id="{89A30731-4A08-3240-AB87-D4F749F9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82" y="21494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761" name="Picture 33" descr="Computer5">
            <a:extLst>
              <a:ext uri="{FF2B5EF4-FFF2-40B4-BE49-F238E27FC236}">
                <a16:creationId xmlns:a16="http://schemas.microsoft.com/office/drawing/2014/main" id="{7226DA19-6BAA-834F-BFFB-FCA2B65A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32" y="4870451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5762" name="Picture 34" descr="paketaro box">
            <a:extLst>
              <a:ext uri="{FF2B5EF4-FFF2-40B4-BE49-F238E27FC236}">
                <a16:creationId xmlns:a16="http://schemas.microsoft.com/office/drawing/2014/main" id="{9AF92E6C-658E-EC44-B2A1-40488154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382" y="48926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42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/>
      <p:bldP spid="585748" grpId="0"/>
      <p:bldP spid="585749" grpId="0" animBg="1"/>
      <p:bldP spid="585750" grpId="0" animBg="1"/>
      <p:bldP spid="585751" grpId="0" animBg="1"/>
      <p:bldP spid="585752" grpId="0" animBg="1"/>
      <p:bldP spid="585754" grpId="0" animBg="1"/>
      <p:bldP spid="585755" grpId="0" animBg="1"/>
      <p:bldP spid="585757" grpId="0" animBg="1"/>
      <p:bldP spid="5857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>
            <a:extLst>
              <a:ext uri="{FF2B5EF4-FFF2-40B4-BE49-F238E27FC236}">
                <a16:creationId xmlns:a16="http://schemas.microsoft.com/office/drawing/2014/main" id="{B01E48FB-45FC-5744-8D50-0D83BCE5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TCP: Receiver that Runs Out of Space</a:t>
            </a:r>
          </a:p>
        </p:txBody>
      </p:sp>
      <p:sp>
        <p:nvSpPr>
          <p:cNvPr id="716803" name="Rectangle 3">
            <a:extLst>
              <a:ext uri="{FF2B5EF4-FFF2-40B4-BE49-F238E27FC236}">
                <a16:creationId xmlns:a16="http://schemas.microsoft.com/office/drawing/2014/main" id="{33961531-28A4-3C41-9B20-740E44383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295786"/>
            <a:ext cx="10515600" cy="343107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Receiver maintains a </a:t>
            </a:r>
            <a:r>
              <a:rPr lang="en-US" altLang="en-US" sz="3200" i="1" dirty="0"/>
              <a:t>window size</a:t>
            </a:r>
          </a:p>
          <a:p>
            <a:pPr lvl="1"/>
            <a:r>
              <a:rPr lang="en-US" altLang="en-US" sz="2800" dirty="0"/>
              <a:t>Amount of data it can buffer</a:t>
            </a:r>
          </a:p>
          <a:p>
            <a:r>
              <a:rPr lang="en-US" altLang="en-US" sz="3200" dirty="0"/>
              <a:t>Advertises window to the sender</a:t>
            </a:r>
          </a:p>
          <a:p>
            <a:pPr lvl="1"/>
            <a:r>
              <a:rPr lang="en-US" altLang="en-US" sz="2800" dirty="0"/>
              <a:t>Amount sender can send without acknowledgment</a:t>
            </a:r>
          </a:p>
          <a:p>
            <a:r>
              <a:rPr lang="en-US" altLang="en-US" sz="3200" dirty="0"/>
              <a:t>Ensures that sender does not send too much</a:t>
            </a:r>
          </a:p>
          <a:p>
            <a:pPr lvl="1"/>
            <a:r>
              <a:rPr lang="en-US" altLang="en-US" sz="2800" dirty="0"/>
              <a:t>While still sending as much as possible</a:t>
            </a:r>
          </a:p>
        </p:txBody>
      </p:sp>
      <p:pic>
        <p:nvPicPr>
          <p:cNvPr id="716804" name="Picture 4" descr="Computer5">
            <a:extLst>
              <a:ext uri="{FF2B5EF4-FFF2-40B4-BE49-F238E27FC236}">
                <a16:creationId xmlns:a16="http://schemas.microsoft.com/office/drawing/2014/main" id="{06FF0C2E-FAA7-2848-8955-F8DD3FBD4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2776"/>
            <a:ext cx="123825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06" name="Line 6">
            <a:extLst>
              <a:ext uri="{FF2B5EF4-FFF2-40B4-BE49-F238E27FC236}">
                <a16:creationId xmlns:a16="http://schemas.microsoft.com/office/drawing/2014/main" id="{606CA098-6114-D545-B00E-36367B5BC7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8364" y="2352676"/>
            <a:ext cx="4549775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07" name="Picture 7">
            <a:extLst>
              <a:ext uri="{FF2B5EF4-FFF2-40B4-BE49-F238E27FC236}">
                <a16:creationId xmlns:a16="http://schemas.microsoft.com/office/drawing/2014/main" id="{54AAB4BE-2CA0-4045-996D-2254A398C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9" y="1350964"/>
            <a:ext cx="14255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08" name="Text Box 8">
            <a:extLst>
              <a:ext uri="{FF2B5EF4-FFF2-40B4-BE49-F238E27FC236}">
                <a16:creationId xmlns:a16="http://schemas.microsoft.com/office/drawing/2014/main" id="{68ACB33F-721D-1341-9476-36610297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1584325"/>
            <a:ext cx="2920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C790C-C55A-8649-B6C3-D50575F4F1A8}"/>
              </a:ext>
            </a:extLst>
          </p:cNvPr>
          <p:cNvSpPr txBox="1"/>
          <p:nvPr/>
        </p:nvSpPr>
        <p:spPr>
          <a:xfrm>
            <a:off x="9286876" y="3851757"/>
            <a:ext cx="2109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Flow control!</a:t>
            </a:r>
          </a:p>
        </p:txBody>
      </p:sp>
    </p:spTree>
    <p:extLst>
      <p:ext uri="{BB962C8B-B14F-4D97-AF65-F5344CB8AC3E}">
        <p14:creationId xmlns:p14="http://schemas.microsoft.com/office/powerpoint/2010/main" val="2552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0" name="Rectangle 4">
            <a:extLst>
              <a:ext uri="{FF2B5EF4-FFF2-40B4-BE49-F238E27FC236}">
                <a16:creationId xmlns:a16="http://schemas.microsoft.com/office/drawing/2014/main" id="{5AEA0AB4-EEB6-4442-85B1-B54F81FC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Network that Cannot Handle the Load</a:t>
            </a:r>
          </a:p>
        </p:txBody>
      </p:sp>
      <p:sp>
        <p:nvSpPr>
          <p:cNvPr id="638981" name="Rectangle 5">
            <a:extLst>
              <a:ext uri="{FF2B5EF4-FFF2-40B4-BE49-F238E27FC236}">
                <a16:creationId xmlns:a16="http://schemas.microsoft.com/office/drawing/2014/main" id="{9D0F1C9D-FF0C-B244-8973-53E176F8B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Some TCP senders need to slow down…</a:t>
            </a:r>
          </a:p>
          <a:p>
            <a:endParaRPr lang="en-US" altLang="en-US" dirty="0"/>
          </a:p>
          <a:p>
            <a:r>
              <a:rPr lang="en-US" altLang="en-US" dirty="0"/>
              <a:t>TCP congestion control (future lecture)!</a:t>
            </a:r>
          </a:p>
        </p:txBody>
      </p:sp>
    </p:spTree>
    <p:extLst>
      <p:ext uri="{BB962C8B-B14F-4D97-AF65-F5344CB8AC3E}">
        <p14:creationId xmlns:p14="http://schemas.microsoft.com/office/powerpoint/2010/main" val="3069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00589F-23BA-ED4A-A3FB-0EA3A44FA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19" y="1639198"/>
            <a:ext cx="2618133" cy="3931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9BDA4-97BD-B547-829E-85EC2B2523A3}"/>
              </a:ext>
            </a:extLst>
          </p:cNvPr>
          <p:cNvSpPr txBox="1"/>
          <p:nvPr/>
        </p:nvSpPr>
        <p:spPr>
          <a:xfrm>
            <a:off x="2086004" y="5655364"/>
            <a:ext cx="2595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Barbara </a:t>
            </a:r>
            <a:r>
              <a:rPr lang="en-US" sz="2400" dirty="0" err="1"/>
              <a:t>Liskov</a:t>
            </a:r>
            <a:r>
              <a:rPr lang="en-US" sz="2400" dirty="0"/>
              <a:t>, 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2CD97-D2FE-134F-B3AE-BBA12A9C9468}"/>
              </a:ext>
            </a:extLst>
          </p:cNvPr>
          <p:cNvSpPr txBox="1"/>
          <p:nvPr/>
        </p:nvSpPr>
        <p:spPr>
          <a:xfrm>
            <a:off x="6066786" y="2819933"/>
            <a:ext cx="4081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“Modularity based on abstraction is the way things get done.”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3C6AA6-CEEA-A340-A7A6-C12D11F1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3890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8EF2-2BC9-FD40-9A21-D92B8932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Internet Protocol (IP)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9CAE-E6D5-FC43-9A2C-27BD62BF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1566"/>
          </a:xfrm>
        </p:spPr>
        <p:txBody>
          <a:bodyPr>
            <a:normAutofit/>
          </a:bodyPr>
          <a:lstStyle/>
          <a:p>
            <a:r>
              <a:rPr lang="en-US" dirty="0"/>
              <a:t>Best-effort global packet delivery</a:t>
            </a:r>
          </a:p>
          <a:p>
            <a:pPr lvl="1"/>
            <a:r>
              <a:rPr lang="en-US" dirty="0"/>
              <a:t>Packet delivery: each packet handled independently</a:t>
            </a:r>
          </a:p>
          <a:p>
            <a:pPr lvl="1"/>
            <a:r>
              <a:rPr lang="en-US" dirty="0"/>
              <a:t>Best-effort: allow loss, delay, corruption, and out-of-order delivery</a:t>
            </a:r>
          </a:p>
        </p:txBody>
      </p:sp>
      <p:pic>
        <p:nvPicPr>
          <p:cNvPr id="4" name="Picture 20" descr="j0285750">
            <a:extLst>
              <a:ext uri="{FF2B5EF4-FFF2-40B4-BE49-F238E27FC236}">
                <a16:creationId xmlns:a16="http://schemas.microsoft.com/office/drawing/2014/main" id="{BFC9BADD-48A2-4B47-A228-658C8C42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3247" y="4767815"/>
            <a:ext cx="1824038" cy="112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2204EC1-EECC-1741-9A0E-25B8B636C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72713"/>
              </p:ext>
            </p:extLst>
          </p:nvPr>
        </p:nvGraphicFramePr>
        <p:xfrm>
          <a:off x="4463497" y="4262990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9" name="Photo Editor Photo" r:id="rId4" imgW="2540000" imgH="1854200" progId="MSPhotoEd.3">
                  <p:embed/>
                </p:oleObj>
              </mc:Choice>
              <mc:Fallback>
                <p:oleObj name="Photo Editor Photo" r:id="rId4" imgW="2540000" imgH="1854200" progId="MSPhotoEd.3">
                  <p:embed/>
                  <p:pic>
                    <p:nvPicPr>
                      <p:cNvPr id="480260" name="Object 4">
                        <a:extLst>
                          <a:ext uri="{FF2B5EF4-FFF2-40B4-BE49-F238E27FC236}">
                            <a16:creationId xmlns:a16="http://schemas.microsoft.com/office/drawing/2014/main" id="{9AA47F20-2212-D846-9284-103B14CAE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497" y="4262990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>
            <a:extLst>
              <a:ext uri="{FF2B5EF4-FFF2-40B4-BE49-F238E27FC236}">
                <a16:creationId xmlns:a16="http://schemas.microsoft.com/office/drawing/2014/main" id="{D5FC6D57-FA86-CD49-809F-6C400B7DA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3847" y="5426627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CD6F0BAF-967A-1E43-90FD-E084D7DD8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335" y="5278990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95CA9A9E-88CD-EC4E-9DC5-468BEECC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7" y="4120115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source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2F4AC83C-F6B2-C041-BC54-9C6FBDBC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60" y="4202665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>
                <a:latin typeface="Times New Roman" panose="02020603050405020304" pitchFamily="18" charset="0"/>
              </a:rPr>
              <a:t>destination</a:t>
            </a:r>
          </a:p>
        </p:txBody>
      </p:sp>
      <p:pic>
        <p:nvPicPr>
          <p:cNvPr id="10" name="Picture 22" descr="MCj02957280000[1]">
            <a:extLst>
              <a:ext uri="{FF2B5EF4-FFF2-40B4-BE49-F238E27FC236}">
                <a16:creationId xmlns:a16="http://schemas.microsoft.com/office/drawing/2014/main" id="{5545AC77-81CF-CC40-9E05-32A50AEB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722" y="4551915"/>
            <a:ext cx="1928813" cy="163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24">
            <a:extLst>
              <a:ext uri="{FF2B5EF4-FFF2-40B4-BE49-F238E27FC236}">
                <a16:creationId xmlns:a16="http://schemas.microsoft.com/office/drawing/2014/main" id="{8C8E0681-6CC6-0C48-832B-C18C5E114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835" y="4994827"/>
            <a:ext cx="1892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IP network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E5EFF7DC-05FB-244F-9E62-B767995E16D9}"/>
              </a:ext>
            </a:extLst>
          </p:cNvPr>
          <p:cNvGrpSpPr>
            <a:grpSpLocks/>
          </p:cNvGrpSpPr>
          <p:nvPr/>
        </p:nvGrpSpPr>
        <p:grpSpPr bwMode="auto">
          <a:xfrm>
            <a:off x="3828497" y="4888465"/>
            <a:ext cx="327025" cy="457200"/>
            <a:chOff x="4505" y="1615"/>
            <a:chExt cx="206" cy="28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AE03C7E-B804-5948-AAD2-F4E32745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7127FAB7-8FC3-DC44-BF86-9FF3FF4EE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2757EEC6-EDE0-E644-A18D-6B51BDBA3D00}"/>
              </a:ext>
            </a:extLst>
          </p:cNvPr>
          <p:cNvGrpSpPr>
            <a:grpSpLocks/>
          </p:cNvGrpSpPr>
          <p:nvPr/>
        </p:nvGrpSpPr>
        <p:grpSpPr bwMode="auto">
          <a:xfrm>
            <a:off x="4323797" y="4893227"/>
            <a:ext cx="327025" cy="457200"/>
            <a:chOff x="4505" y="1615"/>
            <a:chExt cx="206" cy="2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6A78B59B-778C-1941-B101-A1D23C82C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94DC3D0D-BCAD-6F46-B7C9-C20BA2D5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DAC260E7-923D-C340-8E98-0BA1AC2675AF}"/>
              </a:ext>
            </a:extLst>
          </p:cNvPr>
          <p:cNvGrpSpPr>
            <a:grpSpLocks/>
          </p:cNvGrpSpPr>
          <p:nvPr/>
        </p:nvGrpSpPr>
        <p:grpSpPr bwMode="auto">
          <a:xfrm>
            <a:off x="8178247" y="4747177"/>
            <a:ext cx="327025" cy="457200"/>
            <a:chOff x="4505" y="1615"/>
            <a:chExt cx="206" cy="288"/>
          </a:xfrm>
        </p:grpSpPr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C4EA3871-97B8-7647-A922-2F55892F5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F4B01961-977B-054E-93F1-F0D44F4DB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03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C64F926-67AD-614D-8C87-F6668D7A6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IP: Best-Effort Packet Delivery is Simpler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2930312-9EB8-464F-B850-436FC95E6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Never having to say you’re sorry…</a:t>
            </a:r>
          </a:p>
          <a:p>
            <a:pPr lvl="1"/>
            <a:r>
              <a:rPr lang="en-US" altLang="en-US" sz="2800" dirty="0"/>
              <a:t>Don</a:t>
            </a:r>
            <a:r>
              <a:rPr lang="ja-JP" altLang="en-US" sz="2800"/>
              <a:t>’</a:t>
            </a:r>
            <a:r>
              <a:rPr lang="en-US" altLang="ja-JP" sz="2800" dirty="0"/>
              <a:t>t reserve bandwidth and memory</a:t>
            </a:r>
          </a:p>
          <a:p>
            <a:pPr lvl="1"/>
            <a:r>
              <a:rPr lang="en-US" altLang="en-US" sz="2800" dirty="0"/>
              <a:t>Don</a:t>
            </a:r>
            <a:r>
              <a:rPr lang="ja-JP" altLang="en-US" sz="2800"/>
              <a:t>’</a:t>
            </a:r>
            <a:r>
              <a:rPr lang="en-US" altLang="ja-JP" sz="2800" dirty="0"/>
              <a:t>t do error detection and correction</a:t>
            </a:r>
          </a:p>
          <a:p>
            <a:pPr lvl="1"/>
            <a:r>
              <a:rPr lang="en-US" altLang="en-US" sz="2800" dirty="0"/>
              <a:t>Don</a:t>
            </a:r>
            <a:r>
              <a:rPr lang="ja-JP" altLang="en-US" sz="2800"/>
              <a:t>’</a:t>
            </a:r>
            <a:r>
              <a:rPr lang="en-US" altLang="ja-JP" sz="2800" dirty="0"/>
              <a:t>t remember anything from one packet to next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Easier to survive failures</a:t>
            </a:r>
          </a:p>
          <a:p>
            <a:pPr lvl="1"/>
            <a:r>
              <a:rPr lang="en-US" altLang="en-US" sz="2800" dirty="0"/>
              <a:t>Transient disruptions are okay during failover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Can run on nearly any link technology</a:t>
            </a:r>
          </a:p>
          <a:p>
            <a:pPr lvl="1"/>
            <a:r>
              <a:rPr lang="en-US" altLang="en-US" sz="2800" dirty="0">
                <a:sym typeface="Wingdings" pitchFamily="2" charset="2"/>
              </a:rPr>
              <a:t>Greater interoperability and evolution</a:t>
            </a:r>
            <a:endParaRPr lang="en-US" altLang="en-US" sz="2800" dirty="0"/>
          </a:p>
          <a:p>
            <a:pPr lvl="1"/>
            <a:endParaRPr lang="en-US" altLang="en-US" dirty="0"/>
          </a:p>
        </p:txBody>
      </p:sp>
      <p:pic>
        <p:nvPicPr>
          <p:cNvPr id="5" name="Picture 4" descr="180px-Homing_pigeon">
            <a:extLst>
              <a:ext uri="{FF2B5EF4-FFF2-40B4-BE49-F238E27FC236}">
                <a16:creationId xmlns:a16="http://schemas.microsoft.com/office/drawing/2014/main" id="{C5013A20-8A0F-AC47-93C5-429EB5C7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18" y="4371975"/>
            <a:ext cx="2239962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4227F-1C60-614F-AA3D-72C7037F227D}"/>
              </a:ext>
            </a:extLst>
          </p:cNvPr>
          <p:cNvSpPr/>
          <p:nvPr/>
        </p:nvSpPr>
        <p:spPr>
          <a:xfrm>
            <a:off x="7285560" y="6244431"/>
            <a:ext cx="469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dirty="0"/>
              <a:t>RFC 1149: IP Datagrams over Avian Carriers</a:t>
            </a:r>
          </a:p>
        </p:txBody>
      </p:sp>
    </p:spTree>
    <p:extLst>
      <p:ext uri="{BB962C8B-B14F-4D97-AF65-F5344CB8AC3E}">
        <p14:creationId xmlns:p14="http://schemas.microsoft.com/office/powerpoint/2010/main" val="9076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>
            <a:extLst>
              <a:ext uri="{FF2B5EF4-FFF2-40B4-BE49-F238E27FC236}">
                <a16:creationId xmlns:a16="http://schemas.microsoft.com/office/drawing/2014/main" id="{941136D1-38FF-1347-A061-296FCCF15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IP: Statistical Multiplexing</a:t>
            </a:r>
          </a:p>
        </p:txBody>
      </p:sp>
      <p:sp>
        <p:nvSpPr>
          <p:cNvPr id="627715" name="Rectangle 3">
            <a:extLst>
              <a:ext uri="{FF2B5EF4-FFF2-40B4-BE49-F238E27FC236}">
                <a16:creationId xmlns:a16="http://schemas.microsoft.com/office/drawing/2014/main" id="{B62602AB-5C7C-B643-A9EB-73BD8C5BD0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Data traffic is </a:t>
            </a:r>
            <a:r>
              <a:rPr lang="en-US" altLang="en-US" dirty="0" err="1"/>
              <a:t>bursty</a:t>
            </a:r>
            <a:endParaRPr lang="en-US" altLang="en-US" dirty="0"/>
          </a:p>
          <a:p>
            <a:pPr lvl="1"/>
            <a:r>
              <a:rPr lang="en-US" altLang="en-US" dirty="0"/>
              <a:t>Logging in to remote machines</a:t>
            </a:r>
          </a:p>
          <a:p>
            <a:pPr lvl="1"/>
            <a:r>
              <a:rPr lang="en-US" altLang="en-US" dirty="0"/>
              <a:t>Exchanging e-mail messages</a:t>
            </a:r>
          </a:p>
          <a:p>
            <a:r>
              <a:rPr lang="en-US" altLang="en-US" dirty="0"/>
              <a:t>Don’t waste bandwidth</a:t>
            </a:r>
          </a:p>
          <a:p>
            <a:pPr lvl="1"/>
            <a:r>
              <a:rPr lang="en-US" altLang="en-US" dirty="0"/>
              <a:t>No traffic exchanged during idle periods</a:t>
            </a:r>
          </a:p>
          <a:p>
            <a:r>
              <a:rPr lang="en-US" altLang="en-US" dirty="0"/>
              <a:t>Better to allow multiplexing</a:t>
            </a:r>
          </a:p>
          <a:p>
            <a:pPr lvl="1"/>
            <a:r>
              <a:rPr lang="en-US" altLang="en-US" dirty="0"/>
              <a:t>Different transfers share access to same links</a:t>
            </a:r>
          </a:p>
        </p:txBody>
      </p:sp>
      <p:pic>
        <p:nvPicPr>
          <p:cNvPr id="627717" name="Picture 5" descr="snooze">
            <a:hlinkClick r:id="rId3"/>
            <a:extLst>
              <a:ext uri="{FF2B5EF4-FFF2-40B4-BE49-F238E27FC236}">
                <a16:creationId xmlns:a16="http://schemas.microsoft.com/office/drawing/2014/main" id="{2DA5E889-2AE3-7240-9094-AF27C6CD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1" y="2017230"/>
            <a:ext cx="2967037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18" name="Picture 6" descr="Click To Preview">
            <a:extLst>
              <a:ext uri="{FF2B5EF4-FFF2-40B4-BE49-F238E27FC236}">
                <a16:creationId xmlns:a16="http://schemas.microsoft.com/office/drawing/2014/main" id="{4708134A-08E3-434A-A1CC-77448E8D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4" y="6010275"/>
            <a:ext cx="731837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19" name="Picture 7" descr="Click To Preview">
            <a:extLst>
              <a:ext uri="{FF2B5EF4-FFF2-40B4-BE49-F238E27FC236}">
                <a16:creationId xmlns:a16="http://schemas.microsoft.com/office/drawing/2014/main" id="{5625D4A8-D2D3-4B43-92A7-AA2D7E05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5553075"/>
            <a:ext cx="731838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7720" name="Picture 8" descr="Click To Preview">
            <a:extLst>
              <a:ext uri="{FF2B5EF4-FFF2-40B4-BE49-F238E27FC236}">
                <a16:creationId xmlns:a16="http://schemas.microsoft.com/office/drawing/2014/main" id="{1C84B771-C376-254A-865E-62865F9E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5019675"/>
            <a:ext cx="731837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7721" name="Line 9">
            <a:extLst>
              <a:ext uri="{FF2B5EF4-FFF2-40B4-BE49-F238E27FC236}">
                <a16:creationId xmlns:a16="http://schemas.microsoft.com/office/drawing/2014/main" id="{3FFFEF9D-2757-EB48-A00C-3DD67317D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2263" y="5476875"/>
            <a:ext cx="990600" cy="42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7722" name="Line 10">
            <a:extLst>
              <a:ext uri="{FF2B5EF4-FFF2-40B4-BE49-F238E27FC236}">
                <a16:creationId xmlns:a16="http://schemas.microsoft.com/office/drawing/2014/main" id="{42D0384C-1466-3343-969E-24B3A6802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6763" y="5902325"/>
            <a:ext cx="1816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7723" name="Line 11">
            <a:extLst>
              <a:ext uri="{FF2B5EF4-FFF2-40B4-BE49-F238E27FC236}">
                <a16:creationId xmlns:a16="http://schemas.microsoft.com/office/drawing/2014/main" id="{523FFB55-39F2-F540-B5D4-98EEFCFAB3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8463" y="5902325"/>
            <a:ext cx="9144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7759" name="Rectangle 47">
            <a:extLst>
              <a:ext uri="{FF2B5EF4-FFF2-40B4-BE49-F238E27FC236}">
                <a16:creationId xmlns:a16="http://schemas.microsoft.com/office/drawing/2014/main" id="{D0429B21-A415-D945-8F11-37EEF00F1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5675313"/>
            <a:ext cx="3967162" cy="563562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58" name="Oval 46">
            <a:extLst>
              <a:ext uri="{FF2B5EF4-FFF2-40B4-BE49-F238E27FC236}">
                <a16:creationId xmlns:a16="http://schemas.microsoft.com/office/drawing/2014/main" id="{E8931A64-4417-C64A-BDE8-40E1D7627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5675313"/>
            <a:ext cx="336550" cy="550862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60" name="Oval 48">
            <a:extLst>
              <a:ext uri="{FF2B5EF4-FFF2-40B4-BE49-F238E27FC236}">
                <a16:creationId xmlns:a16="http://schemas.microsoft.com/office/drawing/2014/main" id="{A67CA1A2-1CD9-FB41-AB39-EB8AE5FA5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38" y="5678488"/>
            <a:ext cx="336550" cy="550862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37FC-D76D-7F4E-819F-9C0FBCF63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IP: Scalable Global Packet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D66F-DD60-4842-B5A6-B1DD9085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2535"/>
          </a:xfrm>
        </p:spPr>
        <p:txBody>
          <a:bodyPr/>
          <a:lstStyle/>
          <a:p>
            <a:r>
              <a:rPr lang="en-US" dirty="0"/>
              <a:t>Hierarchical IP addresses (“zip code”)</a:t>
            </a:r>
          </a:p>
          <a:p>
            <a:pPr lvl="1"/>
            <a:r>
              <a:rPr lang="en-US" dirty="0"/>
              <a:t>Variable-length prefix, identified by mask length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25C8F562-BCDE-9847-9CAE-69EF03F3D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7110" y="406939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C5BFBA8C-6537-2940-9B47-19512D052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19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5ADC7F4B-B972-7440-AC92-245781779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3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3BB5A4DB-0E9C-2C44-88ED-304A5E915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31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A5F5D26-5E74-CB4D-94E6-5FF9BEC76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935" y="347884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5BCF16A-BD94-5C49-8187-F22667619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285" y="345979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AC4732E-909B-E644-B66D-5270590D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6085" y="345979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9538705-406E-DC45-84E3-8A7F4EFE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98" y="408368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1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7A0054AC-734D-EC42-8917-CCD4CAAD1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110" y="338359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382B8068-2E86-294A-B0B4-AB92C6B51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5310" y="4069398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D5AF7FC7-058B-7D4A-9134-8257D1603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01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84CBB0D4-0D43-1A41-9978-FDA9549F7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45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A6CE79EC-363D-0D43-A83F-305E94CC1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1310" y="37645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89C1946B-6DEC-D74F-9EE8-F13A15D91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135" y="347884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B22B833E-BD0E-F94C-A326-9BEAAD23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7485" y="345979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20DDC93-A1F3-7846-AD14-1944FC22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285" y="3459798"/>
            <a:ext cx="625475" cy="34925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host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id="{7CA45001-09D1-134B-8D9D-47CD2266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298" y="406939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LAN 2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9DBF5FD5-9595-A74F-B07A-6E2289FF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310" y="338359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...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E4CA9553-DD7C-CE4E-8D2D-21655073D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110" y="437419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C6445B55-2E74-9749-9C73-5782C9C9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910" y="437419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BDD00FC3-7B35-4449-A65B-6E64FD7EC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910" y="40693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5EC994F3-67A7-C44F-85F8-E07C61E76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710" y="4374198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router</a:t>
            </a: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05833C09-58BE-A34A-B73C-A4DE364C7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63510" y="406939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829D915B-1D0A-BD4F-BF2F-EA8413EDA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710" y="452659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EA4BE49C-9B1C-7347-909F-D722EAC47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9510" y="452659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3CC5495E-4BBC-3745-AE12-D25D4831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8523" y="4526598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B038650F-9052-2C4B-9B1D-8E8F9C06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735" y="4526598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Helvetica" pitchFamily="2" charset="0"/>
              </a:rPr>
              <a:t>WAN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FD107B33-8222-D643-9519-C7B5F814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4" y="305816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1.2.2.4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ADAADBFB-90AC-7C42-BDBB-B26F432CB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414" y="3058160"/>
            <a:ext cx="1146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1.2.2.156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57CEBDB2-73CE-2C41-A9E7-7D3DA15E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164" y="3058160"/>
            <a:ext cx="1146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1.2.3.232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587B6EB0-96F2-2344-B29C-79FB8F5A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535" y="305816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Helvetica" pitchFamily="2" charset="0"/>
              </a:rPr>
              <a:t>5.6.7.8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0372B307-651B-D647-8749-7FDC894C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60" y="305816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Helvetica" pitchFamily="2" charset="0"/>
              </a:rPr>
              <a:t>5.6.7.9</a:t>
            </a:r>
          </a:p>
        </p:txBody>
      </p:sp>
      <p:sp>
        <p:nvSpPr>
          <p:cNvPr id="36" name="Text Box 36">
            <a:extLst>
              <a:ext uri="{FF2B5EF4-FFF2-40B4-BE49-F238E27FC236}">
                <a16:creationId xmlns:a16="http://schemas.microsoft.com/office/drawing/2014/main" id="{3DCF3023-97CB-9E41-9448-791568BB9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160" y="3058160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Helvetica" pitchFamily="2" charset="0"/>
              </a:rPr>
              <a:t>5.6.7.212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85B1B61C-C562-E64E-B3DC-7A3692BC9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454" y="5074285"/>
            <a:ext cx="1210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Helvetica" pitchFamily="2" charset="0"/>
              </a:rPr>
              <a:t>1.2.2.0/23</a:t>
            </a:r>
          </a:p>
        </p:txBody>
      </p:sp>
      <p:sp>
        <p:nvSpPr>
          <p:cNvPr id="38" name="Text Box 38">
            <a:extLst>
              <a:ext uri="{FF2B5EF4-FFF2-40B4-BE49-F238E27FC236}">
                <a16:creationId xmlns:a16="http://schemas.microsoft.com/office/drawing/2014/main" id="{9847105E-F4BF-C747-B0C2-9CCB130C1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748" y="5458460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Helvetica" pitchFamily="2" charset="0"/>
              </a:rPr>
              <a:t>5.6.7.0/24</a:t>
            </a:r>
          </a:p>
        </p:txBody>
      </p:sp>
      <p:sp>
        <p:nvSpPr>
          <p:cNvPr id="39" name="AutoShape 39">
            <a:extLst>
              <a:ext uri="{FF2B5EF4-FFF2-40B4-BE49-F238E27FC236}">
                <a16:creationId xmlns:a16="http://schemas.microsoft.com/office/drawing/2014/main" id="{00607E1F-F680-0F45-B04F-0BADD070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135" y="5480685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FF40D310-F90D-0543-B38A-512BD28585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07548" y="5134610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1" name="Rectangle 46">
            <a:extLst>
              <a:ext uri="{FF2B5EF4-FFF2-40B4-BE49-F238E27FC236}">
                <a16:creationId xmlns:a16="http://schemas.microsoft.com/office/drawing/2014/main" id="{462F1343-C588-6F42-BFFB-244A67A6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448" y="5018723"/>
            <a:ext cx="2573337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Line 47">
            <a:extLst>
              <a:ext uri="{FF2B5EF4-FFF2-40B4-BE49-F238E27FC236}">
                <a16:creationId xmlns:a16="http://schemas.microsoft.com/office/drawing/2014/main" id="{7A3C0A2D-374C-7345-83B0-38C729CC6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5148" y="5018723"/>
            <a:ext cx="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48">
            <a:extLst>
              <a:ext uri="{FF2B5EF4-FFF2-40B4-BE49-F238E27FC236}">
                <a16:creationId xmlns:a16="http://schemas.microsoft.com/office/drawing/2014/main" id="{EDF6ACFE-B588-884F-906C-037DF8ADCD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8448" y="5440998"/>
            <a:ext cx="2573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50">
            <a:extLst>
              <a:ext uri="{FF2B5EF4-FFF2-40B4-BE49-F238E27FC236}">
                <a16:creationId xmlns:a16="http://schemas.microsoft.com/office/drawing/2014/main" id="{1AB26A9B-49A5-7346-8855-48F665FA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435" y="5901373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buFont typeface="Helvetica" pitchFamily="2" charset="0"/>
              <a:buChar char="–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2" charset="0"/>
              </a:rPr>
              <a:t>forwarding table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4E19DA5-E807-484E-AE8C-AEB1E2A7218C}"/>
              </a:ext>
            </a:extLst>
          </p:cNvPr>
          <p:cNvCxnSpPr>
            <a:stCxn id="22" idx="1"/>
          </p:cNvCxnSpPr>
          <p:nvPr/>
        </p:nvCxnSpPr>
        <p:spPr>
          <a:xfrm flipH="1">
            <a:off x="2818448" y="4564698"/>
            <a:ext cx="982662" cy="45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8E968B8-3C09-5D4F-8286-4B89799C154C}"/>
              </a:ext>
            </a:extLst>
          </p:cNvPr>
          <p:cNvCxnSpPr>
            <a:stCxn id="27" idx="0"/>
          </p:cNvCxnSpPr>
          <p:nvPr/>
        </p:nvCxnSpPr>
        <p:spPr>
          <a:xfrm>
            <a:off x="4410710" y="4526598"/>
            <a:ext cx="993775" cy="53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CEE90D-B825-4748-BBFC-BC7B8D208BF9}"/>
              </a:ext>
            </a:extLst>
          </p:cNvPr>
          <p:cNvSpPr txBox="1"/>
          <p:nvPr/>
        </p:nvSpPr>
        <p:spPr>
          <a:xfrm>
            <a:off x="6239510" y="6067415"/>
            <a:ext cx="532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Today’s IP routers have ~800,000 prefixes</a:t>
            </a:r>
          </a:p>
        </p:txBody>
      </p:sp>
    </p:spTree>
    <p:extLst>
      <p:ext uri="{BB962C8B-B14F-4D97-AF65-F5344CB8AC3E}">
        <p14:creationId xmlns:p14="http://schemas.microsoft.com/office/powerpoint/2010/main" val="32658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F0F0-A895-CB45-9BCD-95AC0D47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IP: Scalable Global Packet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CCCB-6696-514E-8B24-2AF6AEC9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14" y="1680507"/>
            <a:ext cx="10515600" cy="4351338"/>
          </a:xfrm>
        </p:spPr>
        <p:txBody>
          <a:bodyPr/>
          <a:lstStyle/>
          <a:p>
            <a:r>
              <a:rPr lang="en-US" dirty="0"/>
              <a:t>Distributed global IP routing</a:t>
            </a:r>
          </a:p>
          <a:p>
            <a:pPr lvl="1"/>
            <a:r>
              <a:rPr lang="en-US" dirty="0"/>
              <a:t>Internet: a “network of networks” (Autonomous Systems)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826D0DAB-2D17-F948-976B-64056DD1B8EF}"/>
              </a:ext>
            </a:extLst>
          </p:cNvPr>
          <p:cNvGrpSpPr>
            <a:grpSpLocks/>
          </p:cNvGrpSpPr>
          <p:nvPr/>
        </p:nvGrpSpPr>
        <p:grpSpPr bwMode="auto">
          <a:xfrm>
            <a:off x="1919514" y="2792412"/>
            <a:ext cx="8447088" cy="3986213"/>
            <a:chOff x="516" y="945"/>
            <a:chExt cx="5004" cy="3195"/>
          </a:xfrm>
        </p:grpSpPr>
        <p:graphicFrame>
          <p:nvGraphicFramePr>
            <p:cNvPr id="26" name="Object 4">
              <a:extLst>
                <a:ext uri="{FF2B5EF4-FFF2-40B4-BE49-F238E27FC236}">
                  <a16:creationId xmlns:a16="http://schemas.microsoft.com/office/drawing/2014/main" id="{455233DE-5724-B442-A399-A196BDE53A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68" name="Photo Editor Photo" r:id="rId3" imgW="2540000" imgH="1854200" progId="MSPhotoEd.3">
                    <p:embed/>
                  </p:oleObj>
                </mc:Choice>
                <mc:Fallback>
                  <p:oleObj name="Photo Editor Photo" r:id="rId3" imgW="2540000" imgH="1854200" progId="MSPhotoEd.3">
                    <p:embed/>
                    <p:pic>
                      <p:nvPicPr>
                        <p:cNvPr id="21515" name="Object 4">
                          <a:extLst>
                            <a:ext uri="{FF2B5EF4-FFF2-40B4-BE49-F238E27FC236}">
                              <a16:creationId xmlns:a16="http://schemas.microsoft.com/office/drawing/2014/main" id="{5A53153E-E020-9B44-AE5A-6BEA0C4B01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5">
              <a:extLst>
                <a:ext uri="{FF2B5EF4-FFF2-40B4-BE49-F238E27FC236}">
                  <a16:creationId xmlns:a16="http://schemas.microsoft.com/office/drawing/2014/main" id="{2CDC91AF-158C-AA4D-A131-B07C070ABF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69" name="Photo Editor Photo" r:id="rId5" imgW="2540000" imgH="1854200" progId="MSPhotoEd.3">
                    <p:embed/>
                  </p:oleObj>
                </mc:Choice>
                <mc:Fallback>
                  <p:oleObj name="Photo Editor Photo" r:id="rId5" imgW="2540000" imgH="1854200" progId="MSPhotoEd.3">
                    <p:embed/>
                    <p:pic>
                      <p:nvPicPr>
                        <p:cNvPr id="21516" name="Object 5">
                          <a:extLst>
                            <a:ext uri="{FF2B5EF4-FFF2-40B4-BE49-F238E27FC236}">
                              <a16:creationId xmlns:a16="http://schemas.microsoft.com/office/drawing/2014/main" id="{BD59946A-BE4E-6543-9138-52F83A5FD6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">
              <a:extLst>
                <a:ext uri="{FF2B5EF4-FFF2-40B4-BE49-F238E27FC236}">
                  <a16:creationId xmlns:a16="http://schemas.microsoft.com/office/drawing/2014/main" id="{55E74898-4558-644F-B9D6-798895ECBA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70" name="Photo Editor Photo" r:id="rId6" imgW="2540000" imgH="1854200" progId="MSPhotoEd.3">
                    <p:embed/>
                  </p:oleObj>
                </mc:Choice>
                <mc:Fallback>
                  <p:oleObj name="Photo Editor Photo" r:id="rId6" imgW="2540000" imgH="1854200" progId="MSPhotoEd.3">
                    <p:embed/>
                    <p:pic>
                      <p:nvPicPr>
                        <p:cNvPr id="21517" name="Object 6">
                          <a:extLst>
                            <a:ext uri="{FF2B5EF4-FFF2-40B4-BE49-F238E27FC236}">
                              <a16:creationId xmlns:a16="http://schemas.microsoft.com/office/drawing/2014/main" id="{3F4121BF-68E9-A04D-8818-9693D28579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2F663F1F-2DFD-D746-BCCA-4B2E8776C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fr-FR" altLang="en-US" sz="1600" b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" name="Object 8">
              <a:extLst>
                <a:ext uri="{FF2B5EF4-FFF2-40B4-BE49-F238E27FC236}">
                  <a16:creationId xmlns:a16="http://schemas.microsoft.com/office/drawing/2014/main" id="{86B488D1-DC78-764B-B575-455B241F04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71" name="Photo Editor Photo" r:id="rId8" imgW="2540000" imgH="1854200" progId="MSPhotoEd.3">
                    <p:embed/>
                  </p:oleObj>
                </mc:Choice>
                <mc:Fallback>
                  <p:oleObj name="Photo Editor Photo" r:id="rId8" imgW="2540000" imgH="1854200" progId="MSPhotoEd.3">
                    <p:embed/>
                    <p:pic>
                      <p:nvPicPr>
                        <p:cNvPr id="21519" name="Object 8">
                          <a:extLst>
                            <a:ext uri="{FF2B5EF4-FFF2-40B4-BE49-F238E27FC236}">
                              <a16:creationId xmlns:a16="http://schemas.microsoft.com/office/drawing/2014/main" id="{4421BD3A-EAD1-1147-BF99-D158742280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9">
              <a:extLst>
                <a:ext uri="{FF2B5EF4-FFF2-40B4-BE49-F238E27FC236}">
                  <a16:creationId xmlns:a16="http://schemas.microsoft.com/office/drawing/2014/main" id="{D14FED60-E2C2-754B-B82E-662DC511E1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72" name="Photo Editor Photo" r:id="rId9" imgW="2540000" imgH="1854200" progId="MSPhotoEd.3">
                    <p:embed/>
                  </p:oleObj>
                </mc:Choice>
                <mc:Fallback>
                  <p:oleObj name="Photo Editor Photo" r:id="rId9" imgW="2540000" imgH="1854200" progId="MSPhotoEd.3">
                    <p:embed/>
                    <p:pic>
                      <p:nvPicPr>
                        <p:cNvPr id="21520" name="Object 9">
                          <a:extLst>
                            <a:ext uri="{FF2B5EF4-FFF2-40B4-BE49-F238E27FC236}">
                              <a16:creationId xmlns:a16="http://schemas.microsoft.com/office/drawing/2014/main" id="{C309D7F3-DC4E-4E4D-9B08-511B42C7F4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">
              <a:extLst>
                <a:ext uri="{FF2B5EF4-FFF2-40B4-BE49-F238E27FC236}">
                  <a16:creationId xmlns:a16="http://schemas.microsoft.com/office/drawing/2014/main" id="{665D8723-0F8F-1C4A-BFB7-F99FFCA492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73" name="Photo Editor Photo" r:id="rId10" imgW="2540000" imgH="1854200" progId="MSPhotoEd.3">
                    <p:embed/>
                  </p:oleObj>
                </mc:Choice>
                <mc:Fallback>
                  <p:oleObj name="Photo Editor Photo" r:id="rId10" imgW="2540000" imgH="1854200" progId="MSPhotoEd.3">
                    <p:embed/>
                    <p:pic>
                      <p:nvPicPr>
                        <p:cNvPr id="21521" name="Object 10">
                          <a:extLst>
                            <a:ext uri="{FF2B5EF4-FFF2-40B4-BE49-F238E27FC236}">
                              <a16:creationId xmlns:a16="http://schemas.microsoft.com/office/drawing/2014/main" id="{5E152698-DAE8-FD40-B357-5C616AE57C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1">
              <a:extLst>
                <a:ext uri="{FF2B5EF4-FFF2-40B4-BE49-F238E27FC236}">
                  <a16:creationId xmlns:a16="http://schemas.microsoft.com/office/drawing/2014/main" id="{D0B66370-5E05-D44D-A70B-C9E61D7D16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74" name="Photo Editor Photo" r:id="rId11" imgW="2540000" imgH="1854200" progId="MSPhotoEd.3">
                    <p:embed/>
                  </p:oleObj>
                </mc:Choice>
                <mc:Fallback>
                  <p:oleObj name="Photo Editor Photo" r:id="rId11" imgW="2540000" imgH="1854200" progId="MSPhotoEd.3">
                    <p:embed/>
                    <p:pic>
                      <p:nvPicPr>
                        <p:cNvPr id="21522" name="Object 11">
                          <a:extLst>
                            <a:ext uri="{FF2B5EF4-FFF2-40B4-BE49-F238E27FC236}">
                              <a16:creationId xmlns:a16="http://schemas.microsoft.com/office/drawing/2014/main" id="{C191F6AF-B4DE-EE45-9738-50DC83D9D24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0F39AE8D-5139-2341-9B2B-65CE5922B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>
              <a:extLst>
                <a:ext uri="{FF2B5EF4-FFF2-40B4-BE49-F238E27FC236}">
                  <a16:creationId xmlns:a16="http://schemas.microsoft.com/office/drawing/2014/main" id="{59B455D5-B118-574F-A68F-00011276C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3B30E396-9C77-9D49-8B4E-324443747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0CF6BAA7-B76C-324F-97A1-61654A51E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>
              <a:extLst>
                <a:ext uri="{FF2B5EF4-FFF2-40B4-BE49-F238E27FC236}">
                  <a16:creationId xmlns:a16="http://schemas.microsoft.com/office/drawing/2014/main" id="{003931B2-F8EC-FE40-A832-F2F0A302A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6FD52CC2-7221-FD4D-9EC1-023484C0C1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id="{10B5597B-0C17-AF4A-A8F4-5D00B1D8D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">
              <a:extLst>
                <a:ext uri="{FF2B5EF4-FFF2-40B4-BE49-F238E27FC236}">
                  <a16:creationId xmlns:a16="http://schemas.microsoft.com/office/drawing/2014/main" id="{D1FA1EDF-EF0C-BA4D-9281-DFD01580B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0">
              <a:extLst>
                <a:ext uri="{FF2B5EF4-FFF2-40B4-BE49-F238E27FC236}">
                  <a16:creationId xmlns:a16="http://schemas.microsoft.com/office/drawing/2014/main" id="{3A16020F-C12B-E44B-BFE8-4948B766B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39F1E1D8-3A3F-6643-90B6-95C9F12D0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22">
              <a:extLst>
                <a:ext uri="{FF2B5EF4-FFF2-40B4-BE49-F238E27FC236}">
                  <a16:creationId xmlns:a16="http://schemas.microsoft.com/office/drawing/2014/main" id="{DD1EB0A7-4F67-004A-BD0D-4CCA646F6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7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5" name="Text Box 23">
              <a:extLst>
                <a:ext uri="{FF2B5EF4-FFF2-40B4-BE49-F238E27FC236}">
                  <a16:creationId xmlns:a16="http://schemas.microsoft.com/office/drawing/2014/main" id="{821564F8-C475-2342-9E8A-BD905A0A6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7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6" name="Text Box 24">
              <a:extLst>
                <a:ext uri="{FF2B5EF4-FFF2-40B4-BE49-F238E27FC236}">
                  <a16:creationId xmlns:a16="http://schemas.microsoft.com/office/drawing/2014/main" id="{AFBAD6F3-05C0-0141-B84B-7797CD4D8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7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 Box 25">
              <a:extLst>
                <a:ext uri="{FF2B5EF4-FFF2-40B4-BE49-F238E27FC236}">
                  <a16:creationId xmlns:a16="http://schemas.microsoft.com/office/drawing/2014/main" id="{33E11165-D497-EB4A-B007-9A6A0855A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7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Text Box 26">
              <a:extLst>
                <a:ext uri="{FF2B5EF4-FFF2-40B4-BE49-F238E27FC236}">
                  <a16:creationId xmlns:a16="http://schemas.microsoft.com/office/drawing/2014/main" id="{741FA34B-D853-AF4E-967A-9B018DC46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Times New Roman" panose="02020603050405020304" pitchFamily="18" charset="0"/>
                </a:rPr>
                <a:t>2</a:t>
              </a:r>
              <a:endParaRPr lang="en-US" altLang="en-US" sz="16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27">
              <a:extLst>
                <a:ext uri="{FF2B5EF4-FFF2-40B4-BE49-F238E27FC236}">
                  <a16:creationId xmlns:a16="http://schemas.microsoft.com/office/drawing/2014/main" id="{AA233FE1-84C2-9B44-9DE5-B06F2DBF5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Times New Roman" panose="02020603050405020304" pitchFamily="18" charset="0"/>
                </a:rPr>
                <a:t>1</a:t>
              </a:r>
              <a:endParaRPr lang="en-US" altLang="en-US" sz="16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28">
              <a:extLst>
                <a:ext uri="{FF2B5EF4-FFF2-40B4-BE49-F238E27FC236}">
                  <a16:creationId xmlns:a16="http://schemas.microsoft.com/office/drawing/2014/main" id="{D3710C38-D758-AE40-8316-0988C699B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78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1" name="Text Box 29">
            <a:extLst>
              <a:ext uri="{FF2B5EF4-FFF2-40B4-BE49-F238E27FC236}">
                <a16:creationId xmlns:a16="http://schemas.microsoft.com/office/drawing/2014/main" id="{35CD0F6B-1762-584E-B941-4828E235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842" y="6080125"/>
            <a:ext cx="1630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800" b="0" dirty="0">
                <a:solidFill>
                  <a:srgbClr val="008000"/>
                </a:solidFill>
                <a:latin typeface="Times New Roman" panose="02020603050405020304" pitchFamily="18" charset="0"/>
              </a:rPr>
              <a:t>5.6.7.0/24</a:t>
            </a:r>
          </a:p>
        </p:txBody>
      </p:sp>
      <p:sp>
        <p:nvSpPr>
          <p:cNvPr id="52" name="Freeform 30">
            <a:extLst>
              <a:ext uri="{FF2B5EF4-FFF2-40B4-BE49-F238E27FC236}">
                <a16:creationId xmlns:a16="http://schemas.microsoft.com/office/drawing/2014/main" id="{22D8911D-7211-0347-B343-F7210C4DA91F}"/>
              </a:ext>
            </a:extLst>
          </p:cNvPr>
          <p:cNvSpPr>
            <a:spLocks/>
          </p:cNvSpPr>
          <p:nvPr/>
        </p:nvSpPr>
        <p:spPr bwMode="auto">
          <a:xfrm>
            <a:off x="1454377" y="2530475"/>
            <a:ext cx="8875712" cy="3962400"/>
          </a:xfrm>
          <a:custGeom>
            <a:avLst/>
            <a:gdLst>
              <a:gd name="T0" fmla="*/ 2147483646 w 5591"/>
              <a:gd name="T1" fmla="*/ 2147483646 h 2496"/>
              <a:gd name="T2" fmla="*/ 2147483646 w 5591"/>
              <a:gd name="T3" fmla="*/ 2147483646 h 2496"/>
              <a:gd name="T4" fmla="*/ 2147483646 w 5591"/>
              <a:gd name="T5" fmla="*/ 2147483646 h 2496"/>
              <a:gd name="T6" fmla="*/ 2147483646 w 5591"/>
              <a:gd name="T7" fmla="*/ 2147483646 h 2496"/>
              <a:gd name="T8" fmla="*/ 2147483646 w 5591"/>
              <a:gd name="T9" fmla="*/ 2147483646 h 2496"/>
              <a:gd name="T10" fmla="*/ 2147483646 w 5591"/>
              <a:gd name="T11" fmla="*/ 2147483646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3" name="Freeform 31">
            <a:extLst>
              <a:ext uri="{FF2B5EF4-FFF2-40B4-BE49-F238E27FC236}">
                <a16:creationId xmlns:a16="http://schemas.microsoft.com/office/drawing/2014/main" id="{577C9970-88AF-4C4E-92E1-55D318E9201D}"/>
              </a:ext>
            </a:extLst>
          </p:cNvPr>
          <p:cNvSpPr>
            <a:spLocks/>
          </p:cNvSpPr>
          <p:nvPr/>
        </p:nvSpPr>
        <p:spPr bwMode="auto">
          <a:xfrm>
            <a:off x="6924902" y="5491162"/>
            <a:ext cx="2813050" cy="1160463"/>
          </a:xfrm>
          <a:custGeom>
            <a:avLst/>
            <a:gdLst>
              <a:gd name="T0" fmla="*/ 0 w 1772"/>
              <a:gd name="T1" fmla="*/ 2147483646 h 731"/>
              <a:gd name="T2" fmla="*/ 2147483646 w 1772"/>
              <a:gd name="T3" fmla="*/ 2147483646 h 731"/>
              <a:gd name="T4" fmla="*/ 2147483646 w 1772"/>
              <a:gd name="T5" fmla="*/ 2147483646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8AB987-92E9-6440-A2F6-D321E0359E80}"/>
              </a:ext>
            </a:extLst>
          </p:cNvPr>
          <p:cNvSpPr txBox="1"/>
          <p:nvPr/>
        </p:nvSpPr>
        <p:spPr>
          <a:xfrm>
            <a:off x="9582718" y="2238801"/>
            <a:ext cx="257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Today’s Internet has ~60,000 </a:t>
            </a:r>
            <a:r>
              <a:rPr lang="en-US" sz="2400" dirty="0" err="1"/>
              <a:t>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4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F0F0-A895-CB45-9BCD-95AC0D47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IP: Scalable Global Packet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CCCB-6696-514E-8B24-2AF6AEC9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Distributed, policy-based IP routing</a:t>
            </a:r>
          </a:p>
          <a:p>
            <a:pPr lvl="1"/>
            <a:r>
              <a:rPr lang="en-US" dirty="0"/>
              <a:t>Interdomain routing: diffusion of IP prefixes (Border Gateway Protocol)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DD24F93B-5CAA-074D-A4B5-154931FF92B6}"/>
              </a:ext>
            </a:extLst>
          </p:cNvPr>
          <p:cNvGrpSpPr>
            <a:grpSpLocks/>
          </p:cNvGrpSpPr>
          <p:nvPr/>
        </p:nvGrpSpPr>
        <p:grpSpPr bwMode="auto">
          <a:xfrm>
            <a:off x="1649413" y="3724593"/>
            <a:ext cx="2647950" cy="2025650"/>
            <a:chOff x="3978" y="3024"/>
            <a:chExt cx="1668" cy="1276"/>
          </a:xfrm>
        </p:grpSpPr>
        <p:graphicFrame>
          <p:nvGraphicFramePr>
            <p:cNvPr id="5" name="Object 23">
              <a:extLst>
                <a:ext uri="{FF2B5EF4-FFF2-40B4-BE49-F238E27FC236}">
                  <a16:creationId xmlns:a16="http://schemas.microsoft.com/office/drawing/2014/main" id="{AFAC0A62-70BF-E44A-BFB6-FAA1179474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8" y="3024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55" name="Photo Editor Photo" r:id="rId3" imgW="2540000" imgH="1854200" progId="MSPhotoEd.3">
                    <p:embed/>
                  </p:oleObj>
                </mc:Choice>
                <mc:Fallback>
                  <p:oleObj name="Photo Editor Photo" r:id="rId3" imgW="2540000" imgH="1854200" progId="MSPhotoEd.3">
                    <p:embed/>
                    <p:pic>
                      <p:nvPicPr>
                        <p:cNvPr id="5" name="Object 23">
                          <a:extLst>
                            <a:ext uri="{FF2B5EF4-FFF2-40B4-BE49-F238E27FC236}">
                              <a16:creationId xmlns:a16="http://schemas.microsoft.com/office/drawing/2014/main" id="{AFAC0A62-70BF-E44A-BFB6-FAA1179474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3024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24">
              <a:extLst>
                <a:ext uri="{FF2B5EF4-FFF2-40B4-BE49-F238E27FC236}">
                  <a16:creationId xmlns:a16="http://schemas.microsoft.com/office/drawing/2014/main" id="{C7BDDBF4-022B-1D48-9FF8-CA917CB54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350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3</a:t>
              </a:r>
              <a:endParaRPr lang="en-US" altLang="en-US" sz="1600"/>
            </a:p>
          </p:txBody>
        </p:sp>
      </p:grpSp>
      <p:sp>
        <p:nvSpPr>
          <p:cNvPr id="7" name="Line 26">
            <a:extLst>
              <a:ext uri="{FF2B5EF4-FFF2-40B4-BE49-F238E27FC236}">
                <a16:creationId xmlns:a16="http://schemas.microsoft.com/office/drawing/2014/main" id="{DF6190BA-8A49-C949-A7D1-D01D6BC35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3613" y="5000943"/>
            <a:ext cx="202406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27">
            <a:extLst>
              <a:ext uri="{FF2B5EF4-FFF2-40B4-BE49-F238E27FC236}">
                <a16:creationId xmlns:a16="http://schemas.microsoft.com/office/drawing/2014/main" id="{139E5DD4-A3C3-3B49-8A97-3BBC311C9ACF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353243"/>
            <a:ext cx="1290638" cy="1098550"/>
            <a:chOff x="2193" y="3325"/>
            <a:chExt cx="813" cy="692"/>
          </a:xfrm>
        </p:grpSpPr>
        <p:graphicFrame>
          <p:nvGraphicFramePr>
            <p:cNvPr id="9" name="Object 28">
              <a:extLst>
                <a:ext uri="{FF2B5EF4-FFF2-40B4-BE49-F238E27FC236}">
                  <a16:creationId xmlns:a16="http://schemas.microsoft.com/office/drawing/2014/main" id="{069A75AF-2D67-6149-BB15-8A007D77683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3" y="3325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56" name="Photo Editor Photo" r:id="rId5" imgW="2540000" imgH="1854200" progId="MSPhotoEd.3">
                    <p:embed/>
                  </p:oleObj>
                </mc:Choice>
                <mc:Fallback>
                  <p:oleObj name="Photo Editor Photo" r:id="rId5" imgW="2540000" imgH="1854200" progId="MSPhotoEd.3">
                    <p:embed/>
                    <p:pic>
                      <p:nvPicPr>
                        <p:cNvPr id="9" name="Object 28">
                          <a:extLst>
                            <a:ext uri="{FF2B5EF4-FFF2-40B4-BE49-F238E27FC236}">
                              <a16:creationId xmlns:a16="http://schemas.microsoft.com/office/drawing/2014/main" id="{069A75AF-2D67-6149-BB15-8A007D7768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3" y="3325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9">
              <a:extLst>
                <a:ext uri="{FF2B5EF4-FFF2-40B4-BE49-F238E27FC236}">
                  <a16:creationId xmlns:a16="http://schemas.microsoft.com/office/drawing/2014/main" id="{0B5DEEB4-6491-C243-B230-B3918BD15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50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2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2</a:t>
              </a:r>
            </a:p>
          </p:txBody>
        </p:sp>
      </p:grpSp>
      <p:sp>
        <p:nvSpPr>
          <p:cNvPr id="11" name="Line 30">
            <a:extLst>
              <a:ext uri="{FF2B5EF4-FFF2-40B4-BE49-F238E27FC236}">
                <a16:creationId xmlns:a16="http://schemas.microsoft.com/office/drawing/2014/main" id="{3BCB9E93-C327-F941-99F4-C9CC51EF4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463" y="4980306"/>
            <a:ext cx="2157412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32">
            <a:extLst>
              <a:ext uri="{FF2B5EF4-FFF2-40B4-BE49-F238E27FC236}">
                <a16:creationId xmlns:a16="http://schemas.microsoft.com/office/drawing/2014/main" id="{75A0208A-53E7-0043-B562-43666EA34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9413" y="4502468"/>
          <a:ext cx="8334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7" name="Photo Editor Photo" r:id="rId6" imgW="2540000" imgH="1854200" progId="MSPhotoEd.3">
                  <p:embed/>
                </p:oleObj>
              </mc:Choice>
              <mc:Fallback>
                <p:oleObj name="Photo Editor Photo" r:id="rId6" imgW="2540000" imgH="1854200" progId="MSPhotoEd.3">
                  <p:embed/>
                  <p:pic>
                    <p:nvPicPr>
                      <p:cNvPr id="12" name="Object 32">
                        <a:extLst>
                          <a:ext uri="{FF2B5EF4-FFF2-40B4-BE49-F238E27FC236}">
                            <a16:creationId xmlns:a16="http://schemas.microsoft.com/office/drawing/2014/main" id="{75A0208A-53E7-0043-B562-43666EA34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13" y="4502468"/>
                        <a:ext cx="8334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33">
            <a:extLst>
              <a:ext uri="{FF2B5EF4-FFF2-40B4-BE49-F238E27FC236}">
                <a16:creationId xmlns:a16="http://schemas.microsoft.com/office/drawing/2014/main" id="{D0CA889F-2239-4F4A-BAC9-BBDA2F2A1A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64700" y="5112068"/>
            <a:ext cx="0" cy="40005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80D1E0CD-526E-7347-A66C-6A5B4507E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050" y="462946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1</a:t>
            </a:r>
            <a:endParaRPr lang="en-US" altLang="en-US" sz="1600"/>
          </a:p>
        </p:txBody>
      </p:sp>
      <p:sp>
        <p:nvSpPr>
          <p:cNvPr id="15" name="Text Box 35">
            <a:extLst>
              <a:ext uri="{FF2B5EF4-FFF2-40B4-BE49-F238E27FC236}">
                <a16:creationId xmlns:a16="http://schemas.microsoft.com/office/drawing/2014/main" id="{15858896-5A4F-4D48-BD0D-469CFD7B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234" y="5562827"/>
            <a:ext cx="966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5.6.7.8</a:t>
            </a:r>
          </a:p>
        </p:txBody>
      </p:sp>
      <p:grpSp>
        <p:nvGrpSpPr>
          <p:cNvPr id="16" name="Group 36">
            <a:extLst>
              <a:ext uri="{FF2B5EF4-FFF2-40B4-BE49-F238E27FC236}">
                <a16:creationId xmlns:a16="http://schemas.microsoft.com/office/drawing/2014/main" id="{45994C3C-BC2F-0A4A-A447-207CCD8D92DE}"/>
              </a:ext>
            </a:extLst>
          </p:cNvPr>
          <p:cNvGrpSpPr>
            <a:grpSpLocks/>
          </p:cNvGrpSpPr>
          <p:nvPr/>
        </p:nvGrpSpPr>
        <p:grpSpPr bwMode="auto">
          <a:xfrm>
            <a:off x="4157663" y="3910331"/>
            <a:ext cx="2117725" cy="762000"/>
            <a:chOff x="1624" y="893"/>
            <a:chExt cx="1334" cy="480"/>
          </a:xfrm>
        </p:grpSpPr>
        <p:sp>
          <p:nvSpPr>
            <p:cNvPr id="17" name="Text Box 37">
              <a:extLst>
                <a:ext uri="{FF2B5EF4-FFF2-40B4-BE49-F238E27FC236}">
                  <a16:creationId xmlns:a16="http://schemas.microsoft.com/office/drawing/2014/main" id="{BD94C172-0D13-374F-A9CB-0B22F4BD8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3" y="893"/>
              <a:ext cx="100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buFont typeface="Helvetica" pitchFamily="2" charset="0"/>
                <a:buChar char="–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FF0000"/>
                  </a:solidFill>
                </a:rPr>
                <a:t>“</a:t>
              </a:r>
              <a:r>
                <a:rPr lang="en-US" altLang="ja-JP" sz="2000" dirty="0">
                  <a:solidFill>
                    <a:srgbClr val="FF0000"/>
                  </a:solidFill>
                  <a:latin typeface="Helvetica" pitchFamily="2" charset="0"/>
                </a:rPr>
                <a:t>5.6.7.0/24: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Helvetica" pitchFamily="2" charset="0"/>
                </a:rPr>
                <a:t>path (2,1)</a:t>
              </a:r>
              <a:r>
                <a:rPr lang="ja-JP" altLang="en-US" sz="2000">
                  <a:solidFill>
                    <a:srgbClr val="FF0000"/>
                  </a:solidFill>
                </a:rPr>
                <a:t>”</a:t>
              </a:r>
              <a:endParaRPr lang="en-US" altLang="en-US" sz="20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18" name="Line 38">
              <a:extLst>
                <a:ext uri="{FF2B5EF4-FFF2-40B4-BE49-F238E27FC236}">
                  <a16:creationId xmlns:a16="http://schemas.microsoft.com/office/drawing/2014/main" id="{D57530BD-EDAC-C340-B126-93358472F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4" y="1373"/>
              <a:ext cx="133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9">
            <a:extLst>
              <a:ext uri="{FF2B5EF4-FFF2-40B4-BE49-F238E27FC236}">
                <a16:creationId xmlns:a16="http://schemas.microsoft.com/office/drawing/2014/main" id="{678DA148-0955-4048-9CF2-ED45380B3026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3970656"/>
            <a:ext cx="2393950" cy="720725"/>
            <a:chOff x="3435" y="922"/>
            <a:chExt cx="1508" cy="454"/>
          </a:xfrm>
        </p:grpSpPr>
        <p:sp>
          <p:nvSpPr>
            <p:cNvPr id="20" name="Text Box 40">
              <a:extLst>
                <a:ext uri="{FF2B5EF4-FFF2-40B4-BE49-F238E27FC236}">
                  <a16:creationId xmlns:a16="http://schemas.microsoft.com/office/drawing/2014/main" id="{6B4D0121-230D-8346-8CCB-37FB1AB9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922"/>
              <a:ext cx="148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buFont typeface="Helvetica" pitchFamily="2" charset="0"/>
                <a:buChar char="–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buFont typeface="Wingdings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pitchFamily="2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FF0000"/>
                  </a:solidFill>
                </a:rPr>
                <a:t>“</a:t>
              </a:r>
              <a:r>
                <a:rPr lang="en-US" altLang="ja-JP" sz="2000" dirty="0">
                  <a:solidFill>
                    <a:srgbClr val="FF0000"/>
                  </a:solidFill>
                  <a:latin typeface="Helvetica" pitchFamily="2" charset="0"/>
                </a:rPr>
                <a:t>5.6.7.0/24: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  <a:latin typeface="Helvetica" pitchFamily="2" charset="0"/>
                </a:rPr>
                <a:t>path (1)</a:t>
              </a:r>
              <a:r>
                <a:rPr lang="ja-JP" altLang="en-US" sz="2000">
                  <a:solidFill>
                    <a:srgbClr val="FF0000"/>
                  </a:solidFill>
                </a:rPr>
                <a:t>”</a:t>
              </a:r>
              <a:endParaRPr lang="en-US" altLang="en-US" sz="2000" dirty="0">
                <a:solidFill>
                  <a:srgbClr val="FF0000"/>
                </a:solidFill>
                <a:latin typeface="Helvetica" pitchFamily="2" charset="0"/>
              </a:endParaRPr>
            </a:p>
          </p:txBody>
        </p:sp>
        <p:sp>
          <p:nvSpPr>
            <p:cNvPr id="21" name="Line 41">
              <a:extLst>
                <a:ext uri="{FF2B5EF4-FFF2-40B4-BE49-F238E27FC236}">
                  <a16:creationId xmlns:a16="http://schemas.microsoft.com/office/drawing/2014/main" id="{A23BF148-F857-8B4D-94E5-C83FD34F7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1" y="1375"/>
              <a:ext cx="135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42">
            <a:extLst>
              <a:ext uri="{FF2B5EF4-FFF2-40B4-BE49-F238E27FC236}">
                <a16:creationId xmlns:a16="http://schemas.microsoft.com/office/drawing/2014/main" id="{1A85FA1E-F64B-A547-8268-BF067FA8B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425" y="5077143"/>
            <a:ext cx="128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FF"/>
                </a:solidFill>
              </a:rPr>
              <a:t>data traffic</a:t>
            </a:r>
          </a:p>
        </p:txBody>
      </p:sp>
      <p:sp>
        <p:nvSpPr>
          <p:cNvPr id="23" name="Text Box 43">
            <a:extLst>
              <a:ext uri="{FF2B5EF4-FFF2-40B4-BE49-F238E27FC236}">
                <a16:creationId xmlns:a16="http://schemas.microsoft.com/office/drawing/2014/main" id="{016E9634-6009-F943-A1EB-85BFC5B4B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5107306"/>
            <a:ext cx="1287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33FF"/>
                </a:solidFill>
              </a:rPr>
              <a:t>data traffic</a:t>
            </a:r>
          </a:p>
        </p:txBody>
      </p:sp>
    </p:spTree>
    <p:extLst>
      <p:ext uri="{BB962C8B-B14F-4D97-AF65-F5344CB8AC3E}">
        <p14:creationId xmlns:p14="http://schemas.microsoft.com/office/powerpoint/2010/main" val="599479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C863-CBEB-A741-B4D3-4B01AF51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Ethernet Local Area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D45B3-EB7E-5945-BF19-4F712769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926308"/>
          </a:xfrm>
        </p:spPr>
        <p:txBody>
          <a:bodyPr>
            <a:normAutofit/>
          </a:bodyPr>
          <a:lstStyle/>
          <a:p>
            <a:r>
              <a:rPr lang="en-US" dirty="0"/>
              <a:t>Automatic bootstrapping of best-effort local frame delivery</a:t>
            </a:r>
          </a:p>
          <a:p>
            <a:pPr lvl="1"/>
            <a:r>
              <a:rPr lang="en-US" dirty="0"/>
              <a:t>MAC address in end-host network interface card</a:t>
            </a:r>
          </a:p>
          <a:p>
            <a:pPr lvl="1"/>
            <a:r>
              <a:rPr lang="en-US" dirty="0"/>
              <a:t>MAC learning to reach other hosts in the LAN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an Ethernet frame arrives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Switch inspects the </a:t>
            </a:r>
            <a:r>
              <a:rPr lang="en-US" altLang="en-US" i="1" dirty="0">
                <a:ea typeface="ＭＳ Ｐゴシック" panose="020B0600070205080204" pitchFamily="34" charset="-128"/>
              </a:rPr>
              <a:t>source MAC </a:t>
            </a:r>
            <a:r>
              <a:rPr lang="en-US" altLang="en-US" dirty="0">
                <a:ea typeface="ＭＳ Ｐゴシック" panose="020B0600070205080204" pitchFamily="34" charset="-128"/>
              </a:rPr>
              <a:t>address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and associates the address with the incoming interface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CC8C0-D776-A445-A4A6-202B09DB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0267" y="5112611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46AC294-9CA4-4043-99C6-3043AD3A3B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3917" y="4012473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3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146AC294-9CA4-4043-99C6-3043AD3A3B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3917" y="4012473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35C6B325-7657-6C4F-A696-95F8925450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4079" y="609209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4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35C6B325-7657-6C4F-A696-95F8925450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4079" y="6092098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645628C-54F1-EC4E-A530-EB655A526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88379" y="4860198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5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5645628C-54F1-EC4E-A530-EB655A526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379" y="4860198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C085C43-4DCD-C246-8132-1875555FC5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6279" y="4871311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6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3C085C43-4DCD-C246-8132-1875555FC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279" y="4871311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A76D95-2198-7B4B-8909-B6C25C97B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8879" y="5014186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0FB9A1-5FDC-DA4F-A1D0-82CAEC69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4717" y="5014186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57DAE-8299-8A4B-BC2B-D532AFBB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5217" y="4271236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05730-480C-4F4A-851A-3F830620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154" y="5898423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C78F3A1-C220-6649-A45D-F85488A84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2867" y="5069748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A26E914-8FC7-3E40-AC89-80339E9C9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61254" y="4482373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12C8F7AA-EA96-384F-9FC2-261E3EB783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4767" y="5069748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FC8DE91-4D57-3246-9B9A-A98DFFDAF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1254" y="5190398"/>
            <a:ext cx="11113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4AF3643C-133C-A245-A5AB-18139D9FF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904" y="481098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124E7CE1-F6D8-EC4A-B8C3-26DB6BA1F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3042" y="391087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30A42DC4-7AE3-444B-B2E1-F0FA2030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142" y="478717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7F791E9A-5827-F74C-B28D-9F804AD2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354" y="6039711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C1ED09C5-797F-464D-BB97-13320199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229" y="4812573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50F0886C-5076-E041-A403-25F7AABC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617" y="4812573"/>
            <a:ext cx="153987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B1432164-D9B9-C149-9F69-9E27EEE1A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298" y="5584098"/>
            <a:ext cx="1981200" cy="101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Switch learns how to reach A.</a:t>
            </a:r>
          </a:p>
        </p:txBody>
      </p:sp>
      <p:sp>
        <p:nvSpPr>
          <p:cNvPr id="25" name="Line 26">
            <a:extLst>
              <a:ext uri="{FF2B5EF4-FFF2-40B4-BE49-F238E27FC236}">
                <a16:creationId xmlns:a16="http://schemas.microsoft.com/office/drawing/2014/main" id="{60A5CE49-F22B-4844-91D9-4EF395F08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2554" y="4580798"/>
            <a:ext cx="6921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C863-CBEB-A741-B4D3-4B01AF51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Ethernet Local Area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D45B3-EB7E-5945-BF19-4F712769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926308"/>
          </a:xfrm>
        </p:spPr>
        <p:txBody>
          <a:bodyPr>
            <a:normAutofit/>
          </a:bodyPr>
          <a:lstStyle/>
          <a:p>
            <a:r>
              <a:rPr lang="en-US" dirty="0"/>
              <a:t>Automatic bootstrapping of best-effort local frame delivery</a:t>
            </a:r>
          </a:p>
          <a:p>
            <a:pPr lvl="1"/>
            <a:r>
              <a:rPr lang="en-US" dirty="0"/>
              <a:t>MAC address in end-host network interface card</a:t>
            </a:r>
          </a:p>
          <a:p>
            <a:pPr lvl="1"/>
            <a:r>
              <a:rPr lang="en-US" dirty="0"/>
              <a:t>MAC learning and flooding to reach other hosts in the LAN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the frame has an unfamiliar </a:t>
            </a:r>
            <a:r>
              <a:rPr lang="en-US" altLang="en-US" i="1" dirty="0">
                <a:ea typeface="ＭＳ Ｐゴシック" panose="020B0600070205080204" pitchFamily="34" charset="-128"/>
              </a:rPr>
              <a:t>destination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Switch forwards the frame out all interfaces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… except the incoming interface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74" name="Rectangle 4">
            <a:extLst>
              <a:ext uri="{FF2B5EF4-FFF2-40B4-BE49-F238E27FC236}">
                <a16:creationId xmlns:a16="http://schemas.microsoft.com/office/drawing/2014/main" id="{00EDFEA4-1AA1-1245-9308-DE2A917ED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8454" y="4794795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5" name="Object 6">
            <a:extLst>
              <a:ext uri="{FF2B5EF4-FFF2-40B4-BE49-F238E27FC236}">
                <a16:creationId xmlns:a16="http://schemas.microsoft.com/office/drawing/2014/main" id="{B0F357BF-A03E-FC49-8700-07B294CFC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909097"/>
              </p:ext>
            </p:extLst>
          </p:nvPr>
        </p:nvGraphicFramePr>
        <p:xfrm>
          <a:off x="9032104" y="3716882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7" name="Clip" r:id="rId3" imgW="17462500" imgH="14478000" progId="MS_ClipArt_Gallery.2">
                  <p:embed/>
                </p:oleObj>
              </mc:Choice>
              <mc:Fallback>
                <p:oleObj name="Clip" r:id="rId3" imgW="17462500" imgH="14478000" progId="MS_ClipArt_Gallery.2">
                  <p:embed/>
                  <p:pic>
                    <p:nvPicPr>
                      <p:cNvPr id="57350" name="Object 6">
                        <a:extLst>
                          <a:ext uri="{FF2B5EF4-FFF2-40B4-BE49-F238E27FC236}">
                            <a16:creationId xmlns:a16="http://schemas.microsoft.com/office/drawing/2014/main" id="{1084CC94-8DBF-5146-A1FE-059E35270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104" y="3716882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>
            <a:extLst>
              <a:ext uri="{FF2B5EF4-FFF2-40B4-BE49-F238E27FC236}">
                <a16:creationId xmlns:a16="http://schemas.microsoft.com/office/drawing/2014/main" id="{0A24BE59-87D6-2B4B-8BF7-FF5E7E0AF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296244"/>
              </p:ext>
            </p:extLst>
          </p:nvPr>
        </p:nvGraphicFramePr>
        <p:xfrm>
          <a:off x="9062266" y="5774282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8" name="Clip" r:id="rId5" imgW="17462500" imgH="14478000" progId="MS_ClipArt_Gallery.2">
                  <p:embed/>
                </p:oleObj>
              </mc:Choice>
              <mc:Fallback>
                <p:oleObj name="Clip" r:id="rId5" imgW="17462500" imgH="14478000" progId="MS_ClipArt_Gallery.2">
                  <p:embed/>
                  <p:pic>
                    <p:nvPicPr>
                      <p:cNvPr id="57351" name="Object 7">
                        <a:extLst>
                          <a:ext uri="{FF2B5EF4-FFF2-40B4-BE49-F238E27FC236}">
                            <a16:creationId xmlns:a16="http://schemas.microsoft.com/office/drawing/2014/main" id="{D4B67633-384A-6B44-95B9-E98CDE20A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266" y="5774282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8">
            <a:extLst>
              <a:ext uri="{FF2B5EF4-FFF2-40B4-BE49-F238E27FC236}">
                <a16:creationId xmlns:a16="http://schemas.microsoft.com/office/drawing/2014/main" id="{B3A40DA5-1A0E-5C41-BF7D-3F3019D2C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98205"/>
              </p:ext>
            </p:extLst>
          </p:nvPr>
        </p:nvGraphicFramePr>
        <p:xfrm>
          <a:off x="10446566" y="4542382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59" name="Clip" r:id="rId6" imgW="17462500" imgH="14478000" progId="MS_ClipArt_Gallery.2">
                  <p:embed/>
                </p:oleObj>
              </mc:Choice>
              <mc:Fallback>
                <p:oleObj name="Clip" r:id="rId6" imgW="17462500" imgH="14478000" progId="MS_ClipArt_Gallery.2">
                  <p:embed/>
                  <p:pic>
                    <p:nvPicPr>
                      <p:cNvPr id="57352" name="Object 8">
                        <a:extLst>
                          <a:ext uri="{FF2B5EF4-FFF2-40B4-BE49-F238E27FC236}">
                            <a16:creationId xmlns:a16="http://schemas.microsoft.com/office/drawing/2014/main" id="{7C36AFF0-F4A0-C148-9C28-9F425367C7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6566" y="4542382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9">
            <a:extLst>
              <a:ext uri="{FF2B5EF4-FFF2-40B4-BE49-F238E27FC236}">
                <a16:creationId xmlns:a16="http://schemas.microsoft.com/office/drawing/2014/main" id="{265BFCDE-726B-0346-8464-1CC9D7445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219534"/>
              </p:ext>
            </p:extLst>
          </p:nvPr>
        </p:nvGraphicFramePr>
        <p:xfrm>
          <a:off x="7614466" y="4553495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0" name="Clip" r:id="rId7" imgW="17462500" imgH="14478000" progId="MS_ClipArt_Gallery.2">
                  <p:embed/>
                </p:oleObj>
              </mc:Choice>
              <mc:Fallback>
                <p:oleObj name="Clip" r:id="rId7" imgW="17462500" imgH="14478000" progId="MS_ClipArt_Gallery.2">
                  <p:embed/>
                  <p:pic>
                    <p:nvPicPr>
                      <p:cNvPr id="57353" name="Object 9">
                        <a:extLst>
                          <a:ext uri="{FF2B5EF4-FFF2-40B4-BE49-F238E27FC236}">
                            <a16:creationId xmlns:a16="http://schemas.microsoft.com/office/drawing/2014/main" id="{059BE9EC-C66D-644D-9E75-E99213EC58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466" y="4553495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9">
            <a:extLst>
              <a:ext uri="{FF2B5EF4-FFF2-40B4-BE49-F238E27FC236}">
                <a16:creationId xmlns:a16="http://schemas.microsoft.com/office/drawing/2014/main" id="{712CDBBA-1C35-874D-B415-7556BFF8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066" y="4696370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Rectangle 10">
            <a:extLst>
              <a:ext uri="{FF2B5EF4-FFF2-40B4-BE49-F238E27FC236}">
                <a16:creationId xmlns:a16="http://schemas.microsoft.com/office/drawing/2014/main" id="{B0AD63B5-B1FC-2144-8F71-1D4A47A2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2904" y="4696370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E0C4DAC9-51FB-7E44-BCDA-BACAF9899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404" y="3953420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B333281A-ED02-9B45-A5A7-0DDD4583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41" y="5580607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Line 13">
            <a:extLst>
              <a:ext uri="{FF2B5EF4-FFF2-40B4-BE49-F238E27FC236}">
                <a16:creationId xmlns:a16="http://schemas.microsoft.com/office/drawing/2014/main" id="{F456B102-6E01-D24A-BD9F-6B3D25E0A9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1054" y="4751932"/>
            <a:ext cx="84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4" name="Line 14">
            <a:extLst>
              <a:ext uri="{FF2B5EF4-FFF2-40B4-BE49-F238E27FC236}">
                <a16:creationId xmlns:a16="http://schemas.microsoft.com/office/drawing/2014/main" id="{A5A03BD5-565D-004C-AED8-A7F2B2383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9441" y="4164557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5D13FF56-3BD7-A44C-85B4-7CD94D8D11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954" y="4751932"/>
            <a:ext cx="852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6" name="Line 16">
            <a:extLst>
              <a:ext uri="{FF2B5EF4-FFF2-40B4-BE49-F238E27FC236}">
                <a16:creationId xmlns:a16="http://schemas.microsoft.com/office/drawing/2014/main" id="{447ED71D-AC4B-DD49-8BC4-31E671C0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441" y="4872582"/>
            <a:ext cx="11113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" name="Text Box 19">
            <a:extLst>
              <a:ext uri="{FF2B5EF4-FFF2-40B4-BE49-F238E27FC236}">
                <a16:creationId xmlns:a16="http://schemas.microsoft.com/office/drawing/2014/main" id="{19978493-0D40-0B4B-87CF-A9AB2022B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091" y="449317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88" name="Text Box 20">
            <a:extLst>
              <a:ext uri="{FF2B5EF4-FFF2-40B4-BE49-F238E27FC236}">
                <a16:creationId xmlns:a16="http://schemas.microsoft.com/office/drawing/2014/main" id="{EA7952A7-E71C-7C44-999F-6F57E9961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1229" y="3593057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89" name="Text Box 21">
            <a:extLst>
              <a:ext uri="{FF2B5EF4-FFF2-40B4-BE49-F238E27FC236}">
                <a16:creationId xmlns:a16="http://schemas.microsoft.com/office/drawing/2014/main" id="{C224ECDA-6DC7-DC46-AFCE-28613AA9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041" y="453127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90" name="Text Box 22">
            <a:extLst>
              <a:ext uri="{FF2B5EF4-FFF2-40B4-BE49-F238E27FC236}">
                <a16:creationId xmlns:a16="http://schemas.microsoft.com/office/drawing/2014/main" id="{89000C2C-C846-7349-A92B-AF4BB112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541" y="572189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91" name="Rectangle 26">
            <a:extLst>
              <a:ext uri="{FF2B5EF4-FFF2-40B4-BE49-F238E27FC236}">
                <a16:creationId xmlns:a16="http://schemas.microsoft.com/office/drawing/2014/main" id="{9EDF62C5-9B8B-E44F-987C-CCA3860A7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416" y="4494757"/>
            <a:ext cx="460375" cy="15398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Rectangle 27">
            <a:extLst>
              <a:ext uri="{FF2B5EF4-FFF2-40B4-BE49-F238E27FC236}">
                <a16:creationId xmlns:a16="http://schemas.microsoft.com/office/drawing/2014/main" id="{8A55642C-CB7F-C64D-9FD9-1FD05D9E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0804" y="4494757"/>
            <a:ext cx="153987" cy="1539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Freeform 28">
            <a:extLst>
              <a:ext uri="{FF2B5EF4-FFF2-40B4-BE49-F238E27FC236}">
                <a16:creationId xmlns:a16="http://schemas.microsoft.com/office/drawing/2014/main" id="{324DC8AA-6090-834B-8027-2B203E15D987}"/>
              </a:ext>
            </a:extLst>
          </p:cNvPr>
          <p:cNvSpPr>
            <a:spLocks/>
          </p:cNvSpPr>
          <p:nvPr/>
        </p:nvSpPr>
        <p:spPr bwMode="auto">
          <a:xfrm>
            <a:off x="9020991" y="4148682"/>
            <a:ext cx="179388" cy="363538"/>
          </a:xfrm>
          <a:custGeom>
            <a:avLst/>
            <a:gdLst>
              <a:gd name="T0" fmla="*/ 0 w 113"/>
              <a:gd name="T1" fmla="*/ 549394818 h 229"/>
              <a:gd name="T2" fmla="*/ 244456631 w 113"/>
              <a:gd name="T3" fmla="*/ 486391619 h 229"/>
              <a:gd name="T4" fmla="*/ 244456631 w 113"/>
              <a:gd name="T5" fmla="*/ 0 h 229"/>
              <a:gd name="T6" fmla="*/ 0 60000 65536"/>
              <a:gd name="T7" fmla="*/ 0 60000 65536"/>
              <a:gd name="T8" fmla="*/ 0 60000 65536"/>
              <a:gd name="T9" fmla="*/ 0 w 113"/>
              <a:gd name="T10" fmla="*/ 0 h 229"/>
              <a:gd name="T11" fmla="*/ 113 w 113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229">
                <a:moveTo>
                  <a:pt x="0" y="218"/>
                </a:moveTo>
                <a:cubicBezTo>
                  <a:pt x="40" y="223"/>
                  <a:pt x="81" y="229"/>
                  <a:pt x="97" y="193"/>
                </a:cubicBezTo>
                <a:cubicBezTo>
                  <a:pt x="113" y="157"/>
                  <a:pt x="105" y="78"/>
                  <a:pt x="97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Freeform 29">
            <a:extLst>
              <a:ext uri="{FF2B5EF4-FFF2-40B4-BE49-F238E27FC236}">
                <a16:creationId xmlns:a16="http://schemas.microsoft.com/office/drawing/2014/main" id="{FC9D2ABC-AF16-EA48-BBC6-3843D55E12C2}"/>
              </a:ext>
            </a:extLst>
          </p:cNvPr>
          <p:cNvSpPr>
            <a:spLocks/>
          </p:cNvSpPr>
          <p:nvPr/>
        </p:nvSpPr>
        <p:spPr bwMode="auto">
          <a:xfrm>
            <a:off x="8713016" y="4839245"/>
            <a:ext cx="498475" cy="538162"/>
          </a:xfrm>
          <a:custGeom>
            <a:avLst/>
            <a:gdLst>
              <a:gd name="T0" fmla="*/ 0 w 314"/>
              <a:gd name="T1" fmla="*/ 0 h 339"/>
              <a:gd name="T2" fmla="*/ 670361563 w 314"/>
              <a:gd name="T3" fmla="*/ 304937829 h 339"/>
              <a:gd name="T4" fmla="*/ 730845313 w 314"/>
              <a:gd name="T5" fmla="*/ 854331381 h 339"/>
              <a:gd name="T6" fmla="*/ 0 60000 65536"/>
              <a:gd name="T7" fmla="*/ 0 60000 65536"/>
              <a:gd name="T8" fmla="*/ 0 60000 65536"/>
              <a:gd name="T9" fmla="*/ 0 w 314"/>
              <a:gd name="T10" fmla="*/ 0 h 339"/>
              <a:gd name="T11" fmla="*/ 314 w 314"/>
              <a:gd name="T12" fmla="*/ 339 h 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" h="339">
                <a:moveTo>
                  <a:pt x="0" y="0"/>
                </a:moveTo>
                <a:cubicBezTo>
                  <a:pt x="109" y="32"/>
                  <a:pt x="218" y="65"/>
                  <a:pt x="266" y="121"/>
                </a:cubicBezTo>
                <a:cubicBezTo>
                  <a:pt x="314" y="177"/>
                  <a:pt x="302" y="258"/>
                  <a:pt x="290" y="339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Line 30">
            <a:extLst>
              <a:ext uri="{FF2B5EF4-FFF2-40B4-BE49-F238E27FC236}">
                <a16:creationId xmlns:a16="http://schemas.microsoft.com/office/drawing/2014/main" id="{1D381B8F-D424-7841-A611-3B1127D03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0991" y="4570957"/>
            <a:ext cx="12287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Text Box 23">
            <a:extLst>
              <a:ext uri="{FF2B5EF4-FFF2-40B4-BE49-F238E27FC236}">
                <a16:creationId xmlns:a16="http://schemas.microsoft.com/office/drawing/2014/main" id="{504B0AE9-85BD-6142-9CF6-AA2CADB21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22" y="5366204"/>
            <a:ext cx="1306513" cy="10445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When in doubt, shout!</a:t>
            </a:r>
          </a:p>
        </p:txBody>
      </p:sp>
    </p:spTree>
    <p:extLst>
      <p:ext uri="{BB962C8B-B14F-4D97-AF65-F5344CB8AC3E}">
        <p14:creationId xmlns:p14="http://schemas.microsoft.com/office/powerpoint/2010/main" val="28390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9" grpId="0" animBg="1"/>
      <p:bldP spid="80" grpId="0" animBg="1"/>
      <p:bldP spid="81" grpId="0" animBg="1"/>
      <p:bldP spid="82" grpId="0" animBg="1"/>
      <p:bldP spid="87" grpId="0"/>
      <p:bldP spid="88" grpId="0"/>
      <p:bldP spid="89" grpId="0"/>
      <p:bldP spid="90" grpId="0"/>
      <p:bldP spid="91" grpId="0" animBg="1"/>
      <p:bldP spid="92" grpId="0" animBg="1"/>
      <p:bldP spid="93" grpId="0" animBg="1"/>
      <p:bldP spid="94" grpId="0" animBg="1"/>
      <p:bldP spid="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914-2737-644D-994A-BF03D99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Crossing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848F-5396-2049-929E-D5ABB909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Crossing the layers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 HTTP request and response messages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en-US" dirty="0">
                <a:latin typeface="Tahoma" panose="020B0604030504040204" pitchFamily="34" charset="0"/>
              </a:rPr>
              <a:t>: TCP ordered reliable byte stream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Network: best-effort global IP packet delivery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Link: best-effort local Ethernet frame delivery</a:t>
            </a:r>
            <a:endParaRPr lang="en-US" altLang="en-US" dirty="0">
              <a:latin typeface="Arial" charset="0"/>
              <a:ea typeface="ＭＳ Ｐゴシック" charset="-128"/>
            </a:endParaRP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0" descr="j0285750">
            <a:extLst>
              <a:ext uri="{FF2B5EF4-FFF2-40B4-BE49-F238E27FC236}">
                <a16:creationId xmlns:a16="http://schemas.microsoft.com/office/drawing/2014/main" id="{99A355DD-7EF3-C54B-A6FE-823D4311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3247" y="4767815"/>
            <a:ext cx="1824038" cy="112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26A693-3926-F749-BB66-F5531F1C5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3497" y="4262990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8" name="Photo Editor Photo" r:id="rId4" imgW="2540000" imgH="1854200" progId="MSPhotoEd.3">
                  <p:embed/>
                </p:oleObj>
              </mc:Choice>
              <mc:Fallback>
                <p:oleObj name="Photo Editor Photo" r:id="rId4" imgW="2540000" imgH="1854200" progId="MSPhotoEd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26A693-3926-F749-BB66-F5531F1C5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497" y="4262990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>
            <a:extLst>
              <a:ext uri="{FF2B5EF4-FFF2-40B4-BE49-F238E27FC236}">
                <a16:creationId xmlns:a16="http://schemas.microsoft.com/office/drawing/2014/main" id="{24149FB8-1422-A94A-ACA8-EB104174B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3847" y="5426627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9EDE401-CD8A-B548-9EB4-519F94A2B0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335" y="5278990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8099A49-3A05-2D42-89E7-1FE7C4A1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7" y="4120115"/>
            <a:ext cx="149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client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327CE4D1-D923-5447-9800-4CBBBF66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60" y="4202665"/>
            <a:ext cx="1569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server</a:t>
            </a:r>
          </a:p>
        </p:txBody>
      </p:sp>
      <p:pic>
        <p:nvPicPr>
          <p:cNvPr id="10" name="Picture 22" descr="MCj02957280000[1]">
            <a:extLst>
              <a:ext uri="{FF2B5EF4-FFF2-40B4-BE49-F238E27FC236}">
                <a16:creationId xmlns:a16="http://schemas.microsoft.com/office/drawing/2014/main" id="{2F0E2314-52AD-3C4A-85AB-BADE16E6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722" y="4551915"/>
            <a:ext cx="1928813" cy="163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24">
            <a:extLst>
              <a:ext uri="{FF2B5EF4-FFF2-40B4-BE49-F238E27FC236}">
                <a16:creationId xmlns:a16="http://schemas.microsoft.com/office/drawing/2014/main" id="{C31470DB-FEC9-9848-9357-530FF4DD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26" y="4975777"/>
            <a:ext cx="945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Internet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13FCADE2-A3A1-334E-AF05-0FEA31A2F8B0}"/>
              </a:ext>
            </a:extLst>
          </p:cNvPr>
          <p:cNvGrpSpPr>
            <a:grpSpLocks/>
          </p:cNvGrpSpPr>
          <p:nvPr/>
        </p:nvGrpSpPr>
        <p:grpSpPr bwMode="auto">
          <a:xfrm>
            <a:off x="3828497" y="4888465"/>
            <a:ext cx="327025" cy="457200"/>
            <a:chOff x="4505" y="1615"/>
            <a:chExt cx="206" cy="28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0CFA5EA-680F-6F47-BE07-B6A16CCF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8FD3720-E19C-F448-865B-ED82416A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798F682C-A9BE-BE4A-8D2A-94650C7B4345}"/>
              </a:ext>
            </a:extLst>
          </p:cNvPr>
          <p:cNvGrpSpPr>
            <a:grpSpLocks/>
          </p:cNvGrpSpPr>
          <p:nvPr/>
        </p:nvGrpSpPr>
        <p:grpSpPr bwMode="auto">
          <a:xfrm>
            <a:off x="4323797" y="4893227"/>
            <a:ext cx="327025" cy="457200"/>
            <a:chOff x="4505" y="1615"/>
            <a:chExt cx="206" cy="2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877D89AA-3578-DE46-AA46-5511CAFD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DDAA7595-8047-2449-A758-D87B39D7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D3AFE044-AF6F-5147-ADC7-91A09E707E36}"/>
              </a:ext>
            </a:extLst>
          </p:cNvPr>
          <p:cNvGrpSpPr>
            <a:grpSpLocks/>
          </p:cNvGrpSpPr>
          <p:nvPr/>
        </p:nvGrpSpPr>
        <p:grpSpPr bwMode="auto">
          <a:xfrm>
            <a:off x="8178247" y="4747177"/>
            <a:ext cx="327025" cy="457200"/>
            <a:chOff x="4505" y="1615"/>
            <a:chExt cx="206" cy="288"/>
          </a:xfrm>
        </p:grpSpPr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47CC8520-057A-FE40-B5DD-31F512A1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7A142CAA-9C87-5344-9A69-1E848CD30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311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914-2737-644D-994A-BF03D99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Crossing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848F-5396-2049-929E-D5ABB909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3537" cy="4351338"/>
          </a:xfrm>
        </p:spPr>
        <p:txBody>
          <a:bodyPr/>
          <a:lstStyle/>
          <a:p>
            <a:r>
              <a:rPr lang="en-US" dirty="0"/>
              <a:t>Naming at different layers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 http://www.cs.princeton.edu/</a:t>
            </a: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courses/archive/spr12/cos461/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en-US" dirty="0">
                <a:latin typeface="Tahoma" panose="020B0604030504040204" pitchFamily="34" charset="0"/>
              </a:rPr>
              <a:t>: TCP connection to IP address 5.6.7.8 on port 80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Network: server host interface with IP address 5.6.7.8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Link: server host interface with MAC address </a:t>
            </a:r>
            <a:r>
              <a:rPr lang="en-US" altLang="en-US" dirty="0">
                <a:latin typeface="Arial" charset="0"/>
                <a:ea typeface="ＭＳ Ｐゴシック" charset="-128"/>
              </a:rPr>
              <a:t>00:15:C5:49:04:A9</a:t>
            </a: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0" descr="j0285750">
            <a:extLst>
              <a:ext uri="{FF2B5EF4-FFF2-40B4-BE49-F238E27FC236}">
                <a16:creationId xmlns:a16="http://schemas.microsoft.com/office/drawing/2014/main" id="{99A355DD-7EF3-C54B-A6FE-823D4311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3247" y="4767815"/>
            <a:ext cx="1824038" cy="112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26A693-3926-F749-BB66-F5531F1C5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00803"/>
              </p:ext>
            </p:extLst>
          </p:nvPr>
        </p:nvGraphicFramePr>
        <p:xfrm>
          <a:off x="4463497" y="4262990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8" name="Photo Editor Photo" r:id="rId5" imgW="2540000" imgH="1854200" progId="MSPhotoEd.3">
                  <p:embed/>
                </p:oleObj>
              </mc:Choice>
              <mc:Fallback>
                <p:oleObj name="Photo Editor Photo" r:id="rId5" imgW="2540000" imgH="1854200" progId="MSPhotoEd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2204EC1-EECC-1741-9A0E-25B8B636C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497" y="4262990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>
            <a:extLst>
              <a:ext uri="{FF2B5EF4-FFF2-40B4-BE49-F238E27FC236}">
                <a16:creationId xmlns:a16="http://schemas.microsoft.com/office/drawing/2014/main" id="{24149FB8-1422-A94A-ACA8-EB104174B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3847" y="5426627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9EDE401-CD8A-B548-9EB4-519F94A2B0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335" y="5278990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8099A49-3A05-2D42-89E7-1FE7C4A1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7" y="4120115"/>
            <a:ext cx="149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client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327CE4D1-D923-5447-9800-4CBBBF66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60" y="4202665"/>
            <a:ext cx="1569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server</a:t>
            </a:r>
          </a:p>
        </p:txBody>
      </p:sp>
      <p:pic>
        <p:nvPicPr>
          <p:cNvPr id="10" name="Picture 22" descr="MCj02957280000[1]">
            <a:extLst>
              <a:ext uri="{FF2B5EF4-FFF2-40B4-BE49-F238E27FC236}">
                <a16:creationId xmlns:a16="http://schemas.microsoft.com/office/drawing/2014/main" id="{2F0E2314-52AD-3C4A-85AB-BADE16E6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722" y="4551915"/>
            <a:ext cx="1928813" cy="163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24">
            <a:extLst>
              <a:ext uri="{FF2B5EF4-FFF2-40B4-BE49-F238E27FC236}">
                <a16:creationId xmlns:a16="http://schemas.microsoft.com/office/drawing/2014/main" id="{C31470DB-FEC9-9848-9357-530FF4DD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26" y="4975777"/>
            <a:ext cx="945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Internet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13FCADE2-A3A1-334E-AF05-0FEA31A2F8B0}"/>
              </a:ext>
            </a:extLst>
          </p:cNvPr>
          <p:cNvGrpSpPr>
            <a:grpSpLocks/>
          </p:cNvGrpSpPr>
          <p:nvPr/>
        </p:nvGrpSpPr>
        <p:grpSpPr bwMode="auto">
          <a:xfrm>
            <a:off x="3828497" y="4888465"/>
            <a:ext cx="327025" cy="457200"/>
            <a:chOff x="4505" y="1615"/>
            <a:chExt cx="206" cy="28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0CFA5EA-680F-6F47-BE07-B6A16CCF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8FD3720-E19C-F448-865B-ED82416A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798F682C-A9BE-BE4A-8D2A-94650C7B4345}"/>
              </a:ext>
            </a:extLst>
          </p:cNvPr>
          <p:cNvGrpSpPr>
            <a:grpSpLocks/>
          </p:cNvGrpSpPr>
          <p:nvPr/>
        </p:nvGrpSpPr>
        <p:grpSpPr bwMode="auto">
          <a:xfrm>
            <a:off x="4323797" y="4893227"/>
            <a:ext cx="327025" cy="457200"/>
            <a:chOff x="4505" y="1615"/>
            <a:chExt cx="206" cy="2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877D89AA-3578-DE46-AA46-5511CAFD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DDAA7595-8047-2449-A758-D87B39D7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D3AFE044-AF6F-5147-ADC7-91A09E707E36}"/>
              </a:ext>
            </a:extLst>
          </p:cNvPr>
          <p:cNvGrpSpPr>
            <a:grpSpLocks/>
          </p:cNvGrpSpPr>
          <p:nvPr/>
        </p:nvGrpSpPr>
        <p:grpSpPr bwMode="auto">
          <a:xfrm>
            <a:off x="8178247" y="4747177"/>
            <a:ext cx="327025" cy="457200"/>
            <a:chOff x="4505" y="1615"/>
            <a:chExt cx="206" cy="288"/>
          </a:xfrm>
        </p:grpSpPr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47CC8520-057A-FE40-B5DD-31F512A1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7A142CAA-9C87-5344-9A69-1E848CD30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92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497BED-8F4C-3F4B-A677-E052BDDB3D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Modularity Through Layering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6DFFA18-0000-F646-8232-A4F6FB990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Or, “Can I Explain How the Internet Works in One Lecture?”</a:t>
            </a:r>
          </a:p>
        </p:txBody>
      </p:sp>
    </p:spTree>
    <p:extLst>
      <p:ext uri="{BB962C8B-B14F-4D97-AF65-F5344CB8AC3E}">
        <p14:creationId xmlns:p14="http://schemas.microsoft.com/office/powerpoint/2010/main" val="1283740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914-2737-644D-994A-BF03D99F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Together: Crossing the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848F-5396-2049-929E-D5ABB909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3537" cy="4351338"/>
          </a:xfrm>
        </p:spPr>
        <p:txBody>
          <a:bodyPr/>
          <a:lstStyle/>
          <a:p>
            <a:r>
              <a:rPr lang="en-US" dirty="0"/>
              <a:t>Routing at different layers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Application: maps request to local object </a:t>
            </a:r>
            <a:r>
              <a:rPr lang="en-US" altLang="en-US" dirty="0">
                <a:latin typeface="Tahoma" panose="020B0604030504040204" pitchFamily="34" charset="0"/>
              </a:rPr>
              <a:t>/courses/archive/spr12/cos461/ 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  <a:r>
              <a:rPr lang="en-US" dirty="0">
                <a:latin typeface="Tahoma" panose="020B0604030504040204" pitchFamily="34" charset="0"/>
              </a:rPr>
              <a:t>: directs TCP segments to specific transport port (e.g., port 80)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Network: directs IP packets toward IP destination prefix 5.6.7.0/24</a:t>
            </a:r>
          </a:p>
          <a:p>
            <a:pPr lvl="1"/>
            <a:r>
              <a:rPr lang="en-US" dirty="0">
                <a:latin typeface="Tahoma" panose="020B0604030504040204" pitchFamily="34" charset="0"/>
              </a:rPr>
              <a:t>Link: directs Ethernet frames to MAC address </a:t>
            </a:r>
            <a:r>
              <a:rPr lang="en-US" altLang="en-US" dirty="0">
                <a:latin typeface="Arial" charset="0"/>
                <a:ea typeface="ＭＳ Ｐゴシック" charset="-128"/>
              </a:rPr>
              <a:t>00:15:C5:49:04:A9</a:t>
            </a: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20" descr="j0285750">
            <a:extLst>
              <a:ext uri="{FF2B5EF4-FFF2-40B4-BE49-F238E27FC236}">
                <a16:creationId xmlns:a16="http://schemas.microsoft.com/office/drawing/2014/main" id="{99A355DD-7EF3-C54B-A6FE-823D4311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3247" y="4767815"/>
            <a:ext cx="1824038" cy="1120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26A693-3926-F749-BB66-F5531F1C5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3497" y="4262990"/>
          <a:ext cx="3608388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8" name="Photo Editor Photo" r:id="rId5" imgW="2540000" imgH="1854200" progId="MSPhotoEd.3">
                  <p:embed/>
                </p:oleObj>
              </mc:Choice>
              <mc:Fallback>
                <p:oleObj name="Photo Editor Photo" r:id="rId5" imgW="2540000" imgH="1854200" progId="MSPhotoEd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26A693-3926-F749-BB66-F5531F1C50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497" y="4262990"/>
                        <a:ext cx="3608388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6">
            <a:extLst>
              <a:ext uri="{FF2B5EF4-FFF2-40B4-BE49-F238E27FC236}">
                <a16:creationId xmlns:a16="http://schemas.microsoft.com/office/drawing/2014/main" id="{24149FB8-1422-A94A-ACA8-EB104174B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3847" y="5426627"/>
            <a:ext cx="1344613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9EDE401-CD8A-B548-9EB4-519F94A2B0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2335" y="5278990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8099A49-3A05-2D42-89E7-1FE7C4A1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7" y="4120115"/>
            <a:ext cx="149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client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327CE4D1-D923-5447-9800-4CBBBF66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4060" y="4202665"/>
            <a:ext cx="1569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latin typeface="Times New Roman" panose="02020603050405020304" pitchFamily="18" charset="0"/>
              </a:rPr>
              <a:t>Web server</a:t>
            </a:r>
          </a:p>
        </p:txBody>
      </p:sp>
      <p:pic>
        <p:nvPicPr>
          <p:cNvPr id="10" name="Picture 22" descr="MCj02957280000[1]">
            <a:extLst>
              <a:ext uri="{FF2B5EF4-FFF2-40B4-BE49-F238E27FC236}">
                <a16:creationId xmlns:a16="http://schemas.microsoft.com/office/drawing/2014/main" id="{2F0E2314-52AD-3C4A-85AB-BADE16E6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8722" y="4551915"/>
            <a:ext cx="1928813" cy="163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24">
            <a:extLst>
              <a:ext uri="{FF2B5EF4-FFF2-40B4-BE49-F238E27FC236}">
                <a16:creationId xmlns:a16="http://schemas.microsoft.com/office/drawing/2014/main" id="{C31470DB-FEC9-9848-9357-530FF4DD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226" y="4975777"/>
            <a:ext cx="945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Internet</a:t>
            </a: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13FCADE2-A3A1-334E-AF05-0FEA31A2F8B0}"/>
              </a:ext>
            </a:extLst>
          </p:cNvPr>
          <p:cNvGrpSpPr>
            <a:grpSpLocks/>
          </p:cNvGrpSpPr>
          <p:nvPr/>
        </p:nvGrpSpPr>
        <p:grpSpPr bwMode="auto">
          <a:xfrm>
            <a:off x="3828497" y="4888465"/>
            <a:ext cx="327025" cy="457200"/>
            <a:chOff x="4505" y="1615"/>
            <a:chExt cx="206" cy="28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0CFA5EA-680F-6F47-BE07-B6A16CCFB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6">
              <a:extLst>
                <a:ext uri="{FF2B5EF4-FFF2-40B4-BE49-F238E27FC236}">
                  <a16:creationId xmlns:a16="http://schemas.microsoft.com/office/drawing/2014/main" id="{D8FD3720-E19C-F448-865B-ED82416A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798F682C-A9BE-BE4A-8D2A-94650C7B4345}"/>
              </a:ext>
            </a:extLst>
          </p:cNvPr>
          <p:cNvGrpSpPr>
            <a:grpSpLocks/>
          </p:cNvGrpSpPr>
          <p:nvPr/>
        </p:nvGrpSpPr>
        <p:grpSpPr bwMode="auto">
          <a:xfrm>
            <a:off x="4323797" y="4893227"/>
            <a:ext cx="327025" cy="457200"/>
            <a:chOff x="4505" y="1615"/>
            <a:chExt cx="206" cy="288"/>
          </a:xfrm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877D89AA-3578-DE46-AA46-5511CAFD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DDAA7595-8047-2449-A758-D87B39D7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D3AFE044-AF6F-5147-ADC7-91A09E707E36}"/>
              </a:ext>
            </a:extLst>
          </p:cNvPr>
          <p:cNvGrpSpPr>
            <a:grpSpLocks/>
          </p:cNvGrpSpPr>
          <p:nvPr/>
        </p:nvGrpSpPr>
        <p:grpSpPr bwMode="auto">
          <a:xfrm>
            <a:off x="8178247" y="4747177"/>
            <a:ext cx="327025" cy="457200"/>
            <a:chOff x="4505" y="1615"/>
            <a:chExt cx="206" cy="288"/>
          </a:xfrm>
        </p:grpSpPr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47CC8520-057A-FE40-B5DD-31F512A1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7A142CAA-9C87-5344-9A69-1E848CD30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5383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27AB-ED8D-0745-B2AF-0A83630C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D05D-15CB-5441-8D68-6063C72E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Modularity </a:t>
            </a:r>
          </a:p>
          <a:p>
            <a:pPr lvl="1"/>
            <a:r>
              <a:rPr lang="en-US" dirty="0"/>
              <a:t>The way to build and manage large systems</a:t>
            </a:r>
          </a:p>
          <a:p>
            <a:pPr lvl="1"/>
            <a:r>
              <a:rPr lang="en-US" dirty="0"/>
              <a:t>Protocol layering in computer networks</a:t>
            </a:r>
          </a:p>
          <a:p>
            <a:r>
              <a:rPr lang="en-US" dirty="0"/>
              <a:t>Network protocol layers</a:t>
            </a:r>
          </a:p>
          <a:p>
            <a:pPr lvl="1"/>
            <a:r>
              <a:rPr lang="en-US" dirty="0"/>
              <a:t>Application, transport, network, link, and physical</a:t>
            </a:r>
          </a:p>
          <a:p>
            <a:pPr lvl="1"/>
            <a:r>
              <a:rPr lang="en-US" dirty="0"/>
              <a:t>Internet “hourglass” model with IP as the “narrow waist”</a:t>
            </a:r>
          </a:p>
          <a:p>
            <a:r>
              <a:rPr lang="en-US" dirty="0"/>
              <a:t>Customized protocol designs</a:t>
            </a:r>
          </a:p>
          <a:p>
            <a:pPr lvl="1"/>
            <a:r>
              <a:rPr lang="en-US" dirty="0"/>
              <a:t>Separation of concerns that are unique to each layer</a:t>
            </a:r>
          </a:p>
          <a:p>
            <a:pPr lvl="1"/>
            <a:r>
              <a:rPr lang="en-US" dirty="0"/>
              <a:t>Content naming and delivery, ordered reliable byte stream, scalable best-effort delivery, autoconfiguration of best-effort frame delivery</a:t>
            </a:r>
          </a:p>
        </p:txBody>
      </p:sp>
    </p:spTree>
    <p:extLst>
      <p:ext uri="{BB962C8B-B14F-4D97-AF65-F5344CB8AC3E}">
        <p14:creationId xmlns:p14="http://schemas.microsoft.com/office/powerpoint/2010/main" val="115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DDDF-3038-B340-BE71-04B4C568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Through Protocol Layering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3B73B2-EFD3-934F-9B47-403B9552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95" y="4892675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1C83F8-C80A-1C45-B5EC-B00AE788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695" y="2073275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55CCE6-B872-6049-AC95-FF190A511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95" y="2073275"/>
            <a:ext cx="9144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6D0BC0-7F52-5246-946D-7A72AA34F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895" y="3978275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EAE30B-6D7E-9240-9DEB-97B8F8BB7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695" y="4892675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83CFC6B-D9D3-0A46-AC1A-9CB595A46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295" y="5578475"/>
            <a:ext cx="9144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D02A0-059F-8548-A4BE-9445DBB9702F}"/>
              </a:ext>
            </a:extLst>
          </p:cNvPr>
          <p:cNvCxnSpPr>
            <a:cxnSpLocks noChangeShapeType="1"/>
            <a:stCxn id="4" idx="7"/>
            <a:endCxn id="7" idx="2"/>
          </p:cNvCxnSpPr>
          <p:nvPr/>
        </p:nvCxnSpPr>
        <p:spPr bwMode="auto">
          <a:xfrm rot="5400000" flipH="1" flipV="1">
            <a:off x="4398651" y="4334669"/>
            <a:ext cx="617538" cy="74295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DB7CB-1AF5-E848-8967-677AABDDA7F6}"/>
              </a:ext>
            </a:extLst>
          </p:cNvPr>
          <p:cNvCxnSpPr>
            <a:cxnSpLocks noChangeShapeType="1"/>
            <a:stCxn id="7" idx="5"/>
            <a:endCxn id="9" idx="1"/>
          </p:cNvCxnSpPr>
          <p:nvPr/>
        </p:nvCxnSpPr>
        <p:spPr bwMode="auto">
          <a:xfrm rot="16200000" flipH="1">
            <a:off x="5490058" y="5064126"/>
            <a:ext cx="1006475" cy="2667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1B9303-D999-6A4F-915E-3C05D0FA170E}"/>
              </a:ext>
            </a:extLst>
          </p:cNvPr>
          <p:cNvCxnSpPr>
            <a:cxnSpLocks noChangeShapeType="1"/>
            <a:stCxn id="9" idx="6"/>
            <a:endCxn id="8" idx="2"/>
          </p:cNvCxnSpPr>
          <p:nvPr/>
        </p:nvCxnSpPr>
        <p:spPr bwMode="auto">
          <a:xfrm flipV="1">
            <a:off x="6907695" y="5311775"/>
            <a:ext cx="762000" cy="685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B36A76B-EF7C-6346-A81E-4506CCBE3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95" y="1616075"/>
            <a:ext cx="7086600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516CB2-03C7-5643-A85B-357A9042B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495" y="3902075"/>
            <a:ext cx="7086600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C39AE0-1EF1-FA4D-A24C-9AC88E6BD7B8}"/>
              </a:ext>
            </a:extLst>
          </p:cNvPr>
          <p:cNvCxnSpPr>
            <a:cxnSpLocks noChangeShapeType="1"/>
            <a:stCxn id="6" idx="6"/>
            <a:endCxn id="5" idx="2"/>
          </p:cNvCxnSpPr>
          <p:nvPr/>
        </p:nvCxnSpPr>
        <p:spPr bwMode="auto">
          <a:xfrm>
            <a:off x="4469295" y="2492375"/>
            <a:ext cx="32004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27957F-F5FD-2844-9E32-777724F375E1}"/>
              </a:ext>
            </a:extLst>
          </p:cNvPr>
          <p:cNvCxnSpPr>
            <a:cxnSpLocks noChangeShapeType="1"/>
            <a:stCxn id="6" idx="4"/>
            <a:endCxn id="4" idx="0"/>
          </p:cNvCxnSpPr>
          <p:nvPr/>
        </p:nvCxnSpPr>
        <p:spPr bwMode="auto">
          <a:xfrm rot="5400000">
            <a:off x="3021496" y="3902076"/>
            <a:ext cx="1981200" cy="31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91AD6F-1332-DA48-88E8-88286EE618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37089" y="3901281"/>
            <a:ext cx="1981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36">
            <a:extLst>
              <a:ext uri="{FF2B5EF4-FFF2-40B4-BE49-F238E27FC236}">
                <a16:creationId xmlns:a16="http://schemas.microsoft.com/office/drawing/2014/main" id="{BD43A2FE-D17B-6A4F-BC62-58F15D1B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833" y="1616076"/>
            <a:ext cx="1023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BBAD6FF6-C63A-BE47-B141-7F563B0D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32" y="4293255"/>
            <a:ext cx="1354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:a16="http://schemas.microsoft.com/office/drawing/2014/main" id="{E4BDCE18-779F-E141-B9E7-8714E98A6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09" y="4666554"/>
            <a:ext cx="885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6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DC518F-E34B-A64C-8088-6114FF2E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Protocol Layers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E1DFACB-3BFD-A448-8ED2-242916CD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FC7192-0C82-8346-9D16-958C9FE09E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90" name="Rectangle 4">
            <a:extLst>
              <a:ext uri="{FF2B5EF4-FFF2-40B4-BE49-F238E27FC236}">
                <a16:creationId xmlns:a16="http://schemas.microsoft.com/office/drawing/2014/main" id="{99CC313F-FA4E-ED4C-B94F-2236CD34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5" y="4462848"/>
            <a:ext cx="5624314" cy="98321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chemeClr val="bg1"/>
                </a:solidFill>
                <a:latin typeface="Arial" panose="020B0604020202020204" pitchFamily="34" charset="0"/>
              </a:rPr>
              <a:t>Link</a:t>
            </a:r>
          </a:p>
        </p:txBody>
      </p:sp>
      <p:sp>
        <p:nvSpPr>
          <p:cNvPr id="20491" name="Rectangle 5">
            <a:extLst>
              <a:ext uri="{FF2B5EF4-FFF2-40B4-BE49-F238E27FC236}">
                <a16:creationId xmlns:a16="http://schemas.microsoft.com/office/drawing/2014/main" id="{7E225C8A-3CE7-AD4A-886F-4D36120C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5" y="3474144"/>
            <a:ext cx="5624314" cy="9908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rgbClr val="FFFFFF"/>
                </a:solidFill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5E088694-D218-7840-993E-61235332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1" y="2489198"/>
            <a:ext cx="5624313" cy="992418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rgbClr val="FFFFFF"/>
                </a:solidFill>
                <a:latin typeface="Arial" panose="020B0604020202020204" pitchFamily="34" charset="0"/>
              </a:rPr>
              <a:t>Transport</a:t>
            </a:r>
          </a:p>
        </p:txBody>
      </p:sp>
      <p:sp>
        <p:nvSpPr>
          <p:cNvPr id="20493" name="Rectangle 7">
            <a:extLst>
              <a:ext uri="{FF2B5EF4-FFF2-40B4-BE49-F238E27FC236}">
                <a16:creationId xmlns:a16="http://schemas.microsoft.com/office/drawing/2014/main" id="{5645D754-E5D2-0440-A89E-A507B5A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4" y="1622209"/>
            <a:ext cx="5624313" cy="95657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rgbClr val="FFFFFF"/>
                </a:solidFill>
                <a:latin typeface="Arial" panose="020B0604020202020204" pitchFamily="34" charset="0"/>
              </a:rPr>
              <a:t>Application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B69D787-1B30-1E43-9785-358C80CC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42" y="5446065"/>
            <a:ext cx="5624314" cy="978765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chemeClr val="bg1"/>
                </a:solidFill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CB327-C667-764E-ADFC-409E0B78B6F7}"/>
              </a:ext>
            </a:extLst>
          </p:cNvPr>
          <p:cNvSpPr txBox="1"/>
          <p:nvPr/>
        </p:nvSpPr>
        <p:spPr>
          <a:xfrm>
            <a:off x="6606970" y="5659380"/>
            <a:ext cx="4748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Between a device and the physical medium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03AB40-10D9-DD48-A8DF-7503DFABD292}"/>
              </a:ext>
            </a:extLst>
          </p:cNvPr>
          <p:cNvSpPr txBox="1"/>
          <p:nvPr/>
        </p:nvSpPr>
        <p:spPr>
          <a:xfrm>
            <a:off x="6606970" y="4658374"/>
            <a:ext cx="416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Between physically-connected 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15110-F520-3249-A5AB-D652D93EE1D1}"/>
              </a:ext>
            </a:extLst>
          </p:cNvPr>
          <p:cNvSpPr txBox="1"/>
          <p:nvPr/>
        </p:nvSpPr>
        <p:spPr>
          <a:xfrm>
            <a:off x="6606970" y="3657368"/>
            <a:ext cx="4097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Between nodes in different networks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4689D7-B1D9-AD46-AFDE-2AE6EB30BBE9}"/>
              </a:ext>
            </a:extLst>
          </p:cNvPr>
          <p:cNvSpPr txBox="1"/>
          <p:nvPr/>
        </p:nvSpPr>
        <p:spPr>
          <a:xfrm>
            <a:off x="6606970" y="2788499"/>
            <a:ext cx="555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Between hosts while maintaining quality-of-service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28CB0F-1885-F94D-A6A2-BFCC264DE78F}"/>
              </a:ext>
            </a:extLst>
          </p:cNvPr>
          <p:cNvSpPr txBox="1"/>
          <p:nvPr/>
        </p:nvSpPr>
        <p:spPr>
          <a:xfrm>
            <a:off x="6606970" y="1820462"/>
            <a:ext cx="5261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Between software applications running on hosts </a:t>
            </a:r>
          </a:p>
        </p:txBody>
      </p:sp>
    </p:spTree>
    <p:extLst>
      <p:ext uri="{BB962C8B-B14F-4D97-AF65-F5344CB8AC3E}">
        <p14:creationId xmlns:p14="http://schemas.microsoft.com/office/powerpoint/2010/main" val="20900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5DC518F-E34B-A64C-8088-6114FF2E1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Internet Protocol Layers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E1DFACB-3BFD-A448-8ED2-242916CD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FC7192-0C82-8346-9D16-958C9FE09EA4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0490" name="Rectangle 4">
            <a:extLst>
              <a:ext uri="{FF2B5EF4-FFF2-40B4-BE49-F238E27FC236}">
                <a16:creationId xmlns:a16="http://schemas.microsoft.com/office/drawing/2014/main" id="{99CC313F-FA4E-ED4C-B94F-2236CD34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4" y="4462848"/>
            <a:ext cx="5624314" cy="98321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chemeClr val="bg1"/>
                </a:solidFill>
                <a:latin typeface="Arial" panose="020B0604020202020204" pitchFamily="34" charset="0"/>
              </a:rPr>
              <a:t>Best-effort </a:t>
            </a:r>
            <a:r>
              <a:rPr lang="en-US" altLang="en-US" sz="2400" b="0" i="1" dirty="0">
                <a:solidFill>
                  <a:schemeClr val="bg1"/>
                </a:solidFill>
                <a:latin typeface="Arial" panose="020B0604020202020204" pitchFamily="34" charset="0"/>
              </a:rPr>
              <a:t>local frame</a:t>
            </a:r>
            <a:r>
              <a:rPr lang="en-US" altLang="en-US" sz="2400" b="0" dirty="0">
                <a:solidFill>
                  <a:schemeClr val="bg1"/>
                </a:solidFill>
                <a:latin typeface="Arial" panose="020B0604020202020204" pitchFamily="34" charset="0"/>
              </a:rPr>
              <a:t> delivery</a:t>
            </a:r>
          </a:p>
        </p:txBody>
      </p:sp>
      <p:sp>
        <p:nvSpPr>
          <p:cNvPr id="20491" name="Rectangle 5">
            <a:extLst>
              <a:ext uri="{FF2B5EF4-FFF2-40B4-BE49-F238E27FC236}">
                <a16:creationId xmlns:a16="http://schemas.microsoft.com/office/drawing/2014/main" id="{7E225C8A-3CE7-AD4A-886F-4D36120C7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4" y="3484083"/>
            <a:ext cx="5624314" cy="9908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Best-effort </a:t>
            </a:r>
            <a:r>
              <a:rPr lang="en-US" altLang="en-US" sz="2400" b="0" i="1" dirty="0">
                <a:solidFill>
                  <a:srgbClr val="FFFFFF"/>
                </a:solidFill>
                <a:latin typeface="Arial" panose="020B0604020202020204" pitchFamily="34" charset="0"/>
              </a:rPr>
              <a:t>global </a:t>
            </a:r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packet delivery</a:t>
            </a:r>
          </a:p>
        </p:txBody>
      </p:sp>
      <p:sp>
        <p:nvSpPr>
          <p:cNvPr id="20492" name="Rectangle 6">
            <a:extLst>
              <a:ext uri="{FF2B5EF4-FFF2-40B4-BE49-F238E27FC236}">
                <a16:creationId xmlns:a16="http://schemas.microsoft.com/office/drawing/2014/main" id="{5E088694-D218-7840-993E-612353323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1" y="2489198"/>
            <a:ext cx="2743200" cy="992418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Reliable streams</a:t>
            </a:r>
          </a:p>
        </p:txBody>
      </p:sp>
      <p:sp>
        <p:nvSpPr>
          <p:cNvPr id="20493" name="Rectangle 7">
            <a:extLst>
              <a:ext uri="{FF2B5EF4-FFF2-40B4-BE49-F238E27FC236}">
                <a16:creationId xmlns:a16="http://schemas.microsoft.com/office/drawing/2014/main" id="{5645D754-E5D2-0440-A89E-A507B5A6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3" y="1622209"/>
            <a:ext cx="5624313" cy="956579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Application Messages</a:t>
            </a:r>
          </a:p>
        </p:txBody>
      </p:sp>
      <p:sp>
        <p:nvSpPr>
          <p:cNvPr id="20494" name="Rectangle 6">
            <a:extLst>
              <a:ext uri="{FF2B5EF4-FFF2-40B4-BE49-F238E27FC236}">
                <a16:creationId xmlns:a16="http://schemas.microsoft.com/office/drawing/2014/main" id="{0C61A13F-C048-AB47-B6E9-E6D5A106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964" y="2570440"/>
            <a:ext cx="2881114" cy="911176"/>
          </a:xfrm>
          <a:prstGeom prst="rect">
            <a:avLst/>
          </a:prstGeom>
          <a:solidFill>
            <a:schemeClr val="accent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FF"/>
                </a:solidFill>
                <a:latin typeface="Arial" panose="020B0604020202020204" pitchFamily="34" charset="0"/>
              </a:rPr>
              <a:t>Datagrams</a:t>
            </a:r>
          </a:p>
        </p:txBody>
      </p:sp>
      <p:sp>
        <p:nvSpPr>
          <p:cNvPr id="20486" name="TextBox 11">
            <a:extLst>
              <a:ext uri="{FF2B5EF4-FFF2-40B4-BE49-F238E27FC236}">
                <a16:creationId xmlns:a16="http://schemas.microsoft.com/office/drawing/2014/main" id="{728CC141-EA61-0F4A-9982-158B637F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871" y="4767412"/>
            <a:ext cx="825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</a:p>
        </p:txBody>
      </p:sp>
      <p:sp>
        <p:nvSpPr>
          <p:cNvPr id="20487" name="TextBox 12">
            <a:extLst>
              <a:ext uri="{FF2B5EF4-FFF2-40B4-BE49-F238E27FC236}">
                <a16:creationId xmlns:a16="http://schemas.microsoft.com/office/drawing/2014/main" id="{4E713DF1-D914-5645-831F-4DD52F10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490" y="3760639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</a:p>
        </p:txBody>
      </p:sp>
      <p:sp>
        <p:nvSpPr>
          <p:cNvPr id="20488" name="TextBox 13">
            <a:extLst>
              <a:ext uri="{FF2B5EF4-FFF2-40B4-BE49-F238E27FC236}">
                <a16:creationId xmlns:a16="http://schemas.microsoft.com/office/drawing/2014/main" id="{80501888-EA90-1D41-9AA2-2D3D48FF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002" y="2753866"/>
            <a:ext cx="151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</a:p>
        </p:txBody>
      </p:sp>
      <p:sp>
        <p:nvSpPr>
          <p:cNvPr id="20489" name="TextBox 14">
            <a:extLst>
              <a:ext uri="{FF2B5EF4-FFF2-40B4-BE49-F238E27FC236}">
                <a16:creationId xmlns:a16="http://schemas.microsoft.com/office/drawing/2014/main" id="{DFD334EA-2E25-854C-B26A-1F239D990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09" y="1747093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2B69D787-1B30-1E43-9785-358C80CCE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61" y="5446065"/>
            <a:ext cx="5624314" cy="978765"/>
          </a:xfrm>
          <a:prstGeom prst="rect">
            <a:avLst/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chemeClr val="bg1"/>
                </a:solidFill>
                <a:latin typeface="Arial" panose="020B0604020202020204" pitchFamily="34" charset="0"/>
              </a:rPr>
              <a:t>Bit delivery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830E160-41FE-FC4B-8BDB-10A5A214D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664" y="5774187"/>
            <a:ext cx="1277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30102-6F6F-D442-8F7A-6B0076542C48}"/>
              </a:ext>
            </a:extLst>
          </p:cNvPr>
          <p:cNvSpPr txBox="1"/>
          <p:nvPr/>
        </p:nvSpPr>
        <p:spPr>
          <a:xfrm>
            <a:off x="8610600" y="4585005"/>
            <a:ext cx="2185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Ethernet, </a:t>
            </a:r>
            <a:r>
              <a:rPr lang="en-US" sz="2000" dirty="0" err="1"/>
              <a:t>WiFi</a:t>
            </a:r>
            <a:r>
              <a:rPr lang="en-US" sz="2000" dirty="0"/>
              <a:t>, etc.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B21CD-5F92-5E42-A77F-B43CE3480FA6}"/>
              </a:ext>
            </a:extLst>
          </p:cNvPr>
          <p:cNvSpPr txBox="1"/>
          <p:nvPr/>
        </p:nvSpPr>
        <p:spPr>
          <a:xfrm>
            <a:off x="8610600" y="3583999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B17F43-06DC-C147-A61C-89A303653457}"/>
              </a:ext>
            </a:extLst>
          </p:cNvPr>
          <p:cNvSpPr txBox="1"/>
          <p:nvPr/>
        </p:nvSpPr>
        <p:spPr>
          <a:xfrm>
            <a:off x="8610600" y="2715130"/>
            <a:ext cx="1119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TCP, UDP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312B77-4DC1-7B4B-B76E-C9CC041D5CCC}"/>
              </a:ext>
            </a:extLst>
          </p:cNvPr>
          <p:cNvSpPr txBox="1"/>
          <p:nvPr/>
        </p:nvSpPr>
        <p:spPr>
          <a:xfrm>
            <a:off x="8610600" y="1747093"/>
            <a:ext cx="3151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HTTP, SMTP, FTP, Skype, etc. </a:t>
            </a:r>
          </a:p>
        </p:txBody>
      </p:sp>
    </p:spTree>
    <p:extLst>
      <p:ext uri="{BB962C8B-B14F-4D97-AF65-F5344CB8AC3E}">
        <p14:creationId xmlns:p14="http://schemas.microsoft.com/office/powerpoint/2010/main" val="15607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5D8A5C2-3EC3-5049-BC30-342970948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Layers in Action</a:t>
            </a: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0AB9A171-2310-0440-88C7-C2848E8C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06B192-8365-6344-BCA5-5B7621BBE5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053435-2647-904A-B67E-6DE5BDED0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829352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885CAC83-8BBE-3444-A666-539B96E4A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3021564"/>
            <a:ext cx="914400" cy="582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0" name="Text Box 5">
            <a:extLst>
              <a:ext uri="{FF2B5EF4-FFF2-40B4-BE49-F238E27FC236}">
                <a16:creationId xmlns:a16="http://schemas.microsoft.com/office/drawing/2014/main" id="{5A636F0E-0A4B-3448-98D0-2AB3169FA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1929364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HTTP</a:t>
            </a:r>
          </a:p>
        </p:txBody>
      </p:sp>
      <p:sp>
        <p:nvSpPr>
          <p:cNvPr id="47111" name="Text Box 6">
            <a:extLst>
              <a:ext uri="{FF2B5EF4-FFF2-40B4-BE49-F238E27FC236}">
                <a16:creationId xmlns:a16="http://schemas.microsoft.com/office/drawing/2014/main" id="{F0BE8F51-04AB-9D4B-A7C9-68D372E9C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3119989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TCP</a:t>
            </a:r>
          </a:p>
        </p:txBody>
      </p:sp>
      <p:grpSp>
        <p:nvGrpSpPr>
          <p:cNvPr id="47112" name="Group 7">
            <a:extLst>
              <a:ext uri="{FF2B5EF4-FFF2-40B4-BE49-F238E27FC236}">
                <a16:creationId xmlns:a16="http://schemas.microsoft.com/office/drawing/2014/main" id="{D61135A7-06E3-7741-9C2F-1FA63808DB3A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4209014"/>
            <a:ext cx="914400" cy="582612"/>
            <a:chOff x="323" y="2664"/>
            <a:chExt cx="576" cy="367"/>
          </a:xfrm>
          <a:solidFill>
            <a:srgbClr val="92D050"/>
          </a:solidFill>
        </p:grpSpPr>
        <p:sp>
          <p:nvSpPr>
            <p:cNvPr id="47175" name="Rectangle 8">
              <a:extLst>
                <a:ext uri="{FF2B5EF4-FFF2-40B4-BE49-F238E27FC236}">
                  <a16:creationId xmlns:a16="http://schemas.microsoft.com/office/drawing/2014/main" id="{F9D97E37-B137-E34D-A9C1-5D1F9D14C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76" name="Text Box 9">
              <a:extLst>
                <a:ext uri="{FF2B5EF4-FFF2-40B4-BE49-F238E27FC236}">
                  <a16:creationId xmlns:a16="http://schemas.microsoft.com/office/drawing/2014/main" id="{FDCA7653-4DDF-DB41-9548-D223A6000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sp>
        <p:nvSpPr>
          <p:cNvPr id="47113" name="Rectangle 11">
            <a:extLst>
              <a:ext uri="{FF2B5EF4-FFF2-40B4-BE49-F238E27FC236}">
                <a16:creationId xmlns:a16="http://schemas.microsoft.com/office/drawing/2014/main" id="{A7A25973-4936-1848-82C9-CC4710F1F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5439327"/>
            <a:ext cx="906463" cy="6064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4" name="Text Box 12">
            <a:extLst>
              <a:ext uri="{FF2B5EF4-FFF2-40B4-BE49-F238E27FC236}">
                <a16:creationId xmlns:a16="http://schemas.microsoft.com/office/drawing/2014/main" id="{DCE79496-4E27-064A-A100-621DDD6D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4" y="5477427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47115" name="Line 13">
            <a:extLst>
              <a:ext uri="{FF2B5EF4-FFF2-40B4-BE49-F238E27FC236}">
                <a16:creationId xmlns:a16="http://schemas.microsoft.com/office/drawing/2014/main" id="{F1164990-E0FB-4F43-9D1F-458FBA319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1763" y="2404026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4">
            <a:extLst>
              <a:ext uri="{FF2B5EF4-FFF2-40B4-BE49-F238E27FC236}">
                <a16:creationId xmlns:a16="http://schemas.microsoft.com/office/drawing/2014/main" id="{69439E8E-9556-5C4D-B129-DC596F216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1763" y="3610526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5">
            <a:extLst>
              <a:ext uri="{FF2B5EF4-FFF2-40B4-BE49-F238E27FC236}">
                <a16:creationId xmlns:a16="http://schemas.microsoft.com/office/drawing/2014/main" id="{46A7FB40-F2BD-1141-AF07-5A2D7980A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1763" y="4802739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Rectangle 16">
            <a:extLst>
              <a:ext uri="{FF2B5EF4-FFF2-40B4-BE49-F238E27FC236}">
                <a16:creationId xmlns:a16="http://schemas.microsoft.com/office/drawing/2014/main" id="{59C1441F-4160-A64D-98CF-D64DCA9EE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4" y="1627740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19" name="Rectangle 17">
            <a:extLst>
              <a:ext uri="{FF2B5EF4-FFF2-40B4-BE49-F238E27FC236}">
                <a16:creationId xmlns:a16="http://schemas.microsoft.com/office/drawing/2014/main" id="{669D2B69-0D64-1842-9501-4AC48ADF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5" y="1829352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20" name="Rectangle 18">
            <a:extLst>
              <a:ext uri="{FF2B5EF4-FFF2-40B4-BE49-F238E27FC236}">
                <a16:creationId xmlns:a16="http://schemas.microsoft.com/office/drawing/2014/main" id="{A6EFB3E1-5C00-1B42-B1D1-222F6FCBD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2100" y="3021564"/>
            <a:ext cx="914400" cy="58261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21" name="Rectangle 19">
            <a:extLst>
              <a:ext uri="{FF2B5EF4-FFF2-40B4-BE49-F238E27FC236}">
                <a16:creationId xmlns:a16="http://schemas.microsoft.com/office/drawing/2014/main" id="{2CA64B37-A6C0-B84F-983C-5AB359EC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3" y="4209014"/>
            <a:ext cx="914400" cy="5826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22" name="Rectangle 20">
            <a:extLst>
              <a:ext uri="{FF2B5EF4-FFF2-40B4-BE49-F238E27FC236}">
                <a16:creationId xmlns:a16="http://schemas.microsoft.com/office/drawing/2014/main" id="{5D47F93D-0D0F-DE49-AB7F-FA5142DF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688" y="5399640"/>
            <a:ext cx="906462" cy="6064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23" name="Text Box 21">
            <a:extLst>
              <a:ext uri="{FF2B5EF4-FFF2-40B4-BE49-F238E27FC236}">
                <a16:creationId xmlns:a16="http://schemas.microsoft.com/office/drawing/2014/main" id="{885B6CDF-D4EE-1A4A-8B51-00937CAB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5288" y="1929364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HTTP</a:t>
            </a:r>
          </a:p>
        </p:txBody>
      </p:sp>
      <p:sp>
        <p:nvSpPr>
          <p:cNvPr id="47124" name="Text Box 22">
            <a:extLst>
              <a:ext uri="{FF2B5EF4-FFF2-40B4-BE49-F238E27FC236}">
                <a16:creationId xmlns:a16="http://schemas.microsoft.com/office/drawing/2014/main" id="{937C5125-5268-7D45-A124-BBAF3214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3119989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TCP</a:t>
            </a:r>
          </a:p>
        </p:txBody>
      </p:sp>
      <p:sp>
        <p:nvSpPr>
          <p:cNvPr id="47125" name="Text Box 23">
            <a:extLst>
              <a:ext uri="{FF2B5EF4-FFF2-40B4-BE49-F238E27FC236}">
                <a16:creationId xmlns:a16="http://schemas.microsoft.com/office/drawing/2014/main" id="{884E97AA-A7F4-F24E-9B6F-DBAD29116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675" y="4324902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b="0">
                <a:latin typeface="Times New Roman" panose="02020603050405020304" pitchFamily="18" charset="0"/>
              </a:rPr>
              <a:t>IP</a:t>
            </a:r>
          </a:p>
        </p:txBody>
      </p:sp>
      <p:sp>
        <p:nvSpPr>
          <p:cNvPr id="47126" name="Text Box 24">
            <a:extLst>
              <a:ext uri="{FF2B5EF4-FFF2-40B4-BE49-F238E27FC236}">
                <a16:creationId xmlns:a16="http://schemas.microsoft.com/office/drawing/2014/main" id="{532B41C4-1A16-B84E-8134-8A3E2505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1" y="5439326"/>
            <a:ext cx="898525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47127" name="Line 25">
            <a:extLst>
              <a:ext uri="{FF2B5EF4-FFF2-40B4-BE49-F238E27FC236}">
                <a16:creationId xmlns:a16="http://schemas.microsoft.com/office/drawing/2014/main" id="{BB609F3A-5A89-0C45-B944-73D757581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600" y="2404026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8" name="Line 26">
            <a:extLst>
              <a:ext uri="{FF2B5EF4-FFF2-40B4-BE49-F238E27FC236}">
                <a16:creationId xmlns:a16="http://schemas.microsoft.com/office/drawing/2014/main" id="{537AFA62-9B4F-D54D-8DE1-BA122B721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600" y="3610526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9" name="Line 27">
            <a:extLst>
              <a:ext uri="{FF2B5EF4-FFF2-40B4-BE49-F238E27FC236}">
                <a16:creationId xmlns:a16="http://schemas.microsoft.com/office/drawing/2014/main" id="{9B06C96D-5C63-B643-B222-72B136374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600" y="4802739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0" name="Rectangle 28">
            <a:extLst>
              <a:ext uri="{FF2B5EF4-FFF2-40B4-BE49-F238E27FC236}">
                <a16:creationId xmlns:a16="http://schemas.microsoft.com/office/drawing/2014/main" id="{87207560-5DA6-1346-9C45-108EDED0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0" y="1627740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31" name="Line 29">
            <a:extLst>
              <a:ext uri="{FF2B5EF4-FFF2-40B4-BE49-F238E27FC236}">
                <a16:creationId xmlns:a16="http://schemas.microsoft.com/office/drawing/2014/main" id="{B1810D5B-0BCE-7240-B46A-3D34C2752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6025114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2" name="Line 30">
            <a:extLst>
              <a:ext uri="{FF2B5EF4-FFF2-40B4-BE49-F238E27FC236}">
                <a16:creationId xmlns:a16="http://schemas.microsoft.com/office/drawing/2014/main" id="{0699B2CF-6082-C140-956C-0CBB884B5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9" y="6398176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33" name="Group 31">
            <a:extLst>
              <a:ext uri="{FF2B5EF4-FFF2-40B4-BE49-F238E27FC236}">
                <a16:creationId xmlns:a16="http://schemas.microsoft.com/office/drawing/2014/main" id="{E88FFB37-2369-CE4C-BBAE-1F990D0D9B7F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4237589"/>
            <a:ext cx="914400" cy="582612"/>
            <a:chOff x="323" y="2664"/>
            <a:chExt cx="576" cy="367"/>
          </a:xfrm>
          <a:solidFill>
            <a:srgbClr val="92D050"/>
          </a:solidFill>
        </p:grpSpPr>
        <p:sp>
          <p:nvSpPr>
            <p:cNvPr id="47173" name="Rectangle 32">
              <a:extLst>
                <a:ext uri="{FF2B5EF4-FFF2-40B4-BE49-F238E27FC236}">
                  <a16:creationId xmlns:a16="http://schemas.microsoft.com/office/drawing/2014/main" id="{81C99E4C-4F90-2845-B0DB-8D78C92D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74" name="Text Box 33">
              <a:extLst>
                <a:ext uri="{FF2B5EF4-FFF2-40B4-BE49-F238E27FC236}">
                  <a16:creationId xmlns:a16="http://schemas.microsoft.com/office/drawing/2014/main" id="{3D537377-4D94-B947-BC47-1C06A18B0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grpSp>
        <p:nvGrpSpPr>
          <p:cNvPr id="47134" name="Group 34">
            <a:extLst>
              <a:ext uri="{FF2B5EF4-FFF2-40B4-BE49-F238E27FC236}">
                <a16:creationId xmlns:a16="http://schemas.microsoft.com/office/drawing/2014/main" id="{A67F489C-3FFE-DF41-8260-E1B26EAD6D15}"/>
              </a:ext>
            </a:extLst>
          </p:cNvPr>
          <p:cNvGrpSpPr>
            <a:grpSpLocks/>
          </p:cNvGrpSpPr>
          <p:nvPr/>
        </p:nvGrpSpPr>
        <p:grpSpPr bwMode="auto">
          <a:xfrm>
            <a:off x="7073900" y="4237589"/>
            <a:ext cx="914400" cy="582612"/>
            <a:chOff x="323" y="2664"/>
            <a:chExt cx="576" cy="367"/>
          </a:xfrm>
          <a:solidFill>
            <a:srgbClr val="92D050"/>
          </a:solidFill>
        </p:grpSpPr>
        <p:sp>
          <p:nvSpPr>
            <p:cNvPr id="47171" name="Rectangle 35">
              <a:extLst>
                <a:ext uri="{FF2B5EF4-FFF2-40B4-BE49-F238E27FC236}">
                  <a16:creationId xmlns:a16="http://schemas.microsoft.com/office/drawing/2014/main" id="{F25664BE-E1E5-D946-A173-3299A6B59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72" name="Text Box 36">
              <a:extLst>
                <a:ext uri="{FF2B5EF4-FFF2-40B4-BE49-F238E27FC236}">
                  <a16:creationId xmlns:a16="http://schemas.microsoft.com/office/drawing/2014/main" id="{053CD479-936A-3B49-B328-4017160C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b="0">
                  <a:latin typeface="Times New Roman" panose="02020603050405020304" pitchFamily="18" charset="0"/>
                </a:rPr>
                <a:t>IP</a:t>
              </a:r>
            </a:p>
          </p:txBody>
        </p:sp>
      </p:grpSp>
      <p:sp>
        <p:nvSpPr>
          <p:cNvPr id="47135" name="Rectangle 38">
            <a:extLst>
              <a:ext uri="{FF2B5EF4-FFF2-40B4-BE49-F238E27FC236}">
                <a16:creationId xmlns:a16="http://schemas.microsoft.com/office/drawing/2014/main" id="{21BD5738-1AB6-D44B-81CA-F93FD486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5439327"/>
            <a:ext cx="906462" cy="6064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36" name="Text Box 39">
            <a:extLst>
              <a:ext uri="{FF2B5EF4-FFF2-40B4-BE49-F238E27FC236}">
                <a16:creationId xmlns:a16="http://schemas.microsoft.com/office/drawing/2014/main" id="{5E0E42A7-6C56-0946-9305-F5EB2E99A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9" y="5439327"/>
            <a:ext cx="898525" cy="5318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Ethernet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grpSp>
        <p:nvGrpSpPr>
          <p:cNvPr id="47137" name="Group 40">
            <a:extLst>
              <a:ext uri="{FF2B5EF4-FFF2-40B4-BE49-F238E27FC236}">
                <a16:creationId xmlns:a16="http://schemas.microsoft.com/office/drawing/2014/main" id="{0BB60851-D0EB-EF42-AD38-A89CD167B659}"/>
              </a:ext>
            </a:extLst>
          </p:cNvPr>
          <p:cNvGrpSpPr>
            <a:grpSpLocks/>
          </p:cNvGrpSpPr>
          <p:nvPr/>
        </p:nvGrpSpPr>
        <p:grpSpPr bwMode="auto">
          <a:xfrm>
            <a:off x="7729538" y="5413927"/>
            <a:ext cx="914400" cy="606425"/>
            <a:chOff x="323" y="3421"/>
            <a:chExt cx="581" cy="367"/>
          </a:xfrm>
          <a:solidFill>
            <a:srgbClr val="00B0F0"/>
          </a:solidFill>
        </p:grpSpPr>
        <p:sp>
          <p:nvSpPr>
            <p:cNvPr id="47169" name="Rectangle 41">
              <a:extLst>
                <a:ext uri="{FF2B5EF4-FFF2-40B4-BE49-F238E27FC236}">
                  <a16:creationId xmlns:a16="http://schemas.microsoft.com/office/drawing/2014/main" id="{C513B2AF-EB82-4C4A-AF6E-3F0872E2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70" name="Text Box 42">
              <a:extLst>
                <a:ext uri="{FF2B5EF4-FFF2-40B4-BE49-F238E27FC236}">
                  <a16:creationId xmlns:a16="http://schemas.microsoft.com/office/drawing/2014/main" id="{C3764585-DE3B-AF47-9C5A-30DCF533A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600" b="0">
                  <a:latin typeface="Times New Roman" panose="02020603050405020304" pitchFamily="18" charset="0"/>
                </a:rPr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0">
                  <a:latin typeface="Times New Roman" panose="02020603050405020304" pitchFamily="18" charset="0"/>
                </a:rPr>
                <a:t>interface</a:t>
              </a:r>
            </a:p>
          </p:txBody>
        </p:sp>
      </p:grpSp>
      <p:sp>
        <p:nvSpPr>
          <p:cNvPr id="47138" name="Line 43">
            <a:extLst>
              <a:ext uri="{FF2B5EF4-FFF2-40B4-BE49-F238E27FC236}">
                <a16:creationId xmlns:a16="http://schemas.microsoft.com/office/drawing/2014/main" id="{2B681D54-4949-8B41-87F8-06BDA5F785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8789" y="6053689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9" name="Line 44">
            <a:extLst>
              <a:ext uri="{FF2B5EF4-FFF2-40B4-BE49-F238E27FC236}">
                <a16:creationId xmlns:a16="http://schemas.microsoft.com/office/drawing/2014/main" id="{FBBD329C-98CF-C145-B5A0-28ED6E97E2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9739" y="4817026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0" name="Line 45">
            <a:extLst>
              <a:ext uri="{FF2B5EF4-FFF2-40B4-BE49-F238E27FC236}">
                <a16:creationId xmlns:a16="http://schemas.microsoft.com/office/drawing/2014/main" id="{BD691462-875A-B94D-B0AB-A35C5F0DA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14" y="4831314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1" name="Rectangle 46">
            <a:extLst>
              <a:ext uri="{FF2B5EF4-FFF2-40B4-BE49-F238E27FC236}">
                <a16:creationId xmlns:a16="http://schemas.microsoft.com/office/drawing/2014/main" id="{09ED3492-21A5-314B-B40D-5298D5BE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5413927"/>
            <a:ext cx="906462" cy="6064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42" name="Text Box 47">
            <a:extLst>
              <a:ext uri="{FF2B5EF4-FFF2-40B4-BE49-F238E27FC236}">
                <a16:creationId xmlns:a16="http://schemas.microsoft.com/office/drawing/2014/main" id="{774150D1-B510-BB4D-98BC-F7E3BBDF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5439326"/>
            <a:ext cx="898525" cy="533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47143" name="Rectangle 48">
            <a:extLst>
              <a:ext uri="{FF2B5EF4-FFF2-40B4-BE49-F238E27FC236}">
                <a16:creationId xmlns:a16="http://schemas.microsoft.com/office/drawing/2014/main" id="{F8B9627A-7B32-1249-996F-B80792D5B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1" y="5426627"/>
            <a:ext cx="906463" cy="60642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44" name="Text Box 49">
            <a:extLst>
              <a:ext uri="{FF2B5EF4-FFF2-40B4-BE49-F238E27FC236}">
                <a16:creationId xmlns:a16="http://schemas.microsoft.com/office/drawing/2014/main" id="{FE56401E-4088-FD48-900E-04E4AF5A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1" y="5477426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SONET</a:t>
            </a:r>
          </a:p>
          <a:p>
            <a:pPr>
              <a:lnSpc>
                <a:spcPct val="90000"/>
              </a:lnSpc>
            </a:pPr>
            <a:r>
              <a:rPr lang="en-US" altLang="en-US" sz="1600" b="0">
                <a:latin typeface="Times New Roman" panose="02020603050405020304" pitchFamily="18" charset="0"/>
              </a:rPr>
              <a:t>interface</a:t>
            </a:r>
          </a:p>
        </p:txBody>
      </p:sp>
      <p:sp>
        <p:nvSpPr>
          <p:cNvPr id="47145" name="Line 50">
            <a:extLst>
              <a:ext uri="{FF2B5EF4-FFF2-40B4-BE49-F238E27FC236}">
                <a16:creationId xmlns:a16="http://schemas.microsoft.com/office/drawing/2014/main" id="{6170DB00-6FBC-D24A-892E-0DA92B55D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4200" y="6014002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6" name="Line 51">
            <a:extLst>
              <a:ext uri="{FF2B5EF4-FFF2-40B4-BE49-F238E27FC236}">
                <a16:creationId xmlns:a16="http://schemas.microsoft.com/office/drawing/2014/main" id="{3CE5859B-9407-9E41-8ACC-8034496DC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7001" y="6360076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7" name="Line 52">
            <a:extLst>
              <a:ext uri="{FF2B5EF4-FFF2-40B4-BE49-F238E27FC236}">
                <a16:creationId xmlns:a16="http://schemas.microsoft.com/office/drawing/2014/main" id="{82E18052-2E0C-9447-840C-7DDF3D636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56764" y="6017176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8" name="Line 53">
            <a:extLst>
              <a:ext uri="{FF2B5EF4-FFF2-40B4-BE49-F238E27FC236}">
                <a16:creationId xmlns:a16="http://schemas.microsoft.com/office/drawing/2014/main" id="{D8410F2B-F173-1F40-902D-1A4035FCA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6250" y="4844014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49" name="Line 54">
            <a:extLst>
              <a:ext uri="{FF2B5EF4-FFF2-40B4-BE49-F238E27FC236}">
                <a16:creationId xmlns:a16="http://schemas.microsoft.com/office/drawing/2014/main" id="{C00D3F17-3CC5-8C49-B909-02E4F0FE0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813" y="4844014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0" name="Rectangle 55">
            <a:extLst>
              <a:ext uri="{FF2B5EF4-FFF2-40B4-BE49-F238E27FC236}">
                <a16:creationId xmlns:a16="http://schemas.microsoft.com/office/drawing/2014/main" id="{7B7C454F-5021-CD41-A671-7225C73E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4" y="4037565"/>
            <a:ext cx="2522537" cy="2162175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51" name="Rectangle 56">
            <a:extLst>
              <a:ext uri="{FF2B5EF4-FFF2-40B4-BE49-F238E27FC236}">
                <a16:creationId xmlns:a16="http://schemas.microsoft.com/office/drawing/2014/main" id="{BBBA8901-ACAC-EA48-A50B-8D45A8FDC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9" y="4037565"/>
            <a:ext cx="2522537" cy="2162175"/>
          </a:xfrm>
          <a:prstGeom prst="rect">
            <a:avLst/>
          </a:prstGeom>
          <a:noFill/>
          <a:ln w="25400">
            <a:solidFill>
              <a:srgbClr val="92D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52" name="Line 57">
            <a:extLst>
              <a:ext uri="{FF2B5EF4-FFF2-40B4-BE49-F238E27FC236}">
                <a16:creationId xmlns:a16="http://schemas.microsoft.com/office/drawing/2014/main" id="{6F7708DA-2430-7A4C-B316-E5CDA48511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8475" y="6015589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3" name="Line 58">
            <a:extLst>
              <a:ext uri="{FF2B5EF4-FFF2-40B4-BE49-F238E27FC236}">
                <a16:creationId xmlns:a16="http://schemas.microsoft.com/office/drawing/2014/main" id="{0FC07C82-B86E-AF47-A110-B47C835A4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8950" y="6028289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4" name="Line 59">
            <a:extLst>
              <a:ext uri="{FF2B5EF4-FFF2-40B4-BE49-F238E27FC236}">
                <a16:creationId xmlns:a16="http://schemas.microsoft.com/office/drawing/2014/main" id="{42438466-589B-3E4F-9D51-DA069A154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939" y="6360076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55" name="Text Box 60">
            <a:extLst>
              <a:ext uri="{FF2B5EF4-FFF2-40B4-BE49-F238E27FC236}">
                <a16:creationId xmlns:a16="http://schemas.microsoft.com/office/drawing/2014/main" id="{51ABA84A-AA33-7D4F-B2A0-9530458B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4" y="1251501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47156" name="Text Box 61">
            <a:extLst>
              <a:ext uri="{FF2B5EF4-FFF2-40B4-BE49-F238E27FC236}">
                <a16:creationId xmlns:a16="http://schemas.microsoft.com/office/drawing/2014/main" id="{1349608A-5EFB-BE43-9A4C-1E946FE3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0839" y="1237214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47157" name="Text Box 62">
            <a:extLst>
              <a:ext uri="{FF2B5EF4-FFF2-40B4-BE49-F238E27FC236}">
                <a16:creationId xmlns:a16="http://schemas.microsoft.com/office/drawing/2014/main" id="{6B586132-BCA4-EF49-8630-9C9B50CD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3634339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47158" name="Text Box 63">
            <a:extLst>
              <a:ext uri="{FF2B5EF4-FFF2-40B4-BE49-F238E27FC236}">
                <a16:creationId xmlns:a16="http://schemas.microsoft.com/office/drawing/2014/main" id="{285A718E-769C-214C-AB1A-90FB2F76F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314" y="3648626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47159" name="Line 64">
            <a:extLst>
              <a:ext uri="{FF2B5EF4-FFF2-40B4-BE49-F238E27FC236}">
                <a16:creationId xmlns:a16="http://schemas.microsoft.com/office/drawing/2014/main" id="{D72C4F0F-372A-EC45-863F-C9F7B9B2C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2126214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0" name="Line 65">
            <a:extLst>
              <a:ext uri="{FF2B5EF4-FFF2-40B4-BE49-F238E27FC236}">
                <a16:creationId xmlns:a16="http://schemas.microsoft.com/office/drawing/2014/main" id="{1367DF1B-9606-7847-A21F-3359FE14E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3316839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1" name="Text Box 66">
            <a:extLst>
              <a:ext uri="{FF2B5EF4-FFF2-40B4-BE49-F238E27FC236}">
                <a16:creationId xmlns:a16="http://schemas.microsoft.com/office/drawing/2014/main" id="{6869FF17-6FDF-8E4D-8C5E-6CF16BAAB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689651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 message</a:t>
            </a:r>
          </a:p>
        </p:txBody>
      </p:sp>
      <p:sp>
        <p:nvSpPr>
          <p:cNvPr id="47162" name="Text Box 67">
            <a:extLst>
              <a:ext uri="{FF2B5EF4-FFF2-40B4-BE49-F238E27FC236}">
                <a16:creationId xmlns:a16="http://schemas.microsoft.com/office/drawing/2014/main" id="{F0436B19-D96C-5B44-9DFB-8FF6CCCAB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2894564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segment</a:t>
            </a:r>
          </a:p>
        </p:txBody>
      </p:sp>
      <p:sp>
        <p:nvSpPr>
          <p:cNvPr id="47163" name="Line 68">
            <a:extLst>
              <a:ext uri="{FF2B5EF4-FFF2-40B4-BE49-F238E27FC236}">
                <a16:creationId xmlns:a16="http://schemas.microsoft.com/office/drawing/2014/main" id="{FB771F90-B93F-3045-8CFB-AA682E016B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838" y="4521751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4" name="Line 69">
            <a:extLst>
              <a:ext uri="{FF2B5EF4-FFF2-40B4-BE49-F238E27FC236}">
                <a16:creationId xmlns:a16="http://schemas.microsoft.com/office/drawing/2014/main" id="{3A96D4E4-D5E0-5944-9A2B-6C5F72C18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5276" y="4536039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5" name="Line 70">
            <a:extLst>
              <a:ext uri="{FF2B5EF4-FFF2-40B4-BE49-F238E27FC236}">
                <a16:creationId xmlns:a16="http://schemas.microsoft.com/office/drawing/2014/main" id="{21DED11D-84DC-A544-A101-0509029B48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3064" y="4521751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66" name="Text Box 71">
            <a:extLst>
              <a:ext uri="{FF2B5EF4-FFF2-40B4-BE49-F238E27FC236}">
                <a16:creationId xmlns:a16="http://schemas.microsoft.com/office/drawing/2014/main" id="{F6DAB67C-CB75-B34D-B9C3-306A130B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9" y="4167740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47167" name="Text Box 72">
            <a:extLst>
              <a:ext uri="{FF2B5EF4-FFF2-40B4-BE49-F238E27FC236}">
                <a16:creationId xmlns:a16="http://schemas.microsoft.com/office/drawing/2014/main" id="{6B7A1BAF-CAA7-114D-8019-059BB08B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776" y="4167740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47168" name="Text Box 73">
            <a:extLst>
              <a:ext uri="{FF2B5EF4-FFF2-40B4-BE49-F238E27FC236}">
                <a16:creationId xmlns:a16="http://schemas.microsoft.com/office/drawing/2014/main" id="{4F6CE457-E16D-E84F-8B7B-D5D6438B2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6" y="4167740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packet</a:t>
            </a:r>
          </a:p>
        </p:txBody>
      </p:sp>
      <p:sp>
        <p:nvSpPr>
          <p:cNvPr id="73" name="Text Box 71">
            <a:extLst>
              <a:ext uri="{FF2B5EF4-FFF2-40B4-BE49-F238E27FC236}">
                <a16:creationId xmlns:a16="http://schemas.microsoft.com/office/drawing/2014/main" id="{5886F639-2379-284D-975E-134295F87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6505920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 frame</a:t>
            </a:r>
          </a:p>
        </p:txBody>
      </p:sp>
      <p:sp>
        <p:nvSpPr>
          <p:cNvPr id="74" name="Text Box 71">
            <a:extLst>
              <a:ext uri="{FF2B5EF4-FFF2-40B4-BE49-F238E27FC236}">
                <a16:creationId xmlns:a16="http://schemas.microsoft.com/office/drawing/2014/main" id="{005BA3F0-E28B-0146-B6AC-CD8F601E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501" y="6429153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144961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3926FD8B-7860-AF42-AFB9-0C015DBC1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Encapsulation: Layers of Headers</a:t>
            </a:r>
          </a:p>
        </p:txBody>
      </p:sp>
      <p:sp>
        <p:nvSpPr>
          <p:cNvPr id="45059" name="Slide Number Placeholder 2">
            <a:extLst>
              <a:ext uri="{FF2B5EF4-FFF2-40B4-BE49-F238E27FC236}">
                <a16:creationId xmlns:a16="http://schemas.microsoft.com/office/drawing/2014/main" id="{DCCD3385-3440-874D-A8B0-2E8E24FB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5F2401-4453-6449-9216-5167AF8DF19F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5060" name="Rectangle 14">
            <a:extLst>
              <a:ext uri="{FF2B5EF4-FFF2-40B4-BE49-F238E27FC236}">
                <a16:creationId xmlns:a16="http://schemas.microsoft.com/office/drawing/2014/main" id="{D8D9E14E-3D2B-C14E-9660-6740F7D4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289" y="3680791"/>
            <a:ext cx="1317625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Rectangle 15">
            <a:extLst>
              <a:ext uri="{FF2B5EF4-FFF2-40B4-BE49-F238E27FC236}">
                <a16:creationId xmlns:a16="http://schemas.microsoft.com/office/drawing/2014/main" id="{594E53FB-DFD4-2944-8665-374D522F1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289" y="4137991"/>
            <a:ext cx="1317625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Rectangle 16">
            <a:extLst>
              <a:ext uri="{FF2B5EF4-FFF2-40B4-BE49-F238E27FC236}">
                <a16:creationId xmlns:a16="http://schemas.microsoft.com/office/drawing/2014/main" id="{8719A25B-51AA-184C-8C0F-227C73C7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089" y="3680791"/>
            <a:ext cx="1317625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Rectangle 17">
            <a:extLst>
              <a:ext uri="{FF2B5EF4-FFF2-40B4-BE49-F238E27FC236}">
                <a16:creationId xmlns:a16="http://schemas.microsoft.com/office/drawing/2014/main" id="{685DBADA-91C2-344B-9F17-0C10CC20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089" y="4137991"/>
            <a:ext cx="1317625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Rectangle 18">
            <a:extLst>
              <a:ext uri="{FF2B5EF4-FFF2-40B4-BE49-F238E27FC236}">
                <a16:creationId xmlns:a16="http://schemas.microsoft.com/office/drawing/2014/main" id="{4F8C3BB8-BB39-534C-82B1-8B10ECEB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289" y="2842591"/>
            <a:ext cx="1317625" cy="838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5" name="Rectangle 19">
            <a:extLst>
              <a:ext uri="{FF2B5EF4-FFF2-40B4-BE49-F238E27FC236}">
                <a16:creationId xmlns:a16="http://schemas.microsoft.com/office/drawing/2014/main" id="{57572553-714B-824E-AFCE-9EDB4DC2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289" y="2156791"/>
            <a:ext cx="1317625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66" name="Rectangle 20">
            <a:extLst>
              <a:ext uri="{FF2B5EF4-FFF2-40B4-BE49-F238E27FC236}">
                <a16:creationId xmlns:a16="http://schemas.microsoft.com/office/drawing/2014/main" id="{D934AED0-973D-DF4F-B9F5-26782B61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089" y="2842591"/>
            <a:ext cx="1317625" cy="8382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7" name="Rectangle 21">
            <a:extLst>
              <a:ext uri="{FF2B5EF4-FFF2-40B4-BE49-F238E27FC236}">
                <a16:creationId xmlns:a16="http://schemas.microsoft.com/office/drawing/2014/main" id="{7F2D2D10-E901-DB41-83A3-93B1724F8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089" y="2156791"/>
            <a:ext cx="1317625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5068" name="Line 22">
            <a:extLst>
              <a:ext uri="{FF2B5EF4-FFF2-40B4-BE49-F238E27FC236}">
                <a16:creationId xmlns:a16="http://schemas.microsoft.com/office/drawing/2014/main" id="{9F482B96-BE80-9F46-B077-3475AD4A1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913" y="1851991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23">
            <a:extLst>
              <a:ext uri="{FF2B5EF4-FFF2-40B4-BE49-F238E27FC236}">
                <a16:creationId xmlns:a16="http://schemas.microsoft.com/office/drawing/2014/main" id="{33429D9C-8B5B-6541-9CF5-5105B7AD7E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4913" y="1851991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Line 24">
            <a:extLst>
              <a:ext uri="{FF2B5EF4-FFF2-40B4-BE49-F238E27FC236}">
                <a16:creationId xmlns:a16="http://schemas.microsoft.com/office/drawing/2014/main" id="{F44A9CF7-9115-0D4A-9CE7-9E2F5229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913" y="4976191"/>
            <a:ext cx="533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25">
            <a:extLst>
              <a:ext uri="{FF2B5EF4-FFF2-40B4-BE49-F238E27FC236}">
                <a16:creationId xmlns:a16="http://schemas.microsoft.com/office/drawing/2014/main" id="{76F5D674-94E3-F14F-979D-46CA57063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913" y="459519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26">
            <a:extLst>
              <a:ext uri="{FF2B5EF4-FFF2-40B4-BE49-F238E27FC236}">
                <a16:creationId xmlns:a16="http://schemas.microsoft.com/office/drawing/2014/main" id="{DDDFF585-6AF9-D04E-B1C0-49AA6175E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4913" y="4595191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4">
            <a:extLst>
              <a:ext uri="{FF2B5EF4-FFF2-40B4-BE49-F238E27FC236}">
                <a16:creationId xmlns:a16="http://schemas.microsoft.com/office/drawing/2014/main" id="{EEA1D458-87A1-F442-BE81-589F758F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783" y="2385399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2" name="Rectangle 5">
            <a:extLst>
              <a:ext uri="{FF2B5EF4-FFF2-40B4-BE49-F238E27FC236}">
                <a16:creationId xmlns:a16="http://schemas.microsoft.com/office/drawing/2014/main" id="{2183886F-6BEA-CE47-B4BE-3C029D3276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81573" y="3147473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3" name="Rectangle 6">
            <a:extLst>
              <a:ext uri="{FF2B5EF4-FFF2-40B4-BE49-F238E27FC236}">
                <a16:creationId xmlns:a16="http://schemas.microsoft.com/office/drawing/2014/main" id="{E9AE30E2-9CE2-1849-AE3A-3013813F8EA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94877" y="3147473"/>
            <a:ext cx="207973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4" name="Rectangle 7">
            <a:extLst>
              <a:ext uri="{FF2B5EF4-FFF2-40B4-BE49-F238E27FC236}">
                <a16:creationId xmlns:a16="http://schemas.microsoft.com/office/drawing/2014/main" id="{D994A48B-E79B-B74C-AFBA-959F6C18DB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35536" y="3757133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5" name="Rectangle 8">
            <a:extLst>
              <a:ext uri="{FF2B5EF4-FFF2-40B4-BE49-F238E27FC236}">
                <a16:creationId xmlns:a16="http://schemas.microsoft.com/office/drawing/2014/main" id="{2C942ADE-E667-DE43-9761-CE591010C85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79515" y="3757133"/>
            <a:ext cx="277299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6" name="Rectangle 9">
            <a:extLst>
              <a:ext uri="{FF2B5EF4-FFF2-40B4-BE49-F238E27FC236}">
                <a16:creationId xmlns:a16="http://schemas.microsoft.com/office/drawing/2014/main" id="{E17C5687-BEFD-3E49-97CF-06837A2C5D8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89601" y="3757133"/>
            <a:ext cx="138649" cy="30483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7" name="Rectangle 10">
            <a:extLst>
              <a:ext uri="{FF2B5EF4-FFF2-40B4-BE49-F238E27FC236}">
                <a16:creationId xmlns:a16="http://schemas.microsoft.com/office/drawing/2014/main" id="{F3440162-0EE9-D040-AD43-CB6B9982897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64101" y="4214377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8" name="Rectangle 11">
            <a:extLst>
              <a:ext uri="{FF2B5EF4-FFF2-40B4-BE49-F238E27FC236}">
                <a16:creationId xmlns:a16="http://schemas.microsoft.com/office/drawing/2014/main" id="{6AAEB899-3A1F-5A40-B779-90DC04A774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08080" y="4214377"/>
            <a:ext cx="277299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89" name="Rectangle 12">
            <a:extLst>
              <a:ext uri="{FF2B5EF4-FFF2-40B4-BE49-F238E27FC236}">
                <a16:creationId xmlns:a16="http://schemas.microsoft.com/office/drawing/2014/main" id="{02122BA1-ADD0-BE4F-AB6D-A2228EDE328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79515" y="4214377"/>
            <a:ext cx="277299" cy="30483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0" name="Rectangle 13">
            <a:extLst>
              <a:ext uri="{FF2B5EF4-FFF2-40B4-BE49-F238E27FC236}">
                <a16:creationId xmlns:a16="http://schemas.microsoft.com/office/drawing/2014/main" id="{42F122E7-E1A7-8D41-9620-F8DD76DC73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96464" y="4214377"/>
            <a:ext cx="207973" cy="30483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1" name="Rectangle 27">
            <a:extLst>
              <a:ext uri="{FF2B5EF4-FFF2-40B4-BE49-F238E27FC236}">
                <a16:creationId xmlns:a16="http://schemas.microsoft.com/office/drawing/2014/main" id="{5F944F9B-DA8D-554B-BA94-529F63735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715" y="2385399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2" name="Rectangle 28">
            <a:extLst>
              <a:ext uri="{FF2B5EF4-FFF2-40B4-BE49-F238E27FC236}">
                <a16:creationId xmlns:a16="http://schemas.microsoft.com/office/drawing/2014/main" id="{2F4D8055-20E3-AF43-ADBE-D72285E168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78317" y="3147473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3" name="Rectangle 29">
            <a:extLst>
              <a:ext uri="{FF2B5EF4-FFF2-40B4-BE49-F238E27FC236}">
                <a16:creationId xmlns:a16="http://schemas.microsoft.com/office/drawing/2014/main" id="{B94008D8-D029-7944-A6B0-8ABB2BA723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91621" y="3147473"/>
            <a:ext cx="207973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4" name="Rectangle 30">
            <a:extLst>
              <a:ext uri="{FF2B5EF4-FFF2-40B4-BE49-F238E27FC236}">
                <a16:creationId xmlns:a16="http://schemas.microsoft.com/office/drawing/2014/main" id="{FFCB472F-9600-884C-BE2F-3C6743FAA40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78317" y="3757133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5" name="Rectangle 31">
            <a:extLst>
              <a:ext uri="{FF2B5EF4-FFF2-40B4-BE49-F238E27FC236}">
                <a16:creationId xmlns:a16="http://schemas.microsoft.com/office/drawing/2014/main" id="{865843C0-A158-144F-9281-A37B2AA2E5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22296" y="3757133"/>
            <a:ext cx="277299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6" name="Rectangle 32">
            <a:extLst>
              <a:ext uri="{FF2B5EF4-FFF2-40B4-BE49-F238E27FC236}">
                <a16:creationId xmlns:a16="http://schemas.microsoft.com/office/drawing/2014/main" id="{DE320EA6-AEE8-204C-99BA-A1A7FBC412F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32382" y="3757133"/>
            <a:ext cx="138649" cy="30483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7" name="Rectangle 33">
            <a:extLst>
              <a:ext uri="{FF2B5EF4-FFF2-40B4-BE49-F238E27FC236}">
                <a16:creationId xmlns:a16="http://schemas.microsoft.com/office/drawing/2014/main" id="{E7609BD2-5E8B-3B43-94F8-832495608EF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78317" y="4214377"/>
            <a:ext cx="554596" cy="30483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8" name="Rectangle 34">
            <a:extLst>
              <a:ext uri="{FF2B5EF4-FFF2-40B4-BE49-F238E27FC236}">
                <a16:creationId xmlns:a16="http://schemas.microsoft.com/office/drawing/2014/main" id="{CA1D88DB-C5DE-944F-8401-4F4C8A0CD2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22296" y="4214377"/>
            <a:ext cx="277299" cy="30483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99" name="Rectangle 35">
            <a:extLst>
              <a:ext uri="{FF2B5EF4-FFF2-40B4-BE49-F238E27FC236}">
                <a16:creationId xmlns:a16="http://schemas.microsoft.com/office/drawing/2014/main" id="{7A3B1D9D-F4E3-3B47-AD4D-1CB794DCC4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93731" y="4214377"/>
            <a:ext cx="277299" cy="30483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100" name="Rectangle 36">
            <a:extLst>
              <a:ext uri="{FF2B5EF4-FFF2-40B4-BE49-F238E27FC236}">
                <a16:creationId xmlns:a16="http://schemas.microsoft.com/office/drawing/2014/main" id="{EC81C894-FB35-9340-8F31-D78FB92E0A4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10680" y="4214377"/>
            <a:ext cx="207973" cy="30483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101" name="Text Box 37">
            <a:extLst>
              <a:ext uri="{FF2B5EF4-FFF2-40B4-BE49-F238E27FC236}">
                <a16:creationId xmlns:a16="http://schemas.microsoft.com/office/drawing/2014/main" id="{68BC4FE0-D3FF-1943-8A6F-AAE34BD6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775" y="2309192"/>
            <a:ext cx="1559846" cy="3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Get index.html</a:t>
            </a:r>
          </a:p>
        </p:txBody>
      </p:sp>
      <p:sp>
        <p:nvSpPr>
          <p:cNvPr id="45102" name="Text Box 38">
            <a:extLst>
              <a:ext uri="{FF2B5EF4-FFF2-40B4-BE49-F238E27FC236}">
                <a16:creationId xmlns:a16="http://schemas.microsoft.com/office/drawing/2014/main" id="{94DDE978-C226-C64E-940E-8F9B8E70A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2406" y="3071266"/>
            <a:ext cx="1526583" cy="3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Connection ID</a:t>
            </a:r>
          </a:p>
        </p:txBody>
      </p:sp>
      <p:sp>
        <p:nvSpPr>
          <p:cNvPr id="45103" name="Text Box 39">
            <a:extLst>
              <a:ext uri="{FF2B5EF4-FFF2-40B4-BE49-F238E27FC236}">
                <a16:creationId xmlns:a16="http://schemas.microsoft.com/office/drawing/2014/main" id="{FFFB16F7-C4D9-9F40-95D7-19E440A5A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44" y="3757133"/>
            <a:ext cx="1983508" cy="3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Source/Destination</a:t>
            </a:r>
          </a:p>
        </p:txBody>
      </p:sp>
      <p:sp>
        <p:nvSpPr>
          <p:cNvPr id="45104" name="Text Box 40">
            <a:extLst>
              <a:ext uri="{FF2B5EF4-FFF2-40B4-BE49-F238E27FC236}">
                <a16:creationId xmlns:a16="http://schemas.microsoft.com/office/drawing/2014/main" id="{84C61975-DCE8-744C-8675-702EF09E8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297" y="4214377"/>
            <a:ext cx="1440801" cy="3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Link Address</a:t>
            </a:r>
          </a:p>
        </p:txBody>
      </p:sp>
      <p:sp>
        <p:nvSpPr>
          <p:cNvPr id="45074" name="Text Box 41">
            <a:extLst>
              <a:ext uri="{FF2B5EF4-FFF2-40B4-BE49-F238E27FC236}">
                <a16:creationId xmlns:a16="http://schemas.microsoft.com/office/drawing/2014/main" id="{44ACEE24-1E38-9B4B-A7BB-201C3BAE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501" y="1470992"/>
            <a:ext cx="134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45075" name="Text Box 42">
            <a:extLst>
              <a:ext uri="{FF2B5EF4-FFF2-40B4-BE49-F238E27FC236}">
                <a16:creationId xmlns:a16="http://schemas.microsoft.com/office/drawing/2014/main" id="{B9CFE9D3-DE59-A64B-8634-BAA4D4946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513" y="1470992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 b="0" dirty="0">
                <a:latin typeface="Arial" panose="020B0604020202020204" pitchFamily="34" charset="0"/>
              </a:rPr>
              <a:t>Host</a:t>
            </a:r>
          </a:p>
        </p:txBody>
      </p:sp>
      <p:sp>
        <p:nvSpPr>
          <p:cNvPr id="45077" name="Rectangle 4">
            <a:extLst>
              <a:ext uri="{FF2B5EF4-FFF2-40B4-BE49-F238E27FC236}">
                <a16:creationId xmlns:a16="http://schemas.microsoft.com/office/drawing/2014/main" id="{E34D668F-46A4-DC49-8E4E-74BC5212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113" y="413799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Link hardware</a:t>
            </a:r>
          </a:p>
        </p:txBody>
      </p:sp>
      <p:sp>
        <p:nvSpPr>
          <p:cNvPr id="45078" name="Rectangle 5">
            <a:extLst>
              <a:ext uri="{FF2B5EF4-FFF2-40B4-BE49-F238E27FC236}">
                <a16:creationId xmlns:a16="http://schemas.microsoft.com/office/drawing/2014/main" id="{C5D84C07-B10B-CB4E-9096-B2910A9D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913" y="3606179"/>
            <a:ext cx="1676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Host-to-host </a:t>
            </a:r>
          </a:p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connectivity</a:t>
            </a:r>
          </a:p>
        </p:txBody>
      </p:sp>
      <p:sp>
        <p:nvSpPr>
          <p:cNvPr id="45079" name="Rectangle 6">
            <a:extLst>
              <a:ext uri="{FF2B5EF4-FFF2-40B4-BE49-F238E27FC236}">
                <a16:creationId xmlns:a16="http://schemas.microsoft.com/office/drawing/2014/main" id="{3A07083E-EAFC-7640-A061-9EA47C61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913" y="291879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App-to-app </a:t>
            </a:r>
          </a:p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channels</a:t>
            </a:r>
          </a:p>
        </p:txBody>
      </p:sp>
      <p:sp>
        <p:nvSpPr>
          <p:cNvPr id="45080" name="Rectangle 7">
            <a:extLst>
              <a:ext uri="{FF2B5EF4-FFF2-40B4-BE49-F238E27FC236}">
                <a16:creationId xmlns:a16="http://schemas.microsoft.com/office/drawing/2014/main" id="{537E2BFC-C173-C643-9080-5B68FD102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913" y="2231405"/>
            <a:ext cx="1676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</a:rPr>
              <a:t>Application</a:t>
            </a:r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D95E8162-F137-FB4A-A9E7-1FD2DD7AD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554" y="5357191"/>
            <a:ext cx="2779159" cy="7302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57A72223-BF2E-BC47-86F4-4A598B444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030" y="5357191"/>
            <a:ext cx="1152523" cy="7302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657C1CFB-B134-8248-A9DE-770B1E4F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805" y="5357191"/>
            <a:ext cx="1038223" cy="7302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64AE2FA4-F049-B140-AA6D-351B89F6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311" y="5357192"/>
            <a:ext cx="1537493" cy="7302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BDE4BFFD-7029-3D48-B0CA-F00C1C507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88" y="5420223"/>
            <a:ext cx="1415772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dirty="0"/>
              <a:t>Ethernet</a:t>
            </a:r>
            <a:br>
              <a:rPr lang="en-US" altLang="en-US" dirty="0"/>
            </a:br>
            <a:r>
              <a:rPr lang="en-US" altLang="en-US" dirty="0"/>
              <a:t>header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52779FDF-F476-A446-9324-4570BE34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804" y="5387085"/>
            <a:ext cx="1116398" cy="6540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dirty="0"/>
              <a:t>IP</a:t>
            </a:r>
            <a:br>
              <a:rPr lang="en-US" altLang="en-US" dirty="0"/>
            </a:br>
            <a:r>
              <a:rPr lang="en-US" altLang="en-US" dirty="0"/>
              <a:t>header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3D86F2DF-5A9C-D64A-83CA-441199F4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029" y="5401641"/>
            <a:ext cx="1261884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dirty="0"/>
              <a:t>TCP</a:t>
            </a:r>
            <a:br>
              <a:rPr lang="en-US" altLang="en-US" dirty="0"/>
            </a:br>
            <a:r>
              <a:rPr lang="en-US" altLang="en-US" dirty="0"/>
              <a:t>header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B62A494F-18AA-0549-AD21-C929E133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298" y="5406681"/>
            <a:ext cx="1261884" cy="6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dirty="0"/>
              <a:t>HTTP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dirty="0"/>
              <a:t>message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65870AF-86CB-024B-9EA0-0B113C89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874" y="5357191"/>
            <a:ext cx="6525840" cy="730250"/>
          </a:xfrm>
          <a:prstGeom prst="rect">
            <a:avLst/>
          </a:prstGeom>
          <a:noFill/>
          <a:ln w="5080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061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F0EC09E6-8A4A-F74B-8407-38CD38DF0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52" tIns="44434" rIns="90452" bIns="44434" rtlCol="0" anchor="b"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Internet Hourglass with “Narrow Waist”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5D567B7D-507F-FB48-B66C-1ED3B786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4434F6-C0AF-DF4E-A0FB-8BB37D4ECAA1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94274" name="Rectangle 2">
            <a:extLst>
              <a:ext uri="{FF2B5EF4-FFF2-40B4-BE49-F238E27FC236}">
                <a16:creationId xmlns:a16="http://schemas.microsoft.com/office/drawing/2014/main" id="{C588FE08-CC50-5647-B5BD-5EDF282DF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55787"/>
            <a:ext cx="8077200" cy="3810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Courier New" pitchFamily="-105" charset="0"/>
            </a:endParaRPr>
          </a:p>
        </p:txBody>
      </p:sp>
      <p:sp>
        <p:nvSpPr>
          <p:cNvPr id="40965" name="Line 4">
            <a:extLst>
              <a:ext uri="{FF2B5EF4-FFF2-40B4-BE49-F238E27FC236}">
                <a16:creationId xmlns:a16="http://schemas.microsoft.com/office/drawing/2014/main" id="{2BE65E04-8A14-E947-8B3B-79689F26C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913187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Arc 5">
            <a:extLst>
              <a:ext uri="{FF2B5EF4-FFF2-40B4-BE49-F238E27FC236}">
                <a16:creationId xmlns:a16="http://schemas.microsoft.com/office/drawing/2014/main" id="{1041B85E-4508-984E-BF76-13ECAD0F3559}"/>
              </a:ext>
            </a:extLst>
          </p:cNvPr>
          <p:cNvSpPr>
            <a:spLocks/>
          </p:cNvSpPr>
          <p:nvPr/>
        </p:nvSpPr>
        <p:spPr bwMode="auto">
          <a:xfrm>
            <a:off x="8077200" y="3870325"/>
            <a:ext cx="1181100" cy="134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Arc 6">
            <a:extLst>
              <a:ext uri="{FF2B5EF4-FFF2-40B4-BE49-F238E27FC236}">
                <a16:creationId xmlns:a16="http://schemas.microsoft.com/office/drawing/2014/main" id="{CB895FDF-1EB3-DB46-825B-3186EB369E50}"/>
              </a:ext>
            </a:extLst>
          </p:cNvPr>
          <p:cNvSpPr>
            <a:spLocks/>
          </p:cNvSpPr>
          <p:nvPr/>
        </p:nvSpPr>
        <p:spPr bwMode="auto">
          <a:xfrm>
            <a:off x="6897688" y="3870325"/>
            <a:ext cx="1181100" cy="13462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Arc 7">
            <a:extLst>
              <a:ext uri="{FF2B5EF4-FFF2-40B4-BE49-F238E27FC236}">
                <a16:creationId xmlns:a16="http://schemas.microsoft.com/office/drawing/2014/main" id="{F39B28D5-9A3E-4B44-94FD-35A187CB4FCD}"/>
              </a:ext>
            </a:extLst>
          </p:cNvPr>
          <p:cNvSpPr>
            <a:spLocks/>
          </p:cNvSpPr>
          <p:nvPr/>
        </p:nvSpPr>
        <p:spPr bwMode="auto">
          <a:xfrm rot="10800000">
            <a:off x="8067676" y="2084387"/>
            <a:ext cx="1230313" cy="16779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Arc 8">
            <a:extLst>
              <a:ext uri="{FF2B5EF4-FFF2-40B4-BE49-F238E27FC236}">
                <a16:creationId xmlns:a16="http://schemas.microsoft.com/office/drawing/2014/main" id="{CE3379AB-D845-CB45-889A-01CE203F77F5}"/>
              </a:ext>
            </a:extLst>
          </p:cNvPr>
          <p:cNvSpPr>
            <a:spLocks/>
          </p:cNvSpPr>
          <p:nvPr/>
        </p:nvSpPr>
        <p:spPr bwMode="auto">
          <a:xfrm rot="10800000">
            <a:off x="6858001" y="2084387"/>
            <a:ext cx="1209675" cy="16779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BCECC2F0-FD35-F247-B58A-7176C67AA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0064" y="2084387"/>
            <a:ext cx="24352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7805FEF-016D-F748-A952-4B814ECEA2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0064" y="5203825"/>
            <a:ext cx="23590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1">
            <a:extLst>
              <a:ext uri="{FF2B5EF4-FFF2-40B4-BE49-F238E27FC236}">
                <a16:creationId xmlns:a16="http://schemas.microsoft.com/office/drawing/2014/main" id="{5B1192EB-B860-8C47-92DF-B18D3A47E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87762"/>
            <a:ext cx="304800" cy="217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0973" name="Group 12">
            <a:extLst>
              <a:ext uri="{FF2B5EF4-FFF2-40B4-BE49-F238E27FC236}">
                <a16:creationId xmlns:a16="http://schemas.microsoft.com/office/drawing/2014/main" id="{EE258833-8277-8D4D-83A4-B84D727AB827}"/>
              </a:ext>
            </a:extLst>
          </p:cNvPr>
          <p:cNvGrpSpPr>
            <a:grpSpLocks/>
          </p:cNvGrpSpPr>
          <p:nvPr/>
        </p:nvGrpSpPr>
        <p:grpSpPr bwMode="auto">
          <a:xfrm>
            <a:off x="7459669" y="2922585"/>
            <a:ext cx="1279526" cy="366646"/>
            <a:chOff x="3739" y="2290"/>
            <a:chExt cx="806" cy="241"/>
          </a:xfrm>
        </p:grpSpPr>
        <p:sp>
          <p:nvSpPr>
            <p:cNvPr id="41000" name="Rectangle 13">
              <a:extLst>
                <a:ext uri="{FF2B5EF4-FFF2-40B4-BE49-F238E27FC236}">
                  <a16:creationId xmlns:a16="http://schemas.microsoft.com/office/drawing/2014/main" id="{00C5CF1C-1F1E-DE47-A7F7-95ABE0533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290"/>
              <a:ext cx="406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43" tIns="44430" rIns="90443" bIns="4443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dirty="0">
                  <a:latin typeface="Arial" panose="020B0604020202020204" pitchFamily="34" charset="0"/>
                </a:rPr>
                <a:t>TCP</a:t>
              </a:r>
            </a:p>
          </p:txBody>
        </p:sp>
        <p:sp>
          <p:nvSpPr>
            <p:cNvPr id="41001" name="Rectangle 14">
              <a:extLst>
                <a:ext uri="{FF2B5EF4-FFF2-40B4-BE49-F238E27FC236}">
                  <a16:creationId xmlns:a16="http://schemas.microsoft.com/office/drawing/2014/main" id="{9E64DCE7-D4C1-D34B-B3FD-DB26982E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2290"/>
              <a:ext cx="422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43" tIns="44430" rIns="90443" bIns="4443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altLang="en-US" sz="1800" dirty="0">
                  <a:latin typeface="Arial" panose="020B0604020202020204" pitchFamily="34" charset="0"/>
                </a:rPr>
                <a:t>UDP</a:t>
              </a:r>
            </a:p>
          </p:txBody>
        </p:sp>
      </p:grpSp>
      <p:sp>
        <p:nvSpPr>
          <p:cNvPr id="40974" name="Rectangle 15">
            <a:extLst>
              <a:ext uri="{FF2B5EF4-FFF2-40B4-BE49-F238E27FC236}">
                <a16:creationId xmlns:a16="http://schemas.microsoft.com/office/drawing/2014/main" id="{B2B3FB28-917B-0E4C-94E5-FD660DDAE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197" y="4208441"/>
            <a:ext cx="657160" cy="36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 dirty="0">
                <a:latin typeface="Arial" panose="020B0604020202020204" pitchFamily="34" charset="0"/>
              </a:rPr>
              <a:t>Link</a:t>
            </a:r>
          </a:p>
        </p:txBody>
      </p:sp>
      <p:sp>
        <p:nvSpPr>
          <p:cNvPr id="40975" name="Rectangle 16">
            <a:extLst>
              <a:ext uri="{FF2B5EF4-FFF2-40B4-BE49-F238E27FC236}">
                <a16:creationId xmlns:a16="http://schemas.microsoft.com/office/drawing/2014/main" id="{D4791254-3EE8-2C42-9A5B-BFC2F990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9514" y="4683126"/>
            <a:ext cx="1108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Physical</a:t>
            </a:r>
          </a:p>
        </p:txBody>
      </p:sp>
      <p:sp>
        <p:nvSpPr>
          <p:cNvPr id="40976" name="Rectangle 17">
            <a:extLst>
              <a:ext uri="{FF2B5EF4-FFF2-40B4-BE49-F238E27FC236}">
                <a16:creationId xmlns:a16="http://schemas.microsoft.com/office/drawing/2014/main" id="{E110E432-9E6E-B549-B67B-B01AB605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4" y="2286001"/>
            <a:ext cx="1552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52" tIns="44434" rIns="90452" bIns="44434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latin typeface="Arial" panose="020B0604020202020204" pitchFamily="34" charset="0"/>
              </a:rPr>
              <a:t>Applications</a:t>
            </a:r>
          </a:p>
        </p:txBody>
      </p:sp>
      <p:sp>
        <p:nvSpPr>
          <p:cNvPr id="40977" name="Text Box 18">
            <a:extLst>
              <a:ext uri="{FF2B5EF4-FFF2-40B4-BE49-F238E27FC236}">
                <a16:creationId xmlns:a16="http://schemas.microsoft.com/office/drawing/2014/main" id="{9B127C92-2EFE-2448-8582-BE79FD57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207001"/>
            <a:ext cx="3294142" cy="4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2400">
                <a:latin typeface="Arial" panose="020B0604020202020204" pitchFamily="34" charset="0"/>
              </a:rPr>
              <a:t>The Hourglass Model</a:t>
            </a:r>
          </a:p>
        </p:txBody>
      </p:sp>
      <p:sp>
        <p:nvSpPr>
          <p:cNvPr id="40978" name="Text Box 19">
            <a:extLst>
              <a:ext uri="{FF2B5EF4-FFF2-40B4-BE49-F238E27FC236}">
                <a16:creationId xmlns:a16="http://schemas.microsoft.com/office/drawing/2014/main" id="{AFA55642-C547-8E4C-AE2B-4A8779E8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455987"/>
            <a:ext cx="1597025" cy="52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0">
                <a:latin typeface="Arial" panose="020B0604020202020204" pitchFamily="34" charset="0"/>
              </a:rPr>
              <a:t>Waist</a:t>
            </a:r>
          </a:p>
        </p:txBody>
      </p:sp>
      <p:sp>
        <p:nvSpPr>
          <p:cNvPr id="38931" name="Text Box 20">
            <a:extLst>
              <a:ext uri="{FF2B5EF4-FFF2-40B4-BE49-F238E27FC236}">
                <a16:creationId xmlns:a16="http://schemas.microsoft.com/office/drawing/2014/main" id="{501AE2C3-FDB2-9943-B808-90F1F83E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970587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7" tIns="45632" rIns="91267" bIns="45632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defTabSz="91281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b="0" dirty="0">
                <a:latin typeface="Arial" panose="020B0604020202020204" pitchFamily="34" charset="0"/>
              </a:rPr>
              <a:t>The “narrow waist” facilitates interoperability</a:t>
            </a:r>
          </a:p>
        </p:txBody>
      </p:sp>
      <p:sp>
        <p:nvSpPr>
          <p:cNvPr id="40980" name="Rectangle 21">
            <a:extLst>
              <a:ext uri="{FF2B5EF4-FFF2-40B4-BE49-F238E27FC236}">
                <a16:creationId xmlns:a16="http://schemas.microsoft.com/office/drawing/2014/main" id="{57172028-5AE4-914C-BE21-1AC3167A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304" y="2312987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panose="020B0604020202020204" pitchFamily="34" charset="0"/>
              </a:rPr>
              <a:t>FTP</a:t>
            </a:r>
          </a:p>
        </p:txBody>
      </p:sp>
      <p:sp>
        <p:nvSpPr>
          <p:cNvPr id="40981" name="Rectangle 22">
            <a:extLst>
              <a:ext uri="{FF2B5EF4-FFF2-40B4-BE49-F238E27FC236}">
                <a16:creationId xmlns:a16="http://schemas.microsoft.com/office/drawing/2014/main" id="{91F94328-D1CA-A34C-A1FA-9C9B8D1C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319" y="2312987"/>
            <a:ext cx="782637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t>HTTP</a:t>
            </a:r>
          </a:p>
        </p:txBody>
      </p:sp>
      <p:sp>
        <p:nvSpPr>
          <p:cNvPr id="40982" name="Rectangle 23">
            <a:extLst>
              <a:ext uri="{FF2B5EF4-FFF2-40B4-BE49-F238E27FC236}">
                <a16:creationId xmlns:a16="http://schemas.microsoft.com/office/drawing/2014/main" id="{AFE3616F-CC28-F14A-8BF4-E737F7E58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312987"/>
            <a:ext cx="8001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TFTP</a:t>
            </a:r>
          </a:p>
        </p:txBody>
      </p:sp>
      <p:sp>
        <p:nvSpPr>
          <p:cNvPr id="40983" name="Rectangle 24">
            <a:extLst>
              <a:ext uri="{FF2B5EF4-FFF2-40B4-BE49-F238E27FC236}">
                <a16:creationId xmlns:a16="http://schemas.microsoft.com/office/drawing/2014/main" id="{1E338CCA-A196-494C-80A1-6E6D824D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312987"/>
            <a:ext cx="685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NV</a:t>
            </a:r>
          </a:p>
        </p:txBody>
      </p:sp>
      <p:sp>
        <p:nvSpPr>
          <p:cNvPr id="40984" name="Rectangle 25">
            <a:extLst>
              <a:ext uri="{FF2B5EF4-FFF2-40B4-BE49-F238E27FC236}">
                <a16:creationId xmlns:a16="http://schemas.microsoft.com/office/drawing/2014/main" id="{F41830D2-F9D6-574F-838E-6B178EB08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998787"/>
            <a:ext cx="685800" cy="381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panose="020B0604020202020204" pitchFamily="34" charset="0"/>
              </a:rPr>
              <a:t>TCP</a:t>
            </a:r>
          </a:p>
        </p:txBody>
      </p:sp>
      <p:sp>
        <p:nvSpPr>
          <p:cNvPr id="40985" name="Rectangle 26">
            <a:extLst>
              <a:ext uri="{FF2B5EF4-FFF2-40B4-BE49-F238E27FC236}">
                <a16:creationId xmlns:a16="http://schemas.microsoft.com/office/drawing/2014/main" id="{97373E78-2F86-C846-9017-B1EB48C4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98787"/>
            <a:ext cx="685800" cy="381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t>UDP</a:t>
            </a:r>
          </a:p>
        </p:txBody>
      </p:sp>
      <p:sp>
        <p:nvSpPr>
          <p:cNvPr id="40986" name="Rectangle 27">
            <a:extLst>
              <a:ext uri="{FF2B5EF4-FFF2-40B4-BE49-F238E27FC236}">
                <a16:creationId xmlns:a16="http://schemas.microsoft.com/office/drawing/2014/main" id="{28D017ED-C597-2E4E-B824-1EDDAD4D7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60787"/>
            <a:ext cx="685800" cy="381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Arial" panose="020B0604020202020204" pitchFamily="34" charset="0"/>
              </a:rPr>
              <a:t>IP</a:t>
            </a:r>
          </a:p>
        </p:txBody>
      </p:sp>
      <p:sp>
        <p:nvSpPr>
          <p:cNvPr id="40987" name="Rectangle 28">
            <a:extLst>
              <a:ext uri="{FF2B5EF4-FFF2-40B4-BE49-F238E27FC236}">
                <a16:creationId xmlns:a16="http://schemas.microsoft.com/office/drawing/2014/main" id="{956EB092-2E76-6C4F-850F-F510F252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199" y="4522787"/>
            <a:ext cx="774699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panose="020B0604020202020204" pitchFamily="34" charset="0"/>
              </a:rPr>
              <a:t>LINK</a:t>
            </a:r>
            <a:r>
              <a:rPr lang="en-US" altLang="en-US" b="0" baseline="-250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88" name="Rectangle 29">
            <a:extLst>
              <a:ext uri="{FF2B5EF4-FFF2-40B4-BE49-F238E27FC236}">
                <a16:creationId xmlns:a16="http://schemas.microsoft.com/office/drawing/2014/main" id="{D840A031-9C27-544E-8EB9-59E6155DB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8" y="4522787"/>
            <a:ext cx="81121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panose="020B0604020202020204" pitchFamily="34" charset="0"/>
              </a:rPr>
              <a:t>LINK</a:t>
            </a:r>
            <a:r>
              <a:rPr lang="en-US" altLang="en-US" b="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989" name="Rectangle 30">
            <a:extLst>
              <a:ext uri="{FF2B5EF4-FFF2-40B4-BE49-F238E27FC236}">
                <a16:creationId xmlns:a16="http://schemas.microsoft.com/office/drawing/2014/main" id="{7F482431-CE8B-CB48-96A8-7BDDFB68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522787"/>
            <a:ext cx="852486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Arial" panose="020B0604020202020204" pitchFamily="34" charset="0"/>
              </a:rPr>
              <a:t>LINK</a:t>
            </a:r>
            <a:r>
              <a:rPr lang="en-US" altLang="en-US" b="0" baseline="-25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0990" name="Rectangle 31">
            <a:extLst>
              <a:ext uri="{FF2B5EF4-FFF2-40B4-BE49-F238E27FC236}">
                <a16:creationId xmlns:a16="http://schemas.microsoft.com/office/drawing/2014/main" id="{1FA37653-3512-C841-987C-0A1E57056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22787"/>
            <a:ext cx="685800" cy="3810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endParaRPr lang="en-US" altLang="en-US" b="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40991" name="AutoShape 32">
            <a:extLst>
              <a:ext uri="{FF2B5EF4-FFF2-40B4-BE49-F238E27FC236}">
                <a16:creationId xmlns:a16="http://schemas.microsoft.com/office/drawing/2014/main" id="{7F1D7303-152B-0F49-9E16-20CC8F670E85}"/>
              </a:ext>
            </a:extLst>
          </p:cNvPr>
          <p:cNvCxnSpPr>
            <a:cxnSpLocks noChangeShapeType="1"/>
            <a:stCxn id="40980" idx="2"/>
            <a:endCxn id="40984" idx="0"/>
          </p:cNvCxnSpPr>
          <p:nvPr/>
        </p:nvCxnSpPr>
        <p:spPr bwMode="auto">
          <a:xfrm>
            <a:off x="2713204" y="2693987"/>
            <a:ext cx="449096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2" name="AutoShape 33">
            <a:extLst>
              <a:ext uri="{FF2B5EF4-FFF2-40B4-BE49-F238E27FC236}">
                <a16:creationId xmlns:a16="http://schemas.microsoft.com/office/drawing/2014/main" id="{C48AF24E-A0E0-B649-B24D-B0C1E277FB14}"/>
              </a:ext>
            </a:extLst>
          </p:cNvPr>
          <p:cNvCxnSpPr>
            <a:cxnSpLocks noChangeShapeType="1"/>
            <a:endCxn id="40984" idx="0"/>
          </p:cNvCxnSpPr>
          <p:nvPr/>
        </p:nvCxnSpPr>
        <p:spPr bwMode="auto">
          <a:xfrm flipH="1">
            <a:off x="3162300" y="269398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3" name="AutoShape 34">
            <a:extLst>
              <a:ext uri="{FF2B5EF4-FFF2-40B4-BE49-F238E27FC236}">
                <a16:creationId xmlns:a16="http://schemas.microsoft.com/office/drawing/2014/main" id="{84841330-0AB7-AC41-9074-EBE692A2D9BA}"/>
              </a:ext>
            </a:extLst>
          </p:cNvPr>
          <p:cNvCxnSpPr>
            <a:cxnSpLocks noChangeShapeType="1"/>
            <a:stCxn id="40983" idx="2"/>
          </p:cNvCxnSpPr>
          <p:nvPr/>
        </p:nvCxnSpPr>
        <p:spPr bwMode="auto">
          <a:xfrm>
            <a:off x="4457700" y="2693987"/>
            <a:ext cx="41910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4" name="AutoShape 35">
            <a:extLst>
              <a:ext uri="{FF2B5EF4-FFF2-40B4-BE49-F238E27FC236}">
                <a16:creationId xmlns:a16="http://schemas.microsoft.com/office/drawing/2014/main" id="{0073F07C-3ED1-2A46-851E-2D0F9175B3DE}"/>
              </a:ext>
            </a:extLst>
          </p:cNvPr>
          <p:cNvCxnSpPr>
            <a:cxnSpLocks noChangeShapeType="1"/>
            <a:stCxn id="40982" idx="2"/>
          </p:cNvCxnSpPr>
          <p:nvPr/>
        </p:nvCxnSpPr>
        <p:spPr bwMode="auto">
          <a:xfrm flipH="1">
            <a:off x="4876800" y="2693987"/>
            <a:ext cx="476250" cy="304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5" name="AutoShape 36">
            <a:extLst>
              <a:ext uri="{FF2B5EF4-FFF2-40B4-BE49-F238E27FC236}">
                <a16:creationId xmlns:a16="http://schemas.microsoft.com/office/drawing/2014/main" id="{3360EA39-49A5-E842-A785-437FDFFAE979}"/>
              </a:ext>
            </a:extLst>
          </p:cNvPr>
          <p:cNvCxnSpPr>
            <a:cxnSpLocks noChangeShapeType="1"/>
            <a:stCxn id="40984" idx="2"/>
            <a:endCxn id="40986" idx="0"/>
          </p:cNvCxnSpPr>
          <p:nvPr/>
        </p:nvCxnSpPr>
        <p:spPr bwMode="auto">
          <a:xfrm>
            <a:off x="3162300" y="3379787"/>
            <a:ext cx="9144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6" name="AutoShape 37">
            <a:extLst>
              <a:ext uri="{FF2B5EF4-FFF2-40B4-BE49-F238E27FC236}">
                <a16:creationId xmlns:a16="http://schemas.microsoft.com/office/drawing/2014/main" id="{8494E6C7-3139-C640-898E-26731B0DA9A6}"/>
              </a:ext>
            </a:extLst>
          </p:cNvPr>
          <p:cNvCxnSpPr>
            <a:cxnSpLocks noChangeShapeType="1"/>
            <a:stCxn id="40985" idx="2"/>
            <a:endCxn id="40986" idx="0"/>
          </p:cNvCxnSpPr>
          <p:nvPr/>
        </p:nvCxnSpPr>
        <p:spPr bwMode="auto">
          <a:xfrm flipH="1">
            <a:off x="4076700" y="3379787"/>
            <a:ext cx="8382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7" name="AutoShape 38">
            <a:extLst>
              <a:ext uri="{FF2B5EF4-FFF2-40B4-BE49-F238E27FC236}">
                <a16:creationId xmlns:a16="http://schemas.microsoft.com/office/drawing/2014/main" id="{D6647410-3482-1A48-A2FF-5BDA0F99A9F9}"/>
              </a:ext>
            </a:extLst>
          </p:cNvPr>
          <p:cNvCxnSpPr>
            <a:cxnSpLocks noChangeShapeType="1"/>
            <a:stCxn id="40986" idx="2"/>
            <a:endCxn id="40989" idx="0"/>
          </p:cNvCxnSpPr>
          <p:nvPr/>
        </p:nvCxnSpPr>
        <p:spPr bwMode="auto">
          <a:xfrm>
            <a:off x="4076700" y="4141787"/>
            <a:ext cx="1454943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8" name="AutoShape 39">
            <a:extLst>
              <a:ext uri="{FF2B5EF4-FFF2-40B4-BE49-F238E27FC236}">
                <a16:creationId xmlns:a16="http://schemas.microsoft.com/office/drawing/2014/main" id="{A907411F-A0FE-A54F-983F-0203FBC2CF55}"/>
              </a:ext>
            </a:extLst>
          </p:cNvPr>
          <p:cNvCxnSpPr>
            <a:cxnSpLocks noChangeShapeType="1"/>
            <a:stCxn id="40986" idx="2"/>
            <a:endCxn id="40987" idx="0"/>
          </p:cNvCxnSpPr>
          <p:nvPr/>
        </p:nvCxnSpPr>
        <p:spPr bwMode="auto">
          <a:xfrm flipH="1">
            <a:off x="2749549" y="4141787"/>
            <a:ext cx="1327151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9" name="AutoShape 40">
            <a:extLst>
              <a:ext uri="{FF2B5EF4-FFF2-40B4-BE49-F238E27FC236}">
                <a16:creationId xmlns:a16="http://schemas.microsoft.com/office/drawing/2014/main" id="{9E559E7D-DE82-B94B-917F-6238BB31EF40}"/>
              </a:ext>
            </a:extLst>
          </p:cNvPr>
          <p:cNvCxnSpPr>
            <a:cxnSpLocks noChangeShapeType="1"/>
            <a:stCxn id="40986" idx="2"/>
            <a:endCxn id="40988" idx="0"/>
          </p:cNvCxnSpPr>
          <p:nvPr/>
        </p:nvCxnSpPr>
        <p:spPr bwMode="auto">
          <a:xfrm flipH="1">
            <a:off x="3837783" y="4141787"/>
            <a:ext cx="238917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292305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1433</Words>
  <Application>Microsoft Macintosh PowerPoint</Application>
  <PresentationFormat>Widescreen</PresentationFormat>
  <Paragraphs>393</Paragraphs>
  <Slides>31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Helvetica</vt:lpstr>
      <vt:lpstr>Tahoma</vt:lpstr>
      <vt:lpstr>Times New Roman</vt:lpstr>
      <vt:lpstr>Office Theme</vt:lpstr>
      <vt:lpstr>Microsoft Photo Editor 3.0 Photo</vt:lpstr>
      <vt:lpstr>Microsoft Clip Gallery</vt:lpstr>
      <vt:lpstr>Network Layers</vt:lpstr>
      <vt:lpstr>Modularity in System Design</vt:lpstr>
      <vt:lpstr>Modularity Through Layering</vt:lpstr>
      <vt:lpstr>Modularity Through Protocol Layering</vt:lpstr>
      <vt:lpstr>Internet Protocol Layers</vt:lpstr>
      <vt:lpstr>Internet Protocol Layers</vt:lpstr>
      <vt:lpstr>Layers in Action</vt:lpstr>
      <vt:lpstr>Encapsulation: Layers of Headers</vt:lpstr>
      <vt:lpstr>The Internet Hourglass with “Narrow Waist”</vt:lpstr>
      <vt:lpstr>Network Protocols</vt:lpstr>
      <vt:lpstr>What is a Network Protocol?</vt:lpstr>
      <vt:lpstr>Application: HyperText Transfer Protocol (HTTP)</vt:lpstr>
      <vt:lpstr>Transport Protocols: TCP and UDP</vt:lpstr>
      <vt:lpstr>Transport: Transmission Control Protocol (TCP)</vt:lpstr>
      <vt:lpstr>TCP: Lost or Delayed Packets</vt:lpstr>
      <vt:lpstr>TCP: Corrupted Data</vt:lpstr>
      <vt:lpstr>TCP: Out-of-Order Packet Arrivals</vt:lpstr>
      <vt:lpstr>TCP: Receiver that Runs Out of Space</vt:lpstr>
      <vt:lpstr>Network that Cannot Handle the Load</vt:lpstr>
      <vt:lpstr>Network Layer: Internet Protocol (IP)</vt:lpstr>
      <vt:lpstr>IP: Best-Effort Packet Delivery is Simpler</vt:lpstr>
      <vt:lpstr>IP: Statistical Multiplexing</vt:lpstr>
      <vt:lpstr>IP: Scalable Global Packet Delivery</vt:lpstr>
      <vt:lpstr>IP: Scalable Global Packet Delivery</vt:lpstr>
      <vt:lpstr>IP: Scalable Global Packet Delivery</vt:lpstr>
      <vt:lpstr>Link Layer: Ethernet Local Area Networks</vt:lpstr>
      <vt:lpstr>Link Layer: Ethernet Local Area Networks</vt:lpstr>
      <vt:lpstr>Putting it All Together: Crossing the Layers</vt:lpstr>
      <vt:lpstr>Putting it All Together: Crossing the Layers</vt:lpstr>
      <vt:lpstr>Putting it All Together: Crossing the Layers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Layers</dc:title>
  <dc:creator>Jennifer L. Rexford</dc:creator>
  <cp:lastModifiedBy>Jennifer L. Rexford</cp:lastModifiedBy>
  <cp:revision>233</cp:revision>
  <dcterms:created xsi:type="dcterms:W3CDTF">2019-11-05T20:23:28Z</dcterms:created>
  <dcterms:modified xsi:type="dcterms:W3CDTF">2019-11-06T05:03:56Z</dcterms:modified>
</cp:coreProperties>
</file>