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312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26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676"/>
    <a:srgbClr val="F5B1CE"/>
    <a:srgbClr val="FC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4"/>
    <p:restoredTop sz="94828"/>
  </p:normalViewPr>
  <p:slideViewPr>
    <p:cSldViewPr snapToGrid="0" snapToObjects="1">
      <p:cViewPr varScale="1">
        <p:scale>
          <a:sx n="112" d="100"/>
          <a:sy n="112" d="100"/>
        </p:scale>
        <p:origin x="-120" y="-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F6A2E-436B-9E49-8F98-B0A0C095E2A5}" type="datetimeFigureOut">
              <a:rPr lang="en-US" smtClean="0"/>
              <a:t>7/31/18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47360-A05E-7647-BF98-10F527ED3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47360-A05E-7647-BF98-10F527ED39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64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31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bandwidth</a:t>
            </a:r>
            <a:r>
              <a:rPr lang="en-US" baseline="0" dirty="0" smtClean="0"/>
              <a:t> shares between the two optimization problems.</a:t>
            </a:r>
          </a:p>
          <a:p>
            <a:r>
              <a:rPr lang="en-US" baseline="0" dirty="0" smtClean="0"/>
              <a:t>Connect to primal and dual decomposition?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78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00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 is not novel optimization theory.  Quite the contrary.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5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14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the two “exception” examples</a:t>
            </a:r>
            <a:r>
              <a:rPr lang="en-US" baseline="0" dirty="0" smtClean="0"/>
              <a:t> in the dialogue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78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Network-wide</a:t>
            </a:r>
            <a:r>
              <a:rPr lang="en-US" baseline="0" dirty="0" smtClean="0"/>
              <a:t> visibility and control</a:t>
            </a:r>
          </a:p>
          <a:p>
            <a:r>
              <a:rPr lang="en-US" baseline="0" dirty="0" smtClean="0"/>
              <a:t>Direct control via an open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92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Defined in terms of a protocol and mechanism</a:t>
            </a:r>
          </a:p>
          <a:p>
            <a:r>
              <a:rPr lang="en-US" dirty="0" smtClean="0"/>
              <a:t>Clarify that each packet matches exactly one rule (the highest</a:t>
            </a:r>
            <a:r>
              <a:rPr lang="en-US" baseline="0" dirty="0" smtClean="0"/>
              <a:t> priority one that matches). Primitive execution engine.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0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16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47360-A05E-7647-BF98-10F527ED39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03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60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Abstraction of </a:t>
            </a:r>
            <a:r>
              <a:rPr lang="en-US" dirty="0" err="1" smtClean="0"/>
              <a:t>OpenFlow</a:t>
            </a:r>
            <a:r>
              <a:rPr lang="en-US" dirty="0" smtClean="0"/>
              <a:t>, </a:t>
            </a:r>
            <a:r>
              <a:rPr lang="en-US" dirty="0" err="1" smtClean="0"/>
              <a:t>boolean</a:t>
            </a:r>
            <a:r>
              <a:rPr lang="en-US" baseline="0" dirty="0" smtClean="0"/>
              <a:t> predicates instead of bit twiddling and rules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PL historically, look to define the meaning of programs using “denotational semantics” (one that is compositional).</a:t>
            </a:r>
          </a:p>
          <a:p>
            <a:r>
              <a:rPr lang="en-US" baseline="0" dirty="0" smtClean="0"/>
              <a:t>Programmer doesn’t have to look at the syntax to understand.</a:t>
            </a:r>
          </a:p>
          <a:p>
            <a:r>
              <a:rPr lang="en-US" baseline="0" dirty="0" smtClean="0"/>
              <a:t>Goes back to Dana Scott in the 1960s.</a:t>
            </a:r>
          </a:p>
          <a:p>
            <a:r>
              <a:rPr lang="en-US" baseline="0" dirty="0" smtClean="0"/>
              <a:t>Meaning of something as a combination of the meanings of the two parts.  Applied those lessons here to networking.</a:t>
            </a:r>
          </a:p>
          <a:p>
            <a:r>
              <a:rPr lang="en-US" baseline="0" dirty="0" smtClean="0"/>
              <a:t>So, functions of located packets is the primitive building block.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63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2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Load balancer splits traffic sent to public IP address over multiple replicas, based on client IP address, and rewrites the IP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AC150-71D9-B143-8A5E-44D1C8FD1E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41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NetKAT</a:t>
            </a:r>
            <a:r>
              <a:rPr lang="en-US" dirty="0" smtClean="0"/>
              <a:t>:</a:t>
            </a:r>
            <a:r>
              <a:rPr lang="en-US" baseline="0" dirty="0" smtClean="0"/>
              <a:t> a good example of new PL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97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3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“Pick wisely” – something you like, are good at, and applies to many problems</a:t>
            </a:r>
          </a:p>
          <a:p>
            <a:r>
              <a:rPr lang="en-US" dirty="0" smtClean="0"/>
              <a:t>“Dig deep” – understand operational practices, technology and business trends,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r>
              <a:rPr lang="en-US" baseline="0" dirty="0" smtClean="0"/>
              <a:t> tuned to today’s technology.  What theory does is give you something of enduring value that will survive as technology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61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happen without 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Measuring, model,</a:t>
            </a:r>
            <a:r>
              <a:rPr lang="en-US" baseline="0" dirty="0" smtClean="0"/>
              <a:t> and control</a:t>
            </a:r>
          </a:p>
          <a:p>
            <a:r>
              <a:rPr lang="en-US" baseline="0" dirty="0" smtClean="0"/>
              <a:t>Taking existing network protocols and mechanisms as a given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94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I’ll go in chronological</a:t>
            </a:r>
            <a:r>
              <a:rPr lang="en-US" baseline="0" dirty="0" smtClean="0"/>
              <a:t> order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42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the title to be broader?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59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Mechanisms,</a:t>
            </a:r>
            <a:r>
              <a:rPr lang="en-US" baseline="0" dirty="0" smtClean="0"/>
              <a:t> designed independently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0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72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7857"/>
            <a:ext cx="12192000" cy="3250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836433"/>
            <a:ext cx="12192000" cy="1609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537692"/>
            <a:ext cx="12185650" cy="584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410858"/>
            <a:ext cx="2930525" cy="1425575"/>
          </a:xfrm>
          <a:prstGeom prst="rect">
            <a:avLst/>
          </a:prstGeom>
        </p:spPr>
      </p:pic>
      <p:pic>
        <p:nvPicPr>
          <p:cNvPr id="8" name="Picture 7" descr="ACM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89" y="4653077"/>
            <a:ext cx="1794022" cy="59525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0470776" y="6131859"/>
            <a:ext cx="2008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#GHC17</a:t>
            </a:r>
            <a:endParaRPr lang="en-US" sz="2800" b="1"/>
          </a:p>
        </p:txBody>
      </p:sp>
      <p:pic>
        <p:nvPicPr>
          <p:cNvPr id="11" name="Picture 10" descr="social_twitte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031" y="6265131"/>
            <a:ext cx="256675" cy="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29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E68B49C-61DA-9944-86B7-8584FC4A1D7B}" type="datetime1">
              <a:rPr lang="en-US" smtClean="0"/>
              <a:t>7/31/18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1"/>
          <p:cNvSpPr>
            <a:spLocks noGrp="1"/>
          </p:cNvSpPr>
          <p:nvPr>
            <p:ph type="title"/>
          </p:nvPr>
        </p:nvSpPr>
        <p:spPr>
          <a:xfrm>
            <a:off x="318052" y="-188666"/>
            <a:ext cx="1155258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17500" y="1812424"/>
            <a:ext cx="11553825" cy="4219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8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57"/>
          <a:stretch/>
        </p:blipFill>
        <p:spPr>
          <a:xfrm>
            <a:off x="-6350" y="1183940"/>
            <a:ext cx="12192000" cy="493856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6350" y="0"/>
            <a:ext cx="4061516" cy="1183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26716"/>
            <a:ext cx="12185650" cy="1808922"/>
          </a:xfrm>
          <a:prstGeom prst="rect">
            <a:avLst/>
          </a:prstGeom>
        </p:spPr>
        <p:txBody>
          <a:bodyPr anchor="b"/>
          <a:lstStyle>
            <a:lvl1pPr algn="ctr">
              <a:defRPr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06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654406"/>
            <a:ext cx="12166600" cy="619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490370"/>
            <a:ext cx="2930525" cy="14255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648743" y="2551468"/>
            <a:ext cx="6878637" cy="1201738"/>
          </a:xfrm>
        </p:spPr>
        <p:txBody>
          <a:bodyPr>
            <a:normAutofit/>
          </a:bodyPr>
          <a:lstStyle>
            <a:lvl1pPr algn="ctr">
              <a:defRPr sz="4400" b="0" baseline="0">
                <a:solidFill>
                  <a:schemeClr val="tx2"/>
                </a:solidFill>
                <a:latin typeface="+mj-lt"/>
                <a:ea typeface="Franklin Gothic Book" charset="0"/>
                <a:cs typeface="Franklin Gothic Book" charset="0"/>
              </a:defRPr>
            </a:lvl1pPr>
          </a:lstStyle>
          <a:p>
            <a:pPr lvl="0"/>
            <a:r>
              <a:rPr lang="en-US" dirty="0" smtClean="0"/>
              <a:t>Text goes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52" y="1825625"/>
            <a:ext cx="5701748" cy="4125996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98434" cy="4125996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1"/>
          <p:cNvSpPr>
            <a:spLocks noGrp="1"/>
          </p:cNvSpPr>
          <p:nvPr>
            <p:ph type="title"/>
          </p:nvPr>
        </p:nvSpPr>
        <p:spPr>
          <a:xfrm>
            <a:off x="318052" y="365125"/>
            <a:ext cx="1155258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96" y="457200"/>
            <a:ext cx="435493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655886" cy="540385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6" y="2229852"/>
            <a:ext cx="4354930" cy="36391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989095" y="457200"/>
            <a:ext cx="0" cy="54117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62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607759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7096" y="457200"/>
            <a:ext cx="435493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096" y="2229852"/>
            <a:ext cx="4354930" cy="3639135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14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7500" y="1899235"/>
            <a:ext cx="3532605" cy="24320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27764" y="1899235"/>
            <a:ext cx="3532605" cy="24320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8029" y="1899235"/>
            <a:ext cx="3532605" cy="24320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0" y="4459288"/>
            <a:ext cx="3532188" cy="13954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328181" y="4459288"/>
            <a:ext cx="3532188" cy="13954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38029" y="4459288"/>
            <a:ext cx="3532188" cy="139541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90737" y="1899235"/>
            <a:ext cx="0" cy="39697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8109284" y="1899235"/>
            <a:ext cx="0" cy="39697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34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1000"/>
            <a:ext cx="12185650" cy="393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800" y="490370"/>
            <a:ext cx="2930525" cy="142557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899242" y="3261771"/>
            <a:ext cx="8393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FEEDBACK? RATE AND REVIEW THE SESSION ON OUR MOBILE APP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>
                <a:solidFill>
                  <a:schemeClr val="tx1"/>
                </a:solidFill>
              </a:rPr>
              <a:t>Download the GHC</a:t>
            </a:r>
            <a:r>
              <a:rPr lang="en-US" b="0" baseline="0" dirty="0" smtClean="0">
                <a:solidFill>
                  <a:schemeClr val="tx1"/>
                </a:solidFill>
              </a:rPr>
              <a:t> 17 app at http://</a:t>
            </a:r>
            <a:r>
              <a:rPr lang="en-US" b="0" baseline="0" dirty="0" err="1" smtClean="0">
                <a:solidFill>
                  <a:schemeClr val="tx1"/>
                </a:solidFill>
              </a:rPr>
              <a:t>bit.ly</a:t>
            </a:r>
            <a:r>
              <a:rPr lang="en-US" b="0" baseline="0" dirty="0" smtClean="0">
                <a:solidFill>
                  <a:schemeClr val="tx1"/>
                </a:solidFill>
              </a:rPr>
              <a:t>/ghc17app or </a:t>
            </a:r>
            <a:r>
              <a:rPr lang="en-US" sz="1800" b="0" dirty="0" smtClean="0">
                <a:solidFill>
                  <a:schemeClr val="tx1"/>
                </a:solidFill>
              </a:rPr>
              <a:t>search GHC 2017 in the app store</a:t>
            </a:r>
          </a:p>
        </p:txBody>
      </p:sp>
      <p:pic>
        <p:nvPicPr>
          <p:cNvPr id="6" name="Picture 5" descr="ACM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89" y="4171077"/>
            <a:ext cx="1794022" cy="5952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149343" y="2129525"/>
            <a:ext cx="38933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0" dirty="0" smtClean="0">
                <a:solidFill>
                  <a:schemeClr val="tx2"/>
                </a:solidFill>
                <a:latin typeface="+mj-lt"/>
              </a:rPr>
              <a:t>Thank you</a:t>
            </a:r>
            <a:endParaRPr lang="en-US" sz="66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33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18052" y="6341572"/>
            <a:ext cx="1155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747676"/>
                </a:solidFill>
              </a:rPr>
              <a:t>PAGE </a:t>
            </a:r>
            <a:fld id="{4F726FA8-E8ED-5F40-AA1B-C538ACECDAFD}" type="slidenum">
              <a:rPr lang="en-US" sz="1000" smtClean="0">
                <a:solidFill>
                  <a:srgbClr val="747676"/>
                </a:solidFill>
              </a:rPr>
              <a:pPr algn="ctr"/>
              <a:t>‹#›</a:t>
            </a:fld>
            <a:r>
              <a:rPr lang="en-US" sz="1000" dirty="0" smtClean="0">
                <a:solidFill>
                  <a:srgbClr val="747676"/>
                </a:solidFill>
              </a:rPr>
              <a:t>    |    </a:t>
            </a:r>
            <a:r>
              <a:rPr lang="en-US" sz="1000" b="1" dirty="0" smtClean="0">
                <a:solidFill>
                  <a:srgbClr val="747676"/>
                </a:solidFill>
              </a:rPr>
              <a:t>GRACE</a:t>
            </a:r>
            <a:r>
              <a:rPr lang="en-US" sz="1000" b="1" baseline="0" dirty="0" smtClean="0">
                <a:solidFill>
                  <a:srgbClr val="747676"/>
                </a:solidFill>
              </a:rPr>
              <a:t> HOPPER CELEBRATION 2017   </a:t>
            </a:r>
          </a:p>
          <a:p>
            <a:pPr algn="ctr"/>
            <a:r>
              <a:rPr lang="en-US" sz="1000" dirty="0" smtClean="0">
                <a:solidFill>
                  <a:srgbClr val="747676"/>
                </a:solidFill>
              </a:rPr>
              <a:t>PRESENTED</a:t>
            </a:r>
            <a:r>
              <a:rPr lang="en-US" sz="1000" baseline="0" dirty="0" smtClean="0">
                <a:solidFill>
                  <a:srgbClr val="747676"/>
                </a:solidFill>
              </a:rPr>
              <a:t> BY ANITAB.ORG AND THE ASSOCIATION FOR COMPUTING MACHINERY </a:t>
            </a:r>
            <a:endParaRPr lang="en-US" sz="1000" dirty="0">
              <a:solidFill>
                <a:srgbClr val="74767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8052" y="1828800"/>
            <a:ext cx="1155258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36" y="6283325"/>
            <a:ext cx="1266825" cy="4381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866587" y="6298745"/>
            <a:ext cx="2008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#GHC17</a:t>
            </a:r>
            <a:endParaRPr lang="en-US" sz="2000" b="1"/>
          </a:p>
        </p:txBody>
      </p:sp>
      <p:pic>
        <p:nvPicPr>
          <p:cNvPr id="11" name="Picture 10" descr="social_twitt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138" y="6377425"/>
            <a:ext cx="256675" cy="256675"/>
          </a:xfrm>
          <a:prstGeom prst="rect">
            <a:avLst/>
          </a:prstGeom>
        </p:spPr>
      </p:pic>
      <p:sp>
        <p:nvSpPr>
          <p:cNvPr id="2" name="Right Triangle 1"/>
          <p:cNvSpPr/>
          <p:nvPr userDrawn="1"/>
        </p:nvSpPr>
        <p:spPr>
          <a:xfrm rot="5400000">
            <a:off x="1463008" y="-1477563"/>
            <a:ext cx="932181" cy="3887307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318052" y="365125"/>
            <a:ext cx="1155258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5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3" r:id="rId4"/>
    <p:sldLayoutId id="2147483652" r:id="rId5"/>
    <p:sldLayoutId id="2147483656" r:id="rId6"/>
    <p:sldLayoutId id="2147483657" r:id="rId7"/>
    <p:sldLayoutId id="2147483662" r:id="rId8"/>
    <p:sldLayoutId id="2147483661" r:id="rId9"/>
    <p:sldLayoutId id="214748366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200" b="1" kern="1200" spc="0">
          <a:solidFill>
            <a:schemeClr val="accent2"/>
          </a:solidFill>
          <a:latin typeface="+mn-lt"/>
          <a:ea typeface="+mn-ea"/>
          <a:cs typeface="+mn-cs"/>
        </a:defRPr>
      </a:lvl1pPr>
      <a:lvl2pPr marL="347663" indent="-28733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757238" indent="-409575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-120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2987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4575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SzPct val="100000"/>
        <a:buFont typeface="Courier New" charset="0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5.tiff"/><Relationship Id="rId5" Type="http://schemas.openxmlformats.org/officeDocument/2006/relationships/image" Target="../media/image38.jpeg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hyperlink" Target="http://www.cs.princeton.edu/~jrex/papers/frenetic12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tiff"/><Relationship Id="rId12" Type="http://schemas.openxmlformats.org/officeDocument/2006/relationships/image" Target="../media/image20.tiff"/><Relationship Id="rId13" Type="http://schemas.openxmlformats.org/officeDocument/2006/relationships/image" Target="../media/image21.wmf"/><Relationship Id="rId14" Type="http://schemas.openxmlformats.org/officeDocument/2006/relationships/image" Target="../media/image22.tiff"/><Relationship Id="rId15" Type="http://schemas.openxmlformats.org/officeDocument/2006/relationships/image" Target="../media/image23.tiff"/><Relationship Id="rId16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9" Type="http://schemas.openxmlformats.org/officeDocument/2006/relationships/image" Target="../media/image17.tiff"/><Relationship Id="rId10" Type="http://schemas.openxmlformats.org/officeDocument/2006/relationships/image" Target="../media/image18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hyperlink" Target="http://www.cs.princeton.edu/~jrex/papers/hashpipe17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Relationship Id="rId3" Type="http://schemas.openxmlformats.org/officeDocument/2006/relationships/image" Target="../media/image5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hyperlink" Target="http://www.cs.princeton.edu/~jrex/papers/davinci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Hitting the Nail on the Head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/>
              <a:t>Interdisciplinary Research in Computer Networking</a:t>
            </a:r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0" y="4001380"/>
            <a:ext cx="12185650" cy="58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kern="1200" spc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-120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100000"/>
              <a:buFont typeface="Courier New" charset="0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1"/>
                </a:solidFill>
              </a:rPr>
              <a:t>Jennifer Rexford |  @</a:t>
            </a:r>
            <a:r>
              <a:rPr lang="en-US" b="0" dirty="0" err="1" smtClean="0">
                <a:solidFill>
                  <a:schemeClr val="tx1"/>
                </a:solidFill>
              </a:rPr>
              <a:t>jrexnet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453640" y="1812424"/>
            <a:ext cx="11856085" cy="4664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Protocol interactions</a:t>
            </a:r>
          </a:p>
          <a:p>
            <a:endParaRPr lang="en-US" altLang="x-none" dirty="0" smtClean="0"/>
          </a:p>
          <a:p>
            <a:endParaRPr lang="en-US" altLang="x-none" dirty="0"/>
          </a:p>
          <a:p>
            <a:endParaRPr lang="en-US" altLang="x-none" dirty="0" smtClean="0"/>
          </a:p>
          <a:p>
            <a:r>
              <a:rPr lang="en-US" altLang="x-none" dirty="0" smtClean="0"/>
              <a:t>Slow adaptation</a:t>
            </a:r>
          </a:p>
          <a:p>
            <a:pPr lvl="1"/>
            <a:r>
              <a:rPr lang="en-US" altLang="x-none" dirty="0" smtClean="0"/>
              <a:t>Traffic engineering on longer timescale</a:t>
            </a:r>
          </a:p>
          <a:p>
            <a:r>
              <a:rPr lang="en-US" altLang="x-none" dirty="0" smtClean="0"/>
              <a:t>One-size-fits-all performance metrics</a:t>
            </a:r>
          </a:p>
          <a:p>
            <a:pPr lvl="1"/>
            <a:r>
              <a:rPr lang="en-US" altLang="x-none" dirty="0" smtClean="0"/>
              <a:t>Throughput vs. delay-sensitive traffic</a:t>
            </a:r>
          </a:p>
          <a:p>
            <a:endParaRPr lang="en-US" altLang="x-none" dirty="0"/>
          </a:p>
        </p:txBody>
      </p:sp>
      <p:sp>
        <p:nvSpPr>
          <p:cNvPr id="6" name="TextBox 5"/>
          <p:cNvSpPr txBox="1"/>
          <p:nvPr/>
        </p:nvSpPr>
        <p:spPr>
          <a:xfrm>
            <a:off x="3863518" y="2657825"/>
            <a:ext cx="169950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Congestion </a:t>
            </a:r>
          </a:p>
          <a:p>
            <a:pPr algn="ctr"/>
            <a:r>
              <a:rPr lang="en-US" sz="2400" dirty="0"/>
              <a:t>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1130" y="2657825"/>
            <a:ext cx="1973745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Traffic engineering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38464" y="2826095"/>
            <a:ext cx="2062666" cy="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538464" y="3357727"/>
            <a:ext cx="2062666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5769489" y="2479432"/>
            <a:ext cx="167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Change traffic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5770347" y="2972852"/>
            <a:ext cx="1671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Change routes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44487" y="3494843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max utility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01130" y="3494843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min congestion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009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TCP as Network Utility Maximization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17500" y="1693156"/>
            <a:ext cx="11553825" cy="421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Reverse engineering the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problem </a:t>
            </a:r>
            <a:r>
              <a:rPr lang="en-US" sz="3600" dirty="0"/>
              <a:t>TCP solves</a:t>
            </a:r>
          </a:p>
          <a:p>
            <a:pPr lvl="1"/>
            <a:r>
              <a:rPr lang="en-US" sz="3200" dirty="0"/>
              <a:t>Utility </a:t>
            </a:r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U(x</a:t>
            </a:r>
            <a:r>
              <a:rPr lang="en-US" sz="3200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)</a:t>
            </a:r>
            <a:r>
              <a:rPr lang="en-US" sz="3200" dirty="0"/>
              <a:t> as function </a:t>
            </a:r>
            <a:br>
              <a:rPr lang="en-US" sz="3200" dirty="0"/>
            </a:br>
            <a:r>
              <a:rPr lang="en-US" sz="3200" dirty="0"/>
              <a:t>of sending rate </a:t>
            </a:r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</a:p>
          <a:p>
            <a:pPr lvl="1"/>
            <a:r>
              <a:rPr lang="en-US" altLang="zh-CN" sz="3200" dirty="0"/>
              <a:t>Objective</a:t>
            </a:r>
            <a:r>
              <a:rPr lang="en-US" altLang="zh-CN" sz="3200" i="1" dirty="0">
                <a:solidFill>
                  <a:schemeClr val="hlink"/>
                </a:solidFill>
              </a:rPr>
              <a:t> </a:t>
            </a:r>
            <a:r>
              <a:rPr lang="en-US" altLang="zh-CN" sz="3200" i="1" dirty="0">
                <a:latin typeface="Book Antiqua" charset="0"/>
              </a:rPr>
              <a:t>max ∑</a:t>
            </a:r>
            <a:r>
              <a:rPr lang="en-US" altLang="zh-CN" sz="3200" i="1" baseline="-25000" dirty="0" err="1" smtClean="0">
                <a:latin typeface="Book Antiqua" charset="0"/>
              </a:rPr>
              <a:t>i</a:t>
            </a:r>
            <a:r>
              <a:rPr lang="en-US" altLang="zh-CN" sz="3200" i="1" dirty="0" err="1" smtClean="0">
                <a:latin typeface="Book Antiqua" charset="0"/>
              </a:rPr>
              <a:t>U</a:t>
            </a:r>
            <a:r>
              <a:rPr lang="en-US" altLang="zh-CN" sz="3200" i="1" dirty="0" smtClean="0">
                <a:latin typeface="Book Antiqua" charset="0"/>
              </a:rPr>
              <a:t>(x</a:t>
            </a:r>
            <a:r>
              <a:rPr lang="en-US" altLang="zh-CN" sz="3200" i="1" baseline="-25000" dirty="0" smtClean="0">
                <a:latin typeface="Book Antiqua" charset="0"/>
              </a:rPr>
              <a:t>i</a:t>
            </a:r>
            <a:r>
              <a:rPr lang="en-US" altLang="zh-CN" sz="3200" i="1" dirty="0" smtClean="0">
                <a:latin typeface="Book Antiqua" charset="0"/>
              </a:rPr>
              <a:t>) </a:t>
            </a:r>
            <a:br>
              <a:rPr lang="en-US" altLang="zh-CN" sz="3200" i="1" dirty="0" smtClean="0">
                <a:latin typeface="Book Antiqua" charset="0"/>
              </a:rPr>
            </a:br>
            <a:r>
              <a:rPr lang="en-US" altLang="zh-CN" sz="3200" dirty="0" smtClean="0"/>
              <a:t>subject </a:t>
            </a:r>
            <a:r>
              <a:rPr lang="en-US" altLang="zh-CN" sz="3200" dirty="0"/>
              <a:t>to link capacities </a:t>
            </a:r>
            <a:r>
              <a:rPr lang="en-US" altLang="zh-CN" sz="3200" i="1" dirty="0">
                <a:latin typeface="Book Antiqua" charset="0"/>
              </a:rPr>
              <a:t>c</a:t>
            </a:r>
            <a:r>
              <a:rPr lang="en-US" altLang="zh-CN" sz="3200" i="1" baseline="-25000" dirty="0">
                <a:latin typeface="Book Antiqua" charset="0"/>
              </a:rPr>
              <a:t>l</a:t>
            </a:r>
            <a:endParaRPr lang="en-US" altLang="zh-CN" dirty="0">
              <a:latin typeface="Book Antiqua" charset="0"/>
            </a:endParaRPr>
          </a:p>
          <a:p>
            <a:pPr lvl="1"/>
            <a:endParaRPr lang="en-US" i="1" baseline="-250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endParaRPr lang="en-US" i="1" baseline="-25000" dirty="0">
              <a:latin typeface="Book Antiqua" charset="0"/>
              <a:ea typeface="Book Antiqua" charset="0"/>
              <a:cs typeface="Book Antiqua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867501" y="1891741"/>
            <a:ext cx="31898" cy="192449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99399" y="3812468"/>
            <a:ext cx="2829886" cy="75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7910033" y="2285145"/>
            <a:ext cx="2615609" cy="1531088"/>
          </a:xfrm>
          <a:custGeom>
            <a:avLst/>
            <a:gdLst>
              <a:gd name="connsiteX0" fmla="*/ 0 w 2615609"/>
              <a:gd name="connsiteY0" fmla="*/ 1531088 h 1531088"/>
              <a:gd name="connsiteX1" fmla="*/ 627320 w 2615609"/>
              <a:gd name="connsiteY1" fmla="*/ 542260 h 1531088"/>
              <a:gd name="connsiteX2" fmla="*/ 2615609 w 2615609"/>
              <a:gd name="connsiteY2" fmla="*/ 0 h 153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5609" h="1531088">
                <a:moveTo>
                  <a:pt x="0" y="1531088"/>
                </a:moveTo>
                <a:cubicBezTo>
                  <a:pt x="95692" y="1164264"/>
                  <a:pt x="191385" y="797441"/>
                  <a:pt x="627320" y="542260"/>
                </a:cubicBezTo>
                <a:cubicBezTo>
                  <a:pt x="1063255" y="287079"/>
                  <a:pt x="1839432" y="143539"/>
                  <a:pt x="2615609" y="0"/>
                </a:cubicBezTo>
              </a:path>
            </a:pathLst>
          </a:custGeom>
          <a:noFill/>
          <a:ln w="50800">
            <a:solidFill>
              <a:srgbClr val="2255D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14169" y="2450666"/>
            <a:ext cx="1168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Utility </a:t>
            </a:r>
          </a:p>
          <a:p>
            <a:pPr algn="ctr"/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U(x</a:t>
            </a:r>
            <a:r>
              <a:rPr lang="en-US" sz="2800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6741" y="3886394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Sending rate</a:t>
            </a:r>
            <a:r>
              <a:rPr lang="en-US" sz="2800" i="1" dirty="0"/>
              <a:t> </a:t>
            </a:r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2800" i="1" baseline="-25000" dirty="0">
                <a:latin typeface="Book Antiqua" charset="0"/>
                <a:ea typeface="Book Antiqua" charset="0"/>
                <a:cs typeface="Book Antiqua" charset="0"/>
              </a:rPr>
              <a:t>i</a:t>
            </a:r>
          </a:p>
        </p:txBody>
      </p:sp>
      <p:grpSp>
        <p:nvGrpSpPr>
          <p:cNvPr id="11" name="Group 156"/>
          <p:cNvGrpSpPr>
            <a:grpSpLocks/>
          </p:cNvGrpSpPr>
          <p:nvPr/>
        </p:nvGrpSpPr>
        <p:grpSpPr bwMode="auto">
          <a:xfrm>
            <a:off x="3433510" y="5243288"/>
            <a:ext cx="590550" cy="430212"/>
            <a:chOff x="3120" y="2880"/>
            <a:chExt cx="144" cy="96"/>
          </a:xfrm>
        </p:grpSpPr>
        <p:sp>
          <p:nvSpPr>
            <p:cNvPr id="12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9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1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156"/>
          <p:cNvGrpSpPr>
            <a:grpSpLocks/>
          </p:cNvGrpSpPr>
          <p:nvPr/>
        </p:nvGrpSpPr>
        <p:grpSpPr bwMode="auto">
          <a:xfrm>
            <a:off x="4925684" y="5243288"/>
            <a:ext cx="590550" cy="430212"/>
            <a:chOff x="3120" y="2880"/>
            <a:chExt cx="144" cy="96"/>
          </a:xfrm>
        </p:grpSpPr>
        <p:sp>
          <p:nvSpPr>
            <p:cNvPr id="38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45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55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47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56"/>
          <p:cNvGrpSpPr>
            <a:grpSpLocks/>
          </p:cNvGrpSpPr>
          <p:nvPr/>
        </p:nvGrpSpPr>
        <p:grpSpPr bwMode="auto">
          <a:xfrm>
            <a:off x="6417858" y="5243288"/>
            <a:ext cx="590550" cy="430212"/>
            <a:chOff x="3120" y="2880"/>
            <a:chExt cx="144" cy="96"/>
          </a:xfrm>
        </p:grpSpPr>
        <p:sp>
          <p:nvSpPr>
            <p:cNvPr id="64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71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81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73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9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156"/>
          <p:cNvGrpSpPr>
            <a:grpSpLocks/>
          </p:cNvGrpSpPr>
          <p:nvPr/>
        </p:nvGrpSpPr>
        <p:grpSpPr bwMode="auto">
          <a:xfrm>
            <a:off x="7910033" y="5243288"/>
            <a:ext cx="590550" cy="430212"/>
            <a:chOff x="3120" y="2880"/>
            <a:chExt cx="144" cy="96"/>
          </a:xfrm>
        </p:grpSpPr>
        <p:sp>
          <p:nvSpPr>
            <p:cNvPr id="90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97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07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9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5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" name="Line 18"/>
          <p:cNvSpPr>
            <a:spLocks noChangeShapeType="1"/>
          </p:cNvSpPr>
          <p:nvPr/>
        </p:nvSpPr>
        <p:spPr bwMode="auto">
          <a:xfrm>
            <a:off x="4014236" y="5462307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18"/>
          <p:cNvSpPr>
            <a:spLocks noChangeShapeType="1"/>
          </p:cNvSpPr>
          <p:nvPr/>
        </p:nvSpPr>
        <p:spPr bwMode="auto">
          <a:xfrm>
            <a:off x="5504028" y="5462307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18"/>
          <p:cNvSpPr>
            <a:spLocks noChangeShapeType="1"/>
          </p:cNvSpPr>
          <p:nvPr/>
        </p:nvSpPr>
        <p:spPr bwMode="auto">
          <a:xfrm>
            <a:off x="7003637" y="5462307"/>
            <a:ext cx="926037" cy="60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Line 18"/>
          <p:cNvSpPr>
            <a:spLocks noChangeShapeType="1"/>
          </p:cNvSpPr>
          <p:nvPr/>
        </p:nvSpPr>
        <p:spPr bwMode="auto">
          <a:xfrm>
            <a:off x="2823870" y="5462307"/>
            <a:ext cx="621847" cy="1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Line 18"/>
          <p:cNvSpPr>
            <a:spLocks noChangeShapeType="1"/>
          </p:cNvSpPr>
          <p:nvPr/>
        </p:nvSpPr>
        <p:spPr bwMode="auto">
          <a:xfrm>
            <a:off x="8500584" y="5459299"/>
            <a:ext cx="621847" cy="1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Line 236"/>
          <p:cNvSpPr>
            <a:spLocks noChangeShapeType="1"/>
          </p:cNvSpPr>
          <p:nvPr/>
        </p:nvSpPr>
        <p:spPr bwMode="auto">
          <a:xfrm flipV="1">
            <a:off x="3000103" y="4957831"/>
            <a:ext cx="6122327" cy="59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5181601" y="5656988"/>
            <a:ext cx="1658983" cy="713149"/>
          </a:xfrm>
          <a:custGeom>
            <a:avLst/>
            <a:gdLst>
              <a:gd name="connsiteX0" fmla="*/ 0 w 1658983"/>
              <a:gd name="connsiteY0" fmla="*/ 713149 h 713149"/>
              <a:gd name="connsiteX1" fmla="*/ 391886 w 1658983"/>
              <a:gd name="connsiteY1" fmla="*/ 99195 h 713149"/>
              <a:gd name="connsiteX2" fmla="*/ 1201783 w 1658983"/>
              <a:gd name="connsiteY2" fmla="*/ 60006 h 713149"/>
              <a:gd name="connsiteX3" fmla="*/ 1658983 w 1658983"/>
              <a:gd name="connsiteY3" fmla="*/ 687023 h 71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8983" h="713149">
                <a:moveTo>
                  <a:pt x="0" y="713149"/>
                </a:moveTo>
                <a:cubicBezTo>
                  <a:pt x="95794" y="460600"/>
                  <a:pt x="191589" y="208052"/>
                  <a:pt x="391886" y="99195"/>
                </a:cubicBezTo>
                <a:cubicBezTo>
                  <a:pt x="592183" y="-9662"/>
                  <a:pt x="990600" y="-37965"/>
                  <a:pt x="1201783" y="60006"/>
                </a:cubicBezTo>
                <a:cubicBezTo>
                  <a:pt x="1412966" y="157977"/>
                  <a:pt x="1658983" y="687023"/>
                  <a:pt x="1658983" y="687023"/>
                </a:cubicBezTo>
              </a:path>
            </a:pathLst>
          </a:custGeom>
          <a:noFill/>
          <a:ln w="38100">
            <a:solidFill>
              <a:srgbClr val="00B05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489471" y="4604448"/>
            <a:ext cx="526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i="1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</a:p>
          <a:p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4832918" y="5541653"/>
            <a:ext cx="5261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x</a:t>
            </a:r>
            <a:r>
              <a:rPr lang="en-US" sz="32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</a:p>
          <a:p>
            <a:endParaRPr lang="en-US" dirty="0"/>
          </a:p>
        </p:txBody>
      </p:sp>
      <p:sp>
        <p:nvSpPr>
          <p:cNvPr id="127" name="TextBox 126"/>
          <p:cNvSpPr txBox="1"/>
          <p:nvPr/>
        </p:nvSpPr>
        <p:spPr>
          <a:xfrm>
            <a:off x="5781986" y="4881461"/>
            <a:ext cx="42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sz="3200" i="1" dirty="0">
                <a:latin typeface="Book Antiqua" charset="0"/>
              </a:rPr>
              <a:t>c</a:t>
            </a:r>
            <a:r>
              <a:rPr lang="en-US" altLang="zh-CN" sz="3200" i="1" baseline="-25000" dirty="0">
                <a:latin typeface="Book Antiqua" charset="0"/>
              </a:rPr>
              <a:t>l</a:t>
            </a:r>
            <a:endParaRPr lang="en-US" altLang="zh-CN" sz="3200" baseline="-25000" dirty="0"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6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3" grpId="0" animBg="1"/>
      <p:bldP spid="125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Designing Traffic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600" dirty="0"/>
              <a:t>Forward engineering of traffic management</a:t>
            </a:r>
          </a:p>
          <a:p>
            <a:pPr lvl="1"/>
            <a:r>
              <a:rPr lang="en-US" altLang="zh-CN" sz="3200" dirty="0"/>
              <a:t>Maximize total utility</a:t>
            </a:r>
            <a:r>
              <a:rPr lang="en-US" altLang="zh-CN" sz="3200" dirty="0">
                <a:latin typeface="+mj-lt"/>
              </a:rPr>
              <a:t>: </a:t>
            </a:r>
            <a:r>
              <a:rPr lang="en-US" altLang="zh-CN" sz="3200" i="1" dirty="0">
                <a:latin typeface="Book Antiqua" charset="0"/>
              </a:rPr>
              <a:t>max ∑</a:t>
            </a:r>
            <a:r>
              <a:rPr lang="en-US" altLang="zh-CN" sz="3200" i="1" baseline="-25000" dirty="0" err="1">
                <a:latin typeface="Book Antiqua" charset="0"/>
              </a:rPr>
              <a:t>i</a:t>
            </a:r>
            <a:r>
              <a:rPr lang="en-US" altLang="zh-CN" sz="3200" i="1" dirty="0" err="1">
                <a:latin typeface="Book Antiqua" charset="0"/>
              </a:rPr>
              <a:t>U</a:t>
            </a:r>
            <a:r>
              <a:rPr lang="en-US" altLang="zh-CN" sz="3200" i="1" dirty="0">
                <a:latin typeface="Book Antiqua" charset="0"/>
              </a:rPr>
              <a:t>(x</a:t>
            </a:r>
            <a:r>
              <a:rPr lang="en-US" altLang="zh-CN" sz="3200" i="1" baseline="-25000" dirty="0">
                <a:latin typeface="Book Antiqua" charset="0"/>
              </a:rPr>
              <a:t>i</a:t>
            </a:r>
            <a:r>
              <a:rPr lang="en-US" altLang="zh-CN" sz="3200" i="1" dirty="0">
                <a:latin typeface="Book Antiqua" charset="0"/>
              </a:rPr>
              <a:t>)</a:t>
            </a:r>
          </a:p>
          <a:p>
            <a:pPr lvl="1"/>
            <a:r>
              <a:rPr lang="en-US" altLang="zh-CN" sz="3200" dirty="0"/>
              <a:t>Routing as a variable: traffic </a:t>
            </a:r>
            <a:r>
              <a:rPr lang="en-US" altLang="zh-CN" sz="3200" i="1" dirty="0" err="1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200" i="1" baseline="-25000" dirty="0" err="1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altLang="zh-CN" sz="3200" dirty="0"/>
              <a:t> on path </a:t>
            </a:r>
            <a:r>
              <a:rPr lang="en-US" altLang="zh-CN" sz="3200" i="1" dirty="0">
                <a:latin typeface="Book Antiqua" charset="0"/>
                <a:ea typeface="Book Antiqua" charset="0"/>
                <a:cs typeface="Book Antiqua" charset="0"/>
              </a:rPr>
              <a:t>j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796300" y="4640355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651962" y="5303929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744038" y="4054568"/>
            <a:ext cx="287337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7504449" y="4722904"/>
            <a:ext cx="287338" cy="249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8360112" y="5303929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8360112" y="4054568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7599700" y="5805580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9311025" y="4640355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 flipV="1">
            <a:off x="6080463" y="4222842"/>
            <a:ext cx="663575" cy="500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>
            <a:off x="6982162" y="4238717"/>
            <a:ext cx="571500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>
            <a:off x="6886913" y="5472205"/>
            <a:ext cx="712787" cy="41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7837824" y="5515068"/>
            <a:ext cx="585788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7791788" y="4764179"/>
            <a:ext cx="1519237" cy="96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>
            <a:off x="6998038" y="4165693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>
            <a:off x="8629988" y="4265704"/>
            <a:ext cx="75882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575638" y="3749767"/>
            <a:ext cx="4395787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9614238" y="4816568"/>
            <a:ext cx="7762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flipH="1">
            <a:off x="4634249" y="4816567"/>
            <a:ext cx="11636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6032838" y="4892768"/>
            <a:ext cx="657225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 flipV="1">
            <a:off x="6882150" y="4913404"/>
            <a:ext cx="677863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7753687" y="4913404"/>
            <a:ext cx="677862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9233237" y="4511767"/>
            <a:ext cx="590550" cy="430212"/>
            <a:chOff x="3120" y="2880"/>
            <a:chExt cx="144" cy="96"/>
          </a:xfrm>
        </p:grpSpPr>
        <p:sp>
          <p:nvSpPr>
            <p:cNvPr id="38" name="Oval 2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3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" name="Group 3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45" name="Group 3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3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3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" name="Group 4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47" name="Freeform 4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4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4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3" name="Line 5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52"/>
          <p:cNvGrpSpPr>
            <a:grpSpLocks/>
          </p:cNvGrpSpPr>
          <p:nvPr/>
        </p:nvGrpSpPr>
        <p:grpSpPr bwMode="auto">
          <a:xfrm>
            <a:off x="8242637" y="5197567"/>
            <a:ext cx="590550" cy="430212"/>
            <a:chOff x="3120" y="2880"/>
            <a:chExt cx="144" cy="96"/>
          </a:xfrm>
        </p:grpSpPr>
        <p:sp>
          <p:nvSpPr>
            <p:cNvPr id="64" name="Oval 5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5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Oval 5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8" name="Group 5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71" name="Group 5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81" name="Freeform 5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6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6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6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6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73" name="Freeform 6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7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7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7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9" name="Line 7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78"/>
          <p:cNvGrpSpPr>
            <a:grpSpLocks/>
          </p:cNvGrpSpPr>
          <p:nvPr/>
        </p:nvGrpSpPr>
        <p:grpSpPr bwMode="auto">
          <a:xfrm>
            <a:off x="7404437" y="4664167"/>
            <a:ext cx="590550" cy="430212"/>
            <a:chOff x="3120" y="2880"/>
            <a:chExt cx="144" cy="96"/>
          </a:xfrm>
        </p:grpSpPr>
        <p:sp>
          <p:nvSpPr>
            <p:cNvPr id="90" name="Oval 7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Rectangle 8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8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4" name="Group 8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97" name="Group 8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07" name="Freeform 8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8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8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9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9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9" name="Freeform 9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9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0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5" name="Line 10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0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" name="Group 104"/>
          <p:cNvGrpSpPr>
            <a:grpSpLocks/>
          </p:cNvGrpSpPr>
          <p:nvPr/>
        </p:nvGrpSpPr>
        <p:grpSpPr bwMode="auto">
          <a:xfrm>
            <a:off x="6566237" y="5197567"/>
            <a:ext cx="590550" cy="430212"/>
            <a:chOff x="3120" y="2880"/>
            <a:chExt cx="144" cy="96"/>
          </a:xfrm>
        </p:grpSpPr>
        <p:sp>
          <p:nvSpPr>
            <p:cNvPr id="116" name="Oval 105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Rectangle 10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Oval 108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0" name="Group 109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23" name="Group 110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33" name="Freeform 11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5" name="Freeform 11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11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4" name="Group 119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25" name="Freeform 12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2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2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1" name="Line 128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129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1" name="Group 130"/>
          <p:cNvGrpSpPr>
            <a:grpSpLocks/>
          </p:cNvGrpSpPr>
          <p:nvPr/>
        </p:nvGrpSpPr>
        <p:grpSpPr bwMode="auto">
          <a:xfrm>
            <a:off x="7480637" y="5730967"/>
            <a:ext cx="590550" cy="430212"/>
            <a:chOff x="3120" y="2880"/>
            <a:chExt cx="144" cy="96"/>
          </a:xfrm>
        </p:grpSpPr>
        <p:sp>
          <p:nvSpPr>
            <p:cNvPr id="142" name="Oval 131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Rectangle 13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Oval 134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" name="Group 135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9" name="Group 136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9" name="Freeform 13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" name="Freeform 13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" name="Freeform 14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" name="Freeform 14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6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0" name="Group 145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51" name="Freeform 14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5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5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7" name="Line 154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55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7" name="Group 156"/>
          <p:cNvGrpSpPr>
            <a:grpSpLocks/>
          </p:cNvGrpSpPr>
          <p:nvPr/>
        </p:nvGrpSpPr>
        <p:grpSpPr bwMode="auto">
          <a:xfrm>
            <a:off x="5651837" y="4587967"/>
            <a:ext cx="590550" cy="430212"/>
            <a:chOff x="3120" y="2880"/>
            <a:chExt cx="144" cy="96"/>
          </a:xfrm>
        </p:grpSpPr>
        <p:sp>
          <p:nvSpPr>
            <p:cNvPr id="168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2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75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85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6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9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0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1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2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6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77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3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" name="Group 182"/>
          <p:cNvGrpSpPr>
            <a:grpSpLocks/>
          </p:cNvGrpSpPr>
          <p:nvPr/>
        </p:nvGrpSpPr>
        <p:grpSpPr bwMode="auto">
          <a:xfrm>
            <a:off x="8242637" y="3978367"/>
            <a:ext cx="590550" cy="430212"/>
            <a:chOff x="3120" y="2880"/>
            <a:chExt cx="144" cy="96"/>
          </a:xfrm>
        </p:grpSpPr>
        <p:sp>
          <p:nvSpPr>
            <p:cNvPr id="194" name="Oval 18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Rectangle 18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Oval 18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8" name="Group 18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01" name="Group 18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11" name="Freeform 18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Freeform 19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Freeform 19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Freeform 19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2" name="Group 19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03" name="Freeform 19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20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20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20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9" name="Line 20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20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" name="Group 208"/>
          <p:cNvGrpSpPr>
            <a:grpSpLocks/>
          </p:cNvGrpSpPr>
          <p:nvPr/>
        </p:nvGrpSpPr>
        <p:grpSpPr bwMode="auto">
          <a:xfrm>
            <a:off x="6642437" y="3902167"/>
            <a:ext cx="590550" cy="430212"/>
            <a:chOff x="3120" y="2880"/>
            <a:chExt cx="144" cy="96"/>
          </a:xfrm>
        </p:grpSpPr>
        <p:sp>
          <p:nvSpPr>
            <p:cNvPr id="220" name="Oval 20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21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Oval 21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4" name="Group 21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27" name="Group 21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37" name="Freeform 21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Freeform 21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0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1" name="Freeform 21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2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3" name="Freeform 22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4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22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9" name="Freeform 22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2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3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25" name="Line 23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23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5264759" y="3866277"/>
            <a:ext cx="5238206" cy="1062595"/>
          </a:xfrm>
          <a:custGeom>
            <a:avLst/>
            <a:gdLst>
              <a:gd name="connsiteX0" fmla="*/ 0 w 5238206"/>
              <a:gd name="connsiteY0" fmla="*/ 757796 h 790559"/>
              <a:gd name="connsiteX1" fmla="*/ 1031966 w 5238206"/>
              <a:gd name="connsiteY1" fmla="*/ 326722 h 790559"/>
              <a:gd name="connsiteX2" fmla="*/ 2233749 w 5238206"/>
              <a:gd name="connsiteY2" fmla="*/ 151 h 790559"/>
              <a:gd name="connsiteX3" fmla="*/ 4127863 w 5238206"/>
              <a:gd name="connsiteY3" fmla="*/ 365911 h 790559"/>
              <a:gd name="connsiteX4" fmla="*/ 4924697 w 5238206"/>
              <a:gd name="connsiteY4" fmla="*/ 744734 h 790559"/>
              <a:gd name="connsiteX5" fmla="*/ 5238206 w 5238206"/>
              <a:gd name="connsiteY5" fmla="*/ 783922 h 79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38206" h="790559">
                <a:moveTo>
                  <a:pt x="0" y="757796"/>
                </a:moveTo>
                <a:cubicBezTo>
                  <a:pt x="329837" y="605396"/>
                  <a:pt x="659675" y="452996"/>
                  <a:pt x="1031966" y="326722"/>
                </a:cubicBezTo>
                <a:cubicBezTo>
                  <a:pt x="1404257" y="200448"/>
                  <a:pt x="1717766" y="-6380"/>
                  <a:pt x="2233749" y="151"/>
                </a:cubicBezTo>
                <a:cubicBezTo>
                  <a:pt x="2749732" y="6682"/>
                  <a:pt x="3679372" y="241814"/>
                  <a:pt x="4127863" y="365911"/>
                </a:cubicBezTo>
                <a:cubicBezTo>
                  <a:pt x="4576354" y="490008"/>
                  <a:pt x="4739640" y="675066"/>
                  <a:pt x="4924697" y="744734"/>
                </a:cubicBezTo>
                <a:cubicBezTo>
                  <a:pt x="5109754" y="814402"/>
                  <a:pt x="5238206" y="783922"/>
                  <a:pt x="5238206" y="783922"/>
                </a:cubicBezTo>
              </a:path>
            </a:pathLst>
          </a:custGeom>
          <a:noFill/>
          <a:ln w="38100">
            <a:solidFill>
              <a:srgbClr val="2255D8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341912" y="5083809"/>
            <a:ext cx="5172891" cy="492605"/>
          </a:xfrm>
          <a:custGeom>
            <a:avLst/>
            <a:gdLst>
              <a:gd name="connsiteX0" fmla="*/ 0 w 5172891"/>
              <a:gd name="connsiteY0" fmla="*/ 230507 h 492605"/>
              <a:gd name="connsiteX1" fmla="*/ 522514 w 5172891"/>
              <a:gd name="connsiteY1" fmla="*/ 139067 h 492605"/>
              <a:gd name="connsiteX2" fmla="*/ 1267097 w 5172891"/>
              <a:gd name="connsiteY2" fmla="*/ 491764 h 492605"/>
              <a:gd name="connsiteX3" fmla="*/ 2508068 w 5172891"/>
              <a:gd name="connsiteY3" fmla="*/ 21502 h 492605"/>
              <a:gd name="connsiteX4" fmla="*/ 4976948 w 5172891"/>
              <a:gd name="connsiteY4" fmla="*/ 73753 h 492605"/>
              <a:gd name="connsiteX5" fmla="*/ 4976948 w 5172891"/>
              <a:gd name="connsiteY5" fmla="*/ 73753 h 492605"/>
              <a:gd name="connsiteX6" fmla="*/ 5172891 w 5172891"/>
              <a:gd name="connsiteY6" fmla="*/ 73753 h 49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72891" h="492605">
                <a:moveTo>
                  <a:pt x="0" y="230507"/>
                </a:moveTo>
                <a:cubicBezTo>
                  <a:pt x="155665" y="163015"/>
                  <a:pt x="311331" y="95524"/>
                  <a:pt x="522514" y="139067"/>
                </a:cubicBezTo>
                <a:cubicBezTo>
                  <a:pt x="733697" y="182610"/>
                  <a:pt x="936171" y="511358"/>
                  <a:pt x="1267097" y="491764"/>
                </a:cubicBezTo>
                <a:cubicBezTo>
                  <a:pt x="1598023" y="472170"/>
                  <a:pt x="1889760" y="91170"/>
                  <a:pt x="2508068" y="21502"/>
                </a:cubicBezTo>
                <a:cubicBezTo>
                  <a:pt x="3126377" y="-48167"/>
                  <a:pt x="4976948" y="73753"/>
                  <a:pt x="4976948" y="73753"/>
                </a:cubicBezTo>
                <a:lnTo>
                  <a:pt x="4976948" y="73753"/>
                </a:lnTo>
                <a:lnTo>
                  <a:pt x="5172891" y="73753"/>
                </a:lnTo>
              </a:path>
            </a:pathLst>
          </a:custGeom>
          <a:noFill/>
          <a:ln w="38100">
            <a:solidFill>
              <a:srgbClr val="2255D8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extBox 250"/>
          <p:cNvSpPr txBox="1"/>
          <p:nvPr/>
        </p:nvSpPr>
        <p:spPr>
          <a:xfrm>
            <a:off x="3342248" y="4536228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Source </a:t>
            </a:r>
            <a:r>
              <a:rPr lang="en-US" sz="2800" i="1" dirty="0" err="1">
                <a:latin typeface="Book Antiqua" charset="0"/>
                <a:ea typeface="Book Antiqua" charset="0"/>
                <a:cs typeface="Book Antiqua" charset="0"/>
              </a:rPr>
              <a:t>i</a:t>
            </a:r>
            <a:endParaRPr lang="en-US" sz="2800" i="1" dirty="0">
              <a:latin typeface="Book Antiqua" charset="0"/>
              <a:ea typeface="Book Antiqua" charset="0"/>
              <a:cs typeface="Book Antiqua" charset="0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5086090" y="3943221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i="1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600" i="1" baseline="-25000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i1</a:t>
            </a:r>
            <a:endParaRPr lang="en-US" sz="3600" dirty="0">
              <a:solidFill>
                <a:srgbClr val="2255D8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5086090" y="5310668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i="1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600" i="1" baseline="-25000" dirty="0">
                <a:solidFill>
                  <a:srgbClr val="2255D8"/>
                </a:solidFill>
                <a:latin typeface="Book Antiqua" charset="0"/>
                <a:ea typeface="Book Antiqua" charset="0"/>
                <a:cs typeface="Book Antiqua" charset="0"/>
              </a:rPr>
              <a:t>i2</a:t>
            </a:r>
            <a:endParaRPr lang="en-US" sz="3600" dirty="0">
              <a:solidFill>
                <a:srgbClr val="2255D8"/>
              </a:solidFill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2909341" y="5041341"/>
            <a:ext cx="2230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i="1" dirty="0">
                <a:latin typeface="Book Antiqua" charset="0"/>
              </a:rPr>
              <a:t>x</a:t>
            </a:r>
            <a:r>
              <a:rPr lang="en-US" altLang="zh-CN" sz="3200" i="1" baseline="-25000" dirty="0">
                <a:latin typeface="Book Antiqua" charset="0"/>
              </a:rPr>
              <a:t>i </a:t>
            </a:r>
            <a:r>
              <a:rPr lang="en-US" altLang="zh-CN" sz="3200" i="1" dirty="0">
                <a:latin typeface="Book Antiqua" charset="0"/>
              </a:rPr>
              <a:t>= </a:t>
            </a:r>
            <a:r>
              <a:rPr lang="en-US" altLang="zh-CN" sz="3200" i="1" dirty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altLang="zh-CN" sz="3200" i="1" baseline="-25000" dirty="0">
                <a:latin typeface="Book Antiqua" charset="0"/>
                <a:ea typeface="Book Antiqua" charset="0"/>
                <a:cs typeface="Book Antiqua" charset="0"/>
              </a:rPr>
              <a:t>i1</a:t>
            </a:r>
            <a:r>
              <a:rPr lang="en-US" altLang="zh-CN" sz="3200" i="1" dirty="0">
                <a:latin typeface="Book Antiqua" charset="0"/>
                <a:ea typeface="Book Antiqua" charset="0"/>
                <a:cs typeface="Book Antiqua" charset="0"/>
              </a:rPr>
              <a:t> + z</a:t>
            </a:r>
            <a:r>
              <a:rPr lang="en-US" altLang="zh-CN" sz="3200" i="1" baseline="-25000" dirty="0">
                <a:latin typeface="Book Antiqua" charset="0"/>
                <a:ea typeface="Book Antiqua" charset="0"/>
                <a:cs typeface="Book Antiqua" charset="0"/>
              </a:rPr>
              <a:t>i2</a:t>
            </a:r>
            <a:r>
              <a:rPr lang="en-US" altLang="zh-CN" sz="3200" i="1" dirty="0">
                <a:latin typeface="Book Antiqua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49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253" grpId="0"/>
      <p:bldP spid="254" grpId="0"/>
      <p:bldP spid="2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 Box 237"/>
          <p:cNvSpPr txBox="1">
            <a:spLocks noChangeArrowheads="1"/>
          </p:cNvSpPr>
          <p:nvPr/>
        </p:nvSpPr>
        <p:spPr bwMode="auto">
          <a:xfrm>
            <a:off x="4043411" y="3898371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Protocol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Decompose to generate a distributed solution</a:t>
            </a:r>
          </a:p>
          <a:p>
            <a:pPr lvl="1"/>
            <a:r>
              <a:rPr lang="en-US" dirty="0" smtClean="0"/>
              <a:t>Each link computes congestion “price”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p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i="1" baseline="-25000" dirty="0" smtClean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r>
              <a:rPr lang="en-US" dirty="0" smtClean="0"/>
              <a:t>Each source computes path rates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i="1" dirty="0" smtClean="0"/>
              <a:t> </a:t>
            </a:r>
            <a:r>
              <a:rPr lang="en-US" dirty="0" smtClean="0"/>
              <a:t>to maximize utility (</a:t>
            </a:r>
            <a:r>
              <a:rPr lang="en-US" i="1" dirty="0" smtClean="0">
                <a:latin typeface="Book Antiqua" charset="0"/>
                <a:ea typeface="Book Antiqua" charset="0"/>
                <a:cs typeface="Book Antiqua" charset="0"/>
              </a:rPr>
              <a:t>U(</a:t>
            </a:r>
            <a:r>
              <a:rPr lang="en-US" altLang="zh-CN" i="1" dirty="0" smtClean="0"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i="1" baseline="-25000" dirty="0" smtClean="0">
                <a:latin typeface="Book Antiqua" charset="0"/>
                <a:ea typeface="Book Antiqua" charset="0"/>
                <a:cs typeface="Book Antiqua" charset="0"/>
              </a:rPr>
              <a:t>j</a:t>
            </a:r>
            <a:r>
              <a:rPr lang="en-US" altLang="zh-CN" i="1" dirty="0" smtClean="0"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z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ij</a:t>
            </a:r>
            <a:r>
              <a:rPr lang="en-US" i="1" dirty="0" smtClean="0">
                <a:latin typeface="Book Antiqua" charset="0"/>
                <a:ea typeface="Book Antiqua" charset="0"/>
                <a:cs typeface="Book Antiqua" charset="0"/>
              </a:rPr>
              <a:t>)</a:t>
            </a:r>
            <a:r>
              <a:rPr lang="en-US" dirty="0" smtClean="0"/>
              <a:t>) </a:t>
            </a:r>
            <a:br>
              <a:rPr lang="en-US" dirty="0" smtClean="0"/>
            </a:br>
            <a:r>
              <a:rPr lang="en-US" dirty="0" smtClean="0"/>
              <a:t>subject to path cost (sum over </a:t>
            </a:r>
            <a:r>
              <a:rPr lang="en-US" i="1" dirty="0" err="1">
                <a:latin typeface="Book Antiqua" charset="0"/>
                <a:ea typeface="Book Antiqua" charset="0"/>
                <a:cs typeface="Book Antiqua" charset="0"/>
              </a:rPr>
              <a:t>p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794126" y="4508019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649788" y="5171593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41864" y="3922232"/>
            <a:ext cx="287337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5502275" y="4590568"/>
            <a:ext cx="287338" cy="249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357938" y="5171593"/>
            <a:ext cx="284162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357938" y="3922232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597526" y="5673244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308851" y="4508019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4078289" y="4090506"/>
            <a:ext cx="663575" cy="500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979988" y="4106381"/>
            <a:ext cx="571500" cy="525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4884739" y="5339869"/>
            <a:ext cx="712787" cy="417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5835650" y="5382732"/>
            <a:ext cx="585788" cy="331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5789614" y="4631843"/>
            <a:ext cx="1519237" cy="96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4995864" y="4033357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6627814" y="4133368"/>
            <a:ext cx="758825" cy="414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573464" y="3617431"/>
            <a:ext cx="4395787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7612064" y="4684232"/>
            <a:ext cx="7762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 flipH="1">
            <a:off x="2735263" y="4684231"/>
            <a:ext cx="10604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>
            <a:off x="4030664" y="4760432"/>
            <a:ext cx="657225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38"/>
          <p:cNvSpPr>
            <a:spLocks noChangeShapeType="1"/>
          </p:cNvSpPr>
          <p:nvPr/>
        </p:nvSpPr>
        <p:spPr bwMode="auto">
          <a:xfrm flipV="1">
            <a:off x="4879976" y="4781068"/>
            <a:ext cx="677863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>
            <a:off x="5751513" y="4781068"/>
            <a:ext cx="677862" cy="433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6"/>
          <p:cNvGrpSpPr>
            <a:grpSpLocks/>
          </p:cNvGrpSpPr>
          <p:nvPr/>
        </p:nvGrpSpPr>
        <p:grpSpPr bwMode="auto">
          <a:xfrm>
            <a:off x="7231063" y="4379431"/>
            <a:ext cx="590550" cy="430212"/>
            <a:chOff x="3120" y="2880"/>
            <a:chExt cx="144" cy="96"/>
          </a:xfrm>
        </p:grpSpPr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36" name="Group 3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46" name="Freeform 3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3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3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4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38" name="Freeform 4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4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4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Line 5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5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2"/>
          <p:cNvGrpSpPr>
            <a:grpSpLocks/>
          </p:cNvGrpSpPr>
          <p:nvPr/>
        </p:nvGrpSpPr>
        <p:grpSpPr bwMode="auto">
          <a:xfrm>
            <a:off x="6240463" y="5065231"/>
            <a:ext cx="590550" cy="430212"/>
            <a:chOff x="3120" y="2880"/>
            <a:chExt cx="144" cy="96"/>
          </a:xfrm>
        </p:grpSpPr>
        <p:sp>
          <p:nvSpPr>
            <p:cNvPr id="55" name="Oval 5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62" name="Group 5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72" name="Freeform 5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6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6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6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64" name="Freeform 6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7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7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0" name="Line 7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0" name="Group 78"/>
          <p:cNvGrpSpPr>
            <a:grpSpLocks/>
          </p:cNvGrpSpPr>
          <p:nvPr/>
        </p:nvGrpSpPr>
        <p:grpSpPr bwMode="auto">
          <a:xfrm>
            <a:off x="5402263" y="4531831"/>
            <a:ext cx="590550" cy="430212"/>
            <a:chOff x="3120" y="2880"/>
            <a:chExt cx="144" cy="96"/>
          </a:xfrm>
        </p:grpSpPr>
        <p:sp>
          <p:nvSpPr>
            <p:cNvPr id="81" name="Oval 7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" name="Group 8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88" name="Group 8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98" name="Freeform 8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8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8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9" name="Group 9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0" name="Freeform 9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9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9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0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6" name="Line 10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104"/>
          <p:cNvGrpSpPr>
            <a:grpSpLocks/>
          </p:cNvGrpSpPr>
          <p:nvPr/>
        </p:nvGrpSpPr>
        <p:grpSpPr bwMode="auto">
          <a:xfrm>
            <a:off x="4564063" y="5065231"/>
            <a:ext cx="590550" cy="430212"/>
            <a:chOff x="3120" y="2880"/>
            <a:chExt cx="144" cy="96"/>
          </a:xfrm>
        </p:grpSpPr>
        <p:sp>
          <p:nvSpPr>
            <p:cNvPr id="107" name="Oval 105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" name="Group 109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14" name="Group 110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24" name="Freeform 11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1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1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1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5" name="Group 119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16" name="Freeform 12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7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2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2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2" name="Line 128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29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" name="Group 130"/>
          <p:cNvGrpSpPr>
            <a:grpSpLocks/>
          </p:cNvGrpSpPr>
          <p:nvPr/>
        </p:nvGrpSpPr>
        <p:grpSpPr bwMode="auto">
          <a:xfrm>
            <a:off x="5478463" y="5598631"/>
            <a:ext cx="590550" cy="430212"/>
            <a:chOff x="3120" y="2880"/>
            <a:chExt cx="144" cy="96"/>
          </a:xfrm>
        </p:grpSpPr>
        <p:sp>
          <p:nvSpPr>
            <p:cNvPr id="133" name="Oval 131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" name="Group 135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0" name="Group 136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0" name="Freeform 13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3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4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45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42" name="Freeform 14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4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5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5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8" name="Line 154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155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8" name="Group 156"/>
          <p:cNvGrpSpPr>
            <a:grpSpLocks/>
          </p:cNvGrpSpPr>
          <p:nvPr/>
        </p:nvGrpSpPr>
        <p:grpSpPr bwMode="auto">
          <a:xfrm>
            <a:off x="3649663" y="4455631"/>
            <a:ext cx="590550" cy="430212"/>
            <a:chOff x="3120" y="2880"/>
            <a:chExt cx="144" cy="96"/>
          </a:xfrm>
        </p:grpSpPr>
        <p:sp>
          <p:nvSpPr>
            <p:cNvPr id="159" name="Oval 157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Rectangle 15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3" name="Group 161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66" name="Group 162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76" name="Freeform 16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7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6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6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6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171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68" name="Freeform 17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9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7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7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7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4" name="Line 180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Line 181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" name="Group 182"/>
          <p:cNvGrpSpPr>
            <a:grpSpLocks/>
          </p:cNvGrpSpPr>
          <p:nvPr/>
        </p:nvGrpSpPr>
        <p:grpSpPr bwMode="auto">
          <a:xfrm>
            <a:off x="6240463" y="3846031"/>
            <a:ext cx="590550" cy="430212"/>
            <a:chOff x="3120" y="2880"/>
            <a:chExt cx="144" cy="96"/>
          </a:xfrm>
        </p:grpSpPr>
        <p:sp>
          <p:nvSpPr>
            <p:cNvPr id="185" name="Oval 183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Rectangle 18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9" name="Group 187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2" name="Group 188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02" name="Freeform 18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3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9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9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3" name="Group 197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94" name="Freeform 19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20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20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20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0" name="Line 206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Line 207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0" name="Group 208"/>
          <p:cNvGrpSpPr>
            <a:grpSpLocks/>
          </p:cNvGrpSpPr>
          <p:nvPr/>
        </p:nvGrpSpPr>
        <p:grpSpPr bwMode="auto">
          <a:xfrm>
            <a:off x="4640263" y="3769831"/>
            <a:ext cx="590550" cy="430212"/>
            <a:chOff x="3120" y="2880"/>
            <a:chExt cx="144" cy="96"/>
          </a:xfrm>
        </p:grpSpPr>
        <p:sp>
          <p:nvSpPr>
            <p:cNvPr id="211" name="Oval 209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Rectangle 21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5" name="Group 213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18" name="Group 214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28" name="Freeform 21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1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1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9" name="Group 223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0" name="Freeform 22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1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22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22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23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6" name="Line 232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Line 233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" name="Text Box 234"/>
          <p:cNvSpPr txBox="1">
            <a:spLocks noChangeArrowheads="1"/>
          </p:cNvSpPr>
          <p:nvPr/>
        </p:nvSpPr>
        <p:spPr bwMode="auto">
          <a:xfrm>
            <a:off x="708843" y="4860018"/>
            <a:ext cx="4114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000" u="sng" dirty="0">
                <a:solidFill>
                  <a:schemeClr val="accent2"/>
                </a:solidFill>
                <a:latin typeface="Book Antiqua" charset="0"/>
              </a:rPr>
              <a:t>Sources: </a:t>
            </a:r>
          </a:p>
          <a:p>
            <a:pPr algn="l" eaLnBrk="0" hangingPunct="0"/>
            <a:r>
              <a:rPr lang="en-US" altLang="x-none" sz="2000" dirty="0">
                <a:latin typeface="Book Antiqua" charset="0"/>
              </a:rPr>
              <a:t>Update </a:t>
            </a:r>
            <a:r>
              <a:rPr lang="en-US" altLang="x-none" sz="2000" dirty="0">
                <a:solidFill>
                  <a:srgbClr val="0000FF"/>
                </a:solidFill>
                <a:latin typeface="Book Antiqua" charset="0"/>
              </a:rPr>
              <a:t>path rates</a:t>
            </a:r>
            <a:r>
              <a:rPr lang="en-US" altLang="x-none" sz="2000" dirty="0">
                <a:latin typeface="Book Antiqua" charset="0"/>
              </a:rPr>
              <a:t> </a:t>
            </a:r>
            <a:r>
              <a:rPr lang="en-US" altLang="x-none" sz="2000" i="1" dirty="0">
                <a:solidFill>
                  <a:srgbClr val="0000FF"/>
                </a:solidFill>
                <a:latin typeface="Book Antiqua" charset="0"/>
              </a:rPr>
              <a:t>z</a:t>
            </a:r>
          </a:p>
          <a:p>
            <a:pPr algn="l" eaLnBrk="0" hangingPunct="0"/>
            <a:r>
              <a:rPr lang="en-US" altLang="x-none" sz="2000" dirty="0">
                <a:latin typeface="Book Antiqua" charset="0"/>
              </a:rPr>
              <a:t>Rate limit incoming traffic</a:t>
            </a:r>
          </a:p>
        </p:txBody>
      </p:sp>
      <p:sp>
        <p:nvSpPr>
          <p:cNvPr id="237" name="Line 235"/>
          <p:cNvSpPr>
            <a:spLocks noChangeShapeType="1"/>
          </p:cNvSpPr>
          <p:nvPr/>
        </p:nvSpPr>
        <p:spPr bwMode="auto">
          <a:xfrm flipH="1">
            <a:off x="4183063" y="4074631"/>
            <a:ext cx="20574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" name="Line 236"/>
          <p:cNvSpPr>
            <a:spLocks noChangeShapeType="1"/>
          </p:cNvSpPr>
          <p:nvPr/>
        </p:nvSpPr>
        <p:spPr bwMode="auto">
          <a:xfrm flipH="1">
            <a:off x="4259263" y="4531831"/>
            <a:ext cx="2971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" name="Text Box 238"/>
          <p:cNvSpPr txBox="1">
            <a:spLocks noChangeArrowheads="1"/>
          </p:cNvSpPr>
          <p:nvPr/>
        </p:nvSpPr>
        <p:spPr bwMode="auto">
          <a:xfrm>
            <a:off x="4562561" y="4036664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41" name="Text Box 239"/>
          <p:cNvSpPr txBox="1">
            <a:spLocks noChangeArrowheads="1"/>
          </p:cNvSpPr>
          <p:nvPr/>
        </p:nvSpPr>
        <p:spPr bwMode="auto">
          <a:xfrm>
            <a:off x="4792663" y="4531832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x-none" sz="24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  <p:sp>
        <p:nvSpPr>
          <p:cNvPr id="242" name="Line 240"/>
          <p:cNvSpPr>
            <a:spLocks noChangeShapeType="1"/>
          </p:cNvSpPr>
          <p:nvPr/>
        </p:nvSpPr>
        <p:spPr bwMode="auto">
          <a:xfrm flipH="1">
            <a:off x="4030663" y="3998431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3" name="Rectangle 241"/>
          <p:cNvSpPr>
            <a:spLocks noChangeArrowheads="1"/>
          </p:cNvSpPr>
          <p:nvPr/>
        </p:nvSpPr>
        <p:spPr bwMode="auto">
          <a:xfrm>
            <a:off x="9925051" y="5838344"/>
            <a:ext cx="422275" cy="269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4" name="Text Box 242"/>
          <p:cNvSpPr txBox="1">
            <a:spLocks noChangeArrowheads="1"/>
          </p:cNvSpPr>
          <p:nvPr/>
        </p:nvSpPr>
        <p:spPr bwMode="auto">
          <a:xfrm>
            <a:off x="8425798" y="4860018"/>
            <a:ext cx="26590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000" u="sng" dirty="0">
                <a:solidFill>
                  <a:schemeClr val="accent2"/>
                </a:solidFill>
                <a:latin typeface="Book Antiqua" charset="0"/>
              </a:rPr>
              <a:t>Routers:</a:t>
            </a:r>
            <a:r>
              <a:rPr lang="en-US" altLang="x-none" sz="2000" u="sng" dirty="0">
                <a:latin typeface="Book Antiqua" charset="0"/>
              </a:rPr>
              <a:t> </a:t>
            </a:r>
          </a:p>
          <a:p>
            <a:pPr algn="l" eaLnBrk="0" hangingPunct="0"/>
            <a:r>
              <a:rPr lang="en-US" altLang="x-none" sz="2000" dirty="0" smtClean="0">
                <a:latin typeface="Book Antiqua" charset="0"/>
              </a:rPr>
              <a:t>Measure </a:t>
            </a:r>
            <a:r>
              <a:rPr lang="en-US" altLang="x-none" sz="2000" dirty="0">
                <a:latin typeface="Book Antiqua" charset="0"/>
              </a:rPr>
              <a:t>link load</a:t>
            </a:r>
          </a:p>
          <a:p>
            <a:pPr algn="l" eaLnBrk="0" hangingPunct="0"/>
            <a:r>
              <a:rPr lang="en-US" altLang="x-none" sz="2000" dirty="0">
                <a:latin typeface="Book Antiqua" charset="0"/>
              </a:rPr>
              <a:t>Update </a:t>
            </a:r>
            <a:r>
              <a:rPr lang="en-US" altLang="x-none" sz="2000" dirty="0">
                <a:solidFill>
                  <a:srgbClr val="0000FF"/>
                </a:solidFill>
                <a:latin typeface="Book Antiqua" charset="0"/>
              </a:rPr>
              <a:t>link prices </a:t>
            </a:r>
            <a:r>
              <a:rPr lang="en-US" altLang="x-none" sz="2000" i="1" dirty="0">
                <a:solidFill>
                  <a:srgbClr val="0000FF"/>
                </a:solidFill>
                <a:latin typeface="Book Antiqua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8632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 animBg="1"/>
      <p:bldP spid="236" grpId="0"/>
      <p:bldP spid="237" grpId="0" animBg="1"/>
      <p:bldP spid="238" grpId="0" animBg="1"/>
      <p:bldP spid="240" grpId="0"/>
      <p:bldP spid="241" grpId="0"/>
      <p:bldP spid="242" grpId="0" animBg="1"/>
      <p:bldP spid="2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Traffic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245756" y="1600200"/>
            <a:ext cx="4190292" cy="4219575"/>
          </a:xfrm>
        </p:spPr>
        <p:txBody>
          <a:bodyPr>
            <a:normAutofit/>
          </a:bodyPr>
          <a:lstStyle/>
          <a:p>
            <a:r>
              <a:rPr lang="en-US" sz="3200" dirty="0"/>
              <a:t>Utility functions</a:t>
            </a:r>
          </a:p>
          <a:p>
            <a:pPr lvl="1"/>
            <a:r>
              <a:rPr lang="en-US" dirty="0"/>
              <a:t>Max throughput (</a:t>
            </a:r>
            <a:r>
              <a:rPr lang="en-US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Min latency (</a:t>
            </a:r>
            <a:r>
              <a:rPr lang="en-US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657108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3200" dirty="0"/>
              <a:t>Bandwidth shares</a:t>
            </a:r>
          </a:p>
          <a:p>
            <a:pPr lvl="1"/>
            <a:r>
              <a:rPr lang="en-US" dirty="0"/>
              <a:t>Share </a:t>
            </a:r>
            <a:r>
              <a:rPr lang="en-US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r>
              <a:rPr lang="en-US" dirty="0"/>
              <a:t> and </a:t>
            </a:r>
            <a:r>
              <a:rPr lang="en-US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dirty="0"/>
              <a:t> on link 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Where </a:t>
            </a:r>
            <a:r>
              <a:rPr lang="en-US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 + </a:t>
            </a:r>
            <a:r>
              <a:rPr lang="en-US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i="1" dirty="0">
                <a:latin typeface="Book Antiqua" charset="0"/>
                <a:ea typeface="Book Antiqua" charset="0"/>
                <a:cs typeface="Book Antiqua" charset="0"/>
              </a:rPr>
              <a:t> = c</a:t>
            </a:r>
            <a:r>
              <a:rPr lang="en-US" i="1" baseline="-25000" dirty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dirty="0"/>
          </a:p>
          <a:p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89665" y="3609182"/>
            <a:ext cx="56316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i="1" dirty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sz="32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200" i="1" baseline="-250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32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32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r>
              <a:rPr lang="en-US" altLang="zh-CN" sz="3200" i="1" dirty="0">
                <a:latin typeface="Book Antiqua" charset="0"/>
                <a:ea typeface="Book Antiqua" charset="0"/>
                <a:cs typeface="Book Antiqua" charset="0"/>
              </a:rPr>
              <a:t>+ 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altLang="zh-CN" sz="32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∑</a:t>
            </a:r>
            <a:r>
              <a:rPr lang="en-US" altLang="zh-CN" sz="32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32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2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endParaRPr lang="en-US" sz="32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cxnSp>
        <p:nvCxnSpPr>
          <p:cNvPr id="7" name="Straight Connector 11"/>
          <p:cNvCxnSpPr>
            <a:cxnSpLocks noChangeShapeType="1"/>
          </p:cNvCxnSpPr>
          <p:nvPr/>
        </p:nvCxnSpPr>
        <p:spPr bwMode="auto">
          <a:xfrm>
            <a:off x="3802857" y="6009244"/>
            <a:ext cx="2900363" cy="1588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8" name="Straight Connector 13"/>
          <p:cNvCxnSpPr>
            <a:cxnSpLocks noChangeShapeType="1"/>
            <a:stCxn id="13" idx="7"/>
            <a:endCxn id="15" idx="2"/>
          </p:cNvCxnSpPr>
          <p:nvPr/>
        </p:nvCxnSpPr>
        <p:spPr bwMode="auto">
          <a:xfrm rot="5400000" flipH="1" flipV="1">
            <a:off x="4432300" y="4387613"/>
            <a:ext cx="725488" cy="213995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9" name="Straight Connector 16"/>
          <p:cNvCxnSpPr>
            <a:cxnSpLocks noChangeShapeType="1"/>
            <a:stCxn id="12" idx="0"/>
            <a:endCxn id="15" idx="6"/>
          </p:cNvCxnSpPr>
          <p:nvPr/>
        </p:nvCxnSpPr>
        <p:spPr bwMode="auto">
          <a:xfrm rot="16200000" flipV="1">
            <a:off x="6357144" y="5131357"/>
            <a:ext cx="647700" cy="574675"/>
          </a:xfrm>
          <a:prstGeom prst="line">
            <a:avLst/>
          </a:prstGeom>
          <a:noFill/>
          <a:ln w="101600">
            <a:solidFill>
              <a:srgbClr val="008000"/>
            </a:solidFill>
            <a:round/>
            <a:headEnd/>
            <a:tailEnd/>
          </a:ln>
        </p:spPr>
      </p:cxnSp>
      <p:cxnSp>
        <p:nvCxnSpPr>
          <p:cNvPr id="10" name="Straight Connector 21"/>
          <p:cNvCxnSpPr>
            <a:cxnSpLocks noChangeShapeType="1"/>
          </p:cNvCxnSpPr>
          <p:nvPr/>
        </p:nvCxnSpPr>
        <p:spPr bwMode="auto">
          <a:xfrm>
            <a:off x="6334920" y="5115482"/>
            <a:ext cx="573087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" name="Straight Connector 24"/>
          <p:cNvCxnSpPr>
            <a:cxnSpLocks noChangeShapeType="1"/>
          </p:cNvCxnSpPr>
          <p:nvPr/>
        </p:nvCxnSpPr>
        <p:spPr bwMode="auto">
          <a:xfrm>
            <a:off x="3807619" y="6072744"/>
            <a:ext cx="2900362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2" name="Straight Connector 25"/>
          <p:cNvCxnSpPr>
            <a:cxnSpLocks noChangeShapeType="1"/>
          </p:cNvCxnSpPr>
          <p:nvPr/>
        </p:nvCxnSpPr>
        <p:spPr bwMode="auto">
          <a:xfrm rot="5400000" flipH="1" flipV="1">
            <a:off x="4438650" y="4454288"/>
            <a:ext cx="725488" cy="2139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sp>
        <p:nvSpPr>
          <p:cNvPr id="13" name="Oval 12"/>
          <p:cNvSpPr/>
          <p:nvPr/>
        </p:nvSpPr>
        <p:spPr>
          <a:xfrm>
            <a:off x="3274220" y="57425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5865020" y="48281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6703220" y="5742544"/>
            <a:ext cx="528637" cy="533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Book Antiqu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</a:defRPr>
            </a:lvl9pPr>
          </a:lstStyle>
          <a:p>
            <a:pPr algn="ctr" eaLnBrk="1" hangingPunct="1"/>
            <a:r>
              <a:rPr lang="en-US" altLang="x-none" sz="2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7223918" y="4884491"/>
            <a:ext cx="2066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two virtual networks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82467" y="527092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082467" y="4671683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687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18216" y="3390237"/>
            <a:ext cx="2675551" cy="1255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354116" y="3364986"/>
            <a:ext cx="2675551" cy="12551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23549" y="1493980"/>
            <a:ext cx="6715863" cy="11072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Two-Stage Decomposition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52589" y="1643094"/>
            <a:ext cx="6886822" cy="9848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1"/>
            <a:r>
              <a:rPr lang="en-US" sz="4000" i="1" dirty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sz="40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r>
              <a:rPr lang="en-US" altLang="zh-CN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4000" i="1" baseline="-250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40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40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r>
              <a:rPr lang="en-US" altLang="zh-CN" sz="4000" i="1" dirty="0">
                <a:latin typeface="Book Antiqua" charset="0"/>
                <a:ea typeface="Book Antiqua" charset="0"/>
                <a:cs typeface="Book Antiqua" charset="0"/>
              </a:rPr>
              <a:t>+ 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w</a:t>
            </a:r>
            <a:r>
              <a:rPr lang="en-US" altLang="zh-CN" sz="40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∑</a:t>
            </a:r>
            <a:r>
              <a:rPr lang="en-US" altLang="zh-CN" sz="40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40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40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 </a:t>
            </a:r>
            <a:endParaRPr lang="en-US" sz="40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90988" y="3454602"/>
            <a:ext cx="30099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i="1" dirty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altLang="zh-CN" sz="36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600" i="1" baseline="-25000" dirty="0" err="1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6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36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</a:t>
            </a:r>
            <a:r>
              <a:rPr lang="en-US" altLang="zh-CN" sz="36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</a:p>
          <a:p>
            <a:pPr lvl="1" algn="ctr"/>
            <a:r>
              <a:rPr lang="en-US" sz="2800" i="1" dirty="0">
                <a:latin typeface="Book Antiqua" charset="0"/>
                <a:ea typeface="Book Antiqua" charset="0"/>
                <a:cs typeface="Book Antiqua" charset="0"/>
              </a:rPr>
              <a:t>subject to </a:t>
            </a:r>
            <a:r>
              <a:rPr lang="en-US" sz="2800" i="1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sz="2800" i="1" baseline="-25000" dirty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1l</a:t>
            </a:r>
            <a:endParaRPr lang="en-US" sz="2800" i="1" baseline="-25000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72611" y="3454602"/>
            <a:ext cx="2991525" cy="13542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1" algn="ctr"/>
            <a:r>
              <a:rPr lang="en-US" sz="3600" i="1" dirty="0">
                <a:latin typeface="Book Antiqua" charset="0"/>
                <a:ea typeface="Book Antiqua" charset="0"/>
                <a:cs typeface="Book Antiqua" charset="0"/>
              </a:rPr>
              <a:t>max </a:t>
            </a:r>
            <a:r>
              <a:rPr lang="en-US" altLang="zh-CN" sz="36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∑</a:t>
            </a:r>
            <a:r>
              <a:rPr lang="en-US" altLang="zh-CN" sz="3600" i="1" baseline="-25000" dirty="0" err="1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i</a:t>
            </a:r>
            <a:r>
              <a:rPr lang="en-US" altLang="zh-CN" sz="36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U</a:t>
            </a:r>
            <a:r>
              <a:rPr lang="en-US" altLang="zh-CN" sz="36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</a:t>
            </a:r>
            <a:r>
              <a:rPr lang="en-US" altLang="zh-CN" sz="36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()</a:t>
            </a:r>
          </a:p>
          <a:p>
            <a:pPr lvl="1" algn="ctr"/>
            <a:r>
              <a:rPr lang="en-US" altLang="zh-CN" sz="2800" i="1" dirty="0">
                <a:latin typeface="Book Antiqua" charset="0"/>
                <a:ea typeface="Book Antiqua" charset="0"/>
                <a:cs typeface="Book Antiqua" charset="0"/>
              </a:rPr>
              <a:t>subject to </a:t>
            </a:r>
            <a:r>
              <a:rPr lang="en-US" altLang="zh-CN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y</a:t>
            </a:r>
            <a:r>
              <a:rPr lang="en-US" altLang="zh-CN" sz="2800" i="1" baseline="-25000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2l</a:t>
            </a:r>
            <a:r>
              <a:rPr lang="en-US" altLang="zh-CN" sz="2800" i="1" dirty="0">
                <a:solidFill>
                  <a:srgbClr val="00B05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  <a:endParaRPr lang="en-US" sz="2800" i="1" dirty="0">
              <a:solidFill>
                <a:srgbClr val="00B05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endParaRPr lang="en-US" dirty="0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777862" y="5215477"/>
            <a:ext cx="6915676" cy="9417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2400" dirty="0">
                <a:latin typeface="Book Antiqua" pitchFamily="18" charset="0"/>
              </a:rPr>
              <a:t>Link bandwidth </a:t>
            </a:r>
            <a:r>
              <a:rPr lang="en-US" sz="2400" i="1" dirty="0">
                <a:solidFill>
                  <a:srgbClr val="0000FF"/>
                </a:solidFill>
                <a:latin typeface="Book Antiqua"/>
              </a:rPr>
              <a:t>c</a:t>
            </a:r>
            <a:r>
              <a:rPr lang="en-US" sz="2400" i="1" baseline="-25000" dirty="0">
                <a:solidFill>
                  <a:srgbClr val="0000FF"/>
                </a:solidFill>
                <a:latin typeface="Book Antiqua"/>
              </a:rPr>
              <a:t>l</a:t>
            </a:r>
            <a:r>
              <a:rPr lang="en-US" sz="2400" dirty="0">
                <a:latin typeface="Book Antiqua" pitchFamily="18" charset="0"/>
              </a:rPr>
              <a:t> reallocated between </a:t>
            </a:r>
            <a:r>
              <a:rPr lang="en-US" sz="2400" i="1" dirty="0">
                <a:solidFill>
                  <a:srgbClr val="FF0000"/>
                </a:solidFill>
                <a:latin typeface="Book Antiqua" pitchFamily="18" charset="0"/>
              </a:rPr>
              <a:t>y</a:t>
            </a:r>
            <a:r>
              <a:rPr lang="en-US" sz="2400" i="1" baseline="-25000" dirty="0">
                <a:solidFill>
                  <a:srgbClr val="FF0000"/>
                </a:solidFill>
                <a:latin typeface="Book Antiqua" pitchFamily="18" charset="0"/>
              </a:rPr>
              <a:t>1l</a:t>
            </a:r>
            <a:r>
              <a:rPr lang="en-US" sz="2400" dirty="0">
                <a:solidFill>
                  <a:srgbClr val="0000FF"/>
                </a:solidFill>
                <a:latin typeface="Book Antiqua" pitchFamily="18" charset="0"/>
              </a:rPr>
              <a:t> </a:t>
            </a:r>
            <a:r>
              <a:rPr lang="en-US" sz="2400" dirty="0">
                <a:latin typeface="Book Antiqua" pitchFamily="18" charset="0"/>
              </a:rPr>
              <a:t>and</a:t>
            </a:r>
            <a:r>
              <a:rPr lang="en-US" sz="2400" dirty="0">
                <a:solidFill>
                  <a:srgbClr val="0000FF"/>
                </a:solidFill>
                <a:latin typeface="Book Antiqua" pitchFamily="18" charset="0"/>
              </a:rPr>
              <a:t> </a:t>
            </a:r>
            <a:r>
              <a:rPr lang="en-US" sz="2400" i="1" dirty="0">
                <a:solidFill>
                  <a:srgbClr val="00B050"/>
                </a:solidFill>
                <a:latin typeface="Book Antiqua" pitchFamily="18" charset="0"/>
              </a:rPr>
              <a:t>y</a:t>
            </a:r>
            <a:r>
              <a:rPr lang="en-US" sz="2400" i="1" baseline="-25000" dirty="0">
                <a:solidFill>
                  <a:srgbClr val="00B050"/>
                </a:solidFill>
                <a:latin typeface="Book Antiqua" pitchFamily="18" charset="0"/>
              </a:rPr>
              <a:t>2l</a:t>
            </a:r>
            <a:r>
              <a:rPr lang="en-US" sz="2400" dirty="0">
                <a:latin typeface="Book Antiqua" pitchFamily="18" charset="0"/>
              </a:rPr>
              <a:t> </a:t>
            </a:r>
          </a:p>
          <a:p>
            <a:pPr algn="ctr" eaLnBrk="0" hangingPunct="0">
              <a:spcBef>
                <a:spcPct val="30000"/>
              </a:spcBef>
              <a:defRPr/>
            </a:pPr>
            <a:r>
              <a:rPr lang="en-US" sz="2400" dirty="0">
                <a:latin typeface="Book Antiqua" pitchFamily="18" charset="0"/>
              </a:rPr>
              <a:t>periodically based on </a:t>
            </a:r>
            <a:r>
              <a:rPr lang="en-US" sz="2400" dirty="0">
                <a:solidFill>
                  <a:srgbClr val="0000FF"/>
                </a:solidFill>
                <a:latin typeface="Book Antiqua" pitchFamily="18" charset="0"/>
              </a:rPr>
              <a:t>congestion prices </a:t>
            </a:r>
            <a:r>
              <a:rPr lang="en-US" sz="2400" dirty="0">
                <a:latin typeface="Book Antiqua" pitchFamily="18" charset="0"/>
              </a:rPr>
              <a:t>of VNs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86200" y="2601188"/>
            <a:ext cx="1409700" cy="73647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18400" y="2626440"/>
            <a:ext cx="1361666" cy="711223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35700" y="2601189"/>
            <a:ext cx="32042" cy="260631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658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Protocols as Optimizers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118591" y="1812424"/>
            <a:ext cx="9200573" cy="421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Start with a well-stated (optimization) problem</a:t>
            </a:r>
          </a:p>
          <a:p>
            <a:pPr lvl="1"/>
            <a:r>
              <a:rPr lang="en-US" dirty="0" smtClean="0"/>
              <a:t>Then decompose into a distributed solution</a:t>
            </a:r>
          </a:p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Deeper understanding of how protocols work</a:t>
            </a:r>
          </a:p>
          <a:p>
            <a:pPr lvl="1"/>
            <a:r>
              <a:rPr lang="en-US" dirty="0" smtClean="0"/>
              <a:t>Guarantees on optimality, convergence, etc.</a:t>
            </a:r>
          </a:p>
          <a:p>
            <a:r>
              <a:rPr lang="en-US" dirty="0" smtClean="0"/>
              <a:t>In reality, the process is iterative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607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Research as Decomposition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0"/>
          </p:nvPr>
        </p:nvSpPr>
        <p:spPr>
          <a:xfrm>
            <a:off x="492311" y="3853188"/>
            <a:ext cx="9940162" cy="20978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Make per-class convergence faster</a:t>
            </a:r>
          </a:p>
          <a:p>
            <a:pPr lvl="1"/>
            <a:r>
              <a:rPr lang="en-US" dirty="0" smtClean="0"/>
              <a:t>Change objective to include link utilization </a:t>
            </a:r>
            <a:r>
              <a:rPr lang="en-US" i="1" dirty="0" err="1" smtClean="0">
                <a:latin typeface="Book Antiqua" charset="0"/>
                <a:ea typeface="Book Antiqua" charset="0"/>
                <a:cs typeface="Book Antiqua" charset="0"/>
              </a:rPr>
              <a:t>u</a:t>
            </a:r>
            <a:r>
              <a:rPr lang="en-US" i="1" baseline="-25000" dirty="0" err="1" smtClean="0">
                <a:latin typeface="Book Antiqua" charset="0"/>
                <a:ea typeface="Book Antiqua" charset="0"/>
                <a:cs typeface="Book Antiqua" charset="0"/>
              </a:rPr>
              <a:t>l</a:t>
            </a:r>
            <a:endParaRPr lang="en-US" i="1" baseline="-25000" dirty="0">
              <a:latin typeface="Book Antiqua" charset="0"/>
              <a:ea typeface="Book Antiqua" charset="0"/>
              <a:cs typeface="Book Antiqua" charset="0"/>
            </a:endParaRPr>
          </a:p>
          <a:p>
            <a:pPr lvl="1"/>
            <a:r>
              <a:rPr lang="is-IS" dirty="0" smtClean="0"/>
              <a:t>… include both TCP utility and traffic-engineering congestion!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811" y="1600726"/>
            <a:ext cx="1315600" cy="184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051" y="1600726"/>
            <a:ext cx="1320143" cy="18456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63193" y="1906974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9477" y="1496572"/>
            <a:ext cx="454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network needs to solve this problem.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8548" y="2097254"/>
            <a:ext cx="41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Too hard</a:t>
            </a:r>
            <a:r>
              <a:rPr lang="en-US" sz="2000"/>
              <a:t>, please change </a:t>
            </a:r>
            <a:r>
              <a:rPr lang="en-US" sz="2000" dirty="0"/>
              <a:t>the network.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663193" y="2498398"/>
            <a:ext cx="494961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62152" y="3041565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00364" y="2675793"/>
            <a:ext cx="2533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Okay, how </a:t>
            </a:r>
            <a:r>
              <a:rPr lang="en-US" sz="2000"/>
              <a:t>about this?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667483" y="5497366"/>
            <a:ext cx="6216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4000" i="1" dirty="0">
                <a:latin typeface="Book Antiqua" charset="0"/>
              </a:rPr>
              <a:t>max (∑</a:t>
            </a:r>
            <a:r>
              <a:rPr lang="en-US" altLang="zh-CN" sz="4000" i="1" baseline="-25000" dirty="0" err="1">
                <a:latin typeface="Book Antiqua" charset="0"/>
              </a:rPr>
              <a:t>i</a:t>
            </a:r>
            <a:r>
              <a:rPr lang="en-US" altLang="zh-CN" sz="4000" i="1" baseline="-25000" dirty="0">
                <a:latin typeface="Book Antiqua" charset="0"/>
              </a:rPr>
              <a:t> </a:t>
            </a:r>
            <a:r>
              <a:rPr lang="en-US" altLang="zh-CN" sz="4000" i="1" dirty="0">
                <a:latin typeface="Book Antiqua" charset="0"/>
              </a:rPr>
              <a:t>U(x</a:t>
            </a:r>
            <a:r>
              <a:rPr lang="en-US" altLang="zh-CN" sz="4000" i="1" baseline="-25000" dirty="0">
                <a:latin typeface="Book Antiqua" charset="0"/>
              </a:rPr>
              <a:t>i</a:t>
            </a:r>
            <a:r>
              <a:rPr lang="en-US" altLang="zh-CN" sz="4000" i="1" dirty="0">
                <a:latin typeface="Book Antiqua" charset="0"/>
              </a:rPr>
              <a:t>) </a:t>
            </a:r>
            <a:r>
              <a:rPr lang="en-US" altLang="zh-CN" sz="4000" b="1" i="1" dirty="0">
                <a:latin typeface="Book Antiqua" charset="0"/>
              </a:rPr>
              <a:t>- </a:t>
            </a:r>
            <a:r>
              <a:rPr lang="en-US" altLang="zh-CN" sz="4000" i="1" dirty="0">
                <a:latin typeface="Book Antiqua" charset="0"/>
              </a:rPr>
              <a:t>∑</a:t>
            </a:r>
            <a:r>
              <a:rPr lang="en-US" altLang="zh-CN" sz="4000" i="1" baseline="-25000" dirty="0">
                <a:latin typeface="Book Antiqua" charset="0"/>
              </a:rPr>
              <a:t>l  </a:t>
            </a:r>
            <a:r>
              <a:rPr lang="en-US" altLang="zh-CN" sz="4000" i="1" dirty="0">
                <a:latin typeface="Book Antiqua" charset="0"/>
              </a:rPr>
              <a:t>f(</a:t>
            </a:r>
            <a:r>
              <a:rPr lang="en-US" altLang="zh-CN" sz="4000" i="1" dirty="0" err="1">
                <a:latin typeface="Book Antiqua" charset="0"/>
              </a:rPr>
              <a:t>u</a:t>
            </a:r>
            <a:r>
              <a:rPr lang="en-US" altLang="zh-CN" sz="4000" i="1" baseline="-25000" dirty="0" err="1">
                <a:latin typeface="Book Antiqua" charset="0"/>
              </a:rPr>
              <a:t>l</a:t>
            </a:r>
            <a:r>
              <a:rPr lang="en-US" altLang="zh-CN" sz="4000" i="1" baseline="-25000" dirty="0">
                <a:latin typeface="Book Antiqua" charset="0"/>
              </a:rPr>
              <a:t> </a:t>
            </a:r>
            <a:r>
              <a:rPr lang="en-US" altLang="zh-CN" sz="4000" i="1" dirty="0">
                <a:latin typeface="Book Antiqua" charset="0"/>
              </a:rPr>
              <a:t>/c</a:t>
            </a:r>
            <a:r>
              <a:rPr lang="en-US" altLang="zh-CN" sz="4000" i="1" baseline="-25000" dirty="0">
                <a:latin typeface="Book Antiqua" charset="0"/>
              </a:rPr>
              <a:t>l</a:t>
            </a:r>
            <a:r>
              <a:rPr lang="en-US" altLang="zh-CN" sz="4000" i="1" dirty="0">
                <a:latin typeface="Book Antiqua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448643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11" grpId="0"/>
      <p:bldP spid="12" grpId="0"/>
      <p:bldP spid="2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Research as Decomposition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0"/>
          </p:nvPr>
        </p:nvSpPr>
        <p:spPr>
          <a:xfrm>
            <a:off x="430836" y="4075554"/>
            <a:ext cx="10170391" cy="20380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s-IS" dirty="0" smtClean="0"/>
              <a:t>Make the multi-class problem tractable</a:t>
            </a:r>
          </a:p>
          <a:p>
            <a:pPr lvl="1"/>
            <a:r>
              <a:rPr lang="is-IS" dirty="0" smtClean="0"/>
              <a:t>Separate queue for each traffic class per link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t</a:t>
            </a:r>
            <a:r>
              <a:rPr lang="is-IS" dirty="0" smtClean="0"/>
              <a:t>o decouple the per-class utility functions!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811" y="1600726"/>
            <a:ext cx="1315600" cy="1845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051" y="1600726"/>
            <a:ext cx="1320143" cy="18456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63193" y="1906974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29477" y="1496572"/>
            <a:ext cx="4543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network needs to solve this problem.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48548" y="2097254"/>
            <a:ext cx="4151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Too hard</a:t>
            </a:r>
            <a:r>
              <a:rPr lang="en-US" sz="2000"/>
              <a:t>, please change </a:t>
            </a:r>
            <a:r>
              <a:rPr lang="en-US" sz="2000" dirty="0"/>
              <a:t>the network.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663193" y="2498398"/>
            <a:ext cx="494961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32333" y="3015705"/>
            <a:ext cx="4949618" cy="1392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00364" y="2675793"/>
            <a:ext cx="2533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Okay, how </a:t>
            </a:r>
            <a:r>
              <a:rPr lang="en-US" sz="2000"/>
              <a:t>about this?</a:t>
            </a:r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8241611" y="4543938"/>
            <a:ext cx="3316062" cy="584775"/>
            <a:chOff x="457200" y="5805712"/>
            <a:chExt cx="3316062" cy="584775"/>
          </a:xfrm>
        </p:grpSpPr>
        <p:sp>
          <p:nvSpPr>
            <p:cNvPr id="7" name="Rectangle 6"/>
            <p:cNvSpPr/>
            <p:nvPr/>
          </p:nvSpPr>
          <p:spPr>
            <a:xfrm>
              <a:off x="1115926" y="5930537"/>
              <a:ext cx="505101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81839" y="5930537"/>
              <a:ext cx="365760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56310" y="5930537"/>
              <a:ext cx="36576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13366" y="5930537"/>
              <a:ext cx="370112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87833" y="5930537"/>
              <a:ext cx="59653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4558" y="5805712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/>
                <a:t>c</a:t>
              </a:r>
              <a:r>
                <a:rPr lang="en-US" sz="3200" i="1" baseline="-25000" dirty="0"/>
                <a:t>l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57200" y="6143444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546003" y="4288988"/>
            <a:ext cx="2764815" cy="1185363"/>
            <a:chOff x="5139722" y="5515277"/>
            <a:chExt cx="2764815" cy="1185363"/>
          </a:xfrm>
        </p:grpSpPr>
        <p:sp>
          <p:nvSpPr>
            <p:cNvPr id="24" name="Rectangle 23"/>
            <p:cNvSpPr/>
            <p:nvPr/>
          </p:nvSpPr>
          <p:spPr>
            <a:xfrm>
              <a:off x="5791930" y="5640102"/>
              <a:ext cx="505101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91444" y="5640102"/>
              <a:ext cx="36576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657204" y="5640102"/>
              <a:ext cx="596530" cy="42581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23929" y="5515277"/>
              <a:ext cx="570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FF0000"/>
                  </a:solidFill>
                </a:rPr>
                <a:t>y</a:t>
              </a:r>
              <a:r>
                <a:rPr lang="en-US" sz="3200" i="1" baseline="-25000" dirty="0">
                  <a:solidFill>
                    <a:srgbClr val="FF0000"/>
                  </a:solidFill>
                </a:rPr>
                <a:t>1l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30516" y="6240690"/>
              <a:ext cx="365760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98621" y="6240690"/>
              <a:ext cx="370112" cy="42581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23929" y="6115865"/>
              <a:ext cx="580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dirty="0">
                  <a:solidFill>
                    <a:srgbClr val="00B050"/>
                  </a:solidFill>
                </a:rPr>
                <a:t>y</a:t>
              </a:r>
              <a:r>
                <a:rPr lang="en-US" sz="3200" i="1" baseline="-25000" dirty="0">
                  <a:solidFill>
                    <a:srgbClr val="00B050"/>
                  </a:solidFill>
                </a:rPr>
                <a:t>2l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5139722" y="5853009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63265" y="6450092"/>
              <a:ext cx="5225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69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Lesson: People and Timing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The right graduate students</a:t>
            </a:r>
          </a:p>
          <a:p>
            <a:pPr lvl="1"/>
            <a:r>
              <a:rPr lang="en-US" dirty="0" smtClean="0"/>
              <a:t>Comfortable with both topics</a:t>
            </a:r>
          </a:p>
          <a:p>
            <a:pPr lvl="1"/>
            <a:r>
              <a:rPr lang="en-US" dirty="0" smtClean="0"/>
              <a:t>Able to wrangle two busy advisors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right timing (eventually?)</a:t>
            </a:r>
          </a:p>
          <a:p>
            <a:pPr lvl="1"/>
            <a:r>
              <a:rPr lang="en-US" dirty="0" smtClean="0"/>
              <a:t>Programmable switch hardware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343" y="4879079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034" y="2345521"/>
            <a:ext cx="1315600" cy="1845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295" y="2345521"/>
            <a:ext cx="1320143" cy="184567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7266396" y="2696834"/>
            <a:ext cx="3288638" cy="0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267438" y="3243194"/>
            <a:ext cx="3287596" cy="25166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266396" y="3775634"/>
            <a:ext cx="3288638" cy="24646"/>
          </a:xfrm>
          <a:prstGeom prst="straightConnector1">
            <a:avLst/>
          </a:prstGeom>
          <a:ln w="4445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0365" y="2172950"/>
            <a:ext cx="2061742" cy="20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7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490" y="3425603"/>
            <a:ext cx="3533589" cy="2837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Internet: An Exciting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One of the most influential inventions of all time</a:t>
            </a:r>
          </a:p>
          <a:p>
            <a:pPr lvl="1"/>
            <a:r>
              <a:rPr lang="en-US" altLang="x-none" dirty="0"/>
              <a:t>A research experiment that escaped from the lab</a:t>
            </a:r>
          </a:p>
          <a:p>
            <a:pPr lvl="1"/>
            <a:r>
              <a:rPr lang="en-US" altLang="x-none" dirty="0"/>
              <a:t>… to </a:t>
            </a:r>
            <a:r>
              <a:rPr lang="en-US" altLang="x-none" dirty="0" smtClean="0"/>
              <a:t>become a </a:t>
            </a:r>
            <a:r>
              <a:rPr lang="en-US" altLang="x-none" dirty="0"/>
              <a:t>global communications </a:t>
            </a:r>
            <a:r>
              <a:rPr lang="en-US" altLang="x-none" dirty="0" smtClean="0"/>
              <a:t>infrastructure</a:t>
            </a:r>
            <a:endParaRPr lang="en-US" alt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95" y="3363733"/>
            <a:ext cx="4784587" cy="29391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267539" y="5123187"/>
            <a:ext cx="889000" cy="12700"/>
          </a:xfrm>
          <a:prstGeom prst="straightConnector1">
            <a:avLst/>
          </a:prstGeom>
          <a:ln w="762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55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62" y="2966969"/>
            <a:ext cx="1155258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Composition of Network Policies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2700" dirty="0"/>
              <a:t>(programming languages)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1573" y="2199596"/>
            <a:ext cx="144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Walker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0" y="2267898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Nate Foster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123" y="59651"/>
            <a:ext cx="1346200" cy="202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1" y="46083"/>
            <a:ext cx="1790877" cy="21399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68582" y="5073472"/>
            <a:ext cx="9503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Nate Foster, Michael J. Freedman, Arjun </a:t>
            </a:r>
            <a:r>
              <a:rPr lang="en-US" dirty="0" err="1"/>
              <a:t>Guha</a:t>
            </a:r>
            <a:r>
              <a:rPr lang="en-US" dirty="0"/>
              <a:t>, Rob Harrison, Naga Praveen </a:t>
            </a:r>
            <a:r>
              <a:rPr lang="en-US" dirty="0" err="1"/>
              <a:t>Katta</a:t>
            </a:r>
            <a:r>
              <a:rPr lang="en-US" dirty="0"/>
              <a:t>, Christopher Monsanto, Joshua Reich, Mark </a:t>
            </a:r>
            <a:r>
              <a:rPr lang="en-US" dirty="0" err="1"/>
              <a:t>Reitblatt</a:t>
            </a:r>
            <a:r>
              <a:rPr lang="en-US" dirty="0"/>
              <a:t>, Jennifer Rexford, Cole Schlesinger, Alec Story, and David Walker, </a:t>
            </a:r>
            <a:r>
              <a:rPr lang="en-US" dirty="0">
                <a:hlinkClick r:id="rId4"/>
              </a:rPr>
              <a:t>"Languages for software-defined networks,"</a:t>
            </a:r>
            <a:r>
              <a:rPr lang="en-US" dirty="0"/>
              <a:t> </a:t>
            </a:r>
            <a:r>
              <a:rPr lang="en-US" i="1" dirty="0"/>
              <a:t>IEEE Communications Magazine</a:t>
            </a:r>
            <a:r>
              <a:rPr lang="en-US" dirty="0"/>
              <a:t>, Feb 2013.</a:t>
            </a:r>
          </a:p>
        </p:txBody>
      </p:sp>
    </p:spTree>
    <p:extLst>
      <p:ext uri="{BB962C8B-B14F-4D97-AF65-F5344CB8AC3E}">
        <p14:creationId xmlns:p14="http://schemas.microsoft.com/office/powerpoint/2010/main" val="1788764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Software-Defined Networking (SDN)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4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Application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906890" y="2920402"/>
            <a:ext cx="747889" cy="4098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35665" y="2083841"/>
            <a:ext cx="235655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Network-wide visibility and control</a:t>
            </a:r>
          </a:p>
        </p:txBody>
      </p:sp>
      <p:cxnSp>
        <p:nvCxnSpPr>
          <p:cNvPr id="25" name="Straight Arrow Connector 24"/>
          <p:cNvCxnSpPr>
            <a:stCxn id="28" idx="1"/>
          </p:cNvCxnSpPr>
          <p:nvPr/>
        </p:nvCxnSpPr>
        <p:spPr>
          <a:xfrm flipH="1" flipV="1">
            <a:off x="6849534" y="4049890"/>
            <a:ext cx="1362430" cy="444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11965" y="3678848"/>
            <a:ext cx="286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Direct control via open interface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3142" y="5742283"/>
            <a:ext cx="851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From distributed protocols to (centralized) controller applications </a:t>
            </a:r>
          </a:p>
        </p:txBody>
      </p:sp>
    </p:spTree>
    <p:extLst>
      <p:ext uri="{BB962C8B-B14F-4D97-AF65-F5344CB8AC3E}">
        <p14:creationId xmlns:p14="http://schemas.microsoft.com/office/powerpoint/2010/main" val="114151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Simple, Open Data-Plane API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cs typeface="Arial" charset="0"/>
              </a:rPr>
              <a:t>Prioritized list of rules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Pattern: match packet header bits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Actions: drop, forward, modify, send to controller 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Priority: disambiguate overlapping patterns</a:t>
            </a:r>
          </a:p>
          <a:p>
            <a:pPr lvl="1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Counters: #bytes and #packets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30012" y="5051520"/>
            <a:ext cx="7171189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srcip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=1.2.*.*, </a:t>
            </a: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dstip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=3.4.5.* 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drop                        </a:t>
            </a:r>
          </a:p>
          <a:p>
            <a:pPr marL="457200" indent="-457200"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= *.*.*.*, </a:t>
            </a: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=3.4.*.*  forward(2)</a:t>
            </a:r>
          </a:p>
          <a:p>
            <a:pPr marL="457200" indent="-457200"/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3.   </a:t>
            </a: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srcip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=10.1.2.3, </a:t>
            </a:r>
            <a:r>
              <a:rPr lang="en-US" sz="2400" dirty="0" err="1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dstip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=*.*.*.*  send to controller</a:t>
            </a:r>
            <a:endParaRPr lang="en-US" sz="24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1" y="4347047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797676" y="4347047"/>
            <a:ext cx="1127125" cy="19050"/>
          </a:xfrm>
          <a:prstGeom prst="line">
            <a:avLst/>
          </a:prstGeom>
          <a:ln w="25400">
            <a:solidFill>
              <a:schemeClr val="tx1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1" y="3951936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1" y="3951936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1" y="3951936"/>
            <a:ext cx="127952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Screen shot 2011-02-04 at 12.32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627" y="2276970"/>
            <a:ext cx="2884573" cy="75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51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SDN Controller Applications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4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Application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49534" y="3792261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OpenFlow</a:t>
            </a:r>
            <a:r>
              <a:rPr lang="en-US" sz="2400" dirty="0"/>
              <a:t> protocol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403881" y="3002087"/>
            <a:ext cx="540251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14945" y="2566844"/>
            <a:ext cx="1733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Programming abstractions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832" y="5722294"/>
            <a:ext cx="8050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OpenFlow</a:t>
            </a:r>
            <a:r>
              <a:rPr lang="en-US" sz="2800" dirty="0"/>
              <a:t> is a mechanism, not a linguistic formalism.</a:t>
            </a:r>
          </a:p>
        </p:txBody>
      </p:sp>
    </p:spTree>
    <p:extLst>
      <p:ext uri="{BB962C8B-B14F-4D97-AF65-F5344CB8AC3E}">
        <p14:creationId xmlns:p14="http://schemas.microsoft.com/office/powerpoint/2010/main" val="66163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Combining Many Networking Tasks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14942" y="2366061"/>
            <a:ext cx="4724400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Route + Monitor + FW + LB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>
            <a:off x="2599972" y="2502929"/>
            <a:ext cx="1054806" cy="2064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28611" y="1671933"/>
            <a:ext cx="1742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Monolithic application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57720" y="5600767"/>
            <a:ext cx="6728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Hard to program, test, debug, reuse, port, …</a:t>
            </a:r>
          </a:p>
        </p:txBody>
      </p:sp>
    </p:spTree>
    <p:extLst>
      <p:ext uri="{BB962C8B-B14F-4D97-AF65-F5344CB8AC3E}">
        <p14:creationId xmlns:p14="http://schemas.microsoft.com/office/powerpoint/2010/main" val="57449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Modular Controller Applications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96203" y="2374973"/>
            <a:ext cx="886893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LB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400314" y="2377349"/>
            <a:ext cx="1128892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Route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44585" y="2377349"/>
            <a:ext cx="146682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Monitor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1173" y="2374973"/>
            <a:ext cx="963789" cy="55434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FW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993443" y="2173112"/>
            <a:ext cx="535521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66334" y="1354579"/>
            <a:ext cx="2427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module </a:t>
            </a:r>
            <a:r>
              <a:rPr lang="en-US" sz="2400" i="1" dirty="0"/>
              <a:t>partially</a:t>
            </a:r>
            <a:r>
              <a:rPr lang="en-US" sz="2400" dirty="0"/>
              <a:t> specifies the handling of the traffic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993443" y="2173112"/>
            <a:ext cx="1879607" cy="161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 </a:t>
            </a:r>
            <a:r>
              <a:rPr lang="en-US" dirty="0" err="1" smtClean="0"/>
              <a:t>OpenFlow</a:t>
            </a:r>
            <a:r>
              <a:rPr lang="en-US" dirty="0" smtClean="0"/>
              <a:t>: Policy as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Located packet</a:t>
            </a:r>
          </a:p>
          <a:p>
            <a:pPr lvl="1"/>
            <a:r>
              <a:rPr lang="en-US" sz="3200" dirty="0"/>
              <a:t>Packet header fields</a:t>
            </a:r>
          </a:p>
          <a:p>
            <a:pPr lvl="1"/>
            <a:r>
              <a:rPr lang="en-US" sz="3200" dirty="0"/>
              <a:t>Packet location (e.g., switch and port)</a:t>
            </a:r>
          </a:p>
          <a:p>
            <a:r>
              <a:rPr lang="en-US" sz="3600" dirty="0"/>
              <a:t>Function of a located packet</a:t>
            </a:r>
          </a:p>
          <a:p>
            <a:pPr lvl="1"/>
            <a:r>
              <a:rPr lang="en-US" sz="3200" dirty="0"/>
              <a:t>To a </a:t>
            </a:r>
            <a:r>
              <a:rPr lang="en-US" sz="3200" i="1" dirty="0"/>
              <a:t>set</a:t>
            </a:r>
            <a:r>
              <a:rPr lang="en-US" sz="3200" dirty="0"/>
              <a:t> of located packets</a:t>
            </a:r>
          </a:p>
          <a:p>
            <a:pPr lvl="2"/>
            <a:r>
              <a:rPr lang="en-US" sz="2800" dirty="0"/>
              <a:t>Drop, forward, multicast</a:t>
            </a:r>
          </a:p>
          <a:p>
            <a:pPr lvl="1"/>
            <a:r>
              <a:rPr lang="en-US" sz="3200" dirty="0"/>
              <a:t>Packet modifications</a:t>
            </a:r>
          </a:p>
          <a:p>
            <a:pPr lvl="2"/>
            <a:r>
              <a:rPr lang="en-US" sz="2800" dirty="0"/>
              <a:t>Change in header fields and/or location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575191" y="2310600"/>
            <a:ext cx="447277" cy="17135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587891" y="2755132"/>
            <a:ext cx="447277" cy="27516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0057517" y="2792515"/>
            <a:ext cx="538362" cy="25562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0076658" y="2276568"/>
            <a:ext cx="511846" cy="23613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2110" y="2154902"/>
            <a:ext cx="1449189" cy="9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8063503" y="2154901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63503" y="1999353"/>
            <a:ext cx="434213" cy="15554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679373" y="2942372"/>
            <a:ext cx="434213" cy="444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0679373" y="2786824"/>
            <a:ext cx="434213" cy="155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18901" y="4415226"/>
            <a:ext cx="4315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dstip</a:t>
            </a:r>
            <a:r>
              <a:rPr lang="en-US" sz="2400" b="1" dirty="0">
                <a:solidFill>
                  <a:schemeClr val="accent2"/>
                </a:solidFill>
              </a:rPr>
              <a:t> == 1.2.3.4 &amp; </a:t>
            </a:r>
            <a:r>
              <a:rPr lang="en-US" sz="2400" b="1" dirty="0" err="1">
                <a:solidFill>
                  <a:schemeClr val="accent2"/>
                </a:solidFill>
              </a:rPr>
              <a:t>srcport</a:t>
            </a:r>
            <a:r>
              <a:rPr lang="en-US" sz="2400" b="1" dirty="0">
                <a:solidFill>
                  <a:schemeClr val="accent2"/>
                </a:solidFill>
              </a:rPr>
              <a:t> == 80 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r>
              <a:rPr lang="en-US" sz="2400" b="1" dirty="0">
                <a:solidFill>
                  <a:schemeClr val="accent2"/>
                </a:solidFill>
                <a:sym typeface="Wingdings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   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sym typeface="Wingdings"/>
              </a:rPr>
              <a:t>port </a:t>
            </a:r>
            <a:r>
              <a:rPr lang="en-US" sz="2400" b="1" dirty="0">
                <a:solidFill>
                  <a:schemeClr val="accent2"/>
                </a:solidFill>
                <a:sym typeface="Wingdings"/>
              </a:rPr>
              <a:t>= 3, </a:t>
            </a:r>
            <a:r>
              <a:rPr lang="en-US" sz="2400" b="1" dirty="0" err="1">
                <a:solidFill>
                  <a:schemeClr val="accent2"/>
                </a:solidFill>
                <a:sym typeface="Wingdings"/>
              </a:rPr>
              <a:t>dstip</a:t>
            </a:r>
            <a:r>
              <a:rPr lang="en-US" sz="2400" b="1" dirty="0">
                <a:solidFill>
                  <a:schemeClr val="accent2"/>
                </a:solidFill>
                <a:sym typeface="Wingdings"/>
              </a:rPr>
              <a:t> = 10.0.0.1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4658" y="2053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4658" y="2561337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6628" y="20667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66628" y="257414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237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Parallel Composition (+)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582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Route on </a:t>
            </a:r>
            <a:r>
              <a:rPr lang="en-US" sz="2600" dirty="0" err="1">
                <a:solidFill>
                  <a:srgbClr val="FFFFFF"/>
                </a:solidFill>
                <a:latin typeface="+mj-lt"/>
              </a:rPr>
              <a:t>dest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 prefix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14943" y="2108424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Monitor on source 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8320" y="2140510"/>
            <a:ext cx="44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1703" y="1265534"/>
            <a:ext cx="2987164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</a:rPr>
              <a:t>dstip</a:t>
            </a:r>
            <a:r>
              <a:rPr lang="en-US" sz="2000" dirty="0">
                <a:solidFill>
                  <a:srgbClr val="008000"/>
                </a:solidFill>
              </a:rPr>
              <a:t> == 1.2/16 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 == 3.4.5/24  </a:t>
            </a:r>
            <a:r>
              <a:rPr lang="en-US" sz="2000" dirty="0" err="1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78413" y="1265534"/>
            <a:ext cx="2720681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srcip</a:t>
            </a:r>
            <a:r>
              <a:rPr lang="en-US" sz="2000" dirty="0">
                <a:solidFill>
                  <a:srgbClr val="FF0000"/>
                </a:solidFill>
              </a:rPr>
              <a:t> == 5.6.7.8 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 count</a:t>
            </a:r>
          </a:p>
          <a:p>
            <a:r>
              <a:rPr lang="en-US" sz="2000" dirty="0" err="1">
                <a:solidFill>
                  <a:srgbClr val="FF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 == 5.6.7.9  count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6278" y="5456943"/>
            <a:ext cx="5407762" cy="1323439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</a:rPr>
              <a:t>srcip</a:t>
            </a:r>
            <a:r>
              <a:rPr lang="en-US" sz="2000" dirty="0">
                <a:solidFill>
                  <a:srgbClr val="000000"/>
                </a:solidFill>
              </a:rPr>
              <a:t> == 5.6.7.8, </a:t>
            </a:r>
            <a:r>
              <a:rPr lang="en-US" sz="2000" dirty="0" err="1">
                <a:solidFill>
                  <a:srgbClr val="000000"/>
                </a:solidFill>
              </a:rPr>
              <a:t>dstip</a:t>
            </a:r>
            <a:r>
              <a:rPr lang="en-US" sz="2000" dirty="0">
                <a:solidFill>
                  <a:srgbClr val="000000"/>
                </a:solidFill>
              </a:rPr>
              <a:t> == 1.2/16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== 5.6.7.8,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== 3.4.5/24 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(2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), count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srcip</a:t>
            </a:r>
            <a:r>
              <a:rPr lang="en-US" sz="2000" dirty="0">
                <a:solidFill>
                  <a:srgbClr val="000000"/>
                </a:solidFill>
              </a:rPr>
              <a:t> == 5.6.7.9, </a:t>
            </a:r>
            <a:r>
              <a:rPr lang="en-US" sz="2000" dirty="0" err="1">
                <a:solidFill>
                  <a:srgbClr val="000000"/>
                </a:solidFill>
              </a:rPr>
              <a:t>dstip</a:t>
            </a:r>
            <a:r>
              <a:rPr lang="en-US" sz="2000" dirty="0">
                <a:solidFill>
                  <a:srgbClr val="000000"/>
                </a:solidFill>
              </a:rPr>
              <a:t> == 1.2/16 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(1), count</a:t>
            </a:r>
          </a:p>
          <a:p>
            <a:r>
              <a:rPr lang="en-US" sz="2000" dirty="0" err="1">
                <a:solidFill>
                  <a:srgbClr val="00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== 5.6.7.9,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== 3.4.5/24  </a:t>
            </a:r>
            <a:r>
              <a:rPr lang="en-US" sz="2000" dirty="0" err="1">
                <a:solidFill>
                  <a:srgbClr val="000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(2), count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7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Server Load </a:t>
            </a:r>
            <a:r>
              <a:rPr lang="en-US" dirty="0"/>
              <a:t>Balancer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Spread client traffic over server replicas</a:t>
            </a:r>
          </a:p>
          <a:p>
            <a:pPr lvl="1"/>
            <a:r>
              <a:rPr lang="en-US" dirty="0" smtClean="0"/>
              <a:t>Public IP address for the service</a:t>
            </a:r>
          </a:p>
          <a:p>
            <a:pPr lvl="1"/>
            <a:r>
              <a:rPr lang="en-US" dirty="0"/>
              <a:t>Split traffic based on client </a:t>
            </a:r>
            <a:r>
              <a:rPr lang="en-US" dirty="0" smtClean="0"/>
              <a:t>IP</a:t>
            </a:r>
          </a:p>
          <a:p>
            <a:pPr lvl="1"/>
            <a:r>
              <a:rPr lang="en-US" dirty="0" smtClean="0"/>
              <a:t>Rewrite the server IP address</a:t>
            </a:r>
          </a:p>
          <a:p>
            <a:r>
              <a:rPr lang="en-US" dirty="0" smtClean="0"/>
              <a:t>Then, route to the replica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82199" y="4899849"/>
            <a:ext cx="1581405" cy="0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1234405093667521867buggi_server_1.svg.hi.png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015" y="2512822"/>
            <a:ext cx="588505" cy="773056"/>
          </a:xfrm>
          <a:prstGeom prst="rect">
            <a:avLst/>
          </a:prstGeom>
        </p:spPr>
      </p:pic>
      <p:pic>
        <p:nvPicPr>
          <p:cNvPr id="17" name="Picture 16" descr="1234405093667521867buggi_server_1.svg.hi.png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562" y="3764932"/>
            <a:ext cx="588505" cy="773056"/>
          </a:xfrm>
          <a:prstGeom prst="rect">
            <a:avLst/>
          </a:prstGeom>
        </p:spPr>
      </p:pic>
      <p:pic>
        <p:nvPicPr>
          <p:cNvPr id="19" name="Picture 18" descr="1234405093667521867buggi_server_1.svg.hi.png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562" y="5083790"/>
            <a:ext cx="588505" cy="77305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>
            <a:off x="7860274" y="3242081"/>
            <a:ext cx="1674100" cy="1040582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968880" y="5083792"/>
            <a:ext cx="1565494" cy="382495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998076" y="4238867"/>
            <a:ext cx="1521700" cy="418633"/>
          </a:xfrm>
          <a:prstGeom prst="line">
            <a:avLst/>
          </a:prstGeom>
          <a:ln w="50800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148" y="4699818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3748" y="4547418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1348" y="4395018"/>
            <a:ext cx="606050" cy="7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>
            <a:spLocks noChangeAspect="1"/>
          </p:cNvSpPr>
          <p:nvPr/>
        </p:nvSpPr>
        <p:spPr>
          <a:xfrm>
            <a:off x="6663603" y="4401640"/>
            <a:ext cx="1123648" cy="1024128"/>
          </a:xfrm>
          <a:prstGeom prst="roundRect">
            <a:avLst/>
          </a:prstGeom>
          <a:solidFill>
            <a:srgbClr val="FF0000"/>
          </a:solidFill>
          <a:ln w="127000"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3245" y="5482633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63604" y="4713674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1.2.3.4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92110" y="5496488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load balancer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47888" y="5887739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server replicas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54417" y="2574941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10.0.0.1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354417" y="3891784"/>
            <a:ext cx="1200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10.0.0.2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54418" y="5305746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10.0.0.3</a:t>
            </a:r>
          </a:p>
        </p:txBody>
      </p:sp>
    </p:spTree>
    <p:extLst>
      <p:ext uri="{BB962C8B-B14F-4D97-AF65-F5344CB8AC3E}">
        <p14:creationId xmlns:p14="http://schemas.microsoft.com/office/powerpoint/2010/main" val="154334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Sequential Composition (&gt;&gt;)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3814942" y="3099473"/>
            <a:ext cx="4724400" cy="554340"/>
          </a:xfrm>
          <a:prstGeom prst="roundRect">
            <a:avLst/>
          </a:prstGeom>
          <a:solidFill>
            <a:srgbClr val="404040"/>
          </a:solidFill>
          <a:ln>
            <a:solidFill>
              <a:srgbClr val="40404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Controller Platform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23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23900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082142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5795433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 rot="10800000">
            <a:off x="6397975" y="3801533"/>
            <a:ext cx="211667" cy="524934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 w="1270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881265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67713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0274" y="4552021"/>
            <a:ext cx="457200" cy="457200"/>
          </a:xfrm>
          <a:prstGeom prst="roundRect">
            <a:avLst/>
          </a:prstGeom>
          <a:solidFill>
            <a:srgbClr val="A6A6A6"/>
          </a:solidFill>
          <a:ln w="63500">
            <a:solidFill>
              <a:srgbClr val="A6A6A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582842" y="2088444"/>
            <a:ext cx="1956500" cy="857356"/>
          </a:xfrm>
          <a:prstGeom prst="roundRect">
            <a:avLst/>
          </a:prstGeom>
          <a:solidFill>
            <a:srgbClr val="008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Routing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14943" y="2108424"/>
            <a:ext cx="1886657" cy="84755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+mj-lt"/>
              </a:rPr>
              <a:t>Load Balancer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7211" y="2140510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&gt;&gt;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3482" y="1265534"/>
            <a:ext cx="2902205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</a:rPr>
              <a:t>dstip</a:t>
            </a:r>
            <a:r>
              <a:rPr lang="en-US" sz="2000" dirty="0">
                <a:solidFill>
                  <a:srgbClr val="008000"/>
                </a:solidFill>
              </a:rPr>
              <a:t>==10.0.0.1 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(1)</a:t>
            </a:r>
          </a:p>
          <a:p>
            <a:r>
              <a:rPr lang="en-US" sz="2000" dirty="0" err="1">
                <a:solidFill>
                  <a:srgbClr val="008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==10.0.0.2  </a:t>
            </a:r>
            <a:r>
              <a:rPr lang="en-US" sz="2000" dirty="0" err="1">
                <a:solidFill>
                  <a:srgbClr val="008000"/>
                </a:solidFill>
                <a:sym typeface="Wingdings"/>
              </a:rPr>
              <a:t>fwd</a:t>
            </a:r>
            <a:r>
              <a:rPr lang="en-US" sz="2000" dirty="0">
                <a:solidFill>
                  <a:srgbClr val="008000"/>
                </a:solidFill>
                <a:sym typeface="Wingdings"/>
              </a:rPr>
              <a:t>(2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6080" y="1265534"/>
            <a:ext cx="4758419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srcip</a:t>
            </a:r>
            <a:r>
              <a:rPr lang="en-US" sz="2000" dirty="0">
                <a:solidFill>
                  <a:srgbClr val="FF0000"/>
                </a:solidFill>
              </a:rPr>
              <a:t>==0*, </a:t>
            </a:r>
            <a:r>
              <a:rPr lang="en-US" sz="2000" dirty="0" err="1">
                <a:solidFill>
                  <a:srgbClr val="FF0000"/>
                </a:solidFill>
              </a:rPr>
              <a:t>dstip</a:t>
            </a:r>
            <a:r>
              <a:rPr lang="en-US" sz="2000" dirty="0">
                <a:solidFill>
                  <a:srgbClr val="FF0000"/>
                </a:solidFill>
              </a:rPr>
              <a:t>==1.2.3.4 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000" dirty="0" err="1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=10.0.0.1</a:t>
            </a:r>
          </a:p>
          <a:p>
            <a:r>
              <a:rPr lang="en-US" sz="2000" dirty="0" err="1">
                <a:solidFill>
                  <a:srgbClr val="FF0000"/>
                </a:solidFill>
                <a:sym typeface="Wingdings"/>
              </a:rPr>
              <a:t>srcip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==1*, </a:t>
            </a:r>
            <a:r>
              <a:rPr lang="en-US" sz="2000" dirty="0" err="1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==1.2.3.4  </a:t>
            </a:r>
            <a:r>
              <a:rPr lang="en-US" sz="2000" dirty="0" err="1">
                <a:solidFill>
                  <a:srgbClr val="FF0000"/>
                </a:solidFill>
                <a:sym typeface="Wingdings"/>
              </a:rPr>
              <a:t>dstip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=10.0.0.2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40442" y="5495217"/>
            <a:ext cx="5598456" cy="707886"/>
          </a:xfrm>
          <a:prstGeom prst="rect">
            <a:avLst/>
          </a:prstGeom>
          <a:solidFill>
            <a:srgbClr val="FFF299"/>
          </a:solidFill>
        </p:spPr>
        <p:txBody>
          <a:bodyPr wrap="none" rtlCol="0">
            <a:spAutoFit/>
          </a:bodyPr>
          <a:lstStyle/>
          <a:p>
            <a:r>
              <a:rPr lang="en-US" sz="2000" dirty="0" err="1"/>
              <a:t>srcip</a:t>
            </a:r>
            <a:r>
              <a:rPr lang="en-US" sz="2000" dirty="0"/>
              <a:t>==0*, </a:t>
            </a:r>
            <a:r>
              <a:rPr lang="en-US" sz="2000" dirty="0" err="1"/>
              <a:t>dstip</a:t>
            </a:r>
            <a:r>
              <a:rPr lang="en-US" sz="2000" dirty="0"/>
              <a:t>==1.2.3.4 </a:t>
            </a:r>
            <a:r>
              <a:rPr lang="en-US" sz="2000" dirty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dstip</a:t>
            </a:r>
            <a:r>
              <a:rPr lang="en-US" sz="2000" dirty="0">
                <a:sym typeface="Wingdings"/>
              </a:rPr>
              <a:t> = 10.0.0.1, </a:t>
            </a:r>
            <a:r>
              <a:rPr lang="en-US" sz="2000" dirty="0" err="1">
                <a:sym typeface="Wingdings"/>
              </a:rPr>
              <a:t>fwd</a:t>
            </a:r>
            <a:r>
              <a:rPr lang="en-US" sz="2000" dirty="0">
                <a:sym typeface="Wingdings"/>
              </a:rPr>
              <a:t>(1)</a:t>
            </a:r>
          </a:p>
          <a:p>
            <a:r>
              <a:rPr lang="en-US" sz="2000" dirty="0" err="1">
                <a:sym typeface="Wingdings"/>
              </a:rPr>
              <a:t>srcip</a:t>
            </a:r>
            <a:r>
              <a:rPr lang="en-US" sz="2000" dirty="0">
                <a:sym typeface="Wingdings"/>
              </a:rPr>
              <a:t>==1*, </a:t>
            </a:r>
            <a:r>
              <a:rPr lang="en-US" sz="2000" dirty="0" err="1">
                <a:sym typeface="Wingdings"/>
              </a:rPr>
              <a:t>dstip</a:t>
            </a:r>
            <a:r>
              <a:rPr lang="en-US" sz="2000" dirty="0">
                <a:sym typeface="Wingdings"/>
              </a:rPr>
              <a:t>==1.2.3.4  </a:t>
            </a:r>
            <a:r>
              <a:rPr lang="en-US" sz="2000" dirty="0" err="1">
                <a:sym typeface="Wingdings"/>
              </a:rPr>
              <a:t>dstip</a:t>
            </a:r>
            <a:r>
              <a:rPr lang="en-US" sz="2000" dirty="0">
                <a:sym typeface="Wingdings"/>
              </a:rPr>
              <a:t> = 10.0.0.2, </a:t>
            </a:r>
            <a:r>
              <a:rPr lang="en-US" sz="2000" dirty="0" err="1">
                <a:sym typeface="Wingdings"/>
              </a:rPr>
              <a:t>fwd</a:t>
            </a:r>
            <a:r>
              <a:rPr lang="en-US" sz="2000" dirty="0">
                <a:sym typeface="Wingdings"/>
              </a:rPr>
              <a:t>(2</a:t>
            </a:r>
            <a:r>
              <a:rPr lang="en-US" dirty="0">
                <a:sym typeface="Wingding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35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342" y="4819258"/>
            <a:ext cx="2783146" cy="1481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Near-Constant Innovation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1981200" y="1325319"/>
            <a:ext cx="8661400" cy="2153939"/>
            <a:chOff x="457200" y="1351261"/>
            <a:chExt cx="8661400" cy="21539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1989139"/>
              <a:ext cx="1650266" cy="113506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3373" y="1917700"/>
              <a:ext cx="2119394" cy="15875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69292" y="1989139"/>
              <a:ext cx="1543050" cy="13144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43650" y="2208214"/>
              <a:ext cx="2774950" cy="8763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624065" y="1351261"/>
              <a:ext cx="1766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Applications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46800" y="5300907"/>
            <a:ext cx="7523144" cy="1517378"/>
            <a:chOff x="322800" y="5300907"/>
            <a:chExt cx="7523144" cy="151737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5640" y="5957096"/>
              <a:ext cx="1219976" cy="70066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3850" y="5758423"/>
              <a:ext cx="1037908" cy="103790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800" y="5736469"/>
              <a:ext cx="1484793" cy="108181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6857" y="5799190"/>
              <a:ext cx="1196945" cy="89310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69161" y="5300907"/>
              <a:ext cx="1495424" cy="149542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864585" y="6277377"/>
              <a:ext cx="981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Media</a:t>
              </a:r>
            </a:p>
          </p:txBody>
        </p:sp>
      </p:grpSp>
      <p:pic>
        <p:nvPicPr>
          <p:cNvPr id="5" name="Picture 5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583" y="3844433"/>
            <a:ext cx="4963727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10102" y="4117621"/>
            <a:ext cx="1873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Internet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39" y="3382473"/>
            <a:ext cx="1632734" cy="101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9070" y="3488536"/>
            <a:ext cx="1780030" cy="15065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8084648" y="4265620"/>
            <a:ext cx="803322" cy="5397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367922" y="4091188"/>
            <a:ext cx="701784" cy="22284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91860" y="4009899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Hosts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524001" y="4340230"/>
            <a:ext cx="1865067" cy="13970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H="1" flipV="1">
            <a:off x="7804150" y="5072860"/>
            <a:ext cx="756164" cy="44569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806335" y="4790879"/>
            <a:ext cx="1031039" cy="22801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94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71906" y="3031788"/>
            <a:ext cx="2180641" cy="1746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Lessons: Abstraction and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err="1" smtClean="0"/>
              <a:t>OpenFlow</a:t>
            </a:r>
            <a:r>
              <a:rPr lang="en-US" dirty="0" smtClean="0"/>
              <a:t> was an important first step</a:t>
            </a:r>
          </a:p>
          <a:p>
            <a:pPr lvl="1"/>
            <a:r>
              <a:rPr lang="en-US" dirty="0" smtClean="0"/>
              <a:t>Generalizes many networking devices</a:t>
            </a:r>
          </a:p>
          <a:p>
            <a:pPr lvl="1"/>
            <a:r>
              <a:rPr lang="en-US" dirty="0" smtClean="0"/>
              <a:t>Easy to explain to non-experts</a:t>
            </a:r>
          </a:p>
          <a:p>
            <a:r>
              <a:rPr lang="en-US" dirty="0" smtClean="0"/>
              <a:t>Thinking compositionally</a:t>
            </a:r>
          </a:p>
          <a:p>
            <a:pPr lvl="1"/>
            <a:r>
              <a:rPr lang="en-US" dirty="0" smtClean="0"/>
              <a:t>Precisely defining the meaning of programs</a:t>
            </a:r>
          </a:p>
          <a:p>
            <a:pPr lvl="1"/>
            <a:r>
              <a:rPr lang="en-US" dirty="0" smtClean="0"/>
              <a:t>Creating simple, reusable building blocks</a:t>
            </a:r>
          </a:p>
          <a:p>
            <a:pPr lvl="1"/>
            <a:r>
              <a:rPr lang="en-US" dirty="0" err="1" smtClean="0"/>
              <a:t>NetKAT</a:t>
            </a:r>
            <a:r>
              <a:rPr lang="en-US" dirty="0"/>
              <a:t>: Network Kleene Algebra with </a:t>
            </a:r>
            <a:r>
              <a:rPr lang="en-US" dirty="0" smtClean="0"/>
              <a:t>Test</a:t>
            </a:r>
          </a:p>
          <a:p>
            <a:r>
              <a:rPr lang="en-US" dirty="0" smtClean="0"/>
              <a:t>Abstractions for the “control loop”</a:t>
            </a:r>
          </a:p>
          <a:p>
            <a:pPr lvl="1"/>
            <a:r>
              <a:rPr lang="en-US" dirty="0" smtClean="0"/>
              <a:t>Measure, decide, and update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94844" y="4319876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79510" y="2647620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decide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390092" y="4319876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5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Lessons: Embedded People (and Code)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896922" y="1812424"/>
            <a:ext cx="11553825" cy="42195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Nate Foster’s postdoc at Princeton</a:t>
            </a:r>
          </a:p>
          <a:p>
            <a:pPr lvl="1"/>
            <a:r>
              <a:rPr lang="en-US" dirty="0" smtClean="0"/>
              <a:t>Embedded in the networking group</a:t>
            </a:r>
          </a:p>
          <a:p>
            <a:r>
              <a:rPr lang="en-US" dirty="0" smtClean="0"/>
              <a:t>Learning by doing</a:t>
            </a:r>
          </a:p>
          <a:p>
            <a:pPr lvl="1"/>
            <a:r>
              <a:rPr lang="en-US" dirty="0" smtClean="0"/>
              <a:t>Writing SDN apps in NOX</a:t>
            </a:r>
          </a:p>
          <a:p>
            <a:pPr lvl="1"/>
            <a:r>
              <a:rPr lang="is-IS" dirty="0" smtClean="0"/>
              <a:t>… and then the abstractions followed</a:t>
            </a:r>
          </a:p>
          <a:p>
            <a:r>
              <a:rPr lang="is-IS" dirty="0" smtClean="0"/>
              <a:t>Recruiting others</a:t>
            </a:r>
          </a:p>
          <a:p>
            <a:pPr lvl="1"/>
            <a:r>
              <a:rPr lang="is-IS" dirty="0" smtClean="0"/>
              <a:t>Open-source software and tutorials</a:t>
            </a:r>
          </a:p>
          <a:p>
            <a:pPr lvl="1"/>
            <a:r>
              <a:rPr lang="is-IS" dirty="0"/>
              <a:t>P</a:t>
            </a:r>
            <a:r>
              <a:rPr lang="is-IS" dirty="0" smtClean="0"/>
              <a:t>resentations, summer school, collaborations</a:t>
            </a:r>
          </a:p>
          <a:p>
            <a:pPr lvl="1"/>
            <a:r>
              <a:rPr lang="is-IS" dirty="0" smtClean="0"/>
              <a:t>Publishing in both PL and networking venues</a:t>
            </a:r>
          </a:p>
          <a:p>
            <a:r>
              <a:rPr lang="is-IS" dirty="0" smtClean="0"/>
              <a:t>Thinking ahead: P4 language for new hardware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743" y="1812424"/>
            <a:ext cx="1677988" cy="200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491" y="2936252"/>
            <a:ext cx="11552582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Traffic Monitoring in the Data Plane</a:t>
            </a:r>
            <a:br>
              <a:rPr lang="en-US" dirty="0" smtClean="0"/>
            </a:br>
            <a:r>
              <a:rPr lang="en-US" sz="2400" dirty="0"/>
              <a:t>(compact data structures)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2" y="179999"/>
            <a:ext cx="2032000" cy="203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85072" y="2239709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</a:t>
            </a:r>
            <a:r>
              <a:rPr lang="en-US" dirty="0" err="1"/>
              <a:t>Muthukrishnan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6073" y="5429418"/>
            <a:ext cx="10280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Vibhaalakshmi</a:t>
            </a:r>
            <a:r>
              <a:rPr lang="en-US" dirty="0"/>
              <a:t> </a:t>
            </a:r>
            <a:r>
              <a:rPr lang="en-US" dirty="0" err="1"/>
              <a:t>Sivaraman</a:t>
            </a:r>
            <a:r>
              <a:rPr lang="en-US" dirty="0"/>
              <a:t>, Srinivas Narayana, Ori </a:t>
            </a:r>
            <a:r>
              <a:rPr lang="en-US" dirty="0" err="1"/>
              <a:t>Rottenstreich</a:t>
            </a:r>
            <a:r>
              <a:rPr lang="en-US" dirty="0"/>
              <a:t>, S. </a:t>
            </a:r>
            <a:r>
              <a:rPr lang="en-US" dirty="0" err="1"/>
              <a:t>Muthukrishnan</a:t>
            </a:r>
            <a:r>
              <a:rPr lang="en-US" dirty="0"/>
              <a:t>, and </a:t>
            </a:r>
            <a:r>
              <a:rPr lang="en-US" dirty="0" smtClean="0"/>
              <a:t>Jennifer Rexford, 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"</a:t>
            </a:r>
            <a:r>
              <a:rPr lang="en-US" dirty="0">
                <a:hlinkClick r:id="rId4"/>
              </a:rPr>
              <a:t>Heavy-hitter detection entirely in the data plane,"</a:t>
            </a:r>
            <a:r>
              <a:rPr lang="en-US" dirty="0"/>
              <a:t> in </a:t>
            </a:r>
            <a:r>
              <a:rPr lang="en-US" i="1" dirty="0"/>
              <a:t>ACM Symposium on SDN Research</a:t>
            </a:r>
            <a:r>
              <a:rPr lang="en-US" dirty="0"/>
              <a:t>, April 2017.</a:t>
            </a:r>
          </a:p>
        </p:txBody>
      </p:sp>
    </p:spTree>
    <p:extLst>
      <p:ext uri="{BB962C8B-B14F-4D97-AF65-F5344CB8AC3E}">
        <p14:creationId xmlns:p14="http://schemas.microsoft.com/office/powerpoint/2010/main" val="200435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Programmable Packet Processing Hardware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362" y="3240311"/>
            <a:ext cx="105086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Packet</a:t>
            </a:r>
          </a:p>
          <a:p>
            <a:pPr algn="ctr"/>
            <a:r>
              <a:rPr lang="en-US" sz="2400" dirty="0"/>
              <a:t>parser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3956" y="198278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3956" y="225710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3956" y="253142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23956" y="280574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045686"/>
              </p:ext>
            </p:extLst>
          </p:nvPr>
        </p:nvGraphicFramePr>
        <p:xfrm>
          <a:off x="3969957" y="3438973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240605" y="1575456"/>
            <a:ext cx="116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08709" y="5343276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614058" y="1454059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18577" y="198278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818577" y="225710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18577" y="253142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18577" y="2805745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84216"/>
              </p:ext>
            </p:extLst>
          </p:nvPr>
        </p:nvGraphicFramePr>
        <p:xfrm>
          <a:off x="7364578" y="3438973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35226" y="1575456"/>
            <a:ext cx="116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103330" y="5343276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7008679" y="1454059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680757" y="3655809"/>
            <a:ext cx="325605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25139" y="3655808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975226" y="3628648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369848" y="3655807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01664" y="3684046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. . 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70667" y="3259315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153986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/>
      <p:bldP spid="30" grpId="0"/>
      <p:bldP spid="31" grpId="0" animBg="1"/>
      <p:bldP spid="43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Traffic Analysis in the Data Plane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412009" y="1812424"/>
            <a:ext cx="11553825" cy="42195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Streaming algorithms</a:t>
            </a:r>
          </a:p>
          <a:p>
            <a:pPr lvl="1"/>
            <a:r>
              <a:rPr lang="en-US" sz="3200" dirty="0"/>
              <a:t>Analyze traffic data</a:t>
            </a:r>
          </a:p>
          <a:p>
            <a:pPr lvl="1"/>
            <a:r>
              <a:rPr lang="is-IS" sz="3200" dirty="0"/>
              <a:t>… directly as packets go by</a:t>
            </a:r>
          </a:p>
          <a:p>
            <a:pPr lvl="1"/>
            <a:r>
              <a:rPr lang="is-IS" sz="3200" dirty="0"/>
              <a:t>A rich theory literature!</a:t>
            </a:r>
            <a:endParaRPr lang="en-US" dirty="0" smtClean="0"/>
          </a:p>
          <a:p>
            <a:r>
              <a:rPr lang="en-US" sz="3600" dirty="0"/>
              <a:t>A great opportunity</a:t>
            </a:r>
          </a:p>
          <a:p>
            <a:pPr lvl="1"/>
            <a:r>
              <a:rPr lang="en-US" sz="3200" dirty="0"/>
              <a:t>Heavy-hitter flows</a:t>
            </a:r>
          </a:p>
          <a:p>
            <a:pPr lvl="1"/>
            <a:r>
              <a:rPr lang="en-US" sz="3200" dirty="0"/>
              <a:t>Denial-of-service attacks</a:t>
            </a:r>
          </a:p>
          <a:p>
            <a:pPr lvl="1"/>
            <a:r>
              <a:rPr lang="en-US" sz="3200" dirty="0"/>
              <a:t>Performance </a:t>
            </a:r>
            <a:r>
              <a:rPr lang="is-IS" sz="3200" dirty="0"/>
              <a:t>problems</a:t>
            </a:r>
          </a:p>
          <a:p>
            <a:pPr lvl="1"/>
            <a:r>
              <a:rPr lang="is-IS" sz="3200" dirty="0"/>
              <a:t>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76" y="2398618"/>
            <a:ext cx="3738000" cy="26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0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Constrained Computational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6362" y="3420418"/>
            <a:ext cx="105086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Packet</a:t>
            </a:r>
          </a:p>
          <a:p>
            <a:pPr algn="ctr"/>
            <a:r>
              <a:rPr lang="en-US" sz="2400" dirty="0"/>
              <a:t>parser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423956" y="216289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23956" y="243721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23956" y="271153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23956" y="298585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872403"/>
              </p:ext>
            </p:extLst>
          </p:nvPr>
        </p:nvGraphicFramePr>
        <p:xfrm>
          <a:off x="3969957" y="3619080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240605" y="1755563"/>
            <a:ext cx="116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Registers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708709" y="5523383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Match-action tables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614058" y="1634166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818577" y="216289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818577" y="243721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818577" y="271153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18577" y="2985852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51327"/>
              </p:ext>
            </p:extLst>
          </p:nvPr>
        </p:nvGraphicFramePr>
        <p:xfrm>
          <a:off x="7364578" y="3619080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635226" y="1755563"/>
            <a:ext cx="1168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Registers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103330" y="5523383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Match-action tables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7008679" y="1634166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1680757" y="3835916"/>
            <a:ext cx="325605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25139" y="3835915"/>
            <a:ext cx="588918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975226" y="3808755"/>
            <a:ext cx="1033452" cy="276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9369848" y="3835914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01664" y="3864153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. . 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70667" y="34394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metadata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595155" y="5023655"/>
            <a:ext cx="836023" cy="209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flipH="1">
            <a:off x="1680756" y="1631050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Small amount of memory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221294" y="2155674"/>
            <a:ext cx="1052279" cy="4566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1729490" y="5196813"/>
            <a:ext cx="180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Pipelined computation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5701588" y="4325817"/>
            <a:ext cx="666402" cy="1790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5683375" y="4518758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Limited computation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38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Heavy-Hitter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94594" y="1853988"/>
            <a:ext cx="11553825" cy="421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Heavy hitters</a:t>
            </a:r>
          </a:p>
          <a:p>
            <a:pPr lvl="1"/>
            <a:r>
              <a:rPr lang="en-US" sz="3200" dirty="0"/>
              <a:t>The </a:t>
            </a:r>
            <a:r>
              <a:rPr lang="en-US" sz="3200" i="1" dirty="0"/>
              <a:t>k</a:t>
            </a:r>
            <a:r>
              <a:rPr lang="en-US" sz="3200" dirty="0"/>
              <a:t> largest </a:t>
            </a:r>
            <a:r>
              <a:rPr lang="en-US" sz="3200" dirty="0" err="1"/>
              <a:t>trafic</a:t>
            </a:r>
            <a:r>
              <a:rPr lang="en-US" sz="3200" dirty="0"/>
              <a:t> flows</a:t>
            </a:r>
          </a:p>
          <a:p>
            <a:pPr lvl="1"/>
            <a:r>
              <a:rPr lang="en-US" sz="3200" dirty="0"/>
              <a:t>Flows exceeding threshold </a:t>
            </a:r>
            <a:r>
              <a:rPr lang="en-US" sz="3200" i="1" dirty="0"/>
              <a:t>T</a:t>
            </a:r>
          </a:p>
          <a:p>
            <a:r>
              <a:rPr lang="en-US" sz="3600" dirty="0"/>
              <a:t>Space-saving algorithm</a:t>
            </a:r>
          </a:p>
          <a:p>
            <a:pPr lvl="1"/>
            <a:r>
              <a:rPr lang="en-US" sz="3200" dirty="0"/>
              <a:t>Table of (key, value) pairs</a:t>
            </a:r>
          </a:p>
          <a:p>
            <a:pPr lvl="1"/>
            <a:r>
              <a:rPr lang="en-US" sz="3200" dirty="0"/>
              <a:t>Evict the key with the minimum value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255308"/>
              </p:ext>
            </p:extLst>
          </p:nvPr>
        </p:nvGraphicFramePr>
        <p:xfrm>
          <a:off x="8511111" y="2190884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8430654" y="4148157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47142" y="2939694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417975" y="3647580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52812" y="3096728"/>
            <a:ext cx="120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Table scan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695" y="3801532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3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Evict minimum of </a:t>
            </a:r>
            <a:r>
              <a:rPr lang="en-US" i="1" dirty="0" smtClean="0"/>
              <a:t>d</a:t>
            </a:r>
            <a:r>
              <a:rPr lang="en-US" dirty="0" smtClean="0"/>
              <a:t> entries</a:t>
            </a:r>
          </a:p>
          <a:p>
            <a:pPr lvl="1"/>
            <a:r>
              <a:rPr lang="en-US" dirty="0" smtClean="0"/>
              <a:t>Rather than minimum of all entries</a:t>
            </a:r>
          </a:p>
          <a:p>
            <a:pPr lvl="1"/>
            <a:r>
              <a:rPr lang="en-US" dirty="0" smtClean="0"/>
              <a:t>E.g., with </a:t>
            </a:r>
            <a:r>
              <a:rPr lang="en-US" i="1" dirty="0" smtClean="0"/>
              <a:t>d = 2 </a:t>
            </a:r>
            <a:r>
              <a:rPr lang="en-US" dirty="0" smtClean="0"/>
              <a:t>hash functions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398321"/>
              </p:ext>
            </p:extLst>
          </p:nvPr>
        </p:nvGraphicFramePr>
        <p:xfrm>
          <a:off x="6884111" y="2792963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720142" y="35417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790975" y="42496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93770" y="3567899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845928" y="3371131"/>
            <a:ext cx="133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Multiple memory accesses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84" y="4386793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5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Divide the table </a:t>
            </a:r>
            <a:r>
              <a:rPr lang="en-US" dirty="0"/>
              <a:t>over </a:t>
            </a:r>
            <a:r>
              <a:rPr lang="en-US" i="1" dirty="0"/>
              <a:t>d</a:t>
            </a:r>
            <a:r>
              <a:rPr lang="en-US" dirty="0"/>
              <a:t> stages</a:t>
            </a:r>
          </a:p>
          <a:p>
            <a:pPr lvl="1"/>
            <a:r>
              <a:rPr lang="en-US" dirty="0"/>
              <a:t>One </a:t>
            </a:r>
            <a:r>
              <a:rPr lang="en-US" dirty="0" smtClean="0"/>
              <a:t>memory access </a:t>
            </a:r>
            <a:r>
              <a:rPr lang="en-US" dirty="0"/>
              <a:t>per </a:t>
            </a:r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Two different hash functions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0846"/>
              </p:ext>
            </p:extLst>
          </p:nvPr>
        </p:nvGraphicFramePr>
        <p:xfrm>
          <a:off x="6548668" y="3268768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22996" y="3353362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893829" y="4061248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855860"/>
              </p:ext>
            </p:extLst>
          </p:nvPr>
        </p:nvGraphicFramePr>
        <p:xfrm>
          <a:off x="9371345" y="3268768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6468211" y="4073406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64951" y="5209234"/>
            <a:ext cx="17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Going back to the first table</a:t>
            </a:r>
            <a:endParaRPr lang="en-US" sz="20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55" y="5152937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6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Rolling min across stages</a:t>
            </a:r>
          </a:p>
          <a:p>
            <a:pPr lvl="1"/>
            <a:r>
              <a:rPr lang="en-US" dirty="0" smtClean="0"/>
              <a:t>Avoid recirculating the packet</a:t>
            </a:r>
          </a:p>
          <a:p>
            <a:pPr lvl="1"/>
            <a:r>
              <a:rPr lang="is-IS" dirty="0" smtClean="0"/>
              <a:t>… b</a:t>
            </a:r>
            <a:r>
              <a:rPr lang="en-US" dirty="0" smtClean="0"/>
              <a:t>y carrying the minimum along the pipeline</a:t>
            </a:r>
          </a:p>
          <a:p>
            <a:pPr lvl="1"/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49162"/>
              </p:ext>
            </p:extLst>
          </p:nvPr>
        </p:nvGraphicFramePr>
        <p:xfrm>
          <a:off x="3957865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232193" y="415553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303026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7348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373566"/>
              </p:ext>
            </p:extLst>
          </p:nvPr>
        </p:nvGraphicFramePr>
        <p:xfrm>
          <a:off x="3957865" y="3964309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K7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7348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6106574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19878" y="4463309"/>
            <a:ext cx="1107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(K2, 10)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855915" y="4753975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72667" y="4437359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72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8" grpId="0" animBg="1"/>
      <p:bldP spid="28" grpId="1" animBg="1"/>
      <p:bldP spid="29" grpId="0"/>
      <p:bldP spid="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Grand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omputer networks we can depend on</a:t>
            </a:r>
          </a:p>
          <a:p>
            <a:pPr lvl="1"/>
            <a:r>
              <a:rPr lang="en-US" dirty="0" smtClean="0"/>
              <a:t>Performance, reliability, security, privacy, fairness, efficiency, autonomy, cost-effectiveness, </a:t>
            </a:r>
            <a:r>
              <a:rPr lang="is-IS" dirty="0" smtClean="0"/>
              <a:t>…</a:t>
            </a:r>
          </a:p>
          <a:p>
            <a:pPr lvl="1"/>
            <a:endParaRPr lang="is-IS" dirty="0"/>
          </a:p>
          <a:p>
            <a:r>
              <a:rPr lang="is-IS" dirty="0" smtClean="0"/>
              <a:t>Build</a:t>
            </a:r>
            <a:r>
              <a:rPr lang="is-IS" dirty="0"/>
              <a:t> </a:t>
            </a:r>
            <a:r>
              <a:rPr lang="is-IS" dirty="0" smtClean="0"/>
              <a:t>strong intellectual foundations</a:t>
            </a:r>
          </a:p>
          <a:p>
            <a:pPr lvl="1"/>
            <a:r>
              <a:rPr lang="is-IS" dirty="0" smtClean="0"/>
              <a:t>Better real-world networks</a:t>
            </a:r>
          </a:p>
          <a:p>
            <a:pPr lvl="1"/>
            <a:r>
              <a:rPr lang="is-IS" dirty="0" smtClean="0"/>
              <a:t>... </a:t>
            </a:r>
            <a:r>
              <a:rPr lang="en-US" dirty="0"/>
              <a:t>e</a:t>
            </a:r>
            <a:r>
              <a:rPr lang="is-IS" dirty="0" smtClean="0"/>
              <a:t>ven as technology changes</a:t>
            </a:r>
            <a:endParaRPr lang="is-IS" dirty="0"/>
          </a:p>
          <a:p>
            <a:pPr lvl="1"/>
            <a:endParaRPr lang="is-IS" dirty="0"/>
          </a:p>
          <a:p>
            <a:r>
              <a:rPr lang="is-IS" dirty="0" smtClean="0"/>
              <a:t>We cannot do it alone!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30" y="3299792"/>
            <a:ext cx="3223670" cy="22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29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Prototype and Evaluation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68364"/>
              </p:ext>
            </p:extLst>
          </p:nvPr>
        </p:nvGraphicFramePr>
        <p:xfrm>
          <a:off x="4147079" y="259820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08103"/>
              </p:ext>
            </p:extLst>
          </p:nvPr>
        </p:nvGraphicFramePr>
        <p:xfrm>
          <a:off x="6969756" y="259820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21407" y="279224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492240" y="349842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949424" y="349842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62728" y="3100019"/>
            <a:ext cx="1049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(K2, 10)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2242456" y="1677353"/>
            <a:ext cx="2468952" cy="885127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Hash on packet header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5569983" y="1677353"/>
            <a:ext cx="2219832" cy="702184"/>
          </a:xfrm>
          <a:prstGeom prst="wedgeEllipseCallout">
            <a:avLst>
              <a:gd name="adj1" fmla="val -19777"/>
              <a:gd name="adj2" fmla="val 1342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metadata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3310529" y="4702739"/>
            <a:ext cx="3601709" cy="868954"/>
          </a:xfrm>
          <a:prstGeom prst="wedgeEllipseCallout">
            <a:avLst>
              <a:gd name="adj1" fmla="val 11420"/>
              <a:gd name="adj2" fmla="val -934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Conditional updates to compute minimum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7979912" y="1626539"/>
            <a:ext cx="2116182" cy="783771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Register arrays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8452" y="5755313"/>
            <a:ext cx="1183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High accuracy with </a:t>
            </a:r>
            <a:r>
              <a:rPr lang="en-US" sz="2800"/>
              <a:t>overhead </a:t>
            </a:r>
            <a:r>
              <a:rPr lang="en-US" sz="2800" smtClean="0"/>
              <a:t>proportional </a:t>
            </a:r>
            <a:r>
              <a:rPr lang="en-US" sz="2800" dirty="0"/>
              <a:t>to # of heavy hitters</a:t>
            </a:r>
          </a:p>
        </p:txBody>
      </p:sp>
    </p:spTree>
    <p:extLst>
      <p:ext uri="{BB962C8B-B14F-4D97-AF65-F5344CB8AC3E}">
        <p14:creationId xmlns:p14="http://schemas.microsoft.com/office/powerpoint/2010/main" val="98041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Lessons: Concrete vs. Abstract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826327" y="1757006"/>
            <a:ext cx="8063345" cy="440826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Getting concrete</a:t>
            </a:r>
          </a:p>
          <a:p>
            <a:pPr lvl="1"/>
            <a:r>
              <a:rPr lang="en-US" dirty="0" smtClean="0"/>
              <a:t>Computational model </a:t>
            </a:r>
          </a:p>
          <a:p>
            <a:pPr lvl="1"/>
            <a:r>
              <a:rPr lang="en-US" dirty="0" smtClean="0"/>
              <a:t>Example problem (e.g., heavy hitters)</a:t>
            </a:r>
          </a:p>
          <a:p>
            <a:pPr lvl="1"/>
            <a:r>
              <a:rPr lang="en-US" dirty="0" smtClean="0"/>
              <a:t>Strawman solution (e.g., space saving)</a:t>
            </a:r>
          </a:p>
          <a:p>
            <a:r>
              <a:rPr lang="en-US" dirty="0" smtClean="0"/>
              <a:t>Iteratively designing</a:t>
            </a:r>
          </a:p>
          <a:p>
            <a:pPr lvl="1"/>
            <a:r>
              <a:rPr lang="en-US" dirty="0" smtClean="0"/>
              <a:t>Relaxing the strawman solution</a:t>
            </a:r>
          </a:p>
          <a:p>
            <a:r>
              <a:rPr lang="en-US" dirty="0" smtClean="0"/>
              <a:t>Striving for general understanding</a:t>
            </a:r>
          </a:p>
          <a:p>
            <a:pPr lvl="1"/>
            <a:r>
              <a:rPr lang="en-US" dirty="0" smtClean="0"/>
              <a:t>Provable bounds on accuracy vs. overhead</a:t>
            </a:r>
          </a:p>
          <a:p>
            <a:pPr lvl="1"/>
            <a:r>
              <a:rPr lang="en-US" dirty="0" smtClean="0"/>
              <a:t>Ways to approach other analysis questions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14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“If I Had a Hammer</a:t>
            </a:r>
            <a:r>
              <a:rPr lang="is-IS" dirty="0" smtClean="0"/>
              <a:t>…”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496491" y="3899262"/>
            <a:ext cx="5199019" cy="1752600"/>
          </a:xfrm>
        </p:spPr>
        <p:txBody>
          <a:bodyPr/>
          <a:lstStyle/>
          <a:p>
            <a:r>
              <a:rPr lang="en-US" smtClean="0"/>
              <a:t>Should we all do interdisciplinary research?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Interdisciplinary Fun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380509" y="1438351"/>
            <a:ext cx="7176657" cy="48931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Intellectually exciting</a:t>
            </a:r>
          </a:p>
          <a:p>
            <a:pPr lvl="1"/>
            <a:r>
              <a:rPr lang="en-US" dirty="0" smtClean="0"/>
              <a:t>Learn about other areas</a:t>
            </a:r>
          </a:p>
          <a:p>
            <a:pPr lvl="1"/>
            <a:r>
              <a:rPr lang="en-US" dirty="0" smtClean="0"/>
              <a:t>Learn to think in new ways</a:t>
            </a:r>
          </a:p>
          <a:p>
            <a:pPr lvl="1"/>
            <a:r>
              <a:rPr lang="en-US" dirty="0" smtClean="0"/>
              <a:t>Articulate your own field to others</a:t>
            </a:r>
          </a:p>
          <a:p>
            <a:r>
              <a:rPr lang="en-US" dirty="0" smtClean="0"/>
              <a:t>Striving for big impact</a:t>
            </a:r>
          </a:p>
          <a:p>
            <a:pPr lvl="1"/>
            <a:r>
              <a:rPr lang="en-US" dirty="0" smtClean="0"/>
              <a:t>Create novel </a:t>
            </a:r>
            <a:r>
              <a:rPr lang="en-US" dirty="0"/>
              <a:t>solutions </a:t>
            </a:r>
            <a:r>
              <a:rPr lang="en-US" dirty="0" smtClean="0"/>
              <a:t>in your field</a:t>
            </a:r>
          </a:p>
          <a:p>
            <a:pPr lvl="1"/>
            <a:r>
              <a:rPr lang="en-US" dirty="0" smtClean="0"/>
              <a:t>Bring new problems to another field</a:t>
            </a:r>
          </a:p>
          <a:p>
            <a:pPr lvl="1"/>
            <a:r>
              <a:rPr lang="en-US" dirty="0" smtClean="0"/>
              <a:t>Real problems are often interdisciplinary</a:t>
            </a:r>
          </a:p>
          <a:p>
            <a:r>
              <a:rPr lang="en-US" dirty="0" smtClean="0"/>
              <a:t>Socially fun</a:t>
            </a:r>
          </a:p>
          <a:p>
            <a:pPr lvl="1"/>
            <a:r>
              <a:rPr lang="en-US" dirty="0" smtClean="0"/>
              <a:t>In-depth conversations</a:t>
            </a:r>
          </a:p>
          <a:p>
            <a:pPr lvl="1"/>
            <a:r>
              <a:rPr lang="en-US" dirty="0" smtClean="0"/>
              <a:t>Not always about work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698" y="975973"/>
            <a:ext cx="2246811" cy="224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One vs. many hammers</a:t>
            </a:r>
          </a:p>
          <a:p>
            <a:pPr lvl="1"/>
            <a:r>
              <a:rPr lang="en-US" dirty="0" smtClean="0"/>
              <a:t>I’ve been an opportunistic collaborator</a:t>
            </a:r>
          </a:p>
          <a:p>
            <a:pPr lvl="1"/>
            <a:r>
              <a:rPr lang="en-US" dirty="0" smtClean="0"/>
              <a:t>But, mastering </a:t>
            </a:r>
            <a:r>
              <a:rPr lang="en-US" i="1" dirty="0" smtClean="0"/>
              <a:t>one</a:t>
            </a:r>
            <a:r>
              <a:rPr lang="en-US" dirty="0" smtClean="0"/>
              <a:t> hammer is sometimes better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482436" y="3677893"/>
            <a:ext cx="4240924" cy="301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Honing one hammer</a:t>
            </a:r>
          </a:p>
          <a:p>
            <a:pPr lvl="1"/>
            <a:r>
              <a:rPr lang="en-US" dirty="0"/>
              <a:t>Controlling your fate</a:t>
            </a:r>
          </a:p>
          <a:p>
            <a:pPr lvl="1"/>
            <a:r>
              <a:rPr lang="is-IS" dirty="0"/>
              <a:t>Great grad school or postdoc adventure</a:t>
            </a:r>
          </a:p>
          <a:p>
            <a:pPr lvl="1"/>
            <a:r>
              <a:rPr lang="is-IS" dirty="0"/>
              <a:t>Pick </a:t>
            </a:r>
            <a:r>
              <a:rPr lang="is-IS" i="1" dirty="0"/>
              <a:t>hammer</a:t>
            </a:r>
            <a:r>
              <a:rPr lang="is-IS" dirty="0"/>
              <a:t> wisely!</a:t>
            </a:r>
          </a:p>
          <a:p>
            <a:endParaRPr lang="en-US" dirty="0"/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6352313" y="3677892"/>
            <a:ext cx="4890058" cy="30190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dirty="0"/>
              <a:t>Work by collaboration</a:t>
            </a:r>
          </a:p>
          <a:p>
            <a:pPr lvl="1"/>
            <a:r>
              <a:rPr lang="is-IS" dirty="0"/>
              <a:t>Riskier for junior folks</a:t>
            </a:r>
          </a:p>
          <a:p>
            <a:pPr lvl="1"/>
            <a:r>
              <a:rPr lang="is-IS" dirty="0"/>
              <a:t>Okay if you dig deep in your own field</a:t>
            </a:r>
          </a:p>
          <a:p>
            <a:pPr lvl="1"/>
            <a:r>
              <a:rPr lang="is-IS" dirty="0"/>
              <a:t>Pick </a:t>
            </a:r>
            <a:r>
              <a:rPr lang="is-IS" i="1" dirty="0"/>
              <a:t>nails</a:t>
            </a:r>
            <a:r>
              <a:rPr lang="is-IS" dirty="0"/>
              <a:t> wisely!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190" y="103137"/>
            <a:ext cx="2246811" cy="2246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271906" y="1770861"/>
            <a:ext cx="10598728" cy="46022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Steep learning curve</a:t>
            </a:r>
          </a:p>
          <a:p>
            <a:pPr lvl="1"/>
            <a:r>
              <a:rPr lang="en-US" dirty="0" smtClean="0"/>
              <a:t>Learning both the hammer and the nail</a:t>
            </a:r>
          </a:p>
          <a:p>
            <a:pPr lvl="1"/>
            <a:r>
              <a:rPr lang="en-US" dirty="0" smtClean="0"/>
              <a:t>Learning the culture of both research fields</a:t>
            </a:r>
          </a:p>
          <a:p>
            <a:pPr lvl="1"/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tart with the hammer</a:t>
            </a:r>
          </a:p>
          <a:p>
            <a:pPr lvl="1"/>
            <a:r>
              <a:rPr lang="en-US" dirty="0" smtClean="0"/>
              <a:t>Easier for a programming languages person to learn (part of) networking</a:t>
            </a:r>
          </a:p>
          <a:p>
            <a:pPr lvl="1"/>
            <a:r>
              <a:rPr lang="is-IS" dirty="0" smtClean="0"/>
              <a:t>… t</a:t>
            </a:r>
            <a:r>
              <a:rPr lang="en-US" dirty="0" err="1" smtClean="0"/>
              <a:t>han</a:t>
            </a:r>
            <a:r>
              <a:rPr lang="en-US" dirty="0" smtClean="0"/>
              <a:t> for a networking person to learn programming languages</a:t>
            </a:r>
          </a:p>
          <a:p>
            <a:r>
              <a:rPr lang="en-US" dirty="0"/>
              <a:t>J</a:t>
            </a:r>
            <a:r>
              <a:rPr lang="en-US" dirty="0" smtClean="0"/>
              <a:t>oin an emerging community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echnical foundations and collaborators</a:t>
            </a:r>
          </a:p>
          <a:p>
            <a:pPr lvl="1"/>
            <a:r>
              <a:rPr lang="en-US" dirty="0" smtClean="0"/>
              <a:t>Example projects and publications</a:t>
            </a:r>
          </a:p>
          <a:p>
            <a:pPr lvl="1"/>
            <a:r>
              <a:rPr lang="en-US" dirty="0" smtClean="0"/>
              <a:t>But, don’t join </a:t>
            </a:r>
            <a:r>
              <a:rPr lang="en-US" i="1" dirty="0" smtClean="0"/>
              <a:t>too late </a:t>
            </a:r>
            <a:r>
              <a:rPr lang="en-US" dirty="0" smtClean="0"/>
              <a:t>in the 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4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146300" y="1729297"/>
            <a:ext cx="8604827" cy="421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Credit for the work</a:t>
            </a:r>
          </a:p>
          <a:p>
            <a:pPr lvl="1"/>
            <a:r>
              <a:rPr lang="en-US" dirty="0" smtClean="0"/>
              <a:t>Publications in different field’s venues</a:t>
            </a:r>
          </a:p>
          <a:p>
            <a:pPr lvl="1"/>
            <a:r>
              <a:rPr lang="en-US" dirty="0" smtClean="0"/>
              <a:t>Multiple authors</a:t>
            </a:r>
          </a:p>
          <a:p>
            <a:pPr lvl="1"/>
            <a:endParaRPr lang="en-US" dirty="0"/>
          </a:p>
          <a:p>
            <a:r>
              <a:rPr lang="en-US" dirty="0" smtClean="0"/>
              <a:t>Favoring publication venues for junior author</a:t>
            </a:r>
          </a:p>
          <a:p>
            <a:r>
              <a:rPr lang="en-US" dirty="0" smtClean="0"/>
              <a:t>Understanding institution’s evaluation process</a:t>
            </a:r>
          </a:p>
          <a:p>
            <a:r>
              <a:rPr lang="en-US" dirty="0"/>
              <a:t>Can be </a:t>
            </a:r>
            <a:r>
              <a:rPr lang="en-US" i="1" dirty="0"/>
              <a:t>easier</a:t>
            </a:r>
            <a:r>
              <a:rPr lang="en-US" dirty="0"/>
              <a:t> to tell who’s “fingerprints” are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which parts of the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2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2589647" y="1636836"/>
            <a:ext cx="8064500" cy="42195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Healthy interdisciplinary collaborations</a:t>
            </a:r>
          </a:p>
          <a:p>
            <a:pPr lvl="1"/>
            <a:r>
              <a:rPr lang="en-US" dirty="0" smtClean="0"/>
              <a:t>Collaborators who stay engaged</a:t>
            </a:r>
          </a:p>
          <a:p>
            <a:pPr lvl="1"/>
            <a:r>
              <a:rPr lang="is-IS" dirty="0" smtClean="0"/>
              <a:t>… and truly “dig in” to the work</a:t>
            </a:r>
            <a:endParaRPr lang="is-IS" dirty="0"/>
          </a:p>
          <a:p>
            <a:pPr lvl="1"/>
            <a:endParaRPr lang="is-IS" dirty="0" smtClean="0"/>
          </a:p>
          <a:p>
            <a:r>
              <a:rPr lang="is-IS" dirty="0" smtClean="0"/>
              <a:t>Work that is exciting in both fields</a:t>
            </a:r>
          </a:p>
          <a:p>
            <a:r>
              <a:rPr lang="is-IS" dirty="0" smtClean="0"/>
              <a:t>Similar value structures (e.g., proofs, code)</a:t>
            </a:r>
          </a:p>
          <a:p>
            <a:r>
              <a:rPr lang="is-IS" dirty="0" smtClean="0"/>
              <a:t>Engaging students and postdocs</a:t>
            </a:r>
          </a:p>
          <a:p>
            <a:r>
              <a:rPr lang="is-IS" dirty="0" smtClean="0"/>
              <a:t>Physical proximity</a:t>
            </a:r>
          </a:p>
          <a:p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275388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/>
              <a:t>Computer networking</a:t>
            </a:r>
          </a:p>
          <a:p>
            <a:pPr lvl="1"/>
            <a:r>
              <a:rPr lang="en-US" sz="3200" dirty="0"/>
              <a:t>Important real-world challenges</a:t>
            </a:r>
          </a:p>
          <a:p>
            <a:pPr lvl="1"/>
            <a:r>
              <a:rPr lang="en-US" sz="3200" dirty="0"/>
              <a:t>Intellectually rich space of problems</a:t>
            </a:r>
          </a:p>
          <a:p>
            <a:r>
              <a:rPr lang="en-US" sz="3600" dirty="0"/>
              <a:t>Networks worthy of society’s trust</a:t>
            </a:r>
          </a:p>
          <a:p>
            <a:pPr lvl="1"/>
            <a:r>
              <a:rPr lang="en-US" sz="3200" dirty="0"/>
              <a:t>Grand challenge across a range of fields</a:t>
            </a:r>
          </a:p>
          <a:p>
            <a:pPr lvl="1"/>
            <a:r>
              <a:rPr lang="is-IS" sz="3200" dirty="0"/>
              <a:t>… if we can reach across the divide</a:t>
            </a:r>
            <a:endParaRPr lang="en-US" sz="32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340" y="1573766"/>
            <a:ext cx="2395493" cy="1672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777" y="3922211"/>
            <a:ext cx="3147423" cy="18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63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Hammers and Nails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012" y="2032620"/>
            <a:ext cx="3418289" cy="2628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2032620"/>
            <a:ext cx="3550263" cy="26599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1" y="5123276"/>
            <a:ext cx="3695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Rich set of hairy research problems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78303" y="5123276"/>
            <a:ext cx="3296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Effective solution techniques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3434" y="3200401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meet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47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099" y="935878"/>
            <a:ext cx="3175000" cy="317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Upbringing at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749" y="353781"/>
            <a:ext cx="1826363" cy="937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26704" y="3109210"/>
            <a:ext cx="1640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networking</a:t>
            </a:r>
          </a:p>
          <a:p>
            <a:pPr algn="ctr"/>
            <a:r>
              <a:rPr lang="en-US" sz="2400" dirty="0"/>
              <a:t>research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77" y="3840817"/>
            <a:ext cx="1816100" cy="1816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6669" y="5656917"/>
            <a:ext cx="1838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Albert Greenberg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25429" y="1891709"/>
            <a:ext cx="2381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Algorithms, Optimization, Statistics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00780" y="1971978"/>
            <a:ext cx="238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Network operations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61621" y="3694037"/>
            <a:ext cx="2180641" cy="17462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522" y="4693058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206896" y="3375498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628421" y="469305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control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773285" y="5662701"/>
            <a:ext cx="3992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Taking existing network as a given</a:t>
            </a:r>
            <a:r>
              <a:rPr lang="is-IS" sz="2000" dirty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4216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Example Projects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type="body" sz="quarter" idx="10"/>
          </p:nvPr>
        </p:nvSpPr>
        <p:spPr>
          <a:xfrm>
            <a:off x="2124233" y="1816361"/>
            <a:ext cx="5168900" cy="4219575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/>
              <a:t>High-level policies</a:t>
            </a:r>
          </a:p>
          <a:p>
            <a:pPr lvl="1"/>
            <a:r>
              <a:rPr lang="en-US" sz="3000" dirty="0"/>
              <a:t>Programming languages</a:t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  <a:p>
            <a:r>
              <a:rPr lang="en-US" sz="3500" dirty="0"/>
              <a:t>Distributed protocols</a:t>
            </a:r>
          </a:p>
          <a:p>
            <a:pPr lvl="1"/>
            <a:r>
              <a:rPr lang="en-US" sz="3000" dirty="0"/>
              <a:t>Optimization theory</a:t>
            </a:r>
            <a:br>
              <a:rPr lang="en-US" sz="3000" dirty="0"/>
            </a:br>
            <a:r>
              <a:rPr lang="en-US" sz="3000" dirty="0"/>
              <a:t/>
            </a:r>
            <a:br>
              <a:rPr lang="en-US" sz="3000" dirty="0"/>
            </a:br>
            <a:endParaRPr lang="en-US" sz="3500" dirty="0"/>
          </a:p>
          <a:p>
            <a:r>
              <a:rPr lang="en-US" sz="3500" dirty="0"/>
              <a:t>Traffic monitoring</a:t>
            </a:r>
          </a:p>
          <a:p>
            <a:pPr lvl="1"/>
            <a:r>
              <a:rPr lang="en-US" sz="3000" dirty="0"/>
              <a:t>Compact data structures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475" y="5506831"/>
            <a:ext cx="1734346" cy="730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121" y="4230945"/>
            <a:ext cx="588174" cy="247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71" y="3785254"/>
            <a:ext cx="588174" cy="247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7647" y="4230945"/>
            <a:ext cx="588174" cy="2476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71" y="4638537"/>
            <a:ext cx="588174" cy="24765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108309" y="3926149"/>
            <a:ext cx="766363" cy="34726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9196535" y="3883680"/>
            <a:ext cx="789387" cy="4635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196535" y="4364694"/>
            <a:ext cx="766363" cy="34726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8108309" y="4381361"/>
            <a:ext cx="789387" cy="46355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444" y="1378644"/>
            <a:ext cx="1806180" cy="180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862" y="2670733"/>
            <a:ext cx="11552582" cy="1325563"/>
          </a:xfrm>
        </p:spPr>
        <p:txBody>
          <a:bodyPr>
            <a:normAutofit/>
          </a:bodyPr>
          <a:lstStyle/>
          <a:p>
            <a:r>
              <a:rPr lang="en-US" smtClean="0"/>
              <a:t>Protocols as Distributed Optimizers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/>
              <a:t>(optimization theory)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720" y="200977"/>
            <a:ext cx="1619250" cy="2482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3177" y="2708706"/>
            <a:ext cx="144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Mung Chiang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1808" y="5308767"/>
            <a:ext cx="1137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Jiayue</a:t>
            </a:r>
            <a:r>
              <a:rPr lang="en-US" dirty="0"/>
              <a:t> He, </a:t>
            </a:r>
            <a:r>
              <a:rPr lang="en-US" dirty="0" err="1"/>
              <a:t>Rui</a:t>
            </a:r>
            <a:r>
              <a:rPr lang="en-US" dirty="0"/>
              <a:t> Zhang-Shen, Ying Li, Cheng-Yen Lee, Jennifer Rexford, and Mung Chiang, 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"</a:t>
            </a:r>
            <a:r>
              <a:rPr lang="en-US" dirty="0">
                <a:hlinkClick r:id="rId4"/>
              </a:rPr>
              <a:t>DaVinci: Dynamically Adaptive Virtual Networks for a Customized Internet,”</a:t>
            </a:r>
            <a:r>
              <a:rPr lang="en-US" dirty="0"/>
              <a:t> in </a:t>
            </a:r>
            <a:r>
              <a:rPr lang="en-US" i="1" dirty="0"/>
              <a:t>ACM SIGCOMM </a:t>
            </a:r>
            <a:r>
              <a:rPr lang="en-US" i="1" dirty="0" err="1"/>
              <a:t>CoNext</a:t>
            </a:r>
            <a:r>
              <a:rPr lang="en-US" i="1" dirty="0"/>
              <a:t> Conference</a:t>
            </a:r>
            <a:r>
              <a:rPr lang="en-US" dirty="0"/>
              <a:t>, December 2008. </a:t>
            </a:r>
          </a:p>
        </p:txBody>
      </p:sp>
    </p:spTree>
    <p:extLst>
      <p:ext uri="{BB962C8B-B14F-4D97-AF65-F5344CB8AC3E}">
        <p14:creationId xmlns:p14="http://schemas.microsoft.com/office/powerpoint/2010/main" val="202453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 Box 237"/>
          <p:cNvSpPr txBox="1">
            <a:spLocks noChangeArrowheads="1"/>
          </p:cNvSpPr>
          <p:nvPr/>
        </p:nvSpPr>
        <p:spPr bwMode="auto">
          <a:xfrm>
            <a:off x="8427624" y="4815650"/>
            <a:ext cx="318840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x-none" sz="2400" dirty="0">
                <a:solidFill>
                  <a:schemeClr val="accent2"/>
                </a:solidFill>
                <a:latin typeface="Book Antiqua" charset="0"/>
              </a:rPr>
              <a:t>Routers: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Routing Protocol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(compute short paths)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Traditional Traffic Management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287188" y="1512815"/>
            <a:ext cx="11553825" cy="4219575"/>
          </a:xfrm>
          <a:prstGeom prst="rect">
            <a:avLst/>
          </a:prstGeom>
        </p:spPr>
        <p:txBody>
          <a:bodyPr/>
          <a:lstStyle/>
          <a:p>
            <a:r>
              <a:rPr lang="en-US" altLang="x-none" dirty="0"/>
              <a:t>How much traffic should traverse each path</a:t>
            </a:r>
            <a:r>
              <a:rPr lang="en-US" altLang="x-none" dirty="0" smtClean="0"/>
              <a:t>?</a:t>
            </a:r>
            <a:endParaRPr lang="en-US" altLang="x-none" dirty="0"/>
          </a:p>
        </p:txBody>
      </p:sp>
      <p:pic>
        <p:nvPicPr>
          <p:cNvPr id="7" name="Picture 4" descr="MCj043571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279" y="3067740"/>
            <a:ext cx="84137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260490" y="4762487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116153" y="5426061"/>
            <a:ext cx="284163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5208227" y="4176699"/>
            <a:ext cx="287338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968641" y="4845037"/>
            <a:ext cx="287337" cy="24923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6824303" y="5426061"/>
            <a:ext cx="284163" cy="2540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824303" y="4176699"/>
            <a:ext cx="284163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6063890" y="5927712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7775215" y="4762487"/>
            <a:ext cx="284162" cy="250825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544653" y="4344974"/>
            <a:ext cx="663575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5446352" y="4360849"/>
            <a:ext cx="571500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351102" y="5594336"/>
            <a:ext cx="712788" cy="4175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6302016" y="5637198"/>
            <a:ext cx="585787" cy="331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6255977" y="4886312"/>
            <a:ext cx="1519238" cy="96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62228" y="4287824"/>
            <a:ext cx="1362075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7094178" y="4387837"/>
            <a:ext cx="758825" cy="414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4039827" y="3871898"/>
            <a:ext cx="3982986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1800">
              <a:latin typeface="Arial" charset="0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V="1">
            <a:off x="8059148" y="4644897"/>
            <a:ext cx="687849" cy="1794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H="1" flipV="1">
            <a:off x="2728669" y="4530712"/>
            <a:ext cx="1533408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>
            <a:off x="4497028" y="5014898"/>
            <a:ext cx="657225" cy="465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38"/>
          <p:cNvSpPr>
            <a:spLocks noChangeShapeType="1"/>
          </p:cNvSpPr>
          <p:nvPr/>
        </p:nvSpPr>
        <p:spPr bwMode="auto">
          <a:xfrm flipV="1">
            <a:off x="5346340" y="5035537"/>
            <a:ext cx="677862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6217878" y="5035537"/>
            <a:ext cx="677863" cy="4333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" name="Group 27"/>
          <p:cNvGrpSpPr>
            <a:grpSpLocks/>
          </p:cNvGrpSpPr>
          <p:nvPr/>
        </p:nvGrpSpPr>
        <p:grpSpPr bwMode="auto">
          <a:xfrm>
            <a:off x="7537934" y="4633899"/>
            <a:ext cx="590550" cy="430213"/>
            <a:chOff x="3120" y="2880"/>
            <a:chExt cx="144" cy="96"/>
          </a:xfrm>
        </p:grpSpPr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31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2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47" name="Freeform 3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3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3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3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3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4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4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42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39" name="Freeform 4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4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4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4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4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4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5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5" name="Line 51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52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6706827" y="5319699"/>
            <a:ext cx="590550" cy="430213"/>
            <a:chOff x="3120" y="2880"/>
            <a:chExt cx="144" cy="96"/>
          </a:xfrm>
        </p:grpSpPr>
        <p:sp>
          <p:nvSpPr>
            <p:cNvPr id="56" name="Oval 54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" name="Group 58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63" name="Group 59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73" name="Freeform 6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Freeform 6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Freeform 6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6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6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6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6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6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68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65" name="Freeform 6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7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7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7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7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7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Freeform 7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1" name="Line 77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78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79"/>
          <p:cNvGrpSpPr>
            <a:grpSpLocks/>
          </p:cNvGrpSpPr>
          <p:nvPr/>
        </p:nvGrpSpPr>
        <p:grpSpPr bwMode="auto">
          <a:xfrm>
            <a:off x="5868627" y="4786299"/>
            <a:ext cx="590550" cy="430213"/>
            <a:chOff x="3120" y="2880"/>
            <a:chExt cx="144" cy="96"/>
          </a:xfrm>
        </p:grpSpPr>
        <p:sp>
          <p:nvSpPr>
            <p:cNvPr id="82" name="Oval 80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6" name="Group 84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89" name="Group 85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99" name="Freeform 8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8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8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8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9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9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9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9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0" name="Group 94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91" name="Freeform 9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Freeform 9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9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9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Freeform 9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Freeform 10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Freeform 10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0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" name="Line 103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04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" name="Group 105"/>
          <p:cNvGrpSpPr>
            <a:grpSpLocks/>
          </p:cNvGrpSpPr>
          <p:nvPr/>
        </p:nvGrpSpPr>
        <p:grpSpPr bwMode="auto">
          <a:xfrm>
            <a:off x="5030427" y="5319699"/>
            <a:ext cx="590550" cy="430213"/>
            <a:chOff x="3120" y="2880"/>
            <a:chExt cx="144" cy="96"/>
          </a:xfrm>
        </p:grpSpPr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" name="Group 110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15" name="Group 111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25" name="Freeform 112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113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114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115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116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Freeform 117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18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2" name="Freeform 119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6" name="Group 120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17" name="Freeform 121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8" name="Freeform 122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9" name="Freeform 123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0" name="Freeform 124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1" name="Freeform 125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26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3" name="Freeform 127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128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3" name="Line 129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30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1"/>
          <p:cNvGrpSpPr>
            <a:grpSpLocks/>
          </p:cNvGrpSpPr>
          <p:nvPr/>
        </p:nvGrpSpPr>
        <p:grpSpPr bwMode="auto">
          <a:xfrm>
            <a:off x="5944827" y="5853099"/>
            <a:ext cx="590550" cy="430213"/>
            <a:chOff x="3120" y="2880"/>
            <a:chExt cx="144" cy="96"/>
          </a:xfrm>
        </p:grpSpPr>
        <p:sp>
          <p:nvSpPr>
            <p:cNvPr id="134" name="Oval 132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8" name="Group 136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41" name="Group 137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51" name="Freeform 138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Freeform 139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Freeform 140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141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Freeform 142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Freeform 143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" name="Freeform 144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" name="Freeform 145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46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43" name="Freeform 147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148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149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50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51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52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53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54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9" name="Line 155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156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9" name="Group 157"/>
          <p:cNvGrpSpPr>
            <a:grpSpLocks/>
          </p:cNvGrpSpPr>
          <p:nvPr/>
        </p:nvGrpSpPr>
        <p:grpSpPr bwMode="auto">
          <a:xfrm>
            <a:off x="4116027" y="4710099"/>
            <a:ext cx="590550" cy="430213"/>
            <a:chOff x="3120" y="2880"/>
            <a:chExt cx="144" cy="96"/>
          </a:xfrm>
        </p:grpSpPr>
        <p:sp>
          <p:nvSpPr>
            <p:cNvPr id="160" name="Oval 158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Rectangle 159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Rectangle 160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" name="Group 162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67" name="Group 163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177" name="Freeform 164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8" name="Freeform 165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" name="Freeform 166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0" name="Freeform 167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1" name="Freeform 168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2" name="Freeform 169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3" name="Freeform 170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1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8" name="Group 172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69" name="Freeform 173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0" name="Freeform 174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1" name="Freeform 175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2" name="Freeform 176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3" name="Freeform 177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" name="Freeform 178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5" name="Freeform 179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" name="Freeform 180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65" name="Line 181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Line 182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" name="Group 183"/>
          <p:cNvGrpSpPr>
            <a:grpSpLocks/>
          </p:cNvGrpSpPr>
          <p:nvPr/>
        </p:nvGrpSpPr>
        <p:grpSpPr bwMode="auto">
          <a:xfrm>
            <a:off x="6706827" y="4100499"/>
            <a:ext cx="590550" cy="430213"/>
            <a:chOff x="3120" y="2880"/>
            <a:chExt cx="144" cy="96"/>
          </a:xfrm>
        </p:grpSpPr>
        <p:sp>
          <p:nvSpPr>
            <p:cNvPr id="186" name="Oval 184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0" name="Group 188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193" name="Group 189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03" name="Freeform 190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Freeform 191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5" name="Freeform 192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6" name="Freeform 193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" name="Freeform 194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" name="Freeform 195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Freeform 196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Freeform 197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4" name="Group 198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195" name="Freeform 199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Freeform 200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7" name="Freeform 201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8" name="Freeform 202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9" name="Freeform 203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0" name="Freeform 204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1" name="Freeform 205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Freeform 206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91" name="Line 207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Line 208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1" name="Group 209"/>
          <p:cNvGrpSpPr>
            <a:grpSpLocks/>
          </p:cNvGrpSpPr>
          <p:nvPr/>
        </p:nvGrpSpPr>
        <p:grpSpPr bwMode="auto">
          <a:xfrm>
            <a:off x="5106627" y="4024299"/>
            <a:ext cx="590550" cy="430213"/>
            <a:chOff x="3120" y="2880"/>
            <a:chExt cx="144" cy="96"/>
          </a:xfrm>
        </p:grpSpPr>
        <p:sp>
          <p:nvSpPr>
            <p:cNvPr id="212" name="Oval 210"/>
            <p:cNvSpPr>
              <a:spLocks noChangeArrowheads="1"/>
            </p:cNvSpPr>
            <p:nvPr/>
          </p:nvSpPr>
          <p:spPr bwMode="auto">
            <a:xfrm>
              <a:off x="3120" y="292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Rectangle 211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0078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Rectangle 212"/>
            <p:cNvSpPr>
              <a:spLocks noChangeArrowheads="1"/>
            </p:cNvSpPr>
            <p:nvPr/>
          </p:nvSpPr>
          <p:spPr bwMode="auto">
            <a:xfrm>
              <a:off x="3120" y="2909"/>
              <a:ext cx="144" cy="3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auto">
            <a:xfrm>
              <a:off x="3120" y="2880"/>
              <a:ext cx="144" cy="56"/>
            </a:xfrm>
            <a:prstGeom prst="ellipse">
              <a:avLst/>
            </a:prstGeom>
            <a:solidFill>
              <a:srgbClr val="FF0000"/>
            </a:solidFill>
            <a:ln w="1270">
              <a:solidFill>
                <a:srgbClr val="AAE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6" name="Group 214"/>
            <p:cNvGrpSpPr>
              <a:grpSpLocks/>
            </p:cNvGrpSpPr>
            <p:nvPr/>
          </p:nvGrpSpPr>
          <p:grpSpPr bwMode="auto">
            <a:xfrm>
              <a:off x="3141" y="2886"/>
              <a:ext cx="100" cy="43"/>
              <a:chOff x="6839" y="9479"/>
              <a:chExt cx="253" cy="119"/>
            </a:xfrm>
          </p:grpSpPr>
          <p:grpSp>
            <p:nvGrpSpPr>
              <p:cNvPr id="219" name="Group 215"/>
              <p:cNvGrpSpPr>
                <a:grpSpLocks/>
              </p:cNvGrpSpPr>
              <p:nvPr/>
            </p:nvGrpSpPr>
            <p:grpSpPr bwMode="auto">
              <a:xfrm>
                <a:off x="6839" y="9479"/>
                <a:ext cx="251" cy="116"/>
                <a:chOff x="6839" y="9479"/>
                <a:chExt cx="251" cy="116"/>
              </a:xfrm>
            </p:grpSpPr>
            <p:sp>
              <p:nvSpPr>
                <p:cNvPr id="229" name="Freeform 216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Freeform 217"/>
                <p:cNvSpPr>
                  <a:spLocks/>
                </p:cNvSpPr>
                <p:nvPr/>
              </p:nvSpPr>
              <p:spPr bwMode="auto">
                <a:xfrm>
                  <a:off x="6970" y="9482"/>
                  <a:ext cx="120" cy="49"/>
                </a:xfrm>
                <a:custGeom>
                  <a:avLst/>
                  <a:gdLst>
                    <a:gd name="T0" fmla="*/ 0 w 479"/>
                    <a:gd name="T1" fmla="*/ 115 h 148"/>
                    <a:gd name="T2" fmla="*/ 106 w 479"/>
                    <a:gd name="T3" fmla="*/ 148 h 148"/>
                    <a:gd name="T4" fmla="*/ 364 w 479"/>
                    <a:gd name="T5" fmla="*/ 50 h 148"/>
                    <a:gd name="T6" fmla="*/ 479 w 479"/>
                    <a:gd name="T7" fmla="*/ 82 h 148"/>
                    <a:gd name="T8" fmla="*/ 417 w 479"/>
                    <a:gd name="T9" fmla="*/ 0 h 148"/>
                    <a:gd name="T10" fmla="*/ 115 w 479"/>
                    <a:gd name="T11" fmla="*/ 0 h 148"/>
                    <a:gd name="T12" fmla="*/ 239 w 479"/>
                    <a:gd name="T13" fmla="*/ 25 h 148"/>
                    <a:gd name="T14" fmla="*/ 0 w 479"/>
                    <a:gd name="T15" fmla="*/ 115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115"/>
                      </a:moveTo>
                      <a:lnTo>
                        <a:pt x="106" y="148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Freeform 218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Freeform 219"/>
                <p:cNvSpPr>
                  <a:spLocks/>
                </p:cNvSpPr>
                <p:nvPr/>
              </p:nvSpPr>
              <p:spPr bwMode="auto">
                <a:xfrm>
                  <a:off x="6839" y="9540"/>
                  <a:ext cx="120" cy="52"/>
                </a:xfrm>
                <a:custGeom>
                  <a:avLst/>
                  <a:gdLst>
                    <a:gd name="T0" fmla="*/ 480 w 480"/>
                    <a:gd name="T1" fmla="*/ 34 h 158"/>
                    <a:gd name="T2" fmla="*/ 373 w 480"/>
                    <a:gd name="T3" fmla="*/ 0 h 158"/>
                    <a:gd name="T4" fmla="*/ 125 w 480"/>
                    <a:gd name="T5" fmla="*/ 100 h 158"/>
                    <a:gd name="T6" fmla="*/ 0 w 480"/>
                    <a:gd name="T7" fmla="*/ 67 h 158"/>
                    <a:gd name="T8" fmla="*/ 62 w 480"/>
                    <a:gd name="T9" fmla="*/ 158 h 158"/>
                    <a:gd name="T10" fmla="*/ 373 w 480"/>
                    <a:gd name="T11" fmla="*/ 158 h 158"/>
                    <a:gd name="T12" fmla="*/ 240 w 480"/>
                    <a:gd name="T13" fmla="*/ 125 h 158"/>
                    <a:gd name="T14" fmla="*/ 480 w 480"/>
                    <a:gd name="T15" fmla="*/ 34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8">
                      <a:moveTo>
                        <a:pt x="480" y="34"/>
                      </a:moveTo>
                      <a:lnTo>
                        <a:pt x="373" y="0"/>
                      </a:lnTo>
                      <a:lnTo>
                        <a:pt x="125" y="100"/>
                      </a:lnTo>
                      <a:lnTo>
                        <a:pt x="0" y="67"/>
                      </a:lnTo>
                      <a:lnTo>
                        <a:pt x="62" y="158"/>
                      </a:lnTo>
                      <a:lnTo>
                        <a:pt x="373" y="158"/>
                      </a:lnTo>
                      <a:lnTo>
                        <a:pt x="240" y="125"/>
                      </a:lnTo>
                      <a:lnTo>
                        <a:pt x="48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Freeform 220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Freeform 221"/>
                <p:cNvSpPr>
                  <a:spLocks/>
                </p:cNvSpPr>
                <p:nvPr/>
              </p:nvSpPr>
              <p:spPr bwMode="auto">
                <a:xfrm>
                  <a:off x="6846" y="9479"/>
                  <a:ext cx="120" cy="50"/>
                </a:xfrm>
                <a:custGeom>
                  <a:avLst/>
                  <a:gdLst>
                    <a:gd name="T0" fmla="*/ 0 w 479"/>
                    <a:gd name="T1" fmla="*/ 34 h 149"/>
                    <a:gd name="T2" fmla="*/ 107 w 479"/>
                    <a:gd name="T3" fmla="*/ 0 h 149"/>
                    <a:gd name="T4" fmla="*/ 364 w 479"/>
                    <a:gd name="T5" fmla="*/ 91 h 149"/>
                    <a:gd name="T6" fmla="*/ 479 w 479"/>
                    <a:gd name="T7" fmla="*/ 67 h 149"/>
                    <a:gd name="T8" fmla="*/ 418 w 479"/>
                    <a:gd name="T9" fmla="*/ 149 h 149"/>
                    <a:gd name="T10" fmla="*/ 115 w 479"/>
                    <a:gd name="T11" fmla="*/ 149 h 149"/>
                    <a:gd name="T12" fmla="*/ 240 w 479"/>
                    <a:gd name="T13" fmla="*/ 124 h 149"/>
                    <a:gd name="T14" fmla="*/ 0 w 479"/>
                    <a:gd name="T15" fmla="*/ 34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34"/>
                      </a:moveTo>
                      <a:lnTo>
                        <a:pt x="107" y="0"/>
                      </a:lnTo>
                      <a:lnTo>
                        <a:pt x="364" y="91"/>
                      </a:lnTo>
                      <a:lnTo>
                        <a:pt x="479" y="67"/>
                      </a:lnTo>
                      <a:lnTo>
                        <a:pt x="418" y="149"/>
                      </a:lnTo>
                      <a:lnTo>
                        <a:pt x="115" y="149"/>
                      </a:lnTo>
                      <a:lnTo>
                        <a:pt x="240" y="12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" name="Freeform 222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Freeform 223"/>
                <p:cNvSpPr>
                  <a:spLocks/>
                </p:cNvSpPr>
                <p:nvPr/>
              </p:nvSpPr>
              <p:spPr bwMode="auto">
                <a:xfrm>
                  <a:off x="6966" y="9545"/>
                  <a:ext cx="119" cy="50"/>
                </a:xfrm>
                <a:custGeom>
                  <a:avLst/>
                  <a:gdLst>
                    <a:gd name="T0" fmla="*/ 478 w 478"/>
                    <a:gd name="T1" fmla="*/ 116 h 148"/>
                    <a:gd name="T2" fmla="*/ 372 w 478"/>
                    <a:gd name="T3" fmla="*/ 148 h 148"/>
                    <a:gd name="T4" fmla="*/ 123 w 478"/>
                    <a:gd name="T5" fmla="*/ 50 h 148"/>
                    <a:gd name="T6" fmla="*/ 0 w 478"/>
                    <a:gd name="T7" fmla="*/ 83 h 148"/>
                    <a:gd name="T8" fmla="*/ 61 w 478"/>
                    <a:gd name="T9" fmla="*/ 0 h 148"/>
                    <a:gd name="T10" fmla="*/ 372 w 478"/>
                    <a:gd name="T11" fmla="*/ 0 h 148"/>
                    <a:gd name="T12" fmla="*/ 238 w 478"/>
                    <a:gd name="T13" fmla="*/ 25 h 148"/>
                    <a:gd name="T14" fmla="*/ 478 w 478"/>
                    <a:gd name="T15" fmla="*/ 116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8">
                      <a:moveTo>
                        <a:pt x="478" y="116"/>
                      </a:moveTo>
                      <a:lnTo>
                        <a:pt x="372" y="148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0" name="Group 224"/>
              <p:cNvGrpSpPr>
                <a:grpSpLocks/>
              </p:cNvGrpSpPr>
              <p:nvPr/>
            </p:nvGrpSpPr>
            <p:grpSpPr bwMode="auto">
              <a:xfrm>
                <a:off x="6842" y="9482"/>
                <a:ext cx="250" cy="116"/>
                <a:chOff x="6842" y="9482"/>
                <a:chExt cx="250" cy="116"/>
              </a:xfrm>
            </p:grpSpPr>
            <p:sp>
              <p:nvSpPr>
                <p:cNvPr id="221" name="Freeform 225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2" name="Freeform 226"/>
                <p:cNvSpPr>
                  <a:spLocks/>
                </p:cNvSpPr>
                <p:nvPr/>
              </p:nvSpPr>
              <p:spPr bwMode="auto">
                <a:xfrm>
                  <a:off x="6972" y="9485"/>
                  <a:ext cx="120" cy="49"/>
                </a:xfrm>
                <a:custGeom>
                  <a:avLst/>
                  <a:gdLst>
                    <a:gd name="T0" fmla="*/ 0 w 479"/>
                    <a:gd name="T1" fmla="*/ 115 h 149"/>
                    <a:gd name="T2" fmla="*/ 106 w 479"/>
                    <a:gd name="T3" fmla="*/ 149 h 149"/>
                    <a:gd name="T4" fmla="*/ 364 w 479"/>
                    <a:gd name="T5" fmla="*/ 50 h 149"/>
                    <a:gd name="T6" fmla="*/ 479 w 479"/>
                    <a:gd name="T7" fmla="*/ 82 h 149"/>
                    <a:gd name="T8" fmla="*/ 417 w 479"/>
                    <a:gd name="T9" fmla="*/ 0 h 149"/>
                    <a:gd name="T10" fmla="*/ 115 w 479"/>
                    <a:gd name="T11" fmla="*/ 0 h 149"/>
                    <a:gd name="T12" fmla="*/ 239 w 479"/>
                    <a:gd name="T13" fmla="*/ 25 h 149"/>
                    <a:gd name="T14" fmla="*/ 0 w 479"/>
                    <a:gd name="T15" fmla="*/ 11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9">
                      <a:moveTo>
                        <a:pt x="0" y="115"/>
                      </a:moveTo>
                      <a:lnTo>
                        <a:pt x="106" y="149"/>
                      </a:lnTo>
                      <a:lnTo>
                        <a:pt x="364" y="50"/>
                      </a:lnTo>
                      <a:lnTo>
                        <a:pt x="479" y="82"/>
                      </a:lnTo>
                      <a:lnTo>
                        <a:pt x="417" y="0"/>
                      </a:lnTo>
                      <a:lnTo>
                        <a:pt x="115" y="0"/>
                      </a:lnTo>
                      <a:lnTo>
                        <a:pt x="239" y="25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3" name="Freeform 227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4" name="Freeform 228"/>
                <p:cNvSpPr>
                  <a:spLocks/>
                </p:cNvSpPr>
                <p:nvPr/>
              </p:nvSpPr>
              <p:spPr bwMode="auto">
                <a:xfrm>
                  <a:off x="6842" y="9543"/>
                  <a:ext cx="120" cy="52"/>
                </a:xfrm>
                <a:custGeom>
                  <a:avLst/>
                  <a:gdLst>
                    <a:gd name="T0" fmla="*/ 480 w 480"/>
                    <a:gd name="T1" fmla="*/ 33 h 156"/>
                    <a:gd name="T2" fmla="*/ 373 w 480"/>
                    <a:gd name="T3" fmla="*/ 0 h 156"/>
                    <a:gd name="T4" fmla="*/ 125 w 480"/>
                    <a:gd name="T5" fmla="*/ 99 h 156"/>
                    <a:gd name="T6" fmla="*/ 0 w 480"/>
                    <a:gd name="T7" fmla="*/ 66 h 156"/>
                    <a:gd name="T8" fmla="*/ 62 w 480"/>
                    <a:gd name="T9" fmla="*/ 156 h 156"/>
                    <a:gd name="T10" fmla="*/ 373 w 480"/>
                    <a:gd name="T11" fmla="*/ 156 h 156"/>
                    <a:gd name="T12" fmla="*/ 240 w 480"/>
                    <a:gd name="T13" fmla="*/ 124 h 156"/>
                    <a:gd name="T14" fmla="*/ 480 w 480"/>
                    <a:gd name="T15" fmla="*/ 33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0" h="156">
                      <a:moveTo>
                        <a:pt x="480" y="33"/>
                      </a:moveTo>
                      <a:lnTo>
                        <a:pt x="373" y="0"/>
                      </a:lnTo>
                      <a:lnTo>
                        <a:pt x="125" y="99"/>
                      </a:lnTo>
                      <a:lnTo>
                        <a:pt x="0" y="66"/>
                      </a:lnTo>
                      <a:lnTo>
                        <a:pt x="62" y="156"/>
                      </a:lnTo>
                      <a:lnTo>
                        <a:pt x="373" y="156"/>
                      </a:lnTo>
                      <a:lnTo>
                        <a:pt x="240" y="124"/>
                      </a:lnTo>
                      <a:lnTo>
                        <a:pt x="48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5" name="Freeform 229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6" name="Freeform 230"/>
                <p:cNvSpPr>
                  <a:spLocks/>
                </p:cNvSpPr>
                <p:nvPr/>
              </p:nvSpPr>
              <p:spPr bwMode="auto">
                <a:xfrm>
                  <a:off x="6848" y="9482"/>
                  <a:ext cx="120" cy="49"/>
                </a:xfrm>
                <a:custGeom>
                  <a:avLst/>
                  <a:gdLst>
                    <a:gd name="T0" fmla="*/ 0 w 479"/>
                    <a:gd name="T1" fmla="*/ 33 h 148"/>
                    <a:gd name="T2" fmla="*/ 106 w 479"/>
                    <a:gd name="T3" fmla="*/ 0 h 148"/>
                    <a:gd name="T4" fmla="*/ 364 w 479"/>
                    <a:gd name="T5" fmla="*/ 90 h 148"/>
                    <a:gd name="T6" fmla="*/ 479 w 479"/>
                    <a:gd name="T7" fmla="*/ 66 h 148"/>
                    <a:gd name="T8" fmla="*/ 417 w 479"/>
                    <a:gd name="T9" fmla="*/ 148 h 148"/>
                    <a:gd name="T10" fmla="*/ 115 w 479"/>
                    <a:gd name="T11" fmla="*/ 148 h 148"/>
                    <a:gd name="T12" fmla="*/ 240 w 479"/>
                    <a:gd name="T13" fmla="*/ 123 h 148"/>
                    <a:gd name="T14" fmla="*/ 0 w 479"/>
                    <a:gd name="T15" fmla="*/ 33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9" h="148">
                      <a:moveTo>
                        <a:pt x="0" y="33"/>
                      </a:moveTo>
                      <a:lnTo>
                        <a:pt x="106" y="0"/>
                      </a:lnTo>
                      <a:lnTo>
                        <a:pt x="364" y="90"/>
                      </a:lnTo>
                      <a:lnTo>
                        <a:pt x="479" y="66"/>
                      </a:lnTo>
                      <a:lnTo>
                        <a:pt x="417" y="148"/>
                      </a:lnTo>
                      <a:lnTo>
                        <a:pt x="115" y="148"/>
                      </a:lnTo>
                      <a:lnTo>
                        <a:pt x="240" y="12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7" name="Freeform 231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8" name="Freeform 232"/>
                <p:cNvSpPr>
                  <a:spLocks/>
                </p:cNvSpPr>
                <p:nvPr/>
              </p:nvSpPr>
              <p:spPr bwMode="auto">
                <a:xfrm>
                  <a:off x="6968" y="9548"/>
                  <a:ext cx="120" cy="50"/>
                </a:xfrm>
                <a:custGeom>
                  <a:avLst/>
                  <a:gdLst>
                    <a:gd name="T0" fmla="*/ 478 w 478"/>
                    <a:gd name="T1" fmla="*/ 117 h 149"/>
                    <a:gd name="T2" fmla="*/ 372 w 478"/>
                    <a:gd name="T3" fmla="*/ 149 h 149"/>
                    <a:gd name="T4" fmla="*/ 123 w 478"/>
                    <a:gd name="T5" fmla="*/ 50 h 149"/>
                    <a:gd name="T6" fmla="*/ 0 w 478"/>
                    <a:gd name="T7" fmla="*/ 83 h 149"/>
                    <a:gd name="T8" fmla="*/ 61 w 478"/>
                    <a:gd name="T9" fmla="*/ 0 h 149"/>
                    <a:gd name="T10" fmla="*/ 372 w 478"/>
                    <a:gd name="T11" fmla="*/ 0 h 149"/>
                    <a:gd name="T12" fmla="*/ 238 w 478"/>
                    <a:gd name="T13" fmla="*/ 25 h 149"/>
                    <a:gd name="T14" fmla="*/ 478 w 478"/>
                    <a:gd name="T15" fmla="*/ 117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78" h="149">
                      <a:moveTo>
                        <a:pt x="478" y="117"/>
                      </a:moveTo>
                      <a:lnTo>
                        <a:pt x="372" y="149"/>
                      </a:lnTo>
                      <a:lnTo>
                        <a:pt x="123" y="50"/>
                      </a:lnTo>
                      <a:lnTo>
                        <a:pt x="0" y="83"/>
                      </a:lnTo>
                      <a:lnTo>
                        <a:pt x="61" y="0"/>
                      </a:lnTo>
                      <a:lnTo>
                        <a:pt x="372" y="0"/>
                      </a:lnTo>
                      <a:lnTo>
                        <a:pt x="238" y="25"/>
                      </a:lnTo>
                      <a:lnTo>
                        <a:pt x="478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17" name="Line 233"/>
            <p:cNvSpPr>
              <a:spLocks noChangeShapeType="1"/>
            </p:cNvSpPr>
            <p:nvPr/>
          </p:nvSpPr>
          <p:spPr bwMode="auto">
            <a:xfrm>
              <a:off x="3120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Line 234"/>
            <p:cNvSpPr>
              <a:spLocks noChangeShapeType="1"/>
            </p:cNvSpPr>
            <p:nvPr/>
          </p:nvSpPr>
          <p:spPr bwMode="auto">
            <a:xfrm>
              <a:off x="3264" y="2908"/>
              <a:ext cx="0" cy="39"/>
            </a:xfrm>
            <a:prstGeom prst="line">
              <a:avLst/>
            </a:prstGeom>
            <a:noFill/>
            <a:ln w="1270">
              <a:solidFill>
                <a:srgbClr val="AAE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" name="Text Box 235"/>
          <p:cNvSpPr txBox="1">
            <a:spLocks noChangeArrowheads="1"/>
          </p:cNvSpPr>
          <p:nvPr/>
        </p:nvSpPr>
        <p:spPr bwMode="auto">
          <a:xfrm>
            <a:off x="671298" y="4815650"/>
            <a:ext cx="5314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x-none" sz="2400" dirty="0">
                <a:solidFill>
                  <a:schemeClr val="accent2"/>
                </a:solidFill>
                <a:latin typeface="Book Antiqua" charset="0"/>
              </a:rPr>
              <a:t>End hosts: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Congestion Control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(maximize </a:t>
            </a:r>
            <a:r>
              <a:rPr lang="en-US" altLang="x-none" sz="2400" dirty="0" smtClean="0">
                <a:latin typeface="Book Antiqua" charset="0"/>
              </a:rPr>
              <a:t>utility)</a:t>
            </a:r>
            <a:endParaRPr lang="en-US" altLang="x-none" sz="2400" dirty="0">
              <a:latin typeface="Book Antiqua" charset="0"/>
            </a:endParaRPr>
          </a:p>
        </p:txBody>
      </p:sp>
      <p:sp>
        <p:nvSpPr>
          <p:cNvPr id="238" name="Text Box 236"/>
          <p:cNvSpPr txBox="1">
            <a:spLocks noChangeArrowheads="1"/>
          </p:cNvSpPr>
          <p:nvPr/>
        </p:nvSpPr>
        <p:spPr bwMode="auto">
          <a:xfrm>
            <a:off x="6402027" y="2555233"/>
            <a:ext cx="3657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x-none" sz="2400" dirty="0">
                <a:solidFill>
                  <a:schemeClr val="accent2"/>
                </a:solidFill>
                <a:latin typeface="Book Antiqua" charset="0"/>
              </a:rPr>
              <a:t>Operator: 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Traffic Engineering</a:t>
            </a:r>
          </a:p>
          <a:p>
            <a:pPr algn="l" eaLnBrk="0" hangingPunct="0"/>
            <a:r>
              <a:rPr lang="en-US" altLang="x-none" sz="2400" dirty="0">
                <a:latin typeface="Book Antiqua" charset="0"/>
              </a:rPr>
              <a:t>(minimize congestion)</a:t>
            </a:r>
          </a:p>
        </p:txBody>
      </p:sp>
      <p:pic>
        <p:nvPicPr>
          <p:cNvPr id="240" name="Picture 239" descr="j029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4802" y="2034532"/>
            <a:ext cx="1868488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nitaBorg">
  <a:themeElements>
    <a:clrScheme name="AnitaBorg Brilliant">
      <a:dk1>
        <a:srgbClr val="0C141A"/>
      </a:dk1>
      <a:lt1>
        <a:sysClr val="window" lastClr="FFFFFF"/>
      </a:lt1>
      <a:dk2>
        <a:srgbClr val="0E4A76"/>
      </a:dk2>
      <a:lt2>
        <a:srgbClr val="C8E5D1"/>
      </a:lt2>
      <a:accent1>
        <a:srgbClr val="46ABE5"/>
      </a:accent1>
      <a:accent2>
        <a:srgbClr val="870E5D"/>
      </a:accent2>
      <a:accent3>
        <a:srgbClr val="E9292A"/>
      </a:accent3>
      <a:accent4>
        <a:srgbClr val="76797B"/>
      </a:accent4>
      <a:accent5>
        <a:srgbClr val="B4D327"/>
      </a:accent5>
      <a:accent6>
        <a:srgbClr val="F48522"/>
      </a:accent6>
      <a:hlink>
        <a:srgbClr val="48B69A"/>
      </a:hlink>
      <a:folHlink>
        <a:srgbClr val="76797B"/>
      </a:folHlink>
    </a:clrScheme>
    <a:fontScheme name="AnitaBorg">
      <a:majorFont>
        <a:latin typeface="Franklin Gothic Medium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2431</Words>
  <Application>Microsoft Macintosh PowerPoint</Application>
  <PresentationFormat>Custom</PresentationFormat>
  <Paragraphs>576</Paragraphs>
  <Slides>49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AnitaBorg</vt:lpstr>
      <vt:lpstr>Hitting the Nail on the Head</vt:lpstr>
      <vt:lpstr>The Internet: An Exciting Time</vt:lpstr>
      <vt:lpstr>Near-Constant Innovation</vt:lpstr>
      <vt:lpstr>A Grand Challenge</vt:lpstr>
      <vt:lpstr>Hammers and Nails</vt:lpstr>
      <vt:lpstr>My Upbringing at</vt:lpstr>
      <vt:lpstr>Three Example Projects</vt:lpstr>
      <vt:lpstr>Protocols as Distributed Optimizers (optimization theory)</vt:lpstr>
      <vt:lpstr>Traditional Traffic Management</vt:lpstr>
      <vt:lpstr>Architectural Limitations</vt:lpstr>
      <vt:lpstr>TCP as Network Utility Maximization</vt:lpstr>
      <vt:lpstr>Designing Traffic Management</vt:lpstr>
      <vt:lpstr>Distributed Protocol</vt:lpstr>
      <vt:lpstr>Multiple Traffic Classes</vt:lpstr>
      <vt:lpstr>Two-Stage Decomposition</vt:lpstr>
      <vt:lpstr>Lesson: Protocols as Optimizers</vt:lpstr>
      <vt:lpstr>Lesson: Research as Decomposition  </vt:lpstr>
      <vt:lpstr>Lesson: Research as Decomposition  </vt:lpstr>
      <vt:lpstr>Lesson: People and Timing</vt:lpstr>
      <vt:lpstr>Composition of Network Policies (programming languages)</vt:lpstr>
      <vt:lpstr>Software-Defined Networking (SDN)</vt:lpstr>
      <vt:lpstr>Simple, Open Data-Plane API</vt:lpstr>
      <vt:lpstr>Writing SDN Controller Applications</vt:lpstr>
      <vt:lpstr>Combining Many Networking Tasks</vt:lpstr>
      <vt:lpstr>Modular Controller Applications</vt:lpstr>
      <vt:lpstr>Abstract OpenFlow: Policy as a Function</vt:lpstr>
      <vt:lpstr>Parallel Composition (+)</vt:lpstr>
      <vt:lpstr>Example: Server Load Balancer</vt:lpstr>
      <vt:lpstr>Sequential Composition (&gt;&gt;)</vt:lpstr>
      <vt:lpstr>Lessons: Abstraction and Composition</vt:lpstr>
      <vt:lpstr>Lessons: Embedded People (and Code)</vt:lpstr>
      <vt:lpstr>Traffic Monitoring in the Data Plane (compact data structures)</vt:lpstr>
      <vt:lpstr>Programmable Packet Processing Hardware</vt:lpstr>
      <vt:lpstr>Traffic Analysis in the Data Plane</vt:lpstr>
      <vt:lpstr>A Constrained Computational Model</vt:lpstr>
      <vt:lpstr>Example: Heavy-Hitter Detection</vt:lpstr>
      <vt:lpstr>Approximating the Approximation</vt:lpstr>
      <vt:lpstr>Approximating the Approximation</vt:lpstr>
      <vt:lpstr>Approximating the Approximation</vt:lpstr>
      <vt:lpstr>P4 Prototype and Evaluation</vt:lpstr>
      <vt:lpstr>Lessons: Concrete vs. Abstract  </vt:lpstr>
      <vt:lpstr>“If I Had a Hammer…”</vt:lpstr>
      <vt:lpstr>Interdisciplinary Fun</vt:lpstr>
      <vt:lpstr>Managing Risks</vt:lpstr>
      <vt:lpstr>Managing Risks</vt:lpstr>
      <vt:lpstr>Managing Risk</vt:lpstr>
      <vt:lpstr>Managing Risks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Nofelt</dc:creator>
  <cp:lastModifiedBy>Jennifer Rexford</cp:lastModifiedBy>
  <cp:revision>179</cp:revision>
  <dcterms:created xsi:type="dcterms:W3CDTF">2017-06-13T16:31:35Z</dcterms:created>
  <dcterms:modified xsi:type="dcterms:W3CDTF">2018-08-01T01:51:53Z</dcterms:modified>
</cp:coreProperties>
</file>