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22" r:id="rId2"/>
    <p:sldId id="1363" r:id="rId3"/>
    <p:sldId id="1387" r:id="rId4"/>
    <p:sldId id="1393" r:id="rId5"/>
    <p:sldId id="1394" r:id="rId6"/>
    <p:sldId id="1389" r:id="rId7"/>
    <p:sldId id="1390" r:id="rId8"/>
    <p:sldId id="1388" r:id="rId9"/>
    <p:sldId id="1392" r:id="rId10"/>
    <p:sldId id="1391" r:id="rId11"/>
    <p:sldId id="1396" r:id="rId12"/>
    <p:sldId id="1395" r:id="rId13"/>
    <p:sldId id="139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90" autoAdjust="0"/>
    <p:restoredTop sz="99877" autoAdjust="0"/>
  </p:normalViewPr>
  <p:slideViewPr>
    <p:cSldViewPr snapToGrid="0" snapToObjects="1">
      <p:cViewPr>
        <p:scale>
          <a:sx n="90" d="100"/>
          <a:sy n="90" d="100"/>
        </p:scale>
        <p:origin x="-1008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11/8/14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11/8/14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4649"/>
            <a:ext cx="914400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Higher-Level Abstractions </a:t>
            </a:r>
            <a:r>
              <a:rPr lang="en-US" sz="4800" dirty="0" smtClean="0"/>
              <a:t>for Software-Defined Networks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40198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Transition from policy P</a:t>
            </a:r>
            <a:r>
              <a:rPr lang="en-US" baseline="-25000" dirty="0"/>
              <a:t>1</a:t>
            </a:r>
            <a:r>
              <a:rPr lang="en-US" dirty="0"/>
              <a:t> to P</a:t>
            </a:r>
            <a:r>
              <a:rPr lang="en-US" baseline="-25000" dirty="0"/>
              <a:t>2</a:t>
            </a:r>
          </a:p>
          <a:p>
            <a:pPr lvl="1"/>
            <a:r>
              <a:rPr lang="en-US" dirty="0"/>
              <a:t>New access control, new paths, …</a:t>
            </a:r>
          </a:p>
          <a:p>
            <a:r>
              <a:rPr lang="en-US" dirty="0"/>
              <a:t>Preserve invariants</a:t>
            </a:r>
          </a:p>
          <a:p>
            <a:pPr lvl="1"/>
            <a:r>
              <a:rPr lang="en-US" dirty="0"/>
              <a:t>No loops, </a:t>
            </a:r>
            <a:r>
              <a:rPr lang="en-US" dirty="0" err="1"/>
              <a:t>blackholes</a:t>
            </a:r>
            <a:r>
              <a:rPr lang="en-US" dirty="0"/>
              <a:t>, congestion, 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Only need to do verification on </a:t>
            </a:r>
            <a:r>
              <a:rPr lang="en-US" dirty="0"/>
              <a:t>P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and P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Controller schedules the rule updates</a:t>
            </a:r>
          </a:p>
          <a:p>
            <a:pPr lvl="1"/>
            <a:r>
              <a:rPr lang="en-US" dirty="0" smtClean="0"/>
              <a:t>Perform update in multiple stages</a:t>
            </a:r>
          </a:p>
          <a:p>
            <a:pPr lvl="1"/>
            <a:r>
              <a:rPr lang="en-US" dirty="0" smtClean="0"/>
              <a:t>Tag packets with version # of policy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420" y="1707445"/>
            <a:ext cx="1782691" cy="1735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9412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25247" y="5338940"/>
            <a:ext cx="10668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55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Network Functions Virtualization (NFV)</a:t>
            </a:r>
          </a:p>
          <a:p>
            <a:pPr lvl="1"/>
            <a:r>
              <a:rPr lang="en-US" dirty="0" err="1" smtClean="0"/>
              <a:t>Middleboxes</a:t>
            </a:r>
            <a:r>
              <a:rPr lang="en-US" dirty="0" smtClean="0"/>
              <a:t> as virtualized functions</a:t>
            </a:r>
          </a:p>
          <a:p>
            <a:r>
              <a:rPr lang="en-US" dirty="0" smtClean="0"/>
              <a:t>Chaining abstraction</a:t>
            </a:r>
          </a:p>
          <a:p>
            <a:pPr lvl="1"/>
            <a:r>
              <a:rPr lang="en-US" dirty="0" smtClean="0"/>
              <a:t>Web traffic: </a:t>
            </a:r>
            <a:r>
              <a:rPr lang="en-US" dirty="0" err="1" smtClean="0"/>
              <a:t>ParentalControl</a:t>
            </a:r>
            <a:r>
              <a:rPr lang="en-US" dirty="0" smtClean="0"/>
              <a:t>, </a:t>
            </a:r>
            <a:r>
              <a:rPr lang="en-US" dirty="0" err="1" smtClean="0"/>
              <a:t>ProxyCache</a:t>
            </a:r>
            <a:endParaRPr lang="en-US" dirty="0" smtClean="0"/>
          </a:p>
          <a:p>
            <a:pPr lvl="1"/>
            <a:r>
              <a:rPr lang="en-US" dirty="0" smtClean="0"/>
              <a:t>Video traffic: Firewall, Transcoder</a:t>
            </a:r>
          </a:p>
          <a:p>
            <a:r>
              <a:rPr lang="en-US" dirty="0" smtClean="0"/>
              <a:t>Controller optimizes</a:t>
            </a:r>
          </a:p>
          <a:p>
            <a:pPr lvl="1"/>
            <a:r>
              <a:rPr lang="en-US" dirty="0" smtClean="0"/>
              <a:t>Sizing</a:t>
            </a:r>
          </a:p>
          <a:p>
            <a:pPr lvl="1"/>
            <a:r>
              <a:rPr lang="en-US" dirty="0" smtClean="0"/>
              <a:t>Placement</a:t>
            </a:r>
          </a:p>
          <a:p>
            <a:pPr lvl="1"/>
            <a:r>
              <a:rPr lang="en-US" dirty="0" smtClean="0"/>
              <a:t>Steering</a:t>
            </a:r>
          </a:p>
          <a:p>
            <a:pPr lvl="1"/>
            <a:r>
              <a:rPr lang="en-US" dirty="0" smtClean="0"/>
              <a:t>Routing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50797" y="5958194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994877" y="552282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182041" y="5958194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273992" y="5393044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362150" y="6203331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162991" y="5249816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550797" y="4670556"/>
            <a:ext cx="811353" cy="465890"/>
          </a:xfrm>
          <a:prstGeom prst="roundRect">
            <a:avLst/>
          </a:prstGeom>
          <a:solidFill>
            <a:srgbClr val="0000FF"/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FW1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26997" y="6139652"/>
            <a:ext cx="790558" cy="465890"/>
          </a:xfrm>
          <a:prstGeom prst="roundRect">
            <a:avLst/>
          </a:prstGeom>
          <a:solidFill>
            <a:srgbClr val="0000FF"/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FW2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637866" y="4634573"/>
            <a:ext cx="621559" cy="465890"/>
          </a:xfrm>
          <a:prstGeom prst="roundRect">
            <a:avLst/>
          </a:prstGeom>
          <a:solidFill>
            <a:srgbClr val="FF0000"/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>T1</a:t>
            </a:r>
            <a:endParaRPr lang="en-US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>
            <a:stCxn id="8" idx="3"/>
            <a:endCxn id="10" idx="1"/>
          </p:cNvCxnSpPr>
          <p:nvPr/>
        </p:nvCxnSpPr>
        <p:spPr>
          <a:xfrm flipV="1">
            <a:off x="5616892" y="5421266"/>
            <a:ext cx="546099" cy="1432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6" idx="1"/>
          </p:cNvCxnSpPr>
          <p:nvPr/>
        </p:nvCxnSpPr>
        <p:spPr>
          <a:xfrm>
            <a:off x="6524941" y="5421266"/>
            <a:ext cx="469936" cy="2730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7" idx="3"/>
            <a:endCxn id="12" idx="1"/>
          </p:cNvCxnSpPr>
          <p:nvPr/>
        </p:nvCxnSpPr>
        <p:spPr>
          <a:xfrm>
            <a:off x="6524941" y="6129644"/>
            <a:ext cx="502056" cy="2429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7" idx="1"/>
          </p:cNvCxnSpPr>
          <p:nvPr/>
        </p:nvCxnSpPr>
        <p:spPr>
          <a:xfrm>
            <a:off x="5616892" y="5744246"/>
            <a:ext cx="565149" cy="3853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6" idx="1"/>
          </p:cNvCxnSpPr>
          <p:nvPr/>
        </p:nvCxnSpPr>
        <p:spPr>
          <a:xfrm flipV="1">
            <a:off x="6524941" y="5694273"/>
            <a:ext cx="469936" cy="43537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0"/>
          </p:cNvCxnSpPr>
          <p:nvPr/>
        </p:nvCxnSpPr>
        <p:spPr>
          <a:xfrm flipV="1">
            <a:off x="4722247" y="5564495"/>
            <a:ext cx="551746" cy="3936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9" idx="3"/>
            <a:endCxn id="7" idx="1"/>
          </p:cNvCxnSpPr>
          <p:nvPr/>
        </p:nvCxnSpPr>
        <p:spPr>
          <a:xfrm flipV="1">
            <a:off x="5705050" y="6129644"/>
            <a:ext cx="476991" cy="2451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9" idx="1"/>
          </p:cNvCxnSpPr>
          <p:nvPr/>
        </p:nvCxnSpPr>
        <p:spPr>
          <a:xfrm flipH="1" flipV="1">
            <a:off x="4893698" y="6129644"/>
            <a:ext cx="468452" cy="2451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8" idx="1"/>
          </p:cNvCxnSpPr>
          <p:nvPr/>
        </p:nvCxnSpPr>
        <p:spPr>
          <a:xfrm>
            <a:off x="5051743" y="5136446"/>
            <a:ext cx="222249" cy="428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3" idx="1"/>
            <a:endCxn id="10" idx="0"/>
          </p:cNvCxnSpPr>
          <p:nvPr/>
        </p:nvCxnSpPr>
        <p:spPr>
          <a:xfrm flipH="1">
            <a:off x="6334441" y="4867518"/>
            <a:ext cx="303425" cy="3822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419" y="4589837"/>
            <a:ext cx="618940" cy="102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5" name="Straight Connector 44"/>
          <p:cNvCxnSpPr>
            <a:endCxn id="5" idx="1"/>
          </p:cNvCxnSpPr>
          <p:nvPr/>
        </p:nvCxnSpPr>
        <p:spPr>
          <a:xfrm>
            <a:off x="3858647" y="6085677"/>
            <a:ext cx="692150" cy="439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6" idx="3"/>
          </p:cNvCxnSpPr>
          <p:nvPr/>
        </p:nvCxnSpPr>
        <p:spPr>
          <a:xfrm flipH="1">
            <a:off x="7337777" y="5136446"/>
            <a:ext cx="874889" cy="5578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284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New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Can’t create abstractions in a vacuum</a:t>
            </a:r>
          </a:p>
          <a:p>
            <a:pPr lvl="1"/>
            <a:r>
              <a:rPr lang="en-US" dirty="0" smtClean="0"/>
              <a:t>Abstractions should be </a:t>
            </a:r>
            <a:r>
              <a:rPr lang="en-US" i="1" dirty="0" smtClean="0"/>
              <a:t>useful</a:t>
            </a:r>
          </a:p>
          <a:p>
            <a:r>
              <a:rPr lang="en-US" dirty="0"/>
              <a:t>U</a:t>
            </a:r>
            <a:r>
              <a:rPr lang="en-US" dirty="0" smtClean="0"/>
              <a:t>se cases should drive abstractions</a:t>
            </a:r>
          </a:p>
          <a:p>
            <a:pPr lvl="1"/>
            <a:r>
              <a:rPr lang="en-US" dirty="0" smtClean="0"/>
              <a:t>Experience pain points first hand</a:t>
            </a:r>
          </a:p>
          <a:p>
            <a:pPr lvl="1"/>
            <a:r>
              <a:rPr lang="en-US" dirty="0" smtClean="0"/>
              <a:t>Step back to identify reusable abstractions</a:t>
            </a:r>
          </a:p>
          <a:p>
            <a:r>
              <a:rPr lang="en-US" dirty="0" smtClean="0"/>
              <a:t>AT&amp;T can help (and be helped!) here</a:t>
            </a:r>
          </a:p>
          <a:p>
            <a:pPr lvl="1"/>
            <a:r>
              <a:rPr lang="en-US" dirty="0" smtClean="0"/>
              <a:t>Identify important, concrete use cases</a:t>
            </a:r>
          </a:p>
          <a:p>
            <a:pPr lvl="1"/>
            <a:r>
              <a:rPr lang="en-US" dirty="0" smtClean="0"/>
              <a:t>Ensure controllers have the right features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821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SDN is an enabler</a:t>
            </a:r>
          </a:p>
          <a:p>
            <a:pPr lvl="1"/>
            <a:r>
              <a:rPr lang="en-US" dirty="0" smtClean="0"/>
              <a:t>New services</a:t>
            </a:r>
          </a:p>
          <a:p>
            <a:pPr lvl="1"/>
            <a:r>
              <a:rPr lang="en-US" dirty="0" smtClean="0"/>
              <a:t>Easier network management</a:t>
            </a:r>
          </a:p>
          <a:p>
            <a:pPr lvl="1"/>
            <a:r>
              <a:rPr lang="en-US" dirty="0" smtClean="0"/>
              <a:t>Better performance, reliability, security, ...</a:t>
            </a:r>
          </a:p>
          <a:p>
            <a:r>
              <a:rPr lang="en-US" dirty="0" smtClean="0"/>
              <a:t>Better network software is the key</a:t>
            </a:r>
          </a:p>
          <a:p>
            <a:pPr lvl="1"/>
            <a:r>
              <a:rPr lang="en-US" dirty="0" smtClean="0"/>
              <a:t>Good, high-level abstractions paired with</a:t>
            </a:r>
          </a:p>
          <a:p>
            <a:pPr lvl="1"/>
            <a:r>
              <a:rPr lang="en-US" dirty="0" smtClean="0"/>
              <a:t>… efficient underlying mechanisms</a:t>
            </a:r>
          </a:p>
          <a:p>
            <a:r>
              <a:rPr lang="en-US" dirty="0" smtClean="0"/>
              <a:t>Let’s identify some good use cases!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21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Software-Defined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program the network</a:t>
            </a:r>
          </a:p>
          <a:p>
            <a:pPr lvl="1"/>
            <a:r>
              <a:rPr lang="en-US" dirty="0" smtClean="0"/>
              <a:t>Network-wide visibility</a:t>
            </a:r>
          </a:p>
          <a:p>
            <a:pPr lvl="1"/>
            <a:r>
              <a:rPr lang="en-US" dirty="0" smtClean="0"/>
              <a:t>Direct control over the switches</a:t>
            </a:r>
          </a:p>
          <a:p>
            <a:pPr lvl="1"/>
            <a:r>
              <a:rPr lang="en-US" dirty="0" smtClean="0"/>
              <a:t>Simple data-plane abstraction</a:t>
            </a:r>
          </a:p>
          <a:p>
            <a:r>
              <a:rPr lang="en-US" dirty="0" smtClean="0"/>
              <a:t>But, does </a:t>
            </a:r>
            <a:r>
              <a:rPr lang="en-US" i="1" dirty="0" smtClean="0"/>
              <a:t>not</a:t>
            </a:r>
            <a:r>
              <a:rPr lang="en-US" dirty="0" smtClean="0"/>
              <a:t> make it easy</a:t>
            </a:r>
          </a:p>
          <a:p>
            <a:pPr lvl="1"/>
            <a:r>
              <a:rPr lang="en-US" dirty="0" smtClean="0"/>
              <a:t>Low-level programming interface</a:t>
            </a:r>
          </a:p>
          <a:p>
            <a:pPr lvl="1"/>
            <a:r>
              <a:rPr lang="en-US" dirty="0" smtClean="0"/>
              <a:t>Explicit resource control</a:t>
            </a:r>
          </a:p>
          <a:p>
            <a:pPr lvl="1"/>
            <a:r>
              <a:rPr lang="en-US" dirty="0" smtClean="0"/>
              <a:t>Non-modular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8286040" y="3556373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440312" y="371442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7154333" y="463239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endCxn id="5" idx="1"/>
          </p:cNvCxnSpPr>
          <p:nvPr/>
        </p:nvCxnSpPr>
        <p:spPr>
          <a:xfrm flipV="1">
            <a:off x="6897512" y="3784973"/>
            <a:ext cx="1388528" cy="21042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7" idx="3"/>
            <a:endCxn id="5" idx="2"/>
          </p:cNvCxnSpPr>
          <p:nvPr/>
        </p:nvCxnSpPr>
        <p:spPr>
          <a:xfrm flipV="1">
            <a:off x="7611533" y="4013573"/>
            <a:ext cx="903107" cy="8474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1"/>
            <a:endCxn id="6" idx="2"/>
          </p:cNvCxnSpPr>
          <p:nvPr/>
        </p:nvCxnSpPr>
        <p:spPr>
          <a:xfrm flipH="1" flipV="1">
            <a:off x="6668912" y="4171626"/>
            <a:ext cx="485421" cy="68937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6" idx="1"/>
          </p:cNvCxnSpPr>
          <p:nvPr/>
        </p:nvCxnSpPr>
        <p:spPr>
          <a:xfrm>
            <a:off x="6025445" y="3714426"/>
            <a:ext cx="414867" cy="2286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025445" y="4095426"/>
            <a:ext cx="414867" cy="762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404099" y="5105656"/>
            <a:ext cx="414867" cy="39767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169854" y="5089596"/>
            <a:ext cx="142524" cy="41373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8743240" y="3556373"/>
            <a:ext cx="287872" cy="143942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729129" y="3852715"/>
            <a:ext cx="287872" cy="9031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6685842" y="2390423"/>
            <a:ext cx="1777998" cy="612759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cxnSp>
        <p:nvCxnSpPr>
          <p:cNvPr id="32" name="Straight Arrow Connector 31"/>
          <p:cNvCxnSpPr>
            <a:endCxn id="6" idx="0"/>
          </p:cNvCxnSpPr>
          <p:nvPr/>
        </p:nvCxnSpPr>
        <p:spPr>
          <a:xfrm flipH="1">
            <a:off x="6668912" y="3003182"/>
            <a:ext cx="500942" cy="711244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1" idx="2"/>
            <a:endCxn id="7" idx="0"/>
          </p:cNvCxnSpPr>
          <p:nvPr/>
        </p:nvCxnSpPr>
        <p:spPr>
          <a:xfrm flipH="1">
            <a:off x="7382933" y="3003182"/>
            <a:ext cx="191908" cy="1629214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5" idx="0"/>
          </p:cNvCxnSpPr>
          <p:nvPr/>
        </p:nvCxnSpPr>
        <p:spPr>
          <a:xfrm>
            <a:off x="8043333" y="3003182"/>
            <a:ext cx="471307" cy="553191"/>
          </a:xfrm>
          <a:prstGeom prst="straightConnector1">
            <a:avLst/>
          </a:prstGeom>
          <a:ln w="63500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759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Better Programming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Simplify service creation</a:t>
            </a:r>
          </a:p>
          <a:p>
            <a:pPr lvl="1"/>
            <a:r>
              <a:rPr lang="en-US" dirty="0" smtClean="0"/>
              <a:t>Enable innovation</a:t>
            </a:r>
          </a:p>
          <a:p>
            <a:pPr lvl="1"/>
            <a:r>
              <a:rPr lang="en-US" dirty="0" smtClean="0"/>
              <a:t>Reduce cost and time-to-market</a:t>
            </a:r>
          </a:p>
          <a:p>
            <a:r>
              <a:rPr lang="en-US" dirty="0" smtClean="0"/>
              <a:t>Prevent bugs</a:t>
            </a:r>
          </a:p>
          <a:p>
            <a:pPr lvl="1"/>
            <a:r>
              <a:rPr lang="en-US" dirty="0" smtClean="0"/>
              <a:t>Prevent outages and inefficiencies</a:t>
            </a:r>
          </a:p>
          <a:p>
            <a:pPr lvl="1"/>
            <a:r>
              <a:rPr lang="en-US" dirty="0" smtClean="0"/>
              <a:t>Avoid security vulnerabilities</a:t>
            </a:r>
          </a:p>
          <a:p>
            <a:pPr lvl="1"/>
            <a:r>
              <a:rPr lang="en-US" dirty="0" smtClean="0"/>
              <a:t>Leverage verification and debugging</a:t>
            </a:r>
          </a:p>
          <a:p>
            <a:r>
              <a:rPr lang="en-US" dirty="0" smtClean="0"/>
              <a:t>Enable software ecosystem</a:t>
            </a:r>
          </a:p>
          <a:p>
            <a:pPr lvl="1"/>
            <a:r>
              <a:rPr lang="en-US" dirty="0" smtClean="0"/>
              <a:t>Third-party and home-grown apps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900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Data-Plane Policy as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88022" cy="4989689"/>
          </a:xfrm>
        </p:spPr>
        <p:txBody>
          <a:bodyPr>
            <a:normAutofit/>
          </a:bodyPr>
          <a:lstStyle/>
          <a:p>
            <a:r>
              <a:rPr lang="en-US" dirty="0" smtClean="0"/>
              <a:t>Located packet</a:t>
            </a:r>
          </a:p>
          <a:p>
            <a:pPr lvl="1"/>
            <a:r>
              <a:rPr lang="en-US" dirty="0" smtClean="0"/>
              <a:t>Packet-header fields (e.g., </a:t>
            </a:r>
            <a:r>
              <a:rPr lang="en-US" dirty="0" err="1" smtClean="0"/>
              <a:t>srcip</a:t>
            </a:r>
            <a:r>
              <a:rPr lang="en-US" dirty="0" smtClean="0"/>
              <a:t>, </a:t>
            </a:r>
            <a:r>
              <a:rPr lang="en-US" dirty="0" err="1" smtClean="0"/>
              <a:t>dstmac</a:t>
            </a:r>
            <a:r>
              <a:rPr lang="en-US" dirty="0" smtClean="0"/>
              <a:t>, ..)</a:t>
            </a:r>
          </a:p>
          <a:p>
            <a:pPr lvl="1"/>
            <a:r>
              <a:rPr lang="en-US" dirty="0" smtClean="0"/>
              <a:t>Current location (e.g., switch and port)</a:t>
            </a:r>
          </a:p>
          <a:p>
            <a:r>
              <a:rPr lang="en-US" dirty="0" smtClean="0"/>
              <a:t>Policy function</a:t>
            </a:r>
          </a:p>
          <a:p>
            <a:pPr lvl="1"/>
            <a:r>
              <a:rPr lang="en-US" dirty="0" smtClean="0"/>
              <a:t>From a located packet</a:t>
            </a:r>
          </a:p>
          <a:p>
            <a:pPr lvl="1"/>
            <a:r>
              <a:rPr lang="en-US" dirty="0" smtClean="0"/>
              <a:t>… to set of located packets</a:t>
            </a:r>
          </a:p>
          <a:p>
            <a:r>
              <a:rPr lang="en-US" dirty="0" smtClean="0"/>
              <a:t>Enabler for</a:t>
            </a:r>
          </a:p>
          <a:p>
            <a:pPr lvl="1"/>
            <a:r>
              <a:rPr lang="en-US" dirty="0" smtClean="0"/>
              <a:t>Verifying network invariants (HSA, </a:t>
            </a:r>
            <a:r>
              <a:rPr lang="en-US" dirty="0" err="1" smtClean="0"/>
              <a:t>Veriflow</a:t>
            </a:r>
            <a:r>
              <a:rPr lang="en-US" dirty="0" smtClean="0"/>
              <a:t>, …)</a:t>
            </a:r>
          </a:p>
          <a:p>
            <a:pPr lvl="1"/>
            <a:r>
              <a:rPr lang="en-US" dirty="0" smtClean="0"/>
              <a:t>Functional composition of policies (Frenetic)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96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3200"/>
            <a:ext cx="8229600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Multiple tenants share the network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Isolation between slices</a:t>
            </a:r>
          </a:p>
          <a:p>
            <a:pPr lvl="1"/>
            <a:r>
              <a:rPr lang="en-US" dirty="0" smtClean="0"/>
              <a:t>Separate portions of the traffic (packets, events)</a:t>
            </a:r>
          </a:p>
          <a:p>
            <a:pPr lvl="1"/>
            <a:r>
              <a:rPr lang="en-US" dirty="0" smtClean="0"/>
              <a:t>Separate resources (rule space, bandwidth)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121610" y="2887808"/>
            <a:ext cx="4724400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99002" y="434035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545670" y="434035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388810" y="434035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4102100" y="3589868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>
            <a:off x="4704642" y="3589868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187933" y="434035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983802" y="434035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826942" y="4340356"/>
            <a:ext cx="457200" cy="4572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121610" y="2165684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1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610335" y="2148151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2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82177" y="2148151"/>
            <a:ext cx="1319392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Slice 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666594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Modular controller software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Composition </a:t>
            </a:r>
            <a:r>
              <a:rPr lang="en-US" dirty="0"/>
              <a:t>operators</a:t>
            </a:r>
          </a:p>
          <a:p>
            <a:pPr lvl="1"/>
            <a:r>
              <a:rPr lang="en-US" dirty="0"/>
              <a:t>Parallel: Monitor + Route</a:t>
            </a:r>
          </a:p>
          <a:p>
            <a:pPr lvl="1"/>
            <a:r>
              <a:rPr lang="en-US" dirty="0"/>
              <a:t>Sequential: LB &gt;&gt; </a:t>
            </a:r>
            <a:r>
              <a:rPr lang="en-US" dirty="0" smtClean="0"/>
              <a:t>Route</a:t>
            </a:r>
          </a:p>
          <a:p>
            <a:pPr lvl="1"/>
            <a:r>
              <a:rPr lang="en-US" dirty="0" smtClean="0"/>
              <a:t>Override: </a:t>
            </a:r>
            <a:r>
              <a:rPr lang="en-US" dirty="0" err="1" smtClean="0"/>
              <a:t>TenantRoute</a:t>
            </a:r>
            <a:r>
              <a:rPr lang="en-US" dirty="0" smtClean="0"/>
              <a:t> |&gt; </a:t>
            </a:r>
            <a:r>
              <a:rPr lang="en-US" dirty="0" err="1" smtClean="0"/>
              <a:t>ProviderRoute</a:t>
            </a:r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894177" y="2920636"/>
            <a:ext cx="4724400" cy="415755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Platform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75438" y="2377261"/>
            <a:ext cx="886893" cy="41575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LB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471569" y="4010047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318237" y="4010047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161377" y="4010047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>
            <a:off x="3874668" y="3447181"/>
            <a:ext cx="211667" cy="393701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 rot="10800000">
            <a:off x="4477210" y="3447181"/>
            <a:ext cx="211667" cy="393701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960500" y="4010047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756369" y="4010047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599509" y="4010047"/>
            <a:ext cx="4572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390649" y="2379043"/>
            <a:ext cx="1128892" cy="41575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Route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830620" y="2379043"/>
            <a:ext cx="1433756" cy="41575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Monitor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62308" y="2377261"/>
            <a:ext cx="963789" cy="41575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FW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4909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6800"/>
          </a:xfrm>
        </p:spPr>
        <p:txBody>
          <a:bodyPr/>
          <a:lstStyle/>
          <a:p>
            <a:r>
              <a:rPr lang="en-US" dirty="0" smtClean="0"/>
              <a:t>Applications see a virtual topology</a:t>
            </a:r>
          </a:p>
          <a:p>
            <a:pPr lvl="1"/>
            <a:r>
              <a:rPr lang="en-US" dirty="0" smtClean="0"/>
              <a:t>Information hiding: limit what they see</a:t>
            </a:r>
          </a:p>
          <a:p>
            <a:pPr lvl="1"/>
            <a:r>
              <a:rPr lang="en-US" dirty="0" smtClean="0"/>
              <a:t>Protection: limit what they can do</a:t>
            </a:r>
          </a:p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Rounded Rectangle 5"/>
          <p:cNvSpPr>
            <a:spLocks noChangeAspect="1"/>
          </p:cNvSpPr>
          <p:nvPr/>
        </p:nvSpPr>
        <p:spPr>
          <a:xfrm>
            <a:off x="1480485" y="4464635"/>
            <a:ext cx="690033" cy="690033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212851" y="4818239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11" idx="3"/>
          </p:cNvCxnSpPr>
          <p:nvPr/>
        </p:nvCxnSpPr>
        <p:spPr>
          <a:xfrm flipH="1">
            <a:off x="919719" y="4804503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379" y="4476493"/>
            <a:ext cx="441379" cy="579792"/>
          </a:xfrm>
          <a:prstGeom prst="rect">
            <a:avLst/>
          </a:prstGeom>
        </p:spPr>
      </p:pic>
      <p:pic>
        <p:nvPicPr>
          <p:cNvPr id="10" name="Picture 9" descr="1234405093667521867buggi_server_1.svg.hi.png"/>
          <p:cNvPicPr preferRelativeResize="0"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689" y="4636086"/>
            <a:ext cx="441379" cy="5797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81" y="4510947"/>
            <a:ext cx="454538" cy="587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24598" y="5226888"/>
            <a:ext cx="21354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Firewall,</a:t>
            </a:r>
            <a:br>
              <a:rPr lang="en-US" sz="2400" dirty="0" smtClean="0"/>
            </a:br>
            <a:r>
              <a:rPr lang="en-US" sz="2400" dirty="0" smtClean="0"/>
              <a:t>Load balancer</a:t>
            </a:r>
            <a:endParaRPr lang="en-US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3952316" y="3926710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4926266" y="5369160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5095828" y="5069382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094314" y="4345311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3939334" y="4637637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4107231" y="5066014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4105718" y="4341944"/>
            <a:ext cx="1" cy="225827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381209" y="4838896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381209" y="5554775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381209" y="4090932"/>
            <a:ext cx="42640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>
            <a:spLocks noChangeAspect="1"/>
          </p:cNvSpPr>
          <p:nvPr/>
        </p:nvSpPr>
        <p:spPr>
          <a:xfrm>
            <a:off x="4922864" y="4643616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3937670" y="5365793"/>
            <a:ext cx="342900" cy="342900"/>
          </a:xfrm>
          <a:prstGeom prst="roundRect">
            <a:avLst/>
          </a:prstGeom>
          <a:solidFill>
            <a:srgbClr val="A6A6A6"/>
          </a:solidFill>
          <a:ln w="63500">
            <a:solidFill>
              <a:srgbClr val="A6A6A6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ounded Rectangle 33"/>
          <p:cNvSpPr>
            <a:spLocks noChangeAspect="1"/>
          </p:cNvSpPr>
          <p:nvPr/>
        </p:nvSpPr>
        <p:spPr>
          <a:xfrm>
            <a:off x="4926266" y="3944727"/>
            <a:ext cx="342900" cy="342900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131175" y="5827052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Route</a:t>
            </a:r>
            <a:endParaRPr lang="en-US" sz="2400" dirty="0"/>
          </a:p>
        </p:txBody>
      </p:sp>
      <p:sp>
        <p:nvSpPr>
          <p:cNvPr id="37" name="Freeform 36"/>
          <p:cNvSpPr/>
          <p:nvPr/>
        </p:nvSpPr>
        <p:spPr>
          <a:xfrm>
            <a:off x="3711225" y="3873622"/>
            <a:ext cx="1937863" cy="716892"/>
          </a:xfrm>
          <a:custGeom>
            <a:avLst/>
            <a:gdLst>
              <a:gd name="connsiteX0" fmla="*/ 0 w 2286000"/>
              <a:gd name="connsiteY0" fmla="*/ 716892 h 716892"/>
              <a:gd name="connsiteX1" fmla="*/ 541867 w 2286000"/>
              <a:gd name="connsiteY1" fmla="*/ 598359 h 716892"/>
              <a:gd name="connsiteX2" fmla="*/ 939800 w 2286000"/>
              <a:gd name="connsiteY2" fmla="*/ 22626 h 716892"/>
              <a:gd name="connsiteX3" fmla="*/ 2286000 w 2286000"/>
              <a:gd name="connsiteY3" fmla="*/ 107292 h 716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716892">
                <a:moveTo>
                  <a:pt x="0" y="716892"/>
                </a:moveTo>
                <a:cubicBezTo>
                  <a:pt x="192617" y="715481"/>
                  <a:pt x="385234" y="714070"/>
                  <a:pt x="541867" y="598359"/>
                </a:cubicBezTo>
                <a:cubicBezTo>
                  <a:pt x="698500" y="482648"/>
                  <a:pt x="649111" y="104470"/>
                  <a:pt x="939800" y="22626"/>
                </a:cubicBezTo>
                <a:cubicBezTo>
                  <a:pt x="1230489" y="-59218"/>
                  <a:pt x="2286000" y="107292"/>
                  <a:pt x="2286000" y="107292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711225" y="4199953"/>
            <a:ext cx="1963263" cy="551555"/>
          </a:xfrm>
          <a:custGeom>
            <a:avLst/>
            <a:gdLst>
              <a:gd name="connsiteX0" fmla="*/ 0 w 2319866"/>
              <a:gd name="connsiteY0" fmla="*/ 551428 h 551555"/>
              <a:gd name="connsiteX1" fmla="*/ 1329266 w 2319866"/>
              <a:gd name="connsiteY1" fmla="*/ 466761 h 551555"/>
              <a:gd name="connsiteX2" fmla="*/ 1608666 w 2319866"/>
              <a:gd name="connsiteY2" fmla="*/ 34961 h 551555"/>
              <a:gd name="connsiteX3" fmla="*/ 2319866 w 2319866"/>
              <a:gd name="connsiteY3" fmla="*/ 26495 h 551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9866" h="551555">
                <a:moveTo>
                  <a:pt x="0" y="551428"/>
                </a:moveTo>
                <a:cubicBezTo>
                  <a:pt x="530577" y="552133"/>
                  <a:pt x="1061155" y="552839"/>
                  <a:pt x="1329266" y="466761"/>
                </a:cubicBezTo>
                <a:cubicBezTo>
                  <a:pt x="1597377" y="380683"/>
                  <a:pt x="1443566" y="108339"/>
                  <a:pt x="1608666" y="34961"/>
                </a:cubicBezTo>
                <a:cubicBezTo>
                  <a:pt x="1773766" y="-38417"/>
                  <a:pt x="2319866" y="26495"/>
                  <a:pt x="2319866" y="26495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>
            <a:spLocks noChangeAspect="1"/>
          </p:cNvSpPr>
          <p:nvPr/>
        </p:nvSpPr>
        <p:spPr>
          <a:xfrm>
            <a:off x="6553200" y="3898576"/>
            <a:ext cx="1913467" cy="1913467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127000">
            <a:solidFill>
              <a:schemeClr val="bg1">
                <a:lumMod val="6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ounded Rectangle 40"/>
          <p:cNvSpPr>
            <a:spLocks noChangeAspect="1"/>
          </p:cNvSpPr>
          <p:nvPr/>
        </p:nvSpPr>
        <p:spPr>
          <a:xfrm>
            <a:off x="6693310" y="4047469"/>
            <a:ext cx="690033" cy="690033"/>
          </a:xfrm>
          <a:prstGeom prst="roundRect">
            <a:avLst/>
          </a:prstGeom>
          <a:solidFill>
            <a:srgbClr val="0000FF"/>
          </a:solidFill>
          <a:ln w="127000">
            <a:noFill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ounded Rectangle 41"/>
          <p:cNvSpPr>
            <a:spLocks noChangeAspect="1"/>
          </p:cNvSpPr>
          <p:nvPr/>
        </p:nvSpPr>
        <p:spPr>
          <a:xfrm>
            <a:off x="7623641" y="4047469"/>
            <a:ext cx="690033" cy="690033"/>
          </a:xfrm>
          <a:prstGeom prst="roundRect">
            <a:avLst/>
          </a:prstGeom>
          <a:solidFill>
            <a:srgbClr val="0000FF"/>
          </a:solidFill>
          <a:ln w="127000">
            <a:noFill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ounded Rectangle 42"/>
          <p:cNvSpPr>
            <a:spLocks noChangeAspect="1"/>
          </p:cNvSpPr>
          <p:nvPr/>
        </p:nvSpPr>
        <p:spPr>
          <a:xfrm>
            <a:off x="7637752" y="5002340"/>
            <a:ext cx="690033" cy="690033"/>
          </a:xfrm>
          <a:prstGeom prst="roundRect">
            <a:avLst/>
          </a:prstGeom>
          <a:solidFill>
            <a:srgbClr val="0000FF"/>
          </a:solidFill>
          <a:ln w="127000">
            <a:noFill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ounded Rectangle 43"/>
          <p:cNvSpPr>
            <a:spLocks noChangeAspect="1"/>
          </p:cNvSpPr>
          <p:nvPr/>
        </p:nvSpPr>
        <p:spPr>
          <a:xfrm>
            <a:off x="6693310" y="5002340"/>
            <a:ext cx="690033" cy="690033"/>
          </a:xfrm>
          <a:prstGeom prst="roundRect">
            <a:avLst/>
          </a:prstGeom>
          <a:solidFill>
            <a:srgbClr val="0000FF"/>
          </a:solidFill>
          <a:ln w="127000">
            <a:noFill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791326" y="4073374"/>
            <a:ext cx="50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AS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22418" y="4055391"/>
            <a:ext cx="50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AS 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789561" y="5010462"/>
            <a:ext cx="50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AS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C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722418" y="5010462"/>
            <a:ext cx="50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46851" y="5862023"/>
            <a:ext cx="1553580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Exchange </a:t>
            </a:r>
            <a:br>
              <a:rPr lang="en-US" sz="2400" dirty="0" smtClean="0"/>
            </a:br>
            <a:r>
              <a:rPr lang="en-US" sz="2400" dirty="0" smtClean="0"/>
              <a:t>Point</a:t>
            </a:r>
            <a:br>
              <a:rPr lang="en-US" sz="2400" dirty="0" smtClean="0"/>
            </a:br>
            <a:endParaRPr lang="en-US" sz="2400" dirty="0"/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6195162" y="4452174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195162" y="5231240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6192341" y="5468306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8299563" y="4349663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8325557" y="5369779"/>
            <a:ext cx="49814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7383343" y="4431956"/>
            <a:ext cx="2402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7395042" y="5369779"/>
            <a:ext cx="2402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7341011" y="4645279"/>
            <a:ext cx="339074" cy="3963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7" idx="0"/>
            <a:endCxn id="41" idx="2"/>
          </p:cNvCxnSpPr>
          <p:nvPr/>
        </p:nvCxnSpPr>
        <p:spPr>
          <a:xfrm flipH="1" flipV="1">
            <a:off x="7038327" y="4737502"/>
            <a:ext cx="3943" cy="2729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544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7" grpId="0" animBg="1"/>
      <p:bldP spid="18" grpId="0" animBg="1"/>
      <p:bldP spid="21" grpId="0" animBg="1"/>
      <p:bldP spid="28" grpId="0" animBg="1"/>
      <p:bldP spid="29" grpId="0" animBg="1"/>
      <p:bldP spid="34" grpId="0" animBg="1"/>
      <p:bldP spid="36" grpId="0"/>
      <p:bldP spid="37" grpId="1" animBg="1"/>
      <p:bldP spid="38" grpId="1" animBg="1"/>
      <p:bldP spid="39" grpId="0" animBg="1"/>
      <p:bldP spid="41" grpId="0" animBg="1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59022" cy="4525963"/>
          </a:xfrm>
        </p:spPr>
        <p:txBody>
          <a:bodyPr/>
          <a:lstStyle/>
          <a:p>
            <a:r>
              <a:rPr lang="en-US" dirty="0" smtClean="0"/>
              <a:t>Monitoring network state</a:t>
            </a:r>
          </a:p>
          <a:p>
            <a:pPr lvl="1"/>
            <a:r>
              <a:rPr lang="en-US" dirty="0" smtClean="0"/>
              <a:t>Traffic statistics</a:t>
            </a:r>
          </a:p>
          <a:p>
            <a:pPr lvl="1"/>
            <a:r>
              <a:rPr lang="en-US" dirty="0" smtClean="0"/>
              <a:t>Topology</a:t>
            </a:r>
          </a:p>
          <a:p>
            <a:r>
              <a:rPr lang="en-US" dirty="0" smtClean="0"/>
              <a:t>Declarative</a:t>
            </a:r>
          </a:p>
          <a:p>
            <a:pPr lvl="1"/>
            <a:r>
              <a:rPr lang="en-US" dirty="0" smtClean="0"/>
              <a:t>What to monitor, not how</a:t>
            </a:r>
          </a:p>
          <a:p>
            <a:r>
              <a:rPr lang="en-US" dirty="0" smtClean="0"/>
              <a:t>Efficient</a:t>
            </a:r>
          </a:p>
          <a:p>
            <a:pPr lvl="1"/>
            <a:r>
              <a:rPr lang="en-US" dirty="0" smtClean="0"/>
              <a:t>Leverage switch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72664" y="2240491"/>
            <a:ext cx="3352800" cy="1323975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>
                <a:ea typeface="+mn-ea"/>
                <a:cs typeface="+mn-cs"/>
              </a:rPr>
              <a:t>Select(bytes) *</a:t>
            </a:r>
          </a:p>
          <a:p>
            <a:pPr algn="l">
              <a:defRPr/>
            </a:pPr>
            <a:r>
              <a:rPr lang="en-US">
                <a:ea typeface="+mn-ea"/>
                <a:cs typeface="+mn-cs"/>
              </a:rPr>
              <a:t>Where(in:2 &amp; srcport:80) *</a:t>
            </a:r>
          </a:p>
          <a:p>
            <a:pPr algn="l">
              <a:defRPr/>
            </a:pPr>
            <a:r>
              <a:rPr lang="en-US">
                <a:ea typeface="+mn-ea"/>
                <a:cs typeface="+mn-cs"/>
              </a:rPr>
              <a:t>GroupBy([dstmac]) *</a:t>
            </a:r>
          </a:p>
          <a:p>
            <a:pPr algn="l">
              <a:defRPr/>
            </a:pPr>
            <a:r>
              <a:rPr lang="en-US">
                <a:ea typeface="+mn-ea"/>
                <a:cs typeface="+mn-cs"/>
              </a:rPr>
              <a:t>Every(60) 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66389" y="1869016"/>
            <a:ext cx="2349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Traffic Monitoring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29864" y="4267200"/>
            <a:ext cx="2698750" cy="1323975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dirty="0" err="1">
                <a:latin typeface="Helvetica" pitchFamily="1" charset="0"/>
                <a:ea typeface="+mn-ea"/>
                <a:cs typeface="+mn-cs"/>
              </a:rPr>
              <a:t>Select(packets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) *</a:t>
            </a:r>
          </a:p>
          <a:p>
            <a:pPr algn="r">
              <a:defRPr/>
            </a:pPr>
            <a:r>
              <a:rPr lang="en-US" dirty="0" err="1">
                <a:latin typeface="Helvetica" pitchFamily="1" charset="0"/>
                <a:ea typeface="+mn-ea"/>
                <a:cs typeface="+mn-cs"/>
              </a:rPr>
              <a:t>GroupBy([srcmac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]) *</a:t>
            </a:r>
          </a:p>
          <a:p>
            <a:pPr algn="r">
              <a:defRPr/>
            </a:pPr>
            <a:r>
              <a:rPr lang="en-US" dirty="0" err="1">
                <a:latin typeface="Helvetica" pitchFamily="1" charset="0"/>
                <a:ea typeface="+mn-ea"/>
                <a:cs typeface="+mn-cs"/>
              </a:rPr>
              <a:t>SplitWhen([inport</a:t>
            </a:r>
            <a:r>
              <a:rPr lang="en-US" dirty="0">
                <a:latin typeface="Helvetica" pitchFamily="1" charset="0"/>
                <a:ea typeface="+mn-ea"/>
                <a:cs typeface="+mn-cs"/>
              </a:rPr>
              <a:t>]) *</a:t>
            </a:r>
          </a:p>
          <a:p>
            <a:pPr algn="r">
              <a:defRPr/>
            </a:pPr>
            <a:r>
              <a:rPr lang="en-US" dirty="0">
                <a:latin typeface="Helvetica" pitchFamily="1" charset="0"/>
                <a:ea typeface="+mn-ea"/>
                <a:cs typeface="+mn-cs"/>
              </a:rPr>
              <a:t>Limit(1)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917139" y="3886200"/>
            <a:ext cx="304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Learning Host Location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37427" y="6058796"/>
            <a:ext cx="4421929" cy="646331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dirty="0" smtClean="0">
                <a:latin typeface="Helvetica" pitchFamily="1" charset="0"/>
              </a:rPr>
              <a:t>Select(packets)</a:t>
            </a:r>
          </a:p>
          <a:p>
            <a:pPr algn="l">
              <a:defRPr/>
            </a:pPr>
            <a:r>
              <a:rPr lang="en-US" dirty="0" smtClean="0">
                <a:latin typeface="Helvetica" pitchFamily="1" charset="0"/>
              </a:rPr>
              <a:t>Where ((</a:t>
            </a:r>
            <a:r>
              <a:rPr lang="en-US" dirty="0" err="1" smtClean="0">
                <a:latin typeface="Helvetica" pitchFamily="1" charset="0"/>
              </a:rPr>
              <a:t>sw</a:t>
            </a:r>
            <a:r>
              <a:rPr lang="en-US" dirty="0" smtClean="0">
                <a:latin typeface="Helvetica" pitchFamily="1" charset="0"/>
              </a:rPr>
              <a:t> = 1) ^ (</a:t>
            </a:r>
            <a:r>
              <a:rPr lang="en-US" dirty="0" err="1" smtClean="0">
                <a:latin typeface="Helvetica" pitchFamily="1" charset="0"/>
              </a:rPr>
              <a:t>sw</a:t>
            </a:r>
            <a:r>
              <a:rPr lang="en-US" dirty="0" smtClean="0">
                <a:latin typeface="Helvetica" pitchFamily="1" charset="0"/>
              </a:rPr>
              <a:t> != FW)* ^ (</a:t>
            </a:r>
            <a:r>
              <a:rPr lang="en-US" dirty="0" err="1" smtClean="0">
                <a:latin typeface="Helvetica" pitchFamily="1" charset="0"/>
              </a:rPr>
              <a:t>sw</a:t>
            </a:r>
            <a:r>
              <a:rPr lang="en-US" dirty="0" smtClean="0">
                <a:latin typeface="Helvetica" pitchFamily="1" charset="0"/>
              </a:rPr>
              <a:t> = 2))</a:t>
            </a:r>
            <a:endParaRPr lang="en-US" dirty="0">
              <a:latin typeface="Helvetica" pitchFamily="1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74870" y="5641389"/>
            <a:ext cx="3249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Packets Evading Firewall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440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Information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3756"/>
            <a:ext cx="8229600" cy="503202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Network data model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Distributed key-value store</a:t>
            </a:r>
          </a:p>
          <a:p>
            <a:pPr lvl="1"/>
            <a:r>
              <a:rPr lang="en-US" dirty="0" smtClean="0"/>
              <a:t>Read, write, and register for notifications</a:t>
            </a:r>
          </a:p>
          <a:p>
            <a:pPr lvl="1"/>
            <a:r>
              <a:rPr lang="en-US" dirty="0" smtClean="0"/>
              <a:t>Consistent state replication (e.g., </a:t>
            </a:r>
            <a:r>
              <a:rPr lang="en-US" dirty="0" err="1" smtClean="0"/>
              <a:t>Paxos</a:t>
            </a:r>
            <a:r>
              <a:rPr lang="en-US" dirty="0" smtClean="0"/>
              <a:t>, DHT)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298223" y="2859586"/>
            <a:ext cx="6661509" cy="554340"/>
          </a:xfrm>
          <a:prstGeom prst="roundRect">
            <a:avLst/>
          </a:prstGeom>
          <a:solidFill>
            <a:srgbClr val="404040"/>
          </a:solidFill>
          <a:ln>
            <a:solidFill>
              <a:srgbClr val="40404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Network Information Base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99002" y="4213357"/>
            <a:ext cx="457200" cy="4572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545670" y="4213357"/>
            <a:ext cx="457200" cy="457200"/>
          </a:xfrm>
          <a:prstGeom prst="roundRect">
            <a:avLst/>
          </a:prstGeom>
          <a:solidFill>
            <a:srgbClr val="008000"/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388810" y="4213357"/>
            <a:ext cx="457200" cy="457200"/>
          </a:xfrm>
          <a:prstGeom prst="roundRect">
            <a:avLst/>
          </a:prstGeom>
          <a:solidFill>
            <a:srgbClr val="008000"/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4102100" y="3533424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0800000">
            <a:off x="4704642" y="3533424"/>
            <a:ext cx="211667" cy="524934"/>
          </a:xfrm>
          <a:prstGeom prst="upArrow">
            <a:avLst/>
          </a:prstGeom>
          <a:solidFill>
            <a:schemeClr val="tx1">
              <a:lumMod val="75000"/>
              <a:lumOff val="25000"/>
            </a:schemeClr>
          </a:solidFill>
          <a:ln w="1270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187933" y="4213357"/>
            <a:ext cx="457200" cy="457200"/>
          </a:xfrm>
          <a:prstGeom prst="roundRect">
            <a:avLst/>
          </a:prstGeom>
          <a:solidFill>
            <a:srgbClr val="FF0000"/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983802" y="4213357"/>
            <a:ext cx="457200" cy="457200"/>
          </a:xfrm>
          <a:prstGeom prst="roundRect">
            <a:avLst/>
          </a:prstGeom>
          <a:solidFill>
            <a:srgbClr val="FF0000"/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3826942" y="4213357"/>
            <a:ext cx="457200" cy="4572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298223" y="2193906"/>
            <a:ext cx="2142780" cy="554340"/>
          </a:xfrm>
          <a:prstGeom prst="round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</a:t>
            </a: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1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563072" y="2193906"/>
            <a:ext cx="2142780" cy="55434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</a:t>
            </a:r>
            <a:r>
              <a:rPr lang="en-US" sz="2600" dirty="0">
                <a:solidFill>
                  <a:srgbClr val="FFFFFF"/>
                </a:solidFill>
                <a:latin typeface="+mj-lt"/>
              </a:rPr>
              <a:t>2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5816953" y="2193906"/>
            <a:ext cx="2142780" cy="554340"/>
          </a:xfrm>
          <a:prstGeom prst="roundRect">
            <a:avLst/>
          </a:prstGeom>
          <a:solidFill>
            <a:srgbClr val="008000"/>
          </a:solidFill>
          <a:ln>
            <a:solidFill>
              <a:schemeClr val="accent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Controller </a:t>
            </a:r>
            <a:r>
              <a:rPr lang="en-US" sz="2600" dirty="0" smtClean="0">
                <a:solidFill>
                  <a:srgbClr val="FFFFFF"/>
                </a:solidFill>
                <a:latin typeface="+mj-lt"/>
              </a:rPr>
              <a:t>3</a:t>
            </a:r>
            <a:endParaRPr lang="en-US" sz="2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451333" y="4213357"/>
            <a:ext cx="457200" cy="457200"/>
          </a:xfrm>
          <a:prstGeom prst="roundRect">
            <a:avLst/>
          </a:prstGeom>
          <a:solidFill>
            <a:srgbClr val="FF0000"/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7163511" y="4213357"/>
            <a:ext cx="457200" cy="457200"/>
          </a:xfrm>
          <a:prstGeom prst="roundRect">
            <a:avLst/>
          </a:prstGeom>
          <a:solidFill>
            <a:srgbClr val="008000"/>
          </a:solidFill>
          <a:ln w="635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51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30828</TotalTime>
  <Words>595</Words>
  <Application>Microsoft Macintosh PowerPoint</Application>
  <PresentationFormat>On-screen Show (4:3)</PresentationFormat>
  <Paragraphs>167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Higher-Level Abstractions for Software-Defined Networks</vt:lpstr>
      <vt:lpstr>Software-Defined Networking</vt:lpstr>
      <vt:lpstr>Better Programming Abstractions</vt:lpstr>
      <vt:lpstr>Data-Plane Policy as a Function</vt:lpstr>
      <vt:lpstr>Slicing</vt:lpstr>
      <vt:lpstr>Composition</vt:lpstr>
      <vt:lpstr>Topology Abstraction</vt:lpstr>
      <vt:lpstr>Query Interfaces</vt:lpstr>
      <vt:lpstr>Network Information Base</vt:lpstr>
      <vt:lpstr>Consistent Updates</vt:lpstr>
      <vt:lpstr>Service Chain</vt:lpstr>
      <vt:lpstr>Identifying New Abstractions</vt:lpstr>
      <vt:lpstr>Conclusion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1173</cp:revision>
  <cp:lastPrinted>2012-10-23T16:46:37Z</cp:lastPrinted>
  <dcterms:created xsi:type="dcterms:W3CDTF">2011-07-06T20:32:25Z</dcterms:created>
  <dcterms:modified xsi:type="dcterms:W3CDTF">2014-11-09T05:19:43Z</dcterms:modified>
</cp:coreProperties>
</file>