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22" r:id="rId2"/>
    <p:sldId id="1363" r:id="rId3"/>
    <p:sldId id="1364" r:id="rId4"/>
    <p:sldId id="1369" r:id="rId5"/>
    <p:sldId id="1368" r:id="rId6"/>
    <p:sldId id="1370" r:id="rId7"/>
    <p:sldId id="1373" r:id="rId8"/>
    <p:sldId id="1374" r:id="rId9"/>
    <p:sldId id="1375" r:id="rId10"/>
    <p:sldId id="1376" r:id="rId11"/>
    <p:sldId id="1377" r:id="rId12"/>
    <p:sldId id="1378" r:id="rId13"/>
    <p:sldId id="1379" r:id="rId14"/>
    <p:sldId id="1380" r:id="rId15"/>
    <p:sldId id="1381" r:id="rId16"/>
    <p:sldId id="1386" r:id="rId17"/>
    <p:sldId id="138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90" autoAdjust="0"/>
    <p:restoredTop sz="99877" autoAdjust="0"/>
  </p:normalViewPr>
  <p:slideViewPr>
    <p:cSldViewPr snapToGrid="0" snapToObjects="1">
      <p:cViewPr>
        <p:scale>
          <a:sx n="90" d="100"/>
          <a:sy n="90" d="100"/>
        </p:scale>
        <p:origin x="-80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10/15/14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10/15/14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10/15/14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10/15/14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10/15/14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10/15/14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10/15/14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10/15/14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10/15/14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10/15/14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10/15/14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10/15/14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10/15/14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10/15/14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04649"/>
            <a:ext cx="914400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Programming Abstractions for Software-Defined Networks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40198"/>
            <a:ext cx="6400800" cy="1752600"/>
          </a:xfrm>
        </p:spPr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University</a:t>
            </a:r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78" y="1600200"/>
            <a:ext cx="8785579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Transition from policy P</a:t>
            </a:r>
            <a:r>
              <a:rPr lang="en-US" baseline="-25000" dirty="0" smtClean="0"/>
              <a:t>1</a:t>
            </a:r>
            <a:r>
              <a:rPr lang="en-US" dirty="0" smtClean="0"/>
              <a:t> to P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dirty="0" smtClean="0"/>
              <a:t>New access control, new paths, …</a:t>
            </a:r>
          </a:p>
          <a:p>
            <a:r>
              <a:rPr lang="en-US" dirty="0" smtClean="0"/>
              <a:t>Preserve invariants</a:t>
            </a:r>
          </a:p>
          <a:p>
            <a:pPr lvl="1"/>
            <a:r>
              <a:rPr lang="en-US" dirty="0" smtClean="0"/>
              <a:t>No loops, </a:t>
            </a:r>
            <a:r>
              <a:rPr lang="en-US" dirty="0" err="1" smtClean="0"/>
              <a:t>blackholes</a:t>
            </a:r>
            <a:r>
              <a:rPr lang="en-US" dirty="0" smtClean="0"/>
              <a:t>, congestion, …</a:t>
            </a:r>
          </a:p>
          <a:p>
            <a:r>
              <a:rPr lang="en-US" dirty="0" smtClean="0"/>
              <a:t>Using </a:t>
            </a:r>
            <a:r>
              <a:rPr lang="en-US" dirty="0" err="1" smtClean="0"/>
              <a:t>OpenFlow</a:t>
            </a:r>
            <a:r>
              <a:rPr lang="en-US" dirty="0" smtClean="0"/>
              <a:t> mechanisms</a:t>
            </a:r>
          </a:p>
          <a:p>
            <a:pPr lvl="1"/>
            <a:r>
              <a:rPr lang="en-US" dirty="0" smtClean="0"/>
              <a:t>Tag packets with policy version number</a:t>
            </a:r>
          </a:p>
          <a:p>
            <a:pPr lvl="1"/>
            <a:r>
              <a:rPr lang="en-US" dirty="0" smtClean="0"/>
              <a:t>Two-phase update (internal, then ingress)</a:t>
            </a:r>
          </a:p>
          <a:p>
            <a:r>
              <a:rPr lang="en-US" dirty="0" smtClean="0"/>
              <a:t>Recent work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ynamic schedules for faster updates (with MSR)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  <p:pic>
        <p:nvPicPr>
          <p:cNvPr id="11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420" y="1707445"/>
            <a:ext cx="1782691" cy="1735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0250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Grappling With Reality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3689" y="6356350"/>
            <a:ext cx="9002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Joint with David Walker (Princeton), Mike Freedman (Princeton), and P4 team (p4.org)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90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CoVisor</a:t>
            </a:r>
            <a:r>
              <a:rPr lang="en-US" dirty="0" smtClean="0"/>
              <a:t>: Compositional Hypervisor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9090"/>
            <a:ext cx="8229600" cy="5398910"/>
          </a:xfrm>
        </p:spPr>
        <p:txBody>
          <a:bodyPr>
            <a:normAutofit/>
          </a:bodyPr>
          <a:lstStyle/>
          <a:p>
            <a:r>
              <a:rPr lang="en-US" dirty="0" smtClean="0"/>
              <a:t>Mix-and-match “best of breed” apps</a:t>
            </a:r>
          </a:p>
          <a:p>
            <a:pPr lvl="1"/>
            <a:r>
              <a:rPr lang="en-US" dirty="0" smtClean="0"/>
              <a:t>Different languages, different controllers</a:t>
            </a:r>
          </a:p>
          <a:p>
            <a:r>
              <a:rPr lang="en-US" dirty="0" smtClean="0"/>
              <a:t>Using Frenetic composition operators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Prototype as an extension of </a:t>
            </a:r>
            <a:r>
              <a:rPr lang="en-US" dirty="0" err="1" smtClean="0"/>
              <a:t>OpenVirteX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5474455" y="3328254"/>
            <a:ext cx="1316524" cy="984287"/>
            <a:chOff x="5464499" y="2875315"/>
            <a:chExt cx="1316524" cy="984287"/>
          </a:xfrm>
        </p:grpSpPr>
        <p:sp>
          <p:nvSpPr>
            <p:cNvPr id="57" name="Rectangle 56"/>
            <p:cNvSpPr/>
            <p:nvPr/>
          </p:nvSpPr>
          <p:spPr>
            <a:xfrm>
              <a:off x="5464499" y="2875315"/>
              <a:ext cx="1280160" cy="548640"/>
            </a:xfrm>
            <a:prstGeom prst="rect">
              <a:avLst/>
            </a:prstGeom>
            <a:solidFill>
              <a:schemeClr val="accent3"/>
            </a:solidFill>
            <a:ln w="28575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Monitor</a:t>
              </a:r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464499" y="3517043"/>
              <a:ext cx="1316524" cy="342559"/>
            </a:xfrm>
            <a:prstGeom prst="rect">
              <a:avLst/>
            </a:prstGeom>
            <a:solidFill>
              <a:schemeClr val="accent3"/>
            </a:solidFill>
            <a:ln w="28575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Floodlight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5" name="Straight Arrow Connector 54"/>
          <p:cNvCxnSpPr/>
          <p:nvPr/>
        </p:nvCxnSpPr>
        <p:spPr>
          <a:xfrm flipH="1" flipV="1">
            <a:off x="6111727" y="4313484"/>
            <a:ext cx="0" cy="365760"/>
          </a:xfrm>
          <a:prstGeom prst="straightConnector1">
            <a:avLst/>
          </a:prstGeom>
          <a:ln w="19050" cmpd="sng">
            <a:solidFill>
              <a:schemeClr val="accent3"/>
            </a:solidFill>
            <a:headEnd type="triangle" w="lg" len="lg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111727" y="431348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OpenFlow</a:t>
            </a:r>
            <a:endParaRPr lang="en-US" sz="16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1434403" y="3330145"/>
            <a:ext cx="1316524" cy="979292"/>
            <a:chOff x="1665651" y="2883445"/>
            <a:chExt cx="1316524" cy="979292"/>
          </a:xfrm>
        </p:grpSpPr>
        <p:sp>
          <p:nvSpPr>
            <p:cNvPr id="63" name="Rectangle 62"/>
            <p:cNvSpPr/>
            <p:nvPr/>
          </p:nvSpPr>
          <p:spPr>
            <a:xfrm>
              <a:off x="1665651" y="3520178"/>
              <a:ext cx="1316524" cy="342559"/>
            </a:xfrm>
            <a:prstGeom prst="rect">
              <a:avLst/>
            </a:prstGeom>
            <a:solidFill>
              <a:srgbClr val="F79646"/>
            </a:solidFill>
            <a:ln w="28575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POX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665651" y="2883445"/>
              <a:ext cx="1280160" cy="548640"/>
            </a:xfrm>
            <a:prstGeom prst="rect">
              <a:avLst/>
            </a:prstGeom>
            <a:solidFill>
              <a:srgbClr val="F79646"/>
            </a:solidFill>
            <a:ln w="28575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Load Balancer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 flipH="1">
            <a:off x="2092665" y="4315375"/>
            <a:ext cx="0" cy="365760"/>
          </a:xfrm>
          <a:prstGeom prst="straightConnector1">
            <a:avLst/>
          </a:prstGeom>
          <a:ln w="19050" cmpd="sng">
            <a:solidFill>
              <a:schemeClr val="accent2"/>
            </a:solidFill>
            <a:headEnd type="triangle" w="lg" len="lg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092665" y="4315375"/>
            <a:ext cx="129614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OpenFlow</a:t>
            </a:r>
            <a:endParaRPr lang="en-US" sz="1600" dirty="0"/>
          </a:p>
        </p:txBody>
      </p:sp>
      <p:grpSp>
        <p:nvGrpSpPr>
          <p:cNvPr id="66" name="Group 65"/>
          <p:cNvGrpSpPr/>
          <p:nvPr/>
        </p:nvGrpSpPr>
        <p:grpSpPr>
          <a:xfrm>
            <a:off x="3429686" y="3330145"/>
            <a:ext cx="1316524" cy="985531"/>
            <a:chOff x="3615551" y="2877206"/>
            <a:chExt cx="1316524" cy="985531"/>
          </a:xfrm>
        </p:grpSpPr>
        <p:sp>
          <p:nvSpPr>
            <p:cNvPr id="69" name="Rectangle 68"/>
            <p:cNvSpPr/>
            <p:nvPr/>
          </p:nvSpPr>
          <p:spPr>
            <a:xfrm>
              <a:off x="3639900" y="2877206"/>
              <a:ext cx="1280160" cy="548640"/>
            </a:xfrm>
            <a:prstGeom prst="rect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Route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615551" y="3520178"/>
              <a:ext cx="1316524" cy="342559"/>
            </a:xfrm>
            <a:prstGeom prst="rect">
              <a:avLst/>
            </a:prstGeom>
            <a:solidFill>
              <a:schemeClr val="accent1"/>
            </a:solidFill>
            <a:ln w="28575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ONOS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7" name="Straight Arrow Connector 66"/>
          <p:cNvCxnSpPr/>
          <p:nvPr/>
        </p:nvCxnSpPr>
        <p:spPr>
          <a:xfrm flipH="1">
            <a:off x="4087948" y="4313484"/>
            <a:ext cx="0" cy="365760"/>
          </a:xfrm>
          <a:prstGeom prst="straightConnector1">
            <a:avLst/>
          </a:prstGeom>
          <a:ln w="19050" cmpd="sng">
            <a:solidFill>
              <a:schemeClr val="accent1"/>
            </a:solidFill>
            <a:headEnd type="triangle" w="lg" len="lg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087948" y="431348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OpenFlow</a:t>
            </a:r>
            <a:endParaRPr lang="en-US" sz="1600" dirty="0"/>
          </a:p>
        </p:txBody>
      </p:sp>
      <p:sp>
        <p:nvSpPr>
          <p:cNvPr id="83" name="TextBox 82"/>
          <p:cNvSpPr txBox="1"/>
          <p:nvPr/>
        </p:nvSpPr>
        <p:spPr>
          <a:xfrm>
            <a:off x="4151749" y="5006213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OpenFlow</a:t>
            </a:r>
            <a:endParaRPr lang="en-US" sz="1600" dirty="0"/>
          </a:p>
        </p:txBody>
      </p:sp>
      <p:sp>
        <p:nvSpPr>
          <p:cNvPr id="84" name="Rectangle 83"/>
          <p:cNvSpPr/>
          <p:nvPr/>
        </p:nvSpPr>
        <p:spPr>
          <a:xfrm>
            <a:off x="1353888" y="4663654"/>
            <a:ext cx="5824873" cy="342559"/>
          </a:xfrm>
          <a:prstGeom prst="rect">
            <a:avLst/>
          </a:prstGeom>
          <a:solidFill>
            <a:schemeClr val="accent2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   Compositional Hypervisor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4114056" y="5006213"/>
            <a:ext cx="0" cy="365760"/>
          </a:xfrm>
          <a:prstGeom prst="straightConnector1">
            <a:avLst/>
          </a:prstGeom>
          <a:ln w="19050" cmpd="sng">
            <a:solidFill>
              <a:schemeClr val="tx1"/>
            </a:solidFill>
            <a:headEnd type="triangle" w="lg" len="lg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Plus 85"/>
          <p:cNvSpPr>
            <a:spLocks noChangeAspect="1"/>
          </p:cNvSpPr>
          <p:nvPr/>
        </p:nvSpPr>
        <p:spPr>
          <a:xfrm>
            <a:off x="4901330" y="3694014"/>
            <a:ext cx="365760" cy="365760"/>
          </a:xfrm>
          <a:prstGeom prst="mathPlus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Left Bracket 87"/>
          <p:cNvSpPr/>
          <p:nvPr/>
        </p:nvSpPr>
        <p:spPr>
          <a:xfrm>
            <a:off x="3237057" y="3297420"/>
            <a:ext cx="128016" cy="1108731"/>
          </a:xfrm>
          <a:prstGeom prst="leftBracke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ight Bracket 88"/>
          <p:cNvSpPr/>
          <p:nvPr/>
        </p:nvSpPr>
        <p:spPr>
          <a:xfrm>
            <a:off x="6866342" y="3297420"/>
            <a:ext cx="128016" cy="1033142"/>
          </a:xfrm>
          <a:prstGeom prst="rightBracke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/>
          <p:cNvGrpSpPr>
            <a:grpSpLocks noChangeAspect="1"/>
          </p:cNvGrpSpPr>
          <p:nvPr/>
        </p:nvGrpSpPr>
        <p:grpSpPr>
          <a:xfrm>
            <a:off x="2856089" y="3705136"/>
            <a:ext cx="270030" cy="274320"/>
            <a:chOff x="3563888" y="2924944"/>
            <a:chExt cx="360040" cy="432048"/>
          </a:xfrm>
          <a:solidFill>
            <a:schemeClr val="tx1"/>
          </a:solidFill>
        </p:grpSpPr>
        <p:sp>
          <p:nvSpPr>
            <p:cNvPr id="91" name="Chevron 90"/>
            <p:cNvSpPr/>
            <p:nvPr/>
          </p:nvSpPr>
          <p:spPr>
            <a:xfrm>
              <a:off x="3563888" y="2924944"/>
              <a:ext cx="216024" cy="432048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2" name="Chevron 91"/>
            <p:cNvSpPr/>
            <p:nvPr/>
          </p:nvSpPr>
          <p:spPr>
            <a:xfrm>
              <a:off x="3707904" y="2924944"/>
              <a:ext cx="216024" cy="432048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3" name="Rounded Rectangle 92"/>
          <p:cNvSpPr/>
          <p:nvPr/>
        </p:nvSpPr>
        <p:spPr>
          <a:xfrm>
            <a:off x="4430533" y="5414306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ounded Rectangle 93"/>
          <p:cNvSpPr/>
          <p:nvPr/>
        </p:nvSpPr>
        <p:spPr>
          <a:xfrm>
            <a:off x="5277201" y="5414306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6120341" y="5414306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ounded Rectangle 97"/>
          <p:cNvSpPr/>
          <p:nvPr/>
        </p:nvSpPr>
        <p:spPr>
          <a:xfrm>
            <a:off x="1919464" y="5414306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ounded Rectangle 98"/>
          <p:cNvSpPr/>
          <p:nvPr/>
        </p:nvSpPr>
        <p:spPr>
          <a:xfrm>
            <a:off x="2715333" y="5414306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ounded Rectangle 99"/>
          <p:cNvSpPr/>
          <p:nvPr/>
        </p:nvSpPr>
        <p:spPr>
          <a:xfrm>
            <a:off x="3558473" y="5414306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14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2" grpId="0"/>
      <p:bldP spid="68" grpId="0"/>
      <p:bldP spid="83" grpId="0"/>
      <p:bldP spid="84" grpId="0" animBg="1"/>
      <p:bldP spid="86" grpId="0" animBg="1"/>
      <p:bldP spid="88" grpId="0" animBg="1"/>
      <p:bldP spid="89" grpId="0" animBg="1"/>
      <p:bldP spid="93" grpId="0" animBg="1"/>
      <p:bldP spid="94" grpId="0" animBg="1"/>
      <p:bldP spid="95" grpId="0" animBg="1"/>
      <p:bldP spid="98" grpId="0" animBg="1"/>
      <p:bldP spid="99" grpId="0" animBg="1"/>
      <p:bldP spid="10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Ravana</a:t>
            </a:r>
            <a:r>
              <a:rPr lang="en-US" dirty="0" smtClean="0"/>
              <a:t>: Replicated Controllers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3912" cy="5003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Logically centralized control</a:t>
            </a:r>
          </a:p>
          <a:p>
            <a:pPr lvl="1"/>
            <a:r>
              <a:rPr lang="en-US" dirty="0" smtClean="0"/>
              <a:t>Abstraction of one controller</a:t>
            </a:r>
          </a:p>
          <a:p>
            <a:pPr lvl="1"/>
            <a:r>
              <a:rPr lang="en-US" dirty="0" smtClean="0"/>
              <a:t>Replication for reliability</a:t>
            </a:r>
          </a:p>
          <a:p>
            <a:r>
              <a:rPr lang="en-US" dirty="0" smtClean="0"/>
              <a:t>Beyond replicated state machine</a:t>
            </a:r>
          </a:p>
          <a:p>
            <a:pPr lvl="1"/>
            <a:r>
              <a:rPr lang="en-US" dirty="0" smtClean="0"/>
              <a:t>Switches maintain state</a:t>
            </a:r>
          </a:p>
          <a:p>
            <a:pPr lvl="1"/>
            <a:r>
              <a:rPr lang="en-US" dirty="0"/>
              <a:t>Commands are not </a:t>
            </a:r>
            <a:r>
              <a:rPr lang="en-US" dirty="0" smtClean="0"/>
              <a:t>idempotent</a:t>
            </a:r>
          </a:p>
          <a:p>
            <a:pPr lvl="1"/>
            <a:r>
              <a:rPr lang="en-US" dirty="0" smtClean="0"/>
              <a:t>One event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commands to many switches</a:t>
            </a:r>
          </a:p>
          <a:p>
            <a:pPr lvl="1"/>
            <a:r>
              <a:rPr lang="en-US" dirty="0" smtClean="0"/>
              <a:t>Observations by hosts and controller app</a:t>
            </a:r>
          </a:p>
          <a:p>
            <a:r>
              <a:rPr lang="en-US" dirty="0" smtClean="0"/>
              <a:t>New replication protocol</a:t>
            </a:r>
          </a:p>
          <a:p>
            <a:pPr lvl="1"/>
            <a:r>
              <a:rPr lang="en-US" dirty="0" smtClean="0"/>
              <a:t>For SDN, NFV, software-defined storage, 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7287721" y="1406714"/>
            <a:ext cx="1474153" cy="501491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203698" y="1514767"/>
            <a:ext cx="1474153" cy="501491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427478" y="2583468"/>
            <a:ext cx="379068" cy="374179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897170" y="2712821"/>
            <a:ext cx="379068" cy="374179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489170" y="3464101"/>
            <a:ext cx="379068" cy="374179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endCxn id="5" idx="1"/>
          </p:cNvCxnSpPr>
          <p:nvPr/>
        </p:nvCxnSpPr>
        <p:spPr>
          <a:xfrm flipV="1">
            <a:off x="7276238" y="2770558"/>
            <a:ext cx="1151240" cy="17221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7" idx="3"/>
            <a:endCxn id="5" idx="2"/>
          </p:cNvCxnSpPr>
          <p:nvPr/>
        </p:nvCxnSpPr>
        <p:spPr>
          <a:xfrm flipV="1">
            <a:off x="7868238" y="2957648"/>
            <a:ext cx="748773" cy="69354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1"/>
            <a:endCxn id="6" idx="2"/>
          </p:cNvCxnSpPr>
          <p:nvPr/>
        </p:nvCxnSpPr>
        <p:spPr>
          <a:xfrm flipH="1" flipV="1">
            <a:off x="7086704" y="3087000"/>
            <a:ext cx="402467" cy="56419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6" idx="1"/>
          </p:cNvCxnSpPr>
          <p:nvPr/>
        </p:nvCxnSpPr>
        <p:spPr>
          <a:xfrm>
            <a:off x="6553200" y="2712821"/>
            <a:ext cx="343970" cy="18709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553200" y="3024637"/>
            <a:ext cx="343970" cy="623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696253" y="3851424"/>
            <a:ext cx="343970" cy="32546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7502039" y="3838281"/>
            <a:ext cx="118168" cy="33860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8806546" y="2583468"/>
            <a:ext cx="238677" cy="11780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794846" y="2825999"/>
            <a:ext cx="238677" cy="7391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7100741" y="1629238"/>
            <a:ext cx="1474153" cy="501491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FFFFFF"/>
                </a:solidFill>
                <a:latin typeface="+mj-lt"/>
              </a:rPr>
              <a:t>Controller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18" name="Straight Arrow Connector 17"/>
          <p:cNvCxnSpPr>
            <a:endCxn id="6" idx="0"/>
          </p:cNvCxnSpPr>
          <p:nvPr/>
        </p:nvCxnSpPr>
        <p:spPr>
          <a:xfrm flipH="1">
            <a:off x="7086704" y="2130729"/>
            <a:ext cx="415335" cy="582093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2"/>
            <a:endCxn id="7" idx="0"/>
          </p:cNvCxnSpPr>
          <p:nvPr/>
        </p:nvCxnSpPr>
        <p:spPr>
          <a:xfrm flipH="1">
            <a:off x="7678704" y="2130729"/>
            <a:ext cx="159112" cy="1333373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5" idx="0"/>
          </p:cNvCxnSpPr>
          <p:nvPr/>
        </p:nvCxnSpPr>
        <p:spPr>
          <a:xfrm>
            <a:off x="8226247" y="2130729"/>
            <a:ext cx="390764" cy="452740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575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P4: Flexible Packet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19133"/>
          </a:xfrm>
        </p:spPr>
        <p:txBody>
          <a:bodyPr>
            <a:normAutofit/>
          </a:bodyPr>
          <a:lstStyle/>
          <a:p>
            <a:r>
              <a:rPr lang="en-US" dirty="0" err="1" smtClean="0"/>
              <a:t>OpenFlow</a:t>
            </a:r>
            <a:r>
              <a:rPr lang="en-US" dirty="0" smtClean="0"/>
              <a:t> 1.0 is too simple</a:t>
            </a:r>
          </a:p>
          <a:p>
            <a:pPr lvl="1"/>
            <a:r>
              <a:rPr lang="en-US" dirty="0" smtClean="0"/>
              <a:t>12 header fields, one match-action table</a:t>
            </a:r>
          </a:p>
          <a:p>
            <a:r>
              <a:rPr lang="en-US" dirty="0" err="1" smtClean="0"/>
              <a:t>OpenFlow</a:t>
            </a:r>
            <a:r>
              <a:rPr lang="en-US" dirty="0" smtClean="0"/>
              <a:t> 1.x is too complicated</a:t>
            </a:r>
          </a:p>
          <a:p>
            <a:pPr lvl="1"/>
            <a:r>
              <a:rPr lang="en-US" dirty="0" smtClean="0"/>
              <a:t>42 header fields, various match-action tables</a:t>
            </a:r>
          </a:p>
          <a:p>
            <a:r>
              <a:rPr lang="en-US" dirty="0" smtClean="0"/>
              <a:t>Protocol-independent packet processing</a:t>
            </a:r>
          </a:p>
          <a:p>
            <a:pPr lvl="1"/>
            <a:r>
              <a:rPr lang="en-US" dirty="0" smtClean="0"/>
              <a:t>Protocol independence</a:t>
            </a:r>
          </a:p>
          <a:p>
            <a:pPr lvl="1"/>
            <a:r>
              <a:rPr lang="en-US" dirty="0" smtClean="0"/>
              <a:t>Target independence</a:t>
            </a:r>
          </a:p>
          <a:p>
            <a:pPr lvl="1"/>
            <a:r>
              <a:rPr lang="en-US" dirty="0" err="1" smtClean="0"/>
              <a:t>Reconfigurability</a:t>
            </a:r>
            <a:r>
              <a:rPr lang="en-US" dirty="0" smtClean="0"/>
              <a:t> in the field</a:t>
            </a:r>
          </a:p>
          <a:p>
            <a:r>
              <a:rPr lang="en-US" dirty="0" smtClean="0"/>
              <a:t>Ongoing work: efficient compilation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71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SDN Applications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575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Controller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Niagara: server load balancing</a:t>
            </a:r>
          </a:p>
          <a:p>
            <a:pPr lvl="1"/>
            <a:r>
              <a:rPr lang="en-US" dirty="0" smtClean="0"/>
              <a:t>Split traffic over multiple backend servers</a:t>
            </a:r>
          </a:p>
          <a:p>
            <a:pPr lvl="1"/>
            <a:r>
              <a:rPr lang="en-US" dirty="0" smtClean="0"/>
              <a:t>… using commodity </a:t>
            </a:r>
            <a:r>
              <a:rPr lang="en-US" dirty="0" err="1" smtClean="0"/>
              <a:t>OpenFlow</a:t>
            </a:r>
            <a:r>
              <a:rPr lang="en-US" dirty="0" smtClean="0"/>
              <a:t> switches</a:t>
            </a:r>
          </a:p>
          <a:p>
            <a:pPr lvl="1"/>
            <a:r>
              <a:rPr lang="en-US" dirty="0" smtClean="0"/>
              <a:t>Demo at the REANNZ exchange point</a:t>
            </a:r>
          </a:p>
          <a:p>
            <a:r>
              <a:rPr lang="en-US" dirty="0" err="1" smtClean="0"/>
              <a:t>SoftCell</a:t>
            </a:r>
            <a:r>
              <a:rPr lang="en-US" dirty="0" smtClean="0"/>
              <a:t>: cellular core networks</a:t>
            </a:r>
          </a:p>
          <a:p>
            <a:pPr lvl="1"/>
            <a:r>
              <a:rPr lang="en-US" dirty="0" smtClean="0"/>
              <a:t>Support user mobility and </a:t>
            </a:r>
            <a:r>
              <a:rPr lang="en-US" dirty="0" err="1" smtClean="0"/>
              <a:t>middlebox</a:t>
            </a:r>
            <a:r>
              <a:rPr lang="en-US" dirty="0" smtClean="0"/>
              <a:t> steering</a:t>
            </a:r>
          </a:p>
          <a:p>
            <a:pPr lvl="1"/>
            <a:r>
              <a:rPr lang="en-US" dirty="0" smtClean="0"/>
              <a:t>… using commodity </a:t>
            </a:r>
            <a:r>
              <a:rPr lang="en-US" dirty="0" err="1" smtClean="0"/>
              <a:t>OpenFlow</a:t>
            </a:r>
            <a:r>
              <a:rPr lang="en-US" dirty="0" smtClean="0"/>
              <a:t> switches</a:t>
            </a:r>
          </a:p>
          <a:p>
            <a:pPr lvl="1"/>
            <a:r>
              <a:rPr lang="en-US" dirty="0" smtClean="0"/>
              <a:t>Evaluation on traces from a large LTE network</a:t>
            </a:r>
          </a:p>
          <a:p>
            <a:r>
              <a:rPr lang="en-US" dirty="0" smtClean="0"/>
              <a:t>SDX: Internet </a:t>
            </a:r>
            <a:r>
              <a:rPr lang="en-US" dirty="0" err="1" smtClean="0"/>
              <a:t>eXchange</a:t>
            </a:r>
            <a:r>
              <a:rPr lang="en-US" dirty="0"/>
              <a:t> </a:t>
            </a:r>
            <a:r>
              <a:rPr lang="en-US" dirty="0" smtClean="0"/>
              <a:t>Points</a:t>
            </a:r>
          </a:p>
          <a:p>
            <a:pPr lvl="1"/>
            <a:r>
              <a:rPr lang="en-US" dirty="0" smtClean="0"/>
              <a:t>Laurent </a:t>
            </a:r>
            <a:r>
              <a:rPr lang="en-US" dirty="0" err="1" smtClean="0"/>
              <a:t>Vanbever’s</a:t>
            </a:r>
            <a:r>
              <a:rPr lang="en-US" dirty="0" smtClean="0"/>
              <a:t> talk!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813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03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SDN to succeed, we need</a:t>
            </a:r>
          </a:p>
          <a:p>
            <a:pPr lvl="1"/>
            <a:r>
              <a:rPr lang="en-US" dirty="0" smtClean="0"/>
              <a:t>Programming abstractions </a:t>
            </a:r>
          </a:p>
          <a:p>
            <a:pPr lvl="1"/>
            <a:r>
              <a:rPr lang="en-US" dirty="0" smtClean="0"/>
              <a:t>Practical underlying systems</a:t>
            </a:r>
          </a:p>
          <a:p>
            <a:pPr lvl="1"/>
            <a:r>
              <a:rPr lang="en-US" dirty="0" smtClean="0"/>
              <a:t>Compelling applications</a:t>
            </a:r>
          </a:p>
          <a:p>
            <a:r>
              <a:rPr lang="en-US" dirty="0" smtClean="0"/>
              <a:t>SPAN collaboration </a:t>
            </a:r>
          </a:p>
          <a:p>
            <a:pPr lvl="1"/>
            <a:r>
              <a:rPr lang="en-US" dirty="0" smtClean="0"/>
              <a:t>Frenetic: Josh Reich (AT&amp;T)</a:t>
            </a:r>
          </a:p>
          <a:p>
            <a:pPr lvl="1"/>
            <a:r>
              <a:rPr lang="en-US" smtClean="0"/>
              <a:t>P4</a:t>
            </a:r>
            <a:r>
              <a:rPr lang="en-US" dirty="0" smtClean="0"/>
              <a:t>: Nick </a:t>
            </a:r>
            <a:r>
              <a:rPr lang="en-US" dirty="0" err="1" smtClean="0"/>
              <a:t>McKeown</a:t>
            </a:r>
            <a:r>
              <a:rPr lang="en-US" dirty="0" smtClean="0"/>
              <a:t> (Stanford), Dan Daly (Intel)</a:t>
            </a:r>
          </a:p>
          <a:p>
            <a:pPr lvl="1"/>
            <a:r>
              <a:rPr lang="en-US" dirty="0"/>
              <a:t>SDX: Scott </a:t>
            </a:r>
            <a:r>
              <a:rPr lang="en-US" dirty="0" err="1"/>
              <a:t>Shenker</a:t>
            </a:r>
            <a:r>
              <a:rPr lang="en-US" dirty="0"/>
              <a:t> (UCB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Exploring tech transfer with </a:t>
            </a:r>
            <a:r>
              <a:rPr lang="en-US" dirty="0" err="1" smtClean="0"/>
              <a:t>On.Lab</a:t>
            </a:r>
            <a:endParaRPr lang="en-US" dirty="0" smtClean="0"/>
          </a:p>
          <a:p>
            <a:pPr lvl="1"/>
            <a:r>
              <a:rPr lang="en-US" dirty="0" err="1" smtClean="0"/>
              <a:t>OpenVirteX</a:t>
            </a:r>
            <a:r>
              <a:rPr lang="en-US" dirty="0" smtClean="0"/>
              <a:t>: compositional hypervisor</a:t>
            </a:r>
          </a:p>
          <a:p>
            <a:pPr lvl="1"/>
            <a:r>
              <a:rPr lang="en-US" dirty="0" smtClean="0"/>
              <a:t>ONOS: Frenetic support on top of ONOS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625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Software-Defined 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program the network</a:t>
            </a:r>
          </a:p>
          <a:p>
            <a:pPr lvl="1"/>
            <a:r>
              <a:rPr lang="en-US" dirty="0" smtClean="0"/>
              <a:t>Network-wide visibility</a:t>
            </a:r>
          </a:p>
          <a:p>
            <a:pPr lvl="1"/>
            <a:r>
              <a:rPr lang="en-US" dirty="0" smtClean="0"/>
              <a:t>Direct control over the switches</a:t>
            </a:r>
          </a:p>
          <a:p>
            <a:pPr lvl="1"/>
            <a:r>
              <a:rPr lang="en-US" dirty="0" smtClean="0"/>
              <a:t>Simple data-plane abstraction</a:t>
            </a:r>
          </a:p>
          <a:p>
            <a:r>
              <a:rPr lang="en-US" dirty="0" smtClean="0"/>
              <a:t>But, does </a:t>
            </a:r>
            <a:r>
              <a:rPr lang="en-US" i="1" dirty="0" smtClean="0"/>
              <a:t>not</a:t>
            </a:r>
            <a:r>
              <a:rPr lang="en-US" dirty="0" smtClean="0"/>
              <a:t> make it easy</a:t>
            </a:r>
          </a:p>
          <a:p>
            <a:pPr lvl="1"/>
            <a:r>
              <a:rPr lang="en-US" dirty="0" smtClean="0"/>
              <a:t>Low-level programming interface</a:t>
            </a:r>
          </a:p>
          <a:p>
            <a:pPr lvl="1"/>
            <a:r>
              <a:rPr lang="en-US" dirty="0" smtClean="0"/>
              <a:t>Explicit resource control</a:t>
            </a:r>
          </a:p>
          <a:p>
            <a:pPr lvl="1"/>
            <a:r>
              <a:rPr lang="en-US" dirty="0" smtClean="0"/>
              <a:t>Non-modular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8286040" y="3556373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440312" y="3714426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154333" y="4632396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endCxn id="5" idx="1"/>
          </p:cNvCxnSpPr>
          <p:nvPr/>
        </p:nvCxnSpPr>
        <p:spPr>
          <a:xfrm flipV="1">
            <a:off x="6897512" y="3784973"/>
            <a:ext cx="1388528" cy="21042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3"/>
            <a:endCxn id="5" idx="2"/>
          </p:cNvCxnSpPr>
          <p:nvPr/>
        </p:nvCxnSpPr>
        <p:spPr>
          <a:xfrm flipV="1">
            <a:off x="7611533" y="4013573"/>
            <a:ext cx="903107" cy="84742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1"/>
            <a:endCxn id="6" idx="2"/>
          </p:cNvCxnSpPr>
          <p:nvPr/>
        </p:nvCxnSpPr>
        <p:spPr>
          <a:xfrm flipH="1" flipV="1">
            <a:off x="6668912" y="4171626"/>
            <a:ext cx="485421" cy="68937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6" idx="1"/>
          </p:cNvCxnSpPr>
          <p:nvPr/>
        </p:nvCxnSpPr>
        <p:spPr>
          <a:xfrm>
            <a:off x="6025445" y="3714426"/>
            <a:ext cx="414867" cy="2286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025445" y="4095426"/>
            <a:ext cx="414867" cy="762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404099" y="5105656"/>
            <a:ext cx="414867" cy="39767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7169854" y="5089596"/>
            <a:ext cx="142524" cy="41373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8743240" y="3556373"/>
            <a:ext cx="287872" cy="14394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729129" y="3852715"/>
            <a:ext cx="287872" cy="9031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6685842" y="2390423"/>
            <a:ext cx="1777998" cy="612759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32" name="Straight Arrow Connector 31"/>
          <p:cNvCxnSpPr>
            <a:endCxn id="6" idx="0"/>
          </p:cNvCxnSpPr>
          <p:nvPr/>
        </p:nvCxnSpPr>
        <p:spPr>
          <a:xfrm flipH="1">
            <a:off x="6668912" y="3003182"/>
            <a:ext cx="500942" cy="711244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1" idx="2"/>
            <a:endCxn id="7" idx="0"/>
          </p:cNvCxnSpPr>
          <p:nvPr/>
        </p:nvCxnSpPr>
        <p:spPr>
          <a:xfrm flipH="1">
            <a:off x="7382933" y="3003182"/>
            <a:ext cx="191908" cy="1629214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5" idx="0"/>
          </p:cNvCxnSpPr>
          <p:nvPr/>
        </p:nvCxnSpPr>
        <p:spPr>
          <a:xfrm>
            <a:off x="8043333" y="3003182"/>
            <a:ext cx="471307" cy="553191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759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Research at Princeton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0868"/>
            <a:ext cx="8229600" cy="51212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Programming languages</a:t>
            </a:r>
          </a:p>
          <a:p>
            <a:pPr lvl="1"/>
            <a:r>
              <a:rPr lang="en-US" dirty="0" smtClean="0"/>
              <a:t>Raise the level of abstraction</a:t>
            </a:r>
          </a:p>
          <a:p>
            <a:pPr lvl="1"/>
            <a:r>
              <a:rPr lang="en-US" dirty="0" smtClean="0"/>
              <a:t>Queries, composition, and updates</a:t>
            </a:r>
          </a:p>
          <a:p>
            <a:r>
              <a:rPr lang="en-US" dirty="0" smtClean="0"/>
              <a:t>Grappling with reality</a:t>
            </a:r>
          </a:p>
          <a:p>
            <a:pPr lvl="1"/>
            <a:r>
              <a:rPr lang="en-US" dirty="0" smtClean="0">
                <a:sym typeface="Wingdings"/>
              </a:rPr>
              <a:t>One controller </a:t>
            </a:r>
            <a:r>
              <a:rPr lang="en-US" dirty="0">
                <a:sym typeface="Wingdings"/>
              </a:rPr>
              <a:t>platform  </a:t>
            </a:r>
            <a:r>
              <a:rPr lang="en-US" dirty="0" smtClean="0">
                <a:sym typeface="Wingdings"/>
              </a:rPr>
              <a:t>Coexisting platforms</a:t>
            </a:r>
            <a:endParaRPr lang="en-US" dirty="0" smtClean="0"/>
          </a:p>
          <a:p>
            <a:pPr lvl="1"/>
            <a:r>
              <a:rPr lang="en-US" dirty="0" smtClean="0"/>
              <a:t>Central controller </a:t>
            </a:r>
            <a:r>
              <a:rPr lang="en-US" dirty="0" smtClean="0">
                <a:sym typeface="Wingdings"/>
              </a:rPr>
              <a:t> Replicated controllers</a:t>
            </a:r>
          </a:p>
          <a:p>
            <a:pPr lvl="1"/>
            <a:r>
              <a:rPr lang="en-US" dirty="0" smtClean="0"/>
              <a:t>Simple data plane </a:t>
            </a:r>
            <a:r>
              <a:rPr lang="en-US" dirty="0" smtClean="0">
                <a:sym typeface="Wingdings"/>
              </a:rPr>
              <a:t> Flexible packet processing</a:t>
            </a:r>
          </a:p>
          <a:p>
            <a:r>
              <a:rPr lang="en-US" dirty="0" smtClean="0">
                <a:sym typeface="Wingdings"/>
              </a:rPr>
              <a:t>Real applications</a:t>
            </a:r>
          </a:p>
          <a:p>
            <a:pPr lvl="1"/>
            <a:r>
              <a:rPr lang="en-US" dirty="0" smtClean="0">
                <a:sym typeface="Wingdings"/>
              </a:rPr>
              <a:t>Server load balancing</a:t>
            </a:r>
          </a:p>
          <a:p>
            <a:pPr lvl="1"/>
            <a:r>
              <a:rPr lang="en-US" dirty="0" smtClean="0">
                <a:sym typeface="Wingdings"/>
              </a:rPr>
              <a:t>Cellular core networks</a:t>
            </a:r>
          </a:p>
          <a:p>
            <a:pPr lvl="1"/>
            <a:r>
              <a:rPr lang="en-US" dirty="0">
                <a:sym typeface="Wingdings"/>
              </a:rPr>
              <a:t>Internet </a:t>
            </a:r>
            <a:r>
              <a:rPr lang="en-US" dirty="0" err="1">
                <a:sym typeface="Wingdings"/>
              </a:rPr>
              <a:t>eXchange</a:t>
            </a:r>
            <a:r>
              <a:rPr lang="en-US" dirty="0">
                <a:sym typeface="Wingdings"/>
              </a:rPr>
              <a:t> Points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67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Programming Languages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Frenetic Project</a:t>
            </a:r>
          </a:p>
          <a:p>
            <a:r>
              <a:rPr lang="en-US" dirty="0"/>
              <a:t>f</a:t>
            </a:r>
            <a:r>
              <a:rPr lang="en-US" dirty="0" smtClean="0"/>
              <a:t>renetic-</a:t>
            </a:r>
            <a:r>
              <a:rPr lang="en-US" dirty="0" err="1" smtClean="0"/>
              <a:t>lang.org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4666" y="6138955"/>
            <a:ext cx="8974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Joint work with the research groups of David Walker (Princeton), Nate Foster (Cornell), and </a:t>
            </a:r>
            <a:r>
              <a:rPr lang="en-US" dirty="0" err="1" smtClean="0"/>
              <a:t>Arjun</a:t>
            </a:r>
            <a:r>
              <a:rPr lang="en-US" dirty="0" smtClean="0"/>
              <a:t> </a:t>
            </a:r>
            <a:r>
              <a:rPr lang="en-US" dirty="0" err="1" smtClean="0"/>
              <a:t>Guha</a:t>
            </a:r>
            <a:r>
              <a:rPr lang="en-US" dirty="0" smtClean="0"/>
              <a:t> (</a:t>
            </a:r>
            <a:r>
              <a:rPr lang="en-US" dirty="0" err="1" smtClean="0"/>
              <a:t>Umass</a:t>
            </a:r>
            <a:r>
              <a:rPr lang="en-US" dirty="0" smtClean="0"/>
              <a:t>-Amherst), and Josh Reich (now at AT&amp;T Research)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593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Control Loop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ounded Rectangle 23"/>
          <p:cNvSpPr>
            <a:spLocks noChangeArrowheads="1"/>
          </p:cNvSpPr>
          <p:nvPr/>
        </p:nvSpPr>
        <p:spPr bwMode="auto">
          <a:xfrm>
            <a:off x="3496810" y="1500963"/>
            <a:ext cx="2590800" cy="144780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Cloud 7"/>
          <p:cNvSpPr/>
          <p:nvPr/>
        </p:nvSpPr>
        <p:spPr>
          <a:xfrm>
            <a:off x="1591810" y="4320363"/>
            <a:ext cx="6477000" cy="1752600"/>
          </a:xfrm>
          <a:prstGeom prst="cloud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9" name="Freeform 8"/>
          <p:cNvSpPr>
            <a:spLocks noChangeArrowheads="1"/>
          </p:cNvSpPr>
          <p:nvPr/>
        </p:nvSpPr>
        <p:spPr bwMode="auto">
          <a:xfrm>
            <a:off x="1866450" y="2162951"/>
            <a:ext cx="1628775" cy="2397125"/>
          </a:xfrm>
          <a:custGeom>
            <a:avLst/>
            <a:gdLst>
              <a:gd name="T0" fmla="*/ 723704 w 1630110"/>
              <a:gd name="T1" fmla="*/ 2400796 h 2396208"/>
              <a:gd name="T2" fmla="*/ 149957 w 1630110"/>
              <a:gd name="T3" fmla="*/ 878980 h 2396208"/>
              <a:gd name="T4" fmla="*/ 1623445 w 1630110"/>
              <a:gd name="T5" fmla="*/ 0 h 2396208"/>
              <a:gd name="T6" fmla="*/ 0 60000 65536"/>
              <a:gd name="T7" fmla="*/ 0 60000 65536"/>
              <a:gd name="T8" fmla="*/ 0 60000 65536"/>
              <a:gd name="T9" fmla="*/ 0 w 1630110"/>
              <a:gd name="T10" fmla="*/ 0 h 2396208"/>
              <a:gd name="T11" fmla="*/ 1630110 w 1630110"/>
              <a:gd name="T12" fmla="*/ 2396208 h 2396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0110" h="2396208">
                <a:moveTo>
                  <a:pt x="726675" y="2396208"/>
                </a:moveTo>
                <a:cubicBezTo>
                  <a:pt x="363337" y="1836438"/>
                  <a:pt x="0" y="1276668"/>
                  <a:pt x="150572" y="877300"/>
                </a:cubicBezTo>
                <a:cubicBezTo>
                  <a:pt x="301144" y="477932"/>
                  <a:pt x="1630110" y="0"/>
                  <a:pt x="1630110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9"/>
          <p:cNvSpPr>
            <a:spLocks noChangeArrowheads="1"/>
          </p:cNvSpPr>
          <p:nvPr/>
        </p:nvSpPr>
        <p:spPr bwMode="auto">
          <a:xfrm>
            <a:off x="6101898" y="2124853"/>
            <a:ext cx="1592262" cy="2238375"/>
          </a:xfrm>
          <a:custGeom>
            <a:avLst/>
            <a:gdLst>
              <a:gd name="T0" fmla="*/ 0 w 1593011"/>
              <a:gd name="T1" fmla="*/ 0 h 2239080"/>
              <a:gd name="T2" fmla="*/ 1436874 w 1593011"/>
              <a:gd name="T3" fmla="*/ 483719 h 2239080"/>
              <a:gd name="T4" fmla="*/ 914374 w 1593011"/>
              <a:gd name="T5" fmla="*/ 2235557 h 2239080"/>
              <a:gd name="T6" fmla="*/ 0 60000 65536"/>
              <a:gd name="T7" fmla="*/ 0 60000 65536"/>
              <a:gd name="T8" fmla="*/ 0 60000 65536"/>
              <a:gd name="T9" fmla="*/ 0 w 1593011"/>
              <a:gd name="T10" fmla="*/ 0 h 2239080"/>
              <a:gd name="T11" fmla="*/ 1593011 w 1593011"/>
              <a:gd name="T12" fmla="*/ 2239080 h 2239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3011" h="2239080">
                <a:moveTo>
                  <a:pt x="0" y="0"/>
                </a:moveTo>
                <a:cubicBezTo>
                  <a:pt x="643751" y="55650"/>
                  <a:pt x="1287503" y="111300"/>
                  <a:pt x="1440257" y="484480"/>
                </a:cubicBezTo>
                <a:cubicBezTo>
                  <a:pt x="1593011" y="857660"/>
                  <a:pt x="916527" y="2239080"/>
                  <a:pt x="916527" y="223908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72496" y="3026796"/>
            <a:ext cx="88864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/>
              <a:t>Read</a:t>
            </a:r>
          </a:p>
          <a:p>
            <a:pPr eaLnBrk="1" hangingPunct="1"/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4073075" y="4777565"/>
            <a:ext cx="167225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err="1" smtClean="0">
                <a:solidFill>
                  <a:srgbClr val="FFFFFF"/>
                </a:solidFill>
              </a:rPr>
              <a:t>OpenFlow</a:t>
            </a:r>
            <a:endParaRPr lang="en-US" sz="2400" dirty="0">
              <a:solidFill>
                <a:srgbClr val="FFFFFF"/>
              </a:solidFill>
            </a:endParaRPr>
          </a:p>
          <a:p>
            <a:pPr eaLnBrk="1" hangingPunct="1"/>
            <a:r>
              <a:rPr lang="en-US" sz="2400" dirty="0">
                <a:solidFill>
                  <a:srgbClr val="FFFFFF"/>
                </a:solidFill>
              </a:rPr>
              <a:t>Switches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597497" y="3026727"/>
            <a:ext cx="99907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/>
              <a:t>Write</a:t>
            </a:r>
            <a:endParaRPr lang="en-US" i="1" dirty="0"/>
          </a:p>
          <a:p>
            <a:pPr eaLnBrk="1" hangingPunct="1"/>
            <a:r>
              <a:rPr lang="en-US" dirty="0" smtClean="0"/>
              <a:t>policy</a:t>
            </a:r>
            <a:endParaRPr lang="en-US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719767" y="1924825"/>
            <a:ext cx="21674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/>
              <a:t>Compute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29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Control Loop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Rounded Rectangle 23"/>
          <p:cNvSpPr>
            <a:spLocks noChangeArrowheads="1"/>
          </p:cNvSpPr>
          <p:nvPr/>
        </p:nvSpPr>
        <p:spPr bwMode="auto">
          <a:xfrm>
            <a:off x="3540010" y="1524000"/>
            <a:ext cx="2590800" cy="144780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Cloud 7"/>
          <p:cNvSpPr/>
          <p:nvPr/>
        </p:nvSpPr>
        <p:spPr>
          <a:xfrm>
            <a:off x="1635010" y="4343400"/>
            <a:ext cx="6477000" cy="1752600"/>
          </a:xfrm>
          <a:prstGeom prst="cloud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9" name="Freeform 8"/>
          <p:cNvSpPr>
            <a:spLocks noChangeArrowheads="1"/>
          </p:cNvSpPr>
          <p:nvPr/>
        </p:nvSpPr>
        <p:spPr bwMode="auto">
          <a:xfrm>
            <a:off x="1909650" y="2185988"/>
            <a:ext cx="1628775" cy="2397125"/>
          </a:xfrm>
          <a:custGeom>
            <a:avLst/>
            <a:gdLst>
              <a:gd name="T0" fmla="*/ 723704 w 1630110"/>
              <a:gd name="T1" fmla="*/ 2400796 h 2396208"/>
              <a:gd name="T2" fmla="*/ 149957 w 1630110"/>
              <a:gd name="T3" fmla="*/ 878980 h 2396208"/>
              <a:gd name="T4" fmla="*/ 1623445 w 1630110"/>
              <a:gd name="T5" fmla="*/ 0 h 2396208"/>
              <a:gd name="T6" fmla="*/ 0 60000 65536"/>
              <a:gd name="T7" fmla="*/ 0 60000 65536"/>
              <a:gd name="T8" fmla="*/ 0 60000 65536"/>
              <a:gd name="T9" fmla="*/ 0 w 1630110"/>
              <a:gd name="T10" fmla="*/ 0 h 2396208"/>
              <a:gd name="T11" fmla="*/ 1630110 w 1630110"/>
              <a:gd name="T12" fmla="*/ 2396208 h 2396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0110" h="2396208">
                <a:moveTo>
                  <a:pt x="726675" y="2396208"/>
                </a:moveTo>
                <a:cubicBezTo>
                  <a:pt x="363337" y="1836438"/>
                  <a:pt x="0" y="1276668"/>
                  <a:pt x="150572" y="877300"/>
                </a:cubicBezTo>
                <a:cubicBezTo>
                  <a:pt x="301144" y="477932"/>
                  <a:pt x="1630110" y="0"/>
                  <a:pt x="1630110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9"/>
          <p:cNvSpPr>
            <a:spLocks noChangeArrowheads="1"/>
          </p:cNvSpPr>
          <p:nvPr/>
        </p:nvSpPr>
        <p:spPr bwMode="auto">
          <a:xfrm>
            <a:off x="6145098" y="2147890"/>
            <a:ext cx="1592262" cy="2238375"/>
          </a:xfrm>
          <a:custGeom>
            <a:avLst/>
            <a:gdLst>
              <a:gd name="T0" fmla="*/ 0 w 1593011"/>
              <a:gd name="T1" fmla="*/ 0 h 2239080"/>
              <a:gd name="T2" fmla="*/ 1436874 w 1593011"/>
              <a:gd name="T3" fmla="*/ 483719 h 2239080"/>
              <a:gd name="T4" fmla="*/ 914374 w 1593011"/>
              <a:gd name="T5" fmla="*/ 2235557 h 2239080"/>
              <a:gd name="T6" fmla="*/ 0 60000 65536"/>
              <a:gd name="T7" fmla="*/ 0 60000 65536"/>
              <a:gd name="T8" fmla="*/ 0 60000 65536"/>
              <a:gd name="T9" fmla="*/ 0 w 1593011"/>
              <a:gd name="T10" fmla="*/ 0 h 2239080"/>
              <a:gd name="T11" fmla="*/ 1593011 w 1593011"/>
              <a:gd name="T12" fmla="*/ 2239080 h 2239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3011" h="2239080">
                <a:moveTo>
                  <a:pt x="0" y="0"/>
                </a:moveTo>
                <a:cubicBezTo>
                  <a:pt x="643751" y="55650"/>
                  <a:pt x="1287503" y="111300"/>
                  <a:pt x="1440257" y="484480"/>
                </a:cubicBezTo>
                <a:cubicBezTo>
                  <a:pt x="1593011" y="857660"/>
                  <a:pt x="916527" y="2239080"/>
                  <a:pt x="916527" y="223908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23591" y="2971801"/>
            <a:ext cx="129269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/>
              <a:t>Query</a:t>
            </a:r>
          </a:p>
          <a:p>
            <a:pPr eaLnBrk="1" hangingPunct="1"/>
            <a:r>
              <a:rPr lang="en-US" i="1" dirty="0" smtClean="0"/>
              <a:t>language</a:t>
            </a:r>
            <a:endParaRPr lang="en-US" dirty="0"/>
          </a:p>
        </p:txBody>
      </p:sp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4116275" y="4800602"/>
            <a:ext cx="167225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err="1" smtClean="0">
                <a:solidFill>
                  <a:srgbClr val="FFFFFF"/>
                </a:solidFill>
              </a:rPr>
              <a:t>OpenFlow</a:t>
            </a:r>
            <a:endParaRPr lang="en-US" sz="2400" dirty="0">
              <a:solidFill>
                <a:srgbClr val="FFFFFF"/>
              </a:solidFill>
            </a:endParaRPr>
          </a:p>
          <a:p>
            <a:pPr eaLnBrk="1" hangingPunct="1"/>
            <a:r>
              <a:rPr lang="en-US" sz="2400" dirty="0">
                <a:solidFill>
                  <a:srgbClr val="FFFFFF"/>
                </a:solidFill>
              </a:rPr>
              <a:t>Switches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543758" y="3020679"/>
            <a:ext cx="158145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/>
              <a:t>Consistent updates</a:t>
            </a:r>
            <a:endParaRPr lang="en-US" dirty="0"/>
          </a:p>
        </p:txBody>
      </p:sp>
      <p:sp>
        <p:nvSpPr>
          <p:cNvPr id="14" name="Rounded Rectangle 13"/>
          <p:cNvSpPr>
            <a:spLocks noChangeArrowheads="1"/>
          </p:cNvSpPr>
          <p:nvPr/>
        </p:nvSpPr>
        <p:spPr bwMode="auto">
          <a:xfrm>
            <a:off x="3997210" y="1752600"/>
            <a:ext cx="609600" cy="533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ounded Rectangle 14"/>
          <p:cNvSpPr>
            <a:spLocks noChangeArrowheads="1"/>
          </p:cNvSpPr>
          <p:nvPr/>
        </p:nvSpPr>
        <p:spPr bwMode="auto">
          <a:xfrm>
            <a:off x="5064010" y="1752600"/>
            <a:ext cx="609600" cy="5334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470565" y="2429045"/>
            <a:ext cx="28142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/>
              <a:t>Module Composition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631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5482"/>
          </a:xfrm>
        </p:spPr>
        <p:txBody>
          <a:bodyPr>
            <a:normAutofit/>
          </a:bodyPr>
          <a:lstStyle/>
          <a:p>
            <a:r>
              <a:rPr lang="en-US" dirty="0" smtClean="0"/>
              <a:t>Declarative queries</a:t>
            </a:r>
          </a:p>
          <a:p>
            <a:pPr lvl="1"/>
            <a:r>
              <a:rPr lang="en-US" dirty="0" smtClean="0"/>
              <a:t>What to collect, not how</a:t>
            </a:r>
          </a:p>
          <a:p>
            <a:r>
              <a:rPr lang="en-US" dirty="0" smtClean="0"/>
              <a:t>Efficient compilation</a:t>
            </a:r>
          </a:p>
          <a:p>
            <a:pPr lvl="1"/>
            <a:r>
              <a:rPr lang="en-US" dirty="0" smtClean="0"/>
              <a:t>Keep traffic in the “fast path”</a:t>
            </a:r>
          </a:p>
          <a:p>
            <a:pPr lvl="1"/>
            <a:r>
              <a:rPr lang="en-US" dirty="0" smtClean="0"/>
              <a:t>… using </a:t>
            </a:r>
            <a:r>
              <a:rPr lang="en-US" dirty="0" err="1" smtClean="0"/>
              <a:t>OpenFlow</a:t>
            </a:r>
            <a:r>
              <a:rPr lang="en-US" dirty="0" smtClean="0"/>
              <a:t> rules</a:t>
            </a:r>
          </a:p>
          <a:p>
            <a:r>
              <a:rPr lang="en-US" dirty="0" smtClean="0"/>
              <a:t>Recent work: </a:t>
            </a:r>
            <a:r>
              <a:rPr lang="en-US" i="1" dirty="0" smtClean="0"/>
              <a:t>path</a:t>
            </a:r>
            <a:r>
              <a:rPr lang="en-US" dirty="0" smtClean="0"/>
              <a:t> queries</a:t>
            </a:r>
          </a:p>
          <a:p>
            <a:pPr lvl="1"/>
            <a:r>
              <a:rPr lang="en-US" dirty="0" smtClean="0"/>
              <a:t>Regular expression on paths</a:t>
            </a:r>
          </a:p>
          <a:p>
            <a:pPr lvl="1"/>
            <a:r>
              <a:rPr lang="en-US" dirty="0" smtClean="0"/>
              <a:t>Tagging of packets in the data plane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17048" y="3516461"/>
            <a:ext cx="2121607" cy="1200329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rgbClr val="0000FF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Helvetica" pitchFamily="1" charset="0"/>
                <a:ea typeface="+mn-ea"/>
                <a:cs typeface="+mn-cs"/>
              </a:rPr>
              <a:t>Select(bytes</a:t>
            </a:r>
            <a:r>
              <a:rPr lang="en-US" dirty="0" smtClean="0">
                <a:latin typeface="Helvetica" pitchFamily="1" charset="0"/>
                <a:ea typeface="+mn-ea"/>
                <a:cs typeface="+mn-cs"/>
              </a:rPr>
              <a:t>)</a:t>
            </a:r>
            <a:endParaRPr lang="en-US" dirty="0">
              <a:latin typeface="Helvetica" pitchFamily="1" charset="0"/>
              <a:ea typeface="+mn-ea"/>
              <a:cs typeface="+mn-cs"/>
            </a:endParaRPr>
          </a:p>
          <a:p>
            <a:pPr>
              <a:defRPr/>
            </a:pPr>
            <a:r>
              <a:rPr lang="en-US" dirty="0">
                <a:latin typeface="Helvetica" pitchFamily="1" charset="0"/>
                <a:ea typeface="+mn-ea"/>
                <a:cs typeface="+mn-cs"/>
              </a:rPr>
              <a:t>Where(inport:2</a:t>
            </a:r>
            <a:r>
              <a:rPr lang="en-US" dirty="0" smtClean="0">
                <a:latin typeface="Helvetica" pitchFamily="1" charset="0"/>
                <a:ea typeface="+mn-ea"/>
                <a:cs typeface="+mn-cs"/>
              </a:rPr>
              <a:t>)</a:t>
            </a:r>
            <a:endParaRPr lang="en-US" dirty="0">
              <a:latin typeface="Helvetica" pitchFamily="1" charset="0"/>
              <a:ea typeface="+mn-ea"/>
              <a:cs typeface="+mn-cs"/>
            </a:endParaRPr>
          </a:p>
          <a:p>
            <a:pPr>
              <a:defRPr/>
            </a:pPr>
            <a:r>
              <a:rPr lang="en-US" dirty="0" err="1">
                <a:latin typeface="Helvetica" pitchFamily="1" charset="0"/>
                <a:ea typeface="+mn-ea"/>
                <a:cs typeface="+mn-cs"/>
              </a:rPr>
              <a:t>GroupBy</a:t>
            </a:r>
            <a:r>
              <a:rPr lang="en-US" dirty="0">
                <a:latin typeface="Helvetica" pitchFamily="1" charset="0"/>
                <a:ea typeface="+mn-ea"/>
                <a:cs typeface="+mn-cs"/>
              </a:rPr>
              <a:t>([</a:t>
            </a:r>
            <a:r>
              <a:rPr lang="en-US" dirty="0" err="1">
                <a:latin typeface="Helvetica" pitchFamily="1" charset="0"/>
                <a:ea typeface="+mn-ea"/>
                <a:cs typeface="+mn-cs"/>
              </a:rPr>
              <a:t>dstmac</a:t>
            </a:r>
            <a:r>
              <a:rPr lang="en-US" dirty="0">
                <a:latin typeface="Helvetica" pitchFamily="1" charset="0"/>
                <a:ea typeface="+mn-ea"/>
                <a:cs typeface="+mn-cs"/>
              </a:rPr>
              <a:t>]</a:t>
            </a:r>
            <a:r>
              <a:rPr lang="en-US" dirty="0" smtClean="0">
                <a:latin typeface="Helvetica" pitchFamily="1" charset="0"/>
                <a:ea typeface="+mn-ea"/>
                <a:cs typeface="+mn-cs"/>
              </a:rPr>
              <a:t>)</a:t>
            </a:r>
            <a:endParaRPr lang="en-US" dirty="0">
              <a:latin typeface="Helvetica" pitchFamily="1" charset="0"/>
              <a:ea typeface="+mn-ea"/>
              <a:cs typeface="+mn-cs"/>
            </a:endParaRPr>
          </a:p>
          <a:p>
            <a:pPr>
              <a:defRPr/>
            </a:pPr>
            <a:r>
              <a:rPr lang="en-US" dirty="0">
                <a:latin typeface="Helvetica" pitchFamily="1" charset="0"/>
                <a:ea typeface="+mn-ea"/>
                <a:cs typeface="+mn-cs"/>
              </a:rPr>
              <a:t>Every(60)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17273" y="1592174"/>
            <a:ext cx="2121382" cy="1200329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rgbClr val="0000FF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Helvetica" pitchFamily="1" charset="0"/>
                <a:ea typeface="+mn-ea"/>
                <a:cs typeface="+mn-cs"/>
              </a:rPr>
              <a:t>Select(packets</a:t>
            </a:r>
            <a:r>
              <a:rPr lang="en-US" dirty="0" smtClean="0">
                <a:latin typeface="Helvetica" pitchFamily="1" charset="0"/>
                <a:ea typeface="+mn-ea"/>
                <a:cs typeface="+mn-cs"/>
              </a:rPr>
              <a:t>)</a:t>
            </a:r>
            <a:endParaRPr lang="en-US" dirty="0">
              <a:latin typeface="Helvetica" pitchFamily="1" charset="0"/>
              <a:ea typeface="+mn-ea"/>
              <a:cs typeface="+mn-cs"/>
            </a:endParaRPr>
          </a:p>
          <a:p>
            <a:pPr>
              <a:defRPr/>
            </a:pPr>
            <a:r>
              <a:rPr lang="en-US" dirty="0" err="1">
                <a:latin typeface="Helvetica" pitchFamily="1" charset="0"/>
                <a:ea typeface="+mn-ea"/>
                <a:cs typeface="+mn-cs"/>
              </a:rPr>
              <a:t>GroupBy</a:t>
            </a:r>
            <a:r>
              <a:rPr lang="en-US" dirty="0">
                <a:latin typeface="Helvetica" pitchFamily="1" charset="0"/>
                <a:ea typeface="+mn-ea"/>
                <a:cs typeface="+mn-cs"/>
              </a:rPr>
              <a:t>([</a:t>
            </a:r>
            <a:r>
              <a:rPr lang="en-US" dirty="0" err="1">
                <a:latin typeface="Helvetica" pitchFamily="1" charset="0"/>
                <a:ea typeface="+mn-ea"/>
                <a:cs typeface="+mn-cs"/>
              </a:rPr>
              <a:t>srcmac</a:t>
            </a:r>
            <a:r>
              <a:rPr lang="en-US" dirty="0">
                <a:latin typeface="Helvetica" pitchFamily="1" charset="0"/>
                <a:ea typeface="+mn-ea"/>
                <a:cs typeface="+mn-cs"/>
              </a:rPr>
              <a:t>]</a:t>
            </a:r>
            <a:r>
              <a:rPr lang="en-US" dirty="0" smtClean="0">
                <a:latin typeface="Helvetica" pitchFamily="1" charset="0"/>
                <a:ea typeface="+mn-ea"/>
                <a:cs typeface="+mn-cs"/>
              </a:rPr>
              <a:t>)</a:t>
            </a:r>
            <a:endParaRPr lang="en-US" dirty="0">
              <a:latin typeface="Helvetica" pitchFamily="1" charset="0"/>
              <a:ea typeface="+mn-ea"/>
              <a:cs typeface="+mn-cs"/>
            </a:endParaRPr>
          </a:p>
          <a:p>
            <a:pPr>
              <a:defRPr/>
            </a:pPr>
            <a:r>
              <a:rPr lang="en-US" dirty="0" err="1">
                <a:latin typeface="Helvetica" pitchFamily="1" charset="0"/>
                <a:ea typeface="+mn-ea"/>
                <a:cs typeface="+mn-cs"/>
              </a:rPr>
              <a:t>SplitWhen</a:t>
            </a:r>
            <a:r>
              <a:rPr lang="en-US" dirty="0">
                <a:latin typeface="Helvetica" pitchFamily="1" charset="0"/>
                <a:ea typeface="+mn-ea"/>
                <a:cs typeface="+mn-cs"/>
              </a:rPr>
              <a:t>([</a:t>
            </a:r>
            <a:r>
              <a:rPr lang="en-US" dirty="0" err="1">
                <a:latin typeface="Helvetica" pitchFamily="1" charset="0"/>
                <a:ea typeface="+mn-ea"/>
                <a:cs typeface="+mn-cs"/>
              </a:rPr>
              <a:t>inport</a:t>
            </a:r>
            <a:r>
              <a:rPr lang="en-US" dirty="0">
                <a:latin typeface="Helvetica" pitchFamily="1" charset="0"/>
                <a:ea typeface="+mn-ea"/>
                <a:cs typeface="+mn-cs"/>
              </a:rPr>
              <a:t>]</a:t>
            </a:r>
            <a:r>
              <a:rPr lang="en-US" dirty="0" smtClean="0">
                <a:latin typeface="Helvetica" pitchFamily="1" charset="0"/>
                <a:ea typeface="+mn-ea"/>
                <a:cs typeface="+mn-cs"/>
              </a:rPr>
              <a:t>)</a:t>
            </a:r>
            <a:endParaRPr lang="en-US" dirty="0">
              <a:latin typeface="Helvetica" pitchFamily="1" charset="0"/>
              <a:ea typeface="+mn-ea"/>
              <a:cs typeface="+mn-cs"/>
            </a:endParaRPr>
          </a:p>
          <a:p>
            <a:pPr>
              <a:defRPr/>
            </a:pPr>
            <a:r>
              <a:rPr lang="en-US" dirty="0">
                <a:latin typeface="Helvetica" pitchFamily="1" charset="0"/>
                <a:ea typeface="+mn-ea"/>
                <a:cs typeface="+mn-cs"/>
              </a:rPr>
              <a:t>Limit(1)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906128" y="1192064"/>
            <a:ext cx="30487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Learning Host Location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300981" y="3116351"/>
            <a:ext cx="22941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Traffic </a:t>
            </a:r>
            <a:r>
              <a:rPr lang="en-US" dirty="0" smtClean="0"/>
              <a:t>Histogram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92422" y="6302029"/>
            <a:ext cx="3973226" cy="369332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rgbClr val="0000FF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Helvetica" pitchFamily="1" charset="0"/>
              </a:rPr>
              <a:t>i</a:t>
            </a:r>
            <a:r>
              <a:rPr lang="en-US" dirty="0" smtClean="0">
                <a:latin typeface="Helvetica" pitchFamily="1" charset="0"/>
                <a:ea typeface="+mn-ea"/>
                <a:cs typeface="+mn-cs"/>
              </a:rPr>
              <a:t>ngress() ^ (switch != FW)* ^ egress()</a:t>
            </a:r>
            <a:endParaRPr lang="en-US" dirty="0">
              <a:latin typeface="Helvetica" pitchFamily="1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071467" y="5901919"/>
            <a:ext cx="32351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Packets avoiding firewall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742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Composition: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25780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Modular controller application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Policy as a function</a:t>
            </a:r>
          </a:p>
          <a:p>
            <a:pPr lvl="1"/>
            <a:r>
              <a:rPr lang="en-US" dirty="0" smtClean="0"/>
              <a:t>From “located packet” to set of located packets</a:t>
            </a:r>
          </a:p>
          <a:p>
            <a:r>
              <a:rPr lang="en-US" dirty="0" smtClean="0"/>
              <a:t>Composition operators</a:t>
            </a:r>
          </a:p>
          <a:p>
            <a:pPr lvl="1"/>
            <a:r>
              <a:rPr lang="en-US" dirty="0" smtClean="0"/>
              <a:t>Parallel: Monitor + Route</a:t>
            </a:r>
          </a:p>
          <a:p>
            <a:pPr lvl="1"/>
            <a:r>
              <a:rPr lang="en-US" dirty="0" smtClean="0"/>
              <a:t>Sequential: LB &gt;&gt; Route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894177" y="2708971"/>
            <a:ext cx="4724400" cy="415755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775438" y="2165596"/>
            <a:ext cx="886893" cy="41575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LB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471569" y="3798382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318237" y="3798382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161377" y="3798382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3874668" y="3235516"/>
            <a:ext cx="211667" cy="393701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 rot="10800000">
            <a:off x="4477210" y="3235516"/>
            <a:ext cx="211667" cy="393701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960500" y="3798382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756369" y="3798382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599509" y="3798382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390649" y="2167378"/>
            <a:ext cx="1128892" cy="41575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30620" y="2167378"/>
            <a:ext cx="1433756" cy="41575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62308" y="2165596"/>
            <a:ext cx="963789" cy="41575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FW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9274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Composition: 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1423"/>
            <a:ext cx="8229600" cy="5497689"/>
          </a:xfrm>
        </p:spPr>
        <p:txBody>
          <a:bodyPr>
            <a:normAutofit/>
          </a:bodyPr>
          <a:lstStyle/>
          <a:p>
            <a:r>
              <a:rPr lang="en-US" dirty="0" smtClean="0"/>
              <a:t>Synthesizing low-level rules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Recent work: incremental compilation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242609" y="3773039"/>
            <a:ext cx="4724400" cy="415755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820001" y="4862450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666669" y="4862450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509809" y="4862450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4223100" y="4299584"/>
            <a:ext cx="211667" cy="393701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10800000">
            <a:off x="4825642" y="4299584"/>
            <a:ext cx="211667" cy="393701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308932" y="4862450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104801" y="4862450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947941" y="4862450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010509" y="2962665"/>
            <a:ext cx="1956500" cy="695119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242610" y="2933358"/>
            <a:ext cx="1886657" cy="732058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Load Balancer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94877" y="3053816"/>
            <a:ext cx="783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&gt;&gt;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5921148" y="2182666"/>
            <a:ext cx="3056308" cy="723275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</a:rPr>
              <a:t> = 10.0.0.1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(1)</a:t>
            </a:r>
          </a:p>
          <a:p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 = 10.0.0.2 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(2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3747" y="2182666"/>
            <a:ext cx="4891609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</a:rPr>
              <a:t>rcip</a:t>
            </a:r>
            <a:r>
              <a:rPr lang="en-US" sz="2000" dirty="0" smtClean="0">
                <a:solidFill>
                  <a:srgbClr val="FF0000"/>
                </a:solidFill>
              </a:rPr>
              <a:t> = 0*, </a:t>
            </a:r>
            <a:r>
              <a:rPr lang="en-US" sz="2000" dirty="0" err="1" smtClean="0">
                <a:solidFill>
                  <a:srgbClr val="FF0000"/>
                </a:solidFill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</a:rPr>
              <a:t>=1.2.3.4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=10.0.0.1</a:t>
            </a:r>
          </a:p>
          <a:p>
            <a:r>
              <a:rPr lang="en-US" sz="2000" dirty="0" err="1">
                <a:solidFill>
                  <a:srgbClr val="FF0000"/>
                </a:solidFill>
                <a:sym typeface="Wingdings"/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rcip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 = 1*,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=1.2.3.4 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=10.0.0.2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29572" y="5452617"/>
            <a:ext cx="5459848" cy="692497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FF0000"/>
                </a:solidFill>
              </a:rPr>
              <a:t>s</a:t>
            </a:r>
            <a:r>
              <a:rPr lang="en-US" sz="1800" dirty="0" err="1" smtClean="0">
                <a:solidFill>
                  <a:srgbClr val="FF0000"/>
                </a:solidFill>
              </a:rPr>
              <a:t>rcip</a:t>
            </a:r>
            <a:r>
              <a:rPr lang="en-US" sz="1800" dirty="0" smtClean="0">
                <a:solidFill>
                  <a:srgbClr val="FF0000"/>
                </a:solidFill>
              </a:rPr>
              <a:t> = 0*, </a:t>
            </a:r>
            <a:r>
              <a:rPr lang="en-US" sz="1800" dirty="0" err="1" smtClean="0">
                <a:solidFill>
                  <a:srgbClr val="FF0000"/>
                </a:solidFill>
              </a:rPr>
              <a:t>dstip</a:t>
            </a:r>
            <a:r>
              <a:rPr lang="en-US" sz="1800" dirty="0" smtClean="0">
                <a:solidFill>
                  <a:srgbClr val="FF0000"/>
                </a:solidFill>
              </a:rPr>
              <a:t> = 1.2.3.4 </a:t>
            </a:r>
            <a:r>
              <a:rPr lang="en-US" sz="1800" dirty="0" smtClean="0">
                <a:solidFill>
                  <a:srgbClr val="FF0000"/>
                </a:solidFill>
                <a:sym typeface="Wingdings"/>
              </a:rPr>
              <a:t> </a:t>
            </a:r>
            <a:r>
              <a:rPr lang="en-US" sz="18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1800" dirty="0">
                <a:solidFill>
                  <a:srgbClr val="FF0000"/>
                </a:solidFill>
                <a:sym typeface="Wingdings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sym typeface="Wingdings"/>
              </a:rPr>
              <a:t>= 10.0.0.1</a:t>
            </a:r>
            <a:r>
              <a:rPr lang="en-US" sz="1800" dirty="0" smtClean="0">
                <a:sym typeface="Wingdings"/>
              </a:rPr>
              <a:t>, </a:t>
            </a:r>
            <a:r>
              <a:rPr lang="en-US" sz="18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1800" dirty="0" smtClean="0">
                <a:solidFill>
                  <a:srgbClr val="008000"/>
                </a:solidFill>
                <a:sym typeface="Wingdings"/>
              </a:rPr>
              <a:t>(1)</a:t>
            </a:r>
          </a:p>
          <a:p>
            <a:r>
              <a:rPr lang="en-US" sz="1800" dirty="0" err="1" smtClean="0">
                <a:solidFill>
                  <a:srgbClr val="FF0000"/>
                </a:solidFill>
                <a:sym typeface="Wingdings"/>
              </a:rPr>
              <a:t>srcip</a:t>
            </a:r>
            <a:r>
              <a:rPr lang="en-US" sz="1800" dirty="0" smtClean="0">
                <a:solidFill>
                  <a:srgbClr val="FF0000"/>
                </a:solidFill>
                <a:sym typeface="Wingdings"/>
              </a:rPr>
              <a:t> = 1*, </a:t>
            </a:r>
            <a:r>
              <a:rPr lang="en-US" sz="18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1800" dirty="0" smtClean="0">
                <a:solidFill>
                  <a:srgbClr val="FF0000"/>
                </a:solidFill>
                <a:sym typeface="Wingdings"/>
              </a:rPr>
              <a:t> = 1.2.3.4  </a:t>
            </a:r>
            <a:r>
              <a:rPr lang="en-US" sz="18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1800" dirty="0" smtClean="0">
                <a:solidFill>
                  <a:srgbClr val="FF0000"/>
                </a:solidFill>
                <a:sym typeface="Wingdings"/>
              </a:rPr>
              <a:t> = 10.0.0.2</a:t>
            </a:r>
            <a:r>
              <a:rPr lang="en-US" sz="1800" dirty="0" smtClean="0">
                <a:sym typeface="Wingdings"/>
              </a:rPr>
              <a:t>, </a:t>
            </a:r>
            <a:r>
              <a:rPr lang="en-US" sz="18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1800" dirty="0" smtClean="0">
                <a:solidFill>
                  <a:srgbClr val="008000"/>
                </a:solidFill>
                <a:sym typeface="Wingdings"/>
              </a:rPr>
              <a:t>(2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79872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30758</TotalTime>
  <Words>774</Words>
  <Application>Microsoft Macintosh PowerPoint</Application>
  <PresentationFormat>On-screen Show (4:3)</PresentationFormat>
  <Paragraphs>195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Programming Abstractions for Software-Defined Networks</vt:lpstr>
      <vt:lpstr>Software-Defined Networking</vt:lpstr>
      <vt:lpstr>SDN Research at Princeton</vt:lpstr>
      <vt:lpstr>Programming Languages</vt:lpstr>
      <vt:lpstr>Network Control Loop</vt:lpstr>
      <vt:lpstr>Network Control Loop</vt:lpstr>
      <vt:lpstr>Query Abstractions</vt:lpstr>
      <vt:lpstr>Policy Composition: Operators</vt:lpstr>
      <vt:lpstr>Policy Composition: Compilation</vt:lpstr>
      <vt:lpstr>Consistent Updates</vt:lpstr>
      <vt:lpstr>Grappling With Reality</vt:lpstr>
      <vt:lpstr>CoVisor: Compositional Hypervisor</vt:lpstr>
      <vt:lpstr>Ravana: Replicated Controllers</vt:lpstr>
      <vt:lpstr>P4: Flexible Packet Processing</vt:lpstr>
      <vt:lpstr>SDN Applications</vt:lpstr>
      <vt:lpstr>Controller Applications</vt:lpstr>
      <vt:lpstr>Conclusion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1064</cp:revision>
  <cp:lastPrinted>2012-10-23T16:46:37Z</cp:lastPrinted>
  <dcterms:created xsi:type="dcterms:W3CDTF">2011-07-06T20:32:25Z</dcterms:created>
  <dcterms:modified xsi:type="dcterms:W3CDTF">2014-10-15T19:03:32Z</dcterms:modified>
</cp:coreProperties>
</file>