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632" r:id="rId2"/>
    <p:sldId id="633" r:id="rId3"/>
    <p:sldId id="634" r:id="rId4"/>
    <p:sldId id="701" r:id="rId5"/>
    <p:sldId id="702" r:id="rId6"/>
    <p:sldId id="637" r:id="rId7"/>
    <p:sldId id="703" r:id="rId8"/>
    <p:sldId id="639" r:id="rId9"/>
    <p:sldId id="640" r:id="rId10"/>
    <p:sldId id="641" r:id="rId11"/>
    <p:sldId id="643" r:id="rId12"/>
    <p:sldId id="704" r:id="rId13"/>
    <p:sldId id="644" r:id="rId14"/>
    <p:sldId id="645" r:id="rId15"/>
    <p:sldId id="646" r:id="rId16"/>
    <p:sldId id="647" r:id="rId17"/>
    <p:sldId id="648" r:id="rId18"/>
    <p:sldId id="649" r:id="rId19"/>
    <p:sldId id="692" r:id="rId20"/>
    <p:sldId id="691" r:id="rId21"/>
    <p:sldId id="694" r:id="rId22"/>
    <p:sldId id="652" r:id="rId23"/>
    <p:sldId id="695" r:id="rId24"/>
    <p:sldId id="696" r:id="rId25"/>
    <p:sldId id="654" r:id="rId26"/>
    <p:sldId id="655" r:id="rId27"/>
    <p:sldId id="656" r:id="rId28"/>
    <p:sldId id="657" r:id="rId29"/>
    <p:sldId id="658" r:id="rId30"/>
    <p:sldId id="659" r:id="rId31"/>
    <p:sldId id="662" r:id="rId32"/>
    <p:sldId id="663" r:id="rId33"/>
    <p:sldId id="698" r:id="rId34"/>
    <p:sldId id="665" r:id="rId35"/>
    <p:sldId id="666" r:id="rId36"/>
    <p:sldId id="667" r:id="rId37"/>
    <p:sldId id="697" r:id="rId38"/>
    <p:sldId id="669" r:id="rId39"/>
    <p:sldId id="670" r:id="rId40"/>
    <p:sldId id="671" r:id="rId41"/>
    <p:sldId id="672" r:id="rId42"/>
    <p:sldId id="673" r:id="rId43"/>
    <p:sldId id="674" r:id="rId44"/>
    <p:sldId id="676" r:id="rId45"/>
    <p:sldId id="677" r:id="rId46"/>
    <p:sldId id="705" r:id="rId47"/>
    <p:sldId id="706" r:id="rId48"/>
    <p:sldId id="699" r:id="rId49"/>
    <p:sldId id="679" r:id="rId50"/>
    <p:sldId id="680" r:id="rId51"/>
    <p:sldId id="681" r:id="rId52"/>
    <p:sldId id="682" r:id="rId53"/>
    <p:sldId id="683" r:id="rId54"/>
    <p:sldId id="684" r:id="rId55"/>
    <p:sldId id="685" r:id="rId56"/>
    <p:sldId id="700" r:id="rId57"/>
    <p:sldId id="687" r:id="rId58"/>
    <p:sldId id="688" r:id="rId59"/>
    <p:sldId id="689" r:id="rId60"/>
    <p:sldId id="690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3B777D-0BD9-E64F-88F6-C8C4B807DDB9}">
          <p14:sldIdLst>
            <p14:sldId id="632"/>
            <p14:sldId id="633"/>
            <p14:sldId id="634"/>
            <p14:sldId id="701"/>
            <p14:sldId id="702"/>
            <p14:sldId id="637"/>
            <p14:sldId id="703"/>
            <p14:sldId id="639"/>
            <p14:sldId id="640"/>
            <p14:sldId id="641"/>
            <p14:sldId id="643"/>
            <p14:sldId id="704"/>
            <p14:sldId id="644"/>
            <p14:sldId id="645"/>
            <p14:sldId id="646"/>
            <p14:sldId id="647"/>
            <p14:sldId id="648"/>
            <p14:sldId id="649"/>
            <p14:sldId id="692"/>
            <p14:sldId id="691"/>
            <p14:sldId id="694"/>
            <p14:sldId id="652"/>
            <p14:sldId id="695"/>
            <p14:sldId id="696"/>
            <p14:sldId id="654"/>
            <p14:sldId id="655"/>
            <p14:sldId id="656"/>
            <p14:sldId id="657"/>
            <p14:sldId id="658"/>
            <p14:sldId id="659"/>
            <p14:sldId id="662"/>
            <p14:sldId id="663"/>
            <p14:sldId id="698"/>
            <p14:sldId id="665"/>
            <p14:sldId id="666"/>
            <p14:sldId id="667"/>
            <p14:sldId id="697"/>
            <p14:sldId id="669"/>
            <p14:sldId id="670"/>
            <p14:sldId id="671"/>
            <p14:sldId id="672"/>
            <p14:sldId id="673"/>
            <p14:sldId id="674"/>
            <p14:sldId id="676"/>
            <p14:sldId id="677"/>
            <p14:sldId id="705"/>
            <p14:sldId id="706"/>
            <p14:sldId id="699"/>
            <p14:sldId id="679"/>
            <p14:sldId id="680"/>
            <p14:sldId id="681"/>
            <p14:sldId id="682"/>
            <p14:sldId id="683"/>
            <p14:sldId id="684"/>
            <p14:sldId id="685"/>
            <p14:sldId id="700"/>
            <p14:sldId id="687"/>
            <p14:sldId id="688"/>
            <p14:sldId id="689"/>
            <p14:sldId id="69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1BF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7" autoAdjust="0"/>
    <p:restoredTop sz="94660"/>
  </p:normalViewPr>
  <p:slideViewPr>
    <p:cSldViewPr snapToGrid="0" snapToObjects="1">
      <p:cViewPr>
        <p:scale>
          <a:sx n="95" d="100"/>
          <a:sy n="95" d="100"/>
        </p:scale>
        <p:origin x="-56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D1FD0-431F-3E4D-835F-B52D335C0820}" type="datetimeFigureOut">
              <a:rPr lang="en-US" smtClean="0"/>
              <a:t>10/7/13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7B30B-3635-A54E-BD09-6F8ECDB40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34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 to recognize all objects in the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54C6E-7000-7941-8F32-9FE2F0CBD4D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do this, we need a</a:t>
            </a:r>
            <a:r>
              <a:rPr lang="en-US" baseline="0" dirty="0" smtClean="0"/>
              <a:t> couple of things first. </a:t>
            </a:r>
            <a:r>
              <a:rPr lang="en-US" dirty="0" smtClean="0"/>
              <a:t>We begin by introducing a subset of 500 classes of ILSVRC which is</a:t>
            </a:r>
            <a:r>
              <a:rPr lang="en-US" baseline="0" dirty="0" smtClean="0"/>
              <a:t> suitable for studying localization</a:t>
            </a:r>
            <a:r>
              <a:rPr lang="en-US" dirty="0" smtClean="0"/>
              <a:t>.</a:t>
            </a:r>
            <a:r>
              <a:rPr lang="en-US" baseline="0" dirty="0" smtClean="0"/>
              <a:t> We show that is has many of the same challenges as the PASCAL VOC dataset. W</a:t>
            </a:r>
            <a:r>
              <a:rPr lang="en-US" dirty="0" smtClean="0"/>
              <a:t>e’ll use these 500 classes for our analysis. Then we’ll briefly discuss some of the winning algorithms of the 2012 challenge. Given these, </a:t>
            </a:r>
            <a:r>
              <a:rPr lang="en-US" baseline="0" dirty="0" smtClean="0"/>
              <a:t> we will point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1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do this, we need a</a:t>
            </a:r>
            <a:r>
              <a:rPr lang="en-US" baseline="0" dirty="0" smtClean="0"/>
              <a:t> couple of things first. </a:t>
            </a:r>
            <a:r>
              <a:rPr lang="en-US" dirty="0" smtClean="0"/>
              <a:t>We begin by introducing a subset of 500 classes of ILSVRC which is</a:t>
            </a:r>
            <a:r>
              <a:rPr lang="en-US" baseline="0" dirty="0" smtClean="0"/>
              <a:t> suitable for studying localization</a:t>
            </a:r>
            <a:r>
              <a:rPr lang="en-US" dirty="0" smtClean="0"/>
              <a:t>.</a:t>
            </a:r>
            <a:r>
              <a:rPr lang="en-US" baseline="0" dirty="0" smtClean="0"/>
              <a:t> We show that is has many of the same challenges as the PASCAL VOC dataset. W</a:t>
            </a:r>
            <a:r>
              <a:rPr lang="en-US" dirty="0" smtClean="0"/>
              <a:t>e’ll use these 500 classes for our analysis. Then we’ll briefly discuss some of the winning algorithms of the 2012 challenge. Given these, </a:t>
            </a:r>
            <a:r>
              <a:rPr lang="en-US" baseline="0" dirty="0" smtClean="0"/>
              <a:t> we will point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1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do this, we need a</a:t>
            </a:r>
            <a:r>
              <a:rPr lang="en-US" baseline="0" dirty="0" smtClean="0"/>
              <a:t> couple of things first. </a:t>
            </a:r>
            <a:r>
              <a:rPr lang="en-US" dirty="0" smtClean="0"/>
              <a:t>We begin by introducing a subset of 500 classes of ILSVRC which is</a:t>
            </a:r>
            <a:r>
              <a:rPr lang="en-US" baseline="0" dirty="0" smtClean="0"/>
              <a:t> suitable for studying localization</a:t>
            </a:r>
            <a:r>
              <a:rPr lang="en-US" dirty="0" smtClean="0"/>
              <a:t>.</a:t>
            </a:r>
            <a:r>
              <a:rPr lang="en-US" baseline="0" dirty="0" smtClean="0"/>
              <a:t> We show that is has many of the same challenges as the PASCAL VOC dataset. W</a:t>
            </a:r>
            <a:r>
              <a:rPr lang="en-US" dirty="0" smtClean="0"/>
              <a:t>e’ll use these 500 classes for our analysis. Then we’ll briefly discuss some of the winning algorithms of the 2012 challenge. Given these, </a:t>
            </a:r>
            <a:r>
              <a:rPr lang="en-US" baseline="0" dirty="0" smtClean="0"/>
              <a:t> we will point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1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do this, we need a</a:t>
            </a:r>
            <a:r>
              <a:rPr lang="en-US" baseline="0" dirty="0" smtClean="0"/>
              <a:t> couple of things first. </a:t>
            </a:r>
            <a:r>
              <a:rPr lang="en-US" dirty="0" smtClean="0"/>
              <a:t>We begin by introducing a subset of 500 classes of ILSVRC which is</a:t>
            </a:r>
            <a:r>
              <a:rPr lang="en-US" baseline="0" dirty="0" smtClean="0"/>
              <a:t> suitable for studying localization</a:t>
            </a:r>
            <a:r>
              <a:rPr lang="en-US" dirty="0" smtClean="0"/>
              <a:t>.</a:t>
            </a:r>
            <a:r>
              <a:rPr lang="en-US" baseline="0" dirty="0" smtClean="0"/>
              <a:t> We show that is has many of the same challenges as the PASCAL VOC dataset. W</a:t>
            </a:r>
            <a:r>
              <a:rPr lang="en-US" dirty="0" smtClean="0"/>
              <a:t>e’ll use these 500 classes for our analysis. Then we’ll briefly discuss some of the winning algorithms of the 2012 challenge. Given these, </a:t>
            </a:r>
            <a:r>
              <a:rPr lang="en-US" baseline="0" dirty="0" smtClean="0"/>
              <a:t> we will point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1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do this, we need a</a:t>
            </a:r>
            <a:r>
              <a:rPr lang="en-US" baseline="0" dirty="0" smtClean="0"/>
              <a:t> couple of things first. </a:t>
            </a:r>
            <a:r>
              <a:rPr lang="en-US" dirty="0" smtClean="0"/>
              <a:t>We begin by introducing a subset of 500 classes of ILSVRC which is</a:t>
            </a:r>
            <a:r>
              <a:rPr lang="en-US" baseline="0" dirty="0" smtClean="0"/>
              <a:t> suitable for studying localization</a:t>
            </a:r>
            <a:r>
              <a:rPr lang="en-US" dirty="0" smtClean="0"/>
              <a:t>.</a:t>
            </a:r>
            <a:r>
              <a:rPr lang="en-US" baseline="0" dirty="0" smtClean="0"/>
              <a:t> We show that is has many of the same challenges as the PASCAL VOC dataset. W</a:t>
            </a:r>
            <a:r>
              <a:rPr lang="en-US" dirty="0" smtClean="0"/>
              <a:t>e’ll use these 500 classes for our analysis. Then we’ll briefly discuss some of the winning algorithms of the 2012 challenge. Given these, </a:t>
            </a:r>
            <a:r>
              <a:rPr lang="en-US" baseline="0" dirty="0" smtClean="0"/>
              <a:t> we will point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1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do this, we need a</a:t>
            </a:r>
            <a:r>
              <a:rPr lang="en-US" baseline="0" dirty="0" smtClean="0"/>
              <a:t> couple of things first. </a:t>
            </a:r>
            <a:r>
              <a:rPr lang="en-US" dirty="0" smtClean="0"/>
              <a:t>We begin by introducing a subset of 500 classes of ILSVRC which is</a:t>
            </a:r>
            <a:r>
              <a:rPr lang="en-US" baseline="0" dirty="0" smtClean="0"/>
              <a:t> suitable for studying localization</a:t>
            </a:r>
            <a:r>
              <a:rPr lang="en-US" dirty="0" smtClean="0"/>
              <a:t>.</a:t>
            </a:r>
            <a:r>
              <a:rPr lang="en-US" baseline="0" dirty="0" smtClean="0"/>
              <a:t> We show that is has many of the same challenges as the PASCAL VOC dataset. W</a:t>
            </a:r>
            <a:r>
              <a:rPr lang="en-US" dirty="0" smtClean="0"/>
              <a:t>e’ll use these 500 classes for our analysis. Then we’ll briefly discuss some of the winning algorithms of the 2012 </a:t>
            </a:r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1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 to recognize all objects in the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</a:t>
            </a:r>
            <a:r>
              <a:rPr lang="en-US" baseline="0" dirty="0" smtClean="0"/>
              <a:t> challenge, we focused on 1000 object classes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</a:t>
            </a:r>
            <a:r>
              <a:rPr lang="en-US" baseline="0" dirty="0" smtClean="0"/>
              <a:t> challenge, we focused on 1000 object classes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</a:t>
            </a:r>
            <a:r>
              <a:rPr lang="en-US" baseline="0" dirty="0" smtClean="0"/>
              <a:t> challenge, we focused on 1000 object classes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 single category</a:t>
            </a:r>
            <a:r>
              <a:rPr lang="en-US" baseline="0" dirty="0" smtClean="0"/>
              <a:t> and the set of corresponding images, can compute as follows. Correlated with object scale, but also takes into account the distribution of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69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 single category</a:t>
            </a:r>
            <a:r>
              <a:rPr lang="en-US" baseline="0" dirty="0" smtClean="0"/>
              <a:t> and the set of corresponding images, can compute as follows. Correlated with object scale, but also takes into account the distribution of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69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 single category</a:t>
            </a:r>
            <a:r>
              <a:rPr lang="en-US" baseline="0" dirty="0" smtClean="0"/>
              <a:t> and the set of corresponding images, can compute as follows. Correlated with object scale, but also takes into account the distribution of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69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 single category</a:t>
            </a:r>
            <a:r>
              <a:rPr lang="en-US" baseline="0" dirty="0" smtClean="0"/>
              <a:t> and the set of corresponding images, can compute as follows. Correlated with object scale, but also takes into account the distribution of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69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 single category</a:t>
            </a:r>
            <a:r>
              <a:rPr lang="en-US" baseline="0" dirty="0" smtClean="0"/>
              <a:t> and the set of corresponding images, can compute as follows. Correlated with object scale, but also takes into account the distribution of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69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do this, we need a</a:t>
            </a:r>
            <a:r>
              <a:rPr lang="en-US" baseline="0" dirty="0" smtClean="0"/>
              <a:t> couple of things first. </a:t>
            </a:r>
            <a:r>
              <a:rPr lang="en-US" dirty="0" smtClean="0"/>
              <a:t>We begin by introducing a subset of 500 classes of ILSVRC which is</a:t>
            </a:r>
            <a:r>
              <a:rPr lang="en-US" baseline="0" dirty="0" smtClean="0"/>
              <a:t> suitable for studying localization</a:t>
            </a:r>
            <a:r>
              <a:rPr lang="en-US" dirty="0" smtClean="0"/>
              <a:t>.</a:t>
            </a:r>
            <a:r>
              <a:rPr lang="en-US" baseline="0" dirty="0" smtClean="0"/>
              <a:t> We show that is has many of the same challenges as the PASCAL VOC dataset. W</a:t>
            </a:r>
            <a:r>
              <a:rPr lang="en-US" dirty="0" smtClean="0"/>
              <a:t>e’ll use these 500 classes for our analysis. Then we’ll briefly discuss some of the winning algorithms of the 2012 challenge. Given these, </a:t>
            </a:r>
            <a:r>
              <a:rPr lang="en-US" baseline="0" dirty="0" smtClean="0"/>
              <a:t> we will point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1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impressive results given poor</a:t>
            </a:r>
            <a:r>
              <a:rPr lang="en-US" baseline="0" dirty="0" smtClean="0"/>
              <a:t> localization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69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 to recognize all objects in the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impressive results given poor</a:t>
            </a:r>
            <a:r>
              <a:rPr lang="en-US" baseline="0" dirty="0" smtClean="0"/>
              <a:t> localization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69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 single category</a:t>
            </a:r>
            <a:r>
              <a:rPr lang="en-US" baseline="0" dirty="0" smtClean="0"/>
              <a:t> and the set of corresponding images, can compute as follows. Correlated with object scale, but also takes into account the distribution of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69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do this, we need a</a:t>
            </a:r>
            <a:r>
              <a:rPr lang="en-US" baseline="0" dirty="0" smtClean="0"/>
              <a:t> couple of things first. </a:t>
            </a:r>
            <a:r>
              <a:rPr lang="en-US" dirty="0" smtClean="0"/>
              <a:t>We begin by introducing a subset of 500 classes of ILSVRC which is</a:t>
            </a:r>
            <a:r>
              <a:rPr lang="en-US" baseline="0" dirty="0" smtClean="0"/>
              <a:t> suitable for studying localization</a:t>
            </a:r>
            <a:r>
              <a:rPr lang="en-US" dirty="0" smtClean="0"/>
              <a:t>.</a:t>
            </a:r>
            <a:r>
              <a:rPr lang="en-US" baseline="0" dirty="0" smtClean="0"/>
              <a:t> We show that is has many of the same challenges as the PASCAL VOC dataset. W</a:t>
            </a:r>
            <a:r>
              <a:rPr lang="en-US" dirty="0" smtClean="0"/>
              <a:t>e’ll use these 500 classes for our analysis. Then we’ll briefly discuss some of the winning algorithms of the 2012 challenge. Given these, </a:t>
            </a:r>
            <a:r>
              <a:rPr lang="en-US" baseline="0" dirty="0" smtClean="0"/>
              <a:t> we will point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1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148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 </a:t>
            </a:r>
            <a:r>
              <a:rPr lang="en-US" dirty="0" err="1" smtClean="0"/>
              <a:t>vs</a:t>
            </a:r>
            <a:r>
              <a:rPr lang="en-US" dirty="0" smtClean="0"/>
              <a:t> 41% </a:t>
            </a:r>
            <a:r>
              <a:rPr lang="en-US" dirty="0" err="1" smtClean="0"/>
              <a:t>vgg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sv</a:t>
            </a:r>
            <a:r>
              <a:rPr lang="en-US" dirty="0" smtClean="0"/>
              <a:t> for</a:t>
            </a:r>
            <a:r>
              <a:rPr lang="en-US" baseline="0" dirty="0" smtClean="0"/>
              <a:t> boxes</a:t>
            </a:r>
          </a:p>
          <a:p>
            <a:r>
              <a:rPr lang="en-US" baseline="0" dirty="0" smtClean="0"/>
              <a:t>SV not using sliding windows!!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111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do this, we need a</a:t>
            </a:r>
            <a:r>
              <a:rPr lang="en-US" baseline="0" dirty="0" smtClean="0"/>
              <a:t> couple of things first. </a:t>
            </a:r>
            <a:r>
              <a:rPr lang="en-US" dirty="0" smtClean="0"/>
              <a:t>We begin by introducing a subset of 500 classes of ILSVRC which is</a:t>
            </a:r>
            <a:r>
              <a:rPr lang="en-US" baseline="0" dirty="0" smtClean="0"/>
              <a:t> suitable for studying localization</a:t>
            </a:r>
            <a:r>
              <a:rPr lang="en-US" dirty="0" smtClean="0"/>
              <a:t>.</a:t>
            </a:r>
            <a:r>
              <a:rPr lang="en-US" baseline="0" dirty="0" smtClean="0"/>
              <a:t> We show that is has many of the same challenges as the PASCAL VOC dataset. W</a:t>
            </a:r>
            <a:r>
              <a:rPr lang="en-US" dirty="0" smtClean="0"/>
              <a:t>e’ll use these 500 classes for our analysis. Then we’ll briefly discuss some of the winning algorithms of the 2012 challenge. Given these, </a:t>
            </a:r>
            <a:r>
              <a:rPr lang="en-US" baseline="0" dirty="0" smtClean="0"/>
              <a:t> we will point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1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do this, we need a</a:t>
            </a:r>
            <a:r>
              <a:rPr lang="en-US" baseline="0" dirty="0" smtClean="0"/>
              <a:t> couple of things first. </a:t>
            </a:r>
            <a:r>
              <a:rPr lang="en-US" dirty="0" smtClean="0"/>
              <a:t>We begin by introducing a subset of 500 classes of ILSVRC which is</a:t>
            </a:r>
            <a:r>
              <a:rPr lang="en-US" baseline="0" dirty="0" smtClean="0"/>
              <a:t> suitable for studying localization</a:t>
            </a:r>
            <a:r>
              <a:rPr lang="en-US" dirty="0" smtClean="0"/>
              <a:t>.</a:t>
            </a:r>
            <a:r>
              <a:rPr lang="en-US" baseline="0" dirty="0" smtClean="0"/>
              <a:t> We show that is has many of the same challenges as the PASCAL VOC dataset. W</a:t>
            </a:r>
            <a:r>
              <a:rPr lang="en-US" dirty="0" smtClean="0"/>
              <a:t>e’ll use these 500 classes for our analysis. Then we’ll briefly discuss some of the winning algorithms of the 2012 challenge. Given these, </a:t>
            </a:r>
            <a:r>
              <a:rPr lang="en-US" baseline="0" dirty="0" smtClean="0"/>
              <a:t> we will point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18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do this, we need a</a:t>
            </a:r>
            <a:r>
              <a:rPr lang="en-US" baseline="0" dirty="0" smtClean="0"/>
              <a:t> couple of things first. </a:t>
            </a:r>
            <a:r>
              <a:rPr lang="en-US" dirty="0" smtClean="0"/>
              <a:t>We begin by introducing a subset of 500 classes of ILSVRC which is</a:t>
            </a:r>
            <a:r>
              <a:rPr lang="en-US" baseline="0" dirty="0" smtClean="0"/>
              <a:t> suitable for studying localization</a:t>
            </a:r>
            <a:r>
              <a:rPr lang="en-US" dirty="0" smtClean="0"/>
              <a:t>.</a:t>
            </a:r>
            <a:r>
              <a:rPr lang="en-US" baseline="0" dirty="0" smtClean="0"/>
              <a:t> We show that is has many of the same challenges as the PASCAL VOC dataset. W</a:t>
            </a:r>
            <a:r>
              <a:rPr lang="en-US" dirty="0" smtClean="0"/>
              <a:t>e’ll use these 500 classes for our analysis. Then we’ll briefly discuss some of the winning algorithms of the 2012 challenge. Given these, </a:t>
            </a:r>
            <a:r>
              <a:rPr lang="en-US" baseline="0" dirty="0" smtClean="0"/>
              <a:t> we will point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18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156 natural, 344 man-made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8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156 natural, 344 man-made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8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 to recognize all objects in the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156 natural, 344 man-made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80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156 natural, 344 man-made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80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156 natural, 344 man-made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80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156 natural, 344 man-made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80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156 natural, 344 man-made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80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do this, we need a</a:t>
            </a:r>
            <a:r>
              <a:rPr lang="en-US" baseline="0" dirty="0" smtClean="0"/>
              <a:t> couple of things first. </a:t>
            </a:r>
            <a:r>
              <a:rPr lang="en-US" dirty="0" smtClean="0"/>
              <a:t>We begin by introducing a subset of 500 classes of ILSVRC which is</a:t>
            </a:r>
            <a:r>
              <a:rPr lang="en-US" baseline="0" dirty="0" smtClean="0"/>
              <a:t> suitable for studying localization</a:t>
            </a:r>
            <a:r>
              <a:rPr lang="en-US" dirty="0" smtClean="0"/>
              <a:t>.</a:t>
            </a:r>
            <a:r>
              <a:rPr lang="en-US" baseline="0" dirty="0" smtClean="0"/>
              <a:t> We show that is has many of the same challenges as the PASCAL VOC dataset. W</a:t>
            </a:r>
            <a:r>
              <a:rPr lang="en-US" dirty="0" smtClean="0"/>
              <a:t>e’ll use these 500 classes for our analysis. Then we’ll briefly discuss some of the winning algorithms of the 2012 challenge. Given these, </a:t>
            </a:r>
            <a:r>
              <a:rPr lang="en-US" baseline="0" dirty="0" smtClean="0"/>
              <a:t> we will point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118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</a:t>
            </a:r>
            <a:r>
              <a:rPr lang="en-US" baseline="0" dirty="0" smtClean="0"/>
              <a:t> challenge, we focused on 1000 object classes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</a:t>
            </a:r>
            <a:r>
              <a:rPr lang="en-US" baseline="0" dirty="0" smtClean="0"/>
              <a:t> challenge, we focused on 1000 object classes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Google, </a:t>
            </a:r>
            <a:r>
              <a:rPr lang="en-US" dirty="0" err="1" smtClean="0"/>
              <a:t>stanford</a:t>
            </a:r>
            <a:r>
              <a:rPr lang="en-US" dirty="0" smtClean="0"/>
              <a:t>, </a:t>
            </a:r>
            <a:r>
              <a:rPr lang="en-US" dirty="0" err="1" smtClean="0"/>
              <a:t>princeton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14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14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that time was infeasible to label with all objects</a:t>
            </a:r>
            <a:r>
              <a:rPr lang="en-US" baseline="0" dirty="0" smtClean="0"/>
              <a:t> present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7B30B-3635-A54E-BD09-6F8ECDB40C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5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C99EC-427C-3C4B-ACB8-02D3AD412B97}" type="datetimeFigureOut">
              <a:rPr lang="en-US" smtClean="0"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A900-F96F-3D4F-A3FB-3467E7998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3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C99EC-427C-3C4B-ACB8-02D3AD412B97}" type="datetimeFigureOut">
              <a:rPr lang="en-US" smtClean="0"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A900-F96F-3D4F-A3FB-3467E7998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8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C99EC-427C-3C4B-ACB8-02D3AD412B97}" type="datetimeFigureOut">
              <a:rPr lang="en-US" smtClean="0"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A900-F96F-3D4F-A3FB-3467E7998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7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C99EC-427C-3C4B-ACB8-02D3AD412B97}" type="datetimeFigureOut">
              <a:rPr lang="en-US" smtClean="0"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A900-F96F-3D4F-A3FB-3467E7998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6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C99EC-427C-3C4B-ACB8-02D3AD412B97}" type="datetimeFigureOut">
              <a:rPr lang="en-US" smtClean="0"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A900-F96F-3D4F-A3FB-3467E7998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C99EC-427C-3C4B-ACB8-02D3AD412B97}" type="datetimeFigureOut">
              <a:rPr lang="en-US" smtClean="0"/>
              <a:t>10/7/13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A900-F96F-3D4F-A3FB-3467E7998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C99EC-427C-3C4B-ACB8-02D3AD412B97}" type="datetimeFigureOut">
              <a:rPr lang="en-US" smtClean="0"/>
              <a:t>10/7/13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A900-F96F-3D4F-A3FB-3467E7998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C99EC-427C-3C4B-ACB8-02D3AD412B97}" type="datetimeFigureOut">
              <a:rPr lang="en-US" smtClean="0"/>
              <a:t>10/7/13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A900-F96F-3D4F-A3FB-3467E7998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8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C99EC-427C-3C4B-ACB8-02D3AD412B97}" type="datetimeFigureOut">
              <a:rPr lang="en-US" smtClean="0"/>
              <a:t>10/7/13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A900-F96F-3D4F-A3FB-3467E7998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4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C99EC-427C-3C4B-ACB8-02D3AD412B97}" type="datetimeFigureOut">
              <a:rPr lang="en-US" smtClean="0"/>
              <a:t>10/7/13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A900-F96F-3D4F-A3FB-3467E7998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C99EC-427C-3C4B-ACB8-02D3AD412B97}" type="datetimeFigureOut">
              <a:rPr lang="en-US" smtClean="0"/>
              <a:t>10/7/13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7A900-F96F-3D4F-A3FB-3467E7998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5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C99EC-427C-3C4B-ACB8-02D3AD412B97}" type="datetimeFigureOut">
              <a:rPr lang="en-US" smtClean="0"/>
              <a:t>10/7/13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7A900-F96F-3D4F-A3FB-3467E7998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7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8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jpe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0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2"/>
            <a:ext cx="7772400" cy="2513894"/>
          </a:xfrm>
        </p:spPr>
        <p:txBody>
          <a:bodyPr>
            <a:normAutofit/>
          </a:bodyPr>
          <a:lstStyle/>
          <a:p>
            <a:r>
              <a:rPr lang="en-US" dirty="0" smtClean="0"/>
              <a:t>Analysis of Large Scale Visual Recognition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889" y="2951339"/>
            <a:ext cx="6660445" cy="618771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Fei-Fei</a:t>
            </a:r>
            <a:r>
              <a:rPr lang="en-US" sz="2800" dirty="0" smtClean="0"/>
              <a:t> Li and Olga Russakovsky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222" y="6928554"/>
            <a:ext cx="852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Refernce</a:t>
            </a:r>
            <a:r>
              <a:rPr lang="en-US" dirty="0" smtClean="0"/>
              <a:t> to paper, photos, vision-lab, </a:t>
            </a:r>
            <a:r>
              <a:rPr lang="en-US" dirty="0" err="1" smtClean="0"/>
              <a:t>stanford</a:t>
            </a:r>
            <a:r>
              <a:rPr lang="en-US" dirty="0" smtClean="0"/>
              <a:t> logos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2" y="323144"/>
            <a:ext cx="1498600" cy="9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566" y="211667"/>
            <a:ext cx="983544" cy="13113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6667" y="5667494"/>
            <a:ext cx="7639755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Olga </a:t>
            </a:r>
            <a:r>
              <a:rPr lang="en-US" dirty="0" smtClean="0"/>
              <a:t>Russakovsky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/>
              <a:t>Jia</a:t>
            </a:r>
            <a:r>
              <a:rPr lang="en-US" dirty="0"/>
              <a:t> </a:t>
            </a:r>
            <a:r>
              <a:rPr lang="en-US" dirty="0" smtClean="0"/>
              <a:t>Deng, </a:t>
            </a:r>
            <a:r>
              <a:rPr lang="en-US" dirty="0" err="1" smtClean="0"/>
              <a:t>Zhiheng</a:t>
            </a:r>
            <a:r>
              <a:rPr lang="en-US" dirty="0" smtClean="0"/>
              <a:t> Huang, </a:t>
            </a:r>
            <a:r>
              <a:rPr lang="en-US" dirty="0"/>
              <a:t>Alex </a:t>
            </a:r>
            <a:r>
              <a:rPr lang="en-US" dirty="0" smtClean="0"/>
              <a:t>Berg, Li </a:t>
            </a:r>
            <a:r>
              <a:rPr lang="en-US" dirty="0" err="1" smtClean="0"/>
              <a:t>Fei</a:t>
            </a:r>
            <a:r>
              <a:rPr lang="en-US" dirty="0" err="1"/>
              <a:t>-</a:t>
            </a:r>
            <a:r>
              <a:rPr lang="en-US" dirty="0" err="1" smtClean="0"/>
              <a:t>Fei</a:t>
            </a:r>
            <a:endParaRPr lang="en-US" dirty="0" smtClean="0"/>
          </a:p>
          <a:p>
            <a:r>
              <a:rPr lang="en-US" dirty="0" smtClean="0"/>
              <a:t>Detecting avocados to zucchinis: what have we done, and where are we going? ICCV 2013 	        	    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http</a:t>
            </a:r>
            <a:r>
              <a:rPr lang="en-US" b="1" dirty="0">
                <a:solidFill>
                  <a:srgbClr val="000090"/>
                </a:solidFill>
              </a:rPr>
              <a:t>:/</a:t>
            </a:r>
            <a:r>
              <a:rPr lang="en-US" b="1" dirty="0" smtClean="0">
                <a:solidFill>
                  <a:srgbClr val="000090"/>
                </a:solidFill>
              </a:rPr>
              <a:t>/image-</a:t>
            </a:r>
            <a:r>
              <a:rPr lang="en-US" b="1" dirty="0" err="1" smtClean="0">
                <a:solidFill>
                  <a:srgbClr val="000090"/>
                </a:solidFill>
              </a:rPr>
              <a:t>net.org</a:t>
            </a:r>
            <a:r>
              <a:rPr lang="en-US" b="1" dirty="0">
                <a:solidFill>
                  <a:srgbClr val="000090"/>
                </a:solidFill>
              </a:rPr>
              <a:t>/challenges/LSVRC/2012/analysis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146" y="3725870"/>
            <a:ext cx="1391591" cy="1518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256" y="3732161"/>
            <a:ext cx="13970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8991" r="11014" b="34156"/>
          <a:stretch/>
        </p:blipFill>
        <p:spPr>
          <a:xfrm>
            <a:off x="396811" y="3726065"/>
            <a:ext cx="1257013" cy="1517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922" y="3726065"/>
            <a:ext cx="999707" cy="1517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441" y="3738257"/>
            <a:ext cx="1396472" cy="15179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8292" y="3738257"/>
            <a:ext cx="1517904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0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ILSVRC Task 1: Classification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33486" y="1546275"/>
            <a:ext cx="3074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Steel drum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220" y="2192864"/>
            <a:ext cx="3849515" cy="288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9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ILSVRC Task 1: Classification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15" y="1872336"/>
            <a:ext cx="2476034" cy="1857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7111" y="1794195"/>
            <a:ext cx="169333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Output:</a:t>
            </a:r>
          </a:p>
          <a:p>
            <a:pPr algn="ctr"/>
            <a:r>
              <a:rPr lang="en-US" sz="2000" dirty="0"/>
              <a:t>Scale</a:t>
            </a:r>
          </a:p>
          <a:p>
            <a:pPr algn="ctr"/>
            <a:r>
              <a:rPr lang="en-US" sz="2000" dirty="0"/>
              <a:t>T-shirt</a:t>
            </a:r>
          </a:p>
          <a:p>
            <a:pPr algn="ctr"/>
            <a:r>
              <a:rPr lang="en-US" sz="2000" u="sng" dirty="0" smtClean="0"/>
              <a:t>Steel drum</a:t>
            </a:r>
          </a:p>
          <a:p>
            <a:pPr algn="ctr"/>
            <a:r>
              <a:rPr lang="en-US" sz="2000" dirty="0" smtClean="0"/>
              <a:t>Drumstick</a:t>
            </a:r>
          </a:p>
          <a:p>
            <a:pPr algn="ctr"/>
            <a:r>
              <a:rPr lang="en-US" sz="2000" dirty="0" smtClean="0"/>
              <a:t>Mud turtle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3016" y="1430425"/>
            <a:ext cx="2476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Steel drum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0444" y="2232483"/>
            <a:ext cx="926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60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23603" y="2225977"/>
            <a:ext cx="926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51650" y="1794195"/>
            <a:ext cx="169333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Output:</a:t>
            </a:r>
          </a:p>
          <a:p>
            <a:pPr algn="ctr"/>
            <a:r>
              <a:rPr lang="en-US" sz="2000" dirty="0"/>
              <a:t>Scale</a:t>
            </a:r>
          </a:p>
          <a:p>
            <a:pPr algn="ctr"/>
            <a:r>
              <a:rPr lang="en-US" sz="2000" dirty="0"/>
              <a:t>T-shirt</a:t>
            </a:r>
          </a:p>
          <a:p>
            <a:pPr algn="ctr"/>
            <a:r>
              <a:rPr lang="en-US" sz="2000" dirty="0" smtClean="0"/>
              <a:t>Giant panda</a:t>
            </a:r>
          </a:p>
          <a:p>
            <a:pPr algn="ctr"/>
            <a:r>
              <a:rPr lang="en-US" sz="2000" dirty="0" smtClean="0"/>
              <a:t>Drumstick</a:t>
            </a:r>
          </a:p>
          <a:p>
            <a:pPr algn="ctr"/>
            <a:r>
              <a:rPr lang="en-US" sz="2000" dirty="0" smtClean="0"/>
              <a:t>Mud turtle</a:t>
            </a:r>
          </a:p>
        </p:txBody>
      </p:sp>
    </p:spTree>
    <p:extLst>
      <p:ext uri="{BB962C8B-B14F-4D97-AF65-F5344CB8AC3E}">
        <p14:creationId xmlns:p14="http://schemas.microsoft.com/office/powerpoint/2010/main" val="11395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ILSVRC Task 1: Classification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15" y="1872336"/>
            <a:ext cx="2476034" cy="1857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7111" y="1794195"/>
            <a:ext cx="169333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Output:</a:t>
            </a:r>
          </a:p>
          <a:p>
            <a:pPr algn="ctr"/>
            <a:r>
              <a:rPr lang="en-US" sz="2000" dirty="0"/>
              <a:t>Scale</a:t>
            </a:r>
          </a:p>
          <a:p>
            <a:pPr algn="ctr"/>
            <a:r>
              <a:rPr lang="en-US" sz="2000" dirty="0"/>
              <a:t>T-shirt</a:t>
            </a:r>
          </a:p>
          <a:p>
            <a:pPr algn="ctr"/>
            <a:r>
              <a:rPr lang="en-US" sz="2000" u="sng" dirty="0" smtClean="0"/>
              <a:t>Steel drum</a:t>
            </a:r>
          </a:p>
          <a:p>
            <a:pPr algn="ctr"/>
            <a:r>
              <a:rPr lang="en-US" sz="2000" dirty="0" smtClean="0"/>
              <a:t>Drumstick</a:t>
            </a:r>
          </a:p>
          <a:p>
            <a:pPr algn="ctr"/>
            <a:r>
              <a:rPr lang="en-US" sz="2000" dirty="0" smtClean="0"/>
              <a:t>Mud turtle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3016" y="1430425"/>
            <a:ext cx="2476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Steel drum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0444" y="2232483"/>
            <a:ext cx="926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60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23603" y="2225977"/>
            <a:ext cx="926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991" y="4557858"/>
            <a:ext cx="2530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Accuracy =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451650" y="1794195"/>
            <a:ext cx="169333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Output:</a:t>
            </a:r>
          </a:p>
          <a:p>
            <a:pPr algn="ctr"/>
            <a:r>
              <a:rPr lang="en-US" sz="2000" dirty="0"/>
              <a:t>Scale</a:t>
            </a:r>
          </a:p>
          <a:p>
            <a:pPr algn="ctr"/>
            <a:r>
              <a:rPr lang="en-US" sz="2000" dirty="0"/>
              <a:t>T-shirt</a:t>
            </a:r>
          </a:p>
          <a:p>
            <a:pPr algn="ctr"/>
            <a:r>
              <a:rPr lang="en-US" sz="2000" dirty="0" smtClean="0"/>
              <a:t>Giant panda</a:t>
            </a:r>
          </a:p>
          <a:p>
            <a:pPr algn="ctr"/>
            <a:r>
              <a:rPr lang="en-US" sz="2000" dirty="0" smtClean="0"/>
              <a:t>Drumstick</a:t>
            </a:r>
          </a:p>
          <a:p>
            <a:pPr algn="ctr"/>
            <a:r>
              <a:rPr lang="en-US" sz="2000" dirty="0" smtClean="0"/>
              <a:t>Mud turtle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14988" y="3855139"/>
            <a:ext cx="86083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err="1"/>
              <a:t>Σ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706740" y="5353134"/>
            <a:ext cx="133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100,000</a:t>
            </a:r>
          </a:p>
          <a:p>
            <a:pPr algn="ctr"/>
            <a:r>
              <a:rPr lang="en-US" sz="2000" dirty="0" smtClean="0"/>
              <a:t>images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820006" y="4581135"/>
            <a:ext cx="4138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1[correct on image </a:t>
            </a:r>
            <a:r>
              <a:rPr lang="en-US" sz="3600" dirty="0" err="1" smtClean="0"/>
              <a:t>i</a:t>
            </a:r>
            <a:r>
              <a:rPr lang="en-US" sz="3600" dirty="0" smtClean="0"/>
              <a:t>]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292466" y="4536248"/>
            <a:ext cx="208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  <a:p>
            <a:pPr algn="ctr"/>
            <a:r>
              <a:rPr lang="en-US" sz="2400" dirty="0" smtClean="0"/>
              <a:t>100,000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906888" y="4971138"/>
            <a:ext cx="87040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5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storical_c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1259644"/>
            <a:ext cx="7272160" cy="493262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ILSVRC Task 1: Classification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54867" y="6172199"/>
            <a:ext cx="439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Helvetica Neue Light"/>
              </a:rPr>
              <a:t>Accuracy (5 predictions/image)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622802" y="3131347"/>
            <a:ext cx="2316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Helvetica Neue Light"/>
              </a:rPr>
              <a:t># Submissions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227230" y="1464031"/>
            <a:ext cx="0" cy="121355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22678" y="1403986"/>
            <a:ext cx="8618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64A2"/>
                </a:solidFill>
              </a:rPr>
              <a:t>0.72</a:t>
            </a:r>
            <a:endParaRPr lang="en-US" sz="2000" b="1" dirty="0">
              <a:solidFill>
                <a:srgbClr val="8064A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85957" y="3071847"/>
            <a:ext cx="119229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64A2"/>
                </a:solidFill>
              </a:rPr>
              <a:t>0.74</a:t>
            </a:r>
            <a:endParaRPr lang="en-US" sz="2400" b="1" dirty="0">
              <a:solidFill>
                <a:srgbClr val="8064A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7030353" y="4526662"/>
            <a:ext cx="0" cy="1279053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53745" y="4579723"/>
            <a:ext cx="98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0.85</a:t>
            </a:r>
            <a:endParaRPr lang="en-US" sz="2000" b="1" dirty="0">
              <a:solidFill>
                <a:srgbClr val="80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375593" y="3025471"/>
            <a:ext cx="0" cy="117611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77240" y="1232972"/>
            <a:ext cx="103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2010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7240" y="2829514"/>
            <a:ext cx="103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2011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7240" y="4343875"/>
            <a:ext cx="103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2012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150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3048" y="274638"/>
            <a:ext cx="9010952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ILSVRC Task 2: Classification + Localization</a:t>
            </a:r>
            <a:endParaRPr lang="en-US" sz="4000" dirty="0"/>
          </a:p>
        </p:txBody>
      </p:sp>
      <p:pic>
        <p:nvPicPr>
          <p:cNvPr id="19" name="Picture 18" descr="steeldru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05" b="68053"/>
          <a:stretch/>
        </p:blipFill>
        <p:spPr>
          <a:xfrm>
            <a:off x="2345423" y="2059638"/>
            <a:ext cx="4586514" cy="2975830"/>
          </a:xfrm>
          <a:prstGeom prst="rect">
            <a:avLst/>
          </a:prstGeom>
          <a:ln w="76200" cmpd="sng">
            <a:noFill/>
          </a:ln>
        </p:spPr>
      </p:pic>
      <p:sp>
        <p:nvSpPr>
          <p:cNvPr id="24" name="Rectangle 23"/>
          <p:cNvSpPr/>
          <p:nvPr/>
        </p:nvSpPr>
        <p:spPr>
          <a:xfrm>
            <a:off x="3386681" y="3598131"/>
            <a:ext cx="737628" cy="717513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50617" y="3629062"/>
            <a:ext cx="1072914" cy="798036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033486" y="1546275"/>
            <a:ext cx="3074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Steel drum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14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48760" y="1328929"/>
            <a:ext cx="3950506" cy="2422929"/>
            <a:chOff x="4928616" y="1300707"/>
            <a:chExt cx="3950506" cy="2422929"/>
          </a:xfrm>
        </p:grpSpPr>
        <p:sp>
          <p:nvSpPr>
            <p:cNvPr id="38" name="TextBox 37"/>
            <p:cNvSpPr txBox="1"/>
            <p:nvPr/>
          </p:nvSpPr>
          <p:spPr>
            <a:xfrm>
              <a:off x="4928616" y="2211810"/>
              <a:ext cx="9263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sz="6000" dirty="0">
                <a:solidFill>
                  <a:srgbClr val="008000"/>
                </a:solidFill>
              </a:endParaRPr>
            </a:p>
          </p:txBody>
        </p:sp>
        <p:pic>
          <p:nvPicPr>
            <p:cNvPr id="79" name="Picture 78" descr="steeldru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05" b="68053"/>
            <a:stretch/>
          </p:blipFill>
          <p:spPr>
            <a:xfrm>
              <a:off x="5647578" y="1620516"/>
              <a:ext cx="3231544" cy="2103120"/>
            </a:xfrm>
            <a:prstGeom prst="rect">
              <a:avLst/>
            </a:prstGeom>
            <a:ln w="76200" cmpd="sng">
              <a:noFill/>
            </a:ln>
          </p:spPr>
        </p:pic>
        <p:sp>
          <p:nvSpPr>
            <p:cNvPr id="85" name="TextBox 84"/>
            <p:cNvSpPr txBox="1"/>
            <p:nvPr/>
          </p:nvSpPr>
          <p:spPr>
            <a:xfrm>
              <a:off x="7567888" y="2349520"/>
              <a:ext cx="64008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6"/>
                  </a:solidFill>
                </a:rPr>
                <a:t>Folding chair</a:t>
              </a:r>
              <a:endParaRPr lang="en-US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753710" y="1713551"/>
              <a:ext cx="68580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/>
                  </a:solidFill>
                </a:rPr>
                <a:t>Persian cat</a:t>
              </a:r>
              <a:endParaRPr lang="en-US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161376" y="1757116"/>
              <a:ext cx="67665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4"/>
                  </a:solidFill>
                </a:rPr>
                <a:t>Loud speaker</a:t>
              </a:r>
              <a:endParaRPr lang="en-US" sz="1200" b="1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774686" y="2074051"/>
              <a:ext cx="731520" cy="646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Steel drum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752362" y="2362647"/>
              <a:ext cx="59436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5"/>
                  </a:solidFill>
                </a:rPr>
                <a:t>Picket fence</a:t>
              </a:r>
              <a:endParaRPr lang="en-US" sz="1200" b="1" dirty="0">
                <a:solidFill>
                  <a:schemeClr val="accent5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52362" y="1718911"/>
              <a:ext cx="960120" cy="577998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756232" y="2814215"/>
              <a:ext cx="798449" cy="564011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337242" y="2240032"/>
              <a:ext cx="498657" cy="751241"/>
            </a:xfrm>
            <a:prstGeom prst="rect">
              <a:avLst/>
            </a:prstGeom>
            <a:noFill/>
            <a:ln w="381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581999" y="2814215"/>
              <a:ext cx="546147" cy="564011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778557" y="2748672"/>
              <a:ext cx="755949" cy="563999"/>
            </a:xfrm>
            <a:prstGeom prst="rect">
              <a:avLst/>
            </a:prstGeom>
            <a:noFill/>
            <a:ln w="1016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70015" y="1300707"/>
              <a:ext cx="1897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Output</a:t>
              </a:r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98660" y="1290569"/>
            <a:ext cx="3241445" cy="2465662"/>
            <a:chOff x="1178516" y="1262347"/>
            <a:chExt cx="3241445" cy="2465662"/>
          </a:xfrm>
        </p:grpSpPr>
        <p:grpSp>
          <p:nvGrpSpPr>
            <p:cNvPr id="54" name="Group 53"/>
            <p:cNvGrpSpPr/>
            <p:nvPr/>
          </p:nvGrpSpPr>
          <p:grpSpPr>
            <a:xfrm>
              <a:off x="1178516" y="1624889"/>
              <a:ext cx="3241445" cy="2103120"/>
              <a:chOff x="1197330" y="1421693"/>
              <a:chExt cx="3241445" cy="2103120"/>
            </a:xfrm>
          </p:grpSpPr>
          <p:pic>
            <p:nvPicPr>
              <p:cNvPr id="56" name="Picture 55" descr="steeldrum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205" b="68053"/>
              <a:stretch/>
            </p:blipFill>
            <p:spPr>
              <a:xfrm>
                <a:off x="1197330" y="1421693"/>
                <a:ext cx="3241445" cy="2103120"/>
              </a:xfrm>
              <a:prstGeom prst="rect">
                <a:avLst/>
              </a:prstGeom>
              <a:ln w="76200" cmpd="sng">
                <a:noFill/>
              </a:ln>
            </p:spPr>
          </p:pic>
          <p:sp>
            <p:nvSpPr>
              <p:cNvPr id="57" name="Rectangle 56"/>
              <p:cNvSpPr/>
              <p:nvPr/>
            </p:nvSpPr>
            <p:spPr>
              <a:xfrm>
                <a:off x="1933222" y="2508998"/>
                <a:ext cx="521307" cy="507091"/>
              </a:xfrm>
              <a:prstGeom prst="rect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331775" y="2530858"/>
                <a:ext cx="758265" cy="563999"/>
              </a:xfrm>
              <a:prstGeom prst="rect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1999163" y="1262347"/>
              <a:ext cx="1897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4F81BD"/>
                  </a:solidFill>
                </a:rPr>
                <a:t>Steel drum</a:t>
              </a:r>
              <a:endParaRPr lang="en-US" sz="2000" dirty="0">
                <a:solidFill>
                  <a:srgbClr val="4F81BD"/>
                </a:solidFill>
              </a:endParaRPr>
            </a:p>
          </p:txBody>
        </p:sp>
      </p:grp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133048" y="274638"/>
            <a:ext cx="9010952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ILSVRC Task 2: Classification + Localization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6137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48760" y="1328929"/>
            <a:ext cx="3950506" cy="2422929"/>
            <a:chOff x="4928616" y="1300707"/>
            <a:chExt cx="3950506" cy="2422929"/>
          </a:xfrm>
        </p:grpSpPr>
        <p:sp>
          <p:nvSpPr>
            <p:cNvPr id="38" name="TextBox 37"/>
            <p:cNvSpPr txBox="1"/>
            <p:nvPr/>
          </p:nvSpPr>
          <p:spPr>
            <a:xfrm>
              <a:off x="4928616" y="2211810"/>
              <a:ext cx="9263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sz="6000" dirty="0">
                <a:solidFill>
                  <a:srgbClr val="008000"/>
                </a:solidFill>
              </a:endParaRPr>
            </a:p>
          </p:txBody>
        </p:sp>
        <p:pic>
          <p:nvPicPr>
            <p:cNvPr id="79" name="Picture 78" descr="steeldru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05" b="68053"/>
            <a:stretch/>
          </p:blipFill>
          <p:spPr>
            <a:xfrm>
              <a:off x="5647578" y="1620516"/>
              <a:ext cx="3231544" cy="2103120"/>
            </a:xfrm>
            <a:prstGeom prst="rect">
              <a:avLst/>
            </a:prstGeom>
            <a:ln w="76200" cmpd="sng">
              <a:noFill/>
            </a:ln>
          </p:spPr>
        </p:pic>
        <p:sp>
          <p:nvSpPr>
            <p:cNvPr id="85" name="TextBox 84"/>
            <p:cNvSpPr txBox="1"/>
            <p:nvPr/>
          </p:nvSpPr>
          <p:spPr>
            <a:xfrm>
              <a:off x="7567888" y="2349520"/>
              <a:ext cx="64008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6"/>
                  </a:solidFill>
                </a:rPr>
                <a:t>Folding chair</a:t>
              </a:r>
              <a:endParaRPr lang="en-US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753710" y="1713551"/>
              <a:ext cx="68580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/>
                  </a:solidFill>
                </a:rPr>
                <a:t>Persian cat</a:t>
              </a:r>
              <a:endParaRPr lang="en-US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161376" y="1757116"/>
              <a:ext cx="67665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4"/>
                  </a:solidFill>
                </a:rPr>
                <a:t>Loud speaker</a:t>
              </a:r>
              <a:endParaRPr lang="en-US" sz="1200" b="1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774686" y="2074051"/>
              <a:ext cx="731520" cy="646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Steel drum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752362" y="2362647"/>
              <a:ext cx="59436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5"/>
                  </a:solidFill>
                </a:rPr>
                <a:t>Picket fence</a:t>
              </a:r>
              <a:endParaRPr lang="en-US" sz="1200" b="1" dirty="0">
                <a:solidFill>
                  <a:schemeClr val="accent5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52362" y="1718911"/>
              <a:ext cx="960120" cy="577998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756232" y="2814215"/>
              <a:ext cx="798449" cy="564011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337242" y="2240032"/>
              <a:ext cx="498657" cy="751241"/>
            </a:xfrm>
            <a:prstGeom prst="rect">
              <a:avLst/>
            </a:prstGeom>
            <a:noFill/>
            <a:ln w="381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581999" y="2814215"/>
              <a:ext cx="546147" cy="564011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778557" y="2748672"/>
              <a:ext cx="755949" cy="563999"/>
            </a:xfrm>
            <a:prstGeom prst="rect">
              <a:avLst/>
            </a:prstGeom>
            <a:noFill/>
            <a:ln w="1016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70015" y="1300707"/>
              <a:ext cx="1897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Output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8413" y="3949244"/>
            <a:ext cx="3950506" cy="2401777"/>
            <a:chOff x="488269" y="3921022"/>
            <a:chExt cx="3950506" cy="2401777"/>
          </a:xfrm>
        </p:grpSpPr>
        <p:grpSp>
          <p:nvGrpSpPr>
            <p:cNvPr id="8" name="Group 7"/>
            <p:cNvGrpSpPr/>
            <p:nvPr/>
          </p:nvGrpSpPr>
          <p:grpSpPr>
            <a:xfrm>
              <a:off x="488269" y="4219679"/>
              <a:ext cx="3950506" cy="2103120"/>
              <a:chOff x="488269" y="4016483"/>
              <a:chExt cx="3950506" cy="2103120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488269" y="4607777"/>
                <a:ext cx="92639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smtClean="0">
                    <a:solidFill>
                      <a:srgbClr val="FF0000"/>
                    </a:solidFill>
                    <a:latin typeface="Zapf Dingbats"/>
                    <a:ea typeface="Zapf Dingbats"/>
                    <a:cs typeface="Zapf Dingbats"/>
                    <a:sym typeface="Zapf Dingbats"/>
                  </a:rPr>
                  <a:t>✗</a:t>
                </a:r>
                <a:endParaRPr lang="en-US" sz="60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141" name="Picture 140" descr="steeldrum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205" b="68053"/>
              <a:stretch/>
            </p:blipFill>
            <p:spPr>
              <a:xfrm>
                <a:off x="1207231" y="4016483"/>
                <a:ext cx="3231544" cy="2103120"/>
              </a:xfrm>
              <a:prstGeom prst="rect">
                <a:avLst/>
              </a:prstGeom>
              <a:ln w="76200" cmpd="sng">
                <a:noFill/>
              </a:ln>
            </p:spPr>
          </p:pic>
          <p:sp>
            <p:nvSpPr>
              <p:cNvPr id="142" name="TextBox 141"/>
              <p:cNvSpPr txBox="1"/>
              <p:nvPr/>
            </p:nvSpPr>
            <p:spPr>
              <a:xfrm>
                <a:off x="3127541" y="4745487"/>
                <a:ext cx="64008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6"/>
                    </a:solidFill>
                  </a:rPr>
                  <a:t>Folding chair</a:t>
                </a:r>
                <a:endParaRPr lang="en-US" sz="1200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1313363" y="4109518"/>
                <a:ext cx="68580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2"/>
                    </a:solidFill>
                  </a:rPr>
                  <a:t>Persian cat</a:t>
                </a:r>
                <a:endParaRPr lang="en-US" sz="12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3721029" y="4153083"/>
                <a:ext cx="676656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4"/>
                    </a:solidFill>
                  </a:rPr>
                  <a:t>Loud speaker</a:t>
                </a:r>
                <a:endParaRPr lang="en-US" sz="1200" b="1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2334339" y="4470018"/>
                <a:ext cx="731520" cy="6463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8000"/>
                    </a:solidFill>
                  </a:rPr>
                  <a:t>Steel drum</a:t>
                </a:r>
                <a:endParaRPr lang="en-US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312015" y="4758614"/>
                <a:ext cx="594360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5"/>
                    </a:solidFill>
                  </a:rPr>
                  <a:t>Picket fence</a:t>
                </a:r>
                <a:endParaRPr lang="en-US" sz="1200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1312015" y="4114878"/>
                <a:ext cx="960120" cy="577998"/>
              </a:xfrm>
              <a:prstGeom prst="rect">
                <a:avLst/>
              </a:prstGeom>
              <a:noFill/>
              <a:ln w="3810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1315885" y="5210182"/>
                <a:ext cx="798449" cy="564011"/>
              </a:xfrm>
              <a:prstGeom prst="rect">
                <a:avLst/>
              </a:prstGeom>
              <a:noFill/>
              <a:ln w="38100" cmpd="sng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3896895" y="4635999"/>
                <a:ext cx="498657" cy="751241"/>
              </a:xfrm>
              <a:prstGeom prst="rect">
                <a:avLst/>
              </a:prstGeom>
              <a:noFill/>
              <a:ln w="38100" cmpd="sng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3141652" y="5210182"/>
                <a:ext cx="546147" cy="564011"/>
              </a:xfrm>
              <a:prstGeom prst="rect">
                <a:avLst/>
              </a:prstGeom>
              <a:noFill/>
              <a:ln w="381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1763890" y="4467751"/>
                <a:ext cx="1580444" cy="1543582"/>
              </a:xfrm>
              <a:prstGeom prst="rect">
                <a:avLst/>
              </a:prstGeom>
              <a:noFill/>
              <a:ln w="101600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600925" y="3921022"/>
              <a:ext cx="2597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Output (bad localization)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30495" y="3950844"/>
            <a:ext cx="3950506" cy="2397910"/>
            <a:chOff x="4910351" y="3922622"/>
            <a:chExt cx="3950506" cy="2397910"/>
          </a:xfrm>
        </p:grpSpPr>
        <p:sp>
          <p:nvSpPr>
            <p:cNvPr id="152" name="TextBox 151"/>
            <p:cNvSpPr txBox="1"/>
            <p:nvPr/>
          </p:nvSpPr>
          <p:spPr>
            <a:xfrm>
              <a:off x="4910351" y="4808706"/>
              <a:ext cx="9263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✗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  <p:pic>
          <p:nvPicPr>
            <p:cNvPr id="153" name="Picture 152" descr="steeldru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05" b="68053"/>
            <a:stretch/>
          </p:blipFill>
          <p:spPr>
            <a:xfrm>
              <a:off x="5629313" y="4217412"/>
              <a:ext cx="3231544" cy="2103120"/>
            </a:xfrm>
            <a:prstGeom prst="rect">
              <a:avLst/>
            </a:prstGeom>
            <a:ln w="76200" cmpd="sng">
              <a:noFill/>
            </a:ln>
          </p:spPr>
        </p:pic>
        <p:sp>
          <p:nvSpPr>
            <p:cNvPr id="154" name="TextBox 153"/>
            <p:cNvSpPr txBox="1"/>
            <p:nvPr/>
          </p:nvSpPr>
          <p:spPr>
            <a:xfrm>
              <a:off x="7549623" y="4946416"/>
              <a:ext cx="64008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6"/>
                  </a:solidFill>
                </a:rPr>
                <a:t>Folding chair</a:t>
              </a:r>
              <a:endParaRPr lang="en-US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735445" y="4310447"/>
              <a:ext cx="68580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/>
                  </a:solidFill>
                </a:rPr>
                <a:t>Persian cat</a:t>
              </a:r>
              <a:endParaRPr lang="en-US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8143111" y="4354012"/>
              <a:ext cx="67665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4"/>
                  </a:solidFill>
                </a:rPr>
                <a:t>Loud speaker</a:t>
              </a:r>
              <a:endParaRPr lang="en-US" sz="1200" b="1" dirty="0">
                <a:solidFill>
                  <a:schemeClr val="accent4"/>
                </a:solidFill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734097" y="4959543"/>
              <a:ext cx="59436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5"/>
                  </a:solidFill>
                </a:rPr>
                <a:t>Picket fence</a:t>
              </a:r>
              <a:endParaRPr lang="en-US" sz="1200" b="1" dirty="0">
                <a:solidFill>
                  <a:schemeClr val="accent5"/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5734097" y="4315807"/>
              <a:ext cx="960120" cy="577998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5737967" y="5411111"/>
              <a:ext cx="798449" cy="564011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8318977" y="4836928"/>
              <a:ext cx="498657" cy="751241"/>
            </a:xfrm>
            <a:prstGeom prst="rect">
              <a:avLst/>
            </a:prstGeom>
            <a:noFill/>
            <a:ln w="381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7563734" y="5411111"/>
              <a:ext cx="546147" cy="564011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6760292" y="5345568"/>
              <a:ext cx="755949" cy="563999"/>
            </a:xfrm>
            <a:prstGeom prst="rect">
              <a:avLst/>
            </a:prstGeom>
            <a:noFill/>
            <a:ln w="1016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6470015" y="4656836"/>
              <a:ext cx="1124712" cy="646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King penguin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86200" y="3922622"/>
              <a:ext cx="2822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Output (bad classification)</a:t>
              </a:r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98660" y="1290569"/>
            <a:ext cx="3241445" cy="2465662"/>
            <a:chOff x="1178516" y="1262347"/>
            <a:chExt cx="3241445" cy="2465662"/>
          </a:xfrm>
        </p:grpSpPr>
        <p:pic>
          <p:nvPicPr>
            <p:cNvPr id="56" name="Picture 55" descr="steeldru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05" b="68053"/>
            <a:stretch/>
          </p:blipFill>
          <p:spPr>
            <a:xfrm>
              <a:off x="1178516" y="1624889"/>
              <a:ext cx="3241445" cy="2103120"/>
            </a:xfrm>
            <a:prstGeom prst="rect">
              <a:avLst/>
            </a:prstGeom>
            <a:ln w="76200" cmpd="sng">
              <a:noFill/>
            </a:ln>
          </p:spPr>
        </p:pic>
        <p:sp>
          <p:nvSpPr>
            <p:cNvPr id="55" name="TextBox 54"/>
            <p:cNvSpPr txBox="1"/>
            <p:nvPr/>
          </p:nvSpPr>
          <p:spPr>
            <a:xfrm>
              <a:off x="1999163" y="1262347"/>
              <a:ext cx="1897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4F81BD"/>
                  </a:solidFill>
                </a:rPr>
                <a:t>Steel drum</a:t>
              </a:r>
              <a:endParaRPr lang="en-US" sz="2000" dirty="0">
                <a:solidFill>
                  <a:srgbClr val="4F81BD"/>
                </a:solidFill>
              </a:endParaRPr>
            </a:p>
          </p:txBody>
        </p:sp>
      </p:grp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133048" y="274638"/>
            <a:ext cx="9010952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ILSVRC Task 2: Classification + Localization</a:t>
            </a:r>
            <a:endParaRPr lang="en-US" sz="4000" dirty="0"/>
          </a:p>
        </p:txBody>
      </p:sp>
      <p:sp>
        <p:nvSpPr>
          <p:cNvPr id="52" name="Rectangle 51"/>
          <p:cNvSpPr/>
          <p:nvPr/>
        </p:nvSpPr>
        <p:spPr>
          <a:xfrm>
            <a:off x="1734552" y="2740416"/>
            <a:ext cx="521307" cy="50709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133105" y="2762276"/>
            <a:ext cx="758265" cy="56399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2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48760" y="1328929"/>
            <a:ext cx="3950506" cy="2422929"/>
            <a:chOff x="4928616" y="1300707"/>
            <a:chExt cx="3950506" cy="2422929"/>
          </a:xfrm>
        </p:grpSpPr>
        <p:sp>
          <p:nvSpPr>
            <p:cNvPr id="38" name="TextBox 37"/>
            <p:cNvSpPr txBox="1"/>
            <p:nvPr/>
          </p:nvSpPr>
          <p:spPr>
            <a:xfrm>
              <a:off x="4928616" y="2211810"/>
              <a:ext cx="9263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sz="6000" dirty="0">
                <a:solidFill>
                  <a:srgbClr val="008000"/>
                </a:solidFill>
              </a:endParaRPr>
            </a:p>
          </p:txBody>
        </p:sp>
        <p:pic>
          <p:nvPicPr>
            <p:cNvPr id="79" name="Picture 78" descr="steeldru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05" b="68053"/>
            <a:stretch/>
          </p:blipFill>
          <p:spPr>
            <a:xfrm>
              <a:off x="5647578" y="1620516"/>
              <a:ext cx="3231544" cy="2103120"/>
            </a:xfrm>
            <a:prstGeom prst="rect">
              <a:avLst/>
            </a:prstGeom>
            <a:ln w="76200" cmpd="sng">
              <a:noFill/>
            </a:ln>
          </p:spPr>
        </p:pic>
        <p:sp>
          <p:nvSpPr>
            <p:cNvPr id="85" name="TextBox 84"/>
            <p:cNvSpPr txBox="1"/>
            <p:nvPr/>
          </p:nvSpPr>
          <p:spPr>
            <a:xfrm>
              <a:off x="7567888" y="2349520"/>
              <a:ext cx="64008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6"/>
                  </a:solidFill>
                </a:rPr>
                <a:t>Folding chair</a:t>
              </a:r>
              <a:endParaRPr lang="en-US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753710" y="1713551"/>
              <a:ext cx="68580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/>
                  </a:solidFill>
                </a:rPr>
                <a:t>Persian cat</a:t>
              </a:r>
              <a:endParaRPr lang="en-US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161376" y="1757116"/>
              <a:ext cx="67665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4"/>
                  </a:solidFill>
                </a:rPr>
                <a:t>Loud speaker</a:t>
              </a:r>
              <a:endParaRPr lang="en-US" sz="1200" b="1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774686" y="2074051"/>
              <a:ext cx="731520" cy="646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Steel drum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752362" y="2362647"/>
              <a:ext cx="59436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5"/>
                  </a:solidFill>
                </a:rPr>
                <a:t>Picket fence</a:t>
              </a:r>
              <a:endParaRPr lang="en-US" sz="1200" b="1" dirty="0">
                <a:solidFill>
                  <a:schemeClr val="accent5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52362" y="1718911"/>
              <a:ext cx="960120" cy="577998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756232" y="2814215"/>
              <a:ext cx="798449" cy="564011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337242" y="2240032"/>
              <a:ext cx="498657" cy="751241"/>
            </a:xfrm>
            <a:prstGeom prst="rect">
              <a:avLst/>
            </a:prstGeom>
            <a:noFill/>
            <a:ln w="381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581999" y="2814215"/>
              <a:ext cx="546147" cy="564011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778557" y="2748672"/>
              <a:ext cx="755949" cy="563999"/>
            </a:xfrm>
            <a:prstGeom prst="rect">
              <a:avLst/>
            </a:prstGeom>
            <a:noFill/>
            <a:ln w="1016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70015" y="1300707"/>
              <a:ext cx="1897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Output</a:t>
              </a:r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98660" y="1290569"/>
            <a:ext cx="3241445" cy="2465662"/>
            <a:chOff x="1178516" y="1262347"/>
            <a:chExt cx="3241445" cy="2465662"/>
          </a:xfrm>
        </p:grpSpPr>
        <p:pic>
          <p:nvPicPr>
            <p:cNvPr id="56" name="Picture 55" descr="steeldru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05" b="68053"/>
            <a:stretch/>
          </p:blipFill>
          <p:spPr>
            <a:xfrm>
              <a:off x="1178516" y="1624889"/>
              <a:ext cx="3241445" cy="2103120"/>
            </a:xfrm>
            <a:prstGeom prst="rect">
              <a:avLst/>
            </a:prstGeom>
            <a:ln w="76200" cmpd="sng">
              <a:noFill/>
            </a:ln>
          </p:spPr>
        </p:pic>
        <p:sp>
          <p:nvSpPr>
            <p:cNvPr id="55" name="TextBox 54"/>
            <p:cNvSpPr txBox="1"/>
            <p:nvPr/>
          </p:nvSpPr>
          <p:spPr>
            <a:xfrm>
              <a:off x="1999163" y="1262347"/>
              <a:ext cx="1897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4F81BD"/>
                  </a:solidFill>
                </a:rPr>
                <a:t>Steel drum</a:t>
              </a:r>
              <a:endParaRPr lang="en-US" sz="2000" dirty="0">
                <a:solidFill>
                  <a:srgbClr val="4F81BD"/>
                </a:solidFill>
              </a:endParaRPr>
            </a:p>
          </p:txBody>
        </p:sp>
      </p:grp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133048" y="274638"/>
            <a:ext cx="9010952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ILSVRC Task 2: Classification + Localization</a:t>
            </a:r>
            <a:endParaRPr lang="en-US" sz="4000" dirty="0"/>
          </a:p>
        </p:txBody>
      </p:sp>
      <p:sp>
        <p:nvSpPr>
          <p:cNvPr id="52" name="TextBox 51"/>
          <p:cNvSpPr txBox="1"/>
          <p:nvPr/>
        </p:nvSpPr>
        <p:spPr>
          <a:xfrm>
            <a:off x="658991" y="4716660"/>
            <a:ext cx="2530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Accuracy =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9" name="Rectangle 58"/>
          <p:cNvSpPr/>
          <p:nvPr/>
        </p:nvSpPr>
        <p:spPr>
          <a:xfrm>
            <a:off x="3914988" y="4013941"/>
            <a:ext cx="86083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err="1"/>
              <a:t>Σ</a:t>
            </a:r>
            <a:endParaRPr lang="en-US" sz="2000" dirty="0"/>
          </a:p>
        </p:txBody>
      </p:sp>
      <p:sp>
        <p:nvSpPr>
          <p:cNvPr id="60" name="TextBox 59"/>
          <p:cNvSpPr txBox="1"/>
          <p:nvPr/>
        </p:nvSpPr>
        <p:spPr>
          <a:xfrm>
            <a:off x="3706740" y="5511936"/>
            <a:ext cx="133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100,000</a:t>
            </a:r>
          </a:p>
          <a:p>
            <a:pPr algn="ctr"/>
            <a:r>
              <a:rPr lang="en-US" sz="2000" dirty="0" smtClean="0"/>
              <a:t>images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4820006" y="4739937"/>
            <a:ext cx="4138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1[correct on image </a:t>
            </a:r>
            <a:r>
              <a:rPr lang="en-US" sz="3600" dirty="0" err="1" smtClean="0"/>
              <a:t>i</a:t>
            </a:r>
            <a:r>
              <a:rPr lang="en-US" sz="3600" dirty="0" smtClean="0"/>
              <a:t>]</a:t>
            </a:r>
            <a:endParaRPr lang="en-US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2292466" y="4695050"/>
            <a:ext cx="208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  <a:p>
            <a:pPr algn="ctr"/>
            <a:r>
              <a:rPr lang="en-US" sz="2400" dirty="0" smtClean="0"/>
              <a:t>100,000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2906888" y="5129940"/>
            <a:ext cx="87040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734552" y="2740416"/>
            <a:ext cx="521307" cy="50709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133105" y="2762276"/>
            <a:ext cx="758265" cy="56399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8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lsvrc2012_lo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4" y="1544638"/>
            <a:ext cx="5260505" cy="357765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3048" y="274638"/>
            <a:ext cx="9010952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ILSVRC Task 2: Classification + Localization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 rot="19732543">
            <a:off x="3578291" y="4269749"/>
            <a:ext cx="286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ISI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9732543">
            <a:off x="3324291" y="5054785"/>
            <a:ext cx="286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OXFORD_VGG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9732543">
            <a:off x="4597999" y="4897550"/>
            <a:ext cx="286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SuperVision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591957" y="2984468"/>
            <a:ext cx="2682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Helvetica Neue Light"/>
              </a:rPr>
              <a:t>Accuracy  </a:t>
            </a:r>
          </a:p>
          <a:p>
            <a:pPr algn="ctr"/>
            <a:r>
              <a:rPr lang="en-US" sz="2400" dirty="0" smtClean="0">
                <a:cs typeface="Helvetica Neue Light"/>
              </a:rPr>
              <a:t>(5 predictions)</a:t>
            </a:r>
          </a:p>
        </p:txBody>
      </p:sp>
      <p:sp>
        <p:nvSpPr>
          <p:cNvPr id="13" name="Left Bracket 12"/>
          <p:cNvSpPr/>
          <p:nvPr/>
        </p:nvSpPr>
        <p:spPr>
          <a:xfrm>
            <a:off x="5559776" y="1947333"/>
            <a:ext cx="239889" cy="649111"/>
          </a:xfrm>
          <a:prstGeom prst="lef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7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142" y="2062358"/>
            <a:ext cx="8265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happens under the hood?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8981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924300" y="1878688"/>
            <a:ext cx="1933222" cy="3099908"/>
            <a:chOff x="3822699" y="1918003"/>
            <a:chExt cx="1933222" cy="30999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2699" y="2511778"/>
              <a:ext cx="1879600" cy="2506133"/>
            </a:xfrm>
            <a:prstGeom prst="rect">
              <a:avLst/>
            </a:prstGeom>
            <a:ln w="76200" cmpd="sng"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3822699" y="1918003"/>
              <a:ext cx="193322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Backpack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620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142" y="2062358"/>
            <a:ext cx="826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happens under the hood</a:t>
            </a:r>
          </a:p>
          <a:p>
            <a:r>
              <a:rPr lang="en-US" sz="4400" dirty="0" smtClean="0"/>
              <a:t>on </a:t>
            </a:r>
            <a:r>
              <a:rPr lang="en-US" sz="4400" dirty="0" err="1" smtClean="0">
                <a:solidFill>
                  <a:srgbClr val="800000"/>
                </a:solidFill>
              </a:rPr>
              <a:t>classification+localization</a:t>
            </a:r>
            <a:r>
              <a:rPr lang="en-US" sz="4400" dirty="0" smtClean="0"/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8981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142" y="2062358"/>
            <a:ext cx="826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happens under the hood</a:t>
            </a:r>
          </a:p>
          <a:p>
            <a:r>
              <a:rPr lang="en-US" sz="4400" dirty="0" smtClean="0"/>
              <a:t>on </a:t>
            </a:r>
            <a:r>
              <a:rPr lang="en-US" sz="4400" dirty="0" err="1" smtClean="0">
                <a:solidFill>
                  <a:srgbClr val="800000"/>
                </a:solidFill>
              </a:rPr>
              <a:t>classification+localization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846667" y="5822717"/>
            <a:ext cx="7639755" cy="9233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Olga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Russakovsky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Deng,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Zhiheng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Huang,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Berg, Li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Detecting avocados to zucchinis: what have we done, and where are we going? ICCV 2013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        	      </a:t>
            </a:r>
            <a:r>
              <a:rPr lang="en-US" dirty="0" smtClean="0">
                <a:solidFill>
                  <a:srgbClr val="000090"/>
                </a:solidFill>
              </a:rPr>
              <a:t>http</a:t>
            </a:r>
            <a:r>
              <a:rPr lang="en-US" dirty="0">
                <a:solidFill>
                  <a:srgbClr val="000090"/>
                </a:solidFill>
              </a:rPr>
              <a:t>:/</a:t>
            </a:r>
            <a:r>
              <a:rPr lang="en-US" dirty="0" smtClean="0">
                <a:solidFill>
                  <a:srgbClr val="000090"/>
                </a:solidFill>
              </a:rPr>
              <a:t>/image-</a:t>
            </a:r>
            <a:r>
              <a:rPr lang="en-US" dirty="0" err="1" smtClean="0">
                <a:solidFill>
                  <a:srgbClr val="000090"/>
                </a:solidFill>
              </a:rPr>
              <a:t>net.org</a:t>
            </a:r>
            <a:r>
              <a:rPr lang="en-US" dirty="0">
                <a:solidFill>
                  <a:srgbClr val="000090"/>
                </a:solidFill>
              </a:rPr>
              <a:t>/challenges/LSVRC/2012/analysis</a:t>
            </a:r>
          </a:p>
        </p:txBody>
      </p:sp>
    </p:spTree>
    <p:extLst>
      <p:ext uri="{BB962C8B-B14F-4D97-AF65-F5344CB8AC3E}">
        <p14:creationId xmlns:p14="http://schemas.microsoft.com/office/powerpoint/2010/main" val="204950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142" y="2062358"/>
            <a:ext cx="826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happens under the hood</a:t>
            </a:r>
          </a:p>
          <a:p>
            <a:r>
              <a:rPr lang="en-US" sz="4400" dirty="0" smtClean="0"/>
              <a:t>on </a:t>
            </a:r>
            <a:r>
              <a:rPr lang="en-US" sz="4400" dirty="0" err="1" smtClean="0">
                <a:solidFill>
                  <a:srgbClr val="800000"/>
                </a:solidFill>
              </a:rPr>
              <a:t>classification+localization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78917" y="485100"/>
            <a:ext cx="7404305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Preliminaries: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ILSVRC-500 (2012) </a:t>
            </a:r>
            <a:r>
              <a:rPr lang="en-US" sz="2400" dirty="0" smtClean="0"/>
              <a:t>dataset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Leading algorithms</a:t>
            </a:r>
          </a:p>
        </p:txBody>
      </p:sp>
      <p:sp>
        <p:nvSpPr>
          <p:cNvPr id="6" name="Rectangle 5"/>
          <p:cNvSpPr/>
          <p:nvPr/>
        </p:nvSpPr>
        <p:spPr>
          <a:xfrm>
            <a:off x="846667" y="5822717"/>
            <a:ext cx="7639755" cy="9233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Olga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Russakovsky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Deng,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Zhiheng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Huang,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Berg, Li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Detecting avocados to zucchinis: what have we done, and where are we going? ICCV 2013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        	      </a:t>
            </a:r>
            <a:r>
              <a:rPr lang="en-US" dirty="0" smtClean="0">
                <a:solidFill>
                  <a:srgbClr val="000090"/>
                </a:solidFill>
              </a:rPr>
              <a:t>http</a:t>
            </a:r>
            <a:r>
              <a:rPr lang="en-US" dirty="0">
                <a:solidFill>
                  <a:srgbClr val="000090"/>
                </a:solidFill>
              </a:rPr>
              <a:t>:/</a:t>
            </a:r>
            <a:r>
              <a:rPr lang="en-US" dirty="0" smtClean="0">
                <a:solidFill>
                  <a:srgbClr val="000090"/>
                </a:solidFill>
              </a:rPr>
              <a:t>/image-</a:t>
            </a:r>
            <a:r>
              <a:rPr lang="en-US" dirty="0" err="1" smtClean="0">
                <a:solidFill>
                  <a:srgbClr val="000090"/>
                </a:solidFill>
              </a:rPr>
              <a:t>net.org</a:t>
            </a:r>
            <a:r>
              <a:rPr lang="en-US" dirty="0">
                <a:solidFill>
                  <a:srgbClr val="000090"/>
                </a:solidFill>
              </a:rPr>
              <a:t>/challenges/LSVRC/2012/analysis</a:t>
            </a:r>
          </a:p>
        </p:txBody>
      </p:sp>
    </p:spTree>
    <p:extLst>
      <p:ext uri="{BB962C8B-B14F-4D97-AF65-F5344CB8AC3E}">
        <p14:creationId xmlns:p14="http://schemas.microsoft.com/office/powerpoint/2010/main" val="396820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142" y="2062358"/>
            <a:ext cx="826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happens under the hood</a:t>
            </a:r>
          </a:p>
          <a:p>
            <a:r>
              <a:rPr lang="en-US" sz="4400" dirty="0" smtClean="0"/>
              <a:t>on </a:t>
            </a:r>
            <a:r>
              <a:rPr lang="en-US" sz="4400" dirty="0" err="1" smtClean="0">
                <a:solidFill>
                  <a:srgbClr val="800000"/>
                </a:solidFill>
              </a:rPr>
              <a:t>classification+localization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78917" y="485100"/>
            <a:ext cx="7404305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Preliminaries: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ILSVRC-500 (2012) </a:t>
            </a:r>
            <a:r>
              <a:rPr lang="en-US" sz="2400" dirty="0" smtClean="0"/>
              <a:t>dataset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Leading algorithms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917" y="3741622"/>
            <a:ext cx="8367889" cy="111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A closer look at small objects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A closer look at textured objects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46667" y="5822717"/>
            <a:ext cx="7639755" cy="9233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Olga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Russakovsky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Deng,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Zhiheng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Huang,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Berg, Li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Detecting avocados to zucchinis: what have we done, and where are we going? ICCV 2013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        	      </a:t>
            </a:r>
            <a:r>
              <a:rPr lang="en-US" dirty="0" smtClean="0">
                <a:solidFill>
                  <a:srgbClr val="000090"/>
                </a:solidFill>
              </a:rPr>
              <a:t>http</a:t>
            </a:r>
            <a:r>
              <a:rPr lang="en-US" dirty="0">
                <a:solidFill>
                  <a:srgbClr val="000090"/>
                </a:solidFill>
              </a:rPr>
              <a:t>:/</a:t>
            </a:r>
            <a:r>
              <a:rPr lang="en-US" dirty="0" smtClean="0">
                <a:solidFill>
                  <a:srgbClr val="000090"/>
                </a:solidFill>
              </a:rPr>
              <a:t>/image-</a:t>
            </a:r>
            <a:r>
              <a:rPr lang="en-US" dirty="0" err="1" smtClean="0">
                <a:solidFill>
                  <a:srgbClr val="000090"/>
                </a:solidFill>
              </a:rPr>
              <a:t>net.org</a:t>
            </a:r>
            <a:r>
              <a:rPr lang="en-US" dirty="0">
                <a:solidFill>
                  <a:srgbClr val="000090"/>
                </a:solidFill>
              </a:rPr>
              <a:t>/challenges/LSVRC/2012/analysis</a:t>
            </a:r>
          </a:p>
        </p:txBody>
      </p:sp>
    </p:spTree>
    <p:extLst>
      <p:ext uri="{BB962C8B-B14F-4D97-AF65-F5344CB8AC3E}">
        <p14:creationId xmlns:p14="http://schemas.microsoft.com/office/powerpoint/2010/main" val="240105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142" y="2062358"/>
            <a:ext cx="826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happens under the hood</a:t>
            </a:r>
          </a:p>
          <a:p>
            <a:r>
              <a:rPr lang="en-US" sz="4400" dirty="0" smtClean="0"/>
              <a:t>on </a:t>
            </a:r>
            <a:r>
              <a:rPr lang="en-US" sz="4400" dirty="0" err="1" smtClean="0">
                <a:solidFill>
                  <a:srgbClr val="800000"/>
                </a:solidFill>
              </a:rPr>
              <a:t>classification+localization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78917" y="485100"/>
            <a:ext cx="7404305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Preliminaries: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u="sng" dirty="0"/>
              <a:t>ILSVRC-500 (2012) </a:t>
            </a:r>
            <a:r>
              <a:rPr lang="en-US" sz="2400" u="sng" dirty="0" smtClean="0"/>
              <a:t>dataset</a:t>
            </a:r>
            <a:endParaRPr lang="en-US" sz="2400" u="sng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Leading algorithms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917" y="3741622"/>
            <a:ext cx="8367889" cy="111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A closer look at small objects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A closer look at textured objects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46667" y="5822717"/>
            <a:ext cx="7639755" cy="9233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Olga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Russakovsky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Deng,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Zhiheng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Huang,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Berg, Li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Detecting avocados to zucchinis: what have we done, and where are we going? ICCV 2013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        	      </a:t>
            </a:r>
            <a:r>
              <a:rPr lang="en-US" dirty="0" smtClean="0">
                <a:solidFill>
                  <a:srgbClr val="000090"/>
                </a:solidFill>
              </a:rPr>
              <a:t>http</a:t>
            </a:r>
            <a:r>
              <a:rPr lang="en-US" dirty="0">
                <a:solidFill>
                  <a:srgbClr val="000090"/>
                </a:solidFill>
              </a:rPr>
              <a:t>:/</a:t>
            </a:r>
            <a:r>
              <a:rPr lang="en-US" dirty="0" smtClean="0">
                <a:solidFill>
                  <a:srgbClr val="000090"/>
                </a:solidFill>
              </a:rPr>
              <a:t>/image-</a:t>
            </a:r>
            <a:r>
              <a:rPr lang="en-US" dirty="0" err="1" smtClean="0">
                <a:solidFill>
                  <a:srgbClr val="000090"/>
                </a:solidFill>
              </a:rPr>
              <a:t>net.org</a:t>
            </a:r>
            <a:r>
              <a:rPr lang="en-US" dirty="0">
                <a:solidFill>
                  <a:srgbClr val="000090"/>
                </a:solidFill>
              </a:rPr>
              <a:t>/challenges/LSVRC/2012/analysis</a:t>
            </a:r>
          </a:p>
        </p:txBody>
      </p:sp>
    </p:spTree>
    <p:extLst>
      <p:ext uri="{BB962C8B-B14F-4D97-AF65-F5344CB8AC3E}">
        <p14:creationId xmlns:p14="http://schemas.microsoft.com/office/powerpoint/2010/main" val="89182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asy_h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8" y="2142445"/>
            <a:ext cx="8088655" cy="19397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503" y="4097841"/>
            <a:ext cx="2152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Easy to localize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6297" y="4082201"/>
            <a:ext cx="2152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Hard to localize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9889" y="1606223"/>
            <a:ext cx="8740479" cy="3048000"/>
          </a:xfrm>
          <a:prstGeom prst="rect">
            <a:avLst/>
          </a:prstGeom>
          <a:noFill/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9889" y="1634443"/>
            <a:ext cx="874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1000 object classes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ILSVRC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0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asy_h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8" y="2142445"/>
            <a:ext cx="8088655" cy="19397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503" y="4097841"/>
            <a:ext cx="2152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Easy to localize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6297" y="4082201"/>
            <a:ext cx="2152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Hard to localize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43777" y="1606223"/>
            <a:ext cx="4436591" cy="3048000"/>
          </a:xfrm>
          <a:prstGeom prst="rect">
            <a:avLst/>
          </a:prstGeom>
          <a:noFill/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2888" y="1617511"/>
            <a:ext cx="4436591" cy="303671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43777" y="1634443"/>
            <a:ext cx="443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500 classes with smallest objects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ILSVRC-500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4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asy_h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8" y="2142445"/>
            <a:ext cx="8088655" cy="19397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503" y="4097841"/>
            <a:ext cx="2152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Easy to localize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6297" y="4082201"/>
            <a:ext cx="2152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Hard to localize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43777" y="1606223"/>
            <a:ext cx="4436591" cy="3048000"/>
          </a:xfrm>
          <a:prstGeom prst="rect">
            <a:avLst/>
          </a:prstGeom>
          <a:noFill/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2888" y="1617511"/>
            <a:ext cx="4436591" cy="303671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061036"/>
              </p:ext>
            </p:extLst>
          </p:nvPr>
        </p:nvGraphicFramePr>
        <p:xfrm>
          <a:off x="950644" y="5307594"/>
          <a:ext cx="7396520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3728"/>
                <a:gridCol w="2933728"/>
                <a:gridCol w="15290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ILSVRC-500 (2012)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500</a:t>
                      </a:r>
                      <a:r>
                        <a:rPr lang="en-US" sz="2400" baseline="0" dirty="0" smtClean="0"/>
                        <a:t> object categories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25.3%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PASCAL VOC (2012)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20 object categories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25.2%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9362" y="4795333"/>
            <a:ext cx="7447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</a:t>
            </a:r>
            <a:r>
              <a:rPr lang="en-US" sz="2000" dirty="0" smtClean="0"/>
              <a:t>bject scale (fraction of image area occupied by target object)</a:t>
            </a:r>
            <a:endParaRPr lang="en-US" sz="20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ILSVRC-500 (2012)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43777" y="1634443"/>
            <a:ext cx="443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500 classes with smallest objects</a:t>
            </a:r>
          </a:p>
        </p:txBody>
      </p:sp>
    </p:spTree>
    <p:extLst>
      <p:ext uri="{BB962C8B-B14F-4D97-AF65-F5344CB8AC3E}">
        <p14:creationId xmlns:p14="http://schemas.microsoft.com/office/powerpoint/2010/main" val="198640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teeldrum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1782910"/>
            <a:ext cx="8198556" cy="1896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5" y="274638"/>
            <a:ext cx="897466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Chance Performance of Localization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9474953" y="1832758"/>
            <a:ext cx="1317721" cy="1756960"/>
            <a:chOff x="1831009" y="4785569"/>
            <a:chExt cx="1317721" cy="17569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1009" y="4785569"/>
              <a:ext cx="1317721" cy="175696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95527" y="4886175"/>
              <a:ext cx="462420" cy="1239987"/>
            </a:xfrm>
            <a:prstGeom prst="rect">
              <a:avLst/>
            </a:prstGeom>
            <a:noFill/>
            <a:ln w="762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7192" y="1782910"/>
            <a:ext cx="1328589" cy="17714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245266" y="2242805"/>
            <a:ext cx="250204" cy="797155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552246" y="2242805"/>
            <a:ext cx="250204" cy="652480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656415" y="2251659"/>
            <a:ext cx="250204" cy="106157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029173" y="1962308"/>
            <a:ext cx="250204" cy="724001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134216" y="2011159"/>
            <a:ext cx="196272" cy="88412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146629" y="2412409"/>
            <a:ext cx="177215" cy="90082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0873062" y="1815177"/>
            <a:ext cx="1304388" cy="1739184"/>
            <a:chOff x="3268563" y="4803345"/>
            <a:chExt cx="1304388" cy="17391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8563" y="4803345"/>
              <a:ext cx="1304388" cy="173918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673342" y="5835229"/>
              <a:ext cx="329922" cy="417949"/>
            </a:xfrm>
            <a:prstGeom prst="rect">
              <a:avLst/>
            </a:prstGeom>
            <a:noFill/>
            <a:ln w="762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619337" y="1842695"/>
            <a:ext cx="56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</a:t>
            </a:r>
            <a:r>
              <a:rPr lang="en-US" sz="2000" baseline="-25000" dirty="0" smtClean="0">
                <a:solidFill>
                  <a:srgbClr val="FFFF00"/>
                </a:solidFill>
              </a:rPr>
              <a:t>1</a:t>
            </a:r>
            <a:endParaRPr lang="en-US" sz="2000" baseline="-250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21278" y="2639850"/>
            <a:ext cx="56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</a:t>
            </a:r>
            <a:r>
              <a:rPr lang="en-US" sz="2000" baseline="-25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185033" y="1732848"/>
            <a:ext cx="1052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</a:t>
            </a:r>
            <a:r>
              <a:rPr lang="en-US" sz="2000" baseline="-25000" dirty="0" smtClean="0">
                <a:solidFill>
                  <a:srgbClr val="FFFF00"/>
                </a:solidFill>
              </a:rPr>
              <a:t>3,4,5,6,…</a:t>
            </a:r>
            <a:endParaRPr lang="en-US" sz="2000" baseline="-25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630" y="1324831"/>
            <a:ext cx="239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Steel drum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524000" y="2700420"/>
            <a:ext cx="673979" cy="494816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192043" y="2686101"/>
            <a:ext cx="374290" cy="35014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584881" y="2920124"/>
            <a:ext cx="325786" cy="39311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910668" y="2847061"/>
            <a:ext cx="409222" cy="41794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319890" y="2833717"/>
            <a:ext cx="522110" cy="431294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788149" y="2881825"/>
            <a:ext cx="591961" cy="672536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083300" y="2761892"/>
            <a:ext cx="548921" cy="27806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619994" y="2695861"/>
            <a:ext cx="561981" cy="34037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8181976" y="2695862"/>
            <a:ext cx="422628" cy="34037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177932" y="2229755"/>
            <a:ext cx="487179" cy="400110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baseline="-25000" dirty="0" smtClean="0"/>
              <a:t>1</a:t>
            </a:r>
            <a:endParaRPr lang="en-US" sz="2000" baseline="-25000" dirty="0"/>
          </a:p>
        </p:txBody>
      </p:sp>
      <p:sp>
        <p:nvSpPr>
          <p:cNvPr id="62" name="TextBox 61"/>
          <p:cNvSpPr txBox="1"/>
          <p:nvPr/>
        </p:nvSpPr>
        <p:spPr>
          <a:xfrm>
            <a:off x="1673580" y="2267549"/>
            <a:ext cx="487179" cy="400110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83624" y="2467604"/>
            <a:ext cx="487179" cy="400110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887384" y="2404115"/>
            <a:ext cx="487179" cy="400110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4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84630" y="2381091"/>
            <a:ext cx="487179" cy="400110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5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145042" y="2308742"/>
            <a:ext cx="487179" cy="400110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6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865296" y="2446951"/>
            <a:ext cx="487179" cy="400110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7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619994" y="2229755"/>
            <a:ext cx="487179" cy="400110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8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181975" y="2237548"/>
            <a:ext cx="487179" cy="400110"/>
          </a:xfrm>
          <a:prstGeom prst="rect">
            <a:avLst/>
          </a:prstGeom>
          <a:solidFill>
            <a:srgbClr val="A6A6A6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9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32887" y="3612173"/>
            <a:ext cx="141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 = 9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0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teeldrum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1782910"/>
            <a:ext cx="8198556" cy="1896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5" y="274638"/>
            <a:ext cx="897466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Chance Performance of Localization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9474953" y="1832758"/>
            <a:ext cx="1317721" cy="1756960"/>
            <a:chOff x="1831009" y="4785569"/>
            <a:chExt cx="1317721" cy="17569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1009" y="4785569"/>
              <a:ext cx="1317721" cy="175696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95527" y="4886175"/>
              <a:ext cx="462420" cy="1239987"/>
            </a:xfrm>
            <a:prstGeom prst="rect">
              <a:avLst/>
            </a:prstGeom>
            <a:noFill/>
            <a:ln w="762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7192" y="1782910"/>
            <a:ext cx="1328589" cy="17714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245266" y="2242805"/>
            <a:ext cx="250204" cy="797155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552246" y="2242805"/>
            <a:ext cx="250204" cy="652480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656415" y="2251659"/>
            <a:ext cx="250204" cy="106157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029173" y="1962308"/>
            <a:ext cx="250204" cy="724001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134216" y="2011159"/>
            <a:ext cx="196272" cy="88412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146629" y="2412409"/>
            <a:ext cx="177215" cy="90082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0873062" y="1815177"/>
            <a:ext cx="1304388" cy="1739184"/>
            <a:chOff x="3268563" y="4803345"/>
            <a:chExt cx="1304388" cy="17391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8563" y="4803345"/>
              <a:ext cx="1304388" cy="173918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673342" y="5835229"/>
              <a:ext cx="329922" cy="417949"/>
            </a:xfrm>
            <a:prstGeom prst="rect">
              <a:avLst/>
            </a:prstGeom>
            <a:noFill/>
            <a:ln w="762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619337" y="1842695"/>
            <a:ext cx="56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</a:t>
            </a:r>
            <a:r>
              <a:rPr lang="en-US" sz="2000" baseline="-25000" dirty="0" smtClean="0">
                <a:solidFill>
                  <a:srgbClr val="FFFF00"/>
                </a:solidFill>
              </a:rPr>
              <a:t>1</a:t>
            </a:r>
            <a:endParaRPr lang="en-US" sz="2000" baseline="-250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21278" y="2639850"/>
            <a:ext cx="56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</a:t>
            </a:r>
            <a:r>
              <a:rPr lang="en-US" sz="2000" baseline="-25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185033" y="1732848"/>
            <a:ext cx="1052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</a:t>
            </a:r>
            <a:r>
              <a:rPr lang="en-US" sz="2000" baseline="-25000" dirty="0" smtClean="0">
                <a:solidFill>
                  <a:srgbClr val="FFFF00"/>
                </a:solidFill>
              </a:rPr>
              <a:t>3,4,5,6,…</a:t>
            </a:r>
            <a:endParaRPr lang="en-US" sz="2000" baseline="-25000" dirty="0">
              <a:solidFill>
                <a:srgbClr val="FFFF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3725" r="9244"/>
          <a:stretch/>
        </p:blipFill>
        <p:spPr>
          <a:xfrm>
            <a:off x="1889662" y="3891214"/>
            <a:ext cx="5390438" cy="1400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630" y="1324831"/>
            <a:ext cx="239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Steel drum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524000" y="2700420"/>
            <a:ext cx="673979" cy="494816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192043" y="2686101"/>
            <a:ext cx="374290" cy="35014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584881" y="2920124"/>
            <a:ext cx="325786" cy="39311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910668" y="2847061"/>
            <a:ext cx="409222" cy="41794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319890" y="2833717"/>
            <a:ext cx="522110" cy="431294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788149" y="2881825"/>
            <a:ext cx="591961" cy="672536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083300" y="2761892"/>
            <a:ext cx="548921" cy="27806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619994" y="2695861"/>
            <a:ext cx="561981" cy="34037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8181976" y="2695862"/>
            <a:ext cx="422628" cy="34037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177932" y="2229755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baseline="-25000" dirty="0" smtClean="0"/>
              <a:t>1</a:t>
            </a:r>
            <a:endParaRPr lang="en-US" sz="2000" baseline="-25000" dirty="0"/>
          </a:p>
        </p:txBody>
      </p:sp>
      <p:sp>
        <p:nvSpPr>
          <p:cNvPr id="62" name="TextBox 61"/>
          <p:cNvSpPr txBox="1"/>
          <p:nvPr/>
        </p:nvSpPr>
        <p:spPr>
          <a:xfrm>
            <a:off x="1673580" y="2267549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83624" y="2467604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887384" y="2404115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4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84630" y="2381091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5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145042" y="2308742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6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865296" y="2446951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7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619994" y="2229755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8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181975" y="2237548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9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32887" y="3612173"/>
            <a:ext cx="141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 = 9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00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924300" y="1878688"/>
            <a:ext cx="1933222" cy="3099908"/>
            <a:chOff x="3822699" y="1918003"/>
            <a:chExt cx="1933222" cy="30999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2699" y="2511778"/>
              <a:ext cx="1879600" cy="2506133"/>
            </a:xfrm>
            <a:prstGeom prst="rect">
              <a:avLst/>
            </a:prstGeom>
            <a:ln w="76200" cmpd="sng"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3822699" y="1918003"/>
              <a:ext cx="193322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Backpack</a:t>
              </a:r>
              <a:endParaRPr lang="en-US" sz="28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31522" y="156027"/>
            <a:ext cx="1933222" cy="2738361"/>
            <a:chOff x="1171222" y="893839"/>
            <a:chExt cx="1933222" cy="27383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7055" y="1435100"/>
              <a:ext cx="1651000" cy="21971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71222" y="893839"/>
              <a:ext cx="1933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Flute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57133" y="26660"/>
            <a:ext cx="1933222" cy="1681136"/>
            <a:chOff x="4247443" y="66525"/>
            <a:chExt cx="1933222" cy="16811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6221" y="604661"/>
              <a:ext cx="1651000" cy="1143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247443" y="66525"/>
              <a:ext cx="1933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Strawberry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32409" y="156027"/>
            <a:ext cx="1933222" cy="2720320"/>
            <a:chOff x="6427611" y="81441"/>
            <a:chExt cx="1933222" cy="27203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8721" y="604661"/>
              <a:ext cx="1651000" cy="21971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7611" y="81441"/>
              <a:ext cx="1933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Traffic light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62319" y="3049510"/>
            <a:ext cx="1933222" cy="1704320"/>
            <a:chOff x="6580011" y="3108980"/>
            <a:chExt cx="1933222" cy="17043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721" y="3632200"/>
              <a:ext cx="1651000" cy="11811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580011" y="3108980"/>
              <a:ext cx="1933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Bathing cap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0" y="2985301"/>
            <a:ext cx="1933222" cy="1993295"/>
            <a:chOff x="1166050" y="4009572"/>
            <a:chExt cx="1933222" cy="19932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7055" y="4636204"/>
              <a:ext cx="1822217" cy="136666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66050" y="4009572"/>
              <a:ext cx="1933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Matchstick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79150" y="4782052"/>
            <a:ext cx="1933222" cy="1882120"/>
            <a:chOff x="5490633" y="4800197"/>
            <a:chExt cx="1933222" cy="18821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02299" y="5323417"/>
              <a:ext cx="1651000" cy="13589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490633" y="4800197"/>
              <a:ext cx="1933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Racket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026355" y="3948182"/>
            <a:ext cx="1651000" cy="2714376"/>
            <a:chOff x="2026355" y="3948182"/>
            <a:chExt cx="1651000" cy="271437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26355" y="4465458"/>
              <a:ext cx="1651000" cy="21971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159000" y="3948182"/>
              <a:ext cx="14901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Sea lion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4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teeldrum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1782910"/>
            <a:ext cx="8198556" cy="1896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5" y="274638"/>
            <a:ext cx="897466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Chance Performance of Localization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9474953" y="1832758"/>
            <a:ext cx="1317721" cy="1756960"/>
            <a:chOff x="1831009" y="4785569"/>
            <a:chExt cx="1317721" cy="17569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1009" y="4785569"/>
              <a:ext cx="1317721" cy="175696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95527" y="4886175"/>
              <a:ext cx="462420" cy="1239987"/>
            </a:xfrm>
            <a:prstGeom prst="rect">
              <a:avLst/>
            </a:prstGeom>
            <a:noFill/>
            <a:ln w="762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7192" y="1782910"/>
            <a:ext cx="1328589" cy="17714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245266" y="2242805"/>
            <a:ext cx="250204" cy="797155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552246" y="2242805"/>
            <a:ext cx="250204" cy="652480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656415" y="2251659"/>
            <a:ext cx="250204" cy="106157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029173" y="1962308"/>
            <a:ext cx="250204" cy="724001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134216" y="2011159"/>
            <a:ext cx="196272" cy="88412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146629" y="2412409"/>
            <a:ext cx="177215" cy="900826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0873062" y="1815177"/>
            <a:ext cx="1304388" cy="1739184"/>
            <a:chOff x="3268563" y="4803345"/>
            <a:chExt cx="1304388" cy="17391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8563" y="4803345"/>
              <a:ext cx="1304388" cy="173918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673342" y="5835229"/>
              <a:ext cx="329922" cy="417949"/>
            </a:xfrm>
            <a:prstGeom prst="rect">
              <a:avLst/>
            </a:prstGeom>
            <a:noFill/>
            <a:ln w="762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619337" y="1842695"/>
            <a:ext cx="56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</a:t>
            </a:r>
            <a:r>
              <a:rPr lang="en-US" sz="2000" baseline="-25000" dirty="0" smtClean="0">
                <a:solidFill>
                  <a:srgbClr val="FFFF00"/>
                </a:solidFill>
              </a:rPr>
              <a:t>1</a:t>
            </a:r>
            <a:endParaRPr lang="en-US" sz="2000" baseline="-250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21278" y="2639850"/>
            <a:ext cx="56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</a:t>
            </a:r>
            <a:r>
              <a:rPr lang="en-US" sz="2000" baseline="-25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185033" y="1732848"/>
            <a:ext cx="1052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</a:t>
            </a:r>
            <a:r>
              <a:rPr lang="en-US" sz="2000" baseline="-25000" dirty="0" smtClean="0">
                <a:solidFill>
                  <a:srgbClr val="FFFF00"/>
                </a:solidFill>
              </a:rPr>
              <a:t>3,4,5,6,…</a:t>
            </a:r>
            <a:endParaRPr lang="en-US" sz="2000" baseline="-25000" dirty="0">
              <a:solidFill>
                <a:srgbClr val="FFFF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3725" r="9244"/>
          <a:stretch/>
        </p:blipFill>
        <p:spPr>
          <a:xfrm>
            <a:off x="1889662" y="3891214"/>
            <a:ext cx="5390438" cy="1400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630" y="1324831"/>
            <a:ext cx="239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Steel drum</a:t>
            </a:r>
            <a:endParaRPr lang="en-US" dirty="0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954041"/>
              </p:ext>
            </p:extLst>
          </p:nvPr>
        </p:nvGraphicFramePr>
        <p:xfrm>
          <a:off x="973164" y="5328603"/>
          <a:ext cx="7396520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3728"/>
                <a:gridCol w="2933728"/>
                <a:gridCol w="15290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ILSVRC-500 (2012)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500 object categories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8.4%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PASCAL</a:t>
                      </a:r>
                      <a:r>
                        <a:rPr lang="en-US" sz="1800" baseline="0" dirty="0" smtClean="0"/>
                        <a:t> VOC (2012)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</a:t>
                      </a:r>
                      <a:r>
                        <a:rPr lang="en-US" sz="1800" baseline="0" dirty="0" smtClean="0"/>
                        <a:t> object categories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8.8%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1177932" y="2229755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baseline="-25000" dirty="0" smtClean="0"/>
              <a:t>1</a:t>
            </a:r>
            <a:endParaRPr lang="en-US" sz="2000" baseline="-25000" dirty="0"/>
          </a:p>
        </p:txBody>
      </p:sp>
      <p:sp>
        <p:nvSpPr>
          <p:cNvPr id="62" name="TextBox 61"/>
          <p:cNvSpPr txBox="1"/>
          <p:nvPr/>
        </p:nvSpPr>
        <p:spPr>
          <a:xfrm>
            <a:off x="1673580" y="2267549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83624" y="2467604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887384" y="2404115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4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84630" y="2381091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5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145042" y="2308742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6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865296" y="2446951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7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619994" y="2229755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8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181975" y="2237548"/>
            <a:ext cx="487179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B</a:t>
            </a:r>
            <a:r>
              <a:rPr lang="en-US" sz="2000" baseline="-25000" dirty="0" smtClean="0">
                <a:solidFill>
                  <a:srgbClr val="000000"/>
                </a:solidFill>
              </a:rPr>
              <a:t>9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32887" y="3612173"/>
            <a:ext cx="141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 = 9 here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1524000" y="2700420"/>
            <a:ext cx="673979" cy="494816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192043" y="2686101"/>
            <a:ext cx="374290" cy="35014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584881" y="2920124"/>
            <a:ext cx="325786" cy="39311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910668" y="2847061"/>
            <a:ext cx="409222" cy="41794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319890" y="2833717"/>
            <a:ext cx="522110" cy="431294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788149" y="2881825"/>
            <a:ext cx="591961" cy="672536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083300" y="2761892"/>
            <a:ext cx="548921" cy="27806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619994" y="2695861"/>
            <a:ext cx="561981" cy="34037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8181976" y="2695862"/>
            <a:ext cx="422628" cy="340379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5" y="274638"/>
            <a:ext cx="897466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Level of clutter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739" y="1340285"/>
            <a:ext cx="189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Steel drum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3112" y="2104727"/>
            <a:ext cx="43321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urier"/>
                <a:cs typeface="Courier"/>
              </a:rPr>
              <a:t>- Generate candidate object regions using method of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200" dirty="0" smtClean="0">
                <a:latin typeface="Courier"/>
                <a:cs typeface="Courier"/>
              </a:rPr>
              <a:t>Selective Search for Object Detection</a:t>
            </a:r>
          </a:p>
          <a:p>
            <a:r>
              <a:rPr lang="en-US" sz="1200" dirty="0">
                <a:latin typeface="Courier"/>
                <a:cs typeface="Courier"/>
              </a:rPr>
              <a:t>	</a:t>
            </a:r>
            <a:r>
              <a:rPr lang="en-US" sz="1200" dirty="0" err="1" smtClean="0">
                <a:latin typeface="Courier"/>
                <a:cs typeface="Courier"/>
              </a:rPr>
              <a:t>vanDeSande</a:t>
            </a:r>
            <a:r>
              <a:rPr lang="en-US" sz="1200" dirty="0" smtClean="0">
                <a:latin typeface="Courier"/>
                <a:cs typeface="Courier"/>
              </a:rPr>
              <a:t> et al. ICCV 2011</a:t>
            </a:r>
          </a:p>
          <a:p>
            <a:r>
              <a:rPr lang="en-US" sz="1600" dirty="0" smtClean="0">
                <a:latin typeface="Courier"/>
                <a:cs typeface="Courier"/>
              </a:rPr>
              <a:t>- Filter out regions inside object</a:t>
            </a:r>
          </a:p>
          <a:p>
            <a:r>
              <a:rPr lang="en-US" sz="1600" dirty="0" smtClean="0">
                <a:latin typeface="Courier"/>
                <a:cs typeface="Courier"/>
              </a:rPr>
              <a:t>- Count regions</a:t>
            </a:r>
            <a:endParaRPr lang="en-US" sz="1600" dirty="0">
              <a:latin typeface="Courier"/>
              <a:cs typeface="Courier"/>
            </a:endParaRPr>
          </a:p>
        </p:txBody>
      </p:sp>
      <p:pic>
        <p:nvPicPr>
          <p:cNvPr id="5" name="Picture 4" descr="steeldrum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64" y="1850727"/>
            <a:ext cx="3358444" cy="22917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1941" y="1963615"/>
            <a:ext cx="508503" cy="491717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71941" y="1963615"/>
            <a:ext cx="3147281" cy="731607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50231" y="2642009"/>
            <a:ext cx="468992" cy="603548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89202" y="3426181"/>
            <a:ext cx="774797" cy="603548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14443" y="3022519"/>
            <a:ext cx="471001" cy="603548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66843" y="2695222"/>
            <a:ext cx="122359" cy="875277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21085" y="2550904"/>
            <a:ext cx="122359" cy="875277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49599" y="2536826"/>
            <a:ext cx="122359" cy="341841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65777" y="2642009"/>
            <a:ext cx="258890" cy="365803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65776" y="2684751"/>
            <a:ext cx="506181" cy="365803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74263" y="3062655"/>
            <a:ext cx="939806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5553" y="3088056"/>
            <a:ext cx="128004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81509" y="3113457"/>
            <a:ext cx="128004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319798" y="3110636"/>
            <a:ext cx="128004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472198" y="3079593"/>
            <a:ext cx="128004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68154" y="3090883"/>
            <a:ext cx="128004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720554" y="3073951"/>
            <a:ext cx="128004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014069" y="3022131"/>
            <a:ext cx="857889" cy="548368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63889" y="3007812"/>
            <a:ext cx="476423" cy="388035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4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5" y="274638"/>
            <a:ext cx="897466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Level of clutter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739" y="1340285"/>
            <a:ext cx="189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Steel drum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3112" y="2104727"/>
            <a:ext cx="43321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urier"/>
                <a:cs typeface="Courier"/>
              </a:rPr>
              <a:t>- Generate candidate object regions using method of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200" dirty="0" smtClean="0">
                <a:latin typeface="Courier"/>
                <a:cs typeface="Courier"/>
              </a:rPr>
              <a:t>Selective Search for Object Detection</a:t>
            </a:r>
          </a:p>
          <a:p>
            <a:r>
              <a:rPr lang="en-US" sz="1200" dirty="0">
                <a:latin typeface="Courier"/>
                <a:cs typeface="Courier"/>
              </a:rPr>
              <a:t>	</a:t>
            </a:r>
            <a:r>
              <a:rPr lang="en-US" sz="1200" dirty="0" err="1" smtClean="0">
                <a:latin typeface="Courier"/>
                <a:cs typeface="Courier"/>
              </a:rPr>
              <a:t>vanDeSande</a:t>
            </a:r>
            <a:r>
              <a:rPr lang="en-US" sz="1200" dirty="0" smtClean="0">
                <a:latin typeface="Courier"/>
                <a:cs typeface="Courier"/>
              </a:rPr>
              <a:t> et al. ICCV 2011</a:t>
            </a:r>
          </a:p>
          <a:p>
            <a:r>
              <a:rPr lang="en-US" sz="1600" dirty="0" smtClean="0">
                <a:latin typeface="Courier"/>
                <a:cs typeface="Courier"/>
              </a:rPr>
              <a:t>- Filter out regions inside object</a:t>
            </a:r>
          </a:p>
          <a:p>
            <a:r>
              <a:rPr lang="en-US" sz="1600" dirty="0" smtClean="0">
                <a:latin typeface="Courier"/>
                <a:cs typeface="Courier"/>
              </a:rPr>
              <a:t>- Count regions</a:t>
            </a:r>
            <a:endParaRPr lang="en-US" sz="1600" dirty="0">
              <a:latin typeface="Courier"/>
              <a:cs typeface="Courier"/>
            </a:endParaRPr>
          </a:p>
        </p:txBody>
      </p:sp>
      <p:pic>
        <p:nvPicPr>
          <p:cNvPr id="5" name="Picture 4" descr="steeldrum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64" y="1850727"/>
            <a:ext cx="3358444" cy="22917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1941" y="1963615"/>
            <a:ext cx="508503" cy="491717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71941" y="1963615"/>
            <a:ext cx="3147281" cy="731607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50231" y="2642009"/>
            <a:ext cx="468992" cy="603548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89202" y="3426181"/>
            <a:ext cx="774797" cy="603548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14443" y="3022519"/>
            <a:ext cx="471001" cy="603548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66843" y="2695222"/>
            <a:ext cx="122359" cy="875277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21085" y="2550904"/>
            <a:ext cx="122359" cy="875277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49599" y="2536826"/>
            <a:ext cx="122359" cy="341841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365777" y="2642009"/>
            <a:ext cx="258890" cy="365803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65776" y="2684751"/>
            <a:ext cx="506181" cy="365803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74263" y="3062655"/>
            <a:ext cx="939806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5553" y="3088056"/>
            <a:ext cx="128004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81509" y="3113457"/>
            <a:ext cx="128004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319798" y="3110636"/>
            <a:ext cx="128004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472198" y="3079593"/>
            <a:ext cx="128004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68154" y="3090883"/>
            <a:ext cx="128004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720554" y="3073951"/>
            <a:ext cx="128004" cy="563412"/>
          </a:xfrm>
          <a:prstGeom prst="rect">
            <a:avLst/>
          </a:prstGeom>
          <a:noFill/>
          <a:ln w="38100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014069" y="3022131"/>
            <a:ext cx="857889" cy="548368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63889" y="3007812"/>
            <a:ext cx="476423" cy="388035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367187"/>
              </p:ext>
            </p:extLst>
          </p:nvPr>
        </p:nvGraphicFramePr>
        <p:xfrm>
          <a:off x="973164" y="4531485"/>
          <a:ext cx="7396520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3728"/>
                <a:gridCol w="2933728"/>
                <a:gridCol w="15290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ILSVRC-500 (2012)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500 object categories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128 ± 35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PASCAL</a:t>
                      </a:r>
                      <a:r>
                        <a:rPr lang="en-US" sz="1800" baseline="0" dirty="0" smtClean="0"/>
                        <a:t> VOC (2012)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</a:t>
                      </a:r>
                      <a:r>
                        <a:rPr lang="en-US" sz="1800" baseline="0" dirty="0" smtClean="0"/>
                        <a:t> object categories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130 ± 29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11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142" y="2062358"/>
            <a:ext cx="826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happens under the hood</a:t>
            </a:r>
          </a:p>
          <a:p>
            <a:r>
              <a:rPr lang="en-US" sz="4400" dirty="0" smtClean="0"/>
              <a:t>on </a:t>
            </a:r>
            <a:r>
              <a:rPr lang="en-US" sz="4400" dirty="0" err="1" smtClean="0">
                <a:solidFill>
                  <a:srgbClr val="800000"/>
                </a:solidFill>
              </a:rPr>
              <a:t>classification+localization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78917" y="485100"/>
            <a:ext cx="7404305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Preliminaries: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ILSVRC-500 (2012) </a:t>
            </a:r>
            <a:r>
              <a:rPr lang="en-US" sz="2400" dirty="0" smtClean="0"/>
              <a:t>dataset – similar to PASCAL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u="sng" dirty="0" smtClean="0"/>
              <a:t>Leading algorithms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917" y="3741622"/>
            <a:ext cx="8367889" cy="111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A closer look at small objects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A closer look at textured objects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46667" y="5822717"/>
            <a:ext cx="7639755" cy="9233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Olga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Russakovsky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Deng,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Zhiheng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Huang,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Berg, Li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Detecting avocados to zucchinis: what have we done, and where are we going? ICCV 2013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        	      </a:t>
            </a:r>
            <a:r>
              <a:rPr lang="en-US" dirty="0" smtClean="0">
                <a:solidFill>
                  <a:srgbClr val="000090"/>
                </a:solidFill>
              </a:rPr>
              <a:t>http</a:t>
            </a:r>
            <a:r>
              <a:rPr lang="en-US" dirty="0">
                <a:solidFill>
                  <a:srgbClr val="000090"/>
                </a:solidFill>
              </a:rPr>
              <a:t>:/</a:t>
            </a:r>
            <a:r>
              <a:rPr lang="en-US" dirty="0" smtClean="0">
                <a:solidFill>
                  <a:srgbClr val="000090"/>
                </a:solidFill>
              </a:rPr>
              <a:t>/image-</a:t>
            </a:r>
            <a:r>
              <a:rPr lang="en-US" dirty="0" err="1" smtClean="0">
                <a:solidFill>
                  <a:srgbClr val="000090"/>
                </a:solidFill>
              </a:rPr>
              <a:t>net.org</a:t>
            </a:r>
            <a:r>
              <a:rPr lang="en-US" dirty="0">
                <a:solidFill>
                  <a:srgbClr val="000090"/>
                </a:solidFill>
              </a:rPr>
              <a:t>/challenges/LSVRC/2012/analysis</a:t>
            </a:r>
          </a:p>
        </p:txBody>
      </p:sp>
    </p:spTree>
    <p:extLst>
      <p:ext uri="{BB962C8B-B14F-4D97-AF65-F5344CB8AC3E}">
        <p14:creationId xmlns:p14="http://schemas.microsoft.com/office/powerpoint/2010/main" val="32550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5" y="274638"/>
            <a:ext cx="8974666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SuperVision</a:t>
            </a:r>
            <a:r>
              <a:rPr lang="en-US" dirty="0" smtClean="0"/>
              <a:t> (SV)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9048" y="1320876"/>
            <a:ext cx="6894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Alex </a:t>
            </a:r>
            <a:r>
              <a:rPr lang="en-US" dirty="0" err="1"/>
              <a:t>Krizhevsky</a:t>
            </a:r>
            <a:r>
              <a:rPr lang="en-US" dirty="0"/>
              <a:t>, </a:t>
            </a:r>
            <a:r>
              <a:rPr lang="en-US" dirty="0" err="1"/>
              <a:t>Ilya</a:t>
            </a:r>
            <a:r>
              <a:rPr lang="en-US" dirty="0"/>
              <a:t> </a:t>
            </a:r>
            <a:r>
              <a:rPr lang="en-US" dirty="0" err="1"/>
              <a:t>Sutskever</a:t>
            </a:r>
            <a:r>
              <a:rPr lang="en-US" dirty="0"/>
              <a:t>, Geoffrey Hinton </a:t>
            </a:r>
            <a:r>
              <a:rPr lang="en-US" dirty="0" smtClean="0"/>
              <a:t>   (</a:t>
            </a:r>
            <a:r>
              <a:rPr lang="en-US" dirty="0" err="1"/>
              <a:t>Krizhevsky</a:t>
            </a:r>
            <a:r>
              <a:rPr lang="en-US" dirty="0"/>
              <a:t> NIPS12)</a:t>
            </a:r>
          </a:p>
        </p:txBody>
      </p:sp>
      <p:sp>
        <p:nvSpPr>
          <p:cNvPr id="8" name="Rectangle 7"/>
          <p:cNvSpPr/>
          <p:nvPr/>
        </p:nvSpPr>
        <p:spPr>
          <a:xfrm>
            <a:off x="580570" y="1949542"/>
            <a:ext cx="776514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Image classification: </a:t>
            </a:r>
            <a:r>
              <a:rPr lang="en-US" sz="2400" dirty="0"/>
              <a:t>Deep convolutional neural networks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7 hidden “weight” layers, 650K neurons, 60M parameters, 630M connections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Rectified Linear Units, max pooling, dropout trick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Randomly extracted 224x224 patches for more data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Trained with SGD on two GPUs for a week, fully supervised</a:t>
            </a:r>
          </a:p>
          <a:p>
            <a:pPr>
              <a:lnSpc>
                <a:spcPct val="200000"/>
              </a:lnSpc>
            </a:pPr>
            <a:r>
              <a:rPr lang="en-US" sz="2400" b="1" dirty="0" smtClean="0"/>
              <a:t>Localization: </a:t>
            </a:r>
            <a:r>
              <a:rPr lang="en-US" sz="2400" dirty="0"/>
              <a:t>Regression on (</a:t>
            </a:r>
            <a:r>
              <a:rPr lang="en-US" sz="2400" dirty="0" err="1"/>
              <a:t>x,y,w,h</a:t>
            </a:r>
            <a:r>
              <a:rPr lang="en-US" sz="2400" dirty="0"/>
              <a:t>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10167" y="6360089"/>
            <a:ext cx="785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90"/>
                </a:solidFill>
              </a:rPr>
              <a:t>http://image-</a:t>
            </a:r>
            <a:r>
              <a:rPr lang="en-US" u="sng" dirty="0" err="1">
                <a:solidFill>
                  <a:srgbClr val="000090"/>
                </a:solidFill>
              </a:rPr>
              <a:t>net.org</a:t>
            </a:r>
            <a:r>
              <a:rPr lang="en-US" u="sng" dirty="0">
                <a:solidFill>
                  <a:srgbClr val="000090"/>
                </a:solidFill>
              </a:rPr>
              <a:t>/challenges/LSVRC/2012</a:t>
            </a:r>
            <a:r>
              <a:rPr lang="en-US" u="sng" dirty="0" smtClean="0">
                <a:solidFill>
                  <a:srgbClr val="000090"/>
                </a:solidFill>
              </a:rPr>
              <a:t>/</a:t>
            </a:r>
            <a:r>
              <a:rPr lang="en-US" u="sng" dirty="0" err="1" smtClean="0">
                <a:solidFill>
                  <a:srgbClr val="000090"/>
                </a:solidFill>
              </a:rPr>
              <a:t>supervision.pdf</a:t>
            </a:r>
            <a:endParaRPr lang="en-US" u="sng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6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5" y="274638"/>
            <a:ext cx="8974666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SuperVision</a:t>
            </a:r>
            <a:r>
              <a:rPr lang="en-US" dirty="0" smtClean="0"/>
              <a:t> (SV)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9048" y="1320876"/>
            <a:ext cx="6894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Alex </a:t>
            </a:r>
            <a:r>
              <a:rPr lang="en-US" dirty="0" err="1"/>
              <a:t>Krizhevsky</a:t>
            </a:r>
            <a:r>
              <a:rPr lang="en-US" dirty="0"/>
              <a:t>, </a:t>
            </a:r>
            <a:r>
              <a:rPr lang="en-US" dirty="0" err="1"/>
              <a:t>Ilya</a:t>
            </a:r>
            <a:r>
              <a:rPr lang="en-US" dirty="0"/>
              <a:t> </a:t>
            </a:r>
            <a:r>
              <a:rPr lang="en-US" dirty="0" err="1"/>
              <a:t>Sutskever</a:t>
            </a:r>
            <a:r>
              <a:rPr lang="en-US" dirty="0"/>
              <a:t>, Geoffrey Hinton </a:t>
            </a:r>
            <a:r>
              <a:rPr lang="en-US" dirty="0" smtClean="0"/>
              <a:t>   (</a:t>
            </a:r>
            <a:r>
              <a:rPr lang="en-US" dirty="0" err="1"/>
              <a:t>Krizhevsky</a:t>
            </a:r>
            <a:r>
              <a:rPr lang="en-US" dirty="0"/>
              <a:t> NIPS12)</a:t>
            </a:r>
          </a:p>
        </p:txBody>
      </p:sp>
      <p:sp>
        <p:nvSpPr>
          <p:cNvPr id="8" name="Rectangle 7"/>
          <p:cNvSpPr/>
          <p:nvPr/>
        </p:nvSpPr>
        <p:spPr>
          <a:xfrm>
            <a:off x="580570" y="1949542"/>
            <a:ext cx="776514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Image classification: </a:t>
            </a:r>
            <a:r>
              <a:rPr lang="en-US" sz="2400" dirty="0"/>
              <a:t>Deep convolutional neural networks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7 hidden “weight” layers, 650K neurons, 60M parameters, 630M connections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Rectified Linear Units, max pooling, dropout trick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Randomly extracted 224x224 patches for more data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Trained with SGD on two GPUs for a week, fully supervised</a:t>
            </a:r>
          </a:p>
          <a:p>
            <a:pPr>
              <a:lnSpc>
                <a:spcPct val="200000"/>
              </a:lnSpc>
            </a:pPr>
            <a:r>
              <a:rPr lang="en-US" sz="2400" b="1" dirty="0" smtClean="0"/>
              <a:t>Localization: </a:t>
            </a:r>
            <a:r>
              <a:rPr lang="en-US" sz="2400" u="sng" dirty="0"/>
              <a:t>Regression on (</a:t>
            </a:r>
            <a:r>
              <a:rPr lang="en-US" sz="2400" u="sng" dirty="0" err="1"/>
              <a:t>x,y,w,h</a:t>
            </a:r>
            <a:r>
              <a:rPr lang="en-US" sz="2400" u="sng" dirty="0"/>
              <a:t>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10167" y="6360089"/>
            <a:ext cx="785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90"/>
                </a:solidFill>
              </a:rPr>
              <a:t>http://image-</a:t>
            </a:r>
            <a:r>
              <a:rPr lang="en-US" u="sng" dirty="0" err="1">
                <a:solidFill>
                  <a:srgbClr val="000090"/>
                </a:solidFill>
              </a:rPr>
              <a:t>net.org</a:t>
            </a:r>
            <a:r>
              <a:rPr lang="en-US" u="sng" dirty="0">
                <a:solidFill>
                  <a:srgbClr val="000090"/>
                </a:solidFill>
              </a:rPr>
              <a:t>/challenges/LSVRC/2012</a:t>
            </a:r>
            <a:r>
              <a:rPr lang="en-US" u="sng" dirty="0" smtClean="0">
                <a:solidFill>
                  <a:srgbClr val="000090"/>
                </a:solidFill>
              </a:rPr>
              <a:t>/</a:t>
            </a:r>
            <a:r>
              <a:rPr lang="en-US" u="sng" dirty="0" err="1" smtClean="0">
                <a:solidFill>
                  <a:srgbClr val="000090"/>
                </a:solidFill>
              </a:rPr>
              <a:t>supervision.pdf</a:t>
            </a:r>
            <a:endParaRPr lang="en-US" u="sng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9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5" y="274638"/>
            <a:ext cx="8974666" cy="1143000"/>
          </a:xfrm>
        </p:spPr>
        <p:txBody>
          <a:bodyPr>
            <a:normAutofit/>
          </a:bodyPr>
          <a:lstStyle/>
          <a:p>
            <a:r>
              <a:rPr lang="en-US" dirty="0"/>
              <a:t>OXFORD_VGG (VGG)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9048" y="1320876"/>
            <a:ext cx="6894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Karen </a:t>
            </a:r>
            <a:r>
              <a:rPr lang="en-US" dirty="0" err="1"/>
              <a:t>Simonyan</a:t>
            </a:r>
            <a:r>
              <a:rPr lang="en-US" dirty="0"/>
              <a:t>, Yusuf </a:t>
            </a:r>
            <a:r>
              <a:rPr lang="en-US" dirty="0" err="1"/>
              <a:t>Aytar</a:t>
            </a:r>
            <a:r>
              <a:rPr lang="en-US" dirty="0"/>
              <a:t>, Andrea </a:t>
            </a:r>
            <a:r>
              <a:rPr lang="en-US" dirty="0" err="1"/>
              <a:t>Vedaldi</a:t>
            </a:r>
            <a:r>
              <a:rPr lang="en-US" dirty="0"/>
              <a:t>, Andrew </a:t>
            </a:r>
            <a:r>
              <a:rPr lang="en-US" dirty="0" err="1"/>
              <a:t>Zisserman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1501" y="1759208"/>
            <a:ext cx="847372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Image classification: </a:t>
            </a:r>
            <a:r>
              <a:rPr lang="en-US" sz="2400" dirty="0"/>
              <a:t>Fisher vector + linear SVM (Sanchez CVPR11)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2400" dirty="0"/>
              <a:t>Root-SIFT (</a:t>
            </a:r>
            <a:r>
              <a:rPr lang="en-US" sz="2400" dirty="0" err="1"/>
              <a:t>Arandjelovic</a:t>
            </a:r>
            <a:r>
              <a:rPr lang="en-US" sz="2400" dirty="0"/>
              <a:t> CVPR12), color statistics, augmentation with patch location (</a:t>
            </a:r>
            <a:r>
              <a:rPr lang="en-US" sz="2400" dirty="0" err="1"/>
              <a:t>x,y</a:t>
            </a:r>
            <a:r>
              <a:rPr lang="en-US" sz="2400" dirty="0"/>
              <a:t>) (Sanchez PRL12</a:t>
            </a:r>
            <a:r>
              <a:rPr lang="en-US" sz="2400" dirty="0" smtClean="0"/>
              <a:t>)</a:t>
            </a:r>
            <a:endParaRPr lang="en-US" sz="2400" dirty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2400" dirty="0" smtClean="0"/>
              <a:t>Fisher vectors: 1024 Gaussians, 135K dimensions 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2400" dirty="0" smtClean="0"/>
              <a:t>No SPM, product quantization to compress</a:t>
            </a:r>
            <a:endParaRPr lang="en-US" sz="2400" dirty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2400" dirty="0"/>
              <a:t>Semi-supervised learning to </a:t>
            </a:r>
            <a:r>
              <a:rPr lang="en-US" sz="2400" dirty="0" smtClean="0"/>
              <a:t>find additional </a:t>
            </a:r>
            <a:r>
              <a:rPr lang="en-US" sz="2400" dirty="0"/>
              <a:t>bounding boxes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2400" dirty="0" smtClean="0"/>
              <a:t>1000 one</a:t>
            </a:r>
            <a:r>
              <a:rPr lang="en-US" sz="2400" dirty="0"/>
              <a:t>-</a:t>
            </a:r>
            <a:r>
              <a:rPr lang="en-US" sz="2400" dirty="0" err="1"/>
              <a:t>vs</a:t>
            </a:r>
            <a:r>
              <a:rPr lang="en-US" sz="2400" dirty="0"/>
              <a:t>-rest SVM trained with </a:t>
            </a:r>
            <a:r>
              <a:rPr lang="en-US" sz="2400" dirty="0" err="1"/>
              <a:t>Pegasos</a:t>
            </a:r>
            <a:r>
              <a:rPr lang="en-US" sz="2400" dirty="0"/>
              <a:t> </a:t>
            </a:r>
            <a:r>
              <a:rPr lang="en-US" sz="2400" dirty="0" smtClean="0"/>
              <a:t>SGD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135M parameters!</a:t>
            </a:r>
            <a:endParaRPr lang="en-US" sz="2400" dirty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 smtClean="0"/>
              <a:t>Localization: </a:t>
            </a:r>
            <a:r>
              <a:rPr lang="en-US" sz="2400" dirty="0" smtClean="0"/>
              <a:t>Deformable part-based </a:t>
            </a:r>
            <a:r>
              <a:rPr lang="en-US" sz="2400" dirty="0"/>
              <a:t>models (</a:t>
            </a:r>
            <a:r>
              <a:rPr lang="en-US" sz="2400" dirty="0" err="1"/>
              <a:t>Felzenszwalb</a:t>
            </a:r>
            <a:r>
              <a:rPr lang="en-US" sz="2400" dirty="0"/>
              <a:t> PAMI10</a:t>
            </a:r>
            <a:r>
              <a:rPr lang="en-US" sz="2400" dirty="0" smtClean="0"/>
              <a:t>),  without parts (root-only)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910167" y="6360089"/>
            <a:ext cx="785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90"/>
                </a:solidFill>
              </a:rPr>
              <a:t>http://image-</a:t>
            </a:r>
            <a:r>
              <a:rPr lang="en-US" u="sng" dirty="0" err="1">
                <a:solidFill>
                  <a:srgbClr val="000090"/>
                </a:solidFill>
              </a:rPr>
              <a:t>net.org</a:t>
            </a:r>
            <a:r>
              <a:rPr lang="en-US" u="sng" dirty="0">
                <a:solidFill>
                  <a:srgbClr val="000090"/>
                </a:solidFill>
              </a:rPr>
              <a:t>/challenges/LSVRC/2012</a:t>
            </a:r>
            <a:r>
              <a:rPr lang="en-US" u="sng" dirty="0" smtClean="0">
                <a:solidFill>
                  <a:srgbClr val="000090"/>
                </a:solidFill>
              </a:rPr>
              <a:t>/</a:t>
            </a:r>
            <a:r>
              <a:rPr lang="en-US" u="sng" dirty="0" err="1" smtClean="0">
                <a:solidFill>
                  <a:srgbClr val="000090"/>
                </a:solidFill>
              </a:rPr>
              <a:t>oxford_vgg.pdf</a:t>
            </a:r>
            <a:endParaRPr lang="en-US" u="sng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5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142" y="2062358"/>
            <a:ext cx="826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happens under the hood</a:t>
            </a:r>
          </a:p>
          <a:p>
            <a:r>
              <a:rPr lang="en-US" sz="4400" dirty="0" smtClean="0"/>
              <a:t>on </a:t>
            </a:r>
            <a:r>
              <a:rPr lang="en-US" sz="4400" dirty="0" err="1" smtClean="0">
                <a:solidFill>
                  <a:srgbClr val="800000"/>
                </a:solidFill>
              </a:rPr>
              <a:t>classification+localization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78917" y="485100"/>
            <a:ext cx="7404305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Preliminaries: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ILSVRC-500 (2012) </a:t>
            </a:r>
            <a:r>
              <a:rPr lang="en-US" sz="2400" dirty="0" smtClean="0"/>
              <a:t>dataset – similar to PASCAL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Leading algorithms: SV and VGG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917" y="3741622"/>
            <a:ext cx="8367889" cy="111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u="sng" dirty="0" smtClean="0"/>
              <a:t>A closer look at small objects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A closer look at textured objects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46667" y="5822717"/>
            <a:ext cx="7639755" cy="9233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Olga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Russakovsky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Deng,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Zhiheng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Huang,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Berg, Li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Detecting avocados to zucchinis: what have we done, and where are we going? ICCV 2013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        	      </a:t>
            </a:r>
            <a:r>
              <a:rPr lang="en-US" dirty="0" smtClean="0">
                <a:solidFill>
                  <a:srgbClr val="000090"/>
                </a:solidFill>
              </a:rPr>
              <a:t>http</a:t>
            </a:r>
            <a:r>
              <a:rPr lang="en-US" dirty="0">
                <a:solidFill>
                  <a:srgbClr val="000090"/>
                </a:solidFill>
              </a:rPr>
              <a:t>:/</a:t>
            </a:r>
            <a:r>
              <a:rPr lang="en-US" dirty="0" smtClean="0">
                <a:solidFill>
                  <a:srgbClr val="000090"/>
                </a:solidFill>
              </a:rPr>
              <a:t>/image-</a:t>
            </a:r>
            <a:r>
              <a:rPr lang="en-US" dirty="0" err="1" smtClean="0">
                <a:solidFill>
                  <a:srgbClr val="000090"/>
                </a:solidFill>
              </a:rPr>
              <a:t>net.org</a:t>
            </a:r>
            <a:r>
              <a:rPr lang="en-US" dirty="0">
                <a:solidFill>
                  <a:srgbClr val="000090"/>
                </a:solidFill>
              </a:rPr>
              <a:t>/challenges/LSVRC/2012/analysis</a:t>
            </a:r>
          </a:p>
        </p:txBody>
      </p:sp>
    </p:spTree>
    <p:extLst>
      <p:ext uri="{BB962C8B-B14F-4D97-AF65-F5344CB8AC3E}">
        <p14:creationId xmlns:p14="http://schemas.microsoft.com/office/powerpoint/2010/main" val="32550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loc_ac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81" y="1795661"/>
            <a:ext cx="5320904" cy="34302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018390" y="2880172"/>
            <a:ext cx="3782443" cy="2834000"/>
            <a:chOff x="2726765" y="4024000"/>
            <a:chExt cx="3782443" cy="2834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6765" y="4024000"/>
              <a:ext cx="3771153" cy="282836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820357" y="5030075"/>
              <a:ext cx="231422" cy="162814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938889" y="5954889"/>
              <a:ext cx="804333" cy="903111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93586" y="5503333"/>
              <a:ext cx="289526" cy="1185334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08890" y="5655733"/>
              <a:ext cx="300318" cy="1032934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77267" y="5655733"/>
              <a:ext cx="443090" cy="863600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77267" y="5223933"/>
              <a:ext cx="595490" cy="863600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12445" y="5825067"/>
              <a:ext cx="595490" cy="553155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04067" y="5810955"/>
              <a:ext cx="595490" cy="1041410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22612" y="4024000"/>
              <a:ext cx="297745" cy="548000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02202" y="4161800"/>
              <a:ext cx="297745" cy="410200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45477" y="4271867"/>
              <a:ext cx="297745" cy="410200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612445" y="5952067"/>
              <a:ext cx="297745" cy="426155"/>
            </a:xfrm>
            <a:prstGeom prst="rect">
              <a:avLst/>
            </a:prstGeom>
            <a:noFill/>
            <a:ln w="381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49511" y="5963357"/>
              <a:ext cx="297745" cy="426155"/>
            </a:xfrm>
            <a:prstGeom prst="rect">
              <a:avLst/>
            </a:prstGeom>
            <a:noFill/>
            <a:ln w="381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058355" y="5943602"/>
              <a:ext cx="297745" cy="426155"/>
            </a:xfrm>
            <a:prstGeom prst="rect">
              <a:avLst/>
            </a:prstGeom>
            <a:noFill/>
            <a:ln w="381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10191" y="4161800"/>
              <a:ext cx="760587" cy="1031089"/>
            </a:xfrm>
            <a:prstGeom prst="rect">
              <a:avLst/>
            </a:prstGeom>
            <a:noFill/>
            <a:ln w="38100" cmpd="sng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32111" y="4877675"/>
              <a:ext cx="338667" cy="315214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 flipH="1">
            <a:off x="3112307" y="5069511"/>
            <a:ext cx="106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SV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0536" y="5069511"/>
            <a:ext cx="171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VGG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174525" y="3203254"/>
            <a:ext cx="270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Cls+loc</a:t>
            </a:r>
            <a:r>
              <a:rPr lang="en-US" sz="2800" dirty="0" smtClean="0"/>
              <a:t> accuracy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 flipH="1">
            <a:off x="2959904" y="1539499"/>
            <a:ext cx="226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54.3%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5300536" y="2037011"/>
            <a:ext cx="226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45.8%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Results on ILSVRC-500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2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1485697" y="5248471"/>
            <a:ext cx="110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&lt; 0.001</a:t>
            </a:r>
            <a:endParaRPr lang="en-US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 in accuracy: SV versu</a:t>
            </a:r>
            <a:r>
              <a:rPr lang="en-US" dirty="0"/>
              <a:t>s</a:t>
            </a:r>
            <a:r>
              <a:rPr lang="en-US" dirty="0" smtClean="0"/>
              <a:t> VGG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301045" y="1499777"/>
            <a:ext cx="3300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Classification-only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88423" y="2281897"/>
            <a:ext cx="3950506" cy="2103120"/>
            <a:chOff x="488269" y="4016483"/>
            <a:chExt cx="3950506" cy="2103120"/>
          </a:xfrm>
        </p:grpSpPr>
        <p:sp>
          <p:nvSpPr>
            <p:cNvPr id="11" name="TextBox 10"/>
            <p:cNvSpPr txBox="1"/>
            <p:nvPr/>
          </p:nvSpPr>
          <p:spPr>
            <a:xfrm>
              <a:off x="488269" y="4607777"/>
              <a:ext cx="9263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sz="6000" dirty="0">
                <a:solidFill>
                  <a:srgbClr val="008000"/>
                </a:solidFill>
              </a:endParaRPr>
            </a:p>
          </p:txBody>
        </p:sp>
        <p:pic>
          <p:nvPicPr>
            <p:cNvPr id="12" name="Picture 11" descr="steeldru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05" b="68053"/>
            <a:stretch/>
          </p:blipFill>
          <p:spPr>
            <a:xfrm>
              <a:off x="1207231" y="4016483"/>
              <a:ext cx="3231544" cy="2103120"/>
            </a:xfrm>
            <a:prstGeom prst="rect">
              <a:avLst/>
            </a:prstGeom>
            <a:ln w="76200" cmpd="sng"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127541" y="4745487"/>
              <a:ext cx="64008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6"/>
                  </a:solidFill>
                </a:rPr>
                <a:t>Folding chair</a:t>
              </a:r>
              <a:endParaRPr lang="en-US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13363" y="4109518"/>
              <a:ext cx="68580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/>
                  </a:solidFill>
                </a:rPr>
                <a:t>Persian cat</a:t>
              </a:r>
              <a:endParaRPr lang="en-US" sz="1200" b="1" dirty="0">
                <a:solidFill>
                  <a:schemeClr val="accent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21029" y="4153083"/>
              <a:ext cx="676656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4"/>
                  </a:solidFill>
                </a:rPr>
                <a:t>Loud speaker</a:t>
              </a:r>
              <a:endParaRPr lang="en-US" sz="1200" b="1" dirty="0">
                <a:solidFill>
                  <a:schemeClr val="accent4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34339" y="4470018"/>
              <a:ext cx="731520" cy="646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Steel drum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2015" y="4758614"/>
              <a:ext cx="59436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5"/>
                  </a:solidFill>
                </a:rPr>
                <a:t>Picket fence</a:t>
              </a:r>
              <a:endParaRPr lang="en-US" sz="1200" b="1" dirty="0">
                <a:solidFill>
                  <a:schemeClr val="accent5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12015" y="4114878"/>
              <a:ext cx="960120" cy="577998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15885" y="5210182"/>
              <a:ext cx="798449" cy="564011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96895" y="4635999"/>
              <a:ext cx="498657" cy="751241"/>
            </a:xfrm>
            <a:prstGeom prst="rect">
              <a:avLst/>
            </a:prstGeom>
            <a:noFill/>
            <a:ln w="38100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41652" y="5210182"/>
              <a:ext cx="546147" cy="564011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63890" y="4467751"/>
              <a:ext cx="1580444" cy="1543582"/>
            </a:xfrm>
            <a:prstGeom prst="rect">
              <a:avLst/>
            </a:prstGeom>
            <a:noFill/>
            <a:ln w="1016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636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jiadeng-work\Documents\My Dropbox\FPO\Images_170x128_mod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472463"/>
            <a:ext cx="1879600" cy="2506133"/>
          </a:xfrm>
          <a:prstGeom prst="rect">
            <a:avLst/>
          </a:prstGeom>
          <a:ln w="76200" cmpd="sng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355" y="697288"/>
            <a:ext cx="1651000" cy="219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911" y="564796"/>
            <a:ext cx="16510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519" y="679247"/>
            <a:ext cx="16510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5029" y="3572730"/>
            <a:ext cx="1651000" cy="118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05" y="3611933"/>
            <a:ext cx="1822217" cy="1366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0816" y="5305272"/>
            <a:ext cx="1651000" cy="13589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6355" y="4465458"/>
            <a:ext cx="1651000" cy="21971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403048" y="274637"/>
            <a:ext cx="6313714" cy="813933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Large-scale recognition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261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cls_sv-vgg_vs_scale_bw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" y="1883664"/>
            <a:ext cx="3995928" cy="33741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92107" y="5259245"/>
            <a:ext cx="163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Object scale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-1485697" y="5248471"/>
            <a:ext cx="110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&lt; 0.001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1283199" y="3356158"/>
            <a:ext cx="318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Cls</a:t>
            </a:r>
            <a:r>
              <a:rPr lang="en-US" sz="2000" dirty="0" smtClean="0"/>
              <a:t>. Accuracy: SV - VGG</a:t>
            </a:r>
            <a:endParaRPr lang="en-US" sz="2000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 in accuracy: SV versu</a:t>
            </a:r>
            <a:r>
              <a:rPr lang="en-US" dirty="0"/>
              <a:t>s</a:t>
            </a:r>
            <a:r>
              <a:rPr lang="en-US" dirty="0" smtClean="0"/>
              <a:t> VGG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301045" y="1499777"/>
            <a:ext cx="3300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Classification-only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703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ls_sv-vgg_vs_sc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1" y="1883955"/>
            <a:ext cx="3995859" cy="33752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03110" y="2084065"/>
            <a:ext cx="1401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SV better</a:t>
            </a:r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(452 classes)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2555" y="4375625"/>
            <a:ext cx="1288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VGG better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(34 classes)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92107" y="5259245"/>
            <a:ext cx="163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Object scale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-1485697" y="5248471"/>
            <a:ext cx="110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&lt; 0.001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1283199" y="3356158"/>
            <a:ext cx="318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Cls</a:t>
            </a:r>
            <a:r>
              <a:rPr lang="en-US" sz="2000" dirty="0" smtClean="0"/>
              <a:t>. Accuracy: SV - VGG</a:t>
            </a:r>
            <a:endParaRPr lang="en-US" sz="2000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 in accuracy: SV versu</a:t>
            </a:r>
            <a:r>
              <a:rPr lang="en-US" dirty="0"/>
              <a:t>s</a:t>
            </a:r>
            <a:r>
              <a:rPr lang="en-US" dirty="0" smtClean="0"/>
              <a:t> VGG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301045" y="1499777"/>
            <a:ext cx="3300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Classification-only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855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ls_sv-vgg_vs_sc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1" y="1883955"/>
            <a:ext cx="3995859" cy="33752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03110" y="2084065"/>
            <a:ext cx="1401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SV better</a:t>
            </a:r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(452 classes)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2555" y="4375625"/>
            <a:ext cx="1288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VGG better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(34 classes)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92107" y="5259245"/>
            <a:ext cx="163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Object scale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-1485697" y="5248471"/>
            <a:ext cx="110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&lt; 0.001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1283199" y="3356158"/>
            <a:ext cx="318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Cls</a:t>
            </a:r>
            <a:r>
              <a:rPr lang="en-US" sz="2000" dirty="0" smtClean="0"/>
              <a:t>. Accuracy: SV - VGG</a:t>
            </a:r>
            <a:endParaRPr lang="en-US" sz="2000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 in accuracy: SV versu</a:t>
            </a:r>
            <a:r>
              <a:rPr lang="en-US" dirty="0"/>
              <a:t>s</a:t>
            </a:r>
            <a:r>
              <a:rPr lang="en-US" dirty="0" smtClean="0"/>
              <a:t> VGG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301045" y="1499777"/>
            <a:ext cx="3300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Classification-only</a:t>
            </a:r>
            <a:endParaRPr lang="en-US" sz="2400" dirty="0"/>
          </a:p>
        </p:txBody>
      </p:sp>
      <p:pic>
        <p:nvPicPr>
          <p:cNvPr id="33" name="Picture 32" descr="cls_sv_better_vg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7" y="1314908"/>
            <a:ext cx="3714741" cy="251803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34" name="Picture 33" descr="cls_vgg_better_s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996" y="4229287"/>
            <a:ext cx="3727102" cy="2547639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5736175" y="5264318"/>
            <a:ext cx="338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*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42278" y="2315808"/>
            <a:ext cx="730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***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60285" y="2329919"/>
            <a:ext cx="730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***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93993" y="2305657"/>
            <a:ext cx="730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***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33015" y="3591730"/>
            <a:ext cx="730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***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34466" y="3591730"/>
            <a:ext cx="730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***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36326" y="3553357"/>
            <a:ext cx="730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***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8501" y="983233"/>
            <a:ext cx="1185558" cy="30777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SV beats VGG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08427" y="3891911"/>
            <a:ext cx="1185558" cy="307777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VGG beats SV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7030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ls_sv-vgg_vs_sc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1" y="1883955"/>
            <a:ext cx="3995859" cy="33752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03110" y="2084065"/>
            <a:ext cx="1401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SV better</a:t>
            </a:r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(452 classes)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2555" y="4375625"/>
            <a:ext cx="1288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VGG better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(34 classes)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92107" y="5259245"/>
            <a:ext cx="163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Object scale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-1485697" y="5248471"/>
            <a:ext cx="110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&lt; 0.001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1283199" y="3356158"/>
            <a:ext cx="318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Cls</a:t>
            </a:r>
            <a:r>
              <a:rPr lang="en-US" sz="2000" dirty="0" smtClean="0"/>
              <a:t>. Accuracy: SV - VGG</a:t>
            </a:r>
            <a:endParaRPr lang="en-US" sz="2000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 in accuracy: SV versu</a:t>
            </a:r>
            <a:r>
              <a:rPr lang="en-US" dirty="0"/>
              <a:t>s</a:t>
            </a:r>
            <a:r>
              <a:rPr lang="en-US" dirty="0" smtClean="0"/>
              <a:t> VGG</a:t>
            </a:r>
            <a:endParaRPr lang="en-US" dirty="0"/>
          </a:p>
        </p:txBody>
      </p:sp>
      <p:pic>
        <p:nvPicPr>
          <p:cNvPr id="20" name="Picture 19" descr="loc_sv-vgg_vs_sca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38" y="1917870"/>
            <a:ext cx="4295720" cy="33306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6200000">
            <a:off x="3099493" y="3278669"/>
            <a:ext cx="318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Cls+Loc</a:t>
            </a:r>
            <a:r>
              <a:rPr lang="en-US" sz="2000" dirty="0" smtClean="0"/>
              <a:t> Accuracy: SV - VGG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352797" y="5259245"/>
            <a:ext cx="163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Object scale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1301045" y="1499777"/>
            <a:ext cx="3300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Classification-only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7651016" y="4289583"/>
            <a:ext cx="12889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VGG better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(150 classes)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037" y="2081509"/>
            <a:ext cx="14010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SV better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(338 classes)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14180" y="1499605"/>
            <a:ext cx="3300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Classification+Localiation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586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c_vs_sc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01" y="1826862"/>
            <a:ext cx="4954550" cy="4269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Cumulative accuracy across scales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262372" y="2043221"/>
            <a:ext cx="53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23130" y="2621351"/>
            <a:ext cx="63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VGG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6" name="Picture 35" descr="cls_vs_sca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4"/>
          <a:stretch/>
        </p:blipFill>
        <p:spPr>
          <a:xfrm>
            <a:off x="539269" y="2029968"/>
            <a:ext cx="2589724" cy="249631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01047" y="2312143"/>
            <a:ext cx="148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86727" y="2890796"/>
            <a:ext cx="148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VGG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67983" y="4480688"/>
            <a:ext cx="163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Object scale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-994466" y="3075732"/>
            <a:ext cx="2692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Cumulative </a:t>
            </a:r>
            <a:r>
              <a:rPr lang="en-US" sz="1600" dirty="0" err="1" smtClean="0"/>
              <a:t>cls</a:t>
            </a:r>
            <a:r>
              <a:rPr lang="en-US" sz="1600" dirty="0" smtClean="0"/>
              <a:t>. accuracy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800300" y="1604784"/>
            <a:ext cx="232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Classification-only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4348436" y="1347212"/>
            <a:ext cx="44992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Classification+Localization</a:t>
            </a:r>
            <a:endParaRPr lang="en-US" sz="3200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2214379" y="3629204"/>
            <a:ext cx="318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Cumulative </a:t>
            </a:r>
            <a:r>
              <a:rPr lang="en-US" sz="2000" dirty="0" err="1" smtClean="0"/>
              <a:t>cls+loc</a:t>
            </a:r>
            <a:r>
              <a:rPr lang="en-US" sz="2000" dirty="0" smtClean="0"/>
              <a:t> accuracy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5760957" y="5979816"/>
            <a:ext cx="163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Object scale</a:t>
            </a:r>
            <a:endParaRPr lang="en-US" sz="2000" dirty="0"/>
          </a:p>
        </p:txBody>
      </p:sp>
      <p:pic>
        <p:nvPicPr>
          <p:cNvPr id="15" name="Picture 14" descr="cls_sv-vgg_vs_scal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4718" r="5843" b="9757"/>
          <a:stretch/>
        </p:blipFill>
        <p:spPr>
          <a:xfrm>
            <a:off x="2275018" y="3425385"/>
            <a:ext cx="852543" cy="746142"/>
          </a:xfrm>
          <a:prstGeom prst="rect">
            <a:avLst/>
          </a:prstGeom>
        </p:spPr>
      </p:pic>
      <p:pic>
        <p:nvPicPr>
          <p:cNvPr id="16" name="Picture 15" descr="loc_sv-vgg_vs_sca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3763" r="6526" b="8893"/>
          <a:stretch/>
        </p:blipFill>
        <p:spPr>
          <a:xfrm>
            <a:off x="6921310" y="3798456"/>
            <a:ext cx="1718643" cy="14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3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83545" y="2029968"/>
            <a:ext cx="2189787" cy="35862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c_vs_scale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01" y="1826862"/>
            <a:ext cx="4954550" cy="4269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Cumulative accuracy across scales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262372" y="2043221"/>
            <a:ext cx="53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23130" y="2621351"/>
            <a:ext cx="63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VGG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6" name="Picture 35" descr="cls_vs_scal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4"/>
          <a:stretch/>
        </p:blipFill>
        <p:spPr>
          <a:xfrm>
            <a:off x="539269" y="2029968"/>
            <a:ext cx="2589724" cy="249631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01047" y="2312143"/>
            <a:ext cx="148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67983" y="4480688"/>
            <a:ext cx="163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Object scale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-994466" y="3075732"/>
            <a:ext cx="2692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Cumulative </a:t>
            </a:r>
            <a:r>
              <a:rPr lang="en-US" sz="1600" dirty="0" err="1" smtClean="0"/>
              <a:t>cls</a:t>
            </a:r>
            <a:r>
              <a:rPr lang="en-US" sz="1600" dirty="0" smtClean="0"/>
              <a:t>. accuracy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800300" y="1604784"/>
            <a:ext cx="232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Classification-only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4348436" y="1347212"/>
            <a:ext cx="44992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Classification+Localization</a:t>
            </a:r>
            <a:endParaRPr lang="en-US" sz="3200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2214379" y="3629204"/>
            <a:ext cx="318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Cumulative </a:t>
            </a:r>
            <a:r>
              <a:rPr lang="en-US" sz="2000" dirty="0" err="1" smtClean="0"/>
              <a:t>cls+loc</a:t>
            </a:r>
            <a:r>
              <a:rPr lang="en-US" sz="2000" dirty="0" smtClean="0"/>
              <a:t> accuracy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5760957" y="5979816"/>
            <a:ext cx="163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Object scale</a:t>
            </a: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773332" y="2043221"/>
            <a:ext cx="0" cy="3573001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21777" y="5548349"/>
            <a:ext cx="935459" cy="461665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0.24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23130" y="4803029"/>
            <a:ext cx="153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205 smallest object classes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386727" y="2890796"/>
            <a:ext cx="148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VGG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9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142" y="2062358"/>
            <a:ext cx="826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happens under the hood</a:t>
            </a:r>
          </a:p>
          <a:p>
            <a:r>
              <a:rPr lang="en-US" sz="4400" dirty="0" smtClean="0"/>
              <a:t>on </a:t>
            </a:r>
            <a:r>
              <a:rPr lang="en-US" sz="4400" dirty="0" err="1" smtClean="0">
                <a:solidFill>
                  <a:srgbClr val="800000"/>
                </a:solidFill>
              </a:rPr>
              <a:t>classification+localization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78917" y="485100"/>
            <a:ext cx="7404305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Preliminaries: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ILSVRC-500 (2012) </a:t>
            </a:r>
            <a:r>
              <a:rPr lang="en-US" sz="2400" dirty="0" smtClean="0"/>
              <a:t>dataset – similar to PASCAL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Leading algorithms: SV and VGG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917" y="3741622"/>
            <a:ext cx="7827639" cy="162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u="sng" dirty="0" smtClean="0"/>
              <a:t>SV always great at classification, but VGG does better than SV at localizing small objects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A closer look at textured objects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846667" y="5822717"/>
            <a:ext cx="7639755" cy="9233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Olga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Russakovsky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Deng,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Zhiheng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Huang,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Berg, Li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Detecting avocados to zucchinis: what have we done, and where are we going? ICCV 2013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        	      </a:t>
            </a:r>
            <a:r>
              <a:rPr lang="en-US" dirty="0" smtClean="0">
                <a:solidFill>
                  <a:srgbClr val="000090"/>
                </a:solidFill>
              </a:rPr>
              <a:t>http</a:t>
            </a:r>
            <a:r>
              <a:rPr lang="en-US" dirty="0">
                <a:solidFill>
                  <a:srgbClr val="000090"/>
                </a:solidFill>
              </a:rPr>
              <a:t>:/</a:t>
            </a:r>
            <a:r>
              <a:rPr lang="en-US" dirty="0" smtClean="0">
                <a:solidFill>
                  <a:srgbClr val="000090"/>
                </a:solidFill>
              </a:rPr>
              <a:t>/image-</a:t>
            </a:r>
            <a:r>
              <a:rPr lang="en-US" dirty="0" err="1" smtClean="0">
                <a:solidFill>
                  <a:srgbClr val="000090"/>
                </a:solidFill>
              </a:rPr>
              <a:t>net.org</a:t>
            </a:r>
            <a:r>
              <a:rPr lang="en-US" dirty="0">
                <a:solidFill>
                  <a:srgbClr val="000090"/>
                </a:solidFill>
              </a:rPr>
              <a:t>/challenges/LSVRC/2012/analysis</a:t>
            </a:r>
          </a:p>
        </p:txBody>
      </p:sp>
    </p:spTree>
    <p:extLst>
      <p:ext uri="{BB962C8B-B14F-4D97-AF65-F5344CB8AC3E}">
        <p14:creationId xmlns:p14="http://schemas.microsoft.com/office/powerpoint/2010/main" val="156430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142" y="2062358"/>
            <a:ext cx="826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happens under the hood</a:t>
            </a:r>
          </a:p>
          <a:p>
            <a:r>
              <a:rPr lang="en-US" sz="4400" dirty="0" smtClean="0"/>
              <a:t>on </a:t>
            </a:r>
            <a:r>
              <a:rPr lang="en-US" sz="4400" dirty="0" err="1" smtClean="0">
                <a:solidFill>
                  <a:srgbClr val="800000"/>
                </a:solidFill>
              </a:rPr>
              <a:t>classification+localization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78917" y="485100"/>
            <a:ext cx="7404305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Preliminaries: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ILSVRC-500 (2012) </a:t>
            </a:r>
            <a:r>
              <a:rPr lang="en-US" sz="2400" dirty="0" smtClean="0"/>
              <a:t>dataset – similar to PASCAL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Leading algorithms: SV and VGG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917" y="3741622"/>
            <a:ext cx="7827639" cy="162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u="sng" dirty="0" smtClean="0"/>
              <a:t>SV always great at classification, but VGG does better than SV at localizing small objects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A closer look at textured objects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512784" y="4447810"/>
            <a:ext cx="85598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halkduster"/>
                <a:cs typeface="Chalkduster"/>
              </a:rPr>
              <a:t>WHY?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6667" y="5822717"/>
            <a:ext cx="7639755" cy="9233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Olga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Russakovsky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Deng,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Zhiheng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Huang,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Berg, Li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Detecting avocados to zucchinis: what have we done, and where are we going? ICCV 2013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        	      </a:t>
            </a:r>
            <a:r>
              <a:rPr lang="en-US" dirty="0" smtClean="0">
                <a:solidFill>
                  <a:srgbClr val="000090"/>
                </a:solidFill>
              </a:rPr>
              <a:t>http</a:t>
            </a:r>
            <a:r>
              <a:rPr lang="en-US" dirty="0">
                <a:solidFill>
                  <a:srgbClr val="000090"/>
                </a:solidFill>
              </a:rPr>
              <a:t>:/</a:t>
            </a:r>
            <a:r>
              <a:rPr lang="en-US" dirty="0" smtClean="0">
                <a:solidFill>
                  <a:srgbClr val="000090"/>
                </a:solidFill>
              </a:rPr>
              <a:t>/image-</a:t>
            </a:r>
            <a:r>
              <a:rPr lang="en-US" dirty="0" err="1" smtClean="0">
                <a:solidFill>
                  <a:srgbClr val="000090"/>
                </a:solidFill>
              </a:rPr>
              <a:t>net.org</a:t>
            </a:r>
            <a:r>
              <a:rPr lang="en-US" dirty="0">
                <a:solidFill>
                  <a:srgbClr val="000090"/>
                </a:solidFill>
              </a:rPr>
              <a:t>/challenges/LSVRC/2012/analysis</a:t>
            </a:r>
          </a:p>
        </p:txBody>
      </p:sp>
    </p:spTree>
    <p:extLst>
      <p:ext uri="{BB962C8B-B14F-4D97-AF65-F5344CB8AC3E}">
        <p14:creationId xmlns:p14="http://schemas.microsoft.com/office/powerpoint/2010/main" val="235476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142" y="2062358"/>
            <a:ext cx="826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happens under the hood</a:t>
            </a:r>
          </a:p>
          <a:p>
            <a:r>
              <a:rPr lang="en-US" sz="4400" dirty="0" smtClean="0"/>
              <a:t>on </a:t>
            </a:r>
            <a:r>
              <a:rPr lang="en-US" sz="4400" dirty="0" err="1" smtClean="0">
                <a:solidFill>
                  <a:srgbClr val="800000"/>
                </a:solidFill>
              </a:rPr>
              <a:t>classification+localization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78917" y="485100"/>
            <a:ext cx="7404305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Preliminaries: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ILSVRC-500 (2012) </a:t>
            </a:r>
            <a:r>
              <a:rPr lang="en-US" sz="2400" dirty="0" smtClean="0"/>
              <a:t>dataset – similar to PASCAL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Leading algorithms: SV and VGG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917" y="3741622"/>
            <a:ext cx="7827639" cy="162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SV always great at classification, but VGG does better than SV at localizing small objects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u="sng" dirty="0" smtClean="0"/>
              <a:t>A closer look at textured objects</a:t>
            </a:r>
            <a:endParaRPr lang="en-US" sz="2400" u="sng" dirty="0"/>
          </a:p>
        </p:txBody>
      </p:sp>
      <p:sp>
        <p:nvSpPr>
          <p:cNvPr id="6" name="Rectangle 5"/>
          <p:cNvSpPr/>
          <p:nvPr/>
        </p:nvSpPr>
        <p:spPr>
          <a:xfrm>
            <a:off x="846667" y="5822717"/>
            <a:ext cx="7639755" cy="9233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Olga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Russakovsky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Deng,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Zhiheng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Huang,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Berg, Li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Detecting avocados to zucchinis: what have we done, and where are we going? ICCV 2013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        	      </a:t>
            </a:r>
            <a:r>
              <a:rPr lang="en-US" dirty="0" smtClean="0">
                <a:solidFill>
                  <a:srgbClr val="000090"/>
                </a:solidFill>
              </a:rPr>
              <a:t>http</a:t>
            </a:r>
            <a:r>
              <a:rPr lang="en-US" dirty="0">
                <a:solidFill>
                  <a:srgbClr val="000090"/>
                </a:solidFill>
              </a:rPr>
              <a:t>:/</a:t>
            </a:r>
            <a:r>
              <a:rPr lang="en-US" dirty="0" smtClean="0">
                <a:solidFill>
                  <a:srgbClr val="000090"/>
                </a:solidFill>
              </a:rPr>
              <a:t>/image-</a:t>
            </a:r>
            <a:r>
              <a:rPr lang="en-US" dirty="0" err="1" smtClean="0">
                <a:solidFill>
                  <a:srgbClr val="000090"/>
                </a:solidFill>
              </a:rPr>
              <a:t>net.org</a:t>
            </a:r>
            <a:r>
              <a:rPr lang="en-US" dirty="0">
                <a:solidFill>
                  <a:srgbClr val="000090"/>
                </a:solidFill>
              </a:rPr>
              <a:t>/challenges/LSVRC/2012/analysis</a:t>
            </a:r>
          </a:p>
        </p:txBody>
      </p:sp>
    </p:spTree>
    <p:extLst>
      <p:ext uri="{BB962C8B-B14F-4D97-AF65-F5344CB8AC3E}">
        <p14:creationId xmlns:p14="http://schemas.microsoft.com/office/powerpoint/2010/main" val="32550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Textured objects (ILSVRC-500)</a:t>
            </a:r>
            <a:endParaRPr lang="en-US" dirty="0"/>
          </a:p>
        </p:txBody>
      </p:sp>
      <p:pic>
        <p:nvPicPr>
          <p:cNvPr id="12" name="Picture 11" descr="hal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b="74554"/>
          <a:stretch/>
        </p:blipFill>
        <p:spPr>
          <a:xfrm>
            <a:off x="457200" y="1507067"/>
            <a:ext cx="8466667" cy="2116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5610" y="2523065"/>
            <a:ext cx="812800" cy="59266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4133" y="3341510"/>
            <a:ext cx="602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7F7F7F"/>
                </a:solidFill>
              </a:rPr>
              <a:t>Amount of texture</a:t>
            </a:r>
            <a:endParaRPr lang="en-US" sz="3600" dirty="0">
              <a:solidFill>
                <a:srgbClr val="7F7F7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8025" y="3497559"/>
            <a:ext cx="12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Low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9676" y="3485464"/>
            <a:ext cx="12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High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7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jiadeng-work\Documents\My Dropbox\FPO\Images_170x128_mod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472463"/>
            <a:ext cx="1879600" cy="2506133"/>
          </a:xfrm>
          <a:prstGeom prst="rect">
            <a:avLst/>
          </a:prstGeom>
          <a:ln w="76200" cmpd="sng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355" y="697288"/>
            <a:ext cx="1651000" cy="219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911" y="564796"/>
            <a:ext cx="16510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519" y="679247"/>
            <a:ext cx="16510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5029" y="3572730"/>
            <a:ext cx="1651000" cy="118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05" y="3611933"/>
            <a:ext cx="1822217" cy="1366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0816" y="5305272"/>
            <a:ext cx="1651000" cy="13589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6355" y="4465458"/>
            <a:ext cx="1651000" cy="21971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403048" y="274637"/>
            <a:ext cx="6313714" cy="813933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Large-scale recognition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04572" y="3028014"/>
            <a:ext cx="499533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Need benchmark datasets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571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123130"/>
              </p:ext>
            </p:extLst>
          </p:nvPr>
        </p:nvGraphicFramePr>
        <p:xfrm>
          <a:off x="355610" y="4402847"/>
          <a:ext cx="8492067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7622"/>
                <a:gridCol w="1298223"/>
                <a:gridCol w="1679222"/>
                <a:gridCol w="2003778"/>
                <a:gridCol w="193322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 texture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Low</a:t>
                      </a:r>
                      <a:r>
                        <a:rPr lang="en-US" sz="2000" baseline="0" dirty="0" smtClean="0"/>
                        <a:t> texture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Medium texture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High texture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# classes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noStrike" dirty="0" smtClean="0">
                          <a:solidFill>
                            <a:schemeClr val="tx1"/>
                          </a:solidFill>
                        </a:rPr>
                        <a:t>189</a:t>
                      </a:r>
                      <a:endParaRPr lang="en-US" sz="200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trike="noStrike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trike="noStrike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2000" b="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Textured objects </a:t>
            </a:r>
            <a:r>
              <a:rPr lang="en-US" dirty="0" smtClean="0"/>
              <a:t>(ILSVRC-500)</a:t>
            </a:r>
            <a:endParaRPr lang="en-US" dirty="0"/>
          </a:p>
        </p:txBody>
      </p:sp>
      <p:pic>
        <p:nvPicPr>
          <p:cNvPr id="12" name="Picture 11" descr="hal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b="74554"/>
          <a:stretch/>
        </p:blipFill>
        <p:spPr>
          <a:xfrm>
            <a:off x="457200" y="1507067"/>
            <a:ext cx="8466667" cy="2116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5610" y="2523065"/>
            <a:ext cx="812800" cy="59266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4133" y="3341510"/>
            <a:ext cx="602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7F7F7F"/>
                </a:solidFill>
              </a:rPr>
              <a:t>Amount of texture</a:t>
            </a:r>
            <a:endParaRPr lang="en-US" sz="3600" dirty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8025" y="3497559"/>
            <a:ext cx="12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Low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9676" y="3485464"/>
            <a:ext cx="12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High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2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384190"/>
              </p:ext>
            </p:extLst>
          </p:nvPr>
        </p:nvGraphicFramePr>
        <p:xfrm>
          <a:off x="355610" y="4402847"/>
          <a:ext cx="8492067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7622"/>
                <a:gridCol w="1298223"/>
                <a:gridCol w="1679222"/>
                <a:gridCol w="2003778"/>
                <a:gridCol w="193322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 texture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Low</a:t>
                      </a:r>
                      <a:r>
                        <a:rPr lang="en-US" sz="2000" baseline="0" dirty="0" smtClean="0"/>
                        <a:t> texture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Medium texture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High texture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# classes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noStrike" dirty="0" smtClean="0">
                          <a:solidFill>
                            <a:schemeClr val="tx1"/>
                          </a:solidFill>
                        </a:rPr>
                        <a:t>189</a:t>
                      </a:r>
                      <a:endParaRPr lang="en-US" sz="200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trike="noStrike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trike="noStrike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2000" b="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Object scale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20.8%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noStrike" dirty="0" smtClean="0">
                          <a:solidFill>
                            <a:schemeClr val="tx1"/>
                          </a:solidFill>
                        </a:rPr>
                        <a:t>23.7%</a:t>
                      </a:r>
                      <a:endParaRPr lang="en-US" sz="2000" b="0" strike="noStrike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trike="noStrike" dirty="0" smtClean="0">
                          <a:solidFill>
                            <a:schemeClr val="tx1"/>
                          </a:solidFill>
                        </a:rPr>
                        <a:t>23.5%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trike="noStrike" dirty="0" smtClean="0">
                          <a:solidFill>
                            <a:schemeClr val="tx1"/>
                          </a:solidFill>
                        </a:rPr>
                        <a:t>25.0%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Textured objects </a:t>
            </a:r>
            <a:r>
              <a:rPr lang="en-US" dirty="0" smtClean="0"/>
              <a:t>(ILSVRC-500)</a:t>
            </a:r>
            <a:endParaRPr lang="en-US" dirty="0"/>
          </a:p>
        </p:txBody>
      </p:sp>
      <p:pic>
        <p:nvPicPr>
          <p:cNvPr id="12" name="Picture 11" descr="hal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b="74554"/>
          <a:stretch/>
        </p:blipFill>
        <p:spPr>
          <a:xfrm>
            <a:off x="457200" y="1507067"/>
            <a:ext cx="8466667" cy="2116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5610" y="2523065"/>
            <a:ext cx="812800" cy="59266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4133" y="3341510"/>
            <a:ext cx="602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7F7F7F"/>
                </a:solidFill>
              </a:rPr>
              <a:t>Amount of texture</a:t>
            </a:r>
            <a:endParaRPr lang="en-US" sz="3600" dirty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8025" y="3497559"/>
            <a:ext cx="12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Low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9676" y="3485464"/>
            <a:ext cx="12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High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8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50312"/>
              </p:ext>
            </p:extLst>
          </p:nvPr>
        </p:nvGraphicFramePr>
        <p:xfrm>
          <a:off x="355610" y="4402847"/>
          <a:ext cx="8492067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7622"/>
                <a:gridCol w="1298223"/>
                <a:gridCol w="1679222"/>
                <a:gridCol w="2003778"/>
                <a:gridCol w="193322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 texture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Low</a:t>
                      </a:r>
                      <a:r>
                        <a:rPr lang="en-US" sz="2000" baseline="0" dirty="0" smtClean="0"/>
                        <a:t> texture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Medium texture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High texture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# classes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sng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189</a:t>
                      </a:r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smtClean="0"/>
                        <a:t>149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trike="sngStrike" dirty="0" smtClean="0">
                          <a:solidFill>
                            <a:srgbClr val="7F7F7F"/>
                          </a:solidFill>
                        </a:rPr>
                        <a:t>143</a:t>
                      </a:r>
                      <a:r>
                        <a:rPr lang="en-US" sz="2000" b="0" dirty="0" smtClean="0"/>
                        <a:t> 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strike="sngStrike" dirty="0" smtClean="0">
                          <a:solidFill>
                            <a:srgbClr val="7F7F7F"/>
                          </a:solidFill>
                        </a:rPr>
                        <a:t>52</a:t>
                      </a:r>
                      <a:r>
                        <a:rPr lang="en-US" sz="2000" b="0" dirty="0" smtClean="0"/>
                        <a:t> 35</a:t>
                      </a:r>
                      <a:endParaRPr lang="en-US" sz="20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Object scale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20.8%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sngStrike" dirty="0" smtClean="0">
                          <a:solidFill>
                            <a:srgbClr val="7F7F7F"/>
                          </a:solidFill>
                        </a:rPr>
                        <a:t>23.7%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b="0" dirty="0" smtClean="0"/>
                        <a:t>20.8%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trike="sngStrike" dirty="0" smtClean="0">
                          <a:solidFill>
                            <a:srgbClr val="7F7F7F"/>
                          </a:solidFill>
                        </a:rPr>
                        <a:t>23.5%</a:t>
                      </a:r>
                      <a:r>
                        <a:rPr lang="en-US" sz="2000" b="0" dirty="0" smtClean="0"/>
                        <a:t> 20.8%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trike="sngStrike" dirty="0" smtClean="0">
                          <a:solidFill>
                            <a:srgbClr val="7F7F7F"/>
                          </a:solidFill>
                        </a:rPr>
                        <a:t>25.0% </a:t>
                      </a:r>
                      <a:r>
                        <a:rPr lang="en-US" sz="2000" b="0" dirty="0" smtClean="0"/>
                        <a:t>20.8%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Textured objects </a:t>
            </a:r>
            <a:r>
              <a:rPr lang="en-US" dirty="0" smtClean="0"/>
              <a:t>(416 classes)</a:t>
            </a:r>
            <a:endParaRPr lang="en-US" dirty="0"/>
          </a:p>
        </p:txBody>
      </p:sp>
      <p:pic>
        <p:nvPicPr>
          <p:cNvPr id="12" name="Picture 11" descr="hal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b="74554"/>
          <a:stretch/>
        </p:blipFill>
        <p:spPr>
          <a:xfrm>
            <a:off x="457200" y="1507067"/>
            <a:ext cx="8466667" cy="2116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5610" y="2523065"/>
            <a:ext cx="812800" cy="59266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4133" y="3341510"/>
            <a:ext cx="602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7F7F7F"/>
                </a:solidFill>
              </a:rPr>
              <a:t>Amount of texture</a:t>
            </a:r>
            <a:endParaRPr lang="en-US" sz="3600" dirty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8025" y="3497559"/>
            <a:ext cx="12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Low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9676" y="3485464"/>
            <a:ext cx="129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High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8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ure_filtered_l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97" y="1513302"/>
            <a:ext cx="6575770" cy="4380594"/>
          </a:xfrm>
          <a:prstGeom prst="rect">
            <a:avLst/>
          </a:prstGeom>
        </p:spPr>
      </p:pic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Localizing </a:t>
            </a:r>
            <a:r>
              <a:rPr lang="en-US" sz="4900" dirty="0" smtClean="0"/>
              <a:t>textured objects </a:t>
            </a:r>
            <a:br>
              <a:rPr lang="en-US" sz="4900" dirty="0" smtClean="0"/>
            </a:br>
            <a:r>
              <a:rPr lang="en-US" sz="2700" dirty="0" smtClean="0"/>
              <a:t>(416 classes, same average object scale at each level of texture)</a:t>
            </a:r>
            <a:endParaRPr lang="en-US" sz="2700" dirty="0"/>
          </a:p>
        </p:txBody>
      </p:sp>
      <p:pic>
        <p:nvPicPr>
          <p:cNvPr id="4" name="Picture 3" descr="pascal_cls_loc_ac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33" y="1811867"/>
            <a:ext cx="9144000" cy="340169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 rot="16200000">
            <a:off x="-1021010" y="3182255"/>
            <a:ext cx="3787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Localization accuracy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028559" y="5844893"/>
            <a:ext cx="5318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Level of texture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926652" y="1535819"/>
            <a:ext cx="993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0852" y="1535819"/>
            <a:ext cx="993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VGG</a:t>
            </a:r>
            <a:endParaRPr lang="en-US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8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ure_filtered_loc_given_c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1508760"/>
            <a:ext cx="6574841" cy="4379976"/>
          </a:xfrm>
          <a:prstGeom prst="rect">
            <a:avLst/>
          </a:prstGeom>
        </p:spPr>
      </p:pic>
      <p:pic>
        <p:nvPicPr>
          <p:cNvPr id="4" name="Picture 3" descr="pascal_cls_loc_ac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33" y="1811867"/>
            <a:ext cx="9144000" cy="3401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8559" y="5844893"/>
            <a:ext cx="5318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Level of texture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021010" y="3182255"/>
            <a:ext cx="3787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Localization accuracy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276373" y="1924345"/>
            <a:ext cx="5184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On correctly classified images</a:t>
            </a:r>
            <a:endParaRPr lang="en-US" sz="20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26652" y="1535819"/>
            <a:ext cx="993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0852" y="1535819"/>
            <a:ext cx="993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VGG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Localizing </a:t>
            </a:r>
            <a:r>
              <a:rPr lang="en-US" sz="4900" dirty="0" smtClean="0"/>
              <a:t>textured objects </a:t>
            </a:r>
            <a:br>
              <a:rPr lang="en-US" sz="4900" dirty="0" smtClean="0"/>
            </a:br>
            <a:r>
              <a:rPr lang="en-US" sz="2700" dirty="0" smtClean="0"/>
              <a:t>(416 classes, same average object scale at each level of texture)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93649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ure_filtered_loc_given_c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1508760"/>
            <a:ext cx="6574841" cy="4379976"/>
          </a:xfrm>
          <a:prstGeom prst="rect">
            <a:avLst/>
          </a:prstGeom>
        </p:spPr>
      </p:pic>
      <p:pic>
        <p:nvPicPr>
          <p:cNvPr id="4" name="Picture 3" descr="pascal_cls_loc_ac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33" y="1811867"/>
            <a:ext cx="9144000" cy="3401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8559" y="5844893"/>
            <a:ext cx="5318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Level of texture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021010" y="3182255"/>
            <a:ext cx="3787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Localization accuracy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276373" y="1924345"/>
            <a:ext cx="5184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On correctly classified images</a:t>
            </a:r>
            <a:endParaRPr lang="en-US" sz="20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26652" y="1535819"/>
            <a:ext cx="993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0852" y="1535819"/>
            <a:ext cx="993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VGG</a:t>
            </a:r>
            <a:endParaRPr lang="en-US" sz="2400" dirty="0">
              <a:solidFill>
                <a:srgbClr val="3366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053949" y="2345766"/>
            <a:ext cx="2546273" cy="674012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24778" y="2638778"/>
            <a:ext cx="2610555" cy="0"/>
          </a:xfrm>
          <a:prstGeom prst="line">
            <a:avLst/>
          </a:prstGeom>
          <a:ln w="76200" cmpd="sng"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Localizing </a:t>
            </a:r>
            <a:r>
              <a:rPr lang="en-US" sz="4900" dirty="0" smtClean="0"/>
              <a:t>textured objects </a:t>
            </a:r>
            <a:br>
              <a:rPr lang="en-US" sz="4900" dirty="0" smtClean="0"/>
            </a:br>
            <a:r>
              <a:rPr lang="en-US" sz="2700" dirty="0" smtClean="0"/>
              <a:t>(416 classes, same average object scale at each level of texture)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15118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3142" y="2062358"/>
            <a:ext cx="826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happens under the hood</a:t>
            </a:r>
          </a:p>
          <a:p>
            <a:r>
              <a:rPr lang="en-US" sz="4400" dirty="0" smtClean="0"/>
              <a:t>on </a:t>
            </a:r>
            <a:r>
              <a:rPr lang="en-US" sz="4400" dirty="0" err="1" smtClean="0">
                <a:solidFill>
                  <a:srgbClr val="800000"/>
                </a:solidFill>
              </a:rPr>
              <a:t>classification+localization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78917" y="485100"/>
            <a:ext cx="7404305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Preliminaries: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/>
              <a:t>ILSVRC-500 (2012) </a:t>
            </a:r>
            <a:r>
              <a:rPr lang="en-US" sz="2400" dirty="0" smtClean="0"/>
              <a:t>dataset – similar to PASCAL</a:t>
            </a:r>
            <a:endParaRPr lang="en-US" sz="24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Leading algorithms: SV and VGG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917" y="3741622"/>
            <a:ext cx="8265083" cy="162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SV always great at classification, but VGG does better than SV at localizing small objects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u="sng" dirty="0" smtClean="0"/>
              <a:t>Textured objects easier to localize, especially for SV</a:t>
            </a:r>
            <a:endParaRPr lang="en-US" sz="2400" u="sng" dirty="0"/>
          </a:p>
        </p:txBody>
      </p:sp>
      <p:sp>
        <p:nvSpPr>
          <p:cNvPr id="8" name="Rectangle 7"/>
          <p:cNvSpPr/>
          <p:nvPr/>
        </p:nvSpPr>
        <p:spPr>
          <a:xfrm>
            <a:off x="846667" y="5822717"/>
            <a:ext cx="7639755" cy="9233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Olga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Russakovsky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Deng,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Zhiheng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Huang,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Berg, Li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Fei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Detecting avocados to zucchinis: what have we done, and where are we going? ICCV 2013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	        	      </a:t>
            </a:r>
            <a:r>
              <a:rPr lang="en-US" dirty="0" smtClean="0">
                <a:solidFill>
                  <a:srgbClr val="000090"/>
                </a:solidFill>
              </a:rPr>
              <a:t>http</a:t>
            </a:r>
            <a:r>
              <a:rPr lang="en-US" dirty="0">
                <a:solidFill>
                  <a:srgbClr val="000090"/>
                </a:solidFill>
              </a:rPr>
              <a:t>:/</a:t>
            </a:r>
            <a:r>
              <a:rPr lang="en-US" dirty="0" smtClean="0">
                <a:solidFill>
                  <a:srgbClr val="000090"/>
                </a:solidFill>
              </a:rPr>
              <a:t>/image-</a:t>
            </a:r>
            <a:r>
              <a:rPr lang="en-US" dirty="0" err="1" smtClean="0">
                <a:solidFill>
                  <a:srgbClr val="000090"/>
                </a:solidFill>
              </a:rPr>
              <a:t>net.org</a:t>
            </a:r>
            <a:r>
              <a:rPr lang="en-US" dirty="0">
                <a:solidFill>
                  <a:srgbClr val="000090"/>
                </a:solidFill>
              </a:rPr>
              <a:t>/challenges/LSVRC/2012/analysis</a:t>
            </a:r>
          </a:p>
        </p:txBody>
      </p:sp>
    </p:spTree>
    <p:extLst>
      <p:ext uri="{BB962C8B-B14F-4D97-AF65-F5344CB8AC3E}">
        <p14:creationId xmlns:p14="http://schemas.microsoft.com/office/powerpoint/2010/main" val="254693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ILSVRC 2013</a:t>
            </a:r>
            <a:br>
              <a:rPr lang="en-US" sz="4900" dirty="0" smtClean="0"/>
            </a:br>
            <a:r>
              <a:rPr lang="en-US" sz="4900" dirty="0" smtClean="0"/>
              <a:t> with large-scale object detection</a:t>
            </a:r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>
            <a:off x="6860429" y="7211181"/>
            <a:ext cx="786191" cy="51283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  <a:r>
              <a:rPr lang="en-US" b="1" dirty="0" smtClean="0">
                <a:solidFill>
                  <a:schemeClr val="tx1"/>
                </a:solidFill>
              </a:rPr>
              <a:t>x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58999" y="6432871"/>
            <a:ext cx="4759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90"/>
                </a:solidFill>
              </a:rPr>
              <a:t>http://image-</a:t>
            </a:r>
            <a:r>
              <a:rPr lang="en-US" u="sng" dirty="0" err="1">
                <a:solidFill>
                  <a:srgbClr val="000090"/>
                </a:solidFill>
              </a:rPr>
              <a:t>net.org</a:t>
            </a:r>
            <a:r>
              <a:rPr lang="en-US" u="sng" dirty="0">
                <a:solidFill>
                  <a:srgbClr val="000090"/>
                </a:solidFill>
              </a:rPr>
              <a:t>/challenges/LSVRC/</a:t>
            </a:r>
            <a:r>
              <a:rPr lang="en-US" u="sng" dirty="0" smtClean="0">
                <a:solidFill>
                  <a:srgbClr val="000090"/>
                </a:solidFill>
              </a:rPr>
              <a:t>2013/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7571" y="1832000"/>
            <a:ext cx="718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Fully annotated 200 object classes across 60,000 images 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548793" y="5526053"/>
            <a:ext cx="5919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Allows evaluation of generic object detection in cluttered scenes at scale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998" y="2380542"/>
            <a:ext cx="4491827" cy="2991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8998" y="2815167"/>
            <a:ext cx="1947335" cy="176741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941231" y="3041648"/>
            <a:ext cx="2709594" cy="113876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29047" y="3481917"/>
            <a:ext cx="2372786" cy="1598082"/>
          </a:xfrm>
          <a:prstGeom prst="rect">
            <a:avLst/>
          </a:prstGeom>
          <a:noFill/>
          <a:ln w="38100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22281" y="2772834"/>
            <a:ext cx="945255" cy="2084915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48666" y="2804584"/>
            <a:ext cx="359834" cy="486833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05398" y="2787652"/>
            <a:ext cx="482601" cy="222247"/>
          </a:xfrm>
          <a:prstGeom prst="rect">
            <a:avLst/>
          </a:prstGeom>
          <a:noFill/>
          <a:ln w="38100" cmpd="sng">
            <a:solidFill>
              <a:srgbClr val="1BFF1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7242" y="3159264"/>
            <a:ext cx="1428750" cy="14233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Person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Car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Motorcycle</a:t>
            </a:r>
            <a:endParaRPr lang="en-US" dirty="0" smtClean="0">
              <a:solidFill>
                <a:schemeClr val="accent5"/>
              </a:solidFill>
            </a:endParaRPr>
          </a:p>
          <a:p>
            <a:pPr algn="ctr"/>
            <a:r>
              <a:rPr lang="en-US" dirty="0" smtClean="0">
                <a:solidFill>
                  <a:srgbClr val="1BFF17"/>
                </a:solidFill>
              </a:rPr>
              <a:t>Helmet</a:t>
            </a:r>
          </a:p>
        </p:txBody>
      </p:sp>
      <p:sp>
        <p:nvSpPr>
          <p:cNvPr id="4" name="Rectangle 3"/>
          <p:cNvSpPr/>
          <p:nvPr/>
        </p:nvSpPr>
        <p:spPr>
          <a:xfrm>
            <a:off x="8195992" y="681178"/>
            <a:ext cx="844099" cy="3463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88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ILSVRC 2013</a:t>
            </a:r>
            <a:br>
              <a:rPr lang="en-US" sz="4900" dirty="0" smtClean="0"/>
            </a:br>
            <a:r>
              <a:rPr lang="en-US" sz="4900" dirty="0" smtClean="0"/>
              <a:t> with large-scale object detection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281191"/>
              </p:ext>
            </p:extLst>
          </p:nvPr>
        </p:nvGraphicFramePr>
        <p:xfrm>
          <a:off x="558800" y="2101024"/>
          <a:ext cx="8128000" cy="3169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0821"/>
                <a:gridCol w="1401957"/>
                <a:gridCol w="2983408"/>
                <a:gridCol w="2251814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Statistics</a:t>
                      </a:r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PASCAL VOC 2012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ILSVRC 2013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Object classes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200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Training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Images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5.7K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395K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Objects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13.6K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345K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Validation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Images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5.8K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20.1K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Objects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13.8K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55.5K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Testing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Images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11.0K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40.1K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Objects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---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---</a:t>
                      </a:r>
                      <a:endParaRPr lang="en-US" sz="20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ight Arrow 13"/>
          <p:cNvSpPr/>
          <p:nvPr/>
        </p:nvSpPr>
        <p:spPr>
          <a:xfrm>
            <a:off x="6093983" y="4044970"/>
            <a:ext cx="786191" cy="51283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4x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6860429" y="7211181"/>
            <a:ext cx="786191" cy="51283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  <a:r>
              <a:rPr lang="en-US" b="1" dirty="0" smtClean="0">
                <a:solidFill>
                  <a:schemeClr val="tx1"/>
                </a:solidFill>
              </a:rPr>
              <a:t>x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6089952" y="2428644"/>
            <a:ext cx="786191" cy="51283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10x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58999" y="6432871"/>
            <a:ext cx="4759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90"/>
                </a:solidFill>
              </a:rPr>
              <a:t>http://image-</a:t>
            </a:r>
            <a:r>
              <a:rPr lang="en-US" u="sng" dirty="0" err="1">
                <a:solidFill>
                  <a:srgbClr val="000090"/>
                </a:solidFill>
              </a:rPr>
              <a:t>net.org</a:t>
            </a:r>
            <a:r>
              <a:rPr lang="en-US" u="sng" dirty="0">
                <a:solidFill>
                  <a:srgbClr val="000090"/>
                </a:solidFill>
              </a:rPr>
              <a:t>/challenges/LSVRC/</a:t>
            </a:r>
            <a:r>
              <a:rPr lang="en-US" u="sng" dirty="0" smtClean="0">
                <a:solidFill>
                  <a:srgbClr val="000090"/>
                </a:solidFill>
              </a:rPr>
              <a:t>2013/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088349" y="3241442"/>
            <a:ext cx="786191" cy="51283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25x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333" y="5441888"/>
            <a:ext cx="8009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More than 50,000 person instances annotated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8195992" y="681178"/>
            <a:ext cx="844099" cy="3463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756304"/>
            <a:ext cx="8229600" cy="41844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100" dirty="0" smtClean="0"/>
          </a:p>
          <a:p>
            <a:r>
              <a:rPr lang="en-US" sz="2400" dirty="0" smtClean="0"/>
              <a:t>159 downloads so far:</a:t>
            </a:r>
          </a:p>
          <a:p>
            <a:pPr marL="0" indent="0" algn="ctr">
              <a:buNone/>
            </a:pPr>
            <a:r>
              <a:rPr lang="en-US" sz="2400" u="sng" dirty="0" smtClean="0">
                <a:solidFill>
                  <a:srgbClr val="000090"/>
                </a:solidFill>
              </a:rPr>
              <a:t>http</a:t>
            </a:r>
            <a:r>
              <a:rPr lang="en-US" sz="2400" u="sng" dirty="0">
                <a:solidFill>
                  <a:srgbClr val="000090"/>
                </a:solidFill>
              </a:rPr>
              <a:t>://image-</a:t>
            </a:r>
            <a:r>
              <a:rPr lang="en-US" sz="2400" u="sng" dirty="0" err="1">
                <a:solidFill>
                  <a:srgbClr val="000090"/>
                </a:solidFill>
              </a:rPr>
              <a:t>net.org</a:t>
            </a:r>
            <a:r>
              <a:rPr lang="en-US" sz="2400" u="sng" dirty="0">
                <a:solidFill>
                  <a:srgbClr val="000090"/>
                </a:solidFill>
              </a:rPr>
              <a:t>/challenges/LSVRC/2013/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Submission deadline Nov. 15</a:t>
            </a:r>
            <a:r>
              <a:rPr lang="en-US" sz="2400" baseline="30000" dirty="0" smtClean="0"/>
              <a:t>th</a:t>
            </a:r>
            <a:endParaRPr lang="en-US" sz="2400" dirty="0" smtClean="0"/>
          </a:p>
          <a:p>
            <a:r>
              <a:rPr lang="en-US" sz="2400" dirty="0" smtClean="0"/>
              <a:t>ICCV </a:t>
            </a:r>
            <a:r>
              <a:rPr lang="en-US" sz="2400" dirty="0"/>
              <a:t>w</a:t>
            </a:r>
            <a:r>
              <a:rPr lang="en-US" sz="2400" dirty="0" smtClean="0"/>
              <a:t>orkshop on December 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, 2013</a:t>
            </a:r>
          </a:p>
          <a:p>
            <a:endParaRPr lang="en-US" sz="2400" dirty="0"/>
          </a:p>
          <a:p>
            <a:r>
              <a:rPr lang="en-US" sz="2400" dirty="0" smtClean="0"/>
              <a:t>Fine-Grained </a:t>
            </a:r>
            <a:r>
              <a:rPr lang="en-US" sz="2400" dirty="0"/>
              <a:t>C</a:t>
            </a:r>
            <a:r>
              <a:rPr lang="en-US" sz="2400" dirty="0" smtClean="0"/>
              <a:t>hallenge 2013:</a:t>
            </a:r>
          </a:p>
          <a:p>
            <a:pPr marL="0" indent="0" algn="ctr">
              <a:buNone/>
            </a:pPr>
            <a:r>
              <a:rPr lang="en-US" sz="2400" u="sng" dirty="0">
                <a:solidFill>
                  <a:srgbClr val="000090"/>
                </a:solidFill>
              </a:rPr>
              <a:t>https://</a:t>
            </a:r>
            <a:r>
              <a:rPr lang="en-US" sz="2400" u="sng" dirty="0" err="1">
                <a:solidFill>
                  <a:srgbClr val="000090"/>
                </a:solidFill>
              </a:rPr>
              <a:t>sites.google.com</a:t>
            </a:r>
            <a:r>
              <a:rPr lang="en-US" sz="2400" u="sng" dirty="0">
                <a:solidFill>
                  <a:srgbClr val="000090"/>
                </a:solidFill>
              </a:rPr>
              <a:t>/site/fgcomp2013/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6860429" y="7211181"/>
            <a:ext cx="786191" cy="51283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  <a:r>
              <a:rPr lang="en-US" b="1" dirty="0" smtClean="0">
                <a:solidFill>
                  <a:schemeClr val="tx1"/>
                </a:solidFill>
              </a:rPr>
              <a:t>x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ILSVRC 2013</a:t>
            </a:r>
            <a:br>
              <a:rPr lang="en-US" sz="4900" dirty="0" smtClean="0"/>
            </a:br>
            <a:r>
              <a:rPr lang="en-US" sz="4900" dirty="0" smtClean="0"/>
              <a:t> with large-scale object detection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195992" y="681178"/>
            <a:ext cx="844099" cy="3463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2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PASCAL VOC 2005-2012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29" y="2299305"/>
            <a:ext cx="4223657" cy="31677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" y="2299305"/>
            <a:ext cx="4223657" cy="31677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9965" y="1923144"/>
            <a:ext cx="4402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F81BD"/>
                </a:solidFill>
              </a:rPr>
              <a:t>Classification: person, motorcycle</a:t>
            </a:r>
            <a:endParaRPr lang="en-US" sz="2000" b="1" dirty="0">
              <a:solidFill>
                <a:srgbClr val="4F81B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173" y="2291670"/>
            <a:ext cx="1526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Detection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2629" y="2299305"/>
            <a:ext cx="1830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Segmentation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3934" y="2895618"/>
            <a:ext cx="1299017" cy="1434477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53814" y="3414466"/>
            <a:ext cx="1935234" cy="1363153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06523" y="2839543"/>
            <a:ext cx="936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Person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1376" y="4458287"/>
            <a:ext cx="1647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Motorcycle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61444" y="5467047"/>
            <a:ext cx="2741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/>
                </a:solidFill>
              </a:rPr>
              <a:t>Action: riding bicycle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46778" y="6112892"/>
            <a:ext cx="5926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Everingham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Van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Gool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Williams, Winn and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Zisserman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PASCAL Visual Object Classes (VOC)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Challenge. IJCV 2010.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1461985"/>
            <a:ext cx="811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 object classes		22,591 images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615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76200"/>
            <a:ext cx="4569808" cy="11430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7198" y="4485715"/>
            <a:ext cx="1067604" cy="119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78" y="4356361"/>
            <a:ext cx="986155" cy="150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8530" r="18087" b="50000"/>
          <a:stretch/>
        </p:blipFill>
        <p:spPr bwMode="auto">
          <a:xfrm>
            <a:off x="2438400" y="4679884"/>
            <a:ext cx="2611739" cy="86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84" y="5818696"/>
            <a:ext cx="1675193" cy="76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815816" y="1444976"/>
            <a:ext cx="1219200" cy="2439185"/>
            <a:chOff x="7622577" y="1219200"/>
            <a:chExt cx="1219200" cy="2439185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22577" y="1219200"/>
              <a:ext cx="1219200" cy="1851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7654460" y="3196720"/>
              <a:ext cx="1165553" cy="461665"/>
            </a:xfrm>
            <a:prstGeom prst="rect">
              <a:avLst/>
            </a:prstGeom>
            <a:solidFill>
              <a:sysClr val="window" lastClr="FFFFFF">
                <a:alpha val="87000"/>
              </a:sys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Prof. Alex Berg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UNC Chapel Hill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16762" y="1531529"/>
            <a:ext cx="1397554" cy="2390974"/>
            <a:chOff x="4379952" y="1267411"/>
            <a:chExt cx="1397554" cy="2390974"/>
          </a:xfrm>
        </p:grpSpPr>
        <p:pic>
          <p:nvPicPr>
            <p:cNvPr id="28" name="Picture 2" descr="a picture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7" t="1732" r="10490" b="-289"/>
            <a:stretch/>
          </p:blipFill>
          <p:spPr bwMode="auto">
            <a:xfrm>
              <a:off x="4379952" y="1267411"/>
              <a:ext cx="1397554" cy="1774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4527390" y="3196720"/>
              <a:ext cx="1208408" cy="461665"/>
            </a:xfrm>
            <a:prstGeom prst="rect">
              <a:avLst/>
            </a:prstGeom>
            <a:solidFill>
              <a:sysClr val="window" lastClr="FFFFFF">
                <a:alpha val="87000"/>
              </a:sys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Jonathan Krause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Stanford U.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49028" y="1557338"/>
            <a:ext cx="1370797" cy="2326823"/>
            <a:chOff x="2938530" y="1246896"/>
            <a:chExt cx="1370797" cy="2326823"/>
          </a:xfrm>
        </p:grpSpPr>
        <p:pic>
          <p:nvPicPr>
            <p:cNvPr id="29" name="Picture 9" descr="C:\Users\jiadeng-work\Documents\My Dropbox\FPO\photo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0" t="6317" r="9617"/>
            <a:stretch/>
          </p:blipFill>
          <p:spPr bwMode="auto">
            <a:xfrm>
              <a:off x="2938530" y="1246896"/>
              <a:ext cx="1267557" cy="176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3036798" y="3112054"/>
              <a:ext cx="1272529" cy="461665"/>
            </a:xfrm>
            <a:prstGeom prst="rect">
              <a:avLst/>
            </a:prstGeom>
            <a:solidFill>
              <a:sysClr val="window" lastClr="FFFFFF">
                <a:alpha val="87000"/>
              </a:sys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Sanjeev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Satheesh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Stanford U.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21607" y="1513697"/>
            <a:ext cx="1367109" cy="2408806"/>
            <a:chOff x="5951371" y="1249579"/>
            <a:chExt cx="1367109" cy="240880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0"/>
            <a:srcRect l="8125" r="8401"/>
            <a:stretch/>
          </p:blipFill>
          <p:spPr>
            <a:xfrm>
              <a:off x="5951371" y="1249579"/>
              <a:ext cx="1367109" cy="182079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078890" y="3196720"/>
              <a:ext cx="1122122" cy="461665"/>
            </a:xfrm>
            <a:prstGeom prst="rect">
              <a:avLst/>
            </a:prstGeom>
            <a:solidFill>
              <a:sysClr val="window" lastClr="FFFFFF">
                <a:alpha val="87000"/>
              </a:sys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Zhiheng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Huang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Stanford U.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5932" y="4579000"/>
            <a:ext cx="1053289" cy="105328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9243" y="1513697"/>
            <a:ext cx="1420162" cy="2392861"/>
            <a:chOff x="1103850" y="1249579"/>
            <a:chExt cx="1420162" cy="2392861"/>
          </a:xfrm>
        </p:grpSpPr>
        <p:sp>
          <p:nvSpPr>
            <p:cNvPr id="23" name="TextBox 22"/>
            <p:cNvSpPr txBox="1"/>
            <p:nvPr/>
          </p:nvSpPr>
          <p:spPr>
            <a:xfrm>
              <a:off x="1368392" y="3180775"/>
              <a:ext cx="924051" cy="461665"/>
            </a:xfrm>
            <a:prstGeom prst="rect">
              <a:avLst/>
            </a:prstGeom>
            <a:solidFill>
              <a:sysClr val="window" lastClr="FFFFFF">
                <a:alpha val="87000"/>
              </a:sys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Dr. </a:t>
              </a:r>
              <a:r>
                <a:rPr kumimoji="0" lang="en-US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Jia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Deng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Stanford U.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8" name="Picture 37" descr="dengjia.jpg"/>
            <p:cNvPicPr>
              <a:picLocks noChangeAspect="1"/>
            </p:cNvPicPr>
            <p:nvPr/>
          </p:nvPicPr>
          <p:blipFill rotWithShape="1">
            <a:blip r:embed="rId12" cstate="print"/>
            <a:srcRect l="7425" r="6738"/>
            <a:stretch/>
          </p:blipFill>
          <p:spPr>
            <a:xfrm>
              <a:off x="1103850" y="1249579"/>
              <a:ext cx="1420162" cy="1804847"/>
            </a:xfrm>
            <a:prstGeom prst="rect">
              <a:avLst/>
            </a:prstGeom>
          </p:spPr>
        </p:pic>
      </p:grp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288" y="5862687"/>
            <a:ext cx="2512851" cy="70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316744" y="1557337"/>
            <a:ext cx="1360453" cy="2326824"/>
            <a:chOff x="6262124" y="1246895"/>
            <a:chExt cx="1360453" cy="23268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/>
            <a:srcRect l="15152"/>
            <a:stretch/>
          </p:blipFill>
          <p:spPr>
            <a:xfrm>
              <a:off x="6262124" y="1246895"/>
              <a:ext cx="1360453" cy="1749159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538075" y="3112054"/>
              <a:ext cx="896474" cy="461665"/>
            </a:xfrm>
            <a:prstGeom prst="rect">
              <a:avLst/>
            </a:prstGeom>
            <a:solidFill>
              <a:sysClr val="window" lastClr="FFFFFF">
                <a:alpha val="87000"/>
              </a:sys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Hao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Su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Stanford U.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24778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-42331" y="-378519"/>
            <a:ext cx="8875889" cy="2032529"/>
          </a:xfrm>
        </p:spPr>
        <p:txBody>
          <a:bodyPr>
            <a:noAutofit/>
          </a:bodyPr>
          <a:lstStyle/>
          <a:p>
            <a:r>
              <a:rPr lang="en-US" sz="4800" dirty="0" smtClean="0"/>
              <a:t>                         </a:t>
            </a:r>
            <a:r>
              <a:rPr lang="en-US" sz="3600" dirty="0" smtClean="0"/>
              <a:t>Large Scale Visual Recognition Challenge (ILSVRC) 2010-2012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461985"/>
            <a:ext cx="811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trike="sngStrike" dirty="0" smtClean="0">
                <a:solidFill>
                  <a:schemeClr val="bg1">
                    <a:lumMod val="50000"/>
                  </a:schemeClr>
                </a:solidFill>
              </a:rPr>
              <a:t>20 object classes		22,591 images</a:t>
            </a:r>
            <a:endParaRPr lang="en-US" sz="2400" b="1" strike="sngStrik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62" y="183445"/>
            <a:ext cx="3297337" cy="4543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0" y="1949051"/>
            <a:ext cx="811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1000 object classes		</a:t>
            </a:r>
            <a:r>
              <a:rPr lang="en-US" sz="2400" b="1" dirty="0"/>
              <a:t>1,431,167</a:t>
            </a:r>
            <a:r>
              <a:rPr lang="en-US" sz="2400" b="1" dirty="0" smtClean="0"/>
              <a:t> images</a:t>
            </a:r>
            <a:endParaRPr lang="en-US" sz="24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174" y="2625856"/>
            <a:ext cx="4626429" cy="346982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428205" y="4003523"/>
            <a:ext cx="3379398" cy="2074012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28205" y="3447571"/>
            <a:ext cx="2528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Dalmatian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49189" y="6360089"/>
            <a:ext cx="5815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http://image-</a:t>
            </a:r>
            <a:r>
              <a:rPr lang="en-US" b="1" dirty="0" err="1">
                <a:solidFill>
                  <a:srgbClr val="000090"/>
                </a:solidFill>
              </a:rPr>
              <a:t>net.org</a:t>
            </a:r>
            <a:r>
              <a:rPr lang="en-US" b="1" dirty="0">
                <a:solidFill>
                  <a:srgbClr val="000090"/>
                </a:solidFill>
              </a:rPr>
              <a:t>/challenges/LSVRC</a:t>
            </a:r>
            <a:r>
              <a:rPr lang="en-US" b="1" dirty="0" smtClean="0">
                <a:solidFill>
                  <a:srgbClr val="000090"/>
                </a:solidFill>
              </a:rPr>
              <a:t>/{2010,2011,2012}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Variety of object classes in ILSVRC</a:t>
            </a:r>
            <a:endParaRPr lang="en-US" dirty="0"/>
          </a:p>
        </p:txBody>
      </p:sp>
      <p:pic>
        <p:nvPicPr>
          <p:cNvPr id="6" name="Picture 5" descr="compare_pas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9" y="1587495"/>
            <a:ext cx="9049407" cy="46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3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Variety of object classes in ILSVRC</a:t>
            </a:r>
            <a:endParaRPr lang="en-US" dirty="0"/>
          </a:p>
        </p:txBody>
      </p:sp>
      <p:pic>
        <p:nvPicPr>
          <p:cNvPr id="4" name="Picture 3" descr="ha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2" y="1221397"/>
            <a:ext cx="7104743" cy="53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0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30024</TotalTime>
  <Words>3633</Words>
  <Application>Microsoft Macintosh PowerPoint</Application>
  <PresentationFormat>On-screen Show (4:3)</PresentationFormat>
  <Paragraphs>662</Paragraphs>
  <Slides>60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Analysis of Large Scale Visual Recognition</vt:lpstr>
      <vt:lpstr>PowerPoint Presentation</vt:lpstr>
      <vt:lpstr>PowerPoint Presentation</vt:lpstr>
      <vt:lpstr>Large-scale recognition</vt:lpstr>
      <vt:lpstr>Large-scale recognition</vt:lpstr>
      <vt:lpstr>PASCAL VOC 2005-2012</vt:lpstr>
      <vt:lpstr>                         Large Scale Visual Recognition Challenge (ILSVRC) 2010-2012</vt:lpstr>
      <vt:lpstr>Variety of object classes in ILSVRC</vt:lpstr>
      <vt:lpstr>Variety of object classes in ILSVRC</vt:lpstr>
      <vt:lpstr>ILSVRC Task 1: Classification</vt:lpstr>
      <vt:lpstr>ILSVRC Task 1: Classification</vt:lpstr>
      <vt:lpstr>ILSVRC Task 1: Classification</vt:lpstr>
      <vt:lpstr>ILSVRC Task 1: Classification</vt:lpstr>
      <vt:lpstr>ILSVRC Task 2: Classification + Localization</vt:lpstr>
      <vt:lpstr>ILSVRC Task 2: Classification + Localization</vt:lpstr>
      <vt:lpstr>ILSVRC Task 2: Classification + Localization</vt:lpstr>
      <vt:lpstr>ILSVRC Task 2: Classification + Localization</vt:lpstr>
      <vt:lpstr>ILSVRC Task 2: Classification + Localization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ILSVRC (2012)</vt:lpstr>
      <vt:lpstr>ILSVRC-500 (2012)</vt:lpstr>
      <vt:lpstr>ILSVRC-500 (2012)</vt:lpstr>
      <vt:lpstr>Chance Performance of Localization</vt:lpstr>
      <vt:lpstr>Chance Performance of Localization</vt:lpstr>
      <vt:lpstr>Chance Performance of Localization</vt:lpstr>
      <vt:lpstr>Level of clutter</vt:lpstr>
      <vt:lpstr>Level of clutter</vt:lpstr>
      <vt:lpstr>PowerPoint Presentation</vt:lpstr>
      <vt:lpstr>SuperVision (SV)</vt:lpstr>
      <vt:lpstr>SuperVision (SV)</vt:lpstr>
      <vt:lpstr>OXFORD_VGG (VGG)</vt:lpstr>
      <vt:lpstr>PowerPoint Presentation</vt:lpstr>
      <vt:lpstr>Results on ILSVRC-500</vt:lpstr>
      <vt:lpstr>Difference in accuracy: SV versus VGG</vt:lpstr>
      <vt:lpstr>Difference in accuracy: SV versus VGG</vt:lpstr>
      <vt:lpstr>Difference in accuracy: SV versus VGG</vt:lpstr>
      <vt:lpstr>Difference in accuracy: SV versus VGG</vt:lpstr>
      <vt:lpstr>Difference in accuracy: SV versus VGG</vt:lpstr>
      <vt:lpstr>Cumulative accuracy across scales</vt:lpstr>
      <vt:lpstr>Cumulative accuracy across scales</vt:lpstr>
      <vt:lpstr>PowerPoint Presentation</vt:lpstr>
      <vt:lpstr>PowerPoint Presentation</vt:lpstr>
      <vt:lpstr>PowerPoint Presentation</vt:lpstr>
      <vt:lpstr>Textured objects (ILSVRC-500)</vt:lpstr>
      <vt:lpstr>Textured objects (ILSVRC-500)</vt:lpstr>
      <vt:lpstr>Textured objects (ILSVRC-500)</vt:lpstr>
      <vt:lpstr>Textured objects (416 classes)</vt:lpstr>
      <vt:lpstr>Localizing textured objects  (416 classes, same average object scale at each level of texture)</vt:lpstr>
      <vt:lpstr>Localizing textured objects  (416 classes, same average object scale at each level of texture)</vt:lpstr>
      <vt:lpstr>Localizing textured objects  (416 classes, same average object scale at each level of texture)</vt:lpstr>
      <vt:lpstr>PowerPoint Presentation</vt:lpstr>
      <vt:lpstr>ILSVRC 2013  with large-scale object detection</vt:lpstr>
      <vt:lpstr>ILSVRC 2013  with large-scale object detection</vt:lpstr>
      <vt:lpstr>ILSVRC 2013  with large-scale object detection</vt:lpstr>
      <vt:lpstr>Thank you!</vt:lpstr>
    </vt:vector>
  </TitlesOfParts>
  <Company>NECLA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[New cool title]</dc:title>
  <dc:creator>Olga Russakovsky</dc:creator>
  <cp:lastModifiedBy>Olga Russakovsky</cp:lastModifiedBy>
  <cp:revision>720</cp:revision>
  <cp:lastPrinted>2013-10-07T18:18:55Z</cp:lastPrinted>
  <dcterms:created xsi:type="dcterms:W3CDTF">2013-05-17T17:00:40Z</dcterms:created>
  <dcterms:modified xsi:type="dcterms:W3CDTF">2013-10-07T18:19:20Z</dcterms:modified>
</cp:coreProperties>
</file>