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8.xml" ContentType="application/vnd.openxmlformats-officedocument.presentationml.notesSlide+xml"/>
  <Override PartName="/ppt/embeddings/oleObject1.bin" ContentType="application/vnd.openxmlformats-officedocument.oleObject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72" r:id="rId1"/>
  </p:sldMasterIdLst>
  <p:notesMasterIdLst>
    <p:notesMasterId r:id="rId33"/>
  </p:notesMasterIdLst>
  <p:handoutMasterIdLst>
    <p:handoutMasterId r:id="rId34"/>
  </p:handoutMasterIdLst>
  <p:sldIdLst>
    <p:sldId id="456" r:id="rId2"/>
    <p:sldId id="696" r:id="rId3"/>
    <p:sldId id="694" r:id="rId4"/>
    <p:sldId id="699" r:id="rId5"/>
    <p:sldId id="714" r:id="rId6"/>
    <p:sldId id="715" r:id="rId7"/>
    <p:sldId id="716" r:id="rId8"/>
    <p:sldId id="717" r:id="rId9"/>
    <p:sldId id="701" r:id="rId10"/>
    <p:sldId id="718" r:id="rId11"/>
    <p:sldId id="719" r:id="rId12"/>
    <p:sldId id="703" r:id="rId13"/>
    <p:sldId id="726" r:id="rId14"/>
    <p:sldId id="722" r:id="rId15"/>
    <p:sldId id="721" r:id="rId16"/>
    <p:sldId id="732" r:id="rId17"/>
    <p:sldId id="724" r:id="rId18"/>
    <p:sldId id="725" r:id="rId19"/>
    <p:sldId id="638" r:id="rId20"/>
    <p:sldId id="639" r:id="rId21"/>
    <p:sldId id="723" r:id="rId22"/>
    <p:sldId id="640" r:id="rId23"/>
    <p:sldId id="641" r:id="rId24"/>
    <p:sldId id="731" r:id="rId25"/>
    <p:sldId id="710" r:id="rId26"/>
    <p:sldId id="728" r:id="rId27"/>
    <p:sldId id="729" r:id="rId28"/>
    <p:sldId id="730" r:id="rId29"/>
    <p:sldId id="647" r:id="rId30"/>
    <p:sldId id="727" r:id="rId31"/>
    <p:sldId id="668" r:id="rId32"/>
  </p:sldIdLst>
  <p:sldSz cx="9144000" cy="6858000" type="screen4x3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117D869-60AD-374F-AF28-23ED8C3F83F7}">
          <p14:sldIdLst>
            <p14:sldId id="456"/>
          </p14:sldIdLst>
        </p14:section>
        <p14:section name="bubbles" id="{606C12B0-498B-4B94-A278-2679D1989285}">
          <p14:sldIdLst>
            <p14:sldId id="696"/>
            <p14:sldId id="694"/>
            <p14:sldId id="699"/>
            <p14:sldId id="714"/>
            <p14:sldId id="715"/>
            <p14:sldId id="716"/>
            <p14:sldId id="717"/>
            <p14:sldId id="701"/>
            <p14:sldId id="718"/>
            <p14:sldId id="719"/>
            <p14:sldId id="703"/>
            <p14:sldId id="726"/>
            <p14:sldId id="722"/>
            <p14:sldId id="721"/>
            <p14:sldId id="732"/>
            <p14:sldId id="724"/>
            <p14:sldId id="725"/>
            <p14:sldId id="638"/>
            <p14:sldId id="639"/>
            <p14:sldId id="723"/>
            <p14:sldId id="640"/>
            <p14:sldId id="641"/>
            <p14:sldId id="731"/>
            <p14:sldId id="710"/>
            <p14:sldId id="728"/>
            <p14:sldId id="729"/>
            <p14:sldId id="730"/>
            <p14:sldId id="647"/>
            <p14:sldId id="727"/>
            <p14:sldId id="668"/>
          </p14:sldIdLst>
        </p14:section>
        <p14:section name="backup" id="{54DBC69F-92DE-C648-B1EC-731633580D95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192C"/>
    <a:srgbClr val="82FF5B"/>
    <a:srgbClr val="FF0508"/>
    <a:srgbClr val="FF5921"/>
    <a:srgbClr val="1CFFD8"/>
    <a:srgbClr val="FF160E"/>
    <a:srgbClr val="FF1616"/>
    <a:srgbClr val="FF4498"/>
    <a:srgbClr val="020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05" autoAdjust="0"/>
    <p:restoredTop sz="75488" autoAdjust="0"/>
  </p:normalViewPr>
  <p:slideViewPr>
    <p:cSldViewPr snapToGrid="0" snapToObjects="1">
      <p:cViewPr>
        <p:scale>
          <a:sx n="78" d="100"/>
          <a:sy n="78" d="100"/>
        </p:scale>
        <p:origin x="-4576" y="-2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Accuracy</a:t>
            </a:r>
            <a:r>
              <a:rPr lang="en-US" baseline="0" dirty="0" smtClean="0"/>
              <a:t> on CUB-200 </a:t>
            </a:r>
            <a:r>
              <a:rPr lang="en-US" sz="1600" baseline="0" dirty="0" smtClean="0"/>
              <a:t>[</a:t>
            </a:r>
            <a:r>
              <a:rPr lang="en-US" sz="1600" baseline="0" dirty="0" err="1" smtClean="0"/>
              <a:t>Welinder</a:t>
            </a:r>
            <a:r>
              <a:rPr lang="en-US" sz="1600" baseline="0" dirty="0" smtClean="0"/>
              <a:t> et al. 10]</a:t>
            </a:r>
            <a:endParaRPr lang="en-US" dirty="0"/>
          </a:p>
        </c:rich>
      </c:tx>
      <c:layout>
        <c:manualLayout>
          <c:xMode val="edge"/>
          <c:yMode val="edge"/>
          <c:x val="0.0639684737221663"/>
          <c:y val="0.062087954350198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896005577427821"/>
          <c:y val="0.155374753937008"/>
          <c:w val="0.737771817585302"/>
          <c:h val="0.4424158464566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Accuracy</c:v>
                </c:pt>
              </c:strCache>
            </c:strRef>
          </c:tx>
          <c:invertIfNegative val="0"/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Pt>
            <c:idx val="6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7"/>
            <c:invertIfNegative val="0"/>
            <c:bubble3D val="0"/>
            <c:spPr>
              <a:solidFill>
                <a:schemeClr val="accent6"/>
              </a:solidFill>
            </c:spPr>
          </c:dPt>
          <c:cat>
            <c:strRef>
              <c:f>Sheet1!$A$2:$A$9</c:f>
              <c:strCache>
                <c:ptCount val="8"/>
                <c:pt idx="0">
                  <c:v>LLC</c:v>
                </c:pt>
                <c:pt idx="1">
                  <c:v>MKL</c:v>
                </c:pt>
                <c:pt idx="2">
                  <c:v>RF</c:v>
                </c:pt>
                <c:pt idx="3">
                  <c:v>MultiCue</c:v>
                </c:pt>
                <c:pt idx="4">
                  <c:v>KDES</c:v>
                </c:pt>
                <c:pt idx="5">
                  <c:v>Tricos</c:v>
                </c:pt>
                <c:pt idx="6">
                  <c:v>BubbleBank</c:v>
                </c:pt>
                <c:pt idx="7">
                  <c:v>Minus Crowd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18.0</c:v>
                </c:pt>
                <c:pt idx="1">
                  <c:v>19.0</c:v>
                </c:pt>
                <c:pt idx="2">
                  <c:v>19.2</c:v>
                </c:pt>
                <c:pt idx="3">
                  <c:v>22.4</c:v>
                </c:pt>
                <c:pt idx="4">
                  <c:v>26.2</c:v>
                </c:pt>
                <c:pt idx="5">
                  <c:v>26.7</c:v>
                </c:pt>
                <c:pt idx="6">
                  <c:v>32.80000000000001</c:v>
                </c:pt>
                <c:pt idx="7">
                  <c:v>26.5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126145896"/>
        <c:axId val="-2127637240"/>
      </c:barChart>
      <c:catAx>
        <c:axId val="-2126145896"/>
        <c:scaling>
          <c:orientation val="minMax"/>
        </c:scaling>
        <c:delete val="0"/>
        <c:axPos val="b"/>
        <c:majorTickMark val="out"/>
        <c:minorTickMark val="none"/>
        <c:tickLblPos val="nextTo"/>
        <c:crossAx val="-2127637240"/>
        <c:crosses val="autoZero"/>
        <c:auto val="1"/>
        <c:lblAlgn val="ctr"/>
        <c:lblOffset val="100"/>
        <c:noMultiLvlLbl val="0"/>
      </c:catAx>
      <c:valAx>
        <c:axId val="-21276372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-21261458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dirty="0" err="1" smtClean="0"/>
              <a:t>mAP</a:t>
            </a:r>
            <a:r>
              <a:rPr lang="en-US" dirty="0" smtClean="0"/>
              <a:t> </a:t>
            </a:r>
            <a:r>
              <a:rPr lang="en-US" baseline="0" dirty="0" smtClean="0"/>
              <a:t>on </a:t>
            </a:r>
            <a:r>
              <a:rPr lang="en-US" dirty="0" smtClean="0"/>
              <a:t>CUB</a:t>
            </a:r>
            <a:r>
              <a:rPr lang="en-US" baseline="0" dirty="0" smtClean="0"/>
              <a:t>-14 </a:t>
            </a:r>
            <a:r>
              <a:rPr lang="en-US" sz="1400" b="1" i="0" baseline="0" dirty="0" smtClean="0">
                <a:effectLst/>
              </a:rPr>
              <a:t>[</a:t>
            </a:r>
            <a:r>
              <a:rPr lang="en-US" sz="1400" b="1" i="0" baseline="0" dirty="0" err="1" smtClean="0">
                <a:effectLst/>
              </a:rPr>
              <a:t>Welinder</a:t>
            </a:r>
            <a:r>
              <a:rPr lang="en-US" sz="1400" b="1" i="0" baseline="0" dirty="0" smtClean="0">
                <a:effectLst/>
              </a:rPr>
              <a:t> et al. 10]</a:t>
            </a:r>
            <a:endParaRPr lang="en-US" sz="2000" dirty="0" smtClean="0">
              <a:effectLst/>
            </a:endParaRPr>
          </a:p>
        </c:rich>
      </c:tx>
      <c:layout>
        <c:manualLayout>
          <c:xMode val="edge"/>
          <c:yMode val="edge"/>
          <c:x val="0.12579320081583"/>
          <c:y val="0.0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mAP</c:v>
                </c:pt>
              </c:strCache>
            </c:strRef>
          </c:tx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accent6"/>
              </a:solidFill>
            </c:spPr>
          </c:dPt>
          <c:cat>
            <c:strRef>
              <c:f>Sheet1!$A$2:$A$6</c:f>
              <c:strCache>
                <c:ptCount val="5"/>
                <c:pt idx="0">
                  <c:v>MKL</c:v>
                </c:pt>
                <c:pt idx="1">
                  <c:v>Birdlet</c:v>
                </c:pt>
                <c:pt idx="2">
                  <c:v>CFAF</c:v>
                </c:pt>
                <c:pt idx="3">
                  <c:v>BubbleBank</c:v>
                </c:pt>
                <c:pt idx="4">
                  <c:v>Minus Crowd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37.02</c:v>
                </c:pt>
                <c:pt idx="1">
                  <c:v>40.05</c:v>
                </c:pt>
                <c:pt idx="2">
                  <c:v>44.73</c:v>
                </c:pt>
                <c:pt idx="3">
                  <c:v>58.47</c:v>
                </c:pt>
                <c:pt idx="4">
                  <c:v>43.72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128573960"/>
        <c:axId val="-2128557864"/>
      </c:barChart>
      <c:catAx>
        <c:axId val="-2128573960"/>
        <c:scaling>
          <c:orientation val="minMax"/>
        </c:scaling>
        <c:delete val="0"/>
        <c:axPos val="b"/>
        <c:majorTickMark val="none"/>
        <c:minorTickMark val="none"/>
        <c:tickLblPos val="nextTo"/>
        <c:crossAx val="-2128557864"/>
        <c:crosses val="autoZero"/>
        <c:auto val="1"/>
        <c:lblAlgn val="ctr"/>
        <c:lblOffset val="100"/>
        <c:noMultiLvlLbl val="0"/>
      </c:catAx>
      <c:valAx>
        <c:axId val="-21285578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-2128573960"/>
        <c:crosses val="autoZero"/>
        <c:crossBetween val="between"/>
      </c:valAx>
    </c:plotArea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CF5693EA-1A78-3946-9B4E-4F49766AC124}" type="datetimeFigureOut">
              <a:rPr lang="en-US" smtClean="0"/>
              <a:t>7/11/13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62FA2B0E-F0AA-EB41-B930-CFBA7F080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974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9B1EB56-D69C-AD4D-80A8-D37AA68A6E14}" type="datetimeFigureOut">
              <a:rPr lang="en-US" smtClean="0"/>
              <a:t>7/11/13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75E152B-B7E8-C44B-AEC1-134F3B669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079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E152B-B7E8-C44B-AEC1-134F3B6692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785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C51BB-F081-3F41-AA9A-51D351C26C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46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C51BB-F081-3F41-AA9A-51D351C26C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46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E152B-B7E8-C44B-AEC1-134F3B6692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95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E152B-B7E8-C44B-AEC1-134F3B6692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952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E152B-B7E8-C44B-AEC1-134F3B6692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952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C51BB-F081-3F41-AA9A-51D351C26C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466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C51BB-F081-3F41-AA9A-51D351C26C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466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C51BB-F081-3F41-AA9A-51D351C26C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466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C51BB-F081-3F41-AA9A-51D351C26C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46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E152B-B7E8-C44B-AEC1-134F3B6692B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81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E152B-B7E8-C44B-AEC1-134F3B6692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088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E152B-B7E8-C44B-AEC1-134F3B6692B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93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E152B-B7E8-C44B-AEC1-134F3B6692B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799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E152B-B7E8-C44B-AEC1-134F3B6692B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528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E152B-B7E8-C44B-AEC1-134F3B6692B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44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C51BB-F081-3F41-AA9A-51D351C26C3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466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C51BB-F081-3F41-AA9A-51D351C26C3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466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E152B-B7E8-C44B-AEC1-134F3B6692B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9731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E152B-B7E8-C44B-AEC1-134F3B6692B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278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E152B-B7E8-C44B-AEC1-134F3B6692B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198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E152B-B7E8-C44B-AEC1-134F3B6692B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09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E152B-B7E8-C44B-AEC1-134F3B6692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088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E152B-B7E8-C44B-AEC1-134F3B6692B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099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C51BB-F081-3F41-AA9A-51D351C26C3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46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E152B-B7E8-C44B-AEC1-134F3B6692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36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E152B-B7E8-C44B-AEC1-134F3B6692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36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E152B-B7E8-C44B-AEC1-134F3B6692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36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E152B-B7E8-C44B-AEC1-134F3B6692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36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E152B-B7E8-C44B-AEC1-134F3B6692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36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E152B-B7E8-C44B-AEC1-134F3B6692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93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210D3-4377-C941-BBDD-6DBEDEE44CA9}" type="datetime1">
              <a:rPr lang="en-US" smtClean="0"/>
              <a:t>7/11/13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1060-DB11-9E4B-93D3-40C843265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870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85BFF-84B2-6E4F-837A-DFF5DCA8E00B}" type="datetime1">
              <a:rPr lang="en-US" smtClean="0"/>
              <a:t>7/11/13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1060-DB11-9E4B-93D3-40C843265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940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E2C33-B684-CC4F-8E1A-2DAFECD32B3E}" type="datetime1">
              <a:rPr lang="en-US" smtClean="0"/>
              <a:t>7/11/13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1060-DB11-9E4B-93D3-40C843265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96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F8302-EF7C-0648-A8C1-C0FB13BF0F6A}" type="datetime1">
              <a:rPr lang="en-US" smtClean="0"/>
              <a:t>7/11/13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1060-DB11-9E4B-93D3-40C843265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111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8E5A-CC54-4E4E-8FA0-6EBAAB58422D}" type="datetime1">
              <a:rPr lang="en-US" smtClean="0"/>
              <a:t>7/11/13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1060-DB11-9E4B-93D3-40C843265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00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CD4B5-300B-784A-8C44-E53304A06050}" type="datetime1">
              <a:rPr lang="en-US" smtClean="0"/>
              <a:t>7/11/13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1060-DB11-9E4B-93D3-40C843265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89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AA313-378B-6341-BA0E-AD7F1141E9BD}" type="datetime1">
              <a:rPr lang="en-US" smtClean="0"/>
              <a:t>7/11/13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1060-DB11-9E4B-93D3-40C843265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45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EB564-6B0F-1644-B994-B4FA7D3DCD5E}" type="datetime1">
              <a:rPr lang="en-US" smtClean="0"/>
              <a:t>7/11/13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1060-DB11-9E4B-93D3-40C843265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63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DD39B-54D2-7147-A8E6-7F1A7733499F}" type="datetime1">
              <a:rPr lang="en-US" smtClean="0"/>
              <a:t>7/11/13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1060-DB11-9E4B-93D3-40C843265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883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967A5-2DB1-D345-980C-642D65843C18}" type="datetime1">
              <a:rPr lang="en-US" smtClean="0"/>
              <a:t>7/11/13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1060-DB11-9E4B-93D3-40C843265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566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12963-B0CF-F44D-9C41-3D5A1C356F49}" type="datetime1">
              <a:rPr lang="en-US" smtClean="0"/>
              <a:t>7/11/13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1060-DB11-9E4B-93D3-40C843265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271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18926-F2BB-1F4F-9C18-1F52FFCF9223}" type="datetime1">
              <a:rPr lang="en-US" smtClean="0"/>
              <a:t>7/11/13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01060-DB11-9E4B-93D3-40C843265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jpg"/><Relationship Id="rId6" Type="http://schemas.openxmlformats.org/officeDocument/2006/relationships/image" Target="../media/image23.jpg"/><Relationship Id="rId7" Type="http://schemas.openxmlformats.org/officeDocument/2006/relationships/image" Target="../media/image24.png"/><Relationship Id="rId8" Type="http://schemas.openxmlformats.org/officeDocument/2006/relationships/image" Target="../media/image14.png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7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7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jpg"/><Relationship Id="rId6" Type="http://schemas.openxmlformats.org/officeDocument/2006/relationships/image" Target="../media/image23.jpg"/><Relationship Id="rId7" Type="http://schemas.openxmlformats.org/officeDocument/2006/relationships/image" Target="../media/image24.png"/><Relationship Id="rId8" Type="http://schemas.openxmlformats.org/officeDocument/2006/relationships/image" Target="../media/image14.png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jpg"/><Relationship Id="rId6" Type="http://schemas.openxmlformats.org/officeDocument/2006/relationships/image" Target="../media/image23.jpg"/><Relationship Id="rId7" Type="http://schemas.openxmlformats.org/officeDocument/2006/relationships/image" Target="../media/image24.png"/><Relationship Id="rId8" Type="http://schemas.openxmlformats.org/officeDocument/2006/relationships/image" Target="../media/image14.png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0.xml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video" Target="NULL" TargetMode="External"/><Relationship Id="rId2" Type="http://schemas.microsoft.com/office/2007/relationships/media" Target="../media/media1.wm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14.png"/><Relationship Id="rId9" Type="http://schemas.openxmlformats.org/officeDocument/2006/relationships/image" Target="../media/image12.png"/><Relationship Id="rId1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png"/><Relationship Id="rId12" Type="http://schemas.openxmlformats.org/officeDocument/2006/relationships/image" Target="../media/image49.png"/><Relationship Id="rId13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52.jpg"/><Relationship Id="rId5" Type="http://schemas.openxmlformats.org/officeDocument/2006/relationships/image" Target="../media/image53.jpg"/><Relationship Id="rId6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jpg"/><Relationship Id="rId6" Type="http://schemas.openxmlformats.org/officeDocument/2006/relationships/image" Target="../media/image23.jpg"/><Relationship Id="rId7" Type="http://schemas.openxmlformats.org/officeDocument/2006/relationships/image" Target="../media/image24.png"/><Relationship Id="rId8" Type="http://schemas.openxmlformats.org/officeDocument/2006/relationships/image" Target="../media/image14.png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jpg"/><Relationship Id="rId6" Type="http://schemas.openxmlformats.org/officeDocument/2006/relationships/image" Target="../media/image23.jpg"/><Relationship Id="rId7" Type="http://schemas.openxmlformats.org/officeDocument/2006/relationships/image" Target="../media/image24.png"/><Relationship Id="rId8" Type="http://schemas.openxmlformats.org/officeDocument/2006/relationships/image" Target="../media/image14.png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jpg"/><Relationship Id="rId7" Type="http://schemas.openxmlformats.org/officeDocument/2006/relationships/image" Target="../media/image59.jpg"/><Relationship Id="rId8" Type="http://schemas.openxmlformats.org/officeDocument/2006/relationships/image" Target="../media/image60.jpeg"/><Relationship Id="rId9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6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1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3.jpeg"/><Relationship Id="rId10" Type="http://schemas.openxmlformats.org/officeDocument/2006/relationships/image" Target="../media/image4.jpeg"/><Relationship Id="rId11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222" y="1362710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Fine-Grained Crowdsourcing for Fine-Grained Recognition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56944" y="4683291"/>
            <a:ext cx="6400800" cy="1790713"/>
          </a:xfrm>
        </p:spPr>
        <p:txBody>
          <a:bodyPr>
            <a:normAutofit/>
          </a:bodyPr>
          <a:lstStyle/>
          <a:p>
            <a:r>
              <a:rPr lang="en-US" dirty="0" smtClean="0"/>
              <a:t>Jia Deng, Jonathan Krause, Li </a:t>
            </a:r>
            <a:r>
              <a:rPr lang="en-US" dirty="0" err="1" smtClean="0"/>
              <a:t>Fei-Fei</a:t>
            </a:r>
            <a:endParaRPr lang="en-US" dirty="0" smtClean="0"/>
          </a:p>
          <a:p>
            <a:r>
              <a:rPr lang="en-US" dirty="0" smtClean="0"/>
              <a:t>Stanford University</a:t>
            </a:r>
          </a:p>
          <a:p>
            <a:r>
              <a:rPr lang="en-US" dirty="0" smtClean="0"/>
              <a:t>CVPR 2013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50" y="5438220"/>
            <a:ext cx="766300" cy="1170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429" y="5578648"/>
            <a:ext cx="1766809" cy="1150813"/>
          </a:xfrm>
          <a:prstGeom prst="rect">
            <a:avLst/>
          </a:prstGeom>
        </p:spPr>
      </p:pic>
      <p:pic>
        <p:nvPicPr>
          <p:cNvPr id="6" name="Picture 2" descr="a pictur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1732" r="10490" b="-289"/>
          <a:stretch/>
        </p:blipFill>
        <p:spPr bwMode="auto">
          <a:xfrm>
            <a:off x="3778888" y="2832735"/>
            <a:ext cx="1457069" cy="185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vision.stanford.edu/Images/Fei-Fei_s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680" y="2865437"/>
            <a:ext cx="1616258" cy="175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ai.stanford.edu/~jiadeng/mypi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375" y="2865437"/>
            <a:ext cx="1789504" cy="178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77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484398" y="4398106"/>
            <a:ext cx="821221" cy="682138"/>
            <a:chOff x="420106" y="4021224"/>
            <a:chExt cx="1324036" cy="1099796"/>
          </a:xfrm>
        </p:grpSpPr>
        <p:pic>
          <p:nvPicPr>
            <p:cNvPr id="6" name="Picture 5" descr="MC90043161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709" y="4048247"/>
              <a:ext cx="639433" cy="1006851"/>
            </a:xfrm>
            <a:prstGeom prst="rect">
              <a:avLst/>
            </a:prstGeom>
          </p:spPr>
        </p:pic>
        <p:pic>
          <p:nvPicPr>
            <p:cNvPr id="7" name="Picture 6" descr="MC90043161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117" y="4048247"/>
              <a:ext cx="669051" cy="1053487"/>
            </a:xfrm>
            <a:prstGeom prst="rect">
              <a:avLst/>
            </a:prstGeom>
          </p:spPr>
        </p:pic>
        <p:pic>
          <p:nvPicPr>
            <p:cNvPr id="8" name="Picture 7" descr="MC90043161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106" y="4021224"/>
              <a:ext cx="698461" cy="1099796"/>
            </a:xfrm>
            <a:prstGeom prst="rect">
              <a:avLst/>
            </a:prstGeom>
          </p:spPr>
        </p:pic>
      </p:grpSp>
      <p:pic>
        <p:nvPicPr>
          <p:cNvPr id="9" name="Picture 8" descr="imgres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6"/>
          <a:stretch/>
        </p:blipFill>
        <p:spPr>
          <a:xfrm>
            <a:off x="5192517" y="4439826"/>
            <a:ext cx="839086" cy="563392"/>
          </a:xfrm>
          <a:prstGeom prst="rect">
            <a:avLst/>
          </a:prstGeom>
        </p:spPr>
      </p:pic>
      <p:sp>
        <p:nvSpPr>
          <p:cNvPr id="61" name="Rounded Rectangle 60"/>
          <p:cNvSpPr/>
          <p:nvPr/>
        </p:nvSpPr>
        <p:spPr>
          <a:xfrm>
            <a:off x="4974756" y="2460301"/>
            <a:ext cx="4023434" cy="2645098"/>
          </a:xfrm>
          <a:prstGeom prst="round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ounded Rectangle 61"/>
          <p:cNvSpPr/>
          <p:nvPr/>
        </p:nvSpPr>
        <p:spPr>
          <a:xfrm>
            <a:off x="304800" y="2460302"/>
            <a:ext cx="4355098" cy="2645098"/>
          </a:xfrm>
          <a:prstGeom prst="round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19889" y="3533559"/>
            <a:ext cx="1853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Machine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565114" y="3516496"/>
            <a:ext cx="1274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Crowd</a:t>
            </a:r>
            <a:endParaRPr lang="en-US" sz="2400" b="1" dirty="0"/>
          </a:p>
        </p:txBody>
      </p: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574149" y="-178432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Machine-Crowd Collaboration</a:t>
            </a:r>
            <a:endParaRPr lang="en-US" b="1" dirty="0"/>
          </a:p>
        </p:txBody>
      </p:sp>
      <p:sp>
        <p:nvSpPr>
          <p:cNvPr id="16" name="Left Arrow 15"/>
          <p:cNvSpPr/>
          <p:nvPr/>
        </p:nvSpPr>
        <p:spPr>
          <a:xfrm>
            <a:off x="3398023" y="2868239"/>
            <a:ext cx="2660316" cy="1831473"/>
          </a:xfrm>
          <a:prstGeom prst="leftArrow">
            <a:avLst>
              <a:gd name="adj1" fmla="val 50000"/>
              <a:gd name="adj2" fmla="val 22263"/>
            </a:avLst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3816260" y="3521781"/>
            <a:ext cx="238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504D"/>
                </a:solidFill>
              </a:rPr>
              <a:t>KNOWLEDGE</a:t>
            </a:r>
            <a:endParaRPr lang="en-US" sz="2800" b="1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77086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rved Up Arrow 22"/>
          <p:cNvSpPr/>
          <p:nvPr/>
        </p:nvSpPr>
        <p:spPr>
          <a:xfrm flipV="1">
            <a:off x="2796384" y="1444440"/>
            <a:ext cx="3933924" cy="1238742"/>
          </a:xfrm>
          <a:prstGeom prst="curvedUpArrow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84398" y="4398106"/>
            <a:ext cx="821221" cy="682138"/>
            <a:chOff x="420106" y="4021224"/>
            <a:chExt cx="1324036" cy="1099796"/>
          </a:xfrm>
        </p:grpSpPr>
        <p:pic>
          <p:nvPicPr>
            <p:cNvPr id="6" name="Picture 5" descr="MC90043161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709" y="4048247"/>
              <a:ext cx="639433" cy="1006851"/>
            </a:xfrm>
            <a:prstGeom prst="rect">
              <a:avLst/>
            </a:prstGeom>
          </p:spPr>
        </p:pic>
        <p:pic>
          <p:nvPicPr>
            <p:cNvPr id="7" name="Picture 6" descr="MC90043161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117" y="4048247"/>
              <a:ext cx="669051" cy="1053487"/>
            </a:xfrm>
            <a:prstGeom prst="rect">
              <a:avLst/>
            </a:prstGeom>
          </p:spPr>
        </p:pic>
        <p:pic>
          <p:nvPicPr>
            <p:cNvPr id="8" name="Picture 7" descr="MC90043161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106" y="4021224"/>
              <a:ext cx="698461" cy="1099796"/>
            </a:xfrm>
            <a:prstGeom prst="rect">
              <a:avLst/>
            </a:prstGeom>
          </p:spPr>
        </p:pic>
      </p:grpSp>
      <p:pic>
        <p:nvPicPr>
          <p:cNvPr id="9" name="Picture 8" descr="imgres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6"/>
          <a:stretch/>
        </p:blipFill>
        <p:spPr>
          <a:xfrm>
            <a:off x="5192517" y="4439826"/>
            <a:ext cx="839086" cy="563392"/>
          </a:xfrm>
          <a:prstGeom prst="rect">
            <a:avLst/>
          </a:prstGeom>
        </p:spPr>
      </p:pic>
      <p:sp>
        <p:nvSpPr>
          <p:cNvPr id="61" name="Rounded Rectangle 60"/>
          <p:cNvSpPr/>
          <p:nvPr/>
        </p:nvSpPr>
        <p:spPr>
          <a:xfrm>
            <a:off x="4974756" y="2460301"/>
            <a:ext cx="4023434" cy="2645098"/>
          </a:xfrm>
          <a:prstGeom prst="round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ounded Rectangle 61"/>
          <p:cNvSpPr/>
          <p:nvPr/>
        </p:nvSpPr>
        <p:spPr>
          <a:xfrm>
            <a:off x="304800" y="2460302"/>
            <a:ext cx="4355098" cy="2645098"/>
          </a:xfrm>
          <a:prstGeom prst="round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urved Up Arrow 23"/>
          <p:cNvSpPr/>
          <p:nvPr/>
        </p:nvSpPr>
        <p:spPr>
          <a:xfrm flipH="1">
            <a:off x="2796382" y="4866105"/>
            <a:ext cx="3933925" cy="1383989"/>
          </a:xfrm>
          <a:prstGeom prst="curvedUpArrow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Explosion 1 31"/>
          <p:cNvSpPr/>
          <p:nvPr/>
        </p:nvSpPr>
        <p:spPr>
          <a:xfrm>
            <a:off x="3804752" y="5633793"/>
            <a:ext cx="2224997" cy="1015861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Answer</a:t>
            </a:r>
            <a:endParaRPr lang="en-US" dirty="0"/>
          </a:p>
        </p:txBody>
      </p:sp>
      <p:sp>
        <p:nvSpPr>
          <p:cNvPr id="11" name="Cloud 10"/>
          <p:cNvSpPr/>
          <p:nvPr/>
        </p:nvSpPr>
        <p:spPr>
          <a:xfrm>
            <a:off x="3830772" y="1143000"/>
            <a:ext cx="1658252" cy="797716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Question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710728" y="1033438"/>
            <a:ext cx="2094024" cy="731500"/>
            <a:chOff x="1710728" y="1033438"/>
            <a:chExt cx="2094024" cy="731500"/>
          </a:xfrm>
        </p:grpSpPr>
        <p:pic>
          <p:nvPicPr>
            <p:cNvPr id="30" name="Picture 29" descr="15015176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7691" y="1158241"/>
              <a:ext cx="794961" cy="529767"/>
            </a:xfrm>
            <a:prstGeom prst="rect">
              <a:avLst/>
            </a:prstGeom>
          </p:spPr>
        </p:pic>
        <p:pic>
          <p:nvPicPr>
            <p:cNvPr id="31" name="Picture 30" descr="149129487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18" b="6585"/>
            <a:stretch/>
          </p:blipFill>
          <p:spPr>
            <a:xfrm>
              <a:off x="1809394" y="1174274"/>
              <a:ext cx="730227" cy="52822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490935" y="1225861"/>
              <a:ext cx="572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VS</a:t>
              </a:r>
              <a:endParaRPr lang="en-US" dirty="0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1710728" y="1033438"/>
              <a:ext cx="2094024" cy="731500"/>
            </a:xfrm>
            <a:prstGeom prst="roundRect">
              <a:avLst/>
            </a:prstGeom>
            <a:noFill/>
            <a:ln w="28575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489024" y="948915"/>
            <a:ext cx="1920633" cy="646278"/>
            <a:chOff x="5489024" y="948915"/>
            <a:chExt cx="1920633" cy="646278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79" t="47344" r="10719" b="34102"/>
            <a:stretch/>
          </p:blipFill>
          <p:spPr bwMode="auto">
            <a:xfrm>
              <a:off x="6574576" y="1002143"/>
              <a:ext cx="660324" cy="5830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7" t="24565" r="82065" b="60847"/>
            <a:stretch/>
          </p:blipFill>
          <p:spPr bwMode="auto">
            <a:xfrm>
              <a:off x="5550368" y="1025932"/>
              <a:ext cx="545116" cy="559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6129812" y="1053793"/>
              <a:ext cx="572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VS</a:t>
              </a:r>
              <a:endParaRPr lang="en-US" dirty="0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5489024" y="948915"/>
              <a:ext cx="1920633" cy="646278"/>
            </a:xfrm>
            <a:prstGeom prst="roundRect">
              <a:avLst/>
            </a:prstGeom>
            <a:noFill/>
            <a:ln w="28575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443923" y="5783204"/>
            <a:ext cx="2094024" cy="731500"/>
            <a:chOff x="1443923" y="5783204"/>
            <a:chExt cx="2094024" cy="731500"/>
          </a:xfrm>
        </p:grpSpPr>
        <p:pic>
          <p:nvPicPr>
            <p:cNvPr id="37" name="Picture 36" descr="15015176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0886" y="5908007"/>
              <a:ext cx="794961" cy="529767"/>
            </a:xfrm>
            <a:prstGeom prst="rect">
              <a:avLst/>
            </a:prstGeom>
          </p:spPr>
        </p:pic>
        <p:pic>
          <p:nvPicPr>
            <p:cNvPr id="38" name="Picture 37" descr="149129487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18" b="6585"/>
            <a:stretch/>
          </p:blipFill>
          <p:spPr>
            <a:xfrm>
              <a:off x="1542589" y="5924040"/>
              <a:ext cx="730227" cy="528227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2224130" y="5975627"/>
              <a:ext cx="572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VS</a:t>
              </a:r>
              <a:endParaRPr lang="en-US" dirty="0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1443923" y="5783204"/>
              <a:ext cx="2094024" cy="731500"/>
            </a:xfrm>
            <a:prstGeom prst="roundRect">
              <a:avLst/>
            </a:prstGeom>
            <a:noFill/>
            <a:ln w="28575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1886029" y="6144679"/>
              <a:ext cx="338102" cy="338102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2998266" y="6079197"/>
              <a:ext cx="338102" cy="338102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875079" y="6132924"/>
            <a:ext cx="1920633" cy="638685"/>
            <a:chOff x="6250714" y="5331492"/>
            <a:chExt cx="1920633" cy="63868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/>
            <a:srcRect l="-1034" t="5496" r="1" b="5960"/>
            <a:stretch/>
          </p:blipFill>
          <p:spPr>
            <a:xfrm>
              <a:off x="6282199" y="5365302"/>
              <a:ext cx="688448" cy="53698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939162" y="5408422"/>
              <a:ext cx="572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VS</a:t>
              </a:r>
              <a:endParaRPr lang="en-US" dirty="0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01822" y="5399535"/>
              <a:ext cx="648712" cy="540593"/>
            </a:xfrm>
            <a:prstGeom prst="rect">
              <a:avLst/>
            </a:prstGeom>
          </p:spPr>
        </p:pic>
        <p:sp>
          <p:nvSpPr>
            <p:cNvPr id="35" name="Rounded Rectangle 34"/>
            <p:cNvSpPr/>
            <p:nvPr/>
          </p:nvSpPr>
          <p:spPr>
            <a:xfrm>
              <a:off x="6250714" y="5331492"/>
              <a:ext cx="1920633" cy="638685"/>
            </a:xfrm>
            <a:prstGeom prst="roundRect">
              <a:avLst/>
            </a:prstGeom>
            <a:noFill/>
            <a:ln w="28575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Oval 42"/>
            <p:cNvSpPr/>
            <p:nvPr/>
          </p:nvSpPr>
          <p:spPr>
            <a:xfrm>
              <a:off x="6656440" y="5445102"/>
              <a:ext cx="338102" cy="338102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/>
            <p:cNvSpPr/>
            <p:nvPr/>
          </p:nvSpPr>
          <p:spPr>
            <a:xfrm>
              <a:off x="7240606" y="5562788"/>
              <a:ext cx="338102" cy="338102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575070" y="1677271"/>
            <a:ext cx="1920633" cy="638685"/>
            <a:chOff x="6575070" y="1677271"/>
            <a:chExt cx="1920633" cy="638685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8"/>
            <a:srcRect l="-1034" t="5496" r="1" b="5960"/>
            <a:stretch/>
          </p:blipFill>
          <p:spPr>
            <a:xfrm>
              <a:off x="6606555" y="1711081"/>
              <a:ext cx="688448" cy="536981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7263518" y="1754201"/>
              <a:ext cx="572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VS</a:t>
              </a:r>
              <a:endParaRPr lang="en-US" dirty="0"/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26178" y="1745314"/>
              <a:ext cx="648712" cy="540593"/>
            </a:xfrm>
            <a:prstGeom prst="rect">
              <a:avLst/>
            </a:prstGeom>
          </p:spPr>
        </p:pic>
        <p:sp>
          <p:nvSpPr>
            <p:cNvPr id="52" name="Rounded Rectangle 51"/>
            <p:cNvSpPr/>
            <p:nvPr/>
          </p:nvSpPr>
          <p:spPr>
            <a:xfrm>
              <a:off x="6575070" y="1677271"/>
              <a:ext cx="1920633" cy="638685"/>
            </a:xfrm>
            <a:prstGeom prst="roundRect">
              <a:avLst/>
            </a:prstGeom>
            <a:noFill/>
            <a:ln w="28575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89520" y="5338513"/>
            <a:ext cx="1920633" cy="646278"/>
            <a:chOff x="6094087" y="6091451"/>
            <a:chExt cx="1920633" cy="646278"/>
          </a:xfrm>
        </p:grpSpPr>
        <p:pic>
          <p:nvPicPr>
            <p:cNvPr id="45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79" t="47344" r="10719" b="34102"/>
            <a:stretch/>
          </p:blipFill>
          <p:spPr bwMode="auto">
            <a:xfrm>
              <a:off x="7179639" y="6144679"/>
              <a:ext cx="660324" cy="5830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7" t="24565" r="82065" b="60847"/>
            <a:stretch/>
          </p:blipFill>
          <p:spPr bwMode="auto">
            <a:xfrm>
              <a:off x="6155431" y="6168468"/>
              <a:ext cx="545116" cy="559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TextBox 46"/>
            <p:cNvSpPr txBox="1"/>
            <p:nvPr/>
          </p:nvSpPr>
          <p:spPr>
            <a:xfrm>
              <a:off x="6734875" y="6196329"/>
              <a:ext cx="572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VS</a:t>
              </a:r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6094087" y="6091451"/>
              <a:ext cx="1920633" cy="646278"/>
            </a:xfrm>
            <a:prstGeom prst="roundRect">
              <a:avLst/>
            </a:prstGeom>
            <a:noFill/>
            <a:ln w="28575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/>
            <p:cNvSpPr/>
            <p:nvPr/>
          </p:nvSpPr>
          <p:spPr>
            <a:xfrm>
              <a:off x="6391471" y="6144679"/>
              <a:ext cx="338102" cy="338102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Oval 55"/>
            <p:cNvSpPr/>
            <p:nvPr/>
          </p:nvSpPr>
          <p:spPr>
            <a:xfrm>
              <a:off x="7173314" y="6144679"/>
              <a:ext cx="338102" cy="338102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574149" y="-178432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Machine-Crowd Collaboration</a:t>
            </a:r>
            <a:endParaRPr lang="en-US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453710" y="2927680"/>
            <a:ext cx="1725341" cy="722496"/>
          </a:xfrm>
          <a:prstGeom prst="roundRect">
            <a:avLst/>
          </a:prstGeom>
          <a:solidFill>
            <a:srgbClr val="A6A6A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Baseline Model</a:t>
            </a:r>
            <a:endParaRPr lang="en-US" dirty="0"/>
          </a:p>
        </p:txBody>
      </p:sp>
      <p:sp>
        <p:nvSpPr>
          <p:cNvPr id="64" name="Rounded Rectangle 63"/>
          <p:cNvSpPr/>
          <p:nvPr/>
        </p:nvSpPr>
        <p:spPr>
          <a:xfrm>
            <a:off x="2538116" y="2927680"/>
            <a:ext cx="1835461" cy="722496"/>
          </a:xfrm>
          <a:prstGeom prst="roundRect">
            <a:avLst/>
          </a:prstGeom>
          <a:solidFill>
            <a:srgbClr val="A6A6A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Confusing Class</a:t>
            </a:r>
          </a:p>
          <a:p>
            <a:pPr algn="ctr"/>
            <a:r>
              <a:rPr lang="en-US" dirty="0"/>
              <a:t>P</a:t>
            </a:r>
            <a:r>
              <a:rPr lang="en-US" dirty="0" smtClean="0"/>
              <a:t>airs</a:t>
            </a:r>
            <a:endParaRPr lang="en-US" dirty="0"/>
          </a:p>
        </p:txBody>
      </p:sp>
      <p:cxnSp>
        <p:nvCxnSpPr>
          <p:cNvPr id="53" name="Straight Arrow Connector 52"/>
          <p:cNvCxnSpPr>
            <a:stCxn id="18" idx="3"/>
          </p:cNvCxnSpPr>
          <p:nvPr/>
        </p:nvCxnSpPr>
        <p:spPr>
          <a:xfrm>
            <a:off x="2179051" y="3288928"/>
            <a:ext cx="311884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ounded Rectangle 66"/>
          <p:cNvSpPr/>
          <p:nvPr/>
        </p:nvSpPr>
        <p:spPr>
          <a:xfrm>
            <a:off x="2539621" y="3964793"/>
            <a:ext cx="1835461" cy="722496"/>
          </a:xfrm>
          <a:prstGeom prst="roundRect">
            <a:avLst/>
          </a:prstGeom>
          <a:solidFill>
            <a:srgbClr val="C0504D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Learning with New Knowledge</a:t>
            </a:r>
            <a:endParaRPr lang="en-US" dirty="0"/>
          </a:p>
        </p:txBody>
      </p:sp>
      <p:sp>
        <p:nvSpPr>
          <p:cNvPr id="73" name="Rounded Rectangle 72"/>
          <p:cNvSpPr/>
          <p:nvPr/>
        </p:nvSpPr>
        <p:spPr>
          <a:xfrm>
            <a:off x="5898082" y="3393815"/>
            <a:ext cx="1842234" cy="722496"/>
          </a:xfrm>
          <a:prstGeom prst="roundRect">
            <a:avLst/>
          </a:prstGeom>
          <a:solidFill>
            <a:schemeClr val="accent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Annotation Task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18707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32" grpId="0" animBg="1"/>
      <p:bldP spid="11" grpId="0" animBg="1"/>
      <p:bldP spid="67" grpId="0" animBg="1"/>
      <p:bldP spid="7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3034"/>
            <a:ext cx="8229600" cy="1143000"/>
          </a:xfrm>
        </p:spPr>
        <p:txBody>
          <a:bodyPr/>
          <a:lstStyle/>
          <a:p>
            <a:r>
              <a:rPr lang="en-US" b="1" dirty="0" smtClean="0"/>
              <a:t>Machine-Crowd Collaboration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3299" y="4106443"/>
            <a:ext cx="3327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Harvesting Knowledge</a:t>
            </a:r>
            <a:endParaRPr lang="en-US" sz="2400" b="1" dirty="0"/>
          </a:p>
        </p:txBody>
      </p:sp>
      <p:sp>
        <p:nvSpPr>
          <p:cNvPr id="41" name="Rectangle 40"/>
          <p:cNvSpPr/>
          <p:nvPr/>
        </p:nvSpPr>
        <p:spPr>
          <a:xfrm>
            <a:off x="128349" y="4751319"/>
            <a:ext cx="5842960" cy="658310"/>
          </a:xfrm>
          <a:prstGeom prst="rect">
            <a:avLst/>
          </a:prstGeom>
          <a:noFill/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jiadeng-work\Desktop\Pictur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1" y="1272408"/>
            <a:ext cx="2669029" cy="177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TextBox 113"/>
          <p:cNvSpPr txBox="1"/>
          <p:nvPr/>
        </p:nvSpPr>
        <p:spPr>
          <a:xfrm>
            <a:off x="3105910" y="4110597"/>
            <a:ext cx="3307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Interactive Recognition</a:t>
            </a:r>
            <a:endParaRPr lang="en-US" sz="2400" b="1" dirty="0"/>
          </a:p>
        </p:txBody>
      </p:sp>
      <p:sp>
        <p:nvSpPr>
          <p:cNvPr id="120" name="Rectangle 119"/>
          <p:cNvSpPr/>
          <p:nvPr/>
        </p:nvSpPr>
        <p:spPr>
          <a:xfrm>
            <a:off x="3621832" y="2953143"/>
            <a:ext cx="1805238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[Branson et al. ’10] </a:t>
            </a:r>
          </a:p>
          <a:p>
            <a:r>
              <a:rPr lang="en-US" sz="1400" b="1" dirty="0" smtClean="0"/>
              <a:t>[</a:t>
            </a:r>
            <a:r>
              <a:rPr lang="en-US" sz="1400" b="1" dirty="0" err="1"/>
              <a:t>Wah</a:t>
            </a:r>
            <a:r>
              <a:rPr lang="en-US" sz="1400" b="1" dirty="0"/>
              <a:t> et al. ’11</a:t>
            </a:r>
            <a:r>
              <a:rPr lang="en-US" sz="1400" b="1" dirty="0" smtClean="0"/>
              <a:t>]</a:t>
            </a:r>
          </a:p>
          <a:p>
            <a:r>
              <a:rPr lang="en-US" sz="1400" b="1" dirty="0"/>
              <a:t>[</a:t>
            </a:r>
            <a:r>
              <a:rPr lang="en-US" sz="1400" b="1" dirty="0" err="1"/>
              <a:t>Kovashka</a:t>
            </a:r>
            <a:r>
              <a:rPr lang="en-US" sz="1400" b="1" dirty="0"/>
              <a:t> et al. ’12]  </a:t>
            </a:r>
            <a:endParaRPr lang="en-US" sz="1400" b="1" dirty="0" smtClean="0"/>
          </a:p>
          <a:p>
            <a:r>
              <a:rPr lang="en-US" sz="1400" b="1" dirty="0" smtClean="0"/>
              <a:t>[</a:t>
            </a:r>
            <a:r>
              <a:rPr lang="en-US" sz="1400" b="1" dirty="0" err="1"/>
              <a:t>Wah</a:t>
            </a:r>
            <a:r>
              <a:rPr lang="en-US" sz="1400" b="1" dirty="0"/>
              <a:t> &amp; </a:t>
            </a:r>
            <a:r>
              <a:rPr lang="en-US" sz="1400" b="1" dirty="0" err="1"/>
              <a:t>Belongie</a:t>
            </a:r>
            <a:r>
              <a:rPr lang="en-US" sz="1400" b="1" dirty="0"/>
              <a:t> ’13] </a:t>
            </a:r>
            <a:endParaRPr lang="en-US" sz="1400" b="1" dirty="0" smtClean="0"/>
          </a:p>
          <a:p>
            <a:endParaRPr lang="en-US" sz="1200" dirty="0"/>
          </a:p>
        </p:txBody>
      </p:sp>
      <p:pic>
        <p:nvPicPr>
          <p:cNvPr id="126" name="Picture 125" descr="Screen Shot 2013-06-14 at 12.56.46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4" r="985"/>
          <a:stretch/>
        </p:blipFill>
        <p:spPr>
          <a:xfrm>
            <a:off x="3460299" y="1113726"/>
            <a:ext cx="2284714" cy="1839417"/>
          </a:xfrm>
          <a:prstGeom prst="rect">
            <a:avLst/>
          </a:prstGeom>
        </p:spPr>
      </p:pic>
      <p:sp>
        <p:nvSpPr>
          <p:cNvPr id="129" name="Rectangle 128"/>
          <p:cNvSpPr/>
          <p:nvPr/>
        </p:nvSpPr>
        <p:spPr>
          <a:xfrm>
            <a:off x="822267" y="3296597"/>
            <a:ext cx="12738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This Talk</a:t>
            </a:r>
          </a:p>
          <a:p>
            <a:endParaRPr lang="en-US" sz="1200" dirty="0"/>
          </a:p>
        </p:txBody>
      </p:sp>
      <p:sp>
        <p:nvSpPr>
          <p:cNvPr id="130" name="TextBox 129"/>
          <p:cNvSpPr txBox="1"/>
          <p:nvPr/>
        </p:nvSpPr>
        <p:spPr>
          <a:xfrm>
            <a:off x="277091" y="4861225"/>
            <a:ext cx="2946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During Training</a:t>
            </a:r>
            <a:endParaRPr lang="en-US" sz="2400" dirty="0"/>
          </a:p>
        </p:txBody>
      </p:sp>
      <p:sp>
        <p:nvSpPr>
          <p:cNvPr id="131" name="TextBox 130"/>
          <p:cNvSpPr txBox="1"/>
          <p:nvPr/>
        </p:nvSpPr>
        <p:spPr>
          <a:xfrm>
            <a:off x="3682471" y="4840130"/>
            <a:ext cx="1937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During Test</a:t>
            </a:r>
            <a:endParaRPr lang="en-US" sz="2400" dirty="0"/>
          </a:p>
        </p:txBody>
      </p:sp>
      <p:sp>
        <p:nvSpPr>
          <p:cNvPr id="18" name="Rounded Rectangle 17"/>
          <p:cNvSpPr/>
          <p:nvPr/>
        </p:nvSpPr>
        <p:spPr>
          <a:xfrm>
            <a:off x="69271" y="1029965"/>
            <a:ext cx="2826330" cy="302105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ounded Rectangle 132"/>
          <p:cNvSpPr/>
          <p:nvPr/>
        </p:nvSpPr>
        <p:spPr>
          <a:xfrm>
            <a:off x="3048000" y="998068"/>
            <a:ext cx="3020291" cy="302105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43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14" grpId="0"/>
      <p:bldP spid="120" grpId="0"/>
      <p:bldP spid="130" grpId="0"/>
      <p:bldP spid="131" grpId="0"/>
      <p:bldP spid="1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3034"/>
            <a:ext cx="8229600" cy="1143000"/>
          </a:xfrm>
        </p:spPr>
        <p:txBody>
          <a:bodyPr/>
          <a:lstStyle/>
          <a:p>
            <a:r>
              <a:rPr lang="en-US" b="1" dirty="0" smtClean="0"/>
              <a:t>Machine-Crowd Collaboration</a:t>
            </a:r>
            <a:endParaRPr lang="en-US" b="1" dirty="0"/>
          </a:p>
        </p:txBody>
      </p:sp>
      <p:pic>
        <p:nvPicPr>
          <p:cNvPr id="1026" name="Picture 2" descr="C:\Users\jiadeng-work\Desktop\Pictur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1" y="1272408"/>
            <a:ext cx="2669029" cy="177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TextBox 112"/>
          <p:cNvSpPr txBox="1"/>
          <p:nvPr/>
        </p:nvSpPr>
        <p:spPr>
          <a:xfrm>
            <a:off x="6605775" y="4092111"/>
            <a:ext cx="2630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Active Learning</a:t>
            </a:r>
            <a:endParaRPr lang="en-US" sz="2400" b="1" dirty="0"/>
          </a:p>
        </p:txBody>
      </p:sp>
      <p:sp>
        <p:nvSpPr>
          <p:cNvPr id="120" name="Rectangle 119"/>
          <p:cNvSpPr/>
          <p:nvPr/>
        </p:nvSpPr>
        <p:spPr>
          <a:xfrm>
            <a:off x="3621832" y="2953143"/>
            <a:ext cx="1805238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[Branson et al. ’10] </a:t>
            </a:r>
          </a:p>
          <a:p>
            <a:r>
              <a:rPr lang="en-US" sz="1400" b="1" dirty="0" smtClean="0"/>
              <a:t>[</a:t>
            </a:r>
            <a:r>
              <a:rPr lang="en-US" sz="1400" b="1" dirty="0" err="1"/>
              <a:t>Wah</a:t>
            </a:r>
            <a:r>
              <a:rPr lang="en-US" sz="1400" b="1" dirty="0"/>
              <a:t> et al. ’11</a:t>
            </a:r>
            <a:r>
              <a:rPr lang="en-US" sz="1400" b="1" dirty="0" smtClean="0"/>
              <a:t>]</a:t>
            </a:r>
          </a:p>
          <a:p>
            <a:r>
              <a:rPr lang="en-US" sz="1400" b="1" dirty="0"/>
              <a:t>[</a:t>
            </a:r>
            <a:r>
              <a:rPr lang="en-US" sz="1400" b="1" dirty="0" err="1"/>
              <a:t>Kovashka</a:t>
            </a:r>
            <a:r>
              <a:rPr lang="en-US" sz="1400" b="1" dirty="0"/>
              <a:t> et al. ’12]  </a:t>
            </a:r>
            <a:endParaRPr lang="en-US" sz="1400" b="1" dirty="0" smtClean="0"/>
          </a:p>
          <a:p>
            <a:r>
              <a:rPr lang="en-US" sz="1400" b="1" dirty="0" smtClean="0"/>
              <a:t>[</a:t>
            </a:r>
            <a:r>
              <a:rPr lang="en-US" sz="1400" b="1" dirty="0" err="1"/>
              <a:t>Wah</a:t>
            </a:r>
            <a:r>
              <a:rPr lang="en-US" sz="1400" b="1" dirty="0"/>
              <a:t> &amp; </a:t>
            </a:r>
            <a:r>
              <a:rPr lang="en-US" sz="1400" b="1" dirty="0" err="1"/>
              <a:t>Belongie</a:t>
            </a:r>
            <a:r>
              <a:rPr lang="en-US" sz="1400" b="1" dirty="0"/>
              <a:t> ’13] </a:t>
            </a:r>
            <a:endParaRPr lang="en-US" sz="1400" b="1" dirty="0" smtClean="0"/>
          </a:p>
          <a:p>
            <a:endParaRPr lang="en-US" sz="1200" dirty="0"/>
          </a:p>
        </p:txBody>
      </p:sp>
      <p:pic>
        <p:nvPicPr>
          <p:cNvPr id="124" name="Picture 123" descr="Screen Shot 2013-06-14 at 12.54.4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368" y="880190"/>
            <a:ext cx="2656123" cy="2126503"/>
          </a:xfrm>
          <a:prstGeom prst="rect">
            <a:avLst/>
          </a:prstGeom>
        </p:spPr>
      </p:pic>
      <p:sp>
        <p:nvSpPr>
          <p:cNvPr id="125" name="Rectangle 124"/>
          <p:cNvSpPr/>
          <p:nvPr/>
        </p:nvSpPr>
        <p:spPr>
          <a:xfrm>
            <a:off x="6315686" y="2931298"/>
            <a:ext cx="30448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[</a:t>
            </a:r>
            <a:r>
              <a:rPr lang="en-US" sz="1400" b="1" dirty="0" err="1" smtClean="0"/>
              <a:t>Kapoor</a:t>
            </a:r>
            <a:r>
              <a:rPr lang="en-US" sz="1400" b="1" dirty="0" smtClean="0"/>
              <a:t> et al </a:t>
            </a:r>
            <a:r>
              <a:rPr lang="en-US" sz="1400" b="1" dirty="0"/>
              <a:t>’07</a:t>
            </a:r>
            <a:r>
              <a:rPr lang="en-US" sz="1400" b="1" dirty="0" smtClean="0"/>
              <a:t>] </a:t>
            </a:r>
          </a:p>
          <a:p>
            <a:r>
              <a:rPr lang="en-US" sz="1400" b="1" dirty="0" smtClean="0"/>
              <a:t>[</a:t>
            </a:r>
            <a:r>
              <a:rPr lang="en-US" sz="1400" b="1" dirty="0" err="1" smtClean="0"/>
              <a:t>Vijayanarasimhan</a:t>
            </a:r>
            <a:r>
              <a:rPr lang="en-US" sz="1400" b="1" dirty="0" smtClean="0"/>
              <a:t> </a:t>
            </a:r>
            <a:r>
              <a:rPr lang="en-US" sz="1400" b="1" dirty="0"/>
              <a:t>&amp; </a:t>
            </a:r>
            <a:r>
              <a:rPr lang="en-US" sz="1400" b="1" dirty="0" smtClean="0"/>
              <a:t> </a:t>
            </a:r>
            <a:r>
              <a:rPr lang="en-US" sz="1400" b="1" dirty="0" err="1"/>
              <a:t>Grauman</a:t>
            </a:r>
            <a:r>
              <a:rPr lang="en-US" sz="1400" b="1" dirty="0"/>
              <a:t> </a:t>
            </a:r>
            <a:r>
              <a:rPr lang="en-US" sz="1400" b="1" dirty="0" smtClean="0"/>
              <a:t>’09]</a:t>
            </a:r>
          </a:p>
          <a:p>
            <a:r>
              <a:rPr lang="en-US" sz="1400" b="1" dirty="0" smtClean="0"/>
              <a:t>[</a:t>
            </a:r>
            <a:r>
              <a:rPr lang="en-US" sz="1400" b="1" dirty="0" err="1"/>
              <a:t>Vijayanarasimhan</a:t>
            </a:r>
            <a:r>
              <a:rPr lang="en-US" sz="1400" b="1" dirty="0"/>
              <a:t> &amp;  </a:t>
            </a:r>
            <a:r>
              <a:rPr lang="en-US" sz="1400" b="1" dirty="0" err="1"/>
              <a:t>Grauman</a:t>
            </a:r>
            <a:r>
              <a:rPr lang="en-US" sz="1400" b="1" dirty="0"/>
              <a:t> ’11</a:t>
            </a:r>
            <a:r>
              <a:rPr lang="en-US" sz="1400" b="1" dirty="0" smtClean="0"/>
              <a:t>]</a:t>
            </a:r>
          </a:p>
          <a:p>
            <a:r>
              <a:rPr lang="en-US" sz="1400" b="1" dirty="0" smtClean="0"/>
              <a:t>[</a:t>
            </a:r>
            <a:r>
              <a:rPr lang="en-US" sz="1400" b="1" dirty="0" err="1" smtClean="0"/>
              <a:t>Kovashka</a:t>
            </a:r>
            <a:r>
              <a:rPr lang="en-US" sz="1400" b="1" dirty="0" smtClean="0"/>
              <a:t> et al.  ’11]</a:t>
            </a:r>
            <a:endParaRPr lang="en-US" sz="1400" b="1" dirty="0"/>
          </a:p>
          <a:p>
            <a:endParaRPr lang="en-US" sz="1400" b="1" dirty="0"/>
          </a:p>
          <a:p>
            <a:endParaRPr lang="en-US" sz="1400" b="1" dirty="0"/>
          </a:p>
        </p:txBody>
      </p:sp>
      <p:pic>
        <p:nvPicPr>
          <p:cNvPr id="126" name="Picture 125" descr="Screen Shot 2013-06-14 at 12.56.46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4" r="985"/>
          <a:stretch/>
        </p:blipFill>
        <p:spPr>
          <a:xfrm>
            <a:off x="3460299" y="1113726"/>
            <a:ext cx="2284714" cy="1839417"/>
          </a:xfrm>
          <a:prstGeom prst="rect">
            <a:avLst/>
          </a:prstGeom>
        </p:spPr>
      </p:pic>
      <p:sp>
        <p:nvSpPr>
          <p:cNvPr id="129" name="Rectangle 128"/>
          <p:cNvSpPr/>
          <p:nvPr/>
        </p:nvSpPr>
        <p:spPr>
          <a:xfrm>
            <a:off x="822267" y="3296597"/>
            <a:ext cx="12738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This Talk</a:t>
            </a:r>
          </a:p>
          <a:p>
            <a:endParaRPr lang="en-US" sz="1200" dirty="0"/>
          </a:p>
        </p:txBody>
      </p:sp>
      <p:sp>
        <p:nvSpPr>
          <p:cNvPr id="130" name="TextBox 129"/>
          <p:cNvSpPr txBox="1"/>
          <p:nvPr/>
        </p:nvSpPr>
        <p:spPr>
          <a:xfrm>
            <a:off x="277091" y="4861225"/>
            <a:ext cx="2946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During Training</a:t>
            </a:r>
            <a:endParaRPr lang="en-US" sz="2400" dirty="0"/>
          </a:p>
        </p:txBody>
      </p:sp>
      <p:sp>
        <p:nvSpPr>
          <p:cNvPr id="131" name="TextBox 130"/>
          <p:cNvSpPr txBox="1"/>
          <p:nvPr/>
        </p:nvSpPr>
        <p:spPr>
          <a:xfrm>
            <a:off x="3682471" y="4840130"/>
            <a:ext cx="1937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During Test</a:t>
            </a:r>
            <a:endParaRPr lang="en-US" sz="2400" dirty="0"/>
          </a:p>
        </p:txBody>
      </p:sp>
      <p:sp>
        <p:nvSpPr>
          <p:cNvPr id="18" name="Rounded Rectangle 17"/>
          <p:cNvSpPr/>
          <p:nvPr/>
        </p:nvSpPr>
        <p:spPr>
          <a:xfrm>
            <a:off x="69271" y="1029965"/>
            <a:ext cx="2826330" cy="302105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ounded Rectangle 132"/>
          <p:cNvSpPr/>
          <p:nvPr/>
        </p:nvSpPr>
        <p:spPr>
          <a:xfrm>
            <a:off x="3048000" y="998068"/>
            <a:ext cx="3020291" cy="302105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ounded Rectangle 133"/>
          <p:cNvSpPr/>
          <p:nvPr/>
        </p:nvSpPr>
        <p:spPr>
          <a:xfrm>
            <a:off x="6247368" y="1006955"/>
            <a:ext cx="2813502" cy="302105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136526" y="880190"/>
            <a:ext cx="2989302" cy="3692072"/>
          </a:xfrm>
          <a:prstGeom prst="rect">
            <a:avLst/>
          </a:prstGeom>
          <a:noFill/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3299" y="4106443"/>
            <a:ext cx="3327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Harvesting Knowledge</a:t>
            </a:r>
            <a:endParaRPr lang="en-US" sz="24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3105910" y="4110597"/>
            <a:ext cx="3307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Interactive Recognition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65635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3034"/>
            <a:ext cx="8229600" cy="1143000"/>
          </a:xfrm>
        </p:spPr>
        <p:txBody>
          <a:bodyPr/>
          <a:lstStyle/>
          <a:p>
            <a:r>
              <a:rPr lang="en-US" b="1" dirty="0" smtClean="0"/>
              <a:t>Machine-Crowd Collaboration</a:t>
            </a:r>
            <a:endParaRPr lang="en-US" b="1" dirty="0"/>
          </a:p>
        </p:txBody>
      </p:sp>
      <p:pic>
        <p:nvPicPr>
          <p:cNvPr id="1026" name="Picture 2" descr="C:\Users\jiadeng-work\Desktop\Pictur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1" y="1272408"/>
            <a:ext cx="2669029" cy="177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TextBox 112"/>
          <p:cNvSpPr txBox="1"/>
          <p:nvPr/>
        </p:nvSpPr>
        <p:spPr>
          <a:xfrm>
            <a:off x="6605775" y="4092111"/>
            <a:ext cx="2630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Active Learning</a:t>
            </a:r>
            <a:endParaRPr lang="en-US" sz="2400" b="1" dirty="0"/>
          </a:p>
        </p:txBody>
      </p:sp>
      <p:sp>
        <p:nvSpPr>
          <p:cNvPr id="120" name="Rectangle 119"/>
          <p:cNvSpPr/>
          <p:nvPr/>
        </p:nvSpPr>
        <p:spPr>
          <a:xfrm>
            <a:off x="3621832" y="2953143"/>
            <a:ext cx="1805238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[Branson et al. ’10] </a:t>
            </a:r>
          </a:p>
          <a:p>
            <a:r>
              <a:rPr lang="en-US" sz="1400" b="1" dirty="0" smtClean="0"/>
              <a:t>[</a:t>
            </a:r>
            <a:r>
              <a:rPr lang="en-US" sz="1400" b="1" dirty="0" err="1"/>
              <a:t>Wah</a:t>
            </a:r>
            <a:r>
              <a:rPr lang="en-US" sz="1400" b="1" dirty="0"/>
              <a:t> et al. ’11</a:t>
            </a:r>
            <a:r>
              <a:rPr lang="en-US" sz="1400" b="1" dirty="0" smtClean="0"/>
              <a:t>]</a:t>
            </a:r>
          </a:p>
          <a:p>
            <a:r>
              <a:rPr lang="en-US" sz="1400" b="1" dirty="0"/>
              <a:t>[</a:t>
            </a:r>
            <a:r>
              <a:rPr lang="en-US" sz="1400" b="1" dirty="0" err="1"/>
              <a:t>Kovashka</a:t>
            </a:r>
            <a:r>
              <a:rPr lang="en-US" sz="1400" b="1" dirty="0"/>
              <a:t> et al. ’12]  </a:t>
            </a:r>
            <a:endParaRPr lang="en-US" sz="1400" b="1" dirty="0" smtClean="0"/>
          </a:p>
          <a:p>
            <a:r>
              <a:rPr lang="en-US" sz="1400" b="1" dirty="0" smtClean="0"/>
              <a:t>[</a:t>
            </a:r>
            <a:r>
              <a:rPr lang="en-US" sz="1400" b="1" dirty="0" err="1"/>
              <a:t>Wah</a:t>
            </a:r>
            <a:r>
              <a:rPr lang="en-US" sz="1400" b="1" dirty="0"/>
              <a:t> &amp; </a:t>
            </a:r>
            <a:r>
              <a:rPr lang="en-US" sz="1400" b="1" dirty="0" err="1"/>
              <a:t>Belongie</a:t>
            </a:r>
            <a:r>
              <a:rPr lang="en-US" sz="1400" b="1" dirty="0"/>
              <a:t> ’13] </a:t>
            </a:r>
            <a:endParaRPr lang="en-US" sz="1400" b="1" dirty="0" smtClean="0"/>
          </a:p>
          <a:p>
            <a:endParaRPr lang="en-US" sz="1200" dirty="0"/>
          </a:p>
        </p:txBody>
      </p:sp>
      <p:pic>
        <p:nvPicPr>
          <p:cNvPr id="124" name="Picture 123" descr="Screen Shot 2013-06-14 at 12.54.4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368" y="880190"/>
            <a:ext cx="2656123" cy="2126503"/>
          </a:xfrm>
          <a:prstGeom prst="rect">
            <a:avLst/>
          </a:prstGeom>
        </p:spPr>
      </p:pic>
      <p:sp>
        <p:nvSpPr>
          <p:cNvPr id="125" name="Rectangle 124"/>
          <p:cNvSpPr/>
          <p:nvPr/>
        </p:nvSpPr>
        <p:spPr>
          <a:xfrm>
            <a:off x="6315686" y="2931298"/>
            <a:ext cx="30448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[</a:t>
            </a:r>
            <a:r>
              <a:rPr lang="en-US" sz="1400" b="1" dirty="0" err="1" smtClean="0"/>
              <a:t>Kapoor</a:t>
            </a:r>
            <a:r>
              <a:rPr lang="en-US" sz="1400" b="1" dirty="0" smtClean="0"/>
              <a:t> et al </a:t>
            </a:r>
            <a:r>
              <a:rPr lang="en-US" sz="1400" b="1" dirty="0"/>
              <a:t>’07</a:t>
            </a:r>
            <a:r>
              <a:rPr lang="en-US" sz="1400" b="1" dirty="0" smtClean="0"/>
              <a:t>] </a:t>
            </a:r>
          </a:p>
          <a:p>
            <a:r>
              <a:rPr lang="en-US" sz="1400" b="1" dirty="0" smtClean="0"/>
              <a:t>[</a:t>
            </a:r>
            <a:r>
              <a:rPr lang="en-US" sz="1400" b="1" dirty="0" err="1" smtClean="0"/>
              <a:t>Vijayanarasimhan</a:t>
            </a:r>
            <a:r>
              <a:rPr lang="en-US" sz="1400" b="1" dirty="0" smtClean="0"/>
              <a:t> </a:t>
            </a:r>
            <a:r>
              <a:rPr lang="en-US" sz="1400" b="1" dirty="0"/>
              <a:t>&amp; </a:t>
            </a:r>
            <a:r>
              <a:rPr lang="en-US" sz="1400" b="1" dirty="0" smtClean="0"/>
              <a:t> </a:t>
            </a:r>
            <a:r>
              <a:rPr lang="en-US" sz="1400" b="1" dirty="0" err="1"/>
              <a:t>Grauman</a:t>
            </a:r>
            <a:r>
              <a:rPr lang="en-US" sz="1400" b="1" dirty="0"/>
              <a:t> </a:t>
            </a:r>
            <a:r>
              <a:rPr lang="en-US" sz="1400" b="1" dirty="0" smtClean="0"/>
              <a:t>’09]</a:t>
            </a:r>
          </a:p>
          <a:p>
            <a:r>
              <a:rPr lang="en-US" sz="1400" b="1" dirty="0" smtClean="0"/>
              <a:t>[</a:t>
            </a:r>
            <a:r>
              <a:rPr lang="en-US" sz="1400" b="1" dirty="0" err="1"/>
              <a:t>Vijayanarasimhan</a:t>
            </a:r>
            <a:r>
              <a:rPr lang="en-US" sz="1400" b="1" dirty="0"/>
              <a:t> &amp;  </a:t>
            </a:r>
            <a:r>
              <a:rPr lang="en-US" sz="1400" b="1" dirty="0" err="1"/>
              <a:t>Grauman</a:t>
            </a:r>
            <a:r>
              <a:rPr lang="en-US" sz="1400" b="1" dirty="0"/>
              <a:t> ’11</a:t>
            </a:r>
            <a:r>
              <a:rPr lang="en-US" sz="1400" b="1" dirty="0" smtClean="0"/>
              <a:t>]</a:t>
            </a:r>
          </a:p>
          <a:p>
            <a:r>
              <a:rPr lang="en-US" sz="1400" b="1" dirty="0" smtClean="0"/>
              <a:t>[</a:t>
            </a:r>
            <a:r>
              <a:rPr lang="en-US" sz="1400" b="1" dirty="0" err="1" smtClean="0"/>
              <a:t>Kovashka</a:t>
            </a:r>
            <a:r>
              <a:rPr lang="en-US" sz="1400" b="1" dirty="0" smtClean="0"/>
              <a:t> et al.  ’11]</a:t>
            </a:r>
            <a:endParaRPr lang="en-US" sz="1400" b="1" dirty="0"/>
          </a:p>
          <a:p>
            <a:endParaRPr lang="en-US" sz="1400" b="1" dirty="0"/>
          </a:p>
          <a:p>
            <a:endParaRPr lang="en-US" sz="1400" b="1" dirty="0"/>
          </a:p>
        </p:txBody>
      </p:sp>
      <p:pic>
        <p:nvPicPr>
          <p:cNvPr id="126" name="Picture 125" descr="Screen Shot 2013-06-14 at 12.56.46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4" r="985"/>
          <a:stretch/>
        </p:blipFill>
        <p:spPr>
          <a:xfrm>
            <a:off x="3460299" y="1113726"/>
            <a:ext cx="2284714" cy="1839417"/>
          </a:xfrm>
          <a:prstGeom prst="rect">
            <a:avLst/>
          </a:prstGeom>
        </p:spPr>
      </p:pic>
      <p:sp>
        <p:nvSpPr>
          <p:cNvPr id="129" name="Rectangle 128"/>
          <p:cNvSpPr/>
          <p:nvPr/>
        </p:nvSpPr>
        <p:spPr>
          <a:xfrm>
            <a:off x="822267" y="3296597"/>
            <a:ext cx="12738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This Talk</a:t>
            </a:r>
          </a:p>
          <a:p>
            <a:endParaRPr lang="en-US" sz="1200" dirty="0"/>
          </a:p>
        </p:txBody>
      </p:sp>
      <p:sp>
        <p:nvSpPr>
          <p:cNvPr id="130" name="TextBox 129"/>
          <p:cNvSpPr txBox="1"/>
          <p:nvPr/>
        </p:nvSpPr>
        <p:spPr>
          <a:xfrm>
            <a:off x="277091" y="4861225"/>
            <a:ext cx="2946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During Training</a:t>
            </a:r>
            <a:endParaRPr lang="en-US" sz="2400" dirty="0"/>
          </a:p>
        </p:txBody>
      </p:sp>
      <p:sp>
        <p:nvSpPr>
          <p:cNvPr id="131" name="TextBox 130"/>
          <p:cNvSpPr txBox="1"/>
          <p:nvPr/>
        </p:nvSpPr>
        <p:spPr>
          <a:xfrm>
            <a:off x="3682471" y="4840130"/>
            <a:ext cx="1937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During Test</a:t>
            </a:r>
            <a:endParaRPr lang="en-US" sz="2400" dirty="0"/>
          </a:p>
        </p:txBody>
      </p:sp>
      <p:sp>
        <p:nvSpPr>
          <p:cNvPr id="18" name="Rounded Rectangle 17"/>
          <p:cNvSpPr/>
          <p:nvPr/>
        </p:nvSpPr>
        <p:spPr>
          <a:xfrm>
            <a:off x="69271" y="1029965"/>
            <a:ext cx="2826330" cy="302105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ounded Rectangle 132"/>
          <p:cNvSpPr/>
          <p:nvPr/>
        </p:nvSpPr>
        <p:spPr>
          <a:xfrm>
            <a:off x="3048000" y="998068"/>
            <a:ext cx="3020291" cy="302105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ounded Rectangle 133"/>
          <p:cNvSpPr/>
          <p:nvPr/>
        </p:nvSpPr>
        <p:spPr>
          <a:xfrm>
            <a:off x="6247368" y="1006955"/>
            <a:ext cx="2813502" cy="302105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TextBox 134"/>
          <p:cNvSpPr txBox="1"/>
          <p:nvPr/>
        </p:nvSpPr>
        <p:spPr>
          <a:xfrm>
            <a:off x="273893" y="5409628"/>
            <a:ext cx="3270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Focus on extracting and leveraging knowledge</a:t>
            </a:r>
            <a:endParaRPr lang="en-US" sz="2400" dirty="0"/>
          </a:p>
        </p:txBody>
      </p:sp>
      <p:sp>
        <p:nvSpPr>
          <p:cNvPr id="136" name="TextBox 135"/>
          <p:cNvSpPr txBox="1"/>
          <p:nvPr/>
        </p:nvSpPr>
        <p:spPr>
          <a:xfrm>
            <a:off x="6136527" y="5336745"/>
            <a:ext cx="2989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Focus on allocating labeling resources</a:t>
            </a:r>
            <a:endParaRPr lang="en-US" sz="2400" dirty="0"/>
          </a:p>
        </p:txBody>
      </p:sp>
      <p:sp>
        <p:nvSpPr>
          <p:cNvPr id="40" name="Rectangle 39"/>
          <p:cNvSpPr/>
          <p:nvPr/>
        </p:nvSpPr>
        <p:spPr>
          <a:xfrm>
            <a:off x="198944" y="5395790"/>
            <a:ext cx="8861926" cy="1309807"/>
          </a:xfrm>
          <a:prstGeom prst="rect">
            <a:avLst/>
          </a:prstGeom>
          <a:noFill/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3299" y="4106443"/>
            <a:ext cx="3327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Harvesting Knowledge</a:t>
            </a:r>
            <a:endParaRPr lang="en-US" sz="24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3105910" y="4110597"/>
            <a:ext cx="3307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Interactive Recognition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31870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574149" y="-178432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Machine-Crowd Collaboration</a:t>
            </a:r>
            <a:endParaRPr lang="en-US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304800" y="948915"/>
            <a:ext cx="8693390" cy="5822694"/>
            <a:chOff x="304800" y="948915"/>
            <a:chExt cx="8693390" cy="5822694"/>
          </a:xfrm>
        </p:grpSpPr>
        <p:sp>
          <p:nvSpPr>
            <p:cNvPr id="23" name="Curved Up Arrow 22"/>
            <p:cNvSpPr/>
            <p:nvPr/>
          </p:nvSpPr>
          <p:spPr>
            <a:xfrm flipV="1">
              <a:off x="2796384" y="1444440"/>
              <a:ext cx="3933924" cy="1238742"/>
            </a:xfrm>
            <a:prstGeom prst="curvedUpArrow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484398" y="4398106"/>
              <a:ext cx="821221" cy="682138"/>
              <a:chOff x="420106" y="4021224"/>
              <a:chExt cx="1324036" cy="1099796"/>
            </a:xfrm>
          </p:grpSpPr>
          <p:pic>
            <p:nvPicPr>
              <p:cNvPr id="6" name="Picture 5" descr="MC900431616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4709" y="4048247"/>
                <a:ext cx="639433" cy="1006851"/>
              </a:xfrm>
              <a:prstGeom prst="rect">
                <a:avLst/>
              </a:prstGeom>
            </p:spPr>
          </p:pic>
          <p:pic>
            <p:nvPicPr>
              <p:cNvPr id="7" name="Picture 6" descr="MC900431616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117" y="4048247"/>
                <a:ext cx="669051" cy="1053487"/>
              </a:xfrm>
              <a:prstGeom prst="rect">
                <a:avLst/>
              </a:prstGeom>
            </p:spPr>
          </p:pic>
          <p:pic>
            <p:nvPicPr>
              <p:cNvPr id="8" name="Picture 7" descr="MC900431616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0106" y="4021224"/>
                <a:ext cx="698461" cy="1099796"/>
              </a:xfrm>
              <a:prstGeom prst="rect">
                <a:avLst/>
              </a:prstGeom>
            </p:spPr>
          </p:pic>
        </p:grpSp>
        <p:pic>
          <p:nvPicPr>
            <p:cNvPr id="9" name="Picture 8" descr="imgres.jpe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56"/>
            <a:stretch/>
          </p:blipFill>
          <p:spPr>
            <a:xfrm>
              <a:off x="5192517" y="4439826"/>
              <a:ext cx="839086" cy="563392"/>
            </a:xfrm>
            <a:prstGeom prst="rect">
              <a:avLst/>
            </a:prstGeom>
          </p:spPr>
        </p:pic>
        <p:sp>
          <p:nvSpPr>
            <p:cNvPr id="61" name="Rounded Rectangle 60"/>
            <p:cNvSpPr/>
            <p:nvPr/>
          </p:nvSpPr>
          <p:spPr>
            <a:xfrm>
              <a:off x="4974756" y="2460301"/>
              <a:ext cx="4023434" cy="2645098"/>
            </a:xfrm>
            <a:prstGeom prst="roundRect">
              <a:avLst/>
            </a:prstGeom>
            <a:noFill/>
            <a:ln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ounded Rectangle 61"/>
            <p:cNvSpPr/>
            <p:nvPr/>
          </p:nvSpPr>
          <p:spPr>
            <a:xfrm>
              <a:off x="304800" y="2460302"/>
              <a:ext cx="4355098" cy="2645098"/>
            </a:xfrm>
            <a:prstGeom prst="roundRect">
              <a:avLst/>
            </a:prstGeom>
            <a:noFill/>
            <a:ln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Curved Up Arrow 23"/>
            <p:cNvSpPr/>
            <p:nvPr/>
          </p:nvSpPr>
          <p:spPr>
            <a:xfrm flipH="1">
              <a:off x="2796382" y="4866105"/>
              <a:ext cx="3933925" cy="1383989"/>
            </a:xfrm>
            <a:prstGeom prst="curvedUpArrow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Explosion 1 31"/>
            <p:cNvSpPr/>
            <p:nvPr/>
          </p:nvSpPr>
          <p:spPr>
            <a:xfrm>
              <a:off x="3804752" y="5633793"/>
              <a:ext cx="2224997" cy="1015861"/>
            </a:xfrm>
            <a:prstGeom prst="irregularSeal1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Answer</a:t>
              </a:r>
              <a:endParaRPr lang="en-US" dirty="0"/>
            </a:p>
          </p:txBody>
        </p:sp>
        <p:sp>
          <p:nvSpPr>
            <p:cNvPr id="11" name="Cloud 10"/>
            <p:cNvSpPr/>
            <p:nvPr/>
          </p:nvSpPr>
          <p:spPr>
            <a:xfrm>
              <a:off x="3830772" y="1143000"/>
              <a:ext cx="1658252" cy="797716"/>
            </a:xfrm>
            <a:prstGeom prst="clou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Question</a:t>
              </a:r>
              <a:endParaRPr lang="en-US" dirty="0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710728" y="1033438"/>
              <a:ext cx="2094024" cy="731500"/>
              <a:chOff x="1710728" y="1033438"/>
              <a:chExt cx="2094024" cy="731500"/>
            </a:xfrm>
          </p:grpSpPr>
          <p:pic>
            <p:nvPicPr>
              <p:cNvPr id="30" name="Picture 29" descr="150151761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7691" y="1158241"/>
                <a:ext cx="794961" cy="529767"/>
              </a:xfrm>
              <a:prstGeom prst="rect">
                <a:avLst/>
              </a:prstGeom>
            </p:spPr>
          </p:pic>
          <p:pic>
            <p:nvPicPr>
              <p:cNvPr id="31" name="Picture 30" descr="149129487.jp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18" b="6585"/>
              <a:stretch/>
            </p:blipFill>
            <p:spPr>
              <a:xfrm>
                <a:off x="1809394" y="1174274"/>
                <a:ext cx="730227" cy="528227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2490935" y="1225861"/>
                <a:ext cx="5722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VS</a:t>
                </a:r>
                <a:endParaRPr lang="en-US" dirty="0"/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1710728" y="1033438"/>
                <a:ext cx="2094024" cy="731500"/>
              </a:xfrm>
              <a:prstGeom prst="roundRect">
                <a:avLst/>
              </a:prstGeom>
              <a:noFill/>
              <a:ln w="28575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5489024" y="948915"/>
              <a:ext cx="1920633" cy="646278"/>
              <a:chOff x="5489024" y="948915"/>
              <a:chExt cx="1920633" cy="646278"/>
            </a:xfrm>
          </p:grpSpPr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279" t="47344" r="10719" b="34102"/>
              <a:stretch/>
            </p:blipFill>
            <p:spPr bwMode="auto">
              <a:xfrm>
                <a:off x="6574576" y="1002143"/>
                <a:ext cx="660324" cy="5830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07" t="24565" r="82065" b="60847"/>
              <a:stretch/>
            </p:blipFill>
            <p:spPr bwMode="auto">
              <a:xfrm>
                <a:off x="5550368" y="1025932"/>
                <a:ext cx="545116" cy="559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6129812" y="1053793"/>
                <a:ext cx="5722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VS</a:t>
                </a:r>
                <a:endParaRPr lang="en-US" dirty="0"/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>
                <a:off x="5489024" y="948915"/>
                <a:ext cx="1920633" cy="646278"/>
              </a:xfrm>
              <a:prstGeom prst="roundRect">
                <a:avLst/>
              </a:prstGeom>
              <a:noFill/>
              <a:ln w="28575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1443923" y="5783204"/>
              <a:ext cx="2094024" cy="731500"/>
              <a:chOff x="1443923" y="5783204"/>
              <a:chExt cx="2094024" cy="731500"/>
            </a:xfrm>
          </p:grpSpPr>
          <p:pic>
            <p:nvPicPr>
              <p:cNvPr id="37" name="Picture 36" descr="150151761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0886" y="5908007"/>
                <a:ext cx="794961" cy="529767"/>
              </a:xfrm>
              <a:prstGeom prst="rect">
                <a:avLst/>
              </a:prstGeom>
            </p:spPr>
          </p:pic>
          <p:pic>
            <p:nvPicPr>
              <p:cNvPr id="38" name="Picture 37" descr="149129487.jp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18" b="6585"/>
              <a:stretch/>
            </p:blipFill>
            <p:spPr>
              <a:xfrm>
                <a:off x="1542589" y="5924040"/>
                <a:ext cx="730227" cy="528227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2224130" y="5975627"/>
                <a:ext cx="5722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VS</a:t>
                </a:r>
                <a:endParaRPr lang="en-US" dirty="0"/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1443923" y="5783204"/>
                <a:ext cx="2094024" cy="731500"/>
              </a:xfrm>
              <a:prstGeom prst="roundRect">
                <a:avLst/>
              </a:prstGeom>
              <a:noFill/>
              <a:ln w="28575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1886029" y="6144679"/>
                <a:ext cx="338102" cy="338102"/>
              </a:xfrm>
              <a:prstGeom prst="ellipse">
                <a:avLst/>
              </a:prstGeom>
              <a:noFill/>
              <a:ln w="57150" cmpd="sng">
                <a:solidFill>
                  <a:srgbClr val="82FF5B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2998266" y="6079197"/>
                <a:ext cx="338102" cy="338102"/>
              </a:xfrm>
              <a:prstGeom prst="ellipse">
                <a:avLst/>
              </a:prstGeom>
              <a:noFill/>
              <a:ln w="57150" cmpd="sng">
                <a:solidFill>
                  <a:srgbClr val="82FF5B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6875079" y="6132924"/>
              <a:ext cx="1920633" cy="638685"/>
              <a:chOff x="6250714" y="5331492"/>
              <a:chExt cx="1920633" cy="638685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8"/>
              <a:srcRect l="-1034" t="5496" r="1" b="5960"/>
              <a:stretch/>
            </p:blipFill>
            <p:spPr>
              <a:xfrm>
                <a:off x="6282199" y="5365302"/>
                <a:ext cx="688448" cy="5369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6939162" y="5408422"/>
                <a:ext cx="5722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VS</a:t>
                </a:r>
                <a:endParaRPr lang="en-US" dirty="0"/>
              </a:p>
            </p:txBody>
          </p:sp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01822" y="5399535"/>
                <a:ext cx="648712" cy="540593"/>
              </a:xfrm>
              <a:prstGeom prst="rect">
                <a:avLst/>
              </a:prstGeom>
            </p:spPr>
          </p:pic>
          <p:sp>
            <p:nvSpPr>
              <p:cNvPr id="35" name="Rounded Rectangle 34"/>
              <p:cNvSpPr/>
              <p:nvPr/>
            </p:nvSpPr>
            <p:spPr>
              <a:xfrm>
                <a:off x="6250714" y="5331492"/>
                <a:ext cx="1920633" cy="638685"/>
              </a:xfrm>
              <a:prstGeom prst="roundRect">
                <a:avLst/>
              </a:prstGeom>
              <a:noFill/>
              <a:ln w="28575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6656440" y="5445102"/>
                <a:ext cx="338102" cy="338102"/>
              </a:xfrm>
              <a:prstGeom prst="ellipse">
                <a:avLst/>
              </a:prstGeom>
              <a:noFill/>
              <a:ln w="57150" cmpd="sng">
                <a:solidFill>
                  <a:srgbClr val="82FF5B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7240606" y="5562788"/>
                <a:ext cx="338102" cy="338102"/>
              </a:xfrm>
              <a:prstGeom prst="ellipse">
                <a:avLst/>
              </a:prstGeom>
              <a:noFill/>
              <a:ln w="57150" cmpd="sng">
                <a:solidFill>
                  <a:srgbClr val="82FF5B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6575070" y="1677271"/>
              <a:ext cx="1920633" cy="638685"/>
              <a:chOff x="6575070" y="1677271"/>
              <a:chExt cx="1920633" cy="638685"/>
            </a:xfrm>
          </p:grpSpPr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8"/>
              <a:srcRect l="-1034" t="5496" r="1" b="5960"/>
              <a:stretch/>
            </p:blipFill>
            <p:spPr>
              <a:xfrm>
                <a:off x="6606555" y="1711081"/>
                <a:ext cx="688448" cy="536981"/>
              </a:xfrm>
              <a:prstGeom prst="rect">
                <a:avLst/>
              </a:prstGeom>
            </p:spPr>
          </p:pic>
          <p:sp>
            <p:nvSpPr>
              <p:cNvPr id="50" name="TextBox 49"/>
              <p:cNvSpPr txBox="1"/>
              <p:nvPr/>
            </p:nvSpPr>
            <p:spPr>
              <a:xfrm>
                <a:off x="7263518" y="1754201"/>
                <a:ext cx="5722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VS</a:t>
                </a:r>
                <a:endParaRPr lang="en-US" dirty="0"/>
              </a:p>
            </p:txBody>
          </p:sp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626178" y="1745314"/>
                <a:ext cx="648712" cy="540593"/>
              </a:xfrm>
              <a:prstGeom prst="rect">
                <a:avLst/>
              </a:prstGeom>
            </p:spPr>
          </p:pic>
          <p:sp>
            <p:nvSpPr>
              <p:cNvPr id="52" name="Rounded Rectangle 51"/>
              <p:cNvSpPr/>
              <p:nvPr/>
            </p:nvSpPr>
            <p:spPr>
              <a:xfrm>
                <a:off x="6575070" y="1677271"/>
                <a:ext cx="1920633" cy="638685"/>
              </a:xfrm>
              <a:prstGeom prst="roundRect">
                <a:avLst/>
              </a:prstGeom>
              <a:noFill/>
              <a:ln w="28575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089520" y="5338513"/>
              <a:ext cx="1920633" cy="646278"/>
              <a:chOff x="6094087" y="6091451"/>
              <a:chExt cx="1920633" cy="646278"/>
            </a:xfrm>
          </p:grpSpPr>
          <p:pic>
            <p:nvPicPr>
              <p:cNvPr id="45" name="Picture 2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279" t="47344" r="10719" b="34102"/>
              <a:stretch/>
            </p:blipFill>
            <p:spPr bwMode="auto">
              <a:xfrm>
                <a:off x="7179639" y="6144679"/>
                <a:ext cx="660324" cy="5830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6" name="Picture 2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07" t="24565" r="82065" b="60847"/>
              <a:stretch/>
            </p:blipFill>
            <p:spPr bwMode="auto">
              <a:xfrm>
                <a:off x="6155431" y="6168468"/>
                <a:ext cx="545116" cy="559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6734875" y="6196329"/>
                <a:ext cx="5722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VS</a:t>
                </a:r>
                <a:endParaRPr lang="en-US" dirty="0"/>
              </a:p>
            </p:txBody>
          </p:sp>
          <p:sp>
            <p:nvSpPr>
              <p:cNvPr id="48" name="Rounded Rectangle 47"/>
              <p:cNvSpPr/>
              <p:nvPr/>
            </p:nvSpPr>
            <p:spPr>
              <a:xfrm>
                <a:off x="6094087" y="6091451"/>
                <a:ext cx="1920633" cy="646278"/>
              </a:xfrm>
              <a:prstGeom prst="roundRect">
                <a:avLst/>
              </a:prstGeom>
              <a:noFill/>
              <a:ln w="28575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6391471" y="6144679"/>
                <a:ext cx="338102" cy="338102"/>
              </a:xfrm>
              <a:prstGeom prst="ellipse">
                <a:avLst/>
              </a:prstGeom>
              <a:noFill/>
              <a:ln w="57150" cmpd="sng">
                <a:solidFill>
                  <a:srgbClr val="82FF5B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7173314" y="6144679"/>
                <a:ext cx="338102" cy="338102"/>
              </a:xfrm>
              <a:prstGeom prst="ellipse">
                <a:avLst/>
              </a:prstGeom>
              <a:noFill/>
              <a:ln w="57150" cmpd="sng">
                <a:solidFill>
                  <a:srgbClr val="82FF5B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8" name="Rounded Rectangle 17"/>
            <p:cNvSpPr/>
            <p:nvPr/>
          </p:nvSpPr>
          <p:spPr>
            <a:xfrm>
              <a:off x="453710" y="2927680"/>
              <a:ext cx="1725341" cy="722496"/>
            </a:xfrm>
            <a:prstGeom prst="roundRect">
              <a:avLst/>
            </a:prstGeom>
            <a:solidFill>
              <a:srgbClr val="A6A6A6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Baseline Model</a:t>
              </a:r>
              <a:endParaRPr lang="en-US" dirty="0"/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2538116" y="2927680"/>
              <a:ext cx="1835461" cy="722496"/>
            </a:xfrm>
            <a:prstGeom prst="roundRect">
              <a:avLst/>
            </a:prstGeom>
            <a:solidFill>
              <a:srgbClr val="A6A6A6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Confusing Class</a:t>
              </a:r>
            </a:p>
            <a:p>
              <a:pPr algn="ctr"/>
              <a:r>
                <a:rPr lang="en-US" dirty="0"/>
                <a:t>P</a:t>
              </a:r>
              <a:r>
                <a:rPr lang="en-US" dirty="0" smtClean="0"/>
                <a:t>airs</a:t>
              </a:r>
              <a:endParaRPr lang="en-US" dirty="0"/>
            </a:p>
          </p:txBody>
        </p:sp>
        <p:cxnSp>
          <p:nvCxnSpPr>
            <p:cNvPr id="53" name="Straight Arrow Connector 52"/>
            <p:cNvCxnSpPr>
              <a:stCxn id="18" idx="3"/>
            </p:cNvCxnSpPr>
            <p:nvPr/>
          </p:nvCxnSpPr>
          <p:spPr>
            <a:xfrm>
              <a:off x="2179051" y="3288928"/>
              <a:ext cx="311884" cy="0"/>
            </a:xfrm>
            <a:prstGeom prst="straightConnector1">
              <a:avLst/>
            </a:prstGeom>
            <a:ln w="38100" cmpd="sng">
              <a:solidFill>
                <a:schemeClr val="bg1">
                  <a:lumMod val="50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2539621" y="3964793"/>
              <a:ext cx="1835461" cy="722496"/>
            </a:xfrm>
            <a:prstGeom prst="roundRect">
              <a:avLst/>
            </a:prstGeom>
            <a:solidFill>
              <a:srgbClr val="C0504D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Learning with New Knowledge</a:t>
              </a:r>
              <a:endParaRPr lang="en-US" dirty="0"/>
            </a:p>
          </p:txBody>
        </p:sp>
        <p:sp>
          <p:nvSpPr>
            <p:cNvPr id="73" name="Rounded Rectangle 72"/>
            <p:cNvSpPr/>
            <p:nvPr/>
          </p:nvSpPr>
          <p:spPr>
            <a:xfrm>
              <a:off x="5898082" y="3393815"/>
              <a:ext cx="1842234" cy="722496"/>
            </a:xfrm>
            <a:prstGeom prst="roundRect">
              <a:avLst/>
            </a:prstGeom>
            <a:solidFill>
              <a:schemeClr val="accent2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Annotation Task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6383222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574149" y="-178432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Machine-Crowd Collaboration</a:t>
            </a:r>
            <a:endParaRPr lang="en-US" b="1" dirty="0"/>
          </a:p>
        </p:txBody>
      </p:sp>
      <p:sp>
        <p:nvSpPr>
          <p:cNvPr id="23" name="Curved Up Arrow 22"/>
          <p:cNvSpPr/>
          <p:nvPr/>
        </p:nvSpPr>
        <p:spPr>
          <a:xfrm flipV="1">
            <a:off x="2796384" y="1444440"/>
            <a:ext cx="3933924" cy="1238742"/>
          </a:xfrm>
          <a:prstGeom prst="curvedUpArrow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84398" y="4398106"/>
            <a:ext cx="821221" cy="682138"/>
            <a:chOff x="420106" y="4021224"/>
            <a:chExt cx="1324036" cy="1099796"/>
          </a:xfrm>
        </p:grpSpPr>
        <p:pic>
          <p:nvPicPr>
            <p:cNvPr id="6" name="Picture 5" descr="MC90043161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709" y="4048247"/>
              <a:ext cx="639433" cy="1006851"/>
            </a:xfrm>
            <a:prstGeom prst="rect">
              <a:avLst/>
            </a:prstGeom>
          </p:spPr>
        </p:pic>
        <p:pic>
          <p:nvPicPr>
            <p:cNvPr id="7" name="Picture 6" descr="MC90043161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117" y="4048247"/>
              <a:ext cx="669051" cy="1053487"/>
            </a:xfrm>
            <a:prstGeom prst="rect">
              <a:avLst/>
            </a:prstGeom>
          </p:spPr>
        </p:pic>
        <p:pic>
          <p:nvPicPr>
            <p:cNvPr id="8" name="Picture 7" descr="MC90043161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106" y="4021224"/>
              <a:ext cx="698461" cy="1099796"/>
            </a:xfrm>
            <a:prstGeom prst="rect">
              <a:avLst/>
            </a:prstGeom>
          </p:spPr>
        </p:pic>
      </p:grpSp>
      <p:pic>
        <p:nvPicPr>
          <p:cNvPr id="9" name="Picture 8" descr="imgres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6"/>
          <a:stretch/>
        </p:blipFill>
        <p:spPr>
          <a:xfrm>
            <a:off x="5192517" y="4439826"/>
            <a:ext cx="839086" cy="563392"/>
          </a:xfrm>
          <a:prstGeom prst="rect">
            <a:avLst/>
          </a:prstGeom>
        </p:spPr>
      </p:pic>
      <p:sp>
        <p:nvSpPr>
          <p:cNvPr id="61" name="Rounded Rectangle 60"/>
          <p:cNvSpPr/>
          <p:nvPr/>
        </p:nvSpPr>
        <p:spPr>
          <a:xfrm>
            <a:off x="4974756" y="2460301"/>
            <a:ext cx="4023434" cy="2645098"/>
          </a:xfrm>
          <a:prstGeom prst="round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ounded Rectangle 61"/>
          <p:cNvSpPr/>
          <p:nvPr/>
        </p:nvSpPr>
        <p:spPr>
          <a:xfrm>
            <a:off x="304800" y="2460302"/>
            <a:ext cx="4355098" cy="2645098"/>
          </a:xfrm>
          <a:prstGeom prst="round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urved Up Arrow 23"/>
          <p:cNvSpPr/>
          <p:nvPr/>
        </p:nvSpPr>
        <p:spPr>
          <a:xfrm flipH="1">
            <a:off x="2796382" y="4866105"/>
            <a:ext cx="3933925" cy="1383989"/>
          </a:xfrm>
          <a:prstGeom prst="curvedUpArrow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10728" y="1033438"/>
            <a:ext cx="2094024" cy="731500"/>
            <a:chOff x="1710728" y="1033438"/>
            <a:chExt cx="2094024" cy="731500"/>
          </a:xfrm>
        </p:grpSpPr>
        <p:pic>
          <p:nvPicPr>
            <p:cNvPr id="30" name="Picture 29" descr="15015176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7691" y="1158241"/>
              <a:ext cx="794961" cy="529767"/>
            </a:xfrm>
            <a:prstGeom prst="rect">
              <a:avLst/>
            </a:prstGeom>
          </p:spPr>
        </p:pic>
        <p:pic>
          <p:nvPicPr>
            <p:cNvPr id="31" name="Picture 30" descr="149129487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18" b="6585"/>
            <a:stretch/>
          </p:blipFill>
          <p:spPr>
            <a:xfrm>
              <a:off x="1809394" y="1174274"/>
              <a:ext cx="730227" cy="52822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490935" y="1225861"/>
              <a:ext cx="572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VS</a:t>
              </a:r>
              <a:endParaRPr lang="en-US" dirty="0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1710728" y="1033438"/>
              <a:ext cx="2094024" cy="731500"/>
            </a:xfrm>
            <a:prstGeom prst="roundRect">
              <a:avLst/>
            </a:prstGeom>
            <a:noFill/>
            <a:ln w="28575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489024" y="948915"/>
            <a:ext cx="1920633" cy="646278"/>
            <a:chOff x="5489024" y="948915"/>
            <a:chExt cx="1920633" cy="646278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79" t="47344" r="10719" b="34102"/>
            <a:stretch/>
          </p:blipFill>
          <p:spPr bwMode="auto">
            <a:xfrm>
              <a:off x="6574576" y="1002143"/>
              <a:ext cx="660324" cy="5830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7" t="24565" r="82065" b="60847"/>
            <a:stretch/>
          </p:blipFill>
          <p:spPr bwMode="auto">
            <a:xfrm>
              <a:off x="5550368" y="1025932"/>
              <a:ext cx="545116" cy="559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6129812" y="1053793"/>
              <a:ext cx="572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VS</a:t>
              </a:r>
              <a:endParaRPr lang="en-US" dirty="0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5489024" y="948915"/>
              <a:ext cx="1920633" cy="646278"/>
            </a:xfrm>
            <a:prstGeom prst="roundRect">
              <a:avLst/>
            </a:prstGeom>
            <a:noFill/>
            <a:ln w="28575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443923" y="5783204"/>
            <a:ext cx="2094024" cy="731500"/>
            <a:chOff x="1443923" y="5783204"/>
            <a:chExt cx="2094024" cy="731500"/>
          </a:xfrm>
        </p:grpSpPr>
        <p:pic>
          <p:nvPicPr>
            <p:cNvPr id="37" name="Picture 36" descr="15015176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0886" y="5908007"/>
              <a:ext cx="794961" cy="529767"/>
            </a:xfrm>
            <a:prstGeom prst="rect">
              <a:avLst/>
            </a:prstGeom>
          </p:spPr>
        </p:pic>
        <p:pic>
          <p:nvPicPr>
            <p:cNvPr id="38" name="Picture 37" descr="149129487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18" b="6585"/>
            <a:stretch/>
          </p:blipFill>
          <p:spPr>
            <a:xfrm>
              <a:off x="1542589" y="5924040"/>
              <a:ext cx="730227" cy="528227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2224130" y="5975627"/>
              <a:ext cx="572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VS</a:t>
              </a:r>
              <a:endParaRPr lang="en-US" dirty="0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1443923" y="5783204"/>
              <a:ext cx="2094024" cy="731500"/>
            </a:xfrm>
            <a:prstGeom prst="roundRect">
              <a:avLst/>
            </a:prstGeom>
            <a:noFill/>
            <a:ln w="28575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1886029" y="6144679"/>
              <a:ext cx="338102" cy="338102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2998266" y="6079197"/>
              <a:ext cx="338102" cy="338102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875079" y="6132924"/>
            <a:ext cx="1920633" cy="638685"/>
            <a:chOff x="6250714" y="5331492"/>
            <a:chExt cx="1920633" cy="63868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/>
            <a:srcRect l="-1034" t="5496" r="1" b="5960"/>
            <a:stretch/>
          </p:blipFill>
          <p:spPr>
            <a:xfrm>
              <a:off x="6282199" y="5365302"/>
              <a:ext cx="688448" cy="53698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939162" y="5408422"/>
              <a:ext cx="572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VS</a:t>
              </a:r>
              <a:endParaRPr lang="en-US" dirty="0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01822" y="5399535"/>
              <a:ext cx="648712" cy="540593"/>
            </a:xfrm>
            <a:prstGeom prst="rect">
              <a:avLst/>
            </a:prstGeom>
          </p:spPr>
        </p:pic>
        <p:sp>
          <p:nvSpPr>
            <p:cNvPr id="35" name="Rounded Rectangle 34"/>
            <p:cNvSpPr/>
            <p:nvPr/>
          </p:nvSpPr>
          <p:spPr>
            <a:xfrm>
              <a:off x="6250714" y="5331492"/>
              <a:ext cx="1920633" cy="638685"/>
            </a:xfrm>
            <a:prstGeom prst="roundRect">
              <a:avLst/>
            </a:prstGeom>
            <a:noFill/>
            <a:ln w="28575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Oval 42"/>
            <p:cNvSpPr/>
            <p:nvPr/>
          </p:nvSpPr>
          <p:spPr>
            <a:xfrm>
              <a:off x="6656440" y="5445102"/>
              <a:ext cx="338102" cy="338102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/>
            <p:cNvSpPr/>
            <p:nvPr/>
          </p:nvSpPr>
          <p:spPr>
            <a:xfrm>
              <a:off x="7240606" y="5562788"/>
              <a:ext cx="338102" cy="338102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575070" y="1677271"/>
            <a:ext cx="1920633" cy="638685"/>
            <a:chOff x="6575070" y="1677271"/>
            <a:chExt cx="1920633" cy="638685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8"/>
            <a:srcRect l="-1034" t="5496" r="1" b="5960"/>
            <a:stretch/>
          </p:blipFill>
          <p:spPr>
            <a:xfrm>
              <a:off x="6606555" y="1711081"/>
              <a:ext cx="688448" cy="536981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7263518" y="1754201"/>
              <a:ext cx="572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VS</a:t>
              </a:r>
              <a:endParaRPr lang="en-US" dirty="0"/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26178" y="1745314"/>
              <a:ext cx="648712" cy="540593"/>
            </a:xfrm>
            <a:prstGeom prst="rect">
              <a:avLst/>
            </a:prstGeom>
          </p:spPr>
        </p:pic>
        <p:sp>
          <p:nvSpPr>
            <p:cNvPr id="52" name="Rounded Rectangle 51"/>
            <p:cNvSpPr/>
            <p:nvPr/>
          </p:nvSpPr>
          <p:spPr>
            <a:xfrm>
              <a:off x="6575070" y="1677271"/>
              <a:ext cx="1920633" cy="638685"/>
            </a:xfrm>
            <a:prstGeom prst="roundRect">
              <a:avLst/>
            </a:prstGeom>
            <a:noFill/>
            <a:ln w="28575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89520" y="5338513"/>
            <a:ext cx="1920633" cy="646278"/>
            <a:chOff x="6094087" y="6091451"/>
            <a:chExt cx="1920633" cy="646278"/>
          </a:xfrm>
        </p:grpSpPr>
        <p:pic>
          <p:nvPicPr>
            <p:cNvPr id="45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79" t="47344" r="10719" b="34102"/>
            <a:stretch/>
          </p:blipFill>
          <p:spPr bwMode="auto">
            <a:xfrm>
              <a:off x="7179639" y="6144679"/>
              <a:ext cx="660324" cy="5830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7" t="24565" r="82065" b="60847"/>
            <a:stretch/>
          </p:blipFill>
          <p:spPr bwMode="auto">
            <a:xfrm>
              <a:off x="6155431" y="6168468"/>
              <a:ext cx="545116" cy="559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TextBox 46"/>
            <p:cNvSpPr txBox="1"/>
            <p:nvPr/>
          </p:nvSpPr>
          <p:spPr>
            <a:xfrm>
              <a:off x="6734875" y="6196329"/>
              <a:ext cx="572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VS</a:t>
              </a:r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6094087" y="6091451"/>
              <a:ext cx="1920633" cy="646278"/>
            </a:xfrm>
            <a:prstGeom prst="roundRect">
              <a:avLst/>
            </a:prstGeom>
            <a:noFill/>
            <a:ln w="28575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/>
            <p:cNvSpPr/>
            <p:nvPr/>
          </p:nvSpPr>
          <p:spPr>
            <a:xfrm>
              <a:off x="6391471" y="6144679"/>
              <a:ext cx="338102" cy="338102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Oval 55"/>
            <p:cNvSpPr/>
            <p:nvPr/>
          </p:nvSpPr>
          <p:spPr>
            <a:xfrm>
              <a:off x="7173314" y="6144679"/>
              <a:ext cx="338102" cy="338102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453710" y="2927680"/>
            <a:ext cx="1725341" cy="722496"/>
          </a:xfrm>
          <a:prstGeom prst="roundRect">
            <a:avLst/>
          </a:prstGeom>
          <a:solidFill>
            <a:srgbClr val="A6A6A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Baseline Model</a:t>
            </a:r>
            <a:endParaRPr lang="en-US" dirty="0"/>
          </a:p>
        </p:txBody>
      </p:sp>
      <p:sp>
        <p:nvSpPr>
          <p:cNvPr id="64" name="Rounded Rectangle 63"/>
          <p:cNvSpPr/>
          <p:nvPr/>
        </p:nvSpPr>
        <p:spPr>
          <a:xfrm>
            <a:off x="2538116" y="2927680"/>
            <a:ext cx="1835461" cy="722496"/>
          </a:xfrm>
          <a:prstGeom prst="roundRect">
            <a:avLst/>
          </a:prstGeom>
          <a:solidFill>
            <a:srgbClr val="A6A6A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Confusing Class</a:t>
            </a:r>
          </a:p>
          <a:p>
            <a:pPr algn="ctr"/>
            <a:r>
              <a:rPr lang="en-US" dirty="0"/>
              <a:t>P</a:t>
            </a:r>
            <a:r>
              <a:rPr lang="en-US" dirty="0" smtClean="0"/>
              <a:t>airs</a:t>
            </a:r>
            <a:endParaRPr lang="en-US" dirty="0"/>
          </a:p>
        </p:txBody>
      </p:sp>
      <p:cxnSp>
        <p:nvCxnSpPr>
          <p:cNvPr id="53" name="Straight Arrow Connector 52"/>
          <p:cNvCxnSpPr>
            <a:stCxn id="18" idx="3"/>
          </p:cNvCxnSpPr>
          <p:nvPr/>
        </p:nvCxnSpPr>
        <p:spPr>
          <a:xfrm>
            <a:off x="2179051" y="3288928"/>
            <a:ext cx="311884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ounded Rectangle 66"/>
          <p:cNvSpPr/>
          <p:nvPr/>
        </p:nvSpPr>
        <p:spPr>
          <a:xfrm>
            <a:off x="2539621" y="3964793"/>
            <a:ext cx="1835461" cy="722496"/>
          </a:xfrm>
          <a:prstGeom prst="roundRect">
            <a:avLst/>
          </a:prstGeom>
          <a:solidFill>
            <a:srgbClr val="C0504D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Learning with New Knowledge</a:t>
            </a:r>
            <a:endParaRPr lang="en-US" dirty="0"/>
          </a:p>
        </p:txBody>
      </p:sp>
      <p:cxnSp>
        <p:nvCxnSpPr>
          <p:cNvPr id="69" name="Straight Arrow Connector 68"/>
          <p:cNvCxnSpPr>
            <a:stCxn id="67" idx="0"/>
            <a:endCxn id="64" idx="2"/>
          </p:cNvCxnSpPr>
          <p:nvPr/>
        </p:nvCxnSpPr>
        <p:spPr>
          <a:xfrm flipH="1" flipV="1">
            <a:off x="3455847" y="3650176"/>
            <a:ext cx="1505" cy="314617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/>
          <p:cNvSpPr/>
          <p:nvPr/>
        </p:nvSpPr>
        <p:spPr>
          <a:xfrm>
            <a:off x="5898082" y="3393815"/>
            <a:ext cx="1842234" cy="722496"/>
          </a:xfrm>
          <a:prstGeom prst="roundRect">
            <a:avLst/>
          </a:prstGeom>
          <a:solidFill>
            <a:schemeClr val="accent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Annotation Task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-15743" y="801903"/>
            <a:ext cx="4880298" cy="59004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0217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Screen shot 2013-03-18 at 1.42.1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20"/>
          <a:stretch/>
        </p:blipFill>
        <p:spPr>
          <a:xfrm>
            <a:off x="3733597" y="1717125"/>
            <a:ext cx="1184441" cy="1141605"/>
          </a:xfrm>
          <a:prstGeom prst="rect">
            <a:avLst/>
          </a:prstGeom>
        </p:spPr>
      </p:pic>
      <p:pic>
        <p:nvPicPr>
          <p:cNvPr id="58" name="Picture 57" descr="Screen shot 2013-03-18 at 1.42.1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18"/>
          <a:stretch/>
        </p:blipFill>
        <p:spPr>
          <a:xfrm>
            <a:off x="1345280" y="1717125"/>
            <a:ext cx="1148985" cy="1132870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1450234" y="2807310"/>
            <a:ext cx="1044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Smiling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3915751" y="2787411"/>
            <a:ext cx="879825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Neutral</a:t>
            </a:r>
            <a:endParaRPr lang="en-US" dirty="0"/>
          </a:p>
        </p:txBody>
      </p:sp>
      <p:pic>
        <p:nvPicPr>
          <p:cNvPr id="68" name="Picture 67" descr="Screen shot 2013-03-26 at 3.44.27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02" t="4885" r="29975" b="1713"/>
          <a:stretch/>
        </p:blipFill>
        <p:spPr>
          <a:xfrm>
            <a:off x="6265320" y="3502741"/>
            <a:ext cx="2409657" cy="2387295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2951946" y="2101465"/>
            <a:ext cx="592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VS</a:t>
            </a:r>
            <a:endParaRPr lang="en-US" dirty="0"/>
          </a:p>
        </p:txBody>
      </p:sp>
      <p:pic>
        <p:nvPicPr>
          <p:cNvPr id="7" name="Picture 6" descr="Screen shot 2013-03-26 at 3.52.0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749" y="3432513"/>
            <a:ext cx="2388297" cy="2457523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3248429" y="5856223"/>
            <a:ext cx="2564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Random Bubble Mask 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1009432" y="616395"/>
            <a:ext cx="42906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Bubbles</a:t>
            </a:r>
            <a:r>
              <a:rPr lang="en-US" sz="2000" b="1" dirty="0" smtClean="0"/>
              <a:t> [</a:t>
            </a:r>
            <a:r>
              <a:rPr lang="en-US" sz="2000" b="1" dirty="0" err="1" smtClean="0"/>
              <a:t>Gosselin</a:t>
            </a:r>
            <a:r>
              <a:rPr lang="en-US" sz="2000" b="1" dirty="0" smtClean="0"/>
              <a:t> &amp; </a:t>
            </a:r>
            <a:r>
              <a:rPr lang="en-US" sz="2000" b="1" dirty="0" err="1" smtClean="0"/>
              <a:t>Schyns</a:t>
            </a:r>
            <a:r>
              <a:rPr lang="en-US" sz="2000" b="1" dirty="0" smtClean="0"/>
              <a:t>, ’01]</a:t>
            </a:r>
            <a:endParaRPr lang="en-US" sz="2000" b="1" dirty="0"/>
          </a:p>
        </p:txBody>
      </p:sp>
      <p:pic>
        <p:nvPicPr>
          <p:cNvPr id="12" name="Picture 11" descr="Screen shot 2013-03-18 at 1.42.1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18"/>
          <a:stretch/>
        </p:blipFill>
        <p:spPr>
          <a:xfrm>
            <a:off x="205227" y="3441741"/>
            <a:ext cx="2490014" cy="24550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95241" y="4342692"/>
            <a:ext cx="459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+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56048" y="4332310"/>
            <a:ext cx="459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=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7939486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2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Screen shot 2013-03-18 at 1.42.1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20"/>
          <a:stretch/>
        </p:blipFill>
        <p:spPr>
          <a:xfrm>
            <a:off x="3733597" y="1717125"/>
            <a:ext cx="1184441" cy="1141605"/>
          </a:xfrm>
          <a:prstGeom prst="rect">
            <a:avLst/>
          </a:prstGeom>
        </p:spPr>
      </p:pic>
      <p:pic>
        <p:nvPicPr>
          <p:cNvPr id="58" name="Picture 57" descr="Screen shot 2013-03-18 at 1.42.1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18"/>
          <a:stretch/>
        </p:blipFill>
        <p:spPr>
          <a:xfrm>
            <a:off x="1345280" y="1717125"/>
            <a:ext cx="1148985" cy="1132870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1450234" y="2807310"/>
            <a:ext cx="1044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Smiling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3915751" y="2787411"/>
            <a:ext cx="879825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Neutral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2951946" y="2101465"/>
            <a:ext cx="592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VS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1009432" y="616395"/>
            <a:ext cx="42906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Bubbles</a:t>
            </a:r>
            <a:r>
              <a:rPr lang="en-US" sz="2000" b="1" dirty="0" smtClean="0"/>
              <a:t> [</a:t>
            </a:r>
            <a:r>
              <a:rPr lang="en-US" sz="2000" b="1" dirty="0" err="1" smtClean="0"/>
              <a:t>Gosselin</a:t>
            </a:r>
            <a:r>
              <a:rPr lang="en-US" sz="2000" b="1" dirty="0" smtClean="0"/>
              <a:t> &amp; </a:t>
            </a:r>
            <a:r>
              <a:rPr lang="en-US" sz="2000" b="1" dirty="0" err="1" smtClean="0"/>
              <a:t>Schyns</a:t>
            </a:r>
            <a:r>
              <a:rPr lang="en-US" sz="2000" b="1" dirty="0" smtClean="0"/>
              <a:t>, ’01]</a:t>
            </a:r>
            <a:endParaRPr lang="en-US" sz="2000" b="1" dirty="0"/>
          </a:p>
        </p:txBody>
      </p:sp>
      <p:pic>
        <p:nvPicPr>
          <p:cNvPr id="12" name="Picture 11" descr="Screen shot 2013-03-18 at 1.44.45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12" t="73275" b="1"/>
          <a:stretch/>
        </p:blipFill>
        <p:spPr>
          <a:xfrm>
            <a:off x="2280135" y="4870463"/>
            <a:ext cx="1635616" cy="167351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4752" y="3428062"/>
            <a:ext cx="5237138" cy="1207464"/>
            <a:chOff x="3473932" y="3633312"/>
            <a:chExt cx="5554991" cy="1280748"/>
          </a:xfrm>
        </p:grpSpPr>
        <p:pic>
          <p:nvPicPr>
            <p:cNvPr id="14" name="Picture 13" descr="Screen shot 2013-03-26 at 3.56.16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3932" y="3656799"/>
              <a:ext cx="5554991" cy="1257261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5079708" y="3633312"/>
              <a:ext cx="787145" cy="754129"/>
            </a:xfrm>
            <a:prstGeom prst="rect">
              <a:avLst/>
            </a:prstGeom>
            <a:noFill/>
            <a:ln w="3810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704731" y="3656799"/>
              <a:ext cx="694432" cy="754129"/>
            </a:xfrm>
            <a:prstGeom prst="rect">
              <a:avLst/>
            </a:prstGeom>
            <a:noFill/>
            <a:ln w="3810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557030" y="3656799"/>
              <a:ext cx="694432" cy="754129"/>
            </a:xfrm>
            <a:prstGeom prst="rect">
              <a:avLst/>
            </a:prstGeom>
            <a:noFill/>
            <a:ln w="3810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334491" y="3664801"/>
              <a:ext cx="694432" cy="754129"/>
            </a:xfrm>
            <a:prstGeom prst="rect">
              <a:avLst/>
            </a:prstGeom>
            <a:noFill/>
            <a:ln w="3810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311331" y="2086154"/>
            <a:ext cx="23016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504D"/>
                </a:solidFill>
              </a:rPr>
              <a:t>Too costly</a:t>
            </a:r>
            <a:endParaRPr lang="en-US" sz="2000" b="1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90851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78980" y="2939483"/>
            <a:ext cx="38904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 </a:t>
            </a:r>
            <a:r>
              <a:rPr lang="en-US" sz="3200" b="1" dirty="0">
                <a:solidFill>
                  <a:srgbClr val="C0504D"/>
                </a:solidFill>
              </a:rPr>
              <a:t>T</a:t>
            </a:r>
            <a:r>
              <a:rPr lang="en-US" sz="3200" b="1" dirty="0" smtClean="0">
                <a:solidFill>
                  <a:srgbClr val="C0504D"/>
                </a:solidFill>
              </a:rPr>
              <a:t>he</a:t>
            </a:r>
            <a:r>
              <a:rPr lang="en-US" sz="3200" b="1" dirty="0" smtClean="0"/>
              <a:t> </a:t>
            </a:r>
            <a:r>
              <a:rPr lang="en-US" sz="3200" b="1" dirty="0" smtClean="0">
                <a:solidFill>
                  <a:schemeClr val="accent2"/>
                </a:solidFill>
              </a:rPr>
              <a:t>Bubbles</a:t>
            </a:r>
            <a:r>
              <a:rPr lang="en-US" sz="3200" b="1" dirty="0" smtClean="0"/>
              <a:t> </a:t>
            </a:r>
            <a:r>
              <a:rPr lang="en-US" sz="3200" b="1" dirty="0">
                <a:solidFill>
                  <a:srgbClr val="C0504D"/>
                </a:solidFill>
              </a:rPr>
              <a:t>G</a:t>
            </a:r>
            <a:r>
              <a:rPr lang="en-US" sz="3200" b="1" dirty="0" smtClean="0">
                <a:solidFill>
                  <a:srgbClr val="C0504D"/>
                </a:solidFill>
              </a:rPr>
              <a:t>ame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41629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28" y="1983718"/>
            <a:ext cx="2686465" cy="402969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19370" y="3468914"/>
            <a:ext cx="1522231" cy="2394857"/>
          </a:xfrm>
          <a:prstGeom prst="rect">
            <a:avLst/>
          </a:prstGeom>
          <a:noFill/>
          <a:ln w="57150" cmpd="sng">
            <a:solidFill>
              <a:srgbClr val="82FF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291872" y="2117968"/>
            <a:ext cx="13384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Dog</a:t>
            </a:r>
            <a:endParaRPr lang="en-US" sz="3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291872" y="2930305"/>
            <a:ext cx="498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2"/>
                </a:solidFill>
              </a:rPr>
              <a:t>Portuguese Water Dog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91872" y="3792232"/>
            <a:ext cx="498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2"/>
                </a:solidFill>
              </a:rPr>
              <a:t>Bo, the First </a:t>
            </a:r>
            <a:r>
              <a:rPr lang="en-US" sz="3200" b="1" dirty="0">
                <a:solidFill>
                  <a:schemeClr val="accent2"/>
                </a:solidFill>
              </a:rPr>
              <a:t>D</a:t>
            </a:r>
            <a:r>
              <a:rPr lang="en-US" sz="3200" b="1" dirty="0" smtClean="0">
                <a:solidFill>
                  <a:schemeClr val="accent2"/>
                </a:solidFill>
              </a:rPr>
              <a:t>og of the U.S.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29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928119" y="6434911"/>
            <a:ext cx="3069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Deng, Krause, &amp; </a:t>
            </a:r>
            <a:r>
              <a:rPr lang="en-US" sz="1600" dirty="0" err="1" smtClean="0"/>
              <a:t>Fei-Fei</a:t>
            </a:r>
            <a:r>
              <a:rPr lang="en-US" sz="1600" dirty="0" smtClean="0"/>
              <a:t>, </a:t>
            </a:r>
            <a:r>
              <a:rPr lang="en-US" sz="1600" i="1" dirty="0" smtClean="0"/>
              <a:t>CVPR2013</a:t>
            </a:r>
            <a:endParaRPr lang="en-US" sz="1600" dirty="0"/>
          </a:p>
        </p:txBody>
      </p:sp>
      <p:pic>
        <p:nvPicPr>
          <p:cNvPr id="5" name="bubble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6827.14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825" y="421959"/>
            <a:ext cx="1938936" cy="199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05825" y="256032"/>
            <a:ext cx="3424287" cy="23042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00561" y="2560320"/>
            <a:ext cx="3424287" cy="23042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5191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0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51" y="67095"/>
            <a:ext cx="9240113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Bubbles versus Related Techniques</a:t>
            </a:r>
            <a:endParaRPr lang="en-US" b="1" dirty="0"/>
          </a:p>
        </p:txBody>
      </p:sp>
      <p:sp>
        <p:nvSpPr>
          <p:cNvPr id="15" name="Rectangle 14"/>
          <p:cNvSpPr/>
          <p:nvPr/>
        </p:nvSpPr>
        <p:spPr>
          <a:xfrm>
            <a:off x="207811" y="5860040"/>
            <a:ext cx="16378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[Donahue </a:t>
            </a:r>
            <a:r>
              <a:rPr lang="en-US" sz="1600" b="1" dirty="0"/>
              <a:t>&amp; </a:t>
            </a:r>
            <a:r>
              <a:rPr lang="en-US" sz="1600" b="1" dirty="0" err="1" smtClean="0"/>
              <a:t>Grauman</a:t>
            </a:r>
            <a:r>
              <a:rPr lang="en-US" sz="1600" b="1" dirty="0" smtClean="0"/>
              <a:t> </a:t>
            </a:r>
            <a:r>
              <a:rPr lang="en-US" sz="1600" b="1" dirty="0"/>
              <a:t>’</a:t>
            </a:r>
            <a:r>
              <a:rPr lang="en-US" sz="1600" b="1" dirty="0" smtClean="0"/>
              <a:t>11]</a:t>
            </a:r>
            <a:endParaRPr lang="en-US" sz="1600" b="1" dirty="0"/>
          </a:p>
        </p:txBody>
      </p:sp>
      <p:pic>
        <p:nvPicPr>
          <p:cNvPr id="16" name="Picture 15" descr="Screen shot 2013-03-18 at 2.07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59" y="4650223"/>
            <a:ext cx="884309" cy="1158483"/>
          </a:xfrm>
          <a:prstGeom prst="rect">
            <a:avLst/>
          </a:prstGeom>
        </p:spPr>
      </p:pic>
      <p:pic>
        <p:nvPicPr>
          <p:cNvPr id="23" name="Picture 22" descr="Screen Shot 2013-06-13 at 11.11.58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81"/>
          <a:stretch/>
        </p:blipFill>
        <p:spPr>
          <a:xfrm>
            <a:off x="1723978" y="4653818"/>
            <a:ext cx="1059894" cy="110557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640848" y="5866721"/>
            <a:ext cx="21197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[</a:t>
            </a:r>
            <a:r>
              <a:rPr lang="en-US" sz="1600" b="1" dirty="0" err="1" smtClean="0"/>
              <a:t>Duan</a:t>
            </a:r>
            <a:r>
              <a:rPr lang="en-US" sz="1600" b="1" dirty="0" smtClean="0"/>
              <a:t> et al. ’12]</a:t>
            </a:r>
            <a:endParaRPr lang="en-US" sz="1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635" y="4713251"/>
            <a:ext cx="1900238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3438549" y="5851031"/>
            <a:ext cx="1202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[</a:t>
            </a:r>
            <a:r>
              <a:rPr lang="en-US" sz="1600" b="1" dirty="0" err="1" smtClean="0"/>
              <a:t>Maji</a:t>
            </a:r>
            <a:r>
              <a:rPr lang="en-US" sz="1600" b="1" dirty="0" smtClean="0"/>
              <a:t> ’12]</a:t>
            </a:r>
            <a:endParaRPr lang="en-US" sz="1600" b="1" dirty="0"/>
          </a:p>
        </p:txBody>
      </p:sp>
      <p:pic>
        <p:nvPicPr>
          <p:cNvPr id="26" name="Picture 25" descr="Screen shot 2013-03-18 at 2.24.56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64" r="89664" b="30458"/>
          <a:stretch/>
        </p:blipFill>
        <p:spPr>
          <a:xfrm>
            <a:off x="5206430" y="4839760"/>
            <a:ext cx="755180" cy="935328"/>
          </a:xfrm>
          <a:prstGeom prst="rect">
            <a:avLst/>
          </a:prstGeom>
        </p:spPr>
      </p:pic>
      <p:pic>
        <p:nvPicPr>
          <p:cNvPr id="27" name="Picture 26" descr="Screen shot 2013-03-18 at 2.24.56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8" t="43814" r="39905" b="31939"/>
          <a:stretch/>
        </p:blipFill>
        <p:spPr>
          <a:xfrm>
            <a:off x="5924238" y="4881744"/>
            <a:ext cx="589067" cy="81821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030790" y="5853224"/>
            <a:ext cx="18616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[</a:t>
            </a:r>
            <a:r>
              <a:rPr lang="en-US" sz="1600" b="1" dirty="0" err="1" smtClean="0"/>
              <a:t>Ahn</a:t>
            </a:r>
            <a:r>
              <a:rPr lang="en-US" sz="1600" b="1" dirty="0" smtClean="0"/>
              <a:t>, et al. ’06]</a:t>
            </a:r>
            <a:endParaRPr lang="en-US" sz="16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978" y="4787730"/>
            <a:ext cx="1588443" cy="111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6968703" y="5866721"/>
            <a:ext cx="18616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[Branson et al. ’11]</a:t>
            </a:r>
            <a:endParaRPr lang="en-US" sz="1600" b="1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02983" y="3769668"/>
            <a:ext cx="89084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363440" y="1223950"/>
            <a:ext cx="2405037" cy="1822762"/>
            <a:chOff x="6713255" y="1196828"/>
            <a:chExt cx="1935504" cy="1466906"/>
          </a:xfrm>
        </p:grpSpPr>
        <p:grpSp>
          <p:nvGrpSpPr>
            <p:cNvPr id="35" name="Group 34"/>
            <p:cNvGrpSpPr/>
            <p:nvPr/>
          </p:nvGrpSpPr>
          <p:grpSpPr>
            <a:xfrm>
              <a:off x="6728126" y="2025049"/>
              <a:ext cx="1920633" cy="638685"/>
              <a:chOff x="6250714" y="5331492"/>
              <a:chExt cx="1920633" cy="638685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8"/>
              <a:srcRect l="-1034" t="5496" r="1" b="5960"/>
              <a:stretch/>
            </p:blipFill>
            <p:spPr>
              <a:xfrm>
                <a:off x="6282199" y="5365302"/>
                <a:ext cx="688448" cy="536981"/>
              </a:xfrm>
              <a:prstGeom prst="rect">
                <a:avLst/>
              </a:prstGeom>
            </p:spPr>
          </p:pic>
          <p:sp>
            <p:nvSpPr>
              <p:cNvPr id="44" name="TextBox 43"/>
              <p:cNvSpPr txBox="1"/>
              <p:nvPr/>
            </p:nvSpPr>
            <p:spPr>
              <a:xfrm>
                <a:off x="6939162" y="5408422"/>
                <a:ext cx="5722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VS</a:t>
                </a:r>
                <a:endParaRPr lang="en-US" dirty="0"/>
              </a:p>
            </p:txBody>
          </p:sp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01822" y="5399535"/>
                <a:ext cx="648712" cy="540593"/>
              </a:xfrm>
              <a:prstGeom prst="rect">
                <a:avLst/>
              </a:prstGeom>
            </p:spPr>
          </p:pic>
          <p:sp>
            <p:nvSpPr>
              <p:cNvPr id="46" name="Rounded Rectangle 45"/>
              <p:cNvSpPr/>
              <p:nvPr/>
            </p:nvSpPr>
            <p:spPr>
              <a:xfrm>
                <a:off x="6250714" y="5331492"/>
                <a:ext cx="1920633" cy="638685"/>
              </a:xfrm>
              <a:prstGeom prst="roundRect">
                <a:avLst/>
              </a:prstGeom>
              <a:noFill/>
              <a:ln w="28575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6656440" y="5445102"/>
                <a:ext cx="338102" cy="338102"/>
              </a:xfrm>
              <a:prstGeom prst="ellipse">
                <a:avLst/>
              </a:prstGeom>
              <a:noFill/>
              <a:ln w="57150" cmpd="sng">
                <a:solidFill>
                  <a:srgbClr val="82FF5B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7240606" y="5562788"/>
                <a:ext cx="338102" cy="338102"/>
              </a:xfrm>
              <a:prstGeom prst="ellipse">
                <a:avLst/>
              </a:prstGeom>
              <a:noFill/>
              <a:ln w="57150" cmpd="sng">
                <a:solidFill>
                  <a:srgbClr val="82FF5B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6713255" y="1196828"/>
              <a:ext cx="1920633" cy="646278"/>
              <a:chOff x="6094087" y="6091451"/>
              <a:chExt cx="1920633" cy="646278"/>
            </a:xfrm>
          </p:grpSpPr>
          <p:pic>
            <p:nvPicPr>
              <p:cNvPr id="37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279" t="47344" r="10719" b="34102"/>
              <a:stretch/>
            </p:blipFill>
            <p:spPr bwMode="auto">
              <a:xfrm>
                <a:off x="7179639" y="6144679"/>
                <a:ext cx="660324" cy="5830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8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07" t="24565" r="82065" b="60847"/>
              <a:stretch/>
            </p:blipFill>
            <p:spPr bwMode="auto">
              <a:xfrm>
                <a:off x="6155431" y="6168468"/>
                <a:ext cx="545116" cy="559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6734875" y="6196329"/>
                <a:ext cx="5722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VS</a:t>
                </a:r>
                <a:endParaRPr lang="en-US" dirty="0"/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6094087" y="6091451"/>
                <a:ext cx="1920633" cy="646278"/>
              </a:xfrm>
              <a:prstGeom prst="roundRect">
                <a:avLst/>
              </a:prstGeom>
              <a:noFill/>
              <a:ln w="28575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6391471" y="6144679"/>
                <a:ext cx="338102" cy="338102"/>
              </a:xfrm>
              <a:prstGeom prst="ellipse">
                <a:avLst/>
              </a:prstGeom>
              <a:noFill/>
              <a:ln w="57150" cmpd="sng">
                <a:solidFill>
                  <a:srgbClr val="82FF5B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7173314" y="6144679"/>
                <a:ext cx="338102" cy="338102"/>
              </a:xfrm>
              <a:prstGeom prst="ellipse">
                <a:avLst/>
              </a:prstGeom>
              <a:noFill/>
              <a:ln w="57150" cmpd="sng">
                <a:solidFill>
                  <a:srgbClr val="82FF5B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49" name="Rectangle 48"/>
          <p:cNvSpPr/>
          <p:nvPr/>
        </p:nvSpPr>
        <p:spPr>
          <a:xfrm>
            <a:off x="997653" y="3068720"/>
            <a:ext cx="18337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Bubbles</a:t>
            </a:r>
            <a:endParaRPr lang="en-US" sz="1600" b="1" dirty="0"/>
          </a:p>
        </p:txBody>
      </p:sp>
      <p:sp>
        <p:nvSpPr>
          <p:cNvPr id="2048" name="TextBox 2047"/>
          <p:cNvSpPr txBox="1"/>
          <p:nvPr/>
        </p:nvSpPr>
        <p:spPr>
          <a:xfrm>
            <a:off x="3273895" y="1203772"/>
            <a:ext cx="62949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b="1" dirty="0" err="1" smtClean="0"/>
              <a:t>Gamified</a:t>
            </a:r>
            <a:endParaRPr lang="en-US" sz="24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/>
              <a:t>Automatic quality assurance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/>
              <a:t>Language free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/>
              <a:t>No assumptions about parts/attributes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/>
              <a:t>Domain agnostic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b="1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sz="2400" b="1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00721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69598" y="2498733"/>
            <a:ext cx="8554102" cy="1276669"/>
            <a:chOff x="269598" y="2457168"/>
            <a:chExt cx="8554102" cy="1276669"/>
          </a:xfrm>
        </p:grpSpPr>
        <p:pic>
          <p:nvPicPr>
            <p:cNvPr id="6" name="Picture 5" descr="Screen shot 2012-11-12 at 10.59.47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09" y="2457168"/>
              <a:ext cx="1876569" cy="1208293"/>
            </a:xfrm>
            <a:prstGeom prst="rect">
              <a:avLst/>
            </a:prstGeom>
          </p:spPr>
        </p:pic>
        <p:pic>
          <p:nvPicPr>
            <p:cNvPr id="7" name="Picture 6" descr="Screen shot 2012-11-12 at 11.02.41 PM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57"/>
            <a:stretch/>
          </p:blipFill>
          <p:spPr>
            <a:xfrm>
              <a:off x="3263125" y="2457168"/>
              <a:ext cx="1356569" cy="1208293"/>
            </a:xfrm>
            <a:prstGeom prst="rect">
              <a:avLst/>
            </a:prstGeom>
          </p:spPr>
        </p:pic>
        <p:pic>
          <p:nvPicPr>
            <p:cNvPr id="11" name="Picture 10" descr="Screen shot 2012-11-12 at 11.20.47 PM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10" t="317" b="10723"/>
            <a:stretch/>
          </p:blipFill>
          <p:spPr>
            <a:xfrm>
              <a:off x="2138431" y="2457168"/>
              <a:ext cx="972645" cy="1196053"/>
            </a:xfrm>
            <a:prstGeom prst="rect">
              <a:avLst/>
            </a:prstGeom>
          </p:spPr>
        </p:pic>
        <p:pic>
          <p:nvPicPr>
            <p:cNvPr id="12" name="Picture 11" descr="Screen shot 2012-11-12 at 11.22.21 PM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2" t="1314" r="2880" b="-1314"/>
            <a:stretch/>
          </p:blipFill>
          <p:spPr>
            <a:xfrm>
              <a:off x="453140" y="2457168"/>
              <a:ext cx="1524957" cy="1208293"/>
            </a:xfrm>
            <a:prstGeom prst="rect">
              <a:avLst/>
            </a:prstGeom>
          </p:spPr>
        </p:pic>
        <p:pic>
          <p:nvPicPr>
            <p:cNvPr id="14" name="Picture 13" descr="Screen shot 2012-11-12 at 11.33.30 PM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92" b="7007"/>
            <a:stretch/>
          </p:blipFill>
          <p:spPr>
            <a:xfrm>
              <a:off x="6825208" y="2457168"/>
              <a:ext cx="1998492" cy="1216189"/>
            </a:xfrm>
            <a:prstGeom prst="rect">
              <a:avLst/>
            </a:prstGeom>
          </p:spPr>
        </p:pic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960148" y="3445180"/>
              <a:ext cx="124009" cy="124009"/>
            </a:xfrm>
            <a:prstGeom prst="ellipse">
              <a:avLst/>
            </a:prstGeom>
            <a:noFill/>
            <a:ln>
              <a:solidFill>
                <a:srgbClr val="00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1282385" y="3415886"/>
              <a:ext cx="124009" cy="124009"/>
            </a:xfrm>
            <a:prstGeom prst="ellipse">
              <a:avLst/>
            </a:prstGeom>
            <a:noFill/>
            <a:ln>
              <a:solidFill>
                <a:srgbClr val="00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1410213" y="3383175"/>
              <a:ext cx="124009" cy="124009"/>
            </a:xfrm>
            <a:prstGeom prst="ellipse">
              <a:avLst/>
            </a:prstGeom>
            <a:noFill/>
            <a:ln>
              <a:solidFill>
                <a:srgbClr val="00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>
              <a:off x="1002758" y="3353881"/>
              <a:ext cx="124009" cy="124009"/>
            </a:xfrm>
            <a:prstGeom prst="ellipse">
              <a:avLst/>
            </a:prstGeom>
            <a:noFill/>
            <a:ln>
              <a:solidFill>
                <a:srgbClr val="00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1192591" y="3359611"/>
              <a:ext cx="124009" cy="124009"/>
            </a:xfrm>
            <a:prstGeom prst="ellipse">
              <a:avLst/>
            </a:prstGeom>
            <a:noFill/>
            <a:ln>
              <a:solidFill>
                <a:srgbClr val="00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2806688" y="3303189"/>
              <a:ext cx="112697" cy="112697"/>
            </a:xfrm>
            <a:prstGeom prst="ellipse">
              <a:avLst/>
            </a:prstGeom>
            <a:noFill/>
            <a:ln>
              <a:solidFill>
                <a:srgbClr val="00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4145806" y="2635804"/>
              <a:ext cx="202397" cy="202397"/>
            </a:xfrm>
            <a:prstGeom prst="ellipse">
              <a:avLst/>
            </a:prstGeom>
            <a:noFill/>
            <a:ln>
              <a:solidFill>
                <a:srgbClr val="00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>
            <a:xfrm>
              <a:off x="4310920" y="2694393"/>
              <a:ext cx="202397" cy="202397"/>
            </a:xfrm>
            <a:prstGeom prst="ellipse">
              <a:avLst/>
            </a:prstGeom>
            <a:noFill/>
            <a:ln>
              <a:solidFill>
                <a:srgbClr val="00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>
              <a:off x="5123229" y="2657108"/>
              <a:ext cx="138737" cy="138737"/>
            </a:xfrm>
            <a:prstGeom prst="ellipse">
              <a:avLst/>
            </a:prstGeom>
            <a:noFill/>
            <a:ln>
              <a:solidFill>
                <a:srgbClr val="00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5146782" y="2726476"/>
              <a:ext cx="138737" cy="138737"/>
            </a:xfrm>
            <a:prstGeom prst="ellipse">
              <a:avLst/>
            </a:prstGeom>
            <a:noFill/>
            <a:ln>
              <a:solidFill>
                <a:srgbClr val="00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8341617" y="2548525"/>
              <a:ext cx="138737" cy="138737"/>
            </a:xfrm>
            <a:prstGeom prst="ellipse">
              <a:avLst/>
            </a:prstGeom>
            <a:noFill/>
            <a:ln>
              <a:solidFill>
                <a:srgbClr val="00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>
              <a:off x="8297553" y="2678601"/>
              <a:ext cx="138737" cy="138737"/>
            </a:xfrm>
            <a:prstGeom prst="ellipse">
              <a:avLst/>
            </a:prstGeom>
            <a:noFill/>
            <a:ln>
              <a:solidFill>
                <a:srgbClr val="00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>
              <a:off x="8369168" y="2604741"/>
              <a:ext cx="138737" cy="138737"/>
            </a:xfrm>
            <a:prstGeom prst="ellipse">
              <a:avLst/>
            </a:prstGeom>
            <a:noFill/>
            <a:ln>
              <a:solidFill>
                <a:srgbClr val="00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pic>
          <p:nvPicPr>
            <p:cNvPr id="46" name="Picture 45" descr="Screen shot 2012-11-13 at 1.55.27 AM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598" y="2457168"/>
              <a:ext cx="1381102" cy="643574"/>
            </a:xfrm>
            <a:prstGeom prst="rect">
              <a:avLst/>
            </a:prstGeom>
            <a:ln w="38100" cmpd="sng">
              <a:solidFill>
                <a:srgbClr val="C0504D"/>
              </a:solidFill>
            </a:ln>
          </p:spPr>
        </p:pic>
        <p:pic>
          <p:nvPicPr>
            <p:cNvPr id="47" name="Picture 46" descr="Screen shot 2012-11-13 at 1.55.44 AM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3585" y="2465065"/>
              <a:ext cx="668353" cy="582114"/>
            </a:xfrm>
            <a:prstGeom prst="rect">
              <a:avLst/>
            </a:prstGeom>
            <a:ln w="38100" cmpd="sng">
              <a:solidFill>
                <a:srgbClr val="C0504D"/>
              </a:solidFill>
            </a:ln>
          </p:spPr>
        </p:pic>
        <p:pic>
          <p:nvPicPr>
            <p:cNvPr id="48" name="Picture 47" descr="Screen shot 2012-11-13 at 1.55.54 AM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1771" y="3036930"/>
              <a:ext cx="750996" cy="578267"/>
            </a:xfrm>
            <a:prstGeom prst="rect">
              <a:avLst/>
            </a:prstGeom>
            <a:ln w="38100" cmpd="sng">
              <a:solidFill>
                <a:schemeClr val="accent2"/>
              </a:solidFill>
            </a:ln>
          </p:spPr>
        </p:pic>
        <p:pic>
          <p:nvPicPr>
            <p:cNvPr id="49" name="Picture 48" descr="Screen shot 2012-11-13 at 1.56.03 AM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5020" y="2459171"/>
              <a:ext cx="697100" cy="812084"/>
            </a:xfrm>
            <a:prstGeom prst="rect">
              <a:avLst/>
            </a:prstGeom>
            <a:ln w="38100" cmpd="sng">
              <a:solidFill>
                <a:srgbClr val="C0504D"/>
              </a:solidFill>
            </a:ln>
          </p:spPr>
        </p:pic>
        <p:pic>
          <p:nvPicPr>
            <p:cNvPr id="50" name="Picture 49" descr="Screen shot 2012-11-13 at 1.59.45 AM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8823" y="2792394"/>
              <a:ext cx="862391" cy="941443"/>
            </a:xfrm>
            <a:prstGeom prst="rect">
              <a:avLst/>
            </a:prstGeom>
            <a:ln w="38100" cmpd="sng">
              <a:solidFill>
                <a:srgbClr val="C0504D"/>
              </a:solidFill>
            </a:ln>
          </p:spPr>
        </p:pic>
      </p:grpSp>
      <p:pic>
        <p:nvPicPr>
          <p:cNvPr id="56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29"/>
          <a:stretch/>
        </p:blipFill>
        <p:spPr bwMode="auto">
          <a:xfrm>
            <a:off x="269598" y="3931063"/>
            <a:ext cx="2347737" cy="2729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2779574" y="4931595"/>
            <a:ext cx="6612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</a:rPr>
              <a:t>&gt;90% </a:t>
            </a:r>
            <a:r>
              <a:rPr lang="en-US" dirty="0" smtClean="0"/>
              <a:t>of successful games use </a:t>
            </a:r>
            <a:r>
              <a:rPr lang="en-US" sz="2800" dirty="0" smtClean="0">
                <a:solidFill>
                  <a:srgbClr val="C0504D"/>
                </a:solidFill>
              </a:rPr>
              <a:t>&lt;10% </a:t>
            </a:r>
            <a:r>
              <a:rPr lang="en-US" dirty="0" smtClean="0"/>
              <a:t>of the bounding box  </a:t>
            </a:r>
            <a:endParaRPr lang="en-US" dirty="0"/>
          </a:p>
        </p:txBody>
      </p:sp>
      <p:sp>
        <p:nvSpPr>
          <p:cNvPr id="58" name="Title 2"/>
          <p:cNvSpPr>
            <a:spLocks noGrp="1"/>
          </p:cNvSpPr>
          <p:nvPr>
            <p:ph type="title"/>
          </p:nvPr>
        </p:nvSpPr>
        <p:spPr>
          <a:xfrm>
            <a:off x="457200" y="-169114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Crowd Picked Bubbles (AMT)</a:t>
            </a:r>
            <a:endParaRPr lang="en-US" sz="3600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5928119" y="6434911"/>
            <a:ext cx="3069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Deng, Krause, &amp; </a:t>
            </a:r>
            <a:r>
              <a:rPr lang="en-US" sz="1600" dirty="0" err="1" smtClean="0"/>
              <a:t>Fei-Fei</a:t>
            </a:r>
            <a:r>
              <a:rPr lang="en-US" sz="1600" dirty="0" smtClean="0"/>
              <a:t>, </a:t>
            </a:r>
            <a:r>
              <a:rPr lang="en-US" sz="1600" i="1" dirty="0" smtClean="0"/>
              <a:t>CVPR2013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2837694" y="4279662"/>
            <a:ext cx="6612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</a:rPr>
              <a:t>70% </a:t>
            </a:r>
            <a:r>
              <a:rPr lang="en-US" dirty="0" smtClean="0"/>
              <a:t>of games are successful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7667" y="673738"/>
            <a:ext cx="798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504D"/>
                </a:solidFill>
              </a:rPr>
              <a:t>200</a:t>
            </a:r>
            <a:r>
              <a:rPr lang="en-US" sz="3200" dirty="0" smtClean="0"/>
              <a:t> </a:t>
            </a:r>
            <a:r>
              <a:rPr lang="en-US" sz="2800" dirty="0" smtClean="0"/>
              <a:t>classes from </a:t>
            </a:r>
            <a:r>
              <a:rPr lang="en-US" sz="2800" dirty="0"/>
              <a:t>Caltech-UCSD-Bird </a:t>
            </a:r>
            <a:r>
              <a:rPr lang="en-US" sz="2000" dirty="0" smtClean="0"/>
              <a:t>[</a:t>
            </a:r>
            <a:r>
              <a:rPr lang="en-US" sz="2000" dirty="0" err="1"/>
              <a:t>Welinder</a:t>
            </a:r>
            <a:r>
              <a:rPr lang="en-US" sz="2000" dirty="0"/>
              <a:t> et al. 2010</a:t>
            </a:r>
            <a:r>
              <a:rPr lang="en-US" sz="2000" dirty="0" smtClean="0"/>
              <a:t>]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269888" y="1175337"/>
            <a:ext cx="88741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0504D"/>
                </a:solidFill>
              </a:rPr>
              <a:t>800</a:t>
            </a:r>
            <a:r>
              <a:rPr lang="en-US" sz="3200" dirty="0"/>
              <a:t> </a:t>
            </a:r>
            <a:r>
              <a:rPr lang="en-US" sz="3200" dirty="0" smtClean="0"/>
              <a:t>top </a:t>
            </a:r>
            <a:r>
              <a:rPr lang="en-US" sz="2800" dirty="0" smtClean="0"/>
              <a:t>confusing </a:t>
            </a:r>
            <a:r>
              <a:rPr lang="en-US" sz="2800" dirty="0"/>
              <a:t>class </a:t>
            </a:r>
            <a:r>
              <a:rPr lang="en-US" sz="2800" dirty="0" smtClean="0"/>
              <a:t>pairs (via cross-validation) </a:t>
            </a:r>
          </a:p>
          <a:p>
            <a:r>
              <a:rPr lang="en-US" sz="3200" dirty="0" smtClean="0">
                <a:solidFill>
                  <a:srgbClr val="C0504D"/>
                </a:solidFill>
              </a:rPr>
              <a:t>90K</a:t>
            </a:r>
            <a:r>
              <a:rPr lang="en-US" sz="3200" dirty="0" smtClean="0"/>
              <a:t> </a:t>
            </a:r>
            <a:r>
              <a:rPr lang="en-US" sz="2800" dirty="0" smtClean="0"/>
              <a:t>games on Amazon Mechanical Turk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5192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0_17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463" y="1547998"/>
            <a:ext cx="2032000" cy="2171700"/>
          </a:xfrm>
          <a:prstGeom prst="rect">
            <a:avLst/>
          </a:prstGeom>
        </p:spPr>
      </p:pic>
      <p:pic>
        <p:nvPicPr>
          <p:cNvPr id="5" name="Picture 4" descr="200_170_ma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988" y="1547998"/>
            <a:ext cx="2032000" cy="2171700"/>
          </a:xfrm>
          <a:prstGeom prst="rect">
            <a:avLst/>
          </a:prstGeom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560498" y="188413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Bubble </a:t>
            </a:r>
            <a:r>
              <a:rPr lang="en-US" sz="3600" b="1" dirty="0" err="1" smtClean="0"/>
              <a:t>Heatmaps</a:t>
            </a:r>
            <a:endParaRPr lang="en-US" sz="3600" b="1" dirty="0"/>
          </a:p>
        </p:txBody>
      </p:sp>
      <p:pic>
        <p:nvPicPr>
          <p:cNvPr id="7" name="Picture 6" descr="200_27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299" y="4385828"/>
            <a:ext cx="2464581" cy="2035040"/>
          </a:xfrm>
          <a:prstGeom prst="rect">
            <a:avLst/>
          </a:prstGeom>
        </p:spPr>
      </p:pic>
      <p:pic>
        <p:nvPicPr>
          <p:cNvPr id="8" name="Picture 7" descr="200_275_map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159" y="4385828"/>
            <a:ext cx="2464581" cy="2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99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rved Up Arrow 22"/>
          <p:cNvSpPr/>
          <p:nvPr/>
        </p:nvSpPr>
        <p:spPr>
          <a:xfrm flipV="1">
            <a:off x="2796384" y="1444440"/>
            <a:ext cx="3933924" cy="1238742"/>
          </a:xfrm>
          <a:prstGeom prst="curvedUpArrow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84398" y="4398106"/>
            <a:ext cx="821221" cy="682138"/>
            <a:chOff x="420106" y="4021224"/>
            <a:chExt cx="1324036" cy="1099796"/>
          </a:xfrm>
        </p:grpSpPr>
        <p:pic>
          <p:nvPicPr>
            <p:cNvPr id="6" name="Picture 5" descr="MC90043161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709" y="4048247"/>
              <a:ext cx="639433" cy="1006851"/>
            </a:xfrm>
            <a:prstGeom prst="rect">
              <a:avLst/>
            </a:prstGeom>
          </p:spPr>
        </p:pic>
        <p:pic>
          <p:nvPicPr>
            <p:cNvPr id="7" name="Picture 6" descr="MC90043161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117" y="4048247"/>
              <a:ext cx="669051" cy="1053487"/>
            </a:xfrm>
            <a:prstGeom prst="rect">
              <a:avLst/>
            </a:prstGeom>
          </p:spPr>
        </p:pic>
        <p:pic>
          <p:nvPicPr>
            <p:cNvPr id="8" name="Picture 7" descr="MC90043161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106" y="4021224"/>
              <a:ext cx="698461" cy="1099796"/>
            </a:xfrm>
            <a:prstGeom prst="rect">
              <a:avLst/>
            </a:prstGeom>
          </p:spPr>
        </p:pic>
      </p:grpSp>
      <p:pic>
        <p:nvPicPr>
          <p:cNvPr id="9" name="Picture 8" descr="imgres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6"/>
          <a:stretch/>
        </p:blipFill>
        <p:spPr>
          <a:xfrm>
            <a:off x="5192517" y="4439826"/>
            <a:ext cx="839086" cy="563392"/>
          </a:xfrm>
          <a:prstGeom prst="rect">
            <a:avLst/>
          </a:prstGeom>
        </p:spPr>
      </p:pic>
      <p:sp>
        <p:nvSpPr>
          <p:cNvPr id="61" name="Rounded Rectangle 60"/>
          <p:cNvSpPr/>
          <p:nvPr/>
        </p:nvSpPr>
        <p:spPr>
          <a:xfrm>
            <a:off x="4974756" y="2460301"/>
            <a:ext cx="4023434" cy="2645098"/>
          </a:xfrm>
          <a:prstGeom prst="round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ounded Rectangle 61"/>
          <p:cNvSpPr/>
          <p:nvPr/>
        </p:nvSpPr>
        <p:spPr>
          <a:xfrm>
            <a:off x="304800" y="2460302"/>
            <a:ext cx="4355098" cy="2645098"/>
          </a:xfrm>
          <a:prstGeom prst="round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urved Up Arrow 23"/>
          <p:cNvSpPr/>
          <p:nvPr/>
        </p:nvSpPr>
        <p:spPr>
          <a:xfrm flipH="1">
            <a:off x="2796382" y="4866105"/>
            <a:ext cx="3933925" cy="1383989"/>
          </a:xfrm>
          <a:prstGeom prst="curvedUpArrow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10728" y="1033438"/>
            <a:ext cx="2094024" cy="731500"/>
            <a:chOff x="1710728" y="1033438"/>
            <a:chExt cx="2094024" cy="731500"/>
          </a:xfrm>
        </p:grpSpPr>
        <p:pic>
          <p:nvPicPr>
            <p:cNvPr id="30" name="Picture 29" descr="15015176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7691" y="1158241"/>
              <a:ext cx="794961" cy="529767"/>
            </a:xfrm>
            <a:prstGeom prst="rect">
              <a:avLst/>
            </a:prstGeom>
          </p:spPr>
        </p:pic>
        <p:pic>
          <p:nvPicPr>
            <p:cNvPr id="31" name="Picture 30" descr="149129487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18" b="6585"/>
            <a:stretch/>
          </p:blipFill>
          <p:spPr>
            <a:xfrm>
              <a:off x="1809394" y="1174274"/>
              <a:ext cx="730227" cy="52822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490935" y="1225861"/>
              <a:ext cx="572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VS</a:t>
              </a:r>
              <a:endParaRPr lang="en-US" dirty="0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1710728" y="1033438"/>
              <a:ext cx="2094024" cy="731500"/>
            </a:xfrm>
            <a:prstGeom prst="roundRect">
              <a:avLst/>
            </a:prstGeom>
            <a:noFill/>
            <a:ln w="28575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489024" y="948915"/>
            <a:ext cx="1920633" cy="646278"/>
            <a:chOff x="5489024" y="948915"/>
            <a:chExt cx="1920633" cy="646278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79" t="47344" r="10719" b="34102"/>
            <a:stretch/>
          </p:blipFill>
          <p:spPr bwMode="auto">
            <a:xfrm>
              <a:off x="6574576" y="1002143"/>
              <a:ext cx="660324" cy="5830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7" t="24565" r="82065" b="60847"/>
            <a:stretch/>
          </p:blipFill>
          <p:spPr bwMode="auto">
            <a:xfrm>
              <a:off x="5550368" y="1025932"/>
              <a:ext cx="545116" cy="559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6129812" y="1053793"/>
              <a:ext cx="572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VS</a:t>
              </a:r>
              <a:endParaRPr lang="en-US" dirty="0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5489024" y="948915"/>
              <a:ext cx="1920633" cy="646278"/>
            </a:xfrm>
            <a:prstGeom prst="roundRect">
              <a:avLst/>
            </a:prstGeom>
            <a:noFill/>
            <a:ln w="28575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443923" y="5783204"/>
            <a:ext cx="2094024" cy="731500"/>
            <a:chOff x="1443923" y="5783204"/>
            <a:chExt cx="2094024" cy="731500"/>
          </a:xfrm>
        </p:grpSpPr>
        <p:pic>
          <p:nvPicPr>
            <p:cNvPr id="37" name="Picture 36" descr="15015176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0886" y="5908007"/>
              <a:ext cx="794961" cy="529767"/>
            </a:xfrm>
            <a:prstGeom prst="rect">
              <a:avLst/>
            </a:prstGeom>
          </p:spPr>
        </p:pic>
        <p:pic>
          <p:nvPicPr>
            <p:cNvPr id="38" name="Picture 37" descr="149129487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18" b="6585"/>
            <a:stretch/>
          </p:blipFill>
          <p:spPr>
            <a:xfrm>
              <a:off x="1542589" y="5924040"/>
              <a:ext cx="730227" cy="528227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2224130" y="5975627"/>
              <a:ext cx="572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VS</a:t>
              </a:r>
              <a:endParaRPr lang="en-US" dirty="0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1443923" y="5783204"/>
              <a:ext cx="2094024" cy="731500"/>
            </a:xfrm>
            <a:prstGeom prst="roundRect">
              <a:avLst/>
            </a:prstGeom>
            <a:noFill/>
            <a:ln w="28575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1886029" y="6144679"/>
              <a:ext cx="338102" cy="338102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2998266" y="6079197"/>
              <a:ext cx="338102" cy="338102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875079" y="6132924"/>
            <a:ext cx="1920633" cy="638685"/>
            <a:chOff x="6250714" y="5331492"/>
            <a:chExt cx="1920633" cy="63868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/>
            <a:srcRect l="-1034" t="5496" r="1" b="5960"/>
            <a:stretch/>
          </p:blipFill>
          <p:spPr>
            <a:xfrm>
              <a:off x="6282199" y="5365302"/>
              <a:ext cx="688448" cy="53698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939162" y="5408422"/>
              <a:ext cx="572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VS</a:t>
              </a:r>
              <a:endParaRPr lang="en-US" dirty="0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01822" y="5399535"/>
              <a:ext cx="648712" cy="540593"/>
            </a:xfrm>
            <a:prstGeom prst="rect">
              <a:avLst/>
            </a:prstGeom>
          </p:spPr>
        </p:pic>
        <p:sp>
          <p:nvSpPr>
            <p:cNvPr id="35" name="Rounded Rectangle 34"/>
            <p:cNvSpPr/>
            <p:nvPr/>
          </p:nvSpPr>
          <p:spPr>
            <a:xfrm>
              <a:off x="6250714" y="5331492"/>
              <a:ext cx="1920633" cy="638685"/>
            </a:xfrm>
            <a:prstGeom prst="roundRect">
              <a:avLst/>
            </a:prstGeom>
            <a:noFill/>
            <a:ln w="28575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Oval 42"/>
            <p:cNvSpPr/>
            <p:nvPr/>
          </p:nvSpPr>
          <p:spPr>
            <a:xfrm>
              <a:off x="6656440" y="5445102"/>
              <a:ext cx="338102" cy="338102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/>
            <p:cNvSpPr/>
            <p:nvPr/>
          </p:nvSpPr>
          <p:spPr>
            <a:xfrm>
              <a:off x="7240606" y="5562788"/>
              <a:ext cx="338102" cy="338102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575070" y="1677271"/>
            <a:ext cx="1920633" cy="638685"/>
            <a:chOff x="6575070" y="1677271"/>
            <a:chExt cx="1920633" cy="638685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8"/>
            <a:srcRect l="-1034" t="5496" r="1" b="5960"/>
            <a:stretch/>
          </p:blipFill>
          <p:spPr>
            <a:xfrm>
              <a:off x="6606555" y="1711081"/>
              <a:ext cx="688448" cy="536981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7263518" y="1754201"/>
              <a:ext cx="572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VS</a:t>
              </a:r>
              <a:endParaRPr lang="en-US" dirty="0"/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26178" y="1745314"/>
              <a:ext cx="648712" cy="540593"/>
            </a:xfrm>
            <a:prstGeom prst="rect">
              <a:avLst/>
            </a:prstGeom>
          </p:spPr>
        </p:pic>
        <p:sp>
          <p:nvSpPr>
            <p:cNvPr id="52" name="Rounded Rectangle 51"/>
            <p:cNvSpPr/>
            <p:nvPr/>
          </p:nvSpPr>
          <p:spPr>
            <a:xfrm>
              <a:off x="6575070" y="1677271"/>
              <a:ext cx="1920633" cy="638685"/>
            </a:xfrm>
            <a:prstGeom prst="roundRect">
              <a:avLst/>
            </a:prstGeom>
            <a:noFill/>
            <a:ln w="28575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89520" y="5338513"/>
            <a:ext cx="1920633" cy="646278"/>
            <a:chOff x="6094087" y="6091451"/>
            <a:chExt cx="1920633" cy="646278"/>
          </a:xfrm>
        </p:grpSpPr>
        <p:pic>
          <p:nvPicPr>
            <p:cNvPr id="45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79" t="47344" r="10719" b="34102"/>
            <a:stretch/>
          </p:blipFill>
          <p:spPr bwMode="auto">
            <a:xfrm>
              <a:off x="7179639" y="6144679"/>
              <a:ext cx="660324" cy="5830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7" t="24565" r="82065" b="60847"/>
            <a:stretch/>
          </p:blipFill>
          <p:spPr bwMode="auto">
            <a:xfrm>
              <a:off x="6155431" y="6168468"/>
              <a:ext cx="545116" cy="559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TextBox 46"/>
            <p:cNvSpPr txBox="1"/>
            <p:nvPr/>
          </p:nvSpPr>
          <p:spPr>
            <a:xfrm>
              <a:off x="6734875" y="6196329"/>
              <a:ext cx="572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VS</a:t>
              </a:r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6094087" y="6091451"/>
              <a:ext cx="1920633" cy="646278"/>
            </a:xfrm>
            <a:prstGeom prst="roundRect">
              <a:avLst/>
            </a:prstGeom>
            <a:noFill/>
            <a:ln w="28575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/>
            <p:cNvSpPr/>
            <p:nvPr/>
          </p:nvSpPr>
          <p:spPr>
            <a:xfrm>
              <a:off x="6391471" y="6144679"/>
              <a:ext cx="338102" cy="338102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Oval 55"/>
            <p:cNvSpPr/>
            <p:nvPr/>
          </p:nvSpPr>
          <p:spPr>
            <a:xfrm>
              <a:off x="7173314" y="6144679"/>
              <a:ext cx="338102" cy="338102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574149" y="-178432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Machine-Crowd Collaboration</a:t>
            </a:r>
            <a:endParaRPr lang="en-US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453710" y="2927680"/>
            <a:ext cx="1725341" cy="722496"/>
          </a:xfrm>
          <a:prstGeom prst="roundRect">
            <a:avLst/>
          </a:prstGeom>
          <a:solidFill>
            <a:srgbClr val="A6A6A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Baseline Model</a:t>
            </a:r>
            <a:endParaRPr lang="en-US" dirty="0"/>
          </a:p>
        </p:txBody>
      </p:sp>
      <p:sp>
        <p:nvSpPr>
          <p:cNvPr id="64" name="Rounded Rectangle 63"/>
          <p:cNvSpPr/>
          <p:nvPr/>
        </p:nvSpPr>
        <p:spPr>
          <a:xfrm>
            <a:off x="2538116" y="2927680"/>
            <a:ext cx="1835461" cy="722496"/>
          </a:xfrm>
          <a:prstGeom prst="roundRect">
            <a:avLst/>
          </a:prstGeom>
          <a:solidFill>
            <a:srgbClr val="A6A6A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Confusing Class</a:t>
            </a:r>
          </a:p>
          <a:p>
            <a:pPr algn="ctr"/>
            <a:r>
              <a:rPr lang="en-US" dirty="0"/>
              <a:t>P</a:t>
            </a:r>
            <a:r>
              <a:rPr lang="en-US" dirty="0" smtClean="0"/>
              <a:t>airs</a:t>
            </a:r>
            <a:endParaRPr lang="en-US" dirty="0"/>
          </a:p>
        </p:txBody>
      </p:sp>
      <p:cxnSp>
        <p:nvCxnSpPr>
          <p:cNvPr id="53" name="Straight Arrow Connector 52"/>
          <p:cNvCxnSpPr>
            <a:stCxn id="18" idx="3"/>
          </p:cNvCxnSpPr>
          <p:nvPr/>
        </p:nvCxnSpPr>
        <p:spPr>
          <a:xfrm>
            <a:off x="2179051" y="3288928"/>
            <a:ext cx="311884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ounded Rectangle 66"/>
          <p:cNvSpPr/>
          <p:nvPr/>
        </p:nvSpPr>
        <p:spPr>
          <a:xfrm>
            <a:off x="2539621" y="3964793"/>
            <a:ext cx="1835461" cy="722496"/>
          </a:xfrm>
          <a:prstGeom prst="roundRect">
            <a:avLst/>
          </a:prstGeom>
          <a:solidFill>
            <a:schemeClr val="accent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Learning with New Knowledge</a:t>
            </a:r>
            <a:endParaRPr lang="en-US" dirty="0"/>
          </a:p>
        </p:txBody>
      </p:sp>
      <p:cxnSp>
        <p:nvCxnSpPr>
          <p:cNvPr id="69" name="Straight Arrow Connector 68"/>
          <p:cNvCxnSpPr>
            <a:stCxn id="67" idx="0"/>
            <a:endCxn id="64" idx="2"/>
          </p:cNvCxnSpPr>
          <p:nvPr/>
        </p:nvCxnSpPr>
        <p:spPr>
          <a:xfrm flipH="1" flipV="1">
            <a:off x="3455847" y="3650176"/>
            <a:ext cx="1505" cy="314617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/>
          <p:cNvSpPr/>
          <p:nvPr/>
        </p:nvSpPr>
        <p:spPr>
          <a:xfrm>
            <a:off x="5898082" y="3393815"/>
            <a:ext cx="1842234" cy="722496"/>
          </a:xfrm>
          <a:prstGeom prst="roundRect">
            <a:avLst/>
          </a:prstGeom>
          <a:solidFill>
            <a:schemeClr val="accent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Bubbles Game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-29560" y="871190"/>
            <a:ext cx="4880298" cy="59004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8173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rved Up Arrow 22"/>
          <p:cNvSpPr/>
          <p:nvPr/>
        </p:nvSpPr>
        <p:spPr>
          <a:xfrm flipV="1">
            <a:off x="2796384" y="1444440"/>
            <a:ext cx="3933924" cy="1238742"/>
          </a:xfrm>
          <a:prstGeom prst="curvedUpArrow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84398" y="4398106"/>
            <a:ext cx="821221" cy="682138"/>
            <a:chOff x="420106" y="4021224"/>
            <a:chExt cx="1324036" cy="1099796"/>
          </a:xfrm>
        </p:grpSpPr>
        <p:pic>
          <p:nvPicPr>
            <p:cNvPr id="6" name="Picture 5" descr="MC90043161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709" y="4048247"/>
              <a:ext cx="639433" cy="1006851"/>
            </a:xfrm>
            <a:prstGeom prst="rect">
              <a:avLst/>
            </a:prstGeom>
          </p:spPr>
        </p:pic>
        <p:pic>
          <p:nvPicPr>
            <p:cNvPr id="7" name="Picture 6" descr="MC90043161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117" y="4048247"/>
              <a:ext cx="669051" cy="1053487"/>
            </a:xfrm>
            <a:prstGeom prst="rect">
              <a:avLst/>
            </a:prstGeom>
          </p:spPr>
        </p:pic>
        <p:pic>
          <p:nvPicPr>
            <p:cNvPr id="8" name="Picture 7" descr="MC90043161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106" y="4021224"/>
              <a:ext cx="698461" cy="1099796"/>
            </a:xfrm>
            <a:prstGeom prst="rect">
              <a:avLst/>
            </a:prstGeom>
          </p:spPr>
        </p:pic>
      </p:grpSp>
      <p:pic>
        <p:nvPicPr>
          <p:cNvPr id="9" name="Picture 8" descr="imgres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6"/>
          <a:stretch/>
        </p:blipFill>
        <p:spPr>
          <a:xfrm>
            <a:off x="5192517" y="4439826"/>
            <a:ext cx="839086" cy="563392"/>
          </a:xfrm>
          <a:prstGeom prst="rect">
            <a:avLst/>
          </a:prstGeom>
        </p:spPr>
      </p:pic>
      <p:sp>
        <p:nvSpPr>
          <p:cNvPr id="61" name="Rounded Rectangle 60"/>
          <p:cNvSpPr/>
          <p:nvPr/>
        </p:nvSpPr>
        <p:spPr>
          <a:xfrm>
            <a:off x="4974756" y="2460301"/>
            <a:ext cx="4023434" cy="2645098"/>
          </a:xfrm>
          <a:prstGeom prst="round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ounded Rectangle 61"/>
          <p:cNvSpPr/>
          <p:nvPr/>
        </p:nvSpPr>
        <p:spPr>
          <a:xfrm>
            <a:off x="304800" y="2460302"/>
            <a:ext cx="4355098" cy="2645098"/>
          </a:xfrm>
          <a:prstGeom prst="round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urved Up Arrow 23"/>
          <p:cNvSpPr/>
          <p:nvPr/>
        </p:nvSpPr>
        <p:spPr>
          <a:xfrm flipH="1">
            <a:off x="2796382" y="4866105"/>
            <a:ext cx="3933925" cy="1383989"/>
          </a:xfrm>
          <a:prstGeom prst="curvedUpArrow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Explosion 1 31"/>
          <p:cNvSpPr/>
          <p:nvPr/>
        </p:nvSpPr>
        <p:spPr>
          <a:xfrm>
            <a:off x="3804752" y="5633793"/>
            <a:ext cx="2224997" cy="1015861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Answer</a:t>
            </a:r>
            <a:endParaRPr lang="en-US" dirty="0"/>
          </a:p>
        </p:txBody>
      </p:sp>
      <p:sp>
        <p:nvSpPr>
          <p:cNvPr id="11" name="Cloud 10"/>
          <p:cNvSpPr/>
          <p:nvPr/>
        </p:nvSpPr>
        <p:spPr>
          <a:xfrm>
            <a:off x="3830772" y="1143000"/>
            <a:ext cx="1658252" cy="797716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Question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710728" y="1033438"/>
            <a:ext cx="2094024" cy="731500"/>
            <a:chOff x="1710728" y="1033438"/>
            <a:chExt cx="2094024" cy="731500"/>
          </a:xfrm>
        </p:grpSpPr>
        <p:pic>
          <p:nvPicPr>
            <p:cNvPr id="30" name="Picture 29" descr="15015176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7691" y="1158241"/>
              <a:ext cx="794961" cy="529767"/>
            </a:xfrm>
            <a:prstGeom prst="rect">
              <a:avLst/>
            </a:prstGeom>
          </p:spPr>
        </p:pic>
        <p:pic>
          <p:nvPicPr>
            <p:cNvPr id="31" name="Picture 30" descr="149129487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18" b="6585"/>
            <a:stretch/>
          </p:blipFill>
          <p:spPr>
            <a:xfrm>
              <a:off x="1809394" y="1174274"/>
              <a:ext cx="730227" cy="52822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490935" y="1225861"/>
              <a:ext cx="572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VS</a:t>
              </a:r>
              <a:endParaRPr lang="en-US" dirty="0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1710728" y="1033438"/>
              <a:ext cx="2094024" cy="731500"/>
            </a:xfrm>
            <a:prstGeom prst="roundRect">
              <a:avLst/>
            </a:prstGeom>
            <a:noFill/>
            <a:ln w="28575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489024" y="948915"/>
            <a:ext cx="1920633" cy="646278"/>
            <a:chOff x="5489024" y="948915"/>
            <a:chExt cx="1920633" cy="646278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79" t="47344" r="10719" b="34102"/>
            <a:stretch/>
          </p:blipFill>
          <p:spPr bwMode="auto">
            <a:xfrm>
              <a:off x="6574576" y="1002143"/>
              <a:ext cx="660324" cy="5830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7" t="24565" r="82065" b="60847"/>
            <a:stretch/>
          </p:blipFill>
          <p:spPr bwMode="auto">
            <a:xfrm>
              <a:off x="5550368" y="1025932"/>
              <a:ext cx="545116" cy="559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6129812" y="1053793"/>
              <a:ext cx="572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VS</a:t>
              </a:r>
              <a:endParaRPr lang="en-US" dirty="0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5489024" y="948915"/>
              <a:ext cx="1920633" cy="646278"/>
            </a:xfrm>
            <a:prstGeom prst="roundRect">
              <a:avLst/>
            </a:prstGeom>
            <a:noFill/>
            <a:ln w="28575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443923" y="5783204"/>
            <a:ext cx="2094024" cy="731500"/>
            <a:chOff x="1443923" y="5783204"/>
            <a:chExt cx="2094024" cy="731500"/>
          </a:xfrm>
        </p:grpSpPr>
        <p:pic>
          <p:nvPicPr>
            <p:cNvPr id="37" name="Picture 36" descr="15015176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0886" y="5908007"/>
              <a:ext cx="794961" cy="529767"/>
            </a:xfrm>
            <a:prstGeom prst="rect">
              <a:avLst/>
            </a:prstGeom>
          </p:spPr>
        </p:pic>
        <p:pic>
          <p:nvPicPr>
            <p:cNvPr id="38" name="Picture 37" descr="149129487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18" b="6585"/>
            <a:stretch/>
          </p:blipFill>
          <p:spPr>
            <a:xfrm>
              <a:off x="1542589" y="5924040"/>
              <a:ext cx="730227" cy="528227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2224130" y="5975627"/>
              <a:ext cx="572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VS</a:t>
              </a:r>
              <a:endParaRPr lang="en-US" dirty="0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1443923" y="5783204"/>
              <a:ext cx="2094024" cy="731500"/>
            </a:xfrm>
            <a:prstGeom prst="roundRect">
              <a:avLst/>
            </a:prstGeom>
            <a:noFill/>
            <a:ln w="28575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1886029" y="6144679"/>
              <a:ext cx="338102" cy="338102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2998266" y="6079197"/>
              <a:ext cx="338102" cy="338102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875079" y="6132924"/>
            <a:ext cx="1920633" cy="638685"/>
            <a:chOff x="6250714" y="5331492"/>
            <a:chExt cx="1920633" cy="63868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/>
            <a:srcRect l="-1034" t="5496" r="1" b="5960"/>
            <a:stretch/>
          </p:blipFill>
          <p:spPr>
            <a:xfrm>
              <a:off x="6282199" y="5365302"/>
              <a:ext cx="688448" cy="53698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939162" y="5408422"/>
              <a:ext cx="572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VS</a:t>
              </a:r>
              <a:endParaRPr lang="en-US" dirty="0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01822" y="5399535"/>
              <a:ext cx="648712" cy="540593"/>
            </a:xfrm>
            <a:prstGeom prst="rect">
              <a:avLst/>
            </a:prstGeom>
          </p:spPr>
        </p:pic>
        <p:sp>
          <p:nvSpPr>
            <p:cNvPr id="35" name="Rounded Rectangle 34"/>
            <p:cNvSpPr/>
            <p:nvPr/>
          </p:nvSpPr>
          <p:spPr>
            <a:xfrm>
              <a:off x="6250714" y="5331492"/>
              <a:ext cx="1920633" cy="638685"/>
            </a:xfrm>
            <a:prstGeom prst="roundRect">
              <a:avLst/>
            </a:prstGeom>
            <a:noFill/>
            <a:ln w="28575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Oval 42"/>
            <p:cNvSpPr/>
            <p:nvPr/>
          </p:nvSpPr>
          <p:spPr>
            <a:xfrm>
              <a:off x="6656440" y="5445102"/>
              <a:ext cx="338102" cy="338102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/>
            <p:cNvSpPr/>
            <p:nvPr/>
          </p:nvSpPr>
          <p:spPr>
            <a:xfrm>
              <a:off x="7240606" y="5562788"/>
              <a:ext cx="338102" cy="338102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575070" y="1677271"/>
            <a:ext cx="1920633" cy="638685"/>
            <a:chOff x="6575070" y="1677271"/>
            <a:chExt cx="1920633" cy="638685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8"/>
            <a:srcRect l="-1034" t="5496" r="1" b="5960"/>
            <a:stretch/>
          </p:blipFill>
          <p:spPr>
            <a:xfrm>
              <a:off x="6606555" y="1711081"/>
              <a:ext cx="688448" cy="536981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7263518" y="1754201"/>
              <a:ext cx="572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VS</a:t>
              </a:r>
              <a:endParaRPr lang="en-US" dirty="0"/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26178" y="1745314"/>
              <a:ext cx="648712" cy="540593"/>
            </a:xfrm>
            <a:prstGeom prst="rect">
              <a:avLst/>
            </a:prstGeom>
          </p:spPr>
        </p:pic>
        <p:sp>
          <p:nvSpPr>
            <p:cNvPr id="52" name="Rounded Rectangle 51"/>
            <p:cNvSpPr/>
            <p:nvPr/>
          </p:nvSpPr>
          <p:spPr>
            <a:xfrm>
              <a:off x="6575070" y="1677271"/>
              <a:ext cx="1920633" cy="638685"/>
            </a:xfrm>
            <a:prstGeom prst="roundRect">
              <a:avLst/>
            </a:prstGeom>
            <a:noFill/>
            <a:ln w="28575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89520" y="5338513"/>
            <a:ext cx="1920633" cy="646278"/>
            <a:chOff x="6094087" y="6091451"/>
            <a:chExt cx="1920633" cy="646278"/>
          </a:xfrm>
        </p:grpSpPr>
        <p:pic>
          <p:nvPicPr>
            <p:cNvPr id="45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79" t="47344" r="10719" b="34102"/>
            <a:stretch/>
          </p:blipFill>
          <p:spPr bwMode="auto">
            <a:xfrm>
              <a:off x="7179639" y="6144679"/>
              <a:ext cx="660324" cy="5830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7" t="24565" r="82065" b="60847"/>
            <a:stretch/>
          </p:blipFill>
          <p:spPr bwMode="auto">
            <a:xfrm>
              <a:off x="6155431" y="6168468"/>
              <a:ext cx="545116" cy="559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TextBox 46"/>
            <p:cNvSpPr txBox="1"/>
            <p:nvPr/>
          </p:nvSpPr>
          <p:spPr>
            <a:xfrm>
              <a:off x="6734875" y="6196329"/>
              <a:ext cx="572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VS</a:t>
              </a:r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6094087" y="6091451"/>
              <a:ext cx="1920633" cy="646278"/>
            </a:xfrm>
            <a:prstGeom prst="roundRect">
              <a:avLst/>
            </a:prstGeom>
            <a:noFill/>
            <a:ln w="28575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/>
            <p:cNvSpPr/>
            <p:nvPr/>
          </p:nvSpPr>
          <p:spPr>
            <a:xfrm>
              <a:off x="6391471" y="6144679"/>
              <a:ext cx="338102" cy="338102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Oval 55"/>
            <p:cNvSpPr/>
            <p:nvPr/>
          </p:nvSpPr>
          <p:spPr>
            <a:xfrm>
              <a:off x="7173314" y="6144679"/>
              <a:ext cx="338102" cy="338102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574149" y="-178432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Machine-Crowd Collaboration</a:t>
            </a:r>
            <a:endParaRPr lang="en-US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453710" y="2927680"/>
            <a:ext cx="1725341" cy="722496"/>
          </a:xfrm>
          <a:prstGeom prst="roundRect">
            <a:avLst/>
          </a:prstGeom>
          <a:solidFill>
            <a:srgbClr val="A6A6A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Baseline Model</a:t>
            </a:r>
            <a:endParaRPr lang="en-US" dirty="0"/>
          </a:p>
        </p:txBody>
      </p:sp>
      <p:sp>
        <p:nvSpPr>
          <p:cNvPr id="64" name="Rounded Rectangle 63"/>
          <p:cNvSpPr/>
          <p:nvPr/>
        </p:nvSpPr>
        <p:spPr>
          <a:xfrm>
            <a:off x="2538116" y="2927680"/>
            <a:ext cx="1835461" cy="722496"/>
          </a:xfrm>
          <a:prstGeom prst="roundRect">
            <a:avLst/>
          </a:prstGeom>
          <a:solidFill>
            <a:srgbClr val="A6A6A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Confusing Class</a:t>
            </a:r>
          </a:p>
          <a:p>
            <a:pPr algn="ctr"/>
            <a:r>
              <a:rPr lang="en-US" dirty="0"/>
              <a:t>P</a:t>
            </a:r>
            <a:r>
              <a:rPr lang="en-US" dirty="0" smtClean="0"/>
              <a:t>airs</a:t>
            </a:r>
            <a:endParaRPr lang="en-US" dirty="0"/>
          </a:p>
        </p:txBody>
      </p:sp>
      <p:cxnSp>
        <p:nvCxnSpPr>
          <p:cNvPr id="53" name="Straight Arrow Connector 52"/>
          <p:cNvCxnSpPr>
            <a:stCxn id="18" idx="3"/>
          </p:cNvCxnSpPr>
          <p:nvPr/>
        </p:nvCxnSpPr>
        <p:spPr>
          <a:xfrm>
            <a:off x="2179051" y="3288928"/>
            <a:ext cx="311884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ounded Rectangle 66"/>
          <p:cNvSpPr/>
          <p:nvPr/>
        </p:nvSpPr>
        <p:spPr>
          <a:xfrm>
            <a:off x="2539621" y="3964793"/>
            <a:ext cx="1835461" cy="722496"/>
          </a:xfrm>
          <a:prstGeom prst="roundRect">
            <a:avLst/>
          </a:prstGeom>
          <a:solidFill>
            <a:schemeClr val="accent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Learning with New Knowledge</a:t>
            </a:r>
            <a:endParaRPr lang="en-US" dirty="0"/>
          </a:p>
        </p:txBody>
      </p:sp>
      <p:sp>
        <p:nvSpPr>
          <p:cNvPr id="73" name="Rounded Rectangle 72"/>
          <p:cNvSpPr/>
          <p:nvPr/>
        </p:nvSpPr>
        <p:spPr>
          <a:xfrm>
            <a:off x="5898082" y="3393815"/>
            <a:ext cx="1842234" cy="722496"/>
          </a:xfrm>
          <a:prstGeom prst="roundRect">
            <a:avLst/>
          </a:prstGeom>
          <a:solidFill>
            <a:schemeClr val="bg1">
              <a:lumMod val="6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Bubbles Game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8946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8585" y="-878482"/>
            <a:ext cx="7390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Machine Learning with Crowd-picked Bubbles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7141" t="6857" r="27720" b="15675"/>
          <a:stretch/>
        </p:blipFill>
        <p:spPr>
          <a:xfrm>
            <a:off x="357915" y="2946788"/>
            <a:ext cx="871376" cy="1499248"/>
          </a:xfrm>
          <a:prstGeom prst="rect">
            <a:avLst/>
          </a:prstGeom>
        </p:spPr>
      </p:pic>
      <p:pic>
        <p:nvPicPr>
          <p:cNvPr id="9" name="Picture 8" descr="fig.702225.1132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860" y="4272471"/>
            <a:ext cx="861750" cy="1446301"/>
          </a:xfrm>
          <a:prstGeom prst="rect">
            <a:avLst/>
          </a:prstGeom>
        </p:spPr>
      </p:pic>
      <p:pic>
        <p:nvPicPr>
          <p:cNvPr id="10" name="Picture 9" descr="fig.702259.1132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860" y="823269"/>
            <a:ext cx="860870" cy="14124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384530" y="737798"/>
            <a:ext cx="430435" cy="77131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24" name="Straight Connector 23"/>
          <p:cNvCxnSpPr/>
          <p:nvPr/>
        </p:nvCxnSpPr>
        <p:spPr>
          <a:xfrm>
            <a:off x="6420787" y="905762"/>
            <a:ext cx="0" cy="520434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420785" y="1427727"/>
            <a:ext cx="706254" cy="18290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6" name="Rectangle 25"/>
          <p:cNvSpPr/>
          <p:nvPr/>
        </p:nvSpPr>
        <p:spPr>
          <a:xfrm>
            <a:off x="6440218" y="2263593"/>
            <a:ext cx="459127" cy="16331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7" name="Rectangle 26"/>
          <p:cNvSpPr/>
          <p:nvPr/>
        </p:nvSpPr>
        <p:spPr>
          <a:xfrm>
            <a:off x="6439027" y="3104307"/>
            <a:ext cx="334884" cy="165567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0" name="TextBox 29"/>
          <p:cNvSpPr txBox="1"/>
          <p:nvPr/>
        </p:nvSpPr>
        <p:spPr>
          <a:xfrm>
            <a:off x="1484587" y="705087"/>
            <a:ext cx="2205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Training Images</a:t>
            </a:r>
            <a:endParaRPr lang="en-US" sz="20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311596" y="2792049"/>
            <a:ext cx="1361955" cy="899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5" name="Picture 44" descr="200_528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142" y="1198879"/>
            <a:ext cx="1003860" cy="1228024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2346533" y="1248347"/>
            <a:ext cx="269146" cy="276158"/>
          </a:xfrm>
          <a:prstGeom prst="ellipse">
            <a:avLst/>
          </a:prstGeom>
          <a:noFill/>
          <a:ln w="57150" cmpd="sng">
            <a:solidFill>
              <a:srgbClr val="82FF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2533594" y="1549516"/>
            <a:ext cx="238391" cy="238391"/>
          </a:xfrm>
          <a:prstGeom prst="ellipse">
            <a:avLst/>
          </a:prstGeom>
          <a:noFill/>
          <a:ln w="57150" cmpd="sng">
            <a:solidFill>
              <a:srgbClr val="82FF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1674359" y="1114857"/>
            <a:ext cx="1331782" cy="2527099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 descr="200_546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334" y="3895869"/>
            <a:ext cx="925202" cy="1168184"/>
          </a:xfrm>
          <a:prstGeom prst="rect">
            <a:avLst/>
          </a:prstGeom>
        </p:spPr>
      </p:pic>
      <p:sp>
        <p:nvSpPr>
          <p:cNvPr id="52" name="Oval 51"/>
          <p:cNvSpPr/>
          <p:nvPr/>
        </p:nvSpPr>
        <p:spPr>
          <a:xfrm>
            <a:off x="2026174" y="3939764"/>
            <a:ext cx="260880" cy="260880"/>
          </a:xfrm>
          <a:prstGeom prst="ellipse">
            <a:avLst/>
          </a:prstGeom>
          <a:noFill/>
          <a:ln w="57150" cmpd="sng">
            <a:solidFill>
              <a:srgbClr val="82FF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1674360" y="3764784"/>
            <a:ext cx="1331782" cy="2686364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2348020" y="5284000"/>
            <a:ext cx="265425" cy="265425"/>
          </a:xfrm>
          <a:prstGeom prst="ellipse">
            <a:avLst/>
          </a:prstGeom>
          <a:noFill/>
          <a:ln w="57150" cmpd="sng">
            <a:solidFill>
              <a:srgbClr val="82FF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imagenet.stanford.edu/internal/csfeat/bird/10/176.Prairie_Warbler/Prairie_Warbler_0031_50011707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7" t="21377" r="28570" b="25648"/>
          <a:stretch/>
        </p:blipFill>
        <p:spPr bwMode="auto">
          <a:xfrm>
            <a:off x="1850334" y="2509633"/>
            <a:ext cx="1000626" cy="110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Oval 68"/>
          <p:cNvSpPr/>
          <p:nvPr/>
        </p:nvSpPr>
        <p:spPr>
          <a:xfrm>
            <a:off x="2337373" y="2828006"/>
            <a:ext cx="238391" cy="238391"/>
          </a:xfrm>
          <a:prstGeom prst="ellipse">
            <a:avLst/>
          </a:prstGeom>
          <a:noFill/>
          <a:ln w="57150" cmpd="sng">
            <a:solidFill>
              <a:srgbClr val="82FF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70" descr="200_5468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203" y="5235189"/>
            <a:ext cx="1003226" cy="1112104"/>
          </a:xfrm>
          <a:prstGeom prst="rect">
            <a:avLst/>
          </a:prstGeom>
        </p:spPr>
      </p:pic>
      <p:sp>
        <p:nvSpPr>
          <p:cNvPr id="72" name="Oval 71"/>
          <p:cNvSpPr/>
          <p:nvPr/>
        </p:nvSpPr>
        <p:spPr>
          <a:xfrm>
            <a:off x="2133587" y="4219081"/>
            <a:ext cx="260880" cy="260880"/>
          </a:xfrm>
          <a:prstGeom prst="ellipse">
            <a:avLst/>
          </a:prstGeom>
          <a:noFill/>
          <a:ln w="57150" cmpd="sng">
            <a:solidFill>
              <a:srgbClr val="82FF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2261755" y="5549425"/>
            <a:ext cx="265425" cy="265425"/>
          </a:xfrm>
          <a:prstGeom prst="ellipse">
            <a:avLst/>
          </a:prstGeom>
          <a:noFill/>
          <a:ln w="57150" cmpd="sng">
            <a:solidFill>
              <a:srgbClr val="82FF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Picture 80" descr="200_5282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8" t="11019" r="19919" b="72578"/>
          <a:stretch/>
        </p:blipFill>
        <p:spPr>
          <a:xfrm>
            <a:off x="3764838" y="1267391"/>
            <a:ext cx="603347" cy="547686"/>
          </a:xfrm>
          <a:prstGeom prst="rect">
            <a:avLst/>
          </a:prstGeom>
        </p:spPr>
      </p:pic>
      <p:sp>
        <p:nvSpPr>
          <p:cNvPr id="82" name="Oval 81"/>
          <p:cNvSpPr/>
          <p:nvPr/>
        </p:nvSpPr>
        <p:spPr>
          <a:xfrm>
            <a:off x="3835977" y="1296973"/>
            <a:ext cx="444412" cy="444412"/>
          </a:xfrm>
          <a:prstGeom prst="ellipse">
            <a:avLst/>
          </a:prstGeom>
          <a:noFill/>
          <a:ln w="57150" cmpd="sng">
            <a:solidFill>
              <a:srgbClr val="82FF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" name="Picture 2" descr="http://imagenet.stanford.edu/internal/csfeat/bird/10/176.Prairie_Warbler/Prairie_Warbler_0031_50011707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4" t="37172" r="41269" b="52352"/>
          <a:stretch/>
        </p:blipFill>
        <p:spPr bwMode="auto">
          <a:xfrm>
            <a:off x="3756554" y="2927505"/>
            <a:ext cx="576525" cy="60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3761179" y="2104672"/>
            <a:ext cx="582921" cy="556101"/>
            <a:chOff x="4509133" y="1642135"/>
            <a:chExt cx="617516" cy="589104"/>
          </a:xfrm>
        </p:grpSpPr>
        <p:pic>
          <p:nvPicPr>
            <p:cNvPr id="84" name="Picture 83" descr="200_5282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29" t="31754" r="2638" b="52546"/>
            <a:stretch/>
          </p:blipFill>
          <p:spPr>
            <a:xfrm>
              <a:off x="4509133" y="1642135"/>
              <a:ext cx="617516" cy="589104"/>
            </a:xfrm>
            <a:prstGeom prst="rect">
              <a:avLst/>
            </a:prstGeom>
          </p:spPr>
        </p:pic>
        <p:sp>
          <p:nvSpPr>
            <p:cNvPr id="85" name="Oval 84"/>
            <p:cNvSpPr/>
            <p:nvPr/>
          </p:nvSpPr>
          <p:spPr>
            <a:xfrm>
              <a:off x="4563216" y="1672449"/>
              <a:ext cx="501893" cy="501893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Oval 85"/>
          <p:cNvSpPr/>
          <p:nvPr/>
        </p:nvSpPr>
        <p:spPr>
          <a:xfrm>
            <a:off x="3807432" y="2981086"/>
            <a:ext cx="475335" cy="475335"/>
          </a:xfrm>
          <a:prstGeom prst="ellipse">
            <a:avLst/>
          </a:prstGeom>
          <a:noFill/>
          <a:ln w="57150" cmpd="sng">
            <a:solidFill>
              <a:srgbClr val="82FF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3776397" y="4700280"/>
            <a:ext cx="580229" cy="599232"/>
            <a:chOff x="8149986" y="3897461"/>
            <a:chExt cx="655276" cy="676737"/>
          </a:xfrm>
        </p:grpSpPr>
        <p:pic>
          <p:nvPicPr>
            <p:cNvPr id="87" name="Picture 86" descr="200_5466.jp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97" t="27793" r="42631" b="48837"/>
            <a:stretch/>
          </p:blipFill>
          <p:spPr>
            <a:xfrm>
              <a:off x="8149986" y="3897461"/>
              <a:ext cx="655276" cy="676737"/>
            </a:xfrm>
            <a:prstGeom prst="rect">
              <a:avLst/>
            </a:prstGeom>
          </p:spPr>
        </p:pic>
        <p:sp>
          <p:nvSpPr>
            <p:cNvPr id="88" name="Oval 87"/>
            <p:cNvSpPr/>
            <p:nvPr/>
          </p:nvSpPr>
          <p:spPr>
            <a:xfrm>
              <a:off x="8199234" y="3966027"/>
              <a:ext cx="536815" cy="536815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766786" y="3846106"/>
            <a:ext cx="577314" cy="584729"/>
            <a:chOff x="7587767" y="3237103"/>
            <a:chExt cx="651984" cy="660358"/>
          </a:xfrm>
        </p:grpSpPr>
        <p:pic>
          <p:nvPicPr>
            <p:cNvPr id="89" name="Picture 88" descr="200_5466.jp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99" t="5180" r="50000" b="70995"/>
            <a:stretch/>
          </p:blipFill>
          <p:spPr>
            <a:xfrm>
              <a:off x="7587767" y="3237103"/>
              <a:ext cx="651984" cy="660358"/>
            </a:xfrm>
            <a:prstGeom prst="rect">
              <a:avLst/>
            </a:prstGeom>
          </p:spPr>
        </p:pic>
        <p:sp>
          <p:nvSpPr>
            <p:cNvPr id="90" name="Oval 89"/>
            <p:cNvSpPr/>
            <p:nvPr/>
          </p:nvSpPr>
          <p:spPr>
            <a:xfrm>
              <a:off x="7624343" y="3274203"/>
              <a:ext cx="566639" cy="566639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776397" y="5543111"/>
            <a:ext cx="601102" cy="584728"/>
            <a:chOff x="8034528" y="3200526"/>
            <a:chExt cx="678849" cy="660357"/>
          </a:xfrm>
        </p:grpSpPr>
        <p:pic>
          <p:nvPicPr>
            <p:cNvPr id="91" name="Picture 90" descr="200_5468.jp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976" t="29091" r="22330" b="41341"/>
            <a:stretch/>
          </p:blipFill>
          <p:spPr>
            <a:xfrm>
              <a:off x="8034528" y="3200526"/>
              <a:ext cx="678849" cy="660357"/>
            </a:xfrm>
            <a:prstGeom prst="rect">
              <a:avLst/>
            </a:prstGeom>
          </p:spPr>
        </p:pic>
        <p:sp>
          <p:nvSpPr>
            <p:cNvPr id="92" name="Oval 91"/>
            <p:cNvSpPr/>
            <p:nvPr/>
          </p:nvSpPr>
          <p:spPr>
            <a:xfrm>
              <a:off x="8101217" y="3252603"/>
              <a:ext cx="536815" cy="536815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3" name="Rounded Rectangle 92"/>
          <p:cNvSpPr/>
          <p:nvPr/>
        </p:nvSpPr>
        <p:spPr>
          <a:xfrm>
            <a:off x="3644892" y="1139086"/>
            <a:ext cx="852082" cy="5208207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5250281" y="4548691"/>
            <a:ext cx="430435" cy="771311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41" name="Straight Arrow Connector 40"/>
          <p:cNvCxnSpPr>
            <a:endCxn id="81" idx="1"/>
          </p:cNvCxnSpPr>
          <p:nvPr/>
        </p:nvCxnSpPr>
        <p:spPr>
          <a:xfrm>
            <a:off x="2725941" y="1402436"/>
            <a:ext cx="1038897" cy="13879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45" idx="3"/>
            <a:endCxn id="84" idx="1"/>
          </p:cNvCxnSpPr>
          <p:nvPr/>
        </p:nvCxnSpPr>
        <p:spPr>
          <a:xfrm>
            <a:off x="2803002" y="1812891"/>
            <a:ext cx="958177" cy="56983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69" idx="6"/>
            <a:endCxn id="83" idx="1"/>
          </p:cNvCxnSpPr>
          <p:nvPr/>
        </p:nvCxnSpPr>
        <p:spPr>
          <a:xfrm>
            <a:off x="2575764" y="2947202"/>
            <a:ext cx="1180790" cy="280707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endCxn id="89" idx="1"/>
          </p:cNvCxnSpPr>
          <p:nvPr/>
        </p:nvCxnSpPr>
        <p:spPr>
          <a:xfrm>
            <a:off x="2342763" y="4063352"/>
            <a:ext cx="1424024" cy="7511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>
            <a:stCxn id="72" idx="6"/>
            <a:endCxn id="87" idx="1"/>
          </p:cNvCxnSpPr>
          <p:nvPr/>
        </p:nvCxnSpPr>
        <p:spPr>
          <a:xfrm>
            <a:off x="2394467" y="4349521"/>
            <a:ext cx="1381930" cy="65037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endCxn id="91" idx="1"/>
          </p:cNvCxnSpPr>
          <p:nvPr/>
        </p:nvCxnSpPr>
        <p:spPr>
          <a:xfrm>
            <a:off x="2590999" y="5709007"/>
            <a:ext cx="1185398" cy="12646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87" idx="3"/>
            <a:endCxn id="9" idx="1"/>
          </p:cNvCxnSpPr>
          <p:nvPr/>
        </p:nvCxnSpPr>
        <p:spPr>
          <a:xfrm flipV="1">
            <a:off x="4356626" y="4995622"/>
            <a:ext cx="682234" cy="4274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81" idx="3"/>
            <a:endCxn id="10" idx="1"/>
          </p:cNvCxnSpPr>
          <p:nvPr/>
        </p:nvCxnSpPr>
        <p:spPr>
          <a:xfrm flipV="1">
            <a:off x="4368185" y="1529484"/>
            <a:ext cx="670675" cy="1175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Rectangle 117"/>
          <p:cNvSpPr/>
          <p:nvPr/>
        </p:nvSpPr>
        <p:spPr>
          <a:xfrm>
            <a:off x="6429423" y="4901581"/>
            <a:ext cx="224761" cy="165567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9" name="Rectangle 118"/>
          <p:cNvSpPr/>
          <p:nvPr/>
        </p:nvSpPr>
        <p:spPr>
          <a:xfrm>
            <a:off x="6442497" y="4038577"/>
            <a:ext cx="232088" cy="1415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0" name="Rectangle 119"/>
          <p:cNvSpPr/>
          <p:nvPr/>
        </p:nvSpPr>
        <p:spPr>
          <a:xfrm>
            <a:off x="6445616" y="5792225"/>
            <a:ext cx="112924" cy="165567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122" name="Straight Connector 121"/>
          <p:cNvCxnSpPr>
            <a:endCxn id="25" idx="1"/>
          </p:cNvCxnSpPr>
          <p:nvPr/>
        </p:nvCxnSpPr>
        <p:spPr>
          <a:xfrm>
            <a:off x="5814966" y="761490"/>
            <a:ext cx="605819" cy="7576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>
            <a:endCxn id="25" idx="1"/>
          </p:cNvCxnSpPr>
          <p:nvPr/>
        </p:nvCxnSpPr>
        <p:spPr>
          <a:xfrm>
            <a:off x="5814966" y="1509109"/>
            <a:ext cx="605819" cy="100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>
            <a:endCxn id="118" idx="1"/>
          </p:cNvCxnSpPr>
          <p:nvPr/>
        </p:nvCxnSpPr>
        <p:spPr>
          <a:xfrm>
            <a:off x="5680716" y="4548691"/>
            <a:ext cx="748707" cy="435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>
            <a:endCxn id="118" idx="1"/>
          </p:cNvCxnSpPr>
          <p:nvPr/>
        </p:nvCxnSpPr>
        <p:spPr>
          <a:xfrm flipV="1">
            <a:off x="5722284" y="4984365"/>
            <a:ext cx="707139" cy="3356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" name="TextBox 142"/>
          <p:cNvSpPr txBox="1"/>
          <p:nvPr/>
        </p:nvSpPr>
        <p:spPr>
          <a:xfrm rot="5400000">
            <a:off x="5124366" y="3018780"/>
            <a:ext cx="765183" cy="62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…</a:t>
            </a:r>
            <a:endParaRPr lang="en-US" sz="4000" dirty="0"/>
          </a:p>
        </p:txBody>
      </p:sp>
      <p:cxnSp>
        <p:nvCxnSpPr>
          <p:cNvPr id="137" name="Straight Arrow Connector 136"/>
          <p:cNvCxnSpPr/>
          <p:nvPr/>
        </p:nvCxnSpPr>
        <p:spPr>
          <a:xfrm>
            <a:off x="7127039" y="3616836"/>
            <a:ext cx="145612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8" name="TextBox 137"/>
          <p:cNvSpPr txBox="1"/>
          <p:nvPr/>
        </p:nvSpPr>
        <p:spPr>
          <a:xfrm>
            <a:off x="7178136" y="3206536"/>
            <a:ext cx="1587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Linear SVM</a:t>
            </a:r>
            <a:endParaRPr lang="en-US" b="1" dirty="0"/>
          </a:p>
        </p:txBody>
      </p:sp>
      <p:sp>
        <p:nvSpPr>
          <p:cNvPr id="184" name="TextBox 183"/>
          <p:cNvSpPr txBox="1"/>
          <p:nvPr/>
        </p:nvSpPr>
        <p:spPr>
          <a:xfrm>
            <a:off x="5928119" y="6434911"/>
            <a:ext cx="3069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Deng, Krause, &amp; </a:t>
            </a:r>
            <a:r>
              <a:rPr lang="en-US" sz="1600" dirty="0" err="1" smtClean="0"/>
              <a:t>Fei-Fei</a:t>
            </a:r>
            <a:r>
              <a:rPr lang="en-US" sz="1600" dirty="0" smtClean="0"/>
              <a:t>, </a:t>
            </a:r>
            <a:r>
              <a:rPr lang="en-US" sz="1600" i="1" dirty="0" smtClean="0"/>
              <a:t>CVPR2013</a:t>
            </a:r>
            <a:endParaRPr lang="en-US" sz="1600" dirty="0"/>
          </a:p>
        </p:txBody>
      </p:sp>
      <p:sp>
        <p:nvSpPr>
          <p:cNvPr id="187" name="TextBox 186"/>
          <p:cNvSpPr txBox="1"/>
          <p:nvPr/>
        </p:nvSpPr>
        <p:spPr>
          <a:xfrm>
            <a:off x="127974" y="2538243"/>
            <a:ext cx="1375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Test Image</a:t>
            </a:r>
            <a:endParaRPr lang="en-US" sz="2000" b="1" dirty="0"/>
          </a:p>
        </p:txBody>
      </p:sp>
      <p:sp>
        <p:nvSpPr>
          <p:cNvPr id="191" name="TextBox 190"/>
          <p:cNvSpPr txBox="1"/>
          <p:nvPr/>
        </p:nvSpPr>
        <p:spPr>
          <a:xfrm>
            <a:off x="1968661" y="907"/>
            <a:ext cx="5602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The </a:t>
            </a:r>
            <a:r>
              <a:rPr lang="en-US" sz="3200" b="1" dirty="0" err="1" smtClean="0"/>
              <a:t>BubbleBank</a:t>
            </a:r>
            <a:r>
              <a:rPr lang="en-US" sz="3200" b="1" dirty="0" smtClean="0"/>
              <a:t> Representation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638181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 animBg="1"/>
      <p:bldP spid="26" grpId="0" animBg="1"/>
      <p:bldP spid="27" grpId="0" animBg="1"/>
      <p:bldP spid="82" grpId="0" animBg="1"/>
      <p:bldP spid="86" grpId="0" animBg="1"/>
      <p:bldP spid="93" grpId="0" animBg="1"/>
      <p:bldP spid="95" grpId="0" animBg="1"/>
      <p:bldP spid="118" grpId="0" animBg="1"/>
      <p:bldP spid="119" grpId="0" animBg="1"/>
      <p:bldP spid="120" grpId="0" animBg="1"/>
      <p:bldP spid="143" grpId="0"/>
      <p:bldP spid="13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495640042"/>
              </p:ext>
            </p:extLst>
          </p:nvPr>
        </p:nvGraphicFramePr>
        <p:xfrm>
          <a:off x="4392278" y="-123321"/>
          <a:ext cx="5391312" cy="6136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973940717"/>
              </p:ext>
            </p:extLst>
          </p:nvPr>
        </p:nvGraphicFramePr>
        <p:xfrm>
          <a:off x="196304" y="268224"/>
          <a:ext cx="4195974" cy="4584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928119" y="6434911"/>
            <a:ext cx="3069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Deng, Krause, &amp; </a:t>
            </a:r>
            <a:r>
              <a:rPr lang="en-US" sz="1600" dirty="0" err="1" smtClean="0"/>
              <a:t>Fei-Fei</a:t>
            </a:r>
            <a:r>
              <a:rPr lang="en-US" sz="1600" dirty="0" smtClean="0"/>
              <a:t>, </a:t>
            </a:r>
            <a:r>
              <a:rPr lang="en-US" sz="1600" i="1" dirty="0" smtClean="0"/>
              <a:t>CVPR2013</a:t>
            </a:r>
            <a:endParaRPr lang="en-US" sz="1600" dirty="0"/>
          </a:p>
        </p:txBody>
      </p:sp>
      <p:sp>
        <p:nvSpPr>
          <p:cNvPr id="2" name="Rectangle 1"/>
          <p:cNvSpPr/>
          <p:nvPr/>
        </p:nvSpPr>
        <p:spPr>
          <a:xfrm>
            <a:off x="580208" y="5106071"/>
            <a:ext cx="29643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MKL [</a:t>
            </a:r>
            <a:r>
              <a:rPr lang="fr-FR" dirty="0" err="1"/>
              <a:t>Branson</a:t>
            </a:r>
            <a:r>
              <a:rPr lang="fr-FR" dirty="0"/>
              <a:t> et al. '10]	</a:t>
            </a:r>
          </a:p>
          <a:p>
            <a:r>
              <a:rPr lang="en-US" dirty="0" err="1"/>
              <a:t>Birdlet</a:t>
            </a:r>
            <a:r>
              <a:rPr lang="en-US" dirty="0"/>
              <a:t> [Farrell et al. '11]	</a:t>
            </a:r>
          </a:p>
          <a:p>
            <a:r>
              <a:rPr lang="fr-FR" dirty="0"/>
              <a:t>CFAF [ Yao et al.'12]	</a:t>
            </a:r>
          </a:p>
        </p:txBody>
      </p:sp>
      <p:sp>
        <p:nvSpPr>
          <p:cNvPr id="8" name="Rectangle 7"/>
          <p:cNvSpPr/>
          <p:nvPr/>
        </p:nvSpPr>
        <p:spPr>
          <a:xfrm>
            <a:off x="4641003" y="4613073"/>
            <a:ext cx="29643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MKL [</a:t>
            </a:r>
            <a:r>
              <a:rPr lang="fr-FR" dirty="0" err="1" smtClean="0"/>
              <a:t>Branson</a:t>
            </a:r>
            <a:r>
              <a:rPr lang="fr-FR" dirty="0" smtClean="0"/>
              <a:t> et al. ‘10]</a:t>
            </a:r>
          </a:p>
          <a:p>
            <a:r>
              <a:rPr lang="fr-FR" dirty="0" smtClean="0"/>
              <a:t>LLC [Wang et </a:t>
            </a:r>
            <a:r>
              <a:rPr lang="fr-FR" dirty="0"/>
              <a:t>al. </a:t>
            </a:r>
            <a:r>
              <a:rPr lang="fr-FR" dirty="0" smtClean="0"/>
              <a:t>‘09]</a:t>
            </a:r>
            <a:r>
              <a:rPr lang="fr-FR" dirty="0"/>
              <a:t>	</a:t>
            </a:r>
          </a:p>
          <a:p>
            <a:r>
              <a:rPr lang="en-US" dirty="0" smtClean="0"/>
              <a:t>RF [Yao et </a:t>
            </a:r>
            <a:r>
              <a:rPr lang="en-US" dirty="0"/>
              <a:t>al. '11]	</a:t>
            </a:r>
          </a:p>
          <a:p>
            <a:r>
              <a:rPr lang="fr-FR" dirty="0" err="1" smtClean="0"/>
              <a:t>MultiCue</a:t>
            </a:r>
            <a:r>
              <a:rPr lang="fr-FR" dirty="0" smtClean="0"/>
              <a:t> [Khan et </a:t>
            </a:r>
            <a:r>
              <a:rPr lang="fr-FR" dirty="0"/>
              <a:t>al.</a:t>
            </a:r>
            <a:r>
              <a:rPr lang="fr-FR" dirty="0" smtClean="0"/>
              <a:t>'11]</a:t>
            </a:r>
          </a:p>
          <a:p>
            <a:r>
              <a:rPr lang="fr-FR" dirty="0" smtClean="0"/>
              <a:t>KDES [Bo et al. ’10]</a:t>
            </a:r>
            <a:r>
              <a:rPr lang="fr-FR" dirty="0"/>
              <a:t>	</a:t>
            </a:r>
            <a:endParaRPr lang="fr-FR" dirty="0" smtClean="0"/>
          </a:p>
          <a:p>
            <a:r>
              <a:rPr lang="fr-FR" dirty="0" err="1" smtClean="0"/>
              <a:t>Tricos</a:t>
            </a:r>
            <a:r>
              <a:rPr lang="fr-FR" dirty="0" smtClean="0"/>
              <a:t> [Chai ’12]</a:t>
            </a:r>
            <a:endParaRPr lang="fr-FR" dirty="0"/>
          </a:p>
        </p:txBody>
      </p:sp>
      <p:grpSp>
        <p:nvGrpSpPr>
          <p:cNvPr id="12" name="Group 11"/>
          <p:cNvGrpSpPr/>
          <p:nvPr/>
        </p:nvGrpSpPr>
        <p:grpSpPr>
          <a:xfrm>
            <a:off x="2891960" y="1475232"/>
            <a:ext cx="1500318" cy="3448737"/>
            <a:chOff x="2891960" y="1475232"/>
            <a:chExt cx="1500318" cy="3448737"/>
          </a:xfrm>
        </p:grpSpPr>
        <p:sp>
          <p:nvSpPr>
            <p:cNvPr id="3" name="Rectangle 2"/>
            <p:cNvSpPr/>
            <p:nvPr/>
          </p:nvSpPr>
          <p:spPr>
            <a:xfrm>
              <a:off x="3642119" y="1475232"/>
              <a:ext cx="750159" cy="29992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891960" y="4302177"/>
              <a:ext cx="750159" cy="6217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370254" y="3991281"/>
              <a:ext cx="750159" cy="6217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605378" y="1186343"/>
            <a:ext cx="1488953" cy="3919728"/>
            <a:chOff x="7605378" y="1176528"/>
            <a:chExt cx="1488953" cy="3919728"/>
          </a:xfrm>
        </p:grpSpPr>
        <p:grpSp>
          <p:nvGrpSpPr>
            <p:cNvPr id="15" name="Group 14"/>
            <p:cNvGrpSpPr/>
            <p:nvPr/>
          </p:nvGrpSpPr>
          <p:grpSpPr>
            <a:xfrm>
              <a:off x="7605378" y="1176528"/>
              <a:ext cx="1488953" cy="3919728"/>
              <a:chOff x="2854557" y="1487424"/>
              <a:chExt cx="1488953" cy="3919728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93351" y="1487424"/>
                <a:ext cx="750159" cy="29992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b</a:t>
                </a:r>
                <a:endParaRPr lang="en-US" dirty="0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854557" y="4785360"/>
                <a:ext cx="750159" cy="6217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403499" y="4094913"/>
                <a:ext cx="750159" cy="6217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7798321" y="4235121"/>
              <a:ext cx="750159" cy="6217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969092" y="4163568"/>
              <a:ext cx="750159" cy="6217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7691642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142"/>
            <a:ext cx="8229600" cy="1143000"/>
          </a:xfrm>
        </p:spPr>
        <p:txBody>
          <a:bodyPr/>
          <a:lstStyle/>
          <a:p>
            <a:r>
              <a:rPr lang="en-US" b="1" dirty="0" smtClean="0"/>
              <a:t>How many bubbles?</a:t>
            </a:r>
            <a:endParaRPr lang="en-US" b="1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517372"/>
              </p:ext>
            </p:extLst>
          </p:nvPr>
        </p:nvGraphicFramePr>
        <p:xfrm>
          <a:off x="365633" y="1352740"/>
          <a:ext cx="5852288" cy="4109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6" name="Acrobat Document" r:id="rId4" imgW="5181420" imgH="3638520" progId="AcroExch.Document.7">
                  <p:embed/>
                </p:oleObj>
              </mc:Choice>
              <mc:Fallback>
                <p:oleObj name="Acrobat Document" r:id="rId4" imgW="5181420" imgH="363852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5633" y="1352740"/>
                        <a:ext cx="5852288" cy="41095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ular Callout 6"/>
          <p:cNvSpPr/>
          <p:nvPr/>
        </p:nvSpPr>
        <p:spPr>
          <a:xfrm>
            <a:off x="6364225" y="1743456"/>
            <a:ext cx="2694432" cy="805003"/>
          </a:xfrm>
          <a:prstGeom prst="wedgeRectCallout">
            <a:avLst>
              <a:gd name="adj1" fmla="val -54584"/>
              <a:gd name="adj2" fmla="val 100526"/>
            </a:avLst>
          </a:prstGeom>
          <a:noFill/>
          <a:ln w="57150">
            <a:solidFill>
              <a:srgbClr val="82FF5B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3000 random templates per class  [Yao et al. 2012] </a:t>
            </a:r>
          </a:p>
        </p:txBody>
      </p:sp>
      <p:sp>
        <p:nvSpPr>
          <p:cNvPr id="9" name="Rectangle 8"/>
          <p:cNvSpPr/>
          <p:nvPr/>
        </p:nvSpPr>
        <p:spPr>
          <a:xfrm>
            <a:off x="121922" y="5859936"/>
            <a:ext cx="89367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</a:rPr>
              <a:t>With ~100 bubbles per class, </a:t>
            </a:r>
            <a:r>
              <a:rPr lang="en-US" sz="2400" b="1" dirty="0" err="1" smtClean="0">
                <a:solidFill>
                  <a:schemeClr val="accent2"/>
                </a:solidFill>
              </a:rPr>
              <a:t>BubbleBank</a:t>
            </a:r>
            <a:r>
              <a:rPr lang="en-US" sz="2400" b="1" dirty="0" smtClean="0">
                <a:solidFill>
                  <a:schemeClr val="accent2"/>
                </a:solidFill>
              </a:rPr>
              <a:t> beats the state of the art. 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402080" y="5154428"/>
            <a:ext cx="0" cy="615646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7993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" t="33780" r="60908" b="34643"/>
          <a:stretch/>
        </p:blipFill>
        <p:spPr bwMode="auto">
          <a:xfrm>
            <a:off x="1145355" y="1143000"/>
            <a:ext cx="6199846" cy="2229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28119" y="6434911"/>
            <a:ext cx="3069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Deng, Krause, &amp; </a:t>
            </a:r>
            <a:r>
              <a:rPr lang="en-US" sz="1600" dirty="0" err="1" smtClean="0"/>
              <a:t>Fei-Fei</a:t>
            </a:r>
            <a:r>
              <a:rPr lang="en-US" sz="1600" dirty="0" smtClean="0"/>
              <a:t>, </a:t>
            </a:r>
            <a:r>
              <a:rPr lang="en-US" sz="1600" i="1" dirty="0" smtClean="0"/>
              <a:t>CVPR2013</a:t>
            </a:r>
            <a:endParaRPr lang="en-US" sz="1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79" t="33540" r="3403" b="33375"/>
          <a:stretch/>
        </p:blipFill>
        <p:spPr bwMode="auto">
          <a:xfrm>
            <a:off x="1446660" y="3671455"/>
            <a:ext cx="5597236" cy="276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5386" y="406389"/>
            <a:ext cx="8008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Top Activated Bubbles (successful predictions)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84959526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049" y="140526"/>
            <a:ext cx="8229600" cy="1143000"/>
          </a:xfrm>
        </p:spPr>
        <p:txBody>
          <a:bodyPr/>
          <a:lstStyle/>
          <a:p>
            <a:r>
              <a:rPr lang="en-US" b="1" dirty="0" smtClean="0"/>
              <a:t>Fine-Grained Recognition</a:t>
            </a:r>
            <a:endParaRPr lang="en-US" b="1" dirty="0"/>
          </a:p>
        </p:txBody>
      </p:sp>
      <p:pic>
        <p:nvPicPr>
          <p:cNvPr id="5" name="Picture 4" descr="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40" y="1379150"/>
            <a:ext cx="3225800" cy="2514600"/>
          </a:xfrm>
          <a:prstGeom prst="rect">
            <a:avLst/>
          </a:prstGeom>
        </p:spPr>
      </p:pic>
      <p:pic>
        <p:nvPicPr>
          <p:cNvPr id="6" name="Picture 5" descr="gty_cars_kb_130208_w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958" y="1381595"/>
            <a:ext cx="4431842" cy="2492911"/>
          </a:xfrm>
          <a:prstGeom prst="rect">
            <a:avLst/>
          </a:prstGeom>
        </p:spPr>
      </p:pic>
      <p:pic>
        <p:nvPicPr>
          <p:cNvPr id="8" name="Picture 7" descr="aYDgDfGXrCyBnnHS4yys0b00dw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49"/>
          <a:stretch/>
        </p:blipFill>
        <p:spPr>
          <a:xfrm>
            <a:off x="465284" y="4102684"/>
            <a:ext cx="3797758" cy="2620610"/>
          </a:xfrm>
          <a:prstGeom prst="rect">
            <a:avLst/>
          </a:prstGeom>
        </p:spPr>
      </p:pic>
      <p:pic>
        <p:nvPicPr>
          <p:cNvPr id="20" name="Picture 19" descr="il_fullxfull.23553866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849" y="3983567"/>
            <a:ext cx="3800021" cy="285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02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0" t="66951" r="30963"/>
          <a:stretch/>
        </p:blipFill>
        <p:spPr bwMode="auto">
          <a:xfrm>
            <a:off x="1813974" y="1039092"/>
            <a:ext cx="5426133" cy="233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28119" y="6434911"/>
            <a:ext cx="3069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Deng, Krause, &amp; </a:t>
            </a:r>
            <a:r>
              <a:rPr lang="en-US" sz="1600" dirty="0" err="1" smtClean="0"/>
              <a:t>Fei-Fei</a:t>
            </a:r>
            <a:r>
              <a:rPr lang="en-US" sz="1600" dirty="0" smtClean="0"/>
              <a:t>, </a:t>
            </a:r>
            <a:r>
              <a:rPr lang="en-US" sz="1600" i="1" dirty="0" smtClean="0"/>
              <a:t>CVPR2013</a:t>
            </a:r>
            <a:endParaRPr lang="en-US" sz="1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6" t="67549" r="-28" b="-634"/>
          <a:stretch/>
        </p:blipFill>
        <p:spPr bwMode="auto">
          <a:xfrm>
            <a:off x="1240589" y="3671455"/>
            <a:ext cx="6353449" cy="276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40589" y="364792"/>
            <a:ext cx="6774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Top Activated Bubbles (Failure Cases)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84286688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149" y="-21692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Conclusion</a:t>
            </a:r>
            <a:endParaRPr lang="en-US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66951" y="901174"/>
            <a:ext cx="10546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- Crowd-Machine Collaboration for Fine-Grained Recognition  </a:t>
            </a:r>
            <a:endParaRPr lang="en-US" sz="28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96087" y="1383605"/>
            <a:ext cx="996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- Large improvements over the previous state of the art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14" name="Curved Up Arrow 113"/>
          <p:cNvSpPr/>
          <p:nvPr/>
        </p:nvSpPr>
        <p:spPr>
          <a:xfrm flipV="1">
            <a:off x="2536460" y="2165683"/>
            <a:ext cx="3259684" cy="738655"/>
          </a:xfrm>
          <a:prstGeom prst="curvedUpArrow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grpSp>
        <p:nvGrpSpPr>
          <p:cNvPr id="115" name="Group 114"/>
          <p:cNvGrpSpPr/>
          <p:nvPr/>
        </p:nvGrpSpPr>
        <p:grpSpPr>
          <a:xfrm>
            <a:off x="894461" y="4224886"/>
            <a:ext cx="632366" cy="525268"/>
            <a:chOff x="420106" y="4021224"/>
            <a:chExt cx="1324036" cy="1099796"/>
          </a:xfrm>
        </p:grpSpPr>
        <p:pic>
          <p:nvPicPr>
            <p:cNvPr id="160" name="Picture 159" descr="MC90043161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709" y="4048247"/>
              <a:ext cx="639433" cy="1006851"/>
            </a:xfrm>
            <a:prstGeom prst="rect">
              <a:avLst/>
            </a:prstGeom>
          </p:spPr>
        </p:pic>
        <p:pic>
          <p:nvPicPr>
            <p:cNvPr id="161" name="Picture 160" descr="MC90043161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117" y="4048247"/>
              <a:ext cx="669051" cy="1053487"/>
            </a:xfrm>
            <a:prstGeom prst="rect">
              <a:avLst/>
            </a:prstGeom>
          </p:spPr>
        </p:pic>
        <p:pic>
          <p:nvPicPr>
            <p:cNvPr id="162" name="Picture 161" descr="MC90043161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106" y="4021224"/>
              <a:ext cx="698461" cy="1099796"/>
            </a:xfrm>
            <a:prstGeom prst="rect">
              <a:avLst/>
            </a:prstGeom>
          </p:spPr>
        </p:pic>
      </p:grpSp>
      <p:pic>
        <p:nvPicPr>
          <p:cNvPr id="116" name="Picture 115" descr="imgres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6"/>
          <a:stretch/>
        </p:blipFill>
        <p:spPr>
          <a:xfrm>
            <a:off x="4519864" y="4257011"/>
            <a:ext cx="646123" cy="433830"/>
          </a:xfrm>
          <a:prstGeom prst="rect">
            <a:avLst/>
          </a:prstGeom>
        </p:spPr>
      </p:pic>
      <p:sp>
        <p:nvSpPr>
          <p:cNvPr id="117" name="Rounded Rectangle 116"/>
          <p:cNvSpPr/>
          <p:nvPr/>
        </p:nvSpPr>
        <p:spPr>
          <a:xfrm>
            <a:off x="4352181" y="2732714"/>
            <a:ext cx="3098173" cy="2036810"/>
          </a:xfrm>
          <a:prstGeom prst="round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8" name="Rounded Rectangle 117"/>
          <p:cNvSpPr/>
          <p:nvPr/>
        </p:nvSpPr>
        <p:spPr>
          <a:xfrm>
            <a:off x="756165" y="2732714"/>
            <a:ext cx="3353565" cy="2036810"/>
          </a:xfrm>
          <a:prstGeom prst="round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9" name="Curved Up Arrow 118"/>
          <p:cNvSpPr/>
          <p:nvPr/>
        </p:nvSpPr>
        <p:spPr>
          <a:xfrm flipH="1">
            <a:off x="2536458" y="4718668"/>
            <a:ext cx="3352621" cy="749015"/>
          </a:xfrm>
          <a:prstGeom prst="curvedUpArrow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4858717" y="3455030"/>
            <a:ext cx="2395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chemeClr val="accent2"/>
                </a:solidFill>
              </a:rPr>
              <a:t>Bubbles</a:t>
            </a:r>
            <a:r>
              <a:rPr lang="en-US" sz="2400" b="1" dirty="0" smtClean="0"/>
              <a:t> </a:t>
            </a:r>
            <a:r>
              <a:rPr lang="en-US" sz="2400" b="1" dirty="0">
                <a:solidFill>
                  <a:srgbClr val="C0504D"/>
                </a:solidFill>
              </a:rPr>
              <a:t>G</a:t>
            </a:r>
            <a:r>
              <a:rPr lang="en-US" sz="2400" b="1" dirty="0" smtClean="0">
                <a:solidFill>
                  <a:srgbClr val="C0504D"/>
                </a:solidFill>
              </a:rPr>
              <a:t>ame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129" name="TextBox 128"/>
          <p:cNvSpPr txBox="1"/>
          <p:nvPr/>
        </p:nvSpPr>
        <p:spPr>
          <a:xfrm>
            <a:off x="1579884" y="3435394"/>
            <a:ext cx="2395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C0504D"/>
                </a:solidFill>
              </a:rPr>
              <a:t>BubbleBank</a:t>
            </a:r>
            <a:endParaRPr lang="en-US" sz="2800" b="1" dirty="0">
              <a:solidFill>
                <a:srgbClr val="C0504D"/>
              </a:solidFill>
            </a:endParaRPr>
          </a:p>
        </p:txBody>
      </p:sp>
      <p:pic>
        <p:nvPicPr>
          <p:cNvPr id="16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86" y="5901876"/>
            <a:ext cx="504125" cy="7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440" y="6023422"/>
            <a:ext cx="1416442" cy="64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8" name="Picture 16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6769" y="5796135"/>
            <a:ext cx="944014" cy="9440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5506" y="5969644"/>
            <a:ext cx="1063590" cy="702270"/>
          </a:xfrm>
          <a:prstGeom prst="rect">
            <a:avLst/>
          </a:prstGeom>
        </p:spPr>
      </p:pic>
      <p:pic>
        <p:nvPicPr>
          <p:cNvPr id="20" name="Picture 2" descr="a pictur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1732" r="10490" b="-289"/>
          <a:stretch/>
        </p:blipFill>
        <p:spPr bwMode="auto">
          <a:xfrm>
            <a:off x="1406217" y="5574940"/>
            <a:ext cx="849303" cy="107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vision.stanford.edu/Images/Fei-Fei_sm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792" y="5554895"/>
            <a:ext cx="998260" cy="108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ai.stanford.edu/~jiadeng/mypic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37" y="5578705"/>
            <a:ext cx="1061255" cy="106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01851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>
            <a:off x="5606593" y="1693603"/>
            <a:ext cx="3468365" cy="26012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19869" t="17706" r="27102" b="21264"/>
          <a:stretch/>
        </p:blipFill>
        <p:spPr>
          <a:xfrm>
            <a:off x="6305833" y="2175372"/>
            <a:ext cx="1839201" cy="1587564"/>
          </a:xfrm>
          <a:prstGeom prst="rect">
            <a:avLst/>
          </a:prstGeom>
          <a:ln w="38100" cmpd="sng">
            <a:solidFill>
              <a:srgbClr val="82FF5B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320192" y="2488837"/>
            <a:ext cx="645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504D"/>
                </a:solidFill>
              </a:rPr>
              <a:t>?</a:t>
            </a:r>
            <a:endParaRPr lang="en-US" sz="5400" b="1" dirty="0">
              <a:solidFill>
                <a:srgbClr val="C0504D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78870" y="4348269"/>
            <a:ext cx="3404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What breed is this dog?</a:t>
            </a:r>
            <a:endParaRPr lang="en-US" sz="2400" b="1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19581" y="-192479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Why is Fine-Grained Recognition Difficult?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51130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366884" y="2593786"/>
            <a:ext cx="2584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Cardigan Welsh Corgi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62" y="1154920"/>
            <a:ext cx="1764578" cy="14704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4546" t="13937" r="-609"/>
          <a:stretch/>
        </p:blipFill>
        <p:spPr>
          <a:xfrm>
            <a:off x="2643588" y="1154920"/>
            <a:ext cx="1960642" cy="1470481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64406" y="1033437"/>
            <a:ext cx="5472558" cy="1929681"/>
          </a:xfrm>
          <a:prstGeom prst="roundRect">
            <a:avLst/>
          </a:prstGeom>
          <a:noFill/>
          <a:ln w="28575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4747879" y="3693661"/>
            <a:ext cx="859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…</a:t>
            </a:r>
            <a:endParaRPr lang="en-US" sz="2800" b="1" dirty="0"/>
          </a:p>
        </p:txBody>
      </p:sp>
      <p:grpSp>
        <p:nvGrpSpPr>
          <p:cNvPr id="42" name="Group 41"/>
          <p:cNvGrpSpPr/>
          <p:nvPr/>
        </p:nvGrpSpPr>
        <p:grpSpPr>
          <a:xfrm>
            <a:off x="59176" y="1812641"/>
            <a:ext cx="5547417" cy="3148600"/>
            <a:chOff x="428477" y="3347094"/>
            <a:chExt cx="5547417" cy="3148600"/>
          </a:xfrm>
        </p:grpSpPr>
        <p:sp>
          <p:nvSpPr>
            <p:cNvPr id="16" name="TextBox 15"/>
            <p:cNvSpPr txBox="1"/>
            <p:nvPr/>
          </p:nvSpPr>
          <p:spPr>
            <a:xfrm>
              <a:off x="1712225" y="6126361"/>
              <a:ext cx="2827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Pembroke Welsh Corgi</a:t>
              </a:r>
              <a:endParaRPr lang="en-US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l="-1034" t="5496" r="1" b="5960"/>
            <a:stretch/>
          </p:blipFill>
          <p:spPr>
            <a:xfrm>
              <a:off x="682503" y="4747322"/>
              <a:ext cx="1764578" cy="137634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/>
            <a:srcRect t="8714" b="8127"/>
            <a:stretch/>
          </p:blipFill>
          <p:spPr>
            <a:xfrm>
              <a:off x="3061283" y="4739988"/>
              <a:ext cx="1663891" cy="1383683"/>
            </a:xfrm>
            <a:prstGeom prst="rect">
              <a:avLst/>
            </a:prstGeom>
          </p:spPr>
        </p:pic>
        <p:sp>
          <p:nvSpPr>
            <p:cNvPr id="40" name="Rounded Rectangle 39"/>
            <p:cNvSpPr/>
            <p:nvPr/>
          </p:nvSpPr>
          <p:spPr>
            <a:xfrm>
              <a:off x="428477" y="4687370"/>
              <a:ext cx="5472558" cy="1808324"/>
            </a:xfrm>
            <a:prstGeom prst="roundRect">
              <a:avLst/>
            </a:prstGeom>
            <a:noFill/>
            <a:ln w="28575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116613" y="3347094"/>
              <a:ext cx="8592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…</a:t>
              </a:r>
              <a:endParaRPr lang="en-US" sz="2800" b="1" dirty="0"/>
            </a:p>
          </p:txBody>
        </p:sp>
      </p:grpSp>
      <p:sp>
        <p:nvSpPr>
          <p:cNvPr id="24" name="Oval 23"/>
          <p:cNvSpPr/>
          <p:nvPr/>
        </p:nvSpPr>
        <p:spPr>
          <a:xfrm>
            <a:off x="2691982" y="3439715"/>
            <a:ext cx="604907" cy="604907"/>
          </a:xfrm>
          <a:prstGeom prst="ellipse">
            <a:avLst/>
          </a:prstGeom>
          <a:noFill/>
          <a:ln w="57150" cmpd="sng">
            <a:solidFill>
              <a:srgbClr val="82FF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397035" y="3599012"/>
            <a:ext cx="604907" cy="604907"/>
          </a:xfrm>
          <a:prstGeom prst="ellipse">
            <a:avLst/>
          </a:prstGeom>
          <a:noFill/>
          <a:ln w="57150" cmpd="sng">
            <a:solidFill>
              <a:srgbClr val="82FF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83051" y="1660728"/>
            <a:ext cx="604907" cy="604907"/>
          </a:xfrm>
          <a:prstGeom prst="ellipse">
            <a:avLst/>
          </a:prstGeom>
          <a:noFill/>
          <a:ln w="57150" cmpd="sng">
            <a:solidFill>
              <a:srgbClr val="82FF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105455" y="1358275"/>
            <a:ext cx="604907" cy="604907"/>
          </a:xfrm>
          <a:prstGeom prst="ellipse">
            <a:avLst/>
          </a:prstGeom>
          <a:noFill/>
          <a:ln w="57150" cmpd="sng">
            <a:solidFill>
              <a:srgbClr val="82FF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519581" y="-192479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Why is Fine-Grained Recognition Difficult?</a:t>
            </a:r>
            <a:endParaRPr lang="en-U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alphaModFix amt="33000"/>
          </a:blip>
          <a:stretch>
            <a:fillRect/>
          </a:stretch>
        </p:blipFill>
        <p:spPr>
          <a:xfrm>
            <a:off x="5606593" y="1693603"/>
            <a:ext cx="3468365" cy="26012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l="19869" t="17706" r="27102" b="21264"/>
          <a:stretch/>
        </p:blipFill>
        <p:spPr>
          <a:xfrm>
            <a:off x="6305833" y="2175372"/>
            <a:ext cx="1839201" cy="1587564"/>
          </a:xfrm>
          <a:prstGeom prst="rect">
            <a:avLst/>
          </a:prstGeom>
          <a:ln w="38100" cmpd="sng">
            <a:solidFill>
              <a:srgbClr val="82FF5B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320192" y="2488837"/>
            <a:ext cx="645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504D"/>
                </a:solidFill>
              </a:rPr>
              <a:t>?</a:t>
            </a:r>
            <a:endParaRPr lang="en-US" sz="5400" b="1" dirty="0">
              <a:solidFill>
                <a:srgbClr val="C0504D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78870" y="4348269"/>
            <a:ext cx="3404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What breed is this dog?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317796" y="5558669"/>
            <a:ext cx="4785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504D"/>
                </a:solidFill>
              </a:rPr>
              <a:t>Key: Find the right features. </a:t>
            </a:r>
            <a:endParaRPr lang="en-US" sz="2800" b="1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6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366884" y="2593786"/>
            <a:ext cx="2584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Cardigan Welsh Corgi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62" y="1154920"/>
            <a:ext cx="1764578" cy="14704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4546" t="13937" r="-609"/>
          <a:stretch/>
        </p:blipFill>
        <p:spPr>
          <a:xfrm>
            <a:off x="2643588" y="1154920"/>
            <a:ext cx="1960642" cy="1470481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64406" y="1033437"/>
            <a:ext cx="5472558" cy="1929681"/>
          </a:xfrm>
          <a:prstGeom prst="roundRect">
            <a:avLst/>
          </a:prstGeom>
          <a:noFill/>
          <a:ln w="28575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4747879" y="3693661"/>
            <a:ext cx="859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…</a:t>
            </a:r>
            <a:endParaRPr lang="en-US" sz="2800" b="1" dirty="0"/>
          </a:p>
        </p:txBody>
      </p:sp>
      <p:grpSp>
        <p:nvGrpSpPr>
          <p:cNvPr id="42" name="Group 41"/>
          <p:cNvGrpSpPr/>
          <p:nvPr/>
        </p:nvGrpSpPr>
        <p:grpSpPr>
          <a:xfrm>
            <a:off x="59176" y="1812641"/>
            <a:ext cx="5547417" cy="3148600"/>
            <a:chOff x="428477" y="3347094"/>
            <a:chExt cx="5547417" cy="3148600"/>
          </a:xfrm>
        </p:grpSpPr>
        <p:sp>
          <p:nvSpPr>
            <p:cNvPr id="16" name="TextBox 15"/>
            <p:cNvSpPr txBox="1"/>
            <p:nvPr/>
          </p:nvSpPr>
          <p:spPr>
            <a:xfrm>
              <a:off x="1712225" y="6126361"/>
              <a:ext cx="2827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Pembroke Welsh Corgi</a:t>
              </a:r>
              <a:endParaRPr lang="en-US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l="-1034" t="5496" r="1" b="5960"/>
            <a:stretch/>
          </p:blipFill>
          <p:spPr>
            <a:xfrm>
              <a:off x="682503" y="4747322"/>
              <a:ext cx="1764578" cy="137634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/>
            <a:srcRect t="8714" b="8127"/>
            <a:stretch/>
          </p:blipFill>
          <p:spPr>
            <a:xfrm>
              <a:off x="3061283" y="4739988"/>
              <a:ext cx="1663891" cy="1383683"/>
            </a:xfrm>
            <a:prstGeom prst="rect">
              <a:avLst/>
            </a:prstGeom>
          </p:spPr>
        </p:pic>
        <p:sp>
          <p:nvSpPr>
            <p:cNvPr id="40" name="Rounded Rectangle 39"/>
            <p:cNvSpPr/>
            <p:nvPr/>
          </p:nvSpPr>
          <p:spPr>
            <a:xfrm>
              <a:off x="428477" y="4687370"/>
              <a:ext cx="5472558" cy="1808324"/>
            </a:xfrm>
            <a:prstGeom prst="roundRect">
              <a:avLst/>
            </a:prstGeom>
            <a:noFill/>
            <a:ln w="28575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116613" y="3347094"/>
              <a:ext cx="8592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…</a:t>
              </a:r>
              <a:endParaRPr lang="en-US" sz="2800" b="1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67181" y="1174880"/>
            <a:ext cx="1849645" cy="1519307"/>
            <a:chOff x="313202" y="999129"/>
            <a:chExt cx="1849645" cy="1519307"/>
          </a:xfrm>
        </p:grpSpPr>
        <p:sp>
          <p:nvSpPr>
            <p:cNvPr id="28" name="Oval 27"/>
            <p:cNvSpPr/>
            <p:nvPr/>
          </p:nvSpPr>
          <p:spPr>
            <a:xfrm>
              <a:off x="313202" y="1456329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465602" y="1608729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8002" y="1761129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770402" y="1913529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645887" y="1327280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798287" y="1479680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950687" y="1632080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1103087" y="1784480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1100740" y="999129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1253140" y="1151529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1405540" y="1303929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1557940" y="1456329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618246" y="1106094"/>
            <a:ext cx="1849645" cy="1519307"/>
            <a:chOff x="313202" y="999129"/>
            <a:chExt cx="1849645" cy="1519307"/>
          </a:xfrm>
        </p:grpSpPr>
        <p:sp>
          <p:nvSpPr>
            <p:cNvPr id="47" name="Oval 46"/>
            <p:cNvSpPr/>
            <p:nvPr/>
          </p:nvSpPr>
          <p:spPr>
            <a:xfrm>
              <a:off x="313202" y="1456329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465602" y="1608729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618002" y="1761129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770402" y="1913529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645887" y="1327280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798287" y="1479680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950687" y="1632080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1103087" y="1784480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1100740" y="999129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1253140" y="1151529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1405540" y="1303929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1557940" y="1456329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231495" y="3227573"/>
            <a:ext cx="1849645" cy="1519307"/>
            <a:chOff x="313202" y="999129"/>
            <a:chExt cx="1849645" cy="1519307"/>
          </a:xfrm>
        </p:grpSpPr>
        <p:sp>
          <p:nvSpPr>
            <p:cNvPr id="60" name="Oval 59"/>
            <p:cNvSpPr/>
            <p:nvPr/>
          </p:nvSpPr>
          <p:spPr>
            <a:xfrm>
              <a:off x="313202" y="1456329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465602" y="1608729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618002" y="1761129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770402" y="1913529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645887" y="1327280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798287" y="1479680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950687" y="1632080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1103087" y="1784480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1100740" y="999129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1253140" y="1151529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1405540" y="1303929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1557940" y="1456329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2677887" y="3152917"/>
            <a:ext cx="1849645" cy="1519307"/>
            <a:chOff x="313202" y="999129"/>
            <a:chExt cx="1849645" cy="1519307"/>
          </a:xfrm>
        </p:grpSpPr>
        <p:sp>
          <p:nvSpPr>
            <p:cNvPr id="86" name="Oval 85"/>
            <p:cNvSpPr/>
            <p:nvPr/>
          </p:nvSpPr>
          <p:spPr>
            <a:xfrm>
              <a:off x="313202" y="1456329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65602" y="1608729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618002" y="1761129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770402" y="1913529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645887" y="1327280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798287" y="1479680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950687" y="1632080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1103087" y="1784480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1100740" y="999129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1253140" y="1151529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1405540" y="1303929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1557940" y="1456329"/>
              <a:ext cx="604907" cy="604907"/>
            </a:xfrm>
            <a:prstGeom prst="ellipse">
              <a:avLst/>
            </a:prstGeom>
            <a:noFill/>
            <a:ln w="57150" cmpd="sng">
              <a:solidFill>
                <a:srgbClr val="82FF5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8" name="Rounded Rectangle 97"/>
          <p:cNvSpPr/>
          <p:nvPr/>
        </p:nvSpPr>
        <p:spPr>
          <a:xfrm>
            <a:off x="5856394" y="1437651"/>
            <a:ext cx="3117939" cy="264213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Learning</a:t>
            </a:r>
            <a:endParaRPr lang="en-US" sz="2400" b="1" dirty="0"/>
          </a:p>
        </p:txBody>
      </p:sp>
      <p:cxnSp>
        <p:nvCxnSpPr>
          <p:cNvPr id="99" name="Straight Arrow Connector 98"/>
          <p:cNvCxnSpPr/>
          <p:nvPr/>
        </p:nvCxnSpPr>
        <p:spPr>
          <a:xfrm>
            <a:off x="5567115" y="1758783"/>
            <a:ext cx="289279" cy="6975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V="1">
            <a:off x="5531734" y="3475308"/>
            <a:ext cx="324660" cy="7390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6380597" y="4138070"/>
            <a:ext cx="2368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504D"/>
                </a:solidFill>
              </a:rPr>
              <a:t>Existing Work</a:t>
            </a:r>
            <a:endParaRPr lang="en-US" sz="2800" b="1" dirty="0">
              <a:solidFill>
                <a:srgbClr val="C0504D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6583246" y="4689186"/>
            <a:ext cx="184153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/>
              <a:t>[</a:t>
            </a:r>
            <a:r>
              <a:rPr lang="fr-FR" sz="1600" dirty="0" err="1"/>
              <a:t>Branson</a:t>
            </a:r>
            <a:r>
              <a:rPr lang="fr-FR" sz="1600" dirty="0"/>
              <a:t> et al. '10]	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6587587" y="5290856"/>
            <a:ext cx="166079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[</a:t>
            </a:r>
            <a:r>
              <a:rPr lang="en-US" sz="1600" dirty="0"/>
              <a:t>Farrell et al. '11]	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6593425" y="5911996"/>
            <a:ext cx="1654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[Yao </a:t>
            </a:r>
            <a:r>
              <a:rPr lang="en-US" sz="1600" dirty="0"/>
              <a:t>et al. </a:t>
            </a:r>
            <a:r>
              <a:rPr lang="en-US" sz="1600" dirty="0" smtClean="0"/>
              <a:t>’12]</a:t>
            </a:r>
            <a:r>
              <a:rPr lang="en-US" sz="1600" dirty="0"/>
              <a:t>	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6593425" y="5598506"/>
            <a:ext cx="16651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[Yao </a:t>
            </a:r>
            <a:r>
              <a:rPr lang="en-US" sz="1600" dirty="0"/>
              <a:t>et al. </a:t>
            </a:r>
            <a:r>
              <a:rPr lang="en-US" sz="1600" dirty="0" smtClean="0"/>
              <a:t>’11]</a:t>
            </a:r>
            <a:r>
              <a:rPr lang="en-US" sz="1600" dirty="0"/>
              <a:t>	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6593425" y="4980451"/>
            <a:ext cx="18415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/>
              <a:t>[Bo et </a:t>
            </a:r>
            <a:r>
              <a:rPr lang="fr-FR" sz="1600" dirty="0"/>
              <a:t>al. '10]	</a:t>
            </a:r>
          </a:p>
        </p:txBody>
      </p:sp>
      <p:sp>
        <p:nvSpPr>
          <p:cNvPr id="107" name="Title 1"/>
          <p:cNvSpPr>
            <a:spLocks noGrp="1"/>
          </p:cNvSpPr>
          <p:nvPr>
            <p:ph type="title"/>
          </p:nvPr>
        </p:nvSpPr>
        <p:spPr>
          <a:xfrm>
            <a:off x="519581" y="-192479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Why is Fine-Grained Recognition Difficult?</a:t>
            </a:r>
            <a:endParaRPr lang="en-US" sz="3600" b="1" dirty="0"/>
          </a:p>
        </p:txBody>
      </p:sp>
      <p:sp>
        <p:nvSpPr>
          <p:cNvPr id="3" name="Down Arrow 2"/>
          <p:cNvSpPr/>
          <p:nvPr/>
        </p:nvSpPr>
        <p:spPr>
          <a:xfrm>
            <a:off x="3336629" y="4004685"/>
            <a:ext cx="733703" cy="1194802"/>
          </a:xfrm>
          <a:prstGeom prst="down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Down Arrow 126"/>
          <p:cNvSpPr/>
          <p:nvPr/>
        </p:nvSpPr>
        <p:spPr>
          <a:xfrm>
            <a:off x="1141202" y="2541787"/>
            <a:ext cx="763223" cy="2692214"/>
          </a:xfrm>
          <a:prstGeom prst="down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52772" y="5336988"/>
            <a:ext cx="4947494" cy="924193"/>
            <a:chOff x="452772" y="5336988"/>
            <a:chExt cx="4947494" cy="924193"/>
          </a:xfrm>
        </p:grpSpPr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5"/>
            <a:srcRect l="-1033" t="68837" r="73137" b="5960"/>
            <a:stretch/>
          </p:blipFill>
          <p:spPr>
            <a:xfrm>
              <a:off x="2210200" y="5354224"/>
              <a:ext cx="487219" cy="391762"/>
            </a:xfrm>
            <a:prstGeom prst="rect">
              <a:avLst/>
            </a:prstGeom>
          </p:spPr>
        </p:pic>
        <p:pic>
          <p:nvPicPr>
            <p:cNvPr id="130" name="Picture 129"/>
            <p:cNvPicPr>
              <a:picLocks noChangeAspect="1"/>
            </p:cNvPicPr>
            <p:nvPr/>
          </p:nvPicPr>
          <p:blipFill rotWithShape="1">
            <a:blip r:embed="rId5"/>
            <a:srcRect l="9117" t="9317" r="62987" b="65480"/>
            <a:stretch/>
          </p:blipFill>
          <p:spPr>
            <a:xfrm>
              <a:off x="2811971" y="5350937"/>
              <a:ext cx="487219" cy="391762"/>
            </a:xfrm>
            <a:prstGeom prst="rect">
              <a:avLst/>
            </a:prstGeom>
          </p:spPr>
        </p:pic>
        <p:pic>
          <p:nvPicPr>
            <p:cNvPr id="131" name="Picture 130"/>
            <p:cNvPicPr>
              <a:picLocks noChangeAspect="1"/>
            </p:cNvPicPr>
            <p:nvPr/>
          </p:nvPicPr>
          <p:blipFill rotWithShape="1">
            <a:blip r:embed="rId5"/>
            <a:srcRect l="29375" t="36294" r="42729" b="38503"/>
            <a:stretch/>
          </p:blipFill>
          <p:spPr>
            <a:xfrm>
              <a:off x="3360381" y="5358477"/>
              <a:ext cx="487219" cy="391762"/>
            </a:xfrm>
            <a:prstGeom prst="rect">
              <a:avLst/>
            </a:prstGeom>
          </p:spPr>
        </p:pic>
        <p:pic>
          <p:nvPicPr>
            <p:cNvPr id="132" name="Picture 131"/>
            <p:cNvPicPr>
              <a:picLocks noChangeAspect="1"/>
            </p:cNvPicPr>
            <p:nvPr/>
          </p:nvPicPr>
          <p:blipFill rotWithShape="1">
            <a:blip r:embed="rId5"/>
            <a:srcRect l="41274" t="37472" r="30830" b="37325"/>
            <a:stretch/>
          </p:blipFill>
          <p:spPr>
            <a:xfrm>
              <a:off x="1692193" y="5350937"/>
              <a:ext cx="487219" cy="391762"/>
            </a:xfrm>
            <a:prstGeom prst="rect">
              <a:avLst/>
            </a:prstGeom>
          </p:spPr>
        </p:pic>
        <p:pic>
          <p:nvPicPr>
            <p:cNvPr id="133" name="Picture 132"/>
            <p:cNvPicPr>
              <a:picLocks noChangeAspect="1"/>
            </p:cNvPicPr>
            <p:nvPr/>
          </p:nvPicPr>
          <p:blipFill rotWithShape="1">
            <a:blip r:embed="rId5"/>
            <a:srcRect l="66356" t="37620" r="5748" b="37177"/>
            <a:stretch/>
          </p:blipFill>
          <p:spPr>
            <a:xfrm>
              <a:off x="3857831" y="5350937"/>
              <a:ext cx="487219" cy="391762"/>
            </a:xfrm>
            <a:prstGeom prst="rect">
              <a:avLst/>
            </a:prstGeom>
          </p:spPr>
        </p:pic>
        <p:pic>
          <p:nvPicPr>
            <p:cNvPr id="134" name="Picture 133"/>
            <p:cNvPicPr>
              <a:picLocks noChangeAspect="1"/>
            </p:cNvPicPr>
            <p:nvPr/>
          </p:nvPicPr>
          <p:blipFill rotWithShape="1">
            <a:blip r:embed="rId5"/>
            <a:srcRect l="64805" t="73810" r="7299" b="987"/>
            <a:stretch/>
          </p:blipFill>
          <p:spPr>
            <a:xfrm>
              <a:off x="4379148" y="5343141"/>
              <a:ext cx="487219" cy="391762"/>
            </a:xfrm>
            <a:prstGeom prst="rect">
              <a:avLst/>
            </a:prstGeom>
          </p:spPr>
        </p:pic>
        <p:pic>
          <p:nvPicPr>
            <p:cNvPr id="135" name="Picture 134"/>
            <p:cNvPicPr>
              <a:picLocks noChangeAspect="1"/>
            </p:cNvPicPr>
            <p:nvPr/>
          </p:nvPicPr>
          <p:blipFill rotWithShape="1">
            <a:blip r:embed="rId5"/>
            <a:srcRect l="25746" t="1671" r="46358" b="73126"/>
            <a:stretch/>
          </p:blipFill>
          <p:spPr>
            <a:xfrm>
              <a:off x="4913047" y="5343141"/>
              <a:ext cx="487219" cy="391762"/>
            </a:xfrm>
            <a:prstGeom prst="rect">
              <a:avLst/>
            </a:prstGeom>
          </p:spPr>
        </p:pic>
        <p:pic>
          <p:nvPicPr>
            <p:cNvPr id="136" name="Picture 135"/>
            <p:cNvPicPr>
              <a:picLocks noChangeAspect="1"/>
            </p:cNvPicPr>
            <p:nvPr/>
          </p:nvPicPr>
          <p:blipFill rotWithShape="1">
            <a:blip r:embed="rId3"/>
            <a:srcRect l="48977" t="10909" r="23303" b="64545"/>
            <a:stretch/>
          </p:blipFill>
          <p:spPr>
            <a:xfrm>
              <a:off x="1079297" y="5881238"/>
              <a:ext cx="489138" cy="360947"/>
            </a:xfrm>
            <a:prstGeom prst="rect">
              <a:avLst/>
            </a:prstGeom>
          </p:spPr>
        </p:pic>
        <p:pic>
          <p:nvPicPr>
            <p:cNvPr id="137" name="Picture 136"/>
            <p:cNvPicPr>
              <a:picLocks noChangeAspect="1"/>
            </p:cNvPicPr>
            <p:nvPr/>
          </p:nvPicPr>
          <p:blipFill rotWithShape="1">
            <a:blip r:embed="rId3"/>
            <a:srcRect l="60261" t="25454" r="12019" b="50000"/>
            <a:stretch/>
          </p:blipFill>
          <p:spPr>
            <a:xfrm>
              <a:off x="1671532" y="5881238"/>
              <a:ext cx="489138" cy="360947"/>
            </a:xfrm>
            <a:prstGeom prst="rect">
              <a:avLst/>
            </a:prstGeom>
          </p:spPr>
        </p:pic>
        <p:pic>
          <p:nvPicPr>
            <p:cNvPr id="138" name="Picture 137"/>
            <p:cNvPicPr>
              <a:picLocks noChangeAspect="1"/>
            </p:cNvPicPr>
            <p:nvPr/>
          </p:nvPicPr>
          <p:blipFill rotWithShape="1">
            <a:blip r:embed="rId3"/>
            <a:srcRect l="43258" t="75454" r="29022"/>
            <a:stretch/>
          </p:blipFill>
          <p:spPr>
            <a:xfrm>
              <a:off x="483214" y="5900234"/>
              <a:ext cx="489138" cy="360947"/>
            </a:xfrm>
            <a:prstGeom prst="rect">
              <a:avLst/>
            </a:prstGeom>
          </p:spPr>
        </p:pic>
        <p:pic>
          <p:nvPicPr>
            <p:cNvPr id="139" name="Picture 138"/>
            <p:cNvPicPr>
              <a:picLocks noChangeAspect="1"/>
            </p:cNvPicPr>
            <p:nvPr/>
          </p:nvPicPr>
          <p:blipFill rotWithShape="1">
            <a:blip r:embed="rId3"/>
            <a:srcRect l="4371" t="55798" r="67909" b="19656"/>
            <a:stretch/>
          </p:blipFill>
          <p:spPr>
            <a:xfrm>
              <a:off x="3343025" y="5874670"/>
              <a:ext cx="489138" cy="360947"/>
            </a:xfrm>
            <a:prstGeom prst="rect">
              <a:avLst/>
            </a:prstGeom>
          </p:spPr>
        </p:pic>
        <p:pic>
          <p:nvPicPr>
            <p:cNvPr id="140" name="Picture 139"/>
            <p:cNvPicPr>
              <a:picLocks noChangeAspect="1"/>
            </p:cNvPicPr>
            <p:nvPr/>
          </p:nvPicPr>
          <p:blipFill rotWithShape="1">
            <a:blip r:embed="rId3"/>
            <a:srcRect l="32896" t="37727" r="39384" b="37727"/>
            <a:stretch/>
          </p:blipFill>
          <p:spPr>
            <a:xfrm>
              <a:off x="3866735" y="5900234"/>
              <a:ext cx="489138" cy="360947"/>
            </a:xfrm>
            <a:prstGeom prst="rect">
              <a:avLst/>
            </a:prstGeom>
          </p:spPr>
        </p:pic>
        <p:pic>
          <p:nvPicPr>
            <p:cNvPr id="141" name="Picture 140"/>
            <p:cNvPicPr>
              <a:picLocks noChangeAspect="1"/>
            </p:cNvPicPr>
            <p:nvPr/>
          </p:nvPicPr>
          <p:blipFill rotWithShape="1">
            <a:blip r:embed="rId3"/>
            <a:srcRect l="69877" t="9195" r="2403" b="66259"/>
            <a:stretch/>
          </p:blipFill>
          <p:spPr>
            <a:xfrm>
              <a:off x="2793656" y="5881238"/>
              <a:ext cx="489138" cy="360947"/>
            </a:xfrm>
            <a:prstGeom prst="rect">
              <a:avLst/>
            </a:prstGeom>
          </p:spPr>
        </p:pic>
        <p:pic>
          <p:nvPicPr>
            <p:cNvPr id="142" name="Picture 141"/>
            <p:cNvPicPr>
              <a:picLocks noChangeAspect="1"/>
            </p:cNvPicPr>
            <p:nvPr/>
          </p:nvPicPr>
          <p:blipFill rotWithShape="1">
            <a:blip r:embed="rId4"/>
            <a:srcRect l="41409" t="53413" r="38595" b="23217"/>
            <a:stretch/>
          </p:blipFill>
          <p:spPr>
            <a:xfrm>
              <a:off x="4937719" y="5860073"/>
              <a:ext cx="455553" cy="399302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 rotWithShape="1">
            <a:blip r:embed="rId4"/>
            <a:srcRect l="77802" t="37615" r="-610" b="39590"/>
            <a:stretch/>
          </p:blipFill>
          <p:spPr>
            <a:xfrm>
              <a:off x="452772" y="5343141"/>
              <a:ext cx="519580" cy="38947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 rotWithShape="1">
            <a:blip r:embed="rId6"/>
            <a:srcRect t="29777" r="70490" b="42171"/>
            <a:stretch/>
          </p:blipFill>
          <p:spPr>
            <a:xfrm>
              <a:off x="2257851" y="5883146"/>
              <a:ext cx="439568" cy="365839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 rotWithShape="1">
            <a:blip r:embed="rId4"/>
            <a:srcRect l="40703" t="27205" r="36489" b="50000"/>
            <a:stretch/>
          </p:blipFill>
          <p:spPr>
            <a:xfrm>
              <a:off x="4393467" y="5869898"/>
              <a:ext cx="519580" cy="389477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 rotWithShape="1">
            <a:blip r:embed="rId6"/>
            <a:srcRect l="61129" t="19945" r="9361" b="52003"/>
            <a:stretch/>
          </p:blipFill>
          <p:spPr>
            <a:xfrm>
              <a:off x="1128867" y="5336988"/>
              <a:ext cx="439568" cy="365839"/>
            </a:xfrm>
            <a:prstGeom prst="rect">
              <a:avLst/>
            </a:prstGeom>
          </p:spPr>
        </p:pic>
      </p:grpSp>
      <p:sp>
        <p:nvSpPr>
          <p:cNvPr id="108" name="Rectangle 107"/>
          <p:cNvSpPr/>
          <p:nvPr/>
        </p:nvSpPr>
        <p:spPr>
          <a:xfrm>
            <a:off x="6591190" y="6221481"/>
            <a:ext cx="1654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[Liu et </a:t>
            </a:r>
            <a:r>
              <a:rPr lang="en-US" sz="1600" dirty="0"/>
              <a:t>al. </a:t>
            </a:r>
            <a:r>
              <a:rPr lang="en-US" sz="1600" dirty="0" smtClean="0"/>
              <a:t>’12]</a:t>
            </a:r>
            <a:r>
              <a:rPr lang="en-US" sz="1600" dirty="0"/>
              <a:t>	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6597286" y="6495801"/>
            <a:ext cx="1654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[Chai et </a:t>
            </a:r>
            <a:r>
              <a:rPr lang="en-US" sz="1600" dirty="0"/>
              <a:t>al. </a:t>
            </a:r>
            <a:r>
              <a:rPr lang="en-US" sz="1600" dirty="0" smtClean="0"/>
              <a:t>’12]</a:t>
            </a:r>
            <a:r>
              <a:rPr lang="en-US" sz="16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8844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366884" y="2593786"/>
            <a:ext cx="2584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Cardigan Welsh Corgi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62" y="1154920"/>
            <a:ext cx="1764578" cy="14704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4546" t="13937" r="-609"/>
          <a:stretch/>
        </p:blipFill>
        <p:spPr>
          <a:xfrm>
            <a:off x="2643588" y="1154920"/>
            <a:ext cx="1960642" cy="1470481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64406" y="1033437"/>
            <a:ext cx="5472558" cy="1929681"/>
          </a:xfrm>
          <a:prstGeom prst="roundRect">
            <a:avLst/>
          </a:prstGeom>
          <a:noFill/>
          <a:ln w="28575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4747879" y="3693661"/>
            <a:ext cx="859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…</a:t>
            </a:r>
            <a:endParaRPr lang="en-US" sz="2800" b="1" dirty="0"/>
          </a:p>
        </p:txBody>
      </p:sp>
      <p:grpSp>
        <p:nvGrpSpPr>
          <p:cNvPr id="42" name="Group 41"/>
          <p:cNvGrpSpPr/>
          <p:nvPr/>
        </p:nvGrpSpPr>
        <p:grpSpPr>
          <a:xfrm>
            <a:off x="59176" y="1812641"/>
            <a:ext cx="5547417" cy="3148600"/>
            <a:chOff x="428477" y="3347094"/>
            <a:chExt cx="5547417" cy="3148600"/>
          </a:xfrm>
        </p:grpSpPr>
        <p:sp>
          <p:nvSpPr>
            <p:cNvPr id="16" name="TextBox 15"/>
            <p:cNvSpPr txBox="1"/>
            <p:nvPr/>
          </p:nvSpPr>
          <p:spPr>
            <a:xfrm>
              <a:off x="1712225" y="6126361"/>
              <a:ext cx="2827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Pembroke Welsh Corgi</a:t>
              </a:r>
              <a:endParaRPr lang="en-US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l="-1034" t="5496" r="1" b="5960"/>
            <a:stretch/>
          </p:blipFill>
          <p:spPr>
            <a:xfrm>
              <a:off x="682503" y="4747322"/>
              <a:ext cx="1764578" cy="137634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/>
            <a:srcRect t="8714" b="8127"/>
            <a:stretch/>
          </p:blipFill>
          <p:spPr>
            <a:xfrm>
              <a:off x="3061283" y="4739988"/>
              <a:ext cx="1663891" cy="1383683"/>
            </a:xfrm>
            <a:prstGeom prst="rect">
              <a:avLst/>
            </a:prstGeom>
          </p:spPr>
        </p:pic>
        <p:sp>
          <p:nvSpPr>
            <p:cNvPr id="40" name="Rounded Rectangle 39"/>
            <p:cNvSpPr/>
            <p:nvPr/>
          </p:nvSpPr>
          <p:spPr>
            <a:xfrm>
              <a:off x="428477" y="4687370"/>
              <a:ext cx="5472558" cy="1808324"/>
            </a:xfrm>
            <a:prstGeom prst="roundRect">
              <a:avLst/>
            </a:prstGeom>
            <a:noFill/>
            <a:ln w="28575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116613" y="3347094"/>
              <a:ext cx="8592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…</a:t>
              </a:r>
              <a:endParaRPr lang="en-US" sz="2800" b="1" dirty="0"/>
            </a:p>
          </p:txBody>
        </p:sp>
      </p:grpSp>
      <p:sp>
        <p:nvSpPr>
          <p:cNvPr id="98" name="Rounded Rectangle 97"/>
          <p:cNvSpPr/>
          <p:nvPr/>
        </p:nvSpPr>
        <p:spPr>
          <a:xfrm>
            <a:off x="5856394" y="1437651"/>
            <a:ext cx="3117939" cy="264213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Learning</a:t>
            </a:r>
            <a:endParaRPr lang="en-US" sz="2400" b="1" dirty="0"/>
          </a:p>
        </p:txBody>
      </p:sp>
      <p:cxnSp>
        <p:nvCxnSpPr>
          <p:cNvPr id="99" name="Straight Arrow Connector 98"/>
          <p:cNvCxnSpPr/>
          <p:nvPr/>
        </p:nvCxnSpPr>
        <p:spPr>
          <a:xfrm>
            <a:off x="5567115" y="1758783"/>
            <a:ext cx="289279" cy="6975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V="1">
            <a:off x="5531734" y="3475308"/>
            <a:ext cx="324660" cy="7390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/>
          <p:nvPr/>
        </p:nvSpPr>
        <p:spPr>
          <a:xfrm>
            <a:off x="3298197" y="1378834"/>
            <a:ext cx="323523" cy="32352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1415185" y="1505651"/>
            <a:ext cx="323523" cy="32352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685983" y="3313546"/>
            <a:ext cx="323523" cy="32352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3789949" y="3475307"/>
            <a:ext cx="323523" cy="32352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519581" y="-19247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Why is Fine-Grained Recognition Difficult?</a:t>
            </a:r>
            <a:endParaRPr lang="en-US" sz="36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6380597" y="4138070"/>
            <a:ext cx="2368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504D"/>
                </a:solidFill>
              </a:rPr>
              <a:t>Existing Work</a:t>
            </a:r>
            <a:endParaRPr lang="en-US" sz="2800" b="1" dirty="0">
              <a:solidFill>
                <a:srgbClr val="C0504D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52772" y="5331566"/>
            <a:ext cx="4947494" cy="969720"/>
            <a:chOff x="452772" y="5331566"/>
            <a:chExt cx="4947494" cy="969720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5"/>
            <a:srcRect l="-1033" t="68837" r="73137" b="5960"/>
            <a:stretch/>
          </p:blipFill>
          <p:spPr>
            <a:xfrm>
              <a:off x="2210200" y="5354224"/>
              <a:ext cx="487219" cy="391762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5"/>
            <a:srcRect l="9117" t="9317" r="62987" b="65480"/>
            <a:stretch/>
          </p:blipFill>
          <p:spPr>
            <a:xfrm>
              <a:off x="2811971" y="5350937"/>
              <a:ext cx="487219" cy="391762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5"/>
            <a:srcRect l="29375" t="36294" r="42729" b="38503"/>
            <a:stretch/>
          </p:blipFill>
          <p:spPr>
            <a:xfrm>
              <a:off x="3360381" y="5358477"/>
              <a:ext cx="487219" cy="391762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5"/>
            <a:srcRect l="41274" t="37472" r="30830" b="37325"/>
            <a:stretch/>
          </p:blipFill>
          <p:spPr>
            <a:xfrm>
              <a:off x="1692193" y="5350937"/>
              <a:ext cx="487219" cy="391762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5"/>
            <a:srcRect l="66356" t="37620" r="5748" b="37177"/>
            <a:stretch/>
          </p:blipFill>
          <p:spPr>
            <a:xfrm>
              <a:off x="3857831" y="5350937"/>
              <a:ext cx="487219" cy="391762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5"/>
            <a:srcRect l="64805" t="73810" r="7299" b="987"/>
            <a:stretch/>
          </p:blipFill>
          <p:spPr>
            <a:xfrm>
              <a:off x="4379148" y="5343141"/>
              <a:ext cx="487219" cy="39176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5"/>
            <a:srcRect l="25746" t="1671" r="46358" b="73126"/>
            <a:stretch/>
          </p:blipFill>
          <p:spPr>
            <a:xfrm>
              <a:off x="4913047" y="5343141"/>
              <a:ext cx="487219" cy="391762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3"/>
            <a:srcRect l="48977" t="10909" r="23303" b="64545"/>
            <a:stretch/>
          </p:blipFill>
          <p:spPr>
            <a:xfrm>
              <a:off x="1079297" y="5881238"/>
              <a:ext cx="489138" cy="360947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3"/>
            <a:srcRect l="60261" t="25454" r="12019" b="50000"/>
            <a:stretch/>
          </p:blipFill>
          <p:spPr>
            <a:xfrm>
              <a:off x="1671532" y="5881238"/>
              <a:ext cx="489138" cy="360947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3"/>
            <a:srcRect l="43258" t="75454" r="29022"/>
            <a:stretch/>
          </p:blipFill>
          <p:spPr>
            <a:xfrm>
              <a:off x="483214" y="5900234"/>
              <a:ext cx="489138" cy="360947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3"/>
            <a:srcRect l="4371" t="55798" r="67909" b="19656"/>
            <a:stretch/>
          </p:blipFill>
          <p:spPr>
            <a:xfrm>
              <a:off x="3343025" y="5874670"/>
              <a:ext cx="489138" cy="360947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3"/>
            <a:srcRect l="32896" t="37727" r="39384" b="37727"/>
            <a:stretch/>
          </p:blipFill>
          <p:spPr>
            <a:xfrm>
              <a:off x="3866735" y="5900234"/>
              <a:ext cx="489138" cy="360947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3"/>
            <a:srcRect l="69877" t="9195" r="2403" b="66259"/>
            <a:stretch/>
          </p:blipFill>
          <p:spPr>
            <a:xfrm>
              <a:off x="2793656" y="5881238"/>
              <a:ext cx="489138" cy="360947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4"/>
            <a:srcRect l="41409" t="53413" r="38595" b="23217"/>
            <a:stretch/>
          </p:blipFill>
          <p:spPr>
            <a:xfrm>
              <a:off x="4937719" y="5860073"/>
              <a:ext cx="455553" cy="39930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811971" y="5374386"/>
              <a:ext cx="494632" cy="401052"/>
            </a:xfrm>
            <a:prstGeom prst="rect">
              <a:avLst/>
            </a:prstGeom>
            <a:noFill/>
            <a:ln w="57150" cmpd="sng">
              <a:solidFill>
                <a:srgbClr val="FF160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666038" y="5900234"/>
              <a:ext cx="494632" cy="401052"/>
            </a:xfrm>
            <a:prstGeom prst="rect">
              <a:avLst/>
            </a:prstGeom>
            <a:noFill/>
            <a:ln w="57150" cmpd="sng">
              <a:solidFill>
                <a:srgbClr val="FF160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4"/>
            <a:srcRect l="77802" t="37615" r="-610" b="39590"/>
            <a:stretch/>
          </p:blipFill>
          <p:spPr>
            <a:xfrm>
              <a:off x="452772" y="5343141"/>
              <a:ext cx="519580" cy="389477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6"/>
            <a:srcRect t="29777" r="70490" b="42171"/>
            <a:stretch/>
          </p:blipFill>
          <p:spPr>
            <a:xfrm>
              <a:off x="2257851" y="5883146"/>
              <a:ext cx="439568" cy="365839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4"/>
            <a:srcRect l="40703" t="27205" r="36489" b="50000"/>
            <a:stretch/>
          </p:blipFill>
          <p:spPr>
            <a:xfrm>
              <a:off x="4393467" y="5869898"/>
              <a:ext cx="519580" cy="389477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6"/>
            <a:srcRect l="61129" t="19945" r="9361" b="52003"/>
            <a:stretch/>
          </p:blipFill>
          <p:spPr>
            <a:xfrm>
              <a:off x="1128867" y="5336988"/>
              <a:ext cx="439568" cy="365839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1095608" y="5331566"/>
              <a:ext cx="494632" cy="401052"/>
            </a:xfrm>
            <a:prstGeom prst="rect">
              <a:avLst/>
            </a:prstGeom>
            <a:noFill/>
            <a:ln w="57150" cmpd="sng">
              <a:solidFill>
                <a:srgbClr val="FF160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443087" y="5864608"/>
              <a:ext cx="494632" cy="401052"/>
            </a:xfrm>
            <a:prstGeom prst="rect">
              <a:avLst/>
            </a:prstGeom>
            <a:noFill/>
            <a:ln w="57150" cmpd="sng">
              <a:solidFill>
                <a:srgbClr val="FF160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Rectangle 69"/>
          <p:cNvSpPr/>
          <p:nvPr/>
        </p:nvSpPr>
        <p:spPr>
          <a:xfrm>
            <a:off x="6583246" y="4689186"/>
            <a:ext cx="184153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/>
              <a:t>[</a:t>
            </a:r>
            <a:r>
              <a:rPr lang="fr-FR" sz="1600" dirty="0" err="1"/>
              <a:t>Branson</a:t>
            </a:r>
            <a:r>
              <a:rPr lang="fr-FR" sz="1600" dirty="0"/>
              <a:t> et al. '10]	</a:t>
            </a:r>
          </a:p>
        </p:txBody>
      </p:sp>
      <p:sp>
        <p:nvSpPr>
          <p:cNvPr id="71" name="Rectangle 70"/>
          <p:cNvSpPr/>
          <p:nvPr/>
        </p:nvSpPr>
        <p:spPr>
          <a:xfrm>
            <a:off x="6587587" y="5290856"/>
            <a:ext cx="166079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[</a:t>
            </a:r>
            <a:r>
              <a:rPr lang="en-US" sz="1600" dirty="0"/>
              <a:t>Farrell et al. '11]	</a:t>
            </a:r>
          </a:p>
        </p:txBody>
      </p:sp>
      <p:sp>
        <p:nvSpPr>
          <p:cNvPr id="72" name="Rectangle 71"/>
          <p:cNvSpPr/>
          <p:nvPr/>
        </p:nvSpPr>
        <p:spPr>
          <a:xfrm>
            <a:off x="6593425" y="5911996"/>
            <a:ext cx="1654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[Yao </a:t>
            </a:r>
            <a:r>
              <a:rPr lang="en-US" sz="1600" dirty="0"/>
              <a:t>et al. </a:t>
            </a:r>
            <a:r>
              <a:rPr lang="en-US" sz="1600" dirty="0" smtClean="0"/>
              <a:t>’12]</a:t>
            </a:r>
            <a:r>
              <a:rPr lang="en-US" sz="1600" dirty="0"/>
              <a:t>	</a:t>
            </a:r>
          </a:p>
        </p:txBody>
      </p:sp>
      <p:sp>
        <p:nvSpPr>
          <p:cNvPr id="73" name="Rectangle 72"/>
          <p:cNvSpPr/>
          <p:nvPr/>
        </p:nvSpPr>
        <p:spPr>
          <a:xfrm>
            <a:off x="6593425" y="5598506"/>
            <a:ext cx="16651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[Yao </a:t>
            </a:r>
            <a:r>
              <a:rPr lang="en-US" sz="1600" dirty="0"/>
              <a:t>et al. </a:t>
            </a:r>
            <a:r>
              <a:rPr lang="en-US" sz="1600" dirty="0" smtClean="0"/>
              <a:t>’11]</a:t>
            </a:r>
            <a:r>
              <a:rPr lang="en-US" sz="1600" dirty="0"/>
              <a:t>	</a:t>
            </a:r>
          </a:p>
        </p:txBody>
      </p:sp>
      <p:sp>
        <p:nvSpPr>
          <p:cNvPr id="74" name="Rectangle 73"/>
          <p:cNvSpPr/>
          <p:nvPr/>
        </p:nvSpPr>
        <p:spPr>
          <a:xfrm>
            <a:off x="6593425" y="4980451"/>
            <a:ext cx="18415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/>
              <a:t>[Bo et </a:t>
            </a:r>
            <a:r>
              <a:rPr lang="fr-FR" sz="1600" dirty="0"/>
              <a:t>al. '10]	</a:t>
            </a:r>
          </a:p>
        </p:txBody>
      </p:sp>
      <p:sp>
        <p:nvSpPr>
          <p:cNvPr id="75" name="Rectangle 74"/>
          <p:cNvSpPr/>
          <p:nvPr/>
        </p:nvSpPr>
        <p:spPr>
          <a:xfrm>
            <a:off x="6591190" y="6221481"/>
            <a:ext cx="1654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[Liu et </a:t>
            </a:r>
            <a:r>
              <a:rPr lang="en-US" sz="1600" dirty="0"/>
              <a:t>al. </a:t>
            </a:r>
            <a:r>
              <a:rPr lang="en-US" sz="1600" dirty="0" smtClean="0"/>
              <a:t>’12]</a:t>
            </a:r>
            <a:r>
              <a:rPr lang="en-US" sz="1600" dirty="0"/>
              <a:t>	</a:t>
            </a:r>
          </a:p>
        </p:txBody>
      </p:sp>
      <p:sp>
        <p:nvSpPr>
          <p:cNvPr id="76" name="Rectangle 75"/>
          <p:cNvSpPr/>
          <p:nvPr/>
        </p:nvSpPr>
        <p:spPr>
          <a:xfrm>
            <a:off x="6597286" y="6495801"/>
            <a:ext cx="1654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[Chai et </a:t>
            </a:r>
            <a:r>
              <a:rPr lang="en-US" sz="1600" dirty="0"/>
              <a:t>al. </a:t>
            </a:r>
            <a:r>
              <a:rPr lang="en-US" sz="1600" dirty="0" smtClean="0"/>
              <a:t>’12]</a:t>
            </a:r>
            <a:r>
              <a:rPr lang="en-US" sz="16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1451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519581" y="-192479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Why is Fine-Grained Recognition Difficult?</a:t>
            </a:r>
            <a:endParaRPr lang="en-US" sz="3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366884" y="2593786"/>
            <a:ext cx="2584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Cardigan Welsh Corgi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62" y="1154920"/>
            <a:ext cx="1764578" cy="147048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14546" t="13937" r="-609"/>
          <a:stretch/>
        </p:blipFill>
        <p:spPr>
          <a:xfrm>
            <a:off x="2643588" y="1154920"/>
            <a:ext cx="1960642" cy="1470481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64406" y="1033437"/>
            <a:ext cx="5472558" cy="1929681"/>
          </a:xfrm>
          <a:prstGeom prst="roundRect">
            <a:avLst/>
          </a:prstGeom>
          <a:noFill/>
          <a:ln w="28575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747879" y="3693661"/>
            <a:ext cx="859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…</a:t>
            </a:r>
            <a:endParaRPr lang="en-US" sz="2800" b="1" dirty="0"/>
          </a:p>
        </p:txBody>
      </p:sp>
      <p:grpSp>
        <p:nvGrpSpPr>
          <p:cNvPr id="32" name="Group 31"/>
          <p:cNvGrpSpPr/>
          <p:nvPr/>
        </p:nvGrpSpPr>
        <p:grpSpPr>
          <a:xfrm>
            <a:off x="59176" y="1812641"/>
            <a:ext cx="5547417" cy="3148600"/>
            <a:chOff x="428477" y="3347094"/>
            <a:chExt cx="5547417" cy="3148600"/>
          </a:xfrm>
        </p:grpSpPr>
        <p:sp>
          <p:nvSpPr>
            <p:cNvPr id="34" name="TextBox 33"/>
            <p:cNvSpPr txBox="1"/>
            <p:nvPr/>
          </p:nvSpPr>
          <p:spPr>
            <a:xfrm>
              <a:off x="1712225" y="6126361"/>
              <a:ext cx="2827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Pembroke Welsh Corgi</a:t>
              </a:r>
              <a:endParaRPr lang="en-US" dirty="0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5"/>
            <a:srcRect l="-1034" t="5496" r="1" b="5960"/>
            <a:stretch/>
          </p:blipFill>
          <p:spPr>
            <a:xfrm>
              <a:off x="682503" y="4747322"/>
              <a:ext cx="1764578" cy="1376349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6"/>
            <a:srcRect t="8714" b="8127"/>
            <a:stretch/>
          </p:blipFill>
          <p:spPr>
            <a:xfrm>
              <a:off x="3061283" y="4739988"/>
              <a:ext cx="1663891" cy="1383683"/>
            </a:xfrm>
            <a:prstGeom prst="rect">
              <a:avLst/>
            </a:prstGeom>
          </p:spPr>
        </p:pic>
        <p:sp>
          <p:nvSpPr>
            <p:cNvPr id="39" name="Rounded Rectangle 38"/>
            <p:cNvSpPr/>
            <p:nvPr/>
          </p:nvSpPr>
          <p:spPr>
            <a:xfrm>
              <a:off x="428477" y="4687370"/>
              <a:ext cx="5472558" cy="1808324"/>
            </a:xfrm>
            <a:prstGeom prst="roundRect">
              <a:avLst/>
            </a:prstGeom>
            <a:noFill/>
            <a:ln w="28575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116613" y="3347094"/>
              <a:ext cx="8592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…</a:t>
              </a:r>
              <a:endParaRPr lang="en-US" sz="2800" b="1" dirty="0"/>
            </a:p>
          </p:txBody>
        </p:sp>
      </p:grpSp>
      <p:sp>
        <p:nvSpPr>
          <p:cNvPr id="44" name="Oval 43"/>
          <p:cNvSpPr/>
          <p:nvPr/>
        </p:nvSpPr>
        <p:spPr>
          <a:xfrm>
            <a:off x="2691982" y="3439715"/>
            <a:ext cx="604907" cy="604907"/>
          </a:xfrm>
          <a:prstGeom prst="ellipse">
            <a:avLst/>
          </a:prstGeom>
          <a:noFill/>
          <a:ln w="57150" cmpd="sng">
            <a:solidFill>
              <a:srgbClr val="82FF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397035" y="3599012"/>
            <a:ext cx="604907" cy="604907"/>
          </a:xfrm>
          <a:prstGeom prst="ellipse">
            <a:avLst/>
          </a:prstGeom>
          <a:noFill/>
          <a:ln w="57150" cmpd="sng">
            <a:solidFill>
              <a:srgbClr val="82FF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283051" y="1660728"/>
            <a:ext cx="604907" cy="604907"/>
          </a:xfrm>
          <a:prstGeom prst="ellipse">
            <a:avLst/>
          </a:prstGeom>
          <a:noFill/>
          <a:ln w="57150" cmpd="sng">
            <a:solidFill>
              <a:srgbClr val="82FF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105455" y="1358275"/>
            <a:ext cx="604907" cy="604907"/>
          </a:xfrm>
          <a:prstGeom prst="ellipse">
            <a:avLst/>
          </a:prstGeom>
          <a:noFill/>
          <a:ln w="57150" cmpd="sng">
            <a:solidFill>
              <a:srgbClr val="82FF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5856394" y="1437651"/>
            <a:ext cx="3117939" cy="264213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Learning</a:t>
            </a:r>
            <a:endParaRPr lang="en-US" sz="2400" b="1" dirty="0"/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5567115" y="1758783"/>
            <a:ext cx="289279" cy="6975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5531734" y="3475308"/>
            <a:ext cx="324660" cy="7390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300193" y="6235617"/>
            <a:ext cx="6550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504D"/>
                </a:solidFill>
              </a:rPr>
              <a:t>How to help computers select features?</a:t>
            </a:r>
            <a:endParaRPr lang="en-US" sz="2800" b="1" dirty="0">
              <a:solidFill>
                <a:srgbClr val="C0504D"/>
              </a:solidFill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5">
            <a:alphaModFix amt="34000"/>
          </a:blip>
          <a:srcRect l="-1033" t="68837" r="73137" b="5960"/>
          <a:stretch/>
        </p:blipFill>
        <p:spPr>
          <a:xfrm>
            <a:off x="2210200" y="5354224"/>
            <a:ext cx="487219" cy="39176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5">
            <a:alphaModFix amt="34000"/>
          </a:blip>
          <a:srcRect l="9117" t="9317" r="62987" b="65480"/>
          <a:stretch/>
        </p:blipFill>
        <p:spPr>
          <a:xfrm>
            <a:off x="2811971" y="5350937"/>
            <a:ext cx="487219" cy="39176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5">
            <a:alphaModFix amt="34000"/>
          </a:blip>
          <a:srcRect l="29375" t="36294" r="42729" b="38503"/>
          <a:stretch/>
        </p:blipFill>
        <p:spPr>
          <a:xfrm>
            <a:off x="3360381" y="5358477"/>
            <a:ext cx="487219" cy="391762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5">
            <a:alphaModFix amt="34000"/>
          </a:blip>
          <a:srcRect l="41274" t="37472" r="30830" b="37325"/>
          <a:stretch/>
        </p:blipFill>
        <p:spPr>
          <a:xfrm>
            <a:off x="1692193" y="5350937"/>
            <a:ext cx="487219" cy="39176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5"/>
          <a:srcRect l="66356" t="37620" r="5748" b="37177"/>
          <a:stretch/>
        </p:blipFill>
        <p:spPr>
          <a:xfrm>
            <a:off x="3857831" y="5350937"/>
            <a:ext cx="487219" cy="39176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5">
            <a:alphaModFix amt="34000"/>
          </a:blip>
          <a:srcRect l="64805" t="73810" r="7299" b="987"/>
          <a:stretch/>
        </p:blipFill>
        <p:spPr>
          <a:xfrm>
            <a:off x="4379148" y="5343141"/>
            <a:ext cx="487219" cy="39176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5">
            <a:alphaModFix amt="34000"/>
          </a:blip>
          <a:srcRect l="25746" t="1671" r="46358" b="73126"/>
          <a:stretch/>
        </p:blipFill>
        <p:spPr>
          <a:xfrm>
            <a:off x="4913047" y="5343141"/>
            <a:ext cx="487219" cy="39176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3">
            <a:alphaModFix amt="34000"/>
          </a:blip>
          <a:srcRect l="48977" t="10909" r="23303" b="64545"/>
          <a:stretch/>
        </p:blipFill>
        <p:spPr>
          <a:xfrm>
            <a:off x="1079297" y="5881238"/>
            <a:ext cx="489138" cy="36094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3">
            <a:alphaModFix amt="34000"/>
          </a:blip>
          <a:srcRect l="60261" t="25454" r="12019" b="50000"/>
          <a:stretch/>
        </p:blipFill>
        <p:spPr>
          <a:xfrm>
            <a:off x="1671532" y="5881238"/>
            <a:ext cx="489138" cy="36094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>
            <a:alphaModFix amt="34000"/>
          </a:blip>
          <a:srcRect l="43258" t="75454" r="29022"/>
          <a:stretch/>
        </p:blipFill>
        <p:spPr>
          <a:xfrm>
            <a:off x="483214" y="5900234"/>
            <a:ext cx="489138" cy="36094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3"/>
          <a:srcRect l="4371" t="55798" r="67909" b="19656"/>
          <a:stretch/>
        </p:blipFill>
        <p:spPr>
          <a:xfrm>
            <a:off x="3343025" y="5874670"/>
            <a:ext cx="489138" cy="36094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3">
            <a:alphaModFix amt="34000"/>
          </a:blip>
          <a:srcRect l="32896" t="37727" r="39384" b="37727"/>
          <a:stretch/>
        </p:blipFill>
        <p:spPr>
          <a:xfrm>
            <a:off x="3866735" y="5900234"/>
            <a:ext cx="489138" cy="36094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3">
            <a:alphaModFix amt="34000"/>
          </a:blip>
          <a:srcRect l="69877" t="9195" r="2403" b="66259"/>
          <a:stretch/>
        </p:blipFill>
        <p:spPr>
          <a:xfrm>
            <a:off x="2793656" y="5881238"/>
            <a:ext cx="489138" cy="36094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4">
            <a:alphaModFix amt="34000"/>
          </a:blip>
          <a:srcRect l="41409" t="53413" r="38595" b="23217"/>
          <a:stretch/>
        </p:blipFill>
        <p:spPr>
          <a:xfrm>
            <a:off x="4937719" y="5860073"/>
            <a:ext cx="455553" cy="399302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4"/>
          <a:srcRect l="77802" t="37615" r="-610" b="39590"/>
          <a:stretch/>
        </p:blipFill>
        <p:spPr>
          <a:xfrm>
            <a:off x="452772" y="5343141"/>
            <a:ext cx="519580" cy="389477"/>
          </a:xfrm>
          <a:prstGeom prst="rect">
            <a:avLst/>
          </a:prstGeom>
          <a:ln>
            <a:solidFill>
              <a:srgbClr val="82FF5B"/>
            </a:solidFill>
          </a:ln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/>
          <a:srcRect t="29777" r="70490" b="42171"/>
          <a:stretch/>
        </p:blipFill>
        <p:spPr>
          <a:xfrm>
            <a:off x="2257851" y="5883146"/>
            <a:ext cx="439568" cy="36583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4">
            <a:alphaModFix amt="34000"/>
          </a:blip>
          <a:srcRect l="40703" t="27205" r="36489" b="50000"/>
          <a:stretch/>
        </p:blipFill>
        <p:spPr>
          <a:xfrm>
            <a:off x="4393467" y="5869898"/>
            <a:ext cx="519580" cy="38947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6">
            <a:alphaModFix amt="34000"/>
          </a:blip>
          <a:srcRect l="61129" t="19945" r="9361" b="52003"/>
          <a:stretch/>
        </p:blipFill>
        <p:spPr>
          <a:xfrm>
            <a:off x="1128867" y="5336988"/>
            <a:ext cx="439568" cy="365839"/>
          </a:xfrm>
          <a:prstGeom prst="rect">
            <a:avLst/>
          </a:prstGeom>
        </p:spPr>
      </p:pic>
      <p:sp>
        <p:nvSpPr>
          <p:cNvPr id="78" name="Rectangle 77"/>
          <p:cNvSpPr/>
          <p:nvPr/>
        </p:nvSpPr>
        <p:spPr>
          <a:xfrm>
            <a:off x="3319582" y="5869898"/>
            <a:ext cx="494632" cy="401052"/>
          </a:xfrm>
          <a:prstGeom prst="rect">
            <a:avLst/>
          </a:prstGeom>
          <a:noFill/>
          <a:ln w="57150" cmpd="sng">
            <a:solidFill>
              <a:srgbClr val="82FF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433911" y="5350348"/>
            <a:ext cx="494632" cy="401052"/>
          </a:xfrm>
          <a:prstGeom prst="rect">
            <a:avLst/>
          </a:prstGeom>
          <a:noFill/>
          <a:ln w="57150" cmpd="sng">
            <a:solidFill>
              <a:srgbClr val="82FF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2257851" y="5874670"/>
            <a:ext cx="494632" cy="401052"/>
          </a:xfrm>
          <a:prstGeom prst="rect">
            <a:avLst/>
          </a:prstGeom>
          <a:noFill/>
          <a:ln w="57150" cmpd="sng">
            <a:solidFill>
              <a:srgbClr val="82FF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3866735" y="5345131"/>
            <a:ext cx="494632" cy="401052"/>
          </a:xfrm>
          <a:prstGeom prst="rect">
            <a:avLst/>
          </a:prstGeom>
          <a:noFill/>
          <a:ln w="57150" cmpd="sng">
            <a:solidFill>
              <a:srgbClr val="82FF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88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9486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Toward Fine-Grained Recognition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96335" y="4510967"/>
            <a:ext cx="6315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Mid-level Vision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57570" y="2007087"/>
            <a:ext cx="6315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Better Representation</a:t>
            </a:r>
            <a:endParaRPr lang="en-US" sz="24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214" y="1468257"/>
            <a:ext cx="2212646" cy="14994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05014" y="2946859"/>
            <a:ext cx="2212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[Kumar et al ’12]</a:t>
            </a:r>
            <a:endParaRPr lang="en-US" sz="2000" dirty="0"/>
          </a:p>
        </p:txBody>
      </p:sp>
      <p:pic>
        <p:nvPicPr>
          <p:cNvPr id="16" name="Picture 15" descr="Screen Shot 2013-06-13 at 9.11.5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805" y="4049081"/>
            <a:ext cx="2118996" cy="176389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146627" y="5689892"/>
            <a:ext cx="2212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[Farrell et al ’11]</a:t>
            </a:r>
            <a:endParaRPr lang="en-US" sz="2000" dirty="0"/>
          </a:p>
        </p:txBody>
      </p:sp>
      <p:pic>
        <p:nvPicPr>
          <p:cNvPr id="18" name="Picture 17" descr="Screen Shot 2013-06-13 at 11.02.4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700" y="4360249"/>
            <a:ext cx="2249211" cy="11789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55265" y="5636885"/>
            <a:ext cx="2212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[Chai et al ’12]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6859524" y="2939308"/>
            <a:ext cx="2212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[Yang et al ’12]</a:t>
            </a:r>
            <a:endParaRPr lang="en-US" sz="2000" dirty="0"/>
          </a:p>
        </p:txBody>
      </p:sp>
      <p:pic>
        <p:nvPicPr>
          <p:cNvPr id="4" name="Picture 3" descr="Screen Shot 2013-06-14 at 12.48.3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989" y="1478393"/>
            <a:ext cx="2425700" cy="156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73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45804</TotalTime>
  <Words>1011</Words>
  <Application>Microsoft Macintosh PowerPoint</Application>
  <PresentationFormat>On-screen Show (4:3)</PresentationFormat>
  <Paragraphs>276</Paragraphs>
  <Slides>31</Slides>
  <Notes>31</Notes>
  <HiddenSlides>0</HiddenSlides>
  <MMClips>1</MMClips>
  <ScaleCrop>false</ScaleCrop>
  <HeadingPairs>
    <vt:vector size="8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Calibri</vt:lpstr>
      <vt:lpstr>Office Theme</vt:lpstr>
      <vt:lpstr>Acrobat Document</vt:lpstr>
      <vt:lpstr>Fine-Grained Crowdsourcing for Fine-Grained Recognition</vt:lpstr>
      <vt:lpstr>PowerPoint Presentation</vt:lpstr>
      <vt:lpstr>Fine-Grained Recognition</vt:lpstr>
      <vt:lpstr>Why is Fine-Grained Recognition Difficult?</vt:lpstr>
      <vt:lpstr>Why is Fine-Grained Recognition Difficult?</vt:lpstr>
      <vt:lpstr>Why is Fine-Grained Recognition Difficult?</vt:lpstr>
      <vt:lpstr>PowerPoint Presentation</vt:lpstr>
      <vt:lpstr>Why is Fine-Grained Recognition Difficult?</vt:lpstr>
      <vt:lpstr>Toward Fine-Grained Recognition</vt:lpstr>
      <vt:lpstr>Machine-Crowd Collaboration</vt:lpstr>
      <vt:lpstr>Machine-Crowd Collaboration</vt:lpstr>
      <vt:lpstr>Machine-Crowd Collaboration</vt:lpstr>
      <vt:lpstr>Machine-Crowd Collaboration</vt:lpstr>
      <vt:lpstr>Machine-Crowd Collaboration</vt:lpstr>
      <vt:lpstr>Machine-Crowd Collaboration</vt:lpstr>
      <vt:lpstr>Machine-Crowd Collaboration</vt:lpstr>
      <vt:lpstr>PowerPoint Presentation</vt:lpstr>
      <vt:lpstr>PowerPoint Presentation</vt:lpstr>
      <vt:lpstr>PowerPoint Presentation</vt:lpstr>
      <vt:lpstr>PowerPoint Presentation</vt:lpstr>
      <vt:lpstr>Bubbles versus Related Techniques</vt:lpstr>
      <vt:lpstr>Crowd Picked Bubbles (AMT)</vt:lpstr>
      <vt:lpstr>Bubble Heatmaps</vt:lpstr>
      <vt:lpstr>Machine-Crowd Collaboration</vt:lpstr>
      <vt:lpstr>Machine-Crowd Collaboration</vt:lpstr>
      <vt:lpstr>PowerPoint Presentation</vt:lpstr>
      <vt:lpstr>PowerPoint Presentation</vt:lpstr>
      <vt:lpstr>How many bubbles?</vt:lpstr>
      <vt:lpstr>PowerPoint Presentation</vt:lpstr>
      <vt:lpstr>PowerPoint Presentation</vt:lpstr>
      <vt:lpstr>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Powered by Big Data</dc:title>
  <dc:creator>Jia Deng</dc:creator>
  <cp:lastModifiedBy>Jia Deng</cp:lastModifiedBy>
  <cp:revision>3664</cp:revision>
  <cp:lastPrinted>2013-06-25T19:25:03Z</cp:lastPrinted>
  <dcterms:created xsi:type="dcterms:W3CDTF">2013-02-18T21:50:16Z</dcterms:created>
  <dcterms:modified xsi:type="dcterms:W3CDTF">2013-07-11T18:07:57Z</dcterms:modified>
</cp:coreProperties>
</file>