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4" r:id="rId3"/>
    <p:sldId id="283" r:id="rId4"/>
    <p:sldId id="284" r:id="rId5"/>
    <p:sldId id="285" r:id="rId6"/>
    <p:sldId id="277" r:id="rId7"/>
    <p:sldId id="286" r:id="rId8"/>
    <p:sldId id="287" r:id="rId9"/>
    <p:sldId id="288" r:id="rId10"/>
    <p:sldId id="289" r:id="rId11"/>
    <p:sldId id="267" r:id="rId12"/>
    <p:sldId id="290" r:id="rId13"/>
    <p:sldId id="292" r:id="rId14"/>
    <p:sldId id="293" r:id="rId15"/>
    <p:sldId id="291" r:id="rId16"/>
    <p:sldId id="295" r:id="rId17"/>
    <p:sldId id="316" r:id="rId18"/>
    <p:sldId id="298" r:id="rId19"/>
    <p:sldId id="317" r:id="rId20"/>
    <p:sldId id="300" r:id="rId21"/>
    <p:sldId id="301" r:id="rId22"/>
    <p:sldId id="304" r:id="rId23"/>
    <p:sldId id="302" r:id="rId24"/>
    <p:sldId id="303" r:id="rId25"/>
    <p:sldId id="306" r:id="rId26"/>
    <p:sldId id="307" r:id="rId27"/>
    <p:sldId id="299" r:id="rId28"/>
    <p:sldId id="308" r:id="rId29"/>
    <p:sldId id="309" r:id="rId30"/>
    <p:sldId id="275" r:id="rId31"/>
    <p:sldId id="314" r:id="rId32"/>
    <p:sldId id="318" r:id="rId33"/>
    <p:sldId id="271" r:id="rId34"/>
    <p:sldId id="320" r:id="rId35"/>
    <p:sldId id="321" r:id="rId36"/>
    <p:sldId id="274" r:id="rId37"/>
    <p:sldId id="311" r:id="rId38"/>
    <p:sldId id="273" r:id="rId3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048A"/>
    <a:srgbClr val="008000"/>
    <a:srgbClr val="01002B"/>
    <a:srgbClr val="01102D"/>
    <a:srgbClr val="000000"/>
    <a:srgbClr val="E7E7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2552" autoAdjust="0"/>
  </p:normalViewPr>
  <p:slideViewPr>
    <p:cSldViewPr showGuides="1">
      <p:cViewPr>
        <p:scale>
          <a:sx n="72" d="100"/>
          <a:sy n="72" d="100"/>
        </p:scale>
        <p:origin x="-300" y="-72"/>
      </p:cViewPr>
      <p:guideLst>
        <p:guide orient="horz" pos="20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-2472" y="-8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66179227596556E-2"/>
          <c:y val="0.12979950422863809"/>
          <c:w val="0.74899075115610547"/>
          <c:h val="0.7545418975405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NOX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HUB</c:v>
                </c:pt>
                <c:pt idx="1">
                  <c:v>LSW</c:v>
                </c:pt>
                <c:pt idx="2">
                  <c:v>HUB</c:v>
                </c:pt>
                <c:pt idx="3">
                  <c:v>LSW</c:v>
                </c:pt>
                <c:pt idx="4">
                  <c:v>HUB</c:v>
                </c:pt>
                <c:pt idx="5">
                  <c:v>LSW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55</c:v>
                </c:pt>
                <c:pt idx="2">
                  <c:v>104</c:v>
                </c:pt>
                <c:pt idx="3">
                  <c:v>135</c:v>
                </c:pt>
                <c:pt idx="4">
                  <c:v>110</c:v>
                </c:pt>
                <c:pt idx="5">
                  <c:v>198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Frenetic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HUB</c:v>
                </c:pt>
                <c:pt idx="1">
                  <c:v>LSW</c:v>
                </c:pt>
                <c:pt idx="2">
                  <c:v>HUB</c:v>
                </c:pt>
                <c:pt idx="3">
                  <c:v>LSW</c:v>
                </c:pt>
                <c:pt idx="4">
                  <c:v>HUB</c:v>
                </c:pt>
                <c:pt idx="5">
                  <c:v>LSW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</c:v>
                </c:pt>
                <c:pt idx="1">
                  <c:v>30</c:v>
                </c:pt>
                <c:pt idx="2">
                  <c:v>13</c:v>
                </c:pt>
                <c:pt idx="3">
                  <c:v>37</c:v>
                </c:pt>
                <c:pt idx="4">
                  <c:v>29</c:v>
                </c:pt>
                <c:pt idx="5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891456"/>
        <c:axId val="141892992"/>
      </c:barChart>
      <c:catAx>
        <c:axId val="141891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800" baseline="0">
                <a:solidFill>
                  <a:schemeClr val="accent4"/>
                </a:solidFill>
              </a:defRPr>
            </a:pPr>
            <a:endParaRPr lang="en-US"/>
          </a:p>
        </c:txPr>
        <c:crossAx val="141892992"/>
        <c:crosses val="autoZero"/>
        <c:auto val="0"/>
        <c:lblAlgn val="ctr"/>
        <c:lblOffset val="100"/>
        <c:noMultiLvlLbl val="0"/>
      </c:catAx>
      <c:valAx>
        <c:axId val="141892992"/>
        <c:scaling>
          <c:orientation val="minMax"/>
          <c:max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891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566179227596556E-2"/>
          <c:y val="0.12979950422863809"/>
          <c:w val="0.74899075115610547"/>
          <c:h val="0.7545418975405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NOX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HUB</c:v>
                </c:pt>
                <c:pt idx="1">
                  <c:v>LSW</c:v>
                </c:pt>
                <c:pt idx="2">
                  <c:v>HUB</c:v>
                </c:pt>
                <c:pt idx="3">
                  <c:v>LSW</c:v>
                </c:pt>
                <c:pt idx="4">
                  <c:v>HUB</c:v>
                </c:pt>
                <c:pt idx="5">
                  <c:v>LSW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8.8000000000000007</c:v>
                </c:pt>
                <c:pt idx="1">
                  <c:v>9.6999999999999993</c:v>
                </c:pt>
                <c:pt idx="2">
                  <c:v>8.4</c:v>
                </c:pt>
                <c:pt idx="3">
                  <c:v>10.7</c:v>
                </c:pt>
                <c:pt idx="4">
                  <c:v>7.5</c:v>
                </c:pt>
                <c:pt idx="5">
                  <c:v>7.1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Frenetic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HUB</c:v>
                </c:pt>
                <c:pt idx="1">
                  <c:v>LSW</c:v>
                </c:pt>
                <c:pt idx="2">
                  <c:v>HUB</c:v>
                </c:pt>
                <c:pt idx="3">
                  <c:v>LSW</c:v>
                </c:pt>
                <c:pt idx="4">
                  <c:v>HUB</c:v>
                </c:pt>
                <c:pt idx="5">
                  <c:v>LSW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8.8000000000000007</c:v>
                </c:pt>
                <c:pt idx="1">
                  <c:v>11.8</c:v>
                </c:pt>
                <c:pt idx="2">
                  <c:v>10.8</c:v>
                </c:pt>
                <c:pt idx="3">
                  <c:v>11.8</c:v>
                </c:pt>
                <c:pt idx="4">
                  <c:v>5.8</c:v>
                </c:pt>
                <c:pt idx="5">
                  <c:v>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938048"/>
        <c:axId val="142771328"/>
      </c:barChart>
      <c:catAx>
        <c:axId val="141938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800" baseline="0">
                <a:solidFill>
                  <a:schemeClr val="accent4"/>
                </a:solidFill>
              </a:defRPr>
            </a:pPr>
            <a:endParaRPr lang="en-US"/>
          </a:p>
        </c:txPr>
        <c:crossAx val="142771328"/>
        <c:crosses val="autoZero"/>
        <c:auto val="0"/>
        <c:lblAlgn val="ctr"/>
        <c:lblOffset val="100"/>
        <c:noMultiLvlLbl val="0"/>
      </c:catAx>
      <c:valAx>
        <c:axId val="14277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938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FCA035E-2594-4025-8AFA-1BA3C0D6568D}" type="datetimeFigureOut">
              <a:rPr lang="en-US" smtClean="0"/>
              <a:pPr/>
              <a:t>6/4/2011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20839D6-002A-4F4A-8175-B86FD5D14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38221C7-CC99-4C1C-B116-1D6C615464D3}" type="datetimeFigureOut">
              <a:rPr lang="en-US" smtClean="0"/>
              <a:pPr/>
              <a:t>6/4/2011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DE660B7-BC6E-4398-B1DF-166C3F1C0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6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60B7-BC6E-4398-B1DF-166C3F1C0E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60B7-BC6E-4398-B1DF-166C3F1C0E8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60B7-BC6E-4398-B1DF-166C3F1C0E8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60B7-BC6E-4398-B1DF-166C3F1C0E8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60B7-BC6E-4398-B1DF-166C3F1C0E8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Heavy hitters: group by mac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60B7-BC6E-4398-B1DF-166C3F1C0E8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73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60B7-BC6E-4398-B1DF-166C3F1C0E8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60B7-BC6E-4398-B1DF-166C3F1C0E8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router (IP address), switch (MAC address), NAT (IP address and TCP/UDP port),</a:t>
            </a:r>
            <a:br>
              <a:rPr lang="en-US" dirty="0" smtClean="0"/>
            </a:br>
            <a:r>
              <a:rPr lang="en-US" dirty="0" smtClean="0"/>
              <a:t>firewall (drop IP addresses, protocol, TCP/UDP port), ... and combinations of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60B7-BC6E-4398-B1DF-166C3F1C0E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4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60B7-BC6E-4398-B1DF-166C3F1C0E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075" indent="-23207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60B7-BC6E-4398-B1DF-166C3F1C0E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60B7-BC6E-4398-B1DF-166C3F1C0E8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33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obviously</a:t>
            </a:r>
            <a:r>
              <a:rPr lang="en-US" baseline="0" dirty="0" smtClean="0"/>
              <a:t> the right thing to do once you’ve found the correct abstraction, but it’s </a:t>
            </a:r>
            <a:r>
              <a:rPr lang="en-US" dirty="0" smtClean="0"/>
              <a:t>hard to see the sunlight</a:t>
            </a:r>
            <a:r>
              <a:rPr lang="en-US" baseline="0" dirty="0" smtClean="0"/>
              <a:t> grassy fields from the depths of the foggy marsh.  It took us a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60B7-BC6E-4398-B1DF-166C3F1C0E8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95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60B7-BC6E-4398-B1DF-166C3F1C0E8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69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think about complexity of repeatedly</a:t>
            </a:r>
            <a:r>
              <a:rPr lang="en-US" baseline="0" dirty="0" smtClean="0"/>
              <a:t> iterating through a large list of </a:t>
            </a:r>
            <a:r>
              <a:rPr lang="en-US" baseline="0" dirty="0" err="1" smtClean="0"/>
              <a:t>ips</a:t>
            </a:r>
            <a:r>
              <a:rPr lang="en-US" dirty="0" smtClean="0"/>
              <a:t>.  How to do it better?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60B7-BC6E-4398-B1DF-166C3F1C0E8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57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CE9C4-7213-4241-BBF0-CD9B7920B59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3733800"/>
            <a:ext cx="9144000" cy="312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bg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111375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8001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96200" y="6400800"/>
            <a:ext cx="1447800" cy="457200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295400" cy="457200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flipV="1">
            <a:off x="5410181" y="3733800"/>
            <a:ext cx="3733819" cy="152400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429000" y="3581400"/>
            <a:ext cx="5715000" cy="76200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011F5B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3657600"/>
            <a:ext cx="9144001" cy="140677"/>
          </a:xfrm>
          <a:prstGeom prst="rect">
            <a:avLst/>
          </a:prstGeom>
          <a:solidFill>
            <a:srgbClr val="01002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8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  <a:ln>
            <a:noFill/>
          </a:ln>
        </p:spPr>
        <p:txBody>
          <a:bodyPr/>
          <a:lstStyle>
            <a:lvl1pPr>
              <a:buClr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6764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400800"/>
            <a:ext cx="762000" cy="457200"/>
          </a:xfrm>
        </p:spPr>
        <p:txBody>
          <a:bodyPr anchor="t" anchorCtr="0"/>
          <a:lstStyle>
            <a:lvl1pPr algn="ctr">
              <a:defRPr/>
            </a:lvl1pPr>
          </a:lstStyle>
          <a:p>
            <a:fld id="{96652B35-718D-4E28-AFEB-B694A3B357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5410181" y="914400"/>
            <a:ext cx="3733819" cy="152400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429000" y="762000"/>
            <a:ext cx="5715000" cy="76200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011F5B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838200"/>
            <a:ext cx="9144001" cy="140677"/>
          </a:xfrm>
          <a:prstGeom prst="rect">
            <a:avLst/>
          </a:prstGeom>
          <a:solidFill>
            <a:srgbClr val="01002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ln>
            <a:noFill/>
          </a:ln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01002B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334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0"/>
            <a:ext cx="8229600" cy="99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 anchor="ctr">
            <a:normAutofit/>
          </a:bodyPr>
          <a:lstStyle>
            <a:lvl1pPr>
              <a:defRPr sz="3600" b="1" i="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4041648" cy="457200"/>
          </a:xfrm>
          <a:noFill/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1066800"/>
            <a:ext cx="4041775" cy="457200"/>
          </a:xfrm>
          <a:noFill/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1524000"/>
            <a:ext cx="4041648" cy="50707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1524000"/>
            <a:ext cx="4041775" cy="50707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r>
              <a:rPr lang="en-US" smtClean="0"/>
              <a:t>4.29.2011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86736" y="6400800"/>
            <a:ext cx="957264" cy="457200"/>
          </a:xfrm>
        </p:spPr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1000" y="6492240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72400" y="6400800"/>
            <a:ext cx="137160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038600" y="6400800"/>
            <a:ext cx="1066800" cy="457200"/>
          </a:xfrm>
          <a:prstGeom prst="rect">
            <a:avLst/>
          </a:prstGeom>
        </p:spPr>
        <p:txBody>
          <a:bodyPr vert="horz" anchor="t" anchorCtr="0"/>
          <a:lstStyle>
            <a:lvl1pPr algn="ctr" eaLnBrk="1" latinLnBrk="0" hangingPunct="1">
              <a:defRPr kumimoji="0" sz="1600">
                <a:solidFill>
                  <a:schemeClr val="tx1"/>
                </a:solidFill>
              </a:defRPr>
            </a:lvl1pPr>
          </a:lstStyle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 flipV="1">
            <a:off x="5410181" y="914400"/>
            <a:ext cx="3733819" cy="152400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3429000" y="762000"/>
            <a:ext cx="5715000" cy="76200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011F5B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838200"/>
            <a:ext cx="9144001" cy="140677"/>
          </a:xfrm>
          <a:prstGeom prst="rect">
            <a:avLst/>
          </a:prstGeom>
          <a:solidFill>
            <a:srgbClr val="01002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Tx/>
        <a:buFontTx/>
        <a:buNone/>
        <a:defRPr kumimoji="0"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Tx/>
        <a:buSzPct val="75000"/>
        <a:buFont typeface="Wingdings" pitchFamily="2" charset="2"/>
        <a:buChar char="§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Tx/>
        <a:buFont typeface="Myriad Pro" pitchFamily="34" charset="0"/>
        <a:buChar char="–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Tx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Tx/>
        <a:buFont typeface="Georgia"/>
        <a:buChar char="▫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frenetic-lang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95800"/>
            <a:ext cx="8534400" cy="2057400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     David Walker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              Princeton University </a:t>
            </a: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pPr indent="-457200"/>
            <a:r>
              <a:rPr lang="en-US" sz="1900" dirty="0" smtClean="0">
                <a:solidFill>
                  <a:schemeClr val="bg1"/>
                </a:solidFill>
              </a:rPr>
              <a:t>Joint work with Nate Foster,  Michael J. Freedman, Rob Harrison,  </a:t>
            </a:r>
          </a:p>
          <a:p>
            <a:pPr indent="-457200"/>
            <a:r>
              <a:rPr lang="en-US" sz="1900" dirty="0" smtClean="0">
                <a:solidFill>
                  <a:schemeClr val="bg1"/>
                </a:solidFill>
              </a:rPr>
              <a:t>Christopher Monsanto, Mark </a:t>
            </a:r>
            <a:r>
              <a:rPr lang="en-US" sz="1900" smtClean="0">
                <a:solidFill>
                  <a:schemeClr val="bg1"/>
                </a:solidFill>
              </a:rPr>
              <a:t>Reitblatt</a:t>
            </a:r>
            <a:r>
              <a:rPr lang="en-US" sz="1900" dirty="0" smtClean="0">
                <a:solidFill>
                  <a:schemeClr val="bg1"/>
                </a:solidFill>
              </a:rPr>
              <a:t>, Jennifer Rexford, and Alec Story </a:t>
            </a:r>
          </a:p>
          <a:p>
            <a:pPr indent="-457200"/>
            <a:r>
              <a:rPr lang="en-US" sz="1900" dirty="0" smtClean="0">
                <a:solidFill>
                  <a:schemeClr val="bg1"/>
                </a:solidFill>
              </a:rPr>
              <a:t>at Princeton and Cornell Universities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828800"/>
            <a:ext cx="8458200" cy="1470025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chemeClr val="accent1"/>
                </a:solidFill>
              </a:rPr>
              <a:t>A Network Programming Language</a:t>
            </a:r>
            <a:endParaRPr lang="en-US" sz="4000" b="1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6400800" cy="1069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" name="Picture 2" descr="C:\Users\rob\Documents\My Dropbox\frenetic\repo\writing\talks\2010-07-plday\png\princeton-shiel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104" y="4495800"/>
            <a:ext cx="555496" cy="649695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NOX:  A Controller Platform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131653"/>
            <a:ext cx="1465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Myriad Pro" pitchFamily="34" charset="0"/>
              </a:rPr>
              <a:t>Controller</a:t>
            </a:r>
            <a:endParaRPr lang="en-US" sz="2400">
              <a:solidFill>
                <a:srgbClr val="C00000"/>
              </a:solidFill>
              <a:latin typeface="Myriad Pro" pitchFamily="34" charset="0"/>
            </a:endParaRPr>
          </a:p>
        </p:txBody>
      </p:sp>
      <p:pic>
        <p:nvPicPr>
          <p:cNvPr id="7" name="Picture 6" descr="ofarc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28021"/>
            <a:ext cx="5079278" cy="32575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955858" y="1295400"/>
            <a:ext cx="4147289" cy="431930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3798" y="2316539"/>
            <a:ext cx="421140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NOX – Controller Platform</a:t>
            </a:r>
          </a:p>
          <a:p>
            <a:endParaRPr lang="en-US" dirty="0" smtClean="0"/>
          </a:p>
          <a:p>
            <a:r>
              <a:rPr lang="en-US" b="1" dirty="0" smtClean="0"/>
              <a:t>Exports Rule-management interface:</a:t>
            </a: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Install </a:t>
            </a:r>
            <a:r>
              <a:rPr lang="en-US" dirty="0" err="1"/>
              <a:t>O</a:t>
            </a:r>
            <a:r>
              <a:rPr lang="en-US" dirty="0" err="1" smtClean="0"/>
              <a:t>penFlow</a:t>
            </a:r>
            <a:r>
              <a:rPr lang="en-US" dirty="0" smtClean="0"/>
              <a:t> </a:t>
            </a:r>
            <a:r>
              <a:rPr lang="en-US" dirty="0"/>
              <a:t>rule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Uninstall </a:t>
            </a:r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/>
              <a:t>rule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Ask for stats associated with </a:t>
            </a:r>
            <a:r>
              <a:rPr lang="en-US" dirty="0" smtClean="0"/>
              <a:t>rule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/>
              <a:t>Exports Events: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Packet 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Topology Changes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352800" y="1447800"/>
            <a:ext cx="1646044" cy="1580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36517" y="3886200"/>
            <a:ext cx="1462327" cy="135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55858" y="2133600"/>
            <a:ext cx="41472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72541" y="1591413"/>
            <a:ext cx="259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Controller Application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972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OpenFlow Architecture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0" y="2057400"/>
            <a:ext cx="7543800" cy="3429000"/>
          </a:xfrm>
          <a:prstGeom prst="roundRect">
            <a:avLst>
              <a:gd name="adj" fmla="val 475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2286000"/>
            <a:ext cx="1465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Myriad Pro" pitchFamily="34" charset="0"/>
              </a:rPr>
              <a:t>Controller</a:t>
            </a:r>
            <a:endParaRPr lang="en-US" sz="2400">
              <a:solidFill>
                <a:srgbClr val="C00000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3002" y="4724400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1002B"/>
                </a:solidFill>
                <a:latin typeface="Myriad Pro" pitchFamily="34" charset="0"/>
              </a:rPr>
              <a:t>Switches</a:t>
            </a:r>
            <a:endParaRPr lang="en-US" sz="2800">
              <a:solidFill>
                <a:srgbClr val="01002B"/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352800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1002B"/>
                </a:solidFill>
                <a:latin typeface="Myriad Pro" pitchFamily="34" charset="0"/>
              </a:rPr>
              <a:t>Network Events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Myriad Pro" pitchFamily="34" charset="0"/>
              </a:rPr>
              <a:t> Forwarding table miss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46870" y="2438400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Myriad Pro" pitchFamily="34" charset="0"/>
              </a:rPr>
              <a:t>Control Messages</a:t>
            </a:r>
            <a:endParaRPr lang="en-US" sz="1600" dirty="0" smtClean="0">
              <a:latin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Myriad Pro" pitchFamily="34" charset="0"/>
              </a:rPr>
              <a:t> Add/remove rules</a:t>
            </a:r>
          </a:p>
        </p:txBody>
      </p:sp>
      <p:pic>
        <p:nvPicPr>
          <p:cNvPr id="17" name="Picture 16" descr="ofarch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182368"/>
            <a:ext cx="5079278" cy="325755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8679493" flipV="1">
            <a:off x="5133583" y="3086379"/>
            <a:ext cx="302628" cy="533400"/>
          </a:xfrm>
          <a:prstGeom prst="downArrow">
            <a:avLst/>
          </a:prstGeom>
          <a:solidFill>
            <a:srgbClr val="FFB9B9"/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>
              <a:latin typeface="Myriad Pro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3015090">
            <a:off x="2646812" y="4262467"/>
            <a:ext cx="279164" cy="5334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>
              <a:latin typeface="Myriad Pro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1498718" y="4699117"/>
            <a:ext cx="279164" cy="5334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>
              <a:latin typeface="Myriad Pro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10740000" flipV="1">
            <a:off x="4382585" y="3427351"/>
            <a:ext cx="302628" cy="533400"/>
          </a:xfrm>
          <a:prstGeom prst="downArrow">
            <a:avLst/>
          </a:prstGeom>
          <a:solidFill>
            <a:srgbClr val="FFB9B9"/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>
              <a:latin typeface="Myriad Pro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 rot="13020000" flipV="1">
            <a:off x="3440492" y="3275143"/>
            <a:ext cx="302628" cy="533400"/>
          </a:xfrm>
          <a:prstGeom prst="downArrow">
            <a:avLst/>
          </a:prstGeom>
          <a:solidFill>
            <a:srgbClr val="FFB9B9"/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>
              <a:latin typeface="Myriad Pro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16200000">
            <a:off x="1228705" y="4770996"/>
            <a:ext cx="279164" cy="5334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8585E-6 L 0.13368 -0.0011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9.34536E-7 L 0.09705 -0.1681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0111E-6 L 0.10677 0.1922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-0.00416 0.1611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89547E-6 L -0.09236 0.15518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7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5532E-6 L 0.77916 -0.00185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58" y="-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I: Modular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1828800"/>
            <a:ext cx="8534400" cy="2285999"/>
          </a:xfrm>
          <a:prstGeom prst="roundRect">
            <a:avLst>
              <a:gd name="adj" fmla="val 407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524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8" name="Group 7"/>
          <p:cNvGrpSpPr/>
          <p:nvPr/>
        </p:nvGrpSpPr>
        <p:grpSpPr>
          <a:xfrm>
            <a:off x="3848365" y="4419600"/>
            <a:ext cx="1269376" cy="660400"/>
            <a:chOff x="1828800" y="4572000"/>
            <a:chExt cx="1269376" cy="660400"/>
          </a:xfrm>
        </p:grpSpPr>
        <p:pic>
          <p:nvPicPr>
            <p:cNvPr id="9" name="Picture 8" descr="switch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4572000"/>
              <a:ext cx="1269376" cy="6604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2438400" y="4800600"/>
              <a:ext cx="76200" cy="76200"/>
            </a:xfrm>
            <a:prstGeom prst="ellipse">
              <a:avLst/>
            </a:prstGeom>
            <a:solidFill>
              <a:srgbClr val="011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2618277" y="4890052"/>
            <a:ext cx="1306288" cy="0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15165" y="4860235"/>
            <a:ext cx="1306288" cy="0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09600" y="2198532"/>
            <a:ext cx="2209800" cy="804672"/>
          </a:xfrm>
          <a:prstGeom prst="roundRect">
            <a:avLst>
              <a:gd name="adj" fmla="val 9177"/>
            </a:avLst>
          </a:prstGeom>
          <a:solidFill>
            <a:schemeClr val="bg2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r>
              <a:rPr lang="en-US" sz="2000" dirty="0" smtClean="0">
                <a:latin typeface="Myriad Pro" pitchFamily="34" charset="0"/>
              </a:rPr>
              <a:t>Routing</a:t>
            </a:r>
          </a:p>
          <a:p>
            <a:r>
              <a:rPr lang="en-US" sz="2000" dirty="0" smtClean="0">
                <a:latin typeface="Myriad Pro" pitchFamily="34" charset="0"/>
              </a:rPr>
              <a:t>Module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3921" y="1524000"/>
            <a:ext cx="5715000" cy="304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800" dirty="0" smtClean="0">
                <a:latin typeface="Myriad Pro" pitchFamily="34" charset="0"/>
              </a:rPr>
              <a:t>Controller Application</a:t>
            </a:r>
            <a:endParaRPr lang="en-US" sz="2800" dirty="0">
              <a:latin typeface="Myriad Pro" pitchFamily="34" charset="0"/>
            </a:endParaRPr>
          </a:p>
        </p:txBody>
      </p:sp>
      <p:cxnSp>
        <p:nvCxnSpPr>
          <p:cNvPr id="24" name="Elbow Connector 23"/>
          <p:cNvCxnSpPr>
            <a:stCxn id="16" idx="2"/>
            <a:endCxn id="9" idx="0"/>
          </p:cNvCxnSpPr>
          <p:nvPr/>
        </p:nvCxnSpPr>
        <p:spPr>
          <a:xfrm rot="16200000" flipH="1">
            <a:off x="2390578" y="2327125"/>
            <a:ext cx="1416396" cy="2768553"/>
          </a:xfrm>
          <a:prstGeom prst="bentConnector3">
            <a:avLst/>
          </a:prstGeom>
          <a:ln w="38100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52600" y="3364468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R: forward port 1 to port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3823" y="49242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40253" y="49242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  <p:sp>
        <p:nvSpPr>
          <p:cNvPr id="30" name="Rounded Rectangle 29"/>
          <p:cNvSpPr/>
          <p:nvPr/>
        </p:nvSpPr>
        <p:spPr>
          <a:xfrm>
            <a:off x="6360681" y="2198532"/>
            <a:ext cx="2209800" cy="804672"/>
          </a:xfrm>
          <a:prstGeom prst="roundRect">
            <a:avLst>
              <a:gd name="adj" fmla="val 9177"/>
            </a:avLst>
          </a:prstGeom>
          <a:solidFill>
            <a:schemeClr val="bg2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r>
              <a:rPr lang="en-US" sz="2000" dirty="0" smtClean="0">
                <a:latin typeface="Myriad Pro" pitchFamily="34" charset="0"/>
              </a:rPr>
              <a:t>Monitoring</a:t>
            </a:r>
          </a:p>
          <a:p>
            <a:r>
              <a:rPr lang="en-US" sz="2000" dirty="0" smtClean="0">
                <a:latin typeface="Myriad Pro" pitchFamily="34" charset="0"/>
              </a:rPr>
              <a:t>Module</a:t>
            </a:r>
          </a:p>
        </p:txBody>
      </p:sp>
      <p:cxnSp>
        <p:nvCxnSpPr>
          <p:cNvPr id="31" name="Elbow Connector 30"/>
          <p:cNvCxnSpPr>
            <a:stCxn id="30" idx="2"/>
            <a:endCxn id="9" idx="0"/>
          </p:cNvCxnSpPr>
          <p:nvPr/>
        </p:nvCxnSpPr>
        <p:spPr>
          <a:xfrm rot="5400000">
            <a:off x="5266119" y="2220138"/>
            <a:ext cx="1416396" cy="2982528"/>
          </a:xfrm>
          <a:prstGeom prst="bentConnector3">
            <a:avLst/>
          </a:prstGeom>
          <a:ln w="38100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53159" y="3665955"/>
            <a:ext cx="20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uery web traffic?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33800" y="51054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installed</a:t>
            </a:r>
          </a:p>
        </p:txBody>
      </p:sp>
      <p:sp>
        <p:nvSpPr>
          <p:cNvPr id="38" name="Freeform 37"/>
          <p:cNvSpPr/>
          <p:nvPr/>
        </p:nvSpPr>
        <p:spPr>
          <a:xfrm>
            <a:off x="4943060" y="3960419"/>
            <a:ext cx="1988273" cy="1714463"/>
          </a:xfrm>
          <a:custGeom>
            <a:avLst/>
            <a:gdLst>
              <a:gd name="connsiteX0" fmla="*/ 2451652 w 2487356"/>
              <a:gd name="connsiteY0" fmla="*/ 154836 h 2435958"/>
              <a:gd name="connsiteX1" fmla="*/ 2451652 w 2487356"/>
              <a:gd name="connsiteY1" fmla="*/ 234349 h 2435958"/>
              <a:gd name="connsiteX2" fmla="*/ 2080592 w 2487356"/>
              <a:gd name="connsiteY2" fmla="*/ 2381201 h 2435958"/>
              <a:gd name="connsiteX3" fmla="*/ 0 w 2487356"/>
              <a:gd name="connsiteY3" fmla="*/ 1586070 h 2435958"/>
              <a:gd name="connsiteX0" fmla="*/ 2478156 w 2513860"/>
              <a:gd name="connsiteY0" fmla="*/ 154836 h 2486932"/>
              <a:gd name="connsiteX1" fmla="*/ 2478156 w 2513860"/>
              <a:gd name="connsiteY1" fmla="*/ 234349 h 2486932"/>
              <a:gd name="connsiteX2" fmla="*/ 2107096 w 2513860"/>
              <a:gd name="connsiteY2" fmla="*/ 2381201 h 2486932"/>
              <a:gd name="connsiteX3" fmla="*/ 0 w 2513860"/>
              <a:gd name="connsiteY3" fmla="*/ 1863112 h 2486932"/>
              <a:gd name="connsiteX0" fmla="*/ 2478156 w 2526190"/>
              <a:gd name="connsiteY0" fmla="*/ 136822 h 2265964"/>
              <a:gd name="connsiteX1" fmla="*/ 2478156 w 2526190"/>
              <a:gd name="connsiteY1" fmla="*/ 216335 h 2265964"/>
              <a:gd name="connsiteX2" fmla="*/ 1934818 w 2526190"/>
              <a:gd name="connsiteY2" fmla="*/ 2086145 h 2265964"/>
              <a:gd name="connsiteX3" fmla="*/ 0 w 2526190"/>
              <a:gd name="connsiteY3" fmla="*/ 1845098 h 2265964"/>
              <a:gd name="connsiteX0" fmla="*/ 2478156 w 2478156"/>
              <a:gd name="connsiteY0" fmla="*/ -1 h 2049628"/>
              <a:gd name="connsiteX1" fmla="*/ 1934818 w 2478156"/>
              <a:gd name="connsiteY1" fmla="*/ 1869809 h 2049628"/>
              <a:gd name="connsiteX2" fmla="*/ 0 w 2478156"/>
              <a:gd name="connsiteY2" fmla="*/ 1628762 h 2049628"/>
              <a:gd name="connsiteX0" fmla="*/ 2429575 w 2429575"/>
              <a:gd name="connsiteY0" fmla="*/ 0 h 2240096"/>
              <a:gd name="connsiteX1" fmla="*/ 1934818 w 2429575"/>
              <a:gd name="connsiteY1" fmla="*/ 2060277 h 2240096"/>
              <a:gd name="connsiteX2" fmla="*/ 0 w 2429575"/>
              <a:gd name="connsiteY2" fmla="*/ 1819230 h 22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9575" h="2240096">
                <a:moveTo>
                  <a:pt x="2429575" y="0"/>
                </a:moveTo>
                <a:cubicBezTo>
                  <a:pt x="2339019" y="324887"/>
                  <a:pt x="2347844" y="1788816"/>
                  <a:pt x="1934818" y="2060277"/>
                </a:cubicBezTo>
                <a:cubicBezTo>
                  <a:pt x="1521792" y="2331738"/>
                  <a:pt x="835991" y="2329439"/>
                  <a:pt x="0" y="1819230"/>
                </a:cubicBezTo>
              </a:path>
            </a:pathLst>
          </a:cu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307576" y="5638800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Doesn’t work! Repeater rules too</a:t>
            </a:r>
          </a:p>
          <a:p>
            <a:r>
              <a:rPr lang="en-US" dirty="0"/>
              <a:t>c</a:t>
            </a:r>
            <a:r>
              <a:rPr lang="en-US" dirty="0" smtClean="0"/>
              <a:t>oarse-grained</a:t>
            </a:r>
          </a:p>
        </p:txBody>
      </p:sp>
    </p:spTree>
    <p:extLst>
      <p:ext uri="{BB962C8B-B14F-4D97-AF65-F5344CB8AC3E}">
        <p14:creationId xmlns:p14="http://schemas.microsoft.com/office/powerpoint/2010/main" val="29397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6" grpId="0"/>
      <p:bldP spid="38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Modular Programming: A Different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8602" y="6248400"/>
            <a:ext cx="762000" cy="457200"/>
          </a:xfrm>
        </p:spPr>
        <p:txBody>
          <a:bodyPr/>
          <a:lstStyle/>
          <a:p>
            <a:fld id="{96652B35-718D-4E28-AFEB-B694A3B357E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5153" y="1524000"/>
            <a:ext cx="44754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1"/>
                </a:solidFill>
              </a:rPr>
              <a:t>def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switch_join</a:t>
            </a:r>
            <a:r>
              <a:rPr lang="en-US" sz="1400" dirty="0">
                <a:solidFill>
                  <a:schemeClr val="accent1"/>
                </a:solidFill>
              </a:rPr>
              <a:t>(switch):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 repeater(switch)</a:t>
            </a:r>
          </a:p>
          <a:p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err="1">
                <a:solidFill>
                  <a:schemeClr val="accent1"/>
                </a:solidFill>
              </a:rPr>
              <a:t>def</a:t>
            </a:r>
            <a:r>
              <a:rPr lang="en-US" sz="1400" dirty="0">
                <a:solidFill>
                  <a:schemeClr val="accent1"/>
                </a:solidFill>
              </a:rPr>
              <a:t> repeater(switch):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 pat1 </a:t>
            </a:r>
            <a:r>
              <a:rPr lang="en-US" sz="1400" dirty="0">
                <a:solidFill>
                  <a:schemeClr val="accent1"/>
                </a:solidFill>
              </a:rPr>
              <a:t>= {in_port:1}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 pat2 </a:t>
            </a:r>
            <a:r>
              <a:rPr lang="en-US" sz="1400" dirty="0">
                <a:solidFill>
                  <a:schemeClr val="accent1"/>
                </a:solidFill>
              </a:rPr>
              <a:t>= {in_port:2}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 install(switch,pat1,DEFAULT,None</a:t>
            </a:r>
            <a:r>
              <a:rPr lang="en-US" sz="1400" dirty="0">
                <a:solidFill>
                  <a:schemeClr val="accent1"/>
                </a:solidFill>
              </a:rPr>
              <a:t>,[output(2)])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 install(switch,pat2,DEFAULT,None</a:t>
            </a:r>
            <a:r>
              <a:rPr lang="en-US" sz="1400" dirty="0">
                <a:solidFill>
                  <a:schemeClr val="accent1"/>
                </a:solidFill>
              </a:rPr>
              <a:t>,[output(1</a:t>
            </a:r>
            <a:r>
              <a:rPr lang="en-US" sz="1400" dirty="0" smtClean="0">
                <a:solidFill>
                  <a:schemeClr val="accent1"/>
                </a:solidFill>
              </a:rPr>
              <a:t>)])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1" y="4237672"/>
            <a:ext cx="39950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accent4"/>
                </a:solidFill>
              </a:rPr>
              <a:t>def</a:t>
            </a:r>
            <a:r>
              <a:rPr lang="en-US" sz="1400" dirty="0">
                <a:solidFill>
                  <a:schemeClr val="accent4"/>
                </a:solidFill>
              </a:rPr>
              <a:t> monitor(switch):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  pat </a:t>
            </a:r>
            <a:r>
              <a:rPr lang="en-US" sz="1400" dirty="0">
                <a:solidFill>
                  <a:schemeClr val="accent4"/>
                </a:solidFill>
              </a:rPr>
              <a:t>= {in_port:2,tp_src:80}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  install(switch</a:t>
            </a:r>
            <a:r>
              <a:rPr lang="en-US" sz="1400" dirty="0">
                <a:solidFill>
                  <a:schemeClr val="accent4"/>
                </a:solidFill>
              </a:rPr>
              <a:t>, pat, DEFAULT, None, [])</a:t>
            </a:r>
          </a:p>
          <a:p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smtClean="0">
                <a:solidFill>
                  <a:schemeClr val="accent4"/>
                </a:solidFill>
              </a:rPr>
              <a:t> </a:t>
            </a:r>
            <a:r>
              <a:rPr lang="en-US" sz="1400" dirty="0" err="1" smtClean="0">
                <a:solidFill>
                  <a:schemeClr val="accent4"/>
                </a:solidFill>
              </a:rPr>
              <a:t>query_stats</a:t>
            </a:r>
            <a:r>
              <a:rPr lang="en-US" sz="1400" dirty="0" smtClean="0">
                <a:solidFill>
                  <a:schemeClr val="accent4"/>
                </a:solidFill>
              </a:rPr>
              <a:t>(switch</a:t>
            </a:r>
            <a:r>
              <a:rPr lang="en-US" sz="1400" dirty="0">
                <a:solidFill>
                  <a:schemeClr val="accent4"/>
                </a:solidFill>
              </a:rPr>
              <a:t>, pat)</a:t>
            </a:r>
          </a:p>
          <a:p>
            <a:endParaRPr lang="en-US" sz="1400" dirty="0" smtClean="0">
              <a:solidFill>
                <a:schemeClr val="accent4"/>
              </a:solidFill>
            </a:endParaRPr>
          </a:p>
          <a:p>
            <a:r>
              <a:rPr lang="en-US" sz="1400" dirty="0" err="1" smtClean="0">
                <a:solidFill>
                  <a:schemeClr val="accent4"/>
                </a:solidFill>
              </a:rPr>
              <a:t>def</a:t>
            </a:r>
            <a:r>
              <a:rPr lang="en-US" sz="1400" dirty="0" smtClean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stats_in</a:t>
            </a:r>
            <a:r>
              <a:rPr lang="en-US" sz="1400" dirty="0">
                <a:solidFill>
                  <a:schemeClr val="accent4"/>
                </a:solidFill>
              </a:rPr>
              <a:t>(switch, </a:t>
            </a:r>
            <a:r>
              <a:rPr lang="en-US" sz="1400" dirty="0" err="1">
                <a:solidFill>
                  <a:schemeClr val="accent4"/>
                </a:solidFill>
              </a:rPr>
              <a:t>xid</a:t>
            </a:r>
            <a:r>
              <a:rPr lang="en-US" sz="1400" dirty="0">
                <a:solidFill>
                  <a:schemeClr val="accent4"/>
                </a:solidFill>
              </a:rPr>
              <a:t>, pattern, packets, bytes):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  print </a:t>
            </a:r>
            <a:r>
              <a:rPr lang="en-US" sz="1400" dirty="0">
                <a:solidFill>
                  <a:schemeClr val="accent4"/>
                </a:solidFill>
              </a:rPr>
              <a:t>bytes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  sleep(30</a:t>
            </a:r>
            <a:r>
              <a:rPr lang="en-US" sz="1400" dirty="0">
                <a:solidFill>
                  <a:schemeClr val="accent4"/>
                </a:solidFill>
              </a:rPr>
              <a:t>)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  </a:t>
            </a:r>
            <a:r>
              <a:rPr lang="en-US" sz="1400" dirty="0" err="1" smtClean="0">
                <a:solidFill>
                  <a:schemeClr val="accent4"/>
                </a:solidFill>
              </a:rPr>
              <a:t>query_stats</a:t>
            </a:r>
            <a:r>
              <a:rPr lang="en-US" sz="1400" dirty="0" smtClean="0">
                <a:solidFill>
                  <a:schemeClr val="accent4"/>
                </a:solidFill>
              </a:rPr>
              <a:t>(switch</a:t>
            </a:r>
            <a:r>
              <a:rPr lang="en-US" sz="1400" dirty="0">
                <a:solidFill>
                  <a:schemeClr val="accent4"/>
                </a:solidFill>
              </a:rPr>
              <a:t>, pattern)</a:t>
            </a:r>
            <a:endParaRPr lang="en-US" sz="1400" dirty="0" smtClean="0">
              <a:solidFill>
                <a:schemeClr val="accent4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1" y="1495962"/>
            <a:ext cx="3995004" cy="20092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" y="4196138"/>
            <a:ext cx="3995005" cy="22046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1" y="1143000"/>
            <a:ext cx="1496076" cy="304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400" dirty="0" smtClean="0">
                <a:latin typeface="Myriad Pro" pitchFamily="34" charset="0"/>
              </a:rPr>
              <a:t>Repeater</a:t>
            </a:r>
            <a:endParaRPr lang="en-US" sz="2400" dirty="0"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528" y="3886200"/>
            <a:ext cx="2668474" cy="35147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400" dirty="0" smtClean="0">
                <a:latin typeface="Myriad Pro" pitchFamily="34" charset="0"/>
              </a:rPr>
              <a:t>Web  Monitor</a:t>
            </a:r>
            <a:endParaRPr lang="en-US" sz="2400" dirty="0"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3000" y="1600200"/>
            <a:ext cx="4131452" cy="396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12548" y="1794570"/>
            <a:ext cx="413145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accent1"/>
                </a:solidFill>
              </a:rPr>
              <a:t>d</a:t>
            </a:r>
            <a:r>
              <a:rPr lang="en-US" sz="1400" dirty="0" err="1" smtClean="0">
                <a:solidFill>
                  <a:schemeClr val="accent1"/>
                </a:solidFill>
              </a:rPr>
              <a:t>ef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switch_join</a:t>
            </a:r>
            <a:r>
              <a:rPr lang="en-US" sz="1400" dirty="0" smtClean="0">
                <a:solidFill>
                  <a:schemeClr val="accent1"/>
                </a:solidFill>
              </a:rPr>
              <a:t>(switch)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repeater_monitor</a:t>
            </a:r>
            <a:r>
              <a:rPr lang="en-US" sz="1400" dirty="0" smtClean="0">
                <a:solidFill>
                  <a:schemeClr val="accent1"/>
                </a:solidFill>
              </a:rPr>
              <a:t>(switch)</a:t>
            </a:r>
          </a:p>
          <a:p>
            <a:endParaRPr lang="en-US" sz="1400" dirty="0" smtClean="0">
              <a:solidFill>
                <a:schemeClr val="accent1"/>
              </a:solidFill>
            </a:endParaRPr>
          </a:p>
          <a:p>
            <a:r>
              <a:rPr lang="en-US" sz="1400" dirty="0" err="1" smtClean="0">
                <a:solidFill>
                  <a:schemeClr val="accent1"/>
                </a:solidFill>
              </a:rPr>
              <a:t>def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repeater_monitor</a:t>
            </a:r>
            <a:r>
              <a:rPr lang="en-US" sz="1400" dirty="0">
                <a:solidFill>
                  <a:schemeClr val="accent1"/>
                </a:solidFill>
              </a:rPr>
              <a:t>(switch):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 pat1 </a:t>
            </a:r>
            <a:r>
              <a:rPr lang="en-US" sz="1400" dirty="0">
                <a:solidFill>
                  <a:schemeClr val="accent1"/>
                </a:solidFill>
              </a:rPr>
              <a:t>= {in_port:1}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 pat2 </a:t>
            </a:r>
            <a:r>
              <a:rPr lang="en-US" sz="1400" dirty="0">
                <a:solidFill>
                  <a:schemeClr val="accent1"/>
                </a:solidFill>
              </a:rPr>
              <a:t>= {in_port:2}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  pat2web </a:t>
            </a:r>
            <a:r>
              <a:rPr lang="en-US" sz="1400" dirty="0">
                <a:solidFill>
                  <a:schemeClr val="accent4"/>
                </a:solidFill>
              </a:rPr>
              <a:t>= {in_port:2, tp_src:80}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 Install(switch</a:t>
            </a:r>
            <a:r>
              <a:rPr lang="en-US" sz="1400" dirty="0">
                <a:solidFill>
                  <a:schemeClr val="accent1"/>
                </a:solidFill>
              </a:rPr>
              <a:t>, pat1, </a:t>
            </a:r>
            <a:r>
              <a:rPr lang="en-US" sz="1400" dirty="0" smtClean="0">
                <a:solidFill>
                  <a:schemeClr val="accent1"/>
                </a:solidFill>
              </a:rPr>
              <a:t>DEFAULT, None, [output(2)])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/>
              <a:t>  </a:t>
            </a:r>
            <a:r>
              <a:rPr lang="en-US" sz="1400" dirty="0" smtClean="0">
                <a:solidFill>
                  <a:schemeClr val="accent4"/>
                </a:solidFill>
              </a:rPr>
              <a:t>install(switch</a:t>
            </a:r>
            <a:r>
              <a:rPr lang="en-US" sz="1400" dirty="0">
                <a:solidFill>
                  <a:schemeClr val="accent4"/>
                </a:solidFill>
              </a:rPr>
              <a:t>, pat2web, </a:t>
            </a:r>
            <a:r>
              <a:rPr lang="en-US" sz="1400" b="1" dirty="0" smtClean="0">
                <a:solidFill>
                  <a:schemeClr val="accent3"/>
                </a:solidFill>
              </a:rPr>
              <a:t>HIGH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chemeClr val="accent4"/>
                </a:solidFill>
              </a:rPr>
              <a:t>No</a:t>
            </a:r>
            <a:r>
              <a:rPr lang="en-US" sz="1400" dirty="0" smtClean="0">
                <a:solidFill>
                  <a:schemeClr val="accent1"/>
                </a:solidFill>
              </a:rPr>
              <a:t>ne, [output(1)])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  install(switch</a:t>
            </a:r>
            <a:r>
              <a:rPr lang="en-US" sz="1400" dirty="0">
                <a:solidFill>
                  <a:schemeClr val="accent1"/>
                </a:solidFill>
              </a:rPr>
              <a:t>, pat2, </a:t>
            </a:r>
            <a:r>
              <a:rPr lang="en-US" sz="1400" dirty="0" smtClean="0">
                <a:solidFill>
                  <a:schemeClr val="accent1"/>
                </a:solidFill>
              </a:rPr>
              <a:t>DEFAULT, None, [output(1)])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/>
              <a:t>  </a:t>
            </a:r>
            <a:r>
              <a:rPr lang="en-US" sz="1400" dirty="0" err="1" smtClean="0">
                <a:solidFill>
                  <a:schemeClr val="accent4"/>
                </a:solidFill>
              </a:rPr>
              <a:t>query_stats</a:t>
            </a:r>
            <a:r>
              <a:rPr lang="en-US" sz="1400" dirty="0" smtClean="0">
                <a:solidFill>
                  <a:schemeClr val="accent4"/>
                </a:solidFill>
              </a:rPr>
              <a:t>(switch</a:t>
            </a:r>
            <a:r>
              <a:rPr lang="en-US" sz="1400" dirty="0">
                <a:solidFill>
                  <a:schemeClr val="accent4"/>
                </a:solidFill>
              </a:rPr>
              <a:t>, pat2web</a:t>
            </a:r>
            <a:r>
              <a:rPr lang="en-US" sz="1400" dirty="0" smtClean="0">
                <a:solidFill>
                  <a:schemeClr val="accent4"/>
                </a:solidFill>
              </a:rPr>
              <a:t>)</a:t>
            </a:r>
          </a:p>
          <a:p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err="1">
                <a:solidFill>
                  <a:schemeClr val="accent4"/>
                </a:solidFill>
              </a:rPr>
              <a:t>def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stats_in</a:t>
            </a:r>
            <a:r>
              <a:rPr lang="en-US" sz="1400" dirty="0">
                <a:solidFill>
                  <a:schemeClr val="accent4"/>
                </a:solidFill>
              </a:rPr>
              <a:t>(switch, </a:t>
            </a:r>
            <a:r>
              <a:rPr lang="en-US" sz="1400" dirty="0" err="1">
                <a:solidFill>
                  <a:schemeClr val="accent4"/>
                </a:solidFill>
              </a:rPr>
              <a:t>xid</a:t>
            </a:r>
            <a:r>
              <a:rPr lang="en-US" sz="1400" dirty="0">
                <a:solidFill>
                  <a:schemeClr val="accent4"/>
                </a:solidFill>
              </a:rPr>
              <a:t>, pattern, packets, bytes):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  print </a:t>
            </a:r>
            <a:r>
              <a:rPr lang="en-US" sz="1400" dirty="0">
                <a:solidFill>
                  <a:schemeClr val="accent4"/>
                </a:solidFill>
              </a:rPr>
              <a:t>bytes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  sleep(30</a:t>
            </a:r>
            <a:r>
              <a:rPr lang="en-US" sz="1400" dirty="0">
                <a:solidFill>
                  <a:schemeClr val="accent4"/>
                </a:solidFill>
              </a:rPr>
              <a:t>)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  </a:t>
            </a:r>
            <a:r>
              <a:rPr lang="en-US" sz="1400" dirty="0" err="1" smtClean="0">
                <a:solidFill>
                  <a:schemeClr val="accent4"/>
                </a:solidFill>
              </a:rPr>
              <a:t>query_stats</a:t>
            </a:r>
            <a:r>
              <a:rPr lang="en-US" sz="1400" dirty="0" smtClean="0">
                <a:solidFill>
                  <a:schemeClr val="accent4"/>
                </a:solidFill>
              </a:rPr>
              <a:t>(switch</a:t>
            </a:r>
            <a:r>
              <a:rPr lang="en-US" sz="1400" dirty="0">
                <a:solidFill>
                  <a:schemeClr val="accent4"/>
                </a:solidFill>
              </a:rPr>
              <a:t>, pattern)</a:t>
            </a:r>
            <a:endParaRPr lang="en-US" sz="1400" dirty="0" smtClean="0">
              <a:solidFill>
                <a:schemeClr val="accent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9524" y="1295400"/>
            <a:ext cx="3020076" cy="304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400" dirty="0" smtClean="0">
                <a:latin typeface="Myriad Pro" pitchFamily="34" charset="0"/>
              </a:rPr>
              <a:t>Repeater/Monitor</a:t>
            </a:r>
            <a:endParaRPr lang="en-US" sz="2400" dirty="0"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5706070"/>
            <a:ext cx="256352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blue = from repeater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red = from web monitor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green = from neither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9" name="Elbow Connector 18"/>
          <p:cNvCxnSpPr>
            <a:stCxn id="9" idx="3"/>
            <a:endCxn id="12" idx="1"/>
          </p:cNvCxnSpPr>
          <p:nvPr/>
        </p:nvCxnSpPr>
        <p:spPr>
          <a:xfrm flipV="1">
            <a:off x="4299805" y="3581400"/>
            <a:ext cx="653195" cy="1717069"/>
          </a:xfrm>
          <a:prstGeom prst="bentConnector3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3"/>
            <a:endCxn id="12" idx="1"/>
          </p:cNvCxnSpPr>
          <p:nvPr/>
        </p:nvCxnSpPr>
        <p:spPr>
          <a:xfrm>
            <a:off x="4299805" y="2500581"/>
            <a:ext cx="653195" cy="1080819"/>
          </a:xfrm>
          <a:prstGeom prst="bentConnector3">
            <a:avLst>
              <a:gd name="adj1" fmla="val 50000"/>
            </a:avLst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4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/>
      <p:bldP spid="11" grpId="0"/>
      <p:bldP spid="12" grpId="0" animBg="1"/>
      <p:bldP spid="13" grpId="0"/>
      <p:bldP spid="14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Problem II: Network Race Conditions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81600" y="1143000"/>
            <a:ext cx="4038600" cy="5334000"/>
          </a:xfrm>
        </p:spPr>
        <p:txBody>
          <a:bodyPr/>
          <a:lstStyle/>
          <a:p>
            <a:r>
              <a:rPr lang="en-US" dirty="0" smtClean="0"/>
              <a:t>A challenging chain of events:</a:t>
            </a:r>
          </a:p>
          <a:p>
            <a:pPr lvl="1"/>
            <a:r>
              <a:rPr lang="en-US" dirty="0" smtClean="0"/>
              <a:t>Switch </a:t>
            </a:r>
          </a:p>
          <a:p>
            <a:pPr lvl="2"/>
            <a:r>
              <a:rPr lang="en-US" dirty="0" smtClean="0"/>
              <a:t>sends packet to controller</a:t>
            </a:r>
          </a:p>
          <a:p>
            <a:pPr lvl="1"/>
            <a:r>
              <a:rPr lang="en-US" dirty="0" smtClean="0"/>
              <a:t>Controller </a:t>
            </a:r>
          </a:p>
          <a:p>
            <a:pPr lvl="2"/>
            <a:r>
              <a:rPr lang="en-US" dirty="0" smtClean="0"/>
              <a:t>analyzes packet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pdates its state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nitiates installation of new packet-processing rules</a:t>
            </a:r>
          </a:p>
          <a:p>
            <a:pPr lvl="1"/>
            <a:r>
              <a:rPr lang="en-US" dirty="0" smtClean="0"/>
              <a:t>Switch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asn’t received new rules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ends new packets to controller</a:t>
            </a:r>
          </a:p>
          <a:p>
            <a:pPr lvl="1"/>
            <a:r>
              <a:rPr lang="en-US" dirty="0" smtClean="0"/>
              <a:t>Controller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onfused</a:t>
            </a:r>
          </a:p>
          <a:p>
            <a:pPr lvl="2"/>
            <a:r>
              <a:rPr lang="en-US" dirty="0" smtClean="0"/>
              <a:t>packets in the same flow handled inconsistently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21522" y="3131653"/>
            <a:ext cx="1465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Myriad Pro" pitchFamily="34" charset="0"/>
              </a:rPr>
              <a:t>Controller</a:t>
            </a:r>
            <a:endParaRPr lang="en-US" sz="2400">
              <a:solidFill>
                <a:srgbClr val="C00000"/>
              </a:solidFill>
              <a:latin typeface="Myriad Pro" pitchFamily="34" charset="0"/>
            </a:endParaRPr>
          </a:p>
        </p:txBody>
      </p:sp>
      <p:pic>
        <p:nvPicPr>
          <p:cNvPr id="7" name="Picture 6" descr="ofarc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122" y="3028021"/>
            <a:ext cx="5079278" cy="325755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13015090">
            <a:off x="1443545" y="5135769"/>
            <a:ext cx="279164" cy="5334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>
              <a:latin typeface="Myriad Pro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23820000">
            <a:off x="2186810" y="4221300"/>
            <a:ext cx="279164" cy="5334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>
              <a:latin typeface="Myriad Pro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3015090">
            <a:off x="1443545" y="5135769"/>
            <a:ext cx="279164" cy="5334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>
              <a:latin typeface="Myriad Pro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3015090">
            <a:off x="1443545" y="5135769"/>
            <a:ext cx="279164" cy="5334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>
              <a:latin typeface="Myriad Pro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343872" y="5740282"/>
            <a:ext cx="279164" cy="5334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4.36633E-6 L 0.05555 0.0018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9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-2.77521E-6 L 0.09705 -0.1681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8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1536E-6 L -0.04236 0.080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4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6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-2.77521E-6 L 0.09705 -0.1681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8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6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-2.77521E-6 L 0.09705 -0.16813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8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6 0.08048 L -0.08489 0.1565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37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1" grpId="0" animBg="1"/>
      <p:bldP spid="11" grpId="1" animBg="1"/>
      <p:bldP spid="11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III: Two-tiered Programming Model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53000" y="1143000"/>
            <a:ext cx="4038600" cy="5334000"/>
          </a:xfrm>
        </p:spPr>
        <p:txBody>
          <a:bodyPr/>
          <a:lstStyle/>
          <a:p>
            <a:r>
              <a:rPr lang="en-US" dirty="0" smtClean="0"/>
              <a:t>Tricky problem:</a:t>
            </a:r>
          </a:p>
          <a:p>
            <a:pPr lvl="1"/>
            <a:r>
              <a:rPr lang="en-US" dirty="0" smtClean="0"/>
              <a:t>Controller activity is driven by packets sent from switches</a:t>
            </a:r>
          </a:p>
          <a:p>
            <a:pPr lvl="1"/>
            <a:r>
              <a:rPr lang="en-US" dirty="0" smtClean="0"/>
              <a:t>Efficient applications install rules on switches to forward packets in hardware</a:t>
            </a:r>
          </a:p>
          <a:p>
            <a:pPr lvl="1"/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onstant questions:</a:t>
            </a:r>
          </a:p>
          <a:p>
            <a:pPr lvl="1"/>
            <a:r>
              <a:rPr lang="en-US" dirty="0" smtClean="0"/>
              <a:t>“Is that packet going to come to the controller to trigger my computation?”  </a:t>
            </a:r>
          </a:p>
          <a:p>
            <a:pPr lvl="1"/>
            <a:r>
              <a:rPr lang="en-US" dirty="0" smtClean="0"/>
              <a:t>“Or is it already being handled invisibly on the switch?”  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131653"/>
            <a:ext cx="1465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Myriad Pro" pitchFamily="34" charset="0"/>
              </a:rPr>
              <a:t>Controller</a:t>
            </a:r>
            <a:endParaRPr lang="en-US" sz="2400">
              <a:solidFill>
                <a:srgbClr val="C00000"/>
              </a:solidFill>
              <a:latin typeface="Myriad Pro" pitchFamily="34" charset="0"/>
            </a:endParaRPr>
          </a:p>
        </p:txBody>
      </p:sp>
      <p:pic>
        <p:nvPicPr>
          <p:cNvPr id="7" name="Picture 6" descr="ofarc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28021"/>
            <a:ext cx="5079278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Problems – One Common Cause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Three problems: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Non-modular programming</a:t>
            </a:r>
            <a:r>
              <a:rPr lang="en-US" dirty="0" smtClean="0"/>
              <a:t>:  Programs can’t be divided into modules for monitoring and forwarding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Network race conditions</a:t>
            </a:r>
            <a:r>
              <a:rPr lang="en-US" dirty="0" smtClean="0"/>
              <a:t>:  The controller sees more events (packets) than it anticipates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Two-tiered programming</a:t>
            </a:r>
            <a:r>
              <a:rPr lang="en-US" dirty="0"/>
              <a:t>:  Will the controller be able to see the appropriate events given the forward rules installed?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common cause: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effective </a:t>
            </a:r>
            <a:r>
              <a:rPr lang="en-US" i="1" dirty="0" smtClean="0">
                <a:solidFill>
                  <a:schemeClr val="accent4"/>
                </a:solidFill>
              </a:rPr>
              <a:t>abstractions</a:t>
            </a:r>
            <a:r>
              <a:rPr lang="en-US" dirty="0" smtClean="0"/>
              <a:t> for </a:t>
            </a:r>
            <a:r>
              <a:rPr lang="en-US" i="1" dirty="0" smtClean="0">
                <a:solidFill>
                  <a:schemeClr val="accent4"/>
                </a:solidFill>
              </a:rPr>
              <a:t>reading</a:t>
            </a:r>
            <a:r>
              <a:rPr lang="en-US" dirty="0" smtClean="0"/>
              <a:t> network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772400" y="6400800"/>
            <a:ext cx="1371600" cy="457200"/>
          </a:xfrm>
        </p:spPr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724400" y="1986170"/>
            <a:ext cx="1676400" cy="533400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086600" y="2405270"/>
            <a:ext cx="762000" cy="533400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524000" y="3657600"/>
            <a:ext cx="609600" cy="533400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4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Separate network programming into two parts: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Abstractions for reading network state</a:t>
            </a:r>
          </a:p>
          <a:p>
            <a:pPr lvl="2"/>
            <a:r>
              <a:rPr lang="en-US" dirty="0" smtClean="0"/>
              <a:t>Reads should have </a:t>
            </a:r>
            <a:r>
              <a:rPr lang="en-US" i="1" dirty="0" smtClean="0">
                <a:solidFill>
                  <a:srgbClr val="FF0000"/>
                </a:solidFill>
              </a:rPr>
              <a:t>no effect </a:t>
            </a:r>
            <a:r>
              <a:rPr lang="en-US" dirty="0" smtClean="0"/>
              <a:t>on forwarding policy</a:t>
            </a:r>
          </a:p>
          <a:p>
            <a:pPr lvl="2"/>
            <a:r>
              <a:rPr lang="en-US" dirty="0" smtClean="0"/>
              <a:t>Reads should be able to </a:t>
            </a:r>
            <a:r>
              <a:rPr lang="en-US" i="1" dirty="0" smtClean="0">
                <a:solidFill>
                  <a:srgbClr val="FF0000"/>
                </a:solidFill>
              </a:rPr>
              <a:t>see every packet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Abstractions for specification of forwarding policy</a:t>
            </a:r>
          </a:p>
          <a:p>
            <a:pPr lvl="2"/>
            <a:r>
              <a:rPr lang="en-US" dirty="0" smtClean="0"/>
              <a:t> Forwarding </a:t>
            </a:r>
            <a:r>
              <a:rPr lang="en-US" i="1" dirty="0" smtClean="0">
                <a:solidFill>
                  <a:srgbClr val="FF0000"/>
                </a:solidFill>
              </a:rPr>
              <a:t>policy</a:t>
            </a:r>
            <a:r>
              <a:rPr lang="en-US" dirty="0" smtClean="0"/>
              <a:t> must be separated from </a:t>
            </a:r>
            <a:r>
              <a:rPr lang="en-US" i="1" dirty="0" smtClean="0">
                <a:solidFill>
                  <a:srgbClr val="FF0000"/>
                </a:solidFill>
              </a:rPr>
              <a:t>implementation mechanism</a:t>
            </a:r>
          </a:p>
          <a:p>
            <a:pPr lvl="2"/>
            <a:endParaRPr lang="en-US" dirty="0"/>
          </a:p>
          <a:p>
            <a:r>
              <a:rPr lang="en-US" dirty="0" smtClean="0"/>
              <a:t>A natural decomposition that mirrors the two fundamental tasks of network management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onitoring and forwarding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&amp; NOX in more depth</a:t>
            </a:r>
          </a:p>
          <a:p>
            <a:pPr lvl="1"/>
            <a:r>
              <a:rPr lang="en-US" dirty="0" smtClean="0"/>
              <a:t>Existing programming model and problems</a:t>
            </a:r>
          </a:p>
          <a:p>
            <a:pPr lvl="1"/>
            <a:endParaRPr lang="en-US" dirty="0"/>
          </a:p>
          <a:p>
            <a:r>
              <a:rPr lang="en-US" dirty="0" smtClean="0"/>
              <a:t>Frenetic Language</a:t>
            </a:r>
          </a:p>
          <a:p>
            <a:pPr lvl="1"/>
            <a:r>
              <a:rPr lang="en-US" dirty="0" smtClean="0"/>
              <a:t>New abstractions for network programming</a:t>
            </a:r>
          </a:p>
          <a:p>
            <a:endParaRPr lang="en-US" dirty="0"/>
          </a:p>
          <a:p>
            <a:r>
              <a:rPr lang="en-US" dirty="0" smtClean="0"/>
              <a:t>Frenetic Run-time System</a:t>
            </a:r>
          </a:p>
          <a:p>
            <a:pPr lvl="1"/>
            <a:r>
              <a:rPr lang="en-US" dirty="0" smtClean="0"/>
              <a:t>Implementation strategy and experience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2438400"/>
            <a:ext cx="8305800" cy="1066800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3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Frenetic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Abstractions for reading network state:</a:t>
            </a:r>
          </a:p>
          <a:p>
            <a:pPr lvl="1"/>
            <a:r>
              <a:rPr lang="en-US" dirty="0" smtClean="0">
                <a:solidFill>
                  <a:srgbClr val="77048A"/>
                </a:solidFill>
              </a:rPr>
              <a:t>Realized as an integrated network query language</a:t>
            </a:r>
          </a:p>
          <a:p>
            <a:pPr lvl="2"/>
            <a:r>
              <a:rPr lang="en-US" dirty="0"/>
              <a:t>select, filter, </a:t>
            </a:r>
            <a:r>
              <a:rPr lang="en-US" dirty="0" smtClean="0"/>
              <a:t>group </a:t>
            </a:r>
            <a:r>
              <a:rPr lang="en-US" dirty="0"/>
              <a:t>sets of packets or statistics</a:t>
            </a:r>
          </a:p>
          <a:p>
            <a:pPr lvl="2"/>
            <a:r>
              <a:rPr lang="en-US" dirty="0"/>
              <a:t>designed so that most computation can occur on switches in the data </a:t>
            </a:r>
            <a:r>
              <a:rPr lang="en-US" dirty="0" smtClean="0"/>
              <a:t>plane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Abstractions for specification of forwarding policy:</a:t>
            </a:r>
          </a:p>
          <a:p>
            <a:pPr lvl="1"/>
            <a:r>
              <a:rPr lang="en-US" dirty="0" smtClean="0">
                <a:solidFill>
                  <a:srgbClr val="77048A"/>
                </a:solidFill>
              </a:rPr>
              <a:t>Realized as a functional stream processing library</a:t>
            </a:r>
          </a:p>
          <a:p>
            <a:pPr lvl="2"/>
            <a:r>
              <a:rPr lang="en-US" dirty="0" smtClean="0"/>
              <a:t>generate streams of network policies</a:t>
            </a:r>
          </a:p>
          <a:p>
            <a:pPr lvl="2"/>
            <a:r>
              <a:rPr lang="en-US" dirty="0" smtClean="0"/>
              <a:t>transform, split, merge, filter policies &amp; other data streams  </a:t>
            </a:r>
          </a:p>
          <a:p>
            <a:pPr lvl="2"/>
            <a:endParaRPr lang="en-US" dirty="0"/>
          </a:p>
          <a:p>
            <a:r>
              <a:rPr lang="en-US" dirty="0" smtClean="0"/>
              <a:t>Current Implementation:</a:t>
            </a:r>
          </a:p>
          <a:p>
            <a:pPr lvl="1"/>
            <a:r>
              <a:rPr lang="en-US" dirty="0" smtClean="0">
                <a:solidFill>
                  <a:srgbClr val="77048A"/>
                </a:solidFill>
              </a:rPr>
              <a:t>A set of python libraries on top of NOX</a:t>
            </a:r>
            <a:endParaRPr lang="en-US" dirty="0">
              <a:solidFill>
                <a:srgbClr val="77048A"/>
              </a:solidFill>
            </a:endParaRP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406647"/>
            <a:ext cx="762000" cy="457200"/>
          </a:xfrm>
        </p:spPr>
        <p:txBody>
          <a:bodyPr/>
          <a:lstStyle/>
          <a:p>
            <a:fld id="{96652B35-718D-4E28-AFEB-B694A3B357E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C:\Users\dpw\Downloads\go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10" y="3987804"/>
            <a:ext cx="1707745" cy="17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98343"/>
            <a:ext cx="2093106" cy="168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30" y="1195583"/>
            <a:ext cx="13335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57399"/>
            <a:ext cx="1331935" cy="199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dpw\Downloads\ro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21" y="1161107"/>
            <a:ext cx="1425186" cy="195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82" y="1076739"/>
            <a:ext cx="1670156" cy="199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3" y="3886200"/>
            <a:ext cx="1273969" cy="191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79215" y="318512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Mike Freedman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318339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Nate Foster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3185125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 Harrison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60960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 Monsanto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610766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Jen Rexford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59855" y="60960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 </a:t>
            </a:r>
            <a:r>
              <a:rPr lang="en-US" dirty="0" err="1" smtClean="0"/>
              <a:t>Reitblatt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21964" y="60960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Alec Story</a:t>
            </a:r>
            <a:endParaRPr lang="en-US" dirty="0"/>
          </a:p>
        </p:txBody>
      </p:sp>
      <p:pic>
        <p:nvPicPr>
          <p:cNvPr id="18" name="Picture 2" descr="C:\Users\rob\Documents\My Dropbox\frenetic\repo\writing\talks\2010-07-plday\png\princeton-shiel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72985" y="3256552"/>
            <a:ext cx="277748" cy="324848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9" name="Picture 2" descr="C:\Users\rob\Documents\My Dropbox\frenetic\repo\writing\talks\2010-07-plday\png\princeton-shiel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1852" y="3229609"/>
            <a:ext cx="277748" cy="324848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0" name="Picture 2" descr="C:\Users\rob\Documents\My Dropbox\frenetic\repo\writing\talks\2010-07-plday\png\princeton-shiel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2886" y="6118242"/>
            <a:ext cx="277748" cy="324848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1" name="Picture 2" descr="C:\Users\rob\Documents\My Dropbox\frenetic\repo\writing\talks\2010-07-plday\png\princeton-shiel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1652" y="6152152"/>
            <a:ext cx="277748" cy="324848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198" y="3186349"/>
            <a:ext cx="386761" cy="38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90" y="6096000"/>
            <a:ext cx="386761" cy="38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84" y="6096000"/>
            <a:ext cx="386761" cy="38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0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Frenetic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3429000"/>
            <a:ext cx="8382000" cy="1371600"/>
          </a:xfrm>
          <a:prstGeom prst="roundRect">
            <a:avLst>
              <a:gd name="adj" fmla="val 415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web_query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():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return (Select (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sizes) *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  Where 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inport_fp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2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&amp;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srcport_fp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(80))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*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  Every  (30))</a:t>
            </a:r>
          </a:p>
        </p:txBody>
      </p:sp>
      <p:cxnSp>
        <p:nvCxnSpPr>
          <p:cNvPr id="8" name="Straight Arrow Connector 7"/>
          <p:cNvCxnSpPr>
            <a:stCxn id="9" idx="2"/>
          </p:cNvCxnSpPr>
          <p:nvPr/>
        </p:nvCxnSpPr>
        <p:spPr>
          <a:xfrm>
            <a:off x="2326843" y="3276600"/>
            <a:ext cx="668148" cy="445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3035" y="2630269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to be returned from query </a:t>
            </a:r>
          </a:p>
          <a:p>
            <a:r>
              <a:rPr lang="en-US" dirty="0" smtClean="0"/>
              <a:t>(options: sizes, counts, packets)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819400" y="4648200"/>
            <a:ext cx="1066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6200" y="50292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period:  30 seconds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962400" y="32766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62600" y="3276600"/>
            <a:ext cx="468962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5800" y="2655332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 based on packet headers</a:t>
            </a:r>
          </a:p>
          <a:p>
            <a:r>
              <a:rPr lang="en-US" dirty="0" smtClean="0"/>
              <a:t>(web traffic in on port 2)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64031" y="1066800"/>
            <a:ext cx="1269376" cy="660400"/>
            <a:chOff x="1828800" y="4572000"/>
            <a:chExt cx="1269376" cy="660400"/>
          </a:xfrm>
        </p:grpSpPr>
        <p:pic>
          <p:nvPicPr>
            <p:cNvPr id="20" name="Picture 19" descr="switch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4572000"/>
              <a:ext cx="1269376" cy="660400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2438400" y="4800600"/>
              <a:ext cx="76200" cy="76200"/>
            </a:xfrm>
            <a:prstGeom prst="ellipse">
              <a:avLst/>
            </a:prstGeom>
            <a:solidFill>
              <a:srgbClr val="011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2633943" y="1537252"/>
            <a:ext cx="1306288" cy="0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30831" y="1507435"/>
            <a:ext cx="1306288" cy="0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19489" y="15714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5919" y="15714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43000" y="1981200"/>
            <a:ext cx="724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Goal:  measure the total bytes of web traffic arriving on port 2,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          every 30 seconds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00200" y="3722132"/>
            <a:ext cx="2075741" cy="304800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600200" y="4331732"/>
            <a:ext cx="2075742" cy="304800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581859" y="4026932"/>
            <a:ext cx="6647741" cy="304800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9600" y="5848290"/>
            <a:ext cx="7883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Key Property:  Query semantics independent of other program parts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9" grpId="1"/>
      <p:bldP spid="13" grpId="0"/>
      <p:bldP spid="13" grpId="1"/>
      <p:bldP spid="18" grpId="0"/>
      <p:bldP spid="18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Frenetic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096000"/>
            <a:ext cx="762000" cy="457200"/>
          </a:xfrm>
        </p:spPr>
        <p:txBody>
          <a:bodyPr/>
          <a:lstStyle/>
          <a:p>
            <a:fld id="{96652B35-718D-4E28-AFEB-B694A3B357E8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24400" y="3821668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84238" y="3821668"/>
            <a:ext cx="468962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864031" y="1066800"/>
            <a:ext cx="1269376" cy="660400"/>
            <a:chOff x="1828800" y="4572000"/>
            <a:chExt cx="1269376" cy="660400"/>
          </a:xfrm>
        </p:grpSpPr>
        <p:pic>
          <p:nvPicPr>
            <p:cNvPr id="20" name="Picture 19" descr="switch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4572000"/>
              <a:ext cx="1269376" cy="660400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2438400" y="4800600"/>
              <a:ext cx="76200" cy="76200"/>
            </a:xfrm>
            <a:prstGeom prst="ellipse">
              <a:avLst/>
            </a:prstGeom>
            <a:solidFill>
              <a:srgbClr val="011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2633943" y="1537252"/>
            <a:ext cx="1306288" cy="0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30831" y="1507435"/>
            <a:ext cx="1306288" cy="0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19489" y="15714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5919" y="15714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76400" y="2057400"/>
            <a:ext cx="7281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Goal:  sum the number of packets, per host (</a:t>
            </a:r>
            <a:r>
              <a:rPr lang="en-US" sz="2000" dirty="0" err="1" smtClean="0">
                <a:solidFill>
                  <a:schemeClr val="accent1"/>
                </a:solidFill>
              </a:rPr>
              <a:t>ie</a:t>
            </a:r>
            <a:r>
              <a:rPr lang="en-US" sz="2000" dirty="0" smtClean="0">
                <a:solidFill>
                  <a:schemeClr val="accent1"/>
                </a:solidFill>
              </a:rPr>
              <a:t>: mac address),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          traveling through port 2, every minute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04800" y="3429000"/>
            <a:ext cx="8382000" cy="1676400"/>
          </a:xfrm>
          <a:prstGeom prst="roundRect">
            <a:avLst>
              <a:gd name="adj" fmla="val 415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host_query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():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return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Select  (counts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*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  Where  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inport_fp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(2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)) *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GroupBy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([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srcmac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])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*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  Every   (60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))</a:t>
            </a:r>
            <a:endParaRPr lang="en-US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429000" y="4671536"/>
            <a:ext cx="1007544" cy="777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56759" y="5448560"/>
            <a:ext cx="282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categorize results by </a:t>
            </a:r>
            <a:r>
              <a:rPr lang="en-US" dirty="0" err="1" smtClean="0"/>
              <a:t>srcmac</a:t>
            </a:r>
            <a:r>
              <a:rPr lang="en-US" dirty="0" smtClean="0"/>
              <a:t> address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600199" y="4355068"/>
            <a:ext cx="3330631" cy="316468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Frenetic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64031" y="1219200"/>
            <a:ext cx="1269376" cy="660400"/>
            <a:chOff x="1828800" y="4572000"/>
            <a:chExt cx="1269376" cy="660400"/>
          </a:xfrm>
        </p:grpSpPr>
        <p:pic>
          <p:nvPicPr>
            <p:cNvPr id="6" name="Picture 5" descr="switch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4572000"/>
              <a:ext cx="1269376" cy="66040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438400" y="4800600"/>
              <a:ext cx="76200" cy="76200"/>
            </a:xfrm>
            <a:prstGeom prst="ellipse">
              <a:avLst/>
            </a:prstGeom>
            <a:solidFill>
              <a:srgbClr val="011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2732312" y="1676400"/>
            <a:ext cx="1306288" cy="0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56112" y="1752600"/>
            <a:ext cx="1306288" cy="0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90800" y="1828800"/>
            <a:ext cx="1306288" cy="0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08512" y="1600200"/>
            <a:ext cx="1306288" cy="0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65912" y="1676400"/>
            <a:ext cx="1306288" cy="0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00600" y="1752600"/>
            <a:ext cx="1306288" cy="0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24400" y="1828800"/>
            <a:ext cx="1306288" cy="0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53000" y="1600200"/>
            <a:ext cx="1306288" cy="0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" y="2057400"/>
            <a:ext cx="773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Goal:  report the hosts connected to each switch port;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          report a host each time it moves from one port to the next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2465" y="3401920"/>
            <a:ext cx="8267700" cy="1676400"/>
          </a:xfrm>
          <a:prstGeom prst="roundRect">
            <a:avLst>
              <a:gd name="adj" fmla="val 415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learning_query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():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return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Select    (packets)  *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GroupBy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([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srcmac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])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*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SplitWhen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([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inport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]) *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  Limit     (1))</a:t>
            </a:r>
            <a:endParaRPr lang="en-US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767165" y="3124200"/>
            <a:ext cx="2028140" cy="582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728621" y="3706720"/>
            <a:ext cx="2995779" cy="316468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497997" y="2754868"/>
            <a:ext cx="282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packets for analysis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8" idx="0"/>
          </p:cNvCxnSpPr>
          <p:nvPr/>
        </p:nvCxnSpPr>
        <p:spPr>
          <a:xfrm flipV="1">
            <a:off x="1889106" y="4849720"/>
            <a:ext cx="111659" cy="435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6555" y="5285458"/>
            <a:ext cx="314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most one packet per flow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1752600" y="4560332"/>
            <a:ext cx="2995779" cy="316468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endCxn id="36" idx="3"/>
          </p:cNvCxnSpPr>
          <p:nvPr/>
        </p:nvCxnSpPr>
        <p:spPr>
          <a:xfrm flipH="1" flipV="1">
            <a:off x="4724400" y="4181422"/>
            <a:ext cx="1382488" cy="1039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95305" y="5204650"/>
            <a:ext cx="252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categorize by </a:t>
            </a:r>
            <a:r>
              <a:rPr lang="en-US" dirty="0" err="1" smtClean="0"/>
              <a:t>srcmac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1728621" y="4023188"/>
            <a:ext cx="2995779" cy="316468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endCxn id="41" idx="3"/>
          </p:cNvCxnSpPr>
          <p:nvPr/>
        </p:nvCxnSpPr>
        <p:spPr>
          <a:xfrm flipH="1" flipV="1">
            <a:off x="4708072" y="4474840"/>
            <a:ext cx="745672" cy="1231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71570" y="5705925"/>
            <a:ext cx="383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sub-categorize when the </a:t>
            </a:r>
            <a:r>
              <a:rPr lang="en-US" dirty="0" err="1" smtClean="0"/>
              <a:t>inport</a:t>
            </a:r>
            <a:r>
              <a:rPr lang="en-US" dirty="0" smtClean="0"/>
              <a:t> changes (the host moves)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1712293" y="4316606"/>
            <a:ext cx="2995779" cy="316468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39404" y="5772090"/>
            <a:ext cx="8047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Key Property: 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Query implementation handles network race conditions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2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6" grpId="0"/>
      <p:bldP spid="26" grpId="1"/>
      <p:bldP spid="28" grpId="0"/>
      <p:bldP spid="28" grpId="1"/>
      <p:bldP spid="33" grpId="0" animBg="1"/>
      <p:bldP spid="33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 animBg="1"/>
      <p:bldP spid="41" grpId="1" animBg="1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Queries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143000"/>
            <a:ext cx="8763000" cy="5257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Query results, or other streams, are piped in to </a:t>
            </a:r>
            <a:r>
              <a:rPr lang="en-US" sz="2400" dirty="0" smtClean="0">
                <a:solidFill>
                  <a:schemeClr val="accent4"/>
                </a:solidFill>
              </a:rPr>
              <a:t>listeners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9100" y="3200400"/>
            <a:ext cx="8267700" cy="838200"/>
          </a:xfrm>
          <a:prstGeom prst="roundRect">
            <a:avLst>
              <a:gd name="adj" fmla="val 415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web_stats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():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web_query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 &gt;&gt; Print()</a:t>
            </a:r>
            <a:endParaRPr lang="en-US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9100" y="1828800"/>
            <a:ext cx="8267700" cy="990600"/>
          </a:xfrm>
          <a:prstGeom prst="roundRect">
            <a:avLst>
              <a:gd name="adj" fmla="val 415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web_query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():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…</a:t>
            </a:r>
            <a:endParaRPr lang="en-US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host_query</a:t>
            </a:r>
            <a:r>
              <a:rPr 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(): …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learning_query</a:t>
            </a:r>
            <a:r>
              <a:rPr 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(): …</a:t>
            </a:r>
            <a:endParaRPr lang="en-US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" y="4419600"/>
            <a:ext cx="8267700" cy="838200"/>
          </a:xfrm>
          <a:prstGeom prst="roundRect">
            <a:avLst>
              <a:gd name="adj" fmla="val 415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all_stats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():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Merge(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web_query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host_query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())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&gt;&gt; Print()</a:t>
            </a:r>
            <a:endParaRPr lang="en-US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5715000"/>
            <a:ext cx="4633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Key Property:  Queries compose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Frenetic Forwarding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64031" y="1447800"/>
            <a:ext cx="1269376" cy="660400"/>
            <a:chOff x="1828800" y="4572000"/>
            <a:chExt cx="1269376" cy="660400"/>
          </a:xfrm>
        </p:grpSpPr>
        <p:pic>
          <p:nvPicPr>
            <p:cNvPr id="6" name="Picture 5" descr="switch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4572000"/>
              <a:ext cx="1269376" cy="66040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438400" y="4800600"/>
              <a:ext cx="76200" cy="76200"/>
            </a:xfrm>
            <a:prstGeom prst="ellipse">
              <a:avLst/>
            </a:prstGeom>
            <a:solidFill>
              <a:srgbClr val="011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2633943" y="1918252"/>
            <a:ext cx="1306288" cy="0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30831" y="1888435"/>
            <a:ext cx="1306288" cy="0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19489" y="19524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5919" y="19524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068021" y="2438400"/>
            <a:ext cx="4142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Goal:  implement a repeater switch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4139" y="3134139"/>
            <a:ext cx="8267700" cy="762000"/>
          </a:xfrm>
          <a:prstGeom prst="roundRect">
            <a:avLst>
              <a:gd name="adj" fmla="val 415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rules = [Rule(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inport_fp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(1), [forward(2)]),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 Rule(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inport_fp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(2), [forward(1)])]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4139" y="3959015"/>
            <a:ext cx="8267700" cy="921170"/>
          </a:xfrm>
          <a:prstGeom prst="roundRect">
            <a:avLst>
              <a:gd name="adj" fmla="val 415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repeater():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return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SwitchJoin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 &gt;&gt;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  Lift(lambda switch: {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switch:rules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}))</a:t>
            </a:r>
            <a:endParaRPr lang="en-US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832395" y="3515139"/>
            <a:ext cx="720557" cy="90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209799" y="3167486"/>
            <a:ext cx="1640979" cy="347653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52951" y="4234934"/>
            <a:ext cx="282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packet pattern </a:t>
            </a:r>
          </a:p>
          <a:p>
            <a:r>
              <a:rPr lang="en-US" dirty="0" smtClean="0"/>
              <a:t>(defined over headers)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23" idx="3"/>
          </p:cNvCxnSpPr>
          <p:nvPr/>
        </p:nvCxnSpPr>
        <p:spPr>
          <a:xfrm flipH="1">
            <a:off x="5583975" y="2438400"/>
            <a:ext cx="2147960" cy="895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962559" y="3200400"/>
            <a:ext cx="1621416" cy="266700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731935" y="2069068"/>
            <a:ext cx="1183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rule actions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30" idx="1"/>
          </p:cNvCxnSpPr>
          <p:nvPr/>
        </p:nvCxnSpPr>
        <p:spPr>
          <a:xfrm flipH="1">
            <a:off x="3429000" y="4147066"/>
            <a:ext cx="481725" cy="154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794390" y="4301426"/>
            <a:ext cx="1634610" cy="323166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910725" y="3962400"/>
            <a:ext cx="454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 for switch joining the network</a:t>
            </a:r>
            <a:endParaRPr lang="en-US" dirty="0"/>
          </a:p>
        </p:txBody>
      </p:sp>
      <p:cxnSp>
        <p:nvCxnSpPr>
          <p:cNvPr id="37" name="Straight Arrow Connector 36"/>
          <p:cNvCxnSpPr>
            <a:endCxn id="38" idx="2"/>
          </p:cNvCxnSpPr>
          <p:nvPr/>
        </p:nvCxnSpPr>
        <p:spPr>
          <a:xfrm flipH="1" flipV="1">
            <a:off x="3990975" y="4895830"/>
            <a:ext cx="1193176" cy="510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797066" y="4572664"/>
            <a:ext cx="4387818" cy="323166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78376" y="5924490"/>
            <a:ext cx="8048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Key Property:  Policy semantics independent of other queries/policies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47513" y="4965261"/>
            <a:ext cx="8267700" cy="669053"/>
          </a:xfrm>
          <a:prstGeom prst="roundRect">
            <a:avLst>
              <a:gd name="adj" fmla="val 415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main():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repeater()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&gt;&gt;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register()</a:t>
            </a:r>
            <a:endParaRPr lang="en-US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3850779" y="5654808"/>
            <a:ext cx="1026101" cy="422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2464975" y="5317846"/>
            <a:ext cx="1399056" cy="316468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473631" y="6068351"/>
            <a:ext cx="352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register policy with run time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108666" y="5633793"/>
            <a:ext cx="454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construct repeater policy for that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5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8" grpId="1" animBg="1"/>
      <p:bldP spid="19" grpId="0"/>
      <p:bldP spid="19" grpId="1"/>
      <p:bldP spid="23" grpId="0" animBg="1"/>
      <p:bldP spid="23" grpId="1" animBg="1"/>
      <p:bldP spid="24" grpId="0"/>
      <p:bldP spid="24" grpId="1"/>
      <p:bldP spid="29" grpId="0" animBg="1"/>
      <p:bldP spid="29" grpId="1" animBg="1"/>
      <p:bldP spid="30" grpId="0"/>
      <p:bldP spid="30" grpId="1"/>
      <p:bldP spid="38" grpId="0" animBg="1"/>
      <p:bldP spid="38" grpId="1" animBg="1"/>
      <p:bldP spid="49" grpId="0"/>
      <p:bldP spid="54" grpId="0" animBg="1"/>
      <p:bldP spid="56" grpId="0" animBg="1"/>
      <p:bldP spid="56" grpId="1" animBg="1"/>
      <p:bldP spid="57" grpId="0"/>
      <p:bldP spid="57" grpId="1"/>
      <p:bldP spid="39" grpId="0"/>
      <p:bldP spid="3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2206" y="3048000"/>
            <a:ext cx="8267700" cy="931866"/>
          </a:xfrm>
          <a:prstGeom prst="roundRect">
            <a:avLst>
              <a:gd name="adj" fmla="val 415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main():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repeater()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&gt;&gt;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register()</a:t>
            </a:r>
          </a:p>
          <a:p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all_stats</a:t>
            </a:r>
            <a:r>
              <a:rPr 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</a:t>
            </a:r>
            <a:endParaRPr lang="en-US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2527" y="5257800"/>
            <a:ext cx="531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Key Property:  Queries and policies compose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                       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7113" y="1595735"/>
            <a:ext cx="6601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Goal:  implement both the stats monitor and the repeater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</a:t>
            </a:r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58250" y="1219200"/>
            <a:ext cx="5780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Goal:  combine the repeater with a security policy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500" y="1896213"/>
            <a:ext cx="7886700" cy="768626"/>
          </a:xfrm>
          <a:prstGeom prst="roundRect">
            <a:avLst>
              <a:gd name="adj" fmla="val 415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filter_ips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ips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policy):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return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subtract_p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(policy, {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srcips:ips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}))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8649" y="4038600"/>
            <a:ext cx="7899551" cy="931866"/>
          </a:xfrm>
          <a:prstGeom prst="roundRect">
            <a:avLst>
              <a:gd name="adj" fmla="val 415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main():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secure(repeater())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&gt;&gt;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register()</a:t>
            </a:r>
          </a:p>
          <a:p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all_stats</a:t>
            </a:r>
            <a:r>
              <a:rPr 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</a:t>
            </a:r>
            <a:endParaRPr lang="en-US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8649" y="2895600"/>
            <a:ext cx="7899551" cy="931866"/>
          </a:xfrm>
          <a:prstGeom prst="roundRect">
            <a:avLst>
              <a:gd name="adj" fmla="val 415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100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secure(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policy_strea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):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return (Pair(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bad_ips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policy_stream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&gt;&gt;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  Lift(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filter_ips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695890"/>
            <a:ext cx="8784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Key Property:  declarative semantics + functional programming = modularity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&amp; NOX in more depth</a:t>
            </a:r>
          </a:p>
          <a:p>
            <a:pPr lvl="1"/>
            <a:r>
              <a:rPr lang="en-US" dirty="0" smtClean="0"/>
              <a:t>Existing programming model and problems</a:t>
            </a:r>
          </a:p>
          <a:p>
            <a:pPr lvl="1"/>
            <a:endParaRPr lang="en-US" dirty="0"/>
          </a:p>
          <a:p>
            <a:r>
              <a:rPr lang="en-US" dirty="0" smtClean="0"/>
              <a:t>Frenetic Language</a:t>
            </a:r>
          </a:p>
          <a:p>
            <a:pPr lvl="1"/>
            <a:r>
              <a:rPr lang="en-US" dirty="0" smtClean="0"/>
              <a:t>New abstractions for network programming</a:t>
            </a:r>
          </a:p>
          <a:p>
            <a:endParaRPr lang="en-US" dirty="0"/>
          </a:p>
          <a:p>
            <a:r>
              <a:rPr lang="en-US" dirty="0" smtClean="0"/>
              <a:t>Frenetic Run-time System</a:t>
            </a:r>
          </a:p>
          <a:p>
            <a:pPr lvl="1"/>
            <a:r>
              <a:rPr lang="en-US" dirty="0"/>
              <a:t>Implementation strategy and experience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3810000"/>
            <a:ext cx="8305800" cy="1066800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3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Frenetic System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752600"/>
            <a:ext cx="4495800" cy="434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High-level Language</a:t>
            </a:r>
          </a:p>
          <a:p>
            <a:pPr marL="396875" lvl="1" indent="-246063"/>
            <a:r>
              <a:rPr lang="en-US" sz="2400" dirty="0" smtClean="0"/>
              <a:t>Integrated query language</a:t>
            </a:r>
          </a:p>
          <a:p>
            <a:pPr marL="396875" lvl="1" indent="-246063"/>
            <a:r>
              <a:rPr lang="en-US" sz="2400" dirty="0" smtClean="0"/>
              <a:t>Effective support for composition and reuse</a:t>
            </a:r>
          </a:p>
          <a:p>
            <a:pPr marL="396875" lvl="1" indent="-246063">
              <a:buNone/>
            </a:pPr>
            <a:endParaRPr lang="en-US" sz="2400" dirty="0" smtClean="0"/>
          </a:p>
          <a:p>
            <a:r>
              <a:rPr lang="en-US" sz="2800" dirty="0" smtClean="0"/>
              <a:t>Run-time System</a:t>
            </a:r>
          </a:p>
          <a:p>
            <a:pPr marL="395288" lvl="1" indent="-246063"/>
            <a:r>
              <a:rPr lang="en-US" sz="2400" dirty="0" smtClean="0"/>
              <a:t>Interprets queries, policies</a:t>
            </a:r>
          </a:p>
          <a:p>
            <a:pPr marL="395288" lvl="1" indent="-246063"/>
            <a:r>
              <a:rPr lang="en-US" sz="2400" dirty="0" smtClean="0"/>
              <a:t>Installs rules</a:t>
            </a:r>
          </a:p>
          <a:p>
            <a:pPr marL="395288" lvl="1" indent="-246063"/>
            <a:r>
              <a:rPr lang="en-US" sz="2400" dirty="0" smtClean="0"/>
              <a:t>Tracks stats</a:t>
            </a:r>
          </a:p>
          <a:p>
            <a:pPr marL="395288" lvl="1" indent="-246063"/>
            <a:r>
              <a:rPr lang="en-US" sz="2400" dirty="0" smtClean="0"/>
              <a:t>Handles asynchronous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0" y="2819400"/>
            <a:ext cx="4191000" cy="914400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53000" y="1600200"/>
            <a:ext cx="3505200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Frenetic User 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3048000"/>
            <a:ext cx="35052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Frenetic Run-time 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1892" y="4953000"/>
            <a:ext cx="3505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NOX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248400" y="2057400"/>
            <a:ext cx="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086600" y="2057400"/>
            <a:ext cx="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086600" y="3486150"/>
            <a:ext cx="0" cy="1466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64067" y="22098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query,</a:t>
            </a:r>
          </a:p>
          <a:p>
            <a:pPr algn="r"/>
            <a:r>
              <a:rPr lang="en-US" dirty="0" smtClean="0"/>
              <a:t>register policy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248400" y="3524250"/>
            <a:ext cx="0" cy="1428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86600" y="220980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 response,</a:t>
            </a:r>
          </a:p>
          <a:p>
            <a:r>
              <a:rPr lang="en-US" dirty="0" smtClean="0"/>
              <a:t>status streams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02696" y="3877270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compile policies/</a:t>
            </a:r>
          </a:p>
          <a:p>
            <a:pPr algn="r"/>
            <a:r>
              <a:rPr lang="en-US" dirty="0" smtClean="0"/>
              <a:t>queries,</a:t>
            </a:r>
          </a:p>
          <a:p>
            <a:pPr algn="r"/>
            <a:r>
              <a:rPr lang="en-US" dirty="0" smtClean="0"/>
              <a:t>install rules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86600" y="3886200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manage stats,</a:t>
            </a:r>
          </a:p>
          <a:p>
            <a:r>
              <a:rPr lang="en-US" dirty="0" smtClean="0"/>
              <a:t>filter packets,</a:t>
            </a:r>
          </a:p>
          <a:p>
            <a:r>
              <a:rPr lang="en-US" dirty="0" smtClean="0"/>
              <a:t>process events</a:t>
            </a:r>
          </a:p>
        </p:txBody>
      </p:sp>
      <p:cxnSp>
        <p:nvCxnSpPr>
          <p:cNvPr id="25" name="Straight Connector 24"/>
          <p:cNvCxnSpPr>
            <a:stCxn id="28" idx="3"/>
            <a:endCxn id="31" idx="5"/>
          </p:cNvCxnSpPr>
          <p:nvPr/>
        </p:nvCxnSpPr>
        <p:spPr>
          <a:xfrm flipH="1">
            <a:off x="5703841" y="6314199"/>
            <a:ext cx="1718069" cy="0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801151" y="6020558"/>
            <a:ext cx="1269376" cy="660400"/>
            <a:chOff x="1828800" y="4572000"/>
            <a:chExt cx="1269376" cy="660400"/>
          </a:xfrm>
        </p:grpSpPr>
        <p:pic>
          <p:nvPicPr>
            <p:cNvPr id="27" name="Picture 26" descr="switch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4572000"/>
              <a:ext cx="1269376" cy="660400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2438400" y="4800600"/>
              <a:ext cx="76200" cy="76200"/>
            </a:xfrm>
            <a:prstGeom prst="ellipse">
              <a:avLst/>
            </a:prstGeom>
            <a:solidFill>
              <a:srgbClr val="011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29200" y="6020558"/>
            <a:ext cx="1269376" cy="660400"/>
            <a:chOff x="1828800" y="4572000"/>
            <a:chExt cx="1269376" cy="660400"/>
          </a:xfrm>
        </p:grpSpPr>
        <p:pic>
          <p:nvPicPr>
            <p:cNvPr id="30" name="Picture 29" descr="switch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4572000"/>
              <a:ext cx="1269376" cy="660400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2438400" y="4800600"/>
              <a:ext cx="76200" cy="76200"/>
            </a:xfrm>
            <a:prstGeom prst="ellipse">
              <a:avLst/>
            </a:prstGeom>
            <a:solidFill>
              <a:srgbClr val="011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/>
          <p:cNvCxnSpPr>
            <a:endCxn id="30" idx="0"/>
          </p:cNvCxnSpPr>
          <p:nvPr/>
        </p:nvCxnSpPr>
        <p:spPr>
          <a:xfrm>
            <a:off x="5663888" y="5410200"/>
            <a:ext cx="0" cy="610358"/>
          </a:xfrm>
          <a:prstGeom prst="straightConnector1">
            <a:avLst/>
          </a:prstGeom>
          <a:ln w="3810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696200" y="5410200"/>
            <a:ext cx="0" cy="610358"/>
          </a:xfrm>
          <a:prstGeom prst="straightConnector1">
            <a:avLst/>
          </a:prstGeom>
          <a:ln w="3810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Options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 Granularity</a:t>
            </a:r>
          </a:p>
          <a:p>
            <a:pPr lvl="1"/>
            <a:r>
              <a:rPr lang="en-US" dirty="0" err="1" smtClean="0">
                <a:solidFill>
                  <a:schemeClr val="accent2"/>
                </a:solidFill>
              </a:rPr>
              <a:t>microflow</a:t>
            </a:r>
            <a:r>
              <a:rPr lang="en-US" dirty="0" smtClean="0"/>
              <a:t> (exact header match)</a:t>
            </a:r>
          </a:p>
          <a:p>
            <a:pPr lvl="2"/>
            <a:r>
              <a:rPr lang="en-US" dirty="0" smtClean="0"/>
              <a:t>simpler; more rules generated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wildcard</a:t>
            </a:r>
            <a:r>
              <a:rPr lang="en-US" dirty="0" smtClean="0"/>
              <a:t> (multiple header match in single rule)</a:t>
            </a:r>
          </a:p>
          <a:p>
            <a:pPr lvl="2"/>
            <a:r>
              <a:rPr lang="en-US" dirty="0" smtClean="0"/>
              <a:t>more complex; fewer rules (may be) generated</a:t>
            </a:r>
          </a:p>
          <a:p>
            <a:pPr marL="566928" indent="-457200">
              <a:buFont typeface="Arial" pitchFamily="34" charset="0"/>
              <a:buChar char="•"/>
            </a:pPr>
            <a:endParaRPr lang="en-US" dirty="0"/>
          </a:p>
          <a:p>
            <a:pPr marL="109728" indent="0"/>
            <a:r>
              <a:rPr lang="en-US" dirty="0" smtClean="0"/>
              <a:t>Rule Installation</a:t>
            </a:r>
          </a:p>
          <a:p>
            <a:pPr marL="402336" lvl="1" indent="0"/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reactive</a:t>
            </a:r>
            <a:r>
              <a:rPr lang="en-US" dirty="0" smtClean="0"/>
              <a:t> (lazy)</a:t>
            </a:r>
          </a:p>
          <a:p>
            <a:pPr marL="667512" lvl="2" indent="0"/>
            <a:r>
              <a:rPr lang="en-US" dirty="0"/>
              <a:t> </a:t>
            </a:r>
            <a:r>
              <a:rPr lang="en-US" dirty="0" smtClean="0"/>
              <a:t>first packet of each new flow goes to controller</a:t>
            </a:r>
          </a:p>
          <a:p>
            <a:pPr marL="402336" lvl="1" indent="0"/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proactive </a:t>
            </a:r>
            <a:r>
              <a:rPr lang="en-US" dirty="0" smtClean="0"/>
              <a:t>(eager)</a:t>
            </a:r>
          </a:p>
          <a:p>
            <a:pPr marL="667512" lvl="2" indent="0"/>
            <a:r>
              <a:rPr lang="en-US" dirty="0" smtClean="0"/>
              <a:t> new rules pushed to switches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143000" y="1600200"/>
            <a:ext cx="4800600" cy="533400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119809" y="4191000"/>
            <a:ext cx="2156791" cy="533400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0" y="3447727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Frenetic 1.0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6578770" y="3395834"/>
            <a:ext cx="2156791" cy="533400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0"/>
            <a:endCxn id="9" idx="3"/>
          </p:cNvCxnSpPr>
          <p:nvPr/>
        </p:nvCxnSpPr>
        <p:spPr>
          <a:xfrm flipH="1" flipV="1">
            <a:off x="5943600" y="1866900"/>
            <a:ext cx="1713566" cy="1528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  <a:endCxn id="10" idx="3"/>
          </p:cNvCxnSpPr>
          <p:nvPr/>
        </p:nvCxnSpPr>
        <p:spPr>
          <a:xfrm flipH="1">
            <a:off x="3276600" y="3929234"/>
            <a:ext cx="4380566" cy="52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089990" y="2438400"/>
            <a:ext cx="6911009" cy="533400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066800" y="5029200"/>
            <a:ext cx="2667000" cy="533400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04991" y="4285927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Frenetic 2.0</a:t>
            </a:r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6588709" y="4250059"/>
            <a:ext cx="2156791" cy="533400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4" idx="0"/>
            <a:endCxn id="21" idx="2"/>
          </p:cNvCxnSpPr>
          <p:nvPr/>
        </p:nvCxnSpPr>
        <p:spPr>
          <a:xfrm flipH="1" flipV="1">
            <a:off x="4545495" y="2971800"/>
            <a:ext cx="3121610" cy="12782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2"/>
            <a:endCxn id="22" idx="3"/>
          </p:cNvCxnSpPr>
          <p:nvPr/>
        </p:nvCxnSpPr>
        <p:spPr>
          <a:xfrm flipH="1">
            <a:off x="3733800" y="4783459"/>
            <a:ext cx="3933305" cy="512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97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21" grpId="0" animBg="1"/>
      <p:bldP spid="22" grpId="0" animBg="1"/>
      <p:bldP spid="23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6" name="Straight Connector 5"/>
          <p:cNvCxnSpPr>
            <a:stCxn id="10" idx="3"/>
            <a:endCxn id="13" idx="5"/>
          </p:cNvCxnSpPr>
          <p:nvPr/>
        </p:nvCxnSpPr>
        <p:spPr>
          <a:xfrm>
            <a:off x="773159" y="3811541"/>
            <a:ext cx="836241" cy="1451112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9" idx="0"/>
          </p:cNvCxnSpPr>
          <p:nvPr/>
        </p:nvCxnSpPr>
        <p:spPr>
          <a:xfrm flipV="1">
            <a:off x="787088" y="2590801"/>
            <a:ext cx="604871" cy="927099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52400" y="3517900"/>
            <a:ext cx="1269376" cy="660400"/>
            <a:chOff x="1828800" y="4572000"/>
            <a:chExt cx="1269376" cy="660400"/>
          </a:xfrm>
        </p:grpSpPr>
        <p:pic>
          <p:nvPicPr>
            <p:cNvPr id="9" name="Picture 8" descr="switch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4572000"/>
              <a:ext cx="1269376" cy="6604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2438400" y="4800600"/>
              <a:ext cx="76200" cy="76200"/>
            </a:xfrm>
            <a:prstGeom prst="ellipse">
              <a:avLst/>
            </a:prstGeom>
            <a:solidFill>
              <a:srgbClr val="011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34759" y="4969012"/>
            <a:ext cx="1269376" cy="660400"/>
            <a:chOff x="1828800" y="4572000"/>
            <a:chExt cx="1269376" cy="660400"/>
          </a:xfrm>
        </p:grpSpPr>
        <p:pic>
          <p:nvPicPr>
            <p:cNvPr id="12" name="Picture 11" descr="switch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4572000"/>
              <a:ext cx="1269376" cy="660400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2438400" y="4800600"/>
              <a:ext cx="76200" cy="76200"/>
            </a:xfrm>
            <a:prstGeom prst="ellipse">
              <a:avLst/>
            </a:prstGeom>
            <a:solidFill>
              <a:srgbClr val="011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37335" y="1930400"/>
            <a:ext cx="1269376" cy="660400"/>
            <a:chOff x="1828800" y="4572000"/>
            <a:chExt cx="1269376" cy="660400"/>
          </a:xfrm>
        </p:grpSpPr>
        <p:pic>
          <p:nvPicPr>
            <p:cNvPr id="27" name="Picture 26" descr="switch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4572000"/>
              <a:ext cx="1269376" cy="660400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2438400" y="4800600"/>
              <a:ext cx="76200" cy="76200"/>
            </a:xfrm>
            <a:prstGeom prst="ellipse">
              <a:avLst/>
            </a:prstGeom>
            <a:solidFill>
              <a:srgbClr val="011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V="1">
            <a:off x="2153959" y="2896075"/>
            <a:ext cx="360641" cy="2072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3"/>
          </p:cNvCxnSpPr>
          <p:nvPr/>
        </p:nvCxnSpPr>
        <p:spPr>
          <a:xfrm>
            <a:off x="2204135" y="5299212"/>
            <a:ext cx="508312" cy="62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611159" y="2260600"/>
            <a:ext cx="3414506" cy="3835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7" name="Picture 4" descr="http://www.info4arab.com/wp-content/uploads/2011/01/New_Cisco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1329" y="2363151"/>
            <a:ext cx="2006830" cy="1065849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660641" y="4969012"/>
            <a:ext cx="3262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 Plane (hardware):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Forward, filter, buffer, mark,</a:t>
            </a:r>
          </a:p>
          <a:p>
            <a:r>
              <a:rPr lang="en-US" dirty="0"/>
              <a:t>r</a:t>
            </a:r>
            <a:r>
              <a:rPr lang="en-US" dirty="0" smtClean="0"/>
              <a:t>ate-limit packets; collect stats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2611159" y="3581400"/>
            <a:ext cx="34145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611159" y="4800600"/>
            <a:ext cx="34145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660641" y="3733800"/>
            <a:ext cx="3365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Control Plane (software)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Track topology; compute</a:t>
            </a:r>
          </a:p>
          <a:p>
            <a:r>
              <a:rPr lang="en-US" dirty="0"/>
              <a:t>r</a:t>
            </a:r>
            <a:r>
              <a:rPr lang="en-US" dirty="0" smtClean="0"/>
              <a:t>outes; install forwarding tables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7844" y="3662431"/>
            <a:ext cx="1119025" cy="1066067"/>
          </a:xfrm>
          <a:prstGeom prst="rect">
            <a:avLst/>
          </a:prstGeom>
          <a:noFill/>
          <a:ln w="9525">
            <a:solidFill>
              <a:srgbClr val="0000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Arrow Connector 46"/>
          <p:cNvCxnSpPr>
            <a:stCxn id="34" idx="3"/>
            <a:endCxn id="44" idx="3"/>
          </p:cNvCxnSpPr>
          <p:nvPr/>
        </p:nvCxnSpPr>
        <p:spPr>
          <a:xfrm>
            <a:off x="6025665" y="4178300"/>
            <a:ext cx="922179" cy="17165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553200" y="4724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Management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Monitor traffic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Configure policies</a:t>
            </a:r>
          </a:p>
        </p:txBody>
      </p:sp>
      <p:sp>
        <p:nvSpPr>
          <p:cNvPr id="56" name="Freeform 55"/>
          <p:cNvSpPr/>
          <p:nvPr/>
        </p:nvSpPr>
        <p:spPr>
          <a:xfrm>
            <a:off x="2334279" y="1397081"/>
            <a:ext cx="5173078" cy="2253894"/>
          </a:xfrm>
          <a:custGeom>
            <a:avLst/>
            <a:gdLst>
              <a:gd name="connsiteX0" fmla="*/ 5671931 w 5671931"/>
              <a:gd name="connsiteY0" fmla="*/ 2411408 h 2411408"/>
              <a:gd name="connsiteX1" fmla="*/ 4572000 w 5671931"/>
              <a:gd name="connsiteY1" fmla="*/ 423582 h 2411408"/>
              <a:gd name="connsiteX2" fmla="*/ 2027583 w 5671931"/>
              <a:gd name="connsiteY2" fmla="*/ 12764 h 2411408"/>
              <a:gd name="connsiteX3" fmla="*/ 0 w 5671931"/>
              <a:gd name="connsiteY3" fmla="*/ 688625 h 2411408"/>
              <a:gd name="connsiteX0" fmla="*/ 5671931 w 5671931"/>
              <a:gd name="connsiteY0" fmla="*/ 2399482 h 2399482"/>
              <a:gd name="connsiteX1" fmla="*/ 4439479 w 5671931"/>
              <a:gd name="connsiteY1" fmla="*/ 583934 h 2399482"/>
              <a:gd name="connsiteX2" fmla="*/ 2027583 w 5671931"/>
              <a:gd name="connsiteY2" fmla="*/ 838 h 2399482"/>
              <a:gd name="connsiteX3" fmla="*/ 0 w 5671931"/>
              <a:gd name="connsiteY3" fmla="*/ 676699 h 2399482"/>
              <a:gd name="connsiteX0" fmla="*/ 5433392 w 5433392"/>
              <a:gd name="connsiteY0" fmla="*/ 2200591 h 2200591"/>
              <a:gd name="connsiteX1" fmla="*/ 4439479 w 5433392"/>
              <a:gd name="connsiteY1" fmla="*/ 583825 h 2200591"/>
              <a:gd name="connsiteX2" fmla="*/ 2027583 w 5433392"/>
              <a:gd name="connsiteY2" fmla="*/ 729 h 2200591"/>
              <a:gd name="connsiteX3" fmla="*/ 0 w 5433392"/>
              <a:gd name="connsiteY3" fmla="*/ 676590 h 2200591"/>
              <a:gd name="connsiteX0" fmla="*/ 5261114 w 5261114"/>
              <a:gd name="connsiteY0" fmla="*/ 2253625 h 2253625"/>
              <a:gd name="connsiteX1" fmla="*/ 4439479 w 5261114"/>
              <a:gd name="connsiteY1" fmla="*/ 583850 h 2253625"/>
              <a:gd name="connsiteX2" fmla="*/ 2027583 w 5261114"/>
              <a:gd name="connsiteY2" fmla="*/ 754 h 2253625"/>
              <a:gd name="connsiteX3" fmla="*/ 0 w 5261114"/>
              <a:gd name="connsiteY3" fmla="*/ 676615 h 2253625"/>
              <a:gd name="connsiteX0" fmla="*/ 5261114 w 5261114"/>
              <a:gd name="connsiteY0" fmla="*/ 2253894 h 2253894"/>
              <a:gd name="connsiteX1" fmla="*/ 4240696 w 5261114"/>
              <a:gd name="connsiteY1" fmla="*/ 570867 h 2253894"/>
              <a:gd name="connsiteX2" fmla="*/ 2027583 w 5261114"/>
              <a:gd name="connsiteY2" fmla="*/ 1023 h 2253894"/>
              <a:gd name="connsiteX3" fmla="*/ 0 w 5261114"/>
              <a:gd name="connsiteY3" fmla="*/ 676884 h 225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1114" h="2253894">
                <a:moveTo>
                  <a:pt x="5261114" y="2253894"/>
                </a:moveTo>
                <a:cubicBezTo>
                  <a:pt x="5014844" y="1459868"/>
                  <a:pt x="4779618" y="946345"/>
                  <a:pt x="4240696" y="570867"/>
                </a:cubicBezTo>
                <a:cubicBezTo>
                  <a:pt x="3701774" y="195389"/>
                  <a:pt x="2734366" y="-16646"/>
                  <a:pt x="2027583" y="1023"/>
                </a:cubicBezTo>
                <a:cubicBezTo>
                  <a:pt x="1320800" y="18692"/>
                  <a:pt x="632791" y="361040"/>
                  <a:pt x="0" y="676884"/>
                </a:cubicBezTo>
              </a:path>
            </a:pathLst>
          </a:custGeom>
          <a:ln w="38100">
            <a:solidFill>
              <a:schemeClr val="accent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5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9" grpId="0"/>
      <p:bldP spid="51" grpId="0"/>
      <p:bldP spid="5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Run-time Activities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271665"/>
            <a:ext cx="1143000" cy="990600"/>
          </a:xfrm>
          <a:prstGeom prst="roundRect">
            <a:avLst>
              <a:gd name="adj" fmla="val 8746"/>
            </a:avLst>
          </a:prstGeom>
          <a:solidFill>
            <a:srgbClr val="6677A3">
              <a:alpha val="74902"/>
            </a:srgbClr>
          </a:solidFill>
          <a:ln w="19050">
            <a:solidFill>
              <a:schemeClr val="tx1"/>
            </a:solidFill>
          </a:ln>
          <a:effectLst>
            <a:outerShdw blurRad="1905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Myriad Pro" pitchFamily="34" charset="0"/>
              </a:rPr>
              <a:t>NOX</a:t>
            </a:r>
            <a:endParaRPr lang="en-US" sz="2400">
              <a:latin typeface="Myriad Pro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91400" y="2442865"/>
            <a:ext cx="1371600" cy="3200400"/>
          </a:xfrm>
          <a:prstGeom prst="roundRect">
            <a:avLst>
              <a:gd name="adj" fmla="val 8280"/>
            </a:avLst>
          </a:prstGeom>
          <a:solidFill>
            <a:srgbClr val="6677A3">
              <a:alpha val="74902"/>
            </a:srgbClr>
          </a:solidFill>
          <a:ln w="19050">
            <a:solidFill>
              <a:schemeClr val="tx1"/>
            </a:solidFill>
          </a:ln>
          <a:effectLst>
            <a:outerShdw blurRad="1905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8800" y="1452265"/>
            <a:ext cx="5181600" cy="609600"/>
          </a:xfrm>
          <a:prstGeom prst="roundRect">
            <a:avLst>
              <a:gd name="adj" fmla="val 7756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1905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492240"/>
            <a:ext cx="762000" cy="365760"/>
          </a:xfrm>
        </p:spPr>
        <p:txBody>
          <a:bodyPr/>
          <a:lstStyle/>
          <a:p>
            <a:fld id="{96652B35-718D-4E28-AFEB-B694A3B357E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752600" y="2442866"/>
            <a:ext cx="5334000" cy="3272134"/>
          </a:xfrm>
          <a:prstGeom prst="roundRect">
            <a:avLst>
              <a:gd name="adj" fmla="val 2735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1905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733800" y="4576466"/>
            <a:ext cx="1295400" cy="457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smtClean="0">
                <a:latin typeface="Myriad Pro" pitchFamily="34" charset="0"/>
              </a:rPr>
              <a:t>Check Rules</a:t>
            </a:r>
            <a:endParaRPr lang="en-US" sz="1400">
              <a:latin typeface="Myriad Pro" pitchFamily="34" charset="0"/>
            </a:endParaRPr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V="1">
            <a:off x="1981200" y="4805066"/>
            <a:ext cx="1752600" cy="304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905000" y="4271665"/>
            <a:ext cx="5029200" cy="990600"/>
          </a:xfrm>
          <a:prstGeom prst="roundRect">
            <a:avLst>
              <a:gd name="adj" fmla="val 7866"/>
            </a:avLst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51" idx="3"/>
          </p:cNvCxnSpPr>
          <p:nvPr/>
        </p:nvCxnSpPr>
        <p:spPr>
          <a:xfrm flipV="1">
            <a:off x="1524000" y="4805066"/>
            <a:ext cx="441960" cy="3047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486400" y="4576465"/>
            <a:ext cx="1295400" cy="457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smtClean="0">
                <a:latin typeface="Myriad Pro" pitchFamily="34" charset="0"/>
              </a:rPr>
              <a:t>Do Actions</a:t>
            </a:r>
            <a:endParaRPr lang="en-US" sz="1400">
              <a:latin typeface="Myriad Pro" pitchFamily="34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5029200" y="4805065"/>
            <a:ext cx="45720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0"/>
          <p:cNvGrpSpPr/>
          <p:nvPr/>
        </p:nvGrpSpPr>
        <p:grpSpPr>
          <a:xfrm>
            <a:off x="6781800" y="4418012"/>
            <a:ext cx="685800" cy="381000"/>
            <a:chOff x="6781800" y="4424065"/>
            <a:chExt cx="685800" cy="381000"/>
          </a:xfrm>
        </p:grpSpPr>
        <p:cxnSp>
          <p:nvCxnSpPr>
            <p:cNvPr id="22" name="Straight Arrow Connector 21"/>
            <p:cNvCxnSpPr>
              <a:endCxn id="27" idx="1"/>
            </p:cNvCxnSpPr>
            <p:nvPr/>
          </p:nvCxnSpPr>
          <p:spPr>
            <a:xfrm>
              <a:off x="7016496" y="4424065"/>
              <a:ext cx="451104" cy="1588"/>
            </a:xfrm>
            <a:prstGeom prst="straightConnector1">
              <a:avLst/>
            </a:prstGeom>
            <a:ln w="38100" cap="rnd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9" idx="3"/>
            </p:cNvCxnSpPr>
            <p:nvPr/>
          </p:nvCxnSpPr>
          <p:spPr>
            <a:xfrm flipV="1">
              <a:off x="6781800" y="4424065"/>
              <a:ext cx="228600" cy="381000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ounded Rectangle 26"/>
          <p:cNvSpPr/>
          <p:nvPr/>
        </p:nvSpPr>
        <p:spPr>
          <a:xfrm>
            <a:off x="7467600" y="4195465"/>
            <a:ext cx="1295400" cy="45720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smtClean="0">
                <a:latin typeface="Myriad Pro" pitchFamily="34" charset="0"/>
              </a:rPr>
              <a:t>Install Flow</a:t>
            </a:r>
            <a:endParaRPr lang="en-US" sz="1400">
              <a:latin typeface="Myriad Pro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733800" y="3357265"/>
            <a:ext cx="12954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39" name="Straight Arrow Connector 38"/>
          <p:cNvCxnSpPr>
            <a:stCxn id="12" idx="0"/>
            <a:endCxn id="37" idx="2"/>
          </p:cNvCxnSpPr>
          <p:nvPr/>
        </p:nvCxnSpPr>
        <p:spPr>
          <a:xfrm rot="5400000" flipH="1" flipV="1">
            <a:off x="4000500" y="4195466"/>
            <a:ext cx="762001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3733800" y="1528465"/>
            <a:ext cx="1295400" cy="45720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smtClean="0">
                <a:latin typeface="Myriad Pro" pitchFamily="34" charset="0"/>
              </a:rPr>
              <a:t>Register</a:t>
            </a:r>
            <a:endParaRPr lang="en-US" sz="1400">
              <a:latin typeface="Myriad Pro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56324" y="2061865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Myriad Pro" pitchFamily="34" charset="0"/>
              </a:rPr>
              <a:t>NOX</a:t>
            </a:r>
            <a:endParaRPr lang="en-US" sz="2400">
              <a:latin typeface="Myriad Pro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25945" y="1066800"/>
            <a:ext cx="24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Myriad Pro" pitchFamily="34" charset="0"/>
              </a:rPr>
              <a:t>Frenetic Program</a:t>
            </a:r>
            <a:endParaRPr lang="en-US" sz="2400">
              <a:latin typeface="Myriad Pro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81200" y="5273933"/>
            <a:ext cx="347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Myriad Pro" pitchFamily="34" charset="0"/>
              </a:rPr>
              <a:t>Frenetic Runtime System</a:t>
            </a:r>
            <a:endParaRPr lang="en-US" sz="2400">
              <a:latin typeface="Myriad Pro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28600" y="4579513"/>
            <a:ext cx="1295400" cy="45720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r>
              <a:rPr lang="en-US" sz="1400" smtClean="0">
                <a:latin typeface="Myriad Pro" pitchFamily="34" charset="0"/>
              </a:rPr>
              <a:t>Packet In</a:t>
            </a:r>
            <a:endParaRPr lang="en-US" sz="1400">
              <a:latin typeface="Myriad Pro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676400" y="6062624"/>
            <a:ext cx="152400" cy="152400"/>
          </a:xfrm>
          <a:prstGeom prst="roundRect">
            <a:avLst>
              <a:gd name="adj" fmla="val 7756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1905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1676400" y="6291224"/>
            <a:ext cx="152400" cy="152400"/>
          </a:xfrm>
          <a:prstGeom prst="roundRect">
            <a:avLst>
              <a:gd name="adj" fmla="val 7756"/>
            </a:avLst>
          </a:prstGeom>
          <a:solidFill>
            <a:srgbClr val="6677A3">
              <a:alpha val="74902"/>
            </a:srgbClr>
          </a:solidFill>
          <a:ln w="19050">
            <a:solidFill>
              <a:schemeClr val="tx1"/>
            </a:solidFill>
          </a:ln>
          <a:effectLst>
            <a:outerShdw blurRad="1905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5486400" y="6062624"/>
            <a:ext cx="152400" cy="152400"/>
          </a:xfrm>
          <a:prstGeom prst="roundRect">
            <a:avLst>
              <a:gd name="adj" fmla="val 775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smtClean="0">
              <a:latin typeface="Myriad Pro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486400" y="6291224"/>
            <a:ext cx="152400" cy="152400"/>
          </a:xfrm>
          <a:prstGeom prst="roundRect">
            <a:avLst>
              <a:gd name="adj" fmla="val 7756"/>
            </a:avLst>
          </a:prstGeo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smtClean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28800" y="5943600"/>
            <a:ext cx="184137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smtClean="0">
                <a:latin typeface="Myriad Pro" pitchFamily="34" charset="0"/>
              </a:rPr>
              <a:t>Frenetic Program</a:t>
            </a:r>
          </a:p>
          <a:p>
            <a:pPr>
              <a:lnSpc>
                <a:spcPct val="130000"/>
              </a:lnSpc>
            </a:pPr>
            <a:r>
              <a:rPr lang="en-US" sz="1200" smtClean="0">
                <a:latin typeface="Myriad Pro" pitchFamily="34" charset="0"/>
              </a:rPr>
              <a:t>NOX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02429" y="5947360"/>
            <a:ext cx="184137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smtClean="0">
                <a:latin typeface="Myriad Pro" pitchFamily="34" charset="0"/>
              </a:rPr>
              <a:t>Runtime Module</a:t>
            </a:r>
          </a:p>
          <a:p>
            <a:pPr>
              <a:lnSpc>
                <a:spcPct val="130000"/>
              </a:lnSpc>
            </a:pPr>
            <a:r>
              <a:rPr lang="en-US" sz="1200" smtClean="0">
                <a:latin typeface="Myriad Pro" pitchFamily="34" charset="0"/>
              </a:rPr>
              <a:t>Runtime Data Structure</a:t>
            </a:r>
            <a:endParaRPr lang="en-US" sz="1200">
              <a:latin typeface="Myriad Pro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3200400" y="6135624"/>
            <a:ext cx="381000" cy="1588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3124200" y="6355080"/>
            <a:ext cx="381000" cy="1588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568829" y="5943600"/>
            <a:ext cx="199377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smtClean="0">
                <a:latin typeface="Myriad Pro" pitchFamily="34" charset="0"/>
              </a:rPr>
              <a:t>Dataflow in to Runtime</a:t>
            </a:r>
          </a:p>
          <a:p>
            <a:pPr>
              <a:lnSpc>
                <a:spcPct val="130000"/>
              </a:lnSpc>
            </a:pPr>
            <a:r>
              <a:rPr lang="en-US" sz="1200" smtClean="0">
                <a:latin typeface="Myriad Pro" pitchFamily="34" charset="0"/>
              </a:rPr>
              <a:t>Dataflow out from Runtime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524000" y="5943600"/>
            <a:ext cx="5867400" cy="609600"/>
          </a:xfrm>
          <a:prstGeom prst="rect">
            <a:avLst/>
          </a:prstGeom>
          <a:noFill/>
          <a:ln>
            <a:solidFill>
              <a:srgbClr val="0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1524000" y="4805066"/>
            <a:ext cx="441960" cy="3047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609600" y="4678904"/>
            <a:ext cx="685800" cy="304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Myriad Pro" pitchFamily="34" charset="0"/>
              </a:rPr>
              <a:t>Packet</a:t>
            </a:r>
            <a:endParaRPr lang="en-US" sz="1000">
              <a:latin typeface="Myriad Pro" pitchFamily="34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rot="5400000">
            <a:off x="3695700" y="2671465"/>
            <a:ext cx="1371600" cy="158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4038600" y="1757064"/>
            <a:ext cx="646176" cy="224136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bg1"/>
                </a:solidFill>
                <a:latin typeface="Myriad Pro" pitchFamily="34" charset="0"/>
              </a:rPr>
              <a:t>Policy</a:t>
            </a:r>
            <a:endParaRPr lang="en-US" sz="80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8668E-6 L 3.33333E-6 0.244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4736E-6 L 0.38003 0.0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917 -1.42956E-6 L 0.5625 -1.42956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25 0.00069 L 0.72083 -0.0548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xit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6" grpId="2" animBg="1"/>
      <p:bldP spid="76" grpId="3" animBg="1"/>
      <p:bldP spid="76" grpId="5" animBg="1"/>
      <p:bldP spid="78" grpId="0" animBg="1"/>
      <p:bldP spid="78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Run-time Activities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271665"/>
            <a:ext cx="1143000" cy="990600"/>
          </a:xfrm>
          <a:prstGeom prst="roundRect">
            <a:avLst>
              <a:gd name="adj" fmla="val 8746"/>
            </a:avLst>
          </a:prstGeom>
          <a:solidFill>
            <a:srgbClr val="6677A3">
              <a:alpha val="74902"/>
            </a:srgbClr>
          </a:solidFill>
          <a:ln w="19050">
            <a:solidFill>
              <a:schemeClr val="tx1"/>
            </a:solidFill>
          </a:ln>
          <a:effectLst>
            <a:outerShdw blurRad="1905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Myriad Pro" pitchFamily="34" charset="0"/>
              </a:rPr>
              <a:t>NOX</a:t>
            </a:r>
            <a:endParaRPr lang="en-US" sz="2400">
              <a:latin typeface="Myriad Pro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91400" y="2442865"/>
            <a:ext cx="1371600" cy="3200400"/>
          </a:xfrm>
          <a:prstGeom prst="roundRect">
            <a:avLst>
              <a:gd name="adj" fmla="val 8280"/>
            </a:avLst>
          </a:prstGeom>
          <a:solidFill>
            <a:srgbClr val="6677A3">
              <a:alpha val="74902"/>
            </a:srgbClr>
          </a:solidFill>
          <a:ln w="19050">
            <a:solidFill>
              <a:schemeClr val="tx1"/>
            </a:solidFill>
          </a:ln>
          <a:effectLst>
            <a:outerShdw blurRad="1905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8800" y="1452265"/>
            <a:ext cx="5181600" cy="609600"/>
          </a:xfrm>
          <a:prstGeom prst="roundRect">
            <a:avLst>
              <a:gd name="adj" fmla="val 7756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1905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492240"/>
            <a:ext cx="762000" cy="365760"/>
          </a:xfrm>
        </p:spPr>
        <p:txBody>
          <a:bodyPr/>
          <a:lstStyle/>
          <a:p>
            <a:fld id="{96652B35-718D-4E28-AFEB-B694A3B357E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752600" y="2442866"/>
            <a:ext cx="5334000" cy="3272134"/>
          </a:xfrm>
          <a:prstGeom prst="roundRect">
            <a:avLst>
              <a:gd name="adj" fmla="val 2735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1905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733800" y="4576466"/>
            <a:ext cx="1295400" cy="457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smtClean="0">
                <a:latin typeface="Myriad Pro" pitchFamily="34" charset="0"/>
              </a:rPr>
              <a:t>Check Rules</a:t>
            </a:r>
            <a:endParaRPr lang="en-US" sz="1400">
              <a:latin typeface="Myriad Pro" pitchFamily="34" charset="0"/>
            </a:endParaRPr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V="1">
            <a:off x="1981200" y="4805066"/>
            <a:ext cx="1752600" cy="304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905000" y="4271665"/>
            <a:ext cx="5029200" cy="990600"/>
          </a:xfrm>
          <a:prstGeom prst="roundRect">
            <a:avLst>
              <a:gd name="adj" fmla="val 7866"/>
            </a:avLst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51" idx="3"/>
          </p:cNvCxnSpPr>
          <p:nvPr/>
        </p:nvCxnSpPr>
        <p:spPr>
          <a:xfrm flipV="1">
            <a:off x="1524000" y="4805066"/>
            <a:ext cx="441960" cy="3047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486400" y="4576465"/>
            <a:ext cx="1295400" cy="457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smtClean="0">
                <a:latin typeface="Myriad Pro" pitchFamily="34" charset="0"/>
              </a:rPr>
              <a:t>Do Actions</a:t>
            </a:r>
            <a:endParaRPr lang="en-US" sz="1400">
              <a:latin typeface="Myriad Pro" pitchFamily="34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5029200" y="4805065"/>
            <a:ext cx="45720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0"/>
          <p:cNvGrpSpPr/>
          <p:nvPr/>
        </p:nvGrpSpPr>
        <p:grpSpPr>
          <a:xfrm>
            <a:off x="6781800" y="4418012"/>
            <a:ext cx="685800" cy="381000"/>
            <a:chOff x="6781800" y="4424065"/>
            <a:chExt cx="685800" cy="381000"/>
          </a:xfrm>
        </p:grpSpPr>
        <p:cxnSp>
          <p:nvCxnSpPr>
            <p:cNvPr id="22" name="Straight Arrow Connector 21"/>
            <p:cNvCxnSpPr>
              <a:endCxn id="27" idx="1"/>
            </p:cNvCxnSpPr>
            <p:nvPr/>
          </p:nvCxnSpPr>
          <p:spPr>
            <a:xfrm>
              <a:off x="7016496" y="4424065"/>
              <a:ext cx="451104" cy="1588"/>
            </a:xfrm>
            <a:prstGeom prst="straightConnector1">
              <a:avLst/>
            </a:prstGeom>
            <a:ln w="38100" cap="rnd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9" idx="3"/>
            </p:cNvCxnSpPr>
            <p:nvPr/>
          </p:nvCxnSpPr>
          <p:spPr>
            <a:xfrm flipV="1">
              <a:off x="6781800" y="4424065"/>
              <a:ext cx="228600" cy="381000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ounded Rectangle 26"/>
          <p:cNvSpPr/>
          <p:nvPr/>
        </p:nvSpPr>
        <p:spPr>
          <a:xfrm>
            <a:off x="7467600" y="4195465"/>
            <a:ext cx="1295400" cy="45720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smtClean="0">
                <a:latin typeface="Myriad Pro" pitchFamily="34" charset="0"/>
              </a:rPr>
              <a:t>Install Flow</a:t>
            </a:r>
            <a:endParaRPr lang="en-US" sz="1400">
              <a:latin typeface="Myriad Pro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733800" y="3357265"/>
            <a:ext cx="12954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39" name="Straight Arrow Connector 38"/>
          <p:cNvCxnSpPr>
            <a:stCxn id="12" idx="0"/>
            <a:endCxn id="37" idx="2"/>
          </p:cNvCxnSpPr>
          <p:nvPr/>
        </p:nvCxnSpPr>
        <p:spPr>
          <a:xfrm rot="5400000" flipH="1" flipV="1">
            <a:off x="4000500" y="4195466"/>
            <a:ext cx="762001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3733800" y="1528465"/>
            <a:ext cx="1295400" cy="45720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smtClean="0">
                <a:latin typeface="Myriad Pro" pitchFamily="34" charset="0"/>
              </a:rPr>
              <a:t>Register</a:t>
            </a:r>
            <a:endParaRPr lang="en-US" sz="1400">
              <a:latin typeface="Myriad Pro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56324" y="2061865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Myriad Pro" pitchFamily="34" charset="0"/>
              </a:rPr>
              <a:t>NOX</a:t>
            </a:r>
            <a:endParaRPr lang="en-US" sz="2400">
              <a:latin typeface="Myriad Pro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25945" y="1066800"/>
            <a:ext cx="24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Myriad Pro" pitchFamily="34" charset="0"/>
              </a:rPr>
              <a:t>Frenetic Program</a:t>
            </a:r>
            <a:endParaRPr lang="en-US" sz="2400">
              <a:latin typeface="Myriad Pro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81200" y="5273933"/>
            <a:ext cx="347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Myriad Pro" pitchFamily="34" charset="0"/>
              </a:rPr>
              <a:t>Frenetic Runtime System</a:t>
            </a:r>
            <a:endParaRPr lang="en-US" sz="2400">
              <a:latin typeface="Myriad Pro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28600" y="4579513"/>
            <a:ext cx="1295400" cy="45720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r>
              <a:rPr lang="en-US" sz="1400" smtClean="0">
                <a:latin typeface="Myriad Pro" pitchFamily="34" charset="0"/>
              </a:rPr>
              <a:t>Packet In</a:t>
            </a:r>
            <a:endParaRPr lang="en-US" sz="1400">
              <a:latin typeface="Myriad Pro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676400" y="6062624"/>
            <a:ext cx="152400" cy="152400"/>
          </a:xfrm>
          <a:prstGeom prst="roundRect">
            <a:avLst>
              <a:gd name="adj" fmla="val 7756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1905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1676400" y="6291224"/>
            <a:ext cx="152400" cy="152400"/>
          </a:xfrm>
          <a:prstGeom prst="roundRect">
            <a:avLst>
              <a:gd name="adj" fmla="val 7756"/>
            </a:avLst>
          </a:prstGeom>
          <a:solidFill>
            <a:srgbClr val="6677A3">
              <a:alpha val="74902"/>
            </a:srgbClr>
          </a:solidFill>
          <a:ln w="19050">
            <a:solidFill>
              <a:schemeClr val="tx1"/>
            </a:solidFill>
          </a:ln>
          <a:effectLst>
            <a:outerShdw blurRad="1905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5486400" y="6062624"/>
            <a:ext cx="152400" cy="152400"/>
          </a:xfrm>
          <a:prstGeom prst="roundRect">
            <a:avLst>
              <a:gd name="adj" fmla="val 775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smtClean="0">
              <a:latin typeface="Myriad Pro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486400" y="6291224"/>
            <a:ext cx="152400" cy="152400"/>
          </a:xfrm>
          <a:prstGeom prst="roundRect">
            <a:avLst>
              <a:gd name="adj" fmla="val 7756"/>
            </a:avLst>
          </a:prstGeo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smtClean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28800" y="5943600"/>
            <a:ext cx="184137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smtClean="0">
                <a:latin typeface="Myriad Pro" pitchFamily="34" charset="0"/>
              </a:rPr>
              <a:t>Frenetic Program</a:t>
            </a:r>
          </a:p>
          <a:p>
            <a:pPr>
              <a:lnSpc>
                <a:spcPct val="130000"/>
              </a:lnSpc>
            </a:pPr>
            <a:r>
              <a:rPr lang="en-US" sz="1200" smtClean="0">
                <a:latin typeface="Myriad Pro" pitchFamily="34" charset="0"/>
              </a:rPr>
              <a:t>NOX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02429" y="5947360"/>
            <a:ext cx="184137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smtClean="0">
                <a:latin typeface="Myriad Pro" pitchFamily="34" charset="0"/>
              </a:rPr>
              <a:t>Runtime Module</a:t>
            </a:r>
          </a:p>
          <a:p>
            <a:pPr>
              <a:lnSpc>
                <a:spcPct val="130000"/>
              </a:lnSpc>
            </a:pPr>
            <a:r>
              <a:rPr lang="en-US" sz="1200" smtClean="0">
                <a:latin typeface="Myriad Pro" pitchFamily="34" charset="0"/>
              </a:rPr>
              <a:t>Runtime Data Structure</a:t>
            </a:r>
            <a:endParaRPr lang="en-US" sz="1200">
              <a:latin typeface="Myriad Pro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3200400" y="6135624"/>
            <a:ext cx="381000" cy="1588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3124200" y="6355080"/>
            <a:ext cx="381000" cy="1588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568829" y="5943600"/>
            <a:ext cx="199377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smtClean="0">
                <a:latin typeface="Myriad Pro" pitchFamily="34" charset="0"/>
              </a:rPr>
              <a:t>Dataflow in to Runtime</a:t>
            </a:r>
          </a:p>
          <a:p>
            <a:pPr>
              <a:lnSpc>
                <a:spcPct val="130000"/>
              </a:lnSpc>
            </a:pPr>
            <a:r>
              <a:rPr lang="en-US" sz="1200" smtClean="0">
                <a:latin typeface="Myriad Pro" pitchFamily="34" charset="0"/>
              </a:rPr>
              <a:t>Dataflow out from Runtime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524000" y="5943600"/>
            <a:ext cx="5867400" cy="609600"/>
          </a:xfrm>
          <a:prstGeom prst="rect">
            <a:avLst/>
          </a:prstGeom>
          <a:noFill/>
          <a:ln>
            <a:solidFill>
              <a:srgbClr val="0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1524000" y="4805066"/>
            <a:ext cx="441960" cy="3047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3695700" y="2671465"/>
            <a:ext cx="1371600" cy="158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965960" y="4576466"/>
            <a:ext cx="1295400" cy="457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smtClean="0">
                <a:latin typeface="Myriad Pro" pitchFamily="34" charset="0"/>
              </a:rPr>
              <a:t>Check Subscribers</a:t>
            </a:r>
            <a:endParaRPr lang="en-US" sz="1400">
              <a:latin typeface="Myriad Pro" pitchFamily="34" charset="0"/>
            </a:endParaRPr>
          </a:p>
        </p:txBody>
      </p:sp>
      <p:cxnSp>
        <p:nvCxnSpPr>
          <p:cNvPr id="44" name="Straight Arrow Connector 43"/>
          <p:cNvCxnSpPr>
            <a:stCxn id="43" idx="3"/>
          </p:cNvCxnSpPr>
          <p:nvPr/>
        </p:nvCxnSpPr>
        <p:spPr>
          <a:xfrm>
            <a:off x="3261360" y="4805066"/>
            <a:ext cx="4724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895600" y="2487087"/>
            <a:ext cx="12954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47" name="Straight Arrow Connector 46"/>
          <p:cNvCxnSpPr>
            <a:stCxn id="43" idx="0"/>
            <a:endCxn id="46" idx="2"/>
          </p:cNvCxnSpPr>
          <p:nvPr/>
        </p:nvCxnSpPr>
        <p:spPr>
          <a:xfrm flipV="1">
            <a:off x="2613660" y="2944287"/>
            <a:ext cx="929640" cy="163217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2743200" y="1528465"/>
            <a:ext cx="1295400" cy="45720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Myriad Pro" pitchFamily="34" charset="0"/>
              </a:rPr>
              <a:t>Query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073641" y="1762323"/>
            <a:ext cx="646176" cy="224136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Myriad Pro" pitchFamily="34" charset="0"/>
              </a:rPr>
              <a:t>Stats</a:t>
            </a:r>
            <a:endParaRPr lang="en-US" sz="800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54" name="Straight Arrow Connector 53"/>
          <p:cNvCxnSpPr>
            <a:stCxn id="55" idx="2"/>
          </p:cNvCxnSpPr>
          <p:nvPr/>
        </p:nvCxnSpPr>
        <p:spPr>
          <a:xfrm flipH="1">
            <a:off x="3390900" y="1986459"/>
            <a:ext cx="5829" cy="53707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5486400" y="3357265"/>
            <a:ext cx="1295400" cy="457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smtClean="0">
                <a:latin typeface="Myriad Pro" pitchFamily="34" charset="0"/>
              </a:rPr>
              <a:t>Monitoring Loop</a:t>
            </a:r>
            <a:endParaRPr lang="en-US" sz="1400">
              <a:latin typeface="Myriad Pro" pitchFamily="34" charset="0"/>
            </a:endParaRPr>
          </a:p>
        </p:txBody>
      </p:sp>
      <p:cxnSp>
        <p:nvCxnSpPr>
          <p:cNvPr id="68" name="Straight Arrow Connector 67"/>
          <p:cNvCxnSpPr>
            <a:stCxn id="67" idx="3"/>
            <a:endCxn id="70" idx="1"/>
          </p:cNvCxnSpPr>
          <p:nvPr/>
        </p:nvCxnSpPr>
        <p:spPr>
          <a:xfrm>
            <a:off x="6781800" y="3585865"/>
            <a:ext cx="6858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7467600" y="3357265"/>
            <a:ext cx="1524000" cy="45720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smtClean="0">
                <a:latin typeface="Myriad Pro" pitchFamily="34" charset="0"/>
              </a:rPr>
              <a:t>Stats Request</a:t>
            </a:r>
            <a:endParaRPr lang="en-US" sz="1400">
              <a:latin typeface="Myriad Pro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486400" y="2671465"/>
            <a:ext cx="1295400" cy="457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smtClean="0">
                <a:latin typeface="Myriad Pro" pitchFamily="34" charset="0"/>
              </a:rPr>
              <a:t>Update Stats</a:t>
            </a:r>
            <a:endParaRPr lang="en-US" sz="1400">
              <a:latin typeface="Myriad Pro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467600" y="2667000"/>
            <a:ext cx="1295400" cy="45720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 smtClean="0">
                <a:latin typeface="Myriad Pro" pitchFamily="34" charset="0"/>
              </a:rPr>
              <a:t>Stats In</a:t>
            </a:r>
            <a:endParaRPr lang="en-US" sz="1400" dirty="0">
              <a:latin typeface="Myriad Pro" pitchFamily="34" charset="0"/>
            </a:endParaRPr>
          </a:p>
        </p:txBody>
      </p:sp>
      <p:cxnSp>
        <p:nvCxnSpPr>
          <p:cNvPr id="81" name="Straight Arrow Connector 80"/>
          <p:cNvCxnSpPr>
            <a:stCxn id="80" idx="1"/>
            <a:endCxn id="79" idx="3"/>
          </p:cNvCxnSpPr>
          <p:nvPr/>
        </p:nvCxnSpPr>
        <p:spPr>
          <a:xfrm flipH="1">
            <a:off x="6781800" y="2895600"/>
            <a:ext cx="685800" cy="4465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9" idx="0"/>
          </p:cNvCxnSpPr>
          <p:nvPr/>
        </p:nvCxnSpPr>
        <p:spPr>
          <a:xfrm rot="5400000" flipH="1" flipV="1">
            <a:off x="5791200" y="2328565"/>
            <a:ext cx="685800" cy="158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456324" y="2061865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Myriad Pro" pitchFamily="34" charset="0"/>
              </a:rPr>
              <a:t>NOX</a:t>
            </a:r>
            <a:endParaRPr lang="en-US" sz="2400">
              <a:latin typeface="Myriad Pro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410200" y="2590800"/>
            <a:ext cx="1447800" cy="1295400"/>
          </a:xfrm>
          <a:prstGeom prst="roundRect">
            <a:avLst>
              <a:gd name="adj" fmla="val 7866"/>
            </a:avLst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>
            <a:stCxn id="46" idx="3"/>
          </p:cNvCxnSpPr>
          <p:nvPr/>
        </p:nvCxnSpPr>
        <p:spPr>
          <a:xfrm>
            <a:off x="4191000" y="2715687"/>
            <a:ext cx="1295400" cy="10371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46" idx="3"/>
          </p:cNvCxnSpPr>
          <p:nvPr/>
        </p:nvCxnSpPr>
        <p:spPr>
          <a:xfrm flipH="1" flipV="1">
            <a:off x="4191000" y="2715687"/>
            <a:ext cx="1295401" cy="71331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609600" y="4648200"/>
            <a:ext cx="685800" cy="304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00" smtClean="0">
                <a:latin typeface="Myriad Pro" pitchFamily="34" charset="0"/>
              </a:rPr>
              <a:t>Packet</a:t>
            </a:r>
            <a:endParaRPr lang="en-US" sz="1000">
              <a:latin typeface="Myriad Pro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096512" y="3473797"/>
            <a:ext cx="646176" cy="224136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bg1"/>
                </a:solidFill>
                <a:latin typeface="Myriad Pro" pitchFamily="34" charset="0"/>
              </a:rPr>
              <a:t>Policy</a:t>
            </a:r>
            <a:endParaRPr lang="en-US" sz="80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2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53284E-6 L 0.00365 0.115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5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39 L 0.1783 -0.0013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3 -0.00139 L 0.37917 -1.42956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917 -1.42956E-6 L 0.5625 -1.42956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25 0.00069 L 0.72083 -0.0548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xit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2" animBg="1"/>
      <p:bldP spid="67" grpId="0" animBg="1"/>
      <p:bldP spid="70" grpId="0"/>
      <p:bldP spid="79" grpId="0" animBg="1"/>
      <p:bldP spid="80" grpId="0"/>
      <p:bldP spid="85" grpId="0"/>
      <p:bldP spid="86" grpId="0" animBg="1"/>
      <p:bldP spid="86" grpId="1" animBg="1"/>
      <p:bldP spid="91" grpId="0" animBg="1"/>
      <p:bldP spid="91" grpId="1" animBg="1"/>
      <p:bldP spid="91" grpId="2" animBg="1"/>
      <p:bldP spid="91" grpId="3" animBg="1"/>
      <p:bldP spid="91" grpId="4" animBg="1"/>
      <p:bldP spid="91" grpId="5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52600" y="2442866"/>
            <a:ext cx="5334000" cy="3272134"/>
          </a:xfrm>
          <a:prstGeom prst="roundRect">
            <a:avLst>
              <a:gd name="adj" fmla="val 2735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1905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Run-time Activities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271665"/>
            <a:ext cx="1143000" cy="990600"/>
          </a:xfrm>
          <a:prstGeom prst="roundRect">
            <a:avLst>
              <a:gd name="adj" fmla="val 8746"/>
            </a:avLst>
          </a:prstGeom>
          <a:solidFill>
            <a:srgbClr val="6677A3">
              <a:alpha val="74902"/>
            </a:srgbClr>
          </a:solidFill>
          <a:ln w="19050">
            <a:solidFill>
              <a:schemeClr val="tx1"/>
            </a:solidFill>
          </a:ln>
          <a:effectLst>
            <a:outerShdw blurRad="1905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Myriad Pro" pitchFamily="34" charset="0"/>
              </a:rPr>
              <a:t>NOX</a:t>
            </a:r>
            <a:endParaRPr lang="en-US" sz="2400">
              <a:latin typeface="Myriad Pro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91400" y="2442865"/>
            <a:ext cx="1371600" cy="3200400"/>
          </a:xfrm>
          <a:prstGeom prst="roundRect">
            <a:avLst>
              <a:gd name="adj" fmla="val 8280"/>
            </a:avLst>
          </a:prstGeom>
          <a:solidFill>
            <a:srgbClr val="6677A3">
              <a:alpha val="74902"/>
            </a:srgbClr>
          </a:solidFill>
          <a:ln w="19050">
            <a:solidFill>
              <a:schemeClr val="tx1"/>
            </a:solidFill>
          </a:ln>
          <a:effectLst>
            <a:outerShdw blurRad="1905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8800" y="1452265"/>
            <a:ext cx="5181600" cy="609600"/>
          </a:xfrm>
          <a:prstGeom prst="roundRect">
            <a:avLst>
              <a:gd name="adj" fmla="val 7756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1905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492240"/>
            <a:ext cx="762000" cy="365760"/>
          </a:xfrm>
        </p:spPr>
        <p:txBody>
          <a:bodyPr/>
          <a:lstStyle/>
          <a:p>
            <a:fld id="{96652B35-718D-4E28-AFEB-B694A3B357E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733800" y="4576466"/>
            <a:ext cx="1295400" cy="457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smtClean="0">
                <a:latin typeface="Myriad Pro" pitchFamily="34" charset="0"/>
              </a:rPr>
              <a:t>Check Rules</a:t>
            </a:r>
            <a:endParaRPr lang="en-US" sz="1400">
              <a:latin typeface="Myriad Pro" pitchFamily="34" charset="0"/>
            </a:endParaRPr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V="1">
            <a:off x="1981200" y="4805066"/>
            <a:ext cx="1752600" cy="304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905000" y="4271665"/>
            <a:ext cx="5029200" cy="990600"/>
          </a:xfrm>
          <a:prstGeom prst="roundRect">
            <a:avLst>
              <a:gd name="adj" fmla="val 7866"/>
            </a:avLst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51" idx="3"/>
          </p:cNvCxnSpPr>
          <p:nvPr/>
        </p:nvCxnSpPr>
        <p:spPr>
          <a:xfrm flipV="1">
            <a:off x="1524000" y="4805066"/>
            <a:ext cx="441960" cy="3047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486400" y="4576465"/>
            <a:ext cx="1295400" cy="457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smtClean="0">
                <a:latin typeface="Myriad Pro" pitchFamily="34" charset="0"/>
              </a:rPr>
              <a:t>Do Actions</a:t>
            </a:r>
            <a:endParaRPr lang="en-US" sz="1400">
              <a:latin typeface="Myriad Pro" pitchFamily="34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5029200" y="4805065"/>
            <a:ext cx="45720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0"/>
          <p:cNvGrpSpPr/>
          <p:nvPr/>
        </p:nvGrpSpPr>
        <p:grpSpPr>
          <a:xfrm>
            <a:off x="6781800" y="4418012"/>
            <a:ext cx="685800" cy="381000"/>
            <a:chOff x="6781800" y="4424065"/>
            <a:chExt cx="685800" cy="381000"/>
          </a:xfrm>
        </p:grpSpPr>
        <p:cxnSp>
          <p:nvCxnSpPr>
            <p:cNvPr id="22" name="Straight Arrow Connector 21"/>
            <p:cNvCxnSpPr>
              <a:endCxn id="27" idx="1"/>
            </p:cNvCxnSpPr>
            <p:nvPr/>
          </p:nvCxnSpPr>
          <p:spPr>
            <a:xfrm>
              <a:off x="7016496" y="4424065"/>
              <a:ext cx="451104" cy="1588"/>
            </a:xfrm>
            <a:prstGeom prst="straightConnector1">
              <a:avLst/>
            </a:prstGeom>
            <a:ln w="38100" cap="rnd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9" idx="3"/>
            </p:cNvCxnSpPr>
            <p:nvPr/>
          </p:nvCxnSpPr>
          <p:spPr>
            <a:xfrm flipV="1">
              <a:off x="6781800" y="4424065"/>
              <a:ext cx="228600" cy="381000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ounded Rectangle 26"/>
          <p:cNvSpPr/>
          <p:nvPr/>
        </p:nvSpPr>
        <p:spPr>
          <a:xfrm>
            <a:off x="7467600" y="4195465"/>
            <a:ext cx="1295400" cy="45720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smtClean="0">
                <a:latin typeface="Myriad Pro" pitchFamily="34" charset="0"/>
              </a:rPr>
              <a:t>Install Flow</a:t>
            </a:r>
            <a:endParaRPr lang="en-US" sz="1400">
              <a:latin typeface="Myriad Pro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733800" y="3357265"/>
            <a:ext cx="12954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39" name="Straight Arrow Connector 38"/>
          <p:cNvCxnSpPr>
            <a:stCxn id="12" idx="0"/>
            <a:endCxn id="37" idx="2"/>
          </p:cNvCxnSpPr>
          <p:nvPr/>
        </p:nvCxnSpPr>
        <p:spPr>
          <a:xfrm rot="5400000" flipH="1" flipV="1">
            <a:off x="4000500" y="4195466"/>
            <a:ext cx="762001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3733800" y="1528465"/>
            <a:ext cx="1295400" cy="45720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smtClean="0">
                <a:latin typeface="Myriad Pro" pitchFamily="34" charset="0"/>
              </a:rPr>
              <a:t>Register</a:t>
            </a:r>
            <a:endParaRPr lang="en-US" sz="1400">
              <a:latin typeface="Myriad Pro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56324" y="2061865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Myriad Pro" pitchFamily="34" charset="0"/>
              </a:rPr>
              <a:t>NOX</a:t>
            </a:r>
            <a:endParaRPr lang="en-US" sz="2400">
              <a:latin typeface="Myriad Pro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25945" y="1066800"/>
            <a:ext cx="24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Myriad Pro" pitchFamily="34" charset="0"/>
              </a:rPr>
              <a:t>Frenetic Program</a:t>
            </a:r>
            <a:endParaRPr lang="en-US" sz="2400">
              <a:latin typeface="Myriad Pro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81200" y="5273933"/>
            <a:ext cx="347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Myriad Pro" pitchFamily="34" charset="0"/>
              </a:rPr>
              <a:t>Frenetic Runtime System</a:t>
            </a:r>
            <a:endParaRPr lang="en-US" sz="2400">
              <a:latin typeface="Myriad Pro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28600" y="4579513"/>
            <a:ext cx="1295400" cy="45720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r>
              <a:rPr lang="en-US" sz="1400" smtClean="0">
                <a:latin typeface="Myriad Pro" pitchFamily="34" charset="0"/>
              </a:rPr>
              <a:t>Packet In</a:t>
            </a:r>
            <a:endParaRPr lang="en-US" sz="1400">
              <a:latin typeface="Myriad Pro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676400" y="6062624"/>
            <a:ext cx="152400" cy="152400"/>
          </a:xfrm>
          <a:prstGeom prst="roundRect">
            <a:avLst>
              <a:gd name="adj" fmla="val 7756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1905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1676400" y="6291224"/>
            <a:ext cx="152400" cy="152400"/>
          </a:xfrm>
          <a:prstGeom prst="roundRect">
            <a:avLst>
              <a:gd name="adj" fmla="val 7756"/>
            </a:avLst>
          </a:prstGeom>
          <a:solidFill>
            <a:srgbClr val="6677A3">
              <a:alpha val="74902"/>
            </a:srgbClr>
          </a:solidFill>
          <a:ln w="19050">
            <a:solidFill>
              <a:schemeClr val="tx1"/>
            </a:solidFill>
          </a:ln>
          <a:effectLst>
            <a:outerShdw blurRad="1905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5486400" y="6062624"/>
            <a:ext cx="152400" cy="152400"/>
          </a:xfrm>
          <a:prstGeom prst="roundRect">
            <a:avLst>
              <a:gd name="adj" fmla="val 775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smtClean="0">
              <a:latin typeface="Myriad Pro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486400" y="6291224"/>
            <a:ext cx="152400" cy="152400"/>
          </a:xfrm>
          <a:prstGeom prst="roundRect">
            <a:avLst>
              <a:gd name="adj" fmla="val 7756"/>
            </a:avLst>
          </a:prstGeo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smtClean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28800" y="5943600"/>
            <a:ext cx="184137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smtClean="0">
                <a:latin typeface="Myriad Pro" pitchFamily="34" charset="0"/>
              </a:rPr>
              <a:t>Frenetic Program</a:t>
            </a:r>
          </a:p>
          <a:p>
            <a:pPr>
              <a:lnSpc>
                <a:spcPct val="130000"/>
              </a:lnSpc>
            </a:pPr>
            <a:r>
              <a:rPr lang="en-US" sz="1200" smtClean="0">
                <a:latin typeface="Myriad Pro" pitchFamily="34" charset="0"/>
              </a:rPr>
              <a:t>NOX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02429" y="5947360"/>
            <a:ext cx="184137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smtClean="0">
                <a:latin typeface="Myriad Pro" pitchFamily="34" charset="0"/>
              </a:rPr>
              <a:t>Runtime Module</a:t>
            </a:r>
          </a:p>
          <a:p>
            <a:pPr>
              <a:lnSpc>
                <a:spcPct val="130000"/>
              </a:lnSpc>
            </a:pPr>
            <a:r>
              <a:rPr lang="en-US" sz="1200" smtClean="0">
                <a:latin typeface="Myriad Pro" pitchFamily="34" charset="0"/>
              </a:rPr>
              <a:t>Runtime Data Structure</a:t>
            </a:r>
            <a:endParaRPr lang="en-US" sz="1200">
              <a:latin typeface="Myriad Pro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3200400" y="6135624"/>
            <a:ext cx="381000" cy="1588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3124200" y="6355080"/>
            <a:ext cx="381000" cy="1588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568829" y="5943600"/>
            <a:ext cx="199377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smtClean="0">
                <a:latin typeface="Myriad Pro" pitchFamily="34" charset="0"/>
              </a:rPr>
              <a:t>Dataflow in to Runtime</a:t>
            </a:r>
          </a:p>
          <a:p>
            <a:pPr>
              <a:lnSpc>
                <a:spcPct val="130000"/>
              </a:lnSpc>
            </a:pPr>
            <a:r>
              <a:rPr lang="en-US" sz="1200" smtClean="0">
                <a:latin typeface="Myriad Pro" pitchFamily="34" charset="0"/>
              </a:rPr>
              <a:t>Dataflow out from Runtime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524000" y="5943600"/>
            <a:ext cx="5867400" cy="609600"/>
          </a:xfrm>
          <a:prstGeom prst="rect">
            <a:avLst/>
          </a:prstGeom>
          <a:noFill/>
          <a:ln>
            <a:solidFill>
              <a:srgbClr val="0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1524000" y="4805066"/>
            <a:ext cx="441960" cy="3047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3695700" y="2671465"/>
            <a:ext cx="1371600" cy="158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965960" y="4576466"/>
            <a:ext cx="1295400" cy="457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smtClean="0">
                <a:latin typeface="Myriad Pro" pitchFamily="34" charset="0"/>
              </a:rPr>
              <a:t>Check Subscribers</a:t>
            </a:r>
            <a:endParaRPr lang="en-US" sz="1400">
              <a:latin typeface="Myriad Pro" pitchFamily="34" charset="0"/>
            </a:endParaRPr>
          </a:p>
        </p:txBody>
      </p:sp>
      <p:cxnSp>
        <p:nvCxnSpPr>
          <p:cNvPr id="44" name="Straight Arrow Connector 43"/>
          <p:cNvCxnSpPr>
            <a:stCxn id="43" idx="3"/>
          </p:cNvCxnSpPr>
          <p:nvPr/>
        </p:nvCxnSpPr>
        <p:spPr>
          <a:xfrm>
            <a:off x="3261360" y="4805066"/>
            <a:ext cx="4724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895600" y="2487087"/>
            <a:ext cx="12954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47" name="Straight Arrow Connector 46"/>
          <p:cNvCxnSpPr>
            <a:stCxn id="43" idx="0"/>
            <a:endCxn id="46" idx="2"/>
          </p:cNvCxnSpPr>
          <p:nvPr/>
        </p:nvCxnSpPr>
        <p:spPr>
          <a:xfrm flipV="1">
            <a:off x="2613660" y="2944287"/>
            <a:ext cx="929640" cy="163217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2743200" y="1528465"/>
            <a:ext cx="1295400" cy="45720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Myriad Pro" pitchFamily="34" charset="0"/>
              </a:rPr>
              <a:t>Query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087624" y="2603619"/>
            <a:ext cx="646176" cy="224136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Myriad Pro" pitchFamily="34" charset="0"/>
              </a:rPr>
              <a:t>Stats</a:t>
            </a:r>
            <a:endParaRPr lang="en-US" sz="800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3384145" y="1986459"/>
            <a:ext cx="5829" cy="53707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5486400" y="3357265"/>
            <a:ext cx="1295400" cy="457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smtClean="0">
                <a:latin typeface="Myriad Pro" pitchFamily="34" charset="0"/>
              </a:rPr>
              <a:t>Monitoring Loop</a:t>
            </a:r>
            <a:endParaRPr lang="en-US" sz="1400">
              <a:latin typeface="Myriad Pro" pitchFamily="34" charset="0"/>
            </a:endParaRPr>
          </a:p>
        </p:txBody>
      </p:sp>
      <p:cxnSp>
        <p:nvCxnSpPr>
          <p:cNvPr id="68" name="Straight Arrow Connector 67"/>
          <p:cNvCxnSpPr>
            <a:stCxn id="67" idx="3"/>
            <a:endCxn id="70" idx="1"/>
          </p:cNvCxnSpPr>
          <p:nvPr/>
        </p:nvCxnSpPr>
        <p:spPr>
          <a:xfrm>
            <a:off x="6781800" y="3585865"/>
            <a:ext cx="6858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7467600" y="3357265"/>
            <a:ext cx="1524000" cy="45720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smtClean="0">
                <a:latin typeface="Myriad Pro" pitchFamily="34" charset="0"/>
              </a:rPr>
              <a:t>Stats Request</a:t>
            </a:r>
            <a:endParaRPr lang="en-US" sz="1400">
              <a:latin typeface="Myriad Pro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486400" y="2671465"/>
            <a:ext cx="1295400" cy="457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smtClean="0">
                <a:latin typeface="Myriad Pro" pitchFamily="34" charset="0"/>
              </a:rPr>
              <a:t>Update Stats</a:t>
            </a:r>
            <a:endParaRPr lang="en-US" sz="1400">
              <a:latin typeface="Myriad Pro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467600" y="2667000"/>
            <a:ext cx="1295400" cy="45720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 smtClean="0">
                <a:latin typeface="Myriad Pro" pitchFamily="34" charset="0"/>
              </a:rPr>
              <a:t>Stats In</a:t>
            </a:r>
            <a:endParaRPr lang="en-US" sz="1400" dirty="0">
              <a:latin typeface="Myriad Pro" pitchFamily="34" charset="0"/>
            </a:endParaRPr>
          </a:p>
        </p:txBody>
      </p:sp>
      <p:cxnSp>
        <p:nvCxnSpPr>
          <p:cNvPr id="81" name="Straight Arrow Connector 80"/>
          <p:cNvCxnSpPr>
            <a:stCxn id="80" idx="1"/>
            <a:endCxn id="79" idx="3"/>
          </p:cNvCxnSpPr>
          <p:nvPr/>
        </p:nvCxnSpPr>
        <p:spPr>
          <a:xfrm flipH="1">
            <a:off x="6781800" y="2895600"/>
            <a:ext cx="685800" cy="4465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9" idx="0"/>
          </p:cNvCxnSpPr>
          <p:nvPr/>
        </p:nvCxnSpPr>
        <p:spPr>
          <a:xfrm rot="5400000" flipH="1" flipV="1">
            <a:off x="5791200" y="2328565"/>
            <a:ext cx="685800" cy="158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456324" y="2061865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Myriad Pro" pitchFamily="34" charset="0"/>
              </a:rPr>
              <a:t>NOX</a:t>
            </a:r>
            <a:endParaRPr lang="en-US" sz="2400">
              <a:latin typeface="Myriad Pro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410200" y="2590800"/>
            <a:ext cx="1447800" cy="1295400"/>
          </a:xfrm>
          <a:prstGeom prst="roundRect">
            <a:avLst>
              <a:gd name="adj" fmla="val 7866"/>
            </a:avLst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>
            <a:stCxn id="46" idx="3"/>
          </p:cNvCxnSpPr>
          <p:nvPr/>
        </p:nvCxnSpPr>
        <p:spPr>
          <a:xfrm>
            <a:off x="4191000" y="2715687"/>
            <a:ext cx="1295400" cy="10371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46" idx="3"/>
          </p:cNvCxnSpPr>
          <p:nvPr/>
        </p:nvCxnSpPr>
        <p:spPr>
          <a:xfrm flipH="1" flipV="1">
            <a:off x="4191000" y="2715687"/>
            <a:ext cx="1295402" cy="71331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4096512" y="3473797"/>
            <a:ext cx="646176" cy="224136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bg1"/>
                </a:solidFill>
                <a:latin typeface="Myriad Pro" pitchFamily="34" charset="0"/>
              </a:rPr>
              <a:t>Policy</a:t>
            </a:r>
            <a:endParaRPr lang="en-US" sz="80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165871" y="4646612"/>
            <a:ext cx="685800" cy="304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Myriad Pro" pitchFamily="34" charset="0"/>
              </a:rPr>
              <a:t>Packet</a:t>
            </a:r>
            <a:endParaRPr lang="en-US" sz="1000" dirty="0">
              <a:latin typeface="Myriad Pro" pitchFamily="34" charset="0"/>
            </a:endParaRPr>
          </a:p>
        </p:txBody>
      </p:sp>
      <p:grpSp>
        <p:nvGrpSpPr>
          <p:cNvPr id="65" name="Group 23"/>
          <p:cNvGrpSpPr/>
          <p:nvPr/>
        </p:nvGrpSpPr>
        <p:grpSpPr>
          <a:xfrm>
            <a:off x="6781800" y="4799012"/>
            <a:ext cx="685800" cy="382588"/>
            <a:chOff x="6781800" y="4805065"/>
            <a:chExt cx="685800" cy="382588"/>
          </a:xfrm>
        </p:grpSpPr>
        <p:cxnSp>
          <p:nvCxnSpPr>
            <p:cNvPr id="74" name="Straight Arrow Connector 73"/>
            <p:cNvCxnSpPr>
              <a:endCxn id="76" idx="1"/>
            </p:cNvCxnSpPr>
            <p:nvPr/>
          </p:nvCxnSpPr>
          <p:spPr>
            <a:xfrm>
              <a:off x="7016496" y="5186065"/>
              <a:ext cx="451104" cy="1588"/>
            </a:xfrm>
            <a:prstGeom prst="straightConnector1">
              <a:avLst/>
            </a:prstGeom>
            <a:ln w="38100" cap="rnd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781800" y="4805065"/>
              <a:ext cx="228600" cy="3810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ounded Rectangle 75"/>
          <p:cNvSpPr/>
          <p:nvPr/>
        </p:nvSpPr>
        <p:spPr>
          <a:xfrm>
            <a:off x="7467600" y="4957465"/>
            <a:ext cx="1295400" cy="45720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 smtClean="0">
                <a:latin typeface="Myriad Pro" pitchFamily="34" charset="0"/>
              </a:rPr>
              <a:t>Send Packet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09600" y="4646612"/>
            <a:ext cx="685800" cy="304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Myriad Pro" pitchFamily="34" charset="0"/>
              </a:rPr>
              <a:t>Packet</a:t>
            </a:r>
            <a:endParaRPr lang="en-US" sz="1000" dirty="0">
              <a:latin typeface="Myriad Pro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4038600" y="1757064"/>
            <a:ext cx="646176" cy="224136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bg1"/>
                </a:solidFill>
                <a:latin typeface="Myriad Pro" pitchFamily="34" charset="0"/>
              </a:rPr>
              <a:t>Policy</a:t>
            </a:r>
            <a:endParaRPr lang="en-US" sz="80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5867400" y="4648200"/>
            <a:ext cx="685800" cy="304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Myriad Pro" pitchFamily="34" charset="0"/>
              </a:rPr>
              <a:t>Packet</a:t>
            </a:r>
            <a:endParaRPr lang="en-US" sz="1000" dirty="0">
              <a:latin typeface="Myriad Pro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1828800" y="1524000"/>
            <a:ext cx="1295400" cy="45720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Myriad Pro" pitchFamily="34" charset="0"/>
              </a:rPr>
              <a:t>Query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2153412" y="1644997"/>
            <a:ext cx="742188" cy="224135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Myriad Pro" pitchFamily="34" charset="0"/>
              </a:rPr>
              <a:t>Packets</a:t>
            </a:r>
            <a:endParaRPr lang="en-US" sz="800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2743200" y="1908889"/>
            <a:ext cx="344424" cy="61464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90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8363E-6 L 0.09896 0.132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66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8409E-6 L 0.17083 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83 0.00023 L 0.17083 -0.42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9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23 L 0.20902 0.0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02 0.00023 L 0.40902 0.000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02 0.00023 L 0.58402 0.0557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xit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00255 L 0.19201 -0.0504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2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4" grpId="2" animBg="1"/>
      <p:bldP spid="64" grpId="3" animBg="1"/>
      <p:bldP spid="64" grpId="4" animBg="1"/>
      <p:bldP spid="78" grpId="0" animBg="1"/>
      <p:bldP spid="78" grpId="1" animBg="1"/>
      <p:bldP spid="78" grpId="2" animBg="1"/>
      <p:bldP spid="83" grpId="0" animBg="1"/>
      <p:bldP spid="83" grpId="1" animBg="1"/>
      <p:bldP spid="84" grpId="0" animBg="1"/>
      <p:bldP spid="84" grpId="1" animBg="1"/>
      <p:bldP spid="84" grpId="2" animBg="1"/>
      <p:bldP spid="92" grpId="0" animBg="1"/>
      <p:bldP spid="9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Evaluation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953000" cy="5334000"/>
          </a:xfrm>
        </p:spPr>
        <p:txBody>
          <a:bodyPr>
            <a:normAutofit lnSpcReduction="10000"/>
          </a:bodyPr>
          <a:lstStyle/>
          <a:p>
            <a:pPr marL="115888" lvl="0" indent="0">
              <a:lnSpc>
                <a:spcPct val="80000"/>
              </a:lnSpc>
            </a:pPr>
            <a:r>
              <a:rPr lang="en-US" sz="2800" dirty="0" smtClean="0"/>
              <a:t>Micro Benchmarks</a:t>
            </a:r>
          </a:p>
          <a:p>
            <a:pPr marL="408496" lvl="1" indent="0">
              <a:lnSpc>
                <a:spcPct val="80000"/>
              </a:lnSpc>
            </a:pPr>
            <a:r>
              <a:rPr lang="en-US" sz="2700" dirty="0" smtClean="0"/>
              <a:t> Coded in Frenetic &amp; </a:t>
            </a:r>
            <a:r>
              <a:rPr lang="en-US" sz="2700" dirty="0" err="1" smtClean="0"/>
              <a:t>Nox</a:t>
            </a:r>
            <a:endParaRPr lang="en-US" sz="2700" dirty="0" smtClean="0"/>
          </a:p>
          <a:p>
            <a:pPr marL="408496" lvl="1" indent="0">
              <a:lnSpc>
                <a:spcPct val="80000"/>
              </a:lnSpc>
            </a:pPr>
            <a:endParaRPr lang="en-US" sz="2700" dirty="0" smtClean="0"/>
          </a:p>
          <a:p>
            <a:pPr marL="115888" lvl="0" indent="0">
              <a:lnSpc>
                <a:spcPct val="80000"/>
              </a:lnSpc>
            </a:pPr>
            <a:r>
              <a:rPr lang="en-US" sz="2800" dirty="0" smtClean="0"/>
              <a:t>Core Network Applications</a:t>
            </a:r>
          </a:p>
          <a:p>
            <a:pPr marL="408496" lvl="1" indent="0">
              <a:lnSpc>
                <a:spcPct val="80000"/>
              </a:lnSpc>
            </a:pPr>
            <a:r>
              <a:rPr lang="en-US" sz="2700" dirty="0"/>
              <a:t> </a:t>
            </a:r>
            <a:r>
              <a:rPr lang="en-US" sz="2700" dirty="0" smtClean="0"/>
              <a:t>Learning Switch</a:t>
            </a:r>
          </a:p>
          <a:p>
            <a:pPr marL="408496" lvl="1" indent="0">
              <a:lnSpc>
                <a:spcPct val="80000"/>
              </a:lnSpc>
            </a:pPr>
            <a:r>
              <a:rPr lang="en-US" sz="2700" dirty="0"/>
              <a:t> </a:t>
            </a:r>
            <a:r>
              <a:rPr lang="en-US" sz="2700" dirty="0" smtClean="0"/>
              <a:t>Spanning Tree</a:t>
            </a:r>
          </a:p>
          <a:p>
            <a:pPr marL="408496" lvl="1" indent="0">
              <a:lnSpc>
                <a:spcPct val="80000"/>
              </a:lnSpc>
            </a:pPr>
            <a:r>
              <a:rPr lang="en-US" sz="2700" dirty="0"/>
              <a:t> </a:t>
            </a:r>
            <a:r>
              <a:rPr lang="en-US" sz="2700" dirty="0" smtClean="0"/>
              <a:t>Shortest path routing</a:t>
            </a:r>
          </a:p>
          <a:p>
            <a:pPr marL="408496" lvl="1" indent="0">
              <a:lnSpc>
                <a:spcPct val="80000"/>
              </a:lnSpc>
            </a:pPr>
            <a:r>
              <a:rPr lang="en-US" sz="2700" dirty="0"/>
              <a:t> </a:t>
            </a:r>
            <a:r>
              <a:rPr lang="en-US" sz="2700" dirty="0" smtClean="0"/>
              <a:t>DHCP server</a:t>
            </a:r>
          </a:p>
          <a:p>
            <a:pPr marL="408496" lvl="1" indent="0">
              <a:lnSpc>
                <a:spcPct val="80000"/>
              </a:lnSpc>
            </a:pPr>
            <a:r>
              <a:rPr lang="en-US" sz="2700" dirty="0"/>
              <a:t> </a:t>
            </a:r>
            <a:r>
              <a:rPr lang="en-US" sz="2700" dirty="0" smtClean="0"/>
              <a:t>Centralized ARP server</a:t>
            </a:r>
          </a:p>
          <a:p>
            <a:pPr marL="408496" lvl="1" indent="0">
              <a:lnSpc>
                <a:spcPct val="80000"/>
              </a:lnSpc>
            </a:pPr>
            <a:r>
              <a:rPr lang="en-US" sz="2700" dirty="0"/>
              <a:t> </a:t>
            </a:r>
            <a:r>
              <a:rPr lang="en-US" sz="2700" dirty="0" smtClean="0"/>
              <a:t>Generic load balancer</a:t>
            </a:r>
          </a:p>
          <a:p>
            <a:pPr marL="115888" indent="0">
              <a:lnSpc>
                <a:spcPct val="80000"/>
              </a:lnSpc>
            </a:pPr>
            <a:endParaRPr lang="en-US" sz="2800" dirty="0"/>
          </a:p>
          <a:p>
            <a:pPr marL="115888" indent="0">
              <a:lnSpc>
                <a:spcPct val="80000"/>
              </a:lnSpc>
            </a:pPr>
            <a:r>
              <a:rPr lang="en-US" sz="2800" dirty="0" smtClean="0"/>
              <a:t>Additional Apps</a:t>
            </a:r>
          </a:p>
          <a:p>
            <a:pPr marL="408496" lvl="1" indent="0">
              <a:lnSpc>
                <a:spcPct val="80000"/>
              </a:lnSpc>
            </a:pPr>
            <a:r>
              <a:rPr lang="en-US" sz="2700" dirty="0"/>
              <a:t> </a:t>
            </a:r>
            <a:r>
              <a:rPr lang="en-US" sz="2700" dirty="0" err="1" smtClean="0"/>
              <a:t>Memcached</a:t>
            </a:r>
            <a:r>
              <a:rPr lang="en-US" sz="2700" dirty="0" smtClean="0"/>
              <a:t> query router</a:t>
            </a:r>
          </a:p>
          <a:p>
            <a:pPr marL="408496" lvl="1" indent="0">
              <a:lnSpc>
                <a:spcPct val="80000"/>
              </a:lnSpc>
            </a:pPr>
            <a:r>
              <a:rPr lang="en-US" sz="2700" dirty="0"/>
              <a:t> </a:t>
            </a:r>
            <a:r>
              <a:rPr lang="en-US" sz="2700" dirty="0" smtClean="0"/>
              <a:t>Network scanner</a:t>
            </a:r>
          </a:p>
          <a:p>
            <a:pPr marL="408496" lvl="1" indent="0">
              <a:lnSpc>
                <a:spcPct val="80000"/>
              </a:lnSpc>
            </a:pPr>
            <a:r>
              <a:rPr lang="en-US" sz="2700" dirty="0"/>
              <a:t> </a:t>
            </a:r>
            <a:r>
              <a:rPr lang="en-US" sz="2700" dirty="0" smtClean="0"/>
              <a:t>DDOS defensive switch</a:t>
            </a:r>
          </a:p>
          <a:p>
            <a:pPr marL="400050" lvl="1" indent="-246063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  <a:buNone/>
            </a:pPr>
            <a:endParaRPr lang="en-US" sz="32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MicroBench</a:t>
            </a:r>
            <a:r>
              <a:rPr lang="en-US" dirty="0" smtClean="0"/>
              <a:t>:  Lines of Code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376270"/>
              </p:ext>
            </p:extLst>
          </p:nvPr>
        </p:nvGraphicFramePr>
        <p:xfrm>
          <a:off x="954043" y="762000"/>
          <a:ext cx="8001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6843" y="6400800"/>
            <a:ext cx="762000" cy="457200"/>
          </a:xfrm>
        </p:spPr>
        <p:txBody>
          <a:bodyPr/>
          <a:lstStyle/>
          <a:p>
            <a:fld id="{96652B35-718D-4E28-AFEB-B694A3B357E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5400000">
            <a:off x="2478043" y="4038600"/>
            <a:ext cx="2286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2243" y="5059017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No monitoring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4535443" y="4050123"/>
            <a:ext cx="2286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46113" y="50787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Heavy Hitters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6516643" y="4038600"/>
            <a:ext cx="2286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28524" y="5070540"/>
            <a:ext cx="164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Web Statistics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2277070"/>
            <a:ext cx="736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Lines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</a:t>
            </a:r>
          </a:p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8807" y="5791200"/>
            <a:ext cx="3236784" cy="92333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Forwarding Policy: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accent4"/>
                </a:solidFill>
              </a:rPr>
              <a:t>HUB</a:t>
            </a:r>
            <a:r>
              <a:rPr lang="en-US" dirty="0" smtClean="0"/>
              <a:t>:  Floods out other ports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accent4"/>
                </a:solidFill>
              </a:rPr>
              <a:t>LSW</a:t>
            </a:r>
            <a:r>
              <a:rPr lang="en-US" dirty="0" smtClean="0"/>
              <a:t>:  Learning Switch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01643" y="4648201"/>
            <a:ext cx="881643" cy="1142999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26243" y="5895489"/>
            <a:ext cx="1941557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Monitoring Policy</a:t>
            </a:r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7354843" y="5255206"/>
            <a:ext cx="742179" cy="640283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1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MicroBench</a:t>
            </a:r>
            <a:r>
              <a:rPr lang="en-US" dirty="0" smtClean="0"/>
              <a:t>:  Controller Traffic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917207"/>
              </p:ext>
            </p:extLst>
          </p:nvPr>
        </p:nvGraphicFramePr>
        <p:xfrm>
          <a:off x="954043" y="762000"/>
          <a:ext cx="8001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6843" y="6400800"/>
            <a:ext cx="762000" cy="457200"/>
          </a:xfrm>
        </p:spPr>
        <p:txBody>
          <a:bodyPr/>
          <a:lstStyle/>
          <a:p>
            <a:fld id="{96652B35-718D-4E28-AFEB-B694A3B357E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5400000">
            <a:off x="2478043" y="4038600"/>
            <a:ext cx="2286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2243" y="5059017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No monitoring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4535443" y="4050123"/>
            <a:ext cx="2286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49643" y="50705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Heavy Hitters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6516643" y="4038600"/>
            <a:ext cx="2286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30843" y="5059017"/>
            <a:ext cx="164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Web Statistics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6200" y="2277070"/>
            <a:ext cx="1184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Traffic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o</a:t>
            </a:r>
          </a:p>
          <a:p>
            <a:pPr algn="ctr"/>
            <a:r>
              <a:rPr lang="en-US" dirty="0" smtClean="0"/>
              <a:t>Controller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kB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8807" y="5791200"/>
            <a:ext cx="3236784" cy="92333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Forwarding Policy: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accent4"/>
                </a:solidFill>
              </a:rPr>
              <a:t>HUB</a:t>
            </a:r>
            <a:r>
              <a:rPr lang="en-US" dirty="0" smtClean="0"/>
              <a:t>:  Floods out other ports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accent4"/>
                </a:solidFill>
              </a:rPr>
              <a:t>LSW</a:t>
            </a:r>
            <a:r>
              <a:rPr lang="en-US" dirty="0" smtClean="0"/>
              <a:t>:  Learning Switch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01643" y="4648201"/>
            <a:ext cx="881643" cy="1142999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26243" y="5895489"/>
            <a:ext cx="1941557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Monitoring Policy</a:t>
            </a:r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7354843" y="5255206"/>
            <a:ext cx="742179" cy="640283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3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Performance evaluation &amp; optimization</a:t>
            </a:r>
          </a:p>
          <a:p>
            <a:pPr marL="346075" lvl="1" indent="-246063"/>
            <a:r>
              <a:rPr lang="en-US" sz="2800" dirty="0" smtClean="0"/>
              <a:t>Measure controller response time &amp; network throughput</a:t>
            </a:r>
          </a:p>
          <a:p>
            <a:pPr marL="346075" lvl="1" indent="-246063"/>
            <a:r>
              <a:rPr lang="en-US" sz="2800" dirty="0" smtClean="0"/>
              <a:t>Support wildcard rules and proactive rule installation</a:t>
            </a:r>
          </a:p>
          <a:p>
            <a:pPr marL="346075" lvl="1" indent="-246063"/>
            <a:r>
              <a:rPr lang="en-US" sz="2800" dirty="0" smtClean="0"/>
              <a:t>Parallelism</a:t>
            </a:r>
          </a:p>
          <a:p>
            <a:endParaRPr lang="en-US" sz="3200" dirty="0" smtClean="0"/>
          </a:p>
          <a:p>
            <a:pPr marL="346075" indent="-230188"/>
            <a:r>
              <a:rPr lang="en-US" sz="3200" dirty="0" smtClean="0"/>
              <a:t>Program analysis &amp; network invariants</a:t>
            </a:r>
          </a:p>
          <a:p>
            <a:pPr marL="346075" indent="-230188"/>
            <a:endParaRPr lang="en-US" sz="3200" dirty="0"/>
          </a:p>
          <a:p>
            <a:pPr marL="346075" indent="-230188"/>
            <a:r>
              <a:rPr lang="en-US" sz="3200" dirty="0" smtClean="0"/>
              <a:t>Hosts and Services</a:t>
            </a:r>
          </a:p>
          <a:p>
            <a:pPr marL="346075" lvl="1" indent="-246063"/>
            <a:r>
              <a:rPr lang="en-US" sz="2800" dirty="0" smtClean="0"/>
              <a:t>Extend queries &amp; controls to end hosts</a:t>
            </a:r>
          </a:p>
          <a:p>
            <a:pPr marL="346075" lvl="1" indent="-246063"/>
            <a:endParaRPr lang="en-US" sz="2800" dirty="0"/>
          </a:p>
          <a:p>
            <a:pPr marL="346075" indent="-230188"/>
            <a:r>
              <a:rPr lang="en-US" sz="3200" dirty="0" smtClean="0"/>
              <a:t>More abstractions</a:t>
            </a:r>
            <a:endParaRPr lang="en-US" sz="3200" dirty="0"/>
          </a:p>
          <a:p>
            <a:pPr marL="346075" lvl="1" indent="-246063"/>
            <a:r>
              <a:rPr lang="en-US" sz="2800" dirty="0"/>
              <a:t>V</a:t>
            </a:r>
            <a:r>
              <a:rPr lang="en-US" sz="2800" dirty="0" smtClean="0"/>
              <a:t>irtual network topologies</a:t>
            </a:r>
          </a:p>
          <a:p>
            <a:pPr marL="346075" lvl="1" indent="-246063"/>
            <a:r>
              <a:rPr lang="en-US" sz="2800" dirty="0" smtClean="0"/>
              <a:t>Network updates with improved semantics 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 An Analogy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34948" y="6065520"/>
            <a:ext cx="762000" cy="457200"/>
          </a:xfrm>
        </p:spPr>
        <p:txBody>
          <a:bodyPr/>
          <a:lstStyle/>
          <a:p>
            <a:fld id="{96652B35-718D-4E28-AFEB-B694A3B357E8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51927"/>
              </p:ext>
            </p:extLst>
          </p:nvPr>
        </p:nvGraphicFramePr>
        <p:xfrm>
          <a:off x="838200" y="1219200"/>
          <a:ext cx="7620000" cy="5486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279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Concern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Assembly Languages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Programming Languages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79296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Nox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F#/C#/Java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Frenetic++</a:t>
                      </a:r>
                      <a:endParaRPr lang="en-US" b="1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Resource</a:t>
                      </a:r>
                    </a:p>
                    <a:p>
                      <a:pPr algn="ctr"/>
                      <a:r>
                        <a:rPr lang="en-US" dirty="0" smtClean="0"/>
                        <a:t>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Move</a:t>
                      </a:r>
                      <a:r>
                        <a:rPr lang="en-US" baseline="0" dirty="0" smtClean="0"/>
                        <a:t> values in to/out of registers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Install, uninstall, reinstall switch rules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Declare</a:t>
                      </a:r>
                    </a:p>
                    <a:p>
                      <a:pPr algn="ctr"/>
                      <a:r>
                        <a:rPr lang="en-US" dirty="0" smtClean="0"/>
                        <a:t>program variables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Declare</a:t>
                      </a:r>
                    </a:p>
                    <a:p>
                      <a:pPr algn="ctr"/>
                      <a:r>
                        <a:rPr lang="en-US" dirty="0" smtClean="0"/>
                        <a:t>forwarding policy</a:t>
                      </a:r>
                      <a:endParaRPr lang="en-US" dirty="0"/>
                    </a:p>
                  </a:txBody>
                  <a:tcPr/>
                </a:tc>
              </a:tr>
              <a:tr h="6765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Resource</a:t>
                      </a:r>
                    </a:p>
                    <a:p>
                      <a:pPr algn="ctr"/>
                      <a:r>
                        <a:rPr lang="en-US" dirty="0" smtClean="0"/>
                        <a:t>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Have</a:t>
                      </a:r>
                      <a:r>
                        <a:rPr lang="en-US" baseline="0" dirty="0" smtClean="0"/>
                        <a:t> I spilled that value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Will that packet arrive at the controller?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Program variables always accessible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See every packet abstraction</a:t>
                      </a:r>
                      <a:endParaRPr lang="en-US" dirty="0"/>
                    </a:p>
                  </a:txBody>
                  <a:tcPr/>
                </a:tc>
              </a:tr>
              <a:tr h="90771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C</a:t>
                      </a:r>
                      <a:r>
                        <a:rPr lang="en-US" dirty="0" smtClean="0"/>
                        <a:t>oordination across program parts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Explicit calling conventions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Globally shared switch state: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rules,</a:t>
                      </a:r>
                      <a:r>
                        <a:rPr lang="en-US" baseline="0" dirty="0" smtClean="0"/>
                        <a:t> priorities, counters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</a:t>
                      </a:r>
                      <a:r>
                        <a:rPr lang="en-US" baseline="0" dirty="0" smtClean="0"/>
                        <a:t> call boundaries managed automatically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Forwarding policy and query composition managed automatically</a:t>
                      </a:r>
                      <a:endParaRPr lang="en-US" dirty="0"/>
                    </a:p>
                  </a:txBody>
                  <a:tcPr/>
                </a:tc>
              </a:tr>
              <a:tr h="279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Hardware Dependent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Hardware</a:t>
                      </a:r>
                    </a:p>
                    <a:p>
                      <a:pPr algn="ctr"/>
                      <a:r>
                        <a:rPr lang="en-US" dirty="0" smtClean="0"/>
                        <a:t>Dependent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Hardware</a:t>
                      </a:r>
                      <a:r>
                        <a:rPr lang="en-US" baseline="0" dirty="0" smtClean="0"/>
                        <a:t> Independent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Hardware Independent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838200" y="1981200"/>
            <a:ext cx="7620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2200" y="1569720"/>
            <a:ext cx="0" cy="5105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10200" y="1569720"/>
            <a:ext cx="0" cy="5105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4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i="1" dirty="0" smtClean="0">
                <a:solidFill>
                  <a:srgbClr val="01002B"/>
                </a:solidFill>
                <a:hlinkClick r:id="rId3"/>
              </a:rPr>
              <a:t>http://frenetic-lang.org</a:t>
            </a:r>
            <a:endParaRPr lang="en-US" sz="2800" i="1" dirty="0" smtClean="0">
              <a:solidFill>
                <a:srgbClr val="01002B"/>
              </a:solidFill>
            </a:endParaRPr>
          </a:p>
          <a:p>
            <a:pPr algn="ctr"/>
            <a:endParaRPr lang="en-US" sz="2800" i="1" dirty="0" smtClean="0">
              <a:solidFill>
                <a:srgbClr val="01002B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400800" cy="1069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Recent Idea: (Re)Move the Control Plane?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Move the control plane out of the switch boxes and in to separate, general-purpose computers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Companies buy the forwarding hardware, but implement their own control software</a:t>
            </a:r>
          </a:p>
          <a:p>
            <a:pPr marL="411480" lvl="1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Simpler routers ==&gt; cheaper, more flexible routers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same hardware box can be a router, a switch, a NAT, a firewall, or some new combination</a:t>
            </a:r>
          </a:p>
          <a:p>
            <a:pPr lvl="2"/>
            <a:r>
              <a:rPr lang="en-US" dirty="0"/>
              <a:t>y</a:t>
            </a:r>
            <a:r>
              <a:rPr lang="en-US" dirty="0" smtClean="0"/>
              <a:t>ou don’t have to buy that special million $ load balancer from the networking company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 smtClean="0"/>
              <a:t>Accelerated innovation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2400"/>
            <a:ext cx="27066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11" idx="3"/>
            <a:endCxn id="14" idx="5"/>
          </p:cNvCxnSpPr>
          <p:nvPr/>
        </p:nvCxnSpPr>
        <p:spPr>
          <a:xfrm>
            <a:off x="696959" y="3557541"/>
            <a:ext cx="836241" cy="1451112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" idx="0"/>
          </p:cNvCxnSpPr>
          <p:nvPr/>
        </p:nvCxnSpPr>
        <p:spPr>
          <a:xfrm flipV="1">
            <a:off x="710888" y="2336801"/>
            <a:ext cx="604871" cy="927099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6200" y="3263900"/>
            <a:ext cx="1269376" cy="660400"/>
            <a:chOff x="1828800" y="4572000"/>
            <a:chExt cx="1269376" cy="660400"/>
          </a:xfrm>
        </p:grpSpPr>
        <p:pic>
          <p:nvPicPr>
            <p:cNvPr id="10" name="Picture 9" descr="switch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4572000"/>
              <a:ext cx="1269376" cy="66040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2438400" y="4800600"/>
              <a:ext cx="76200" cy="76200"/>
            </a:xfrm>
            <a:prstGeom prst="ellipse">
              <a:avLst/>
            </a:prstGeom>
            <a:solidFill>
              <a:srgbClr val="011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58559" y="4715012"/>
            <a:ext cx="1269376" cy="660400"/>
            <a:chOff x="1828800" y="4572000"/>
            <a:chExt cx="1269376" cy="660400"/>
          </a:xfrm>
        </p:grpSpPr>
        <p:pic>
          <p:nvPicPr>
            <p:cNvPr id="13" name="Picture 12" descr="switch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4572000"/>
              <a:ext cx="1269376" cy="660400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2438400" y="4800600"/>
              <a:ext cx="76200" cy="76200"/>
            </a:xfrm>
            <a:prstGeom prst="ellipse">
              <a:avLst/>
            </a:prstGeom>
            <a:solidFill>
              <a:srgbClr val="011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61135" y="1676400"/>
            <a:ext cx="1269376" cy="660400"/>
            <a:chOff x="1828800" y="4572000"/>
            <a:chExt cx="1269376" cy="660400"/>
          </a:xfrm>
        </p:grpSpPr>
        <p:pic>
          <p:nvPicPr>
            <p:cNvPr id="16" name="Picture 15" descr="switch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4572000"/>
              <a:ext cx="1269376" cy="660400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2438400" y="4800600"/>
              <a:ext cx="76200" cy="76200"/>
            </a:xfrm>
            <a:prstGeom prst="ellipse">
              <a:avLst/>
            </a:prstGeom>
            <a:solidFill>
              <a:srgbClr val="011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2077759" y="4411886"/>
            <a:ext cx="496743" cy="303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89612" y="5062547"/>
            <a:ext cx="508312" cy="62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574502" y="4283096"/>
            <a:ext cx="1387898" cy="1508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1" name="Picture 4" descr="http://www.info4arab.com/wp-content/uploads/2011/01/New_Cisco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8590" y="4411886"/>
            <a:ext cx="1266238" cy="67251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597924" y="532026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 Plane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574502" y="5232400"/>
            <a:ext cx="13744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486400" y="2088243"/>
            <a:ext cx="1676400" cy="1346200"/>
            <a:chOff x="7239000" y="1981200"/>
            <a:chExt cx="990112" cy="889000"/>
          </a:xfrm>
        </p:grpSpPr>
        <p:pic>
          <p:nvPicPr>
            <p:cNvPr id="28" name="Picture 27" descr="controller.em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9000" y="1981200"/>
              <a:ext cx="990112" cy="889000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7696200" y="2362200"/>
              <a:ext cx="76200" cy="76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H="1">
            <a:off x="3743980" y="3434443"/>
            <a:ext cx="1590020" cy="731157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8" idx="1"/>
          </p:cNvCxnSpPr>
          <p:nvPr/>
        </p:nvCxnSpPr>
        <p:spPr>
          <a:xfrm flipV="1">
            <a:off x="1533200" y="2761343"/>
            <a:ext cx="3953200" cy="673100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326130" y="2108200"/>
            <a:ext cx="3160270" cy="266700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62600" y="3635276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Controller Machine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Programs running on general-purpose machines implement control and management planes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Monitor network traffic, track topology, decide on routes, install forwarding tables</a:t>
            </a:r>
          </a:p>
        </p:txBody>
      </p:sp>
    </p:spTree>
    <p:extLst>
      <p:ext uri="{BB962C8B-B14F-4D97-AF65-F5344CB8AC3E}">
        <p14:creationId xmlns:p14="http://schemas.microsoft.com/office/powerpoint/2010/main" val="23622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isc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4714875" cy="2786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5638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191000" cy="5334000"/>
          </a:xfrm>
        </p:spPr>
        <p:txBody>
          <a:bodyPr>
            <a:noAutofit/>
          </a:bodyPr>
          <a:lstStyle/>
          <a:p>
            <a:pPr marL="161417" indent="-246063"/>
            <a:r>
              <a:rPr lang="en-US" sz="2800" dirty="0" smtClean="0"/>
              <a:t>New Applications</a:t>
            </a:r>
          </a:p>
          <a:p>
            <a:pPr marL="454025" lvl="1" indent="-246063"/>
            <a:r>
              <a:rPr lang="en-US" sz="2400" dirty="0" smtClean="0"/>
              <a:t>Seamless host mobility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4025" lvl="1" indent="-246063"/>
            <a:r>
              <a:rPr lang="en-US" sz="2400" dirty="0" smtClean="0"/>
              <a:t>Network virtualization</a:t>
            </a:r>
          </a:p>
          <a:p>
            <a:pPr marL="454025" lvl="1" indent="-246063"/>
            <a:r>
              <a:rPr lang="en-US" sz="2400" dirty="0" smtClean="0"/>
              <a:t>Dynamic access control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4025" lvl="1" indent="-246063"/>
            <a:r>
              <a:rPr lang="en-US" sz="2400" dirty="0" smtClean="0"/>
              <a:t>Energy efficient datacenter management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4025" lvl="1" indent="-246063"/>
            <a:r>
              <a:rPr lang="en-US" sz="2400" dirty="0" smtClean="0">
                <a:solidFill>
                  <a:srgbClr val="000000"/>
                </a:solidFill>
              </a:rPr>
              <a:t>Web server load balancing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161417" indent="-246063"/>
            <a:r>
              <a:rPr lang="en-US" sz="2800" dirty="0"/>
              <a:t>Everyone has signed on:</a:t>
            </a:r>
          </a:p>
          <a:p>
            <a:pPr marL="372554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Microsoft, Google, Cisco, Yahoo, Facebook, …</a:t>
            </a:r>
          </a:p>
          <a:p>
            <a:pPr marL="207962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10" descr="onf.nytim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7" y="1938528"/>
            <a:ext cx="3973830" cy="4843272"/>
          </a:xfrm>
          <a:prstGeom prst="rect">
            <a:avLst/>
          </a:prstGeom>
        </p:spPr>
      </p:pic>
      <p:pic>
        <p:nvPicPr>
          <p:cNvPr id="8" name="Content Placeholder 7" descr="bigswitch.openflow.pn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640080" y="2957228"/>
            <a:ext cx="4038600" cy="4891372"/>
          </a:xfrm>
        </p:spPr>
      </p:pic>
      <p:pic>
        <p:nvPicPr>
          <p:cNvPr id="9" name="Picture 8" descr="itworld.openflow.png"/>
          <p:cNvPicPr>
            <a:picLocks noChangeAspect="1"/>
          </p:cNvPicPr>
          <p:nvPr/>
        </p:nvPicPr>
        <p:blipFill>
          <a:blip r:embed="rId6" cstate="print"/>
          <a:srcRect b="26316"/>
          <a:stretch>
            <a:fillRect/>
          </a:stretch>
        </p:blipFill>
        <p:spPr>
          <a:xfrm>
            <a:off x="0" y="3962400"/>
            <a:ext cx="4016502" cy="358443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2400"/>
            <a:ext cx="27066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Challenges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makes programming networks of switches </a:t>
            </a:r>
            <a:r>
              <a:rPr lang="en-US" i="1" dirty="0" smtClean="0">
                <a:solidFill>
                  <a:schemeClr val="accent4"/>
                </a:solidFill>
              </a:rPr>
              <a:t>possible</a:t>
            </a:r>
            <a:r>
              <a:rPr lang="en-US" dirty="0" smtClean="0"/>
              <a:t>, but doesn’t make it </a:t>
            </a:r>
            <a:r>
              <a:rPr lang="en-US" i="1" dirty="0" smtClean="0">
                <a:solidFill>
                  <a:schemeClr val="accent4"/>
                </a:solidFill>
              </a:rPr>
              <a:t>easy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thin veneer over the switch hardware</a:t>
            </a:r>
          </a:p>
          <a:p>
            <a:pPr lvl="1"/>
            <a:r>
              <a:rPr lang="en-US" dirty="0" smtClean="0"/>
              <a:t>A challenging programming problem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Our goals:</a:t>
            </a:r>
          </a:p>
          <a:p>
            <a:pPr lvl="1"/>
            <a:r>
              <a:rPr lang="en-US" dirty="0" smtClean="0"/>
              <a:t>Develop language support that facilitates network programming</a:t>
            </a:r>
          </a:p>
          <a:p>
            <a:pPr lvl="2"/>
            <a:r>
              <a:rPr lang="en-US" dirty="0" smtClean="0"/>
              <a:t>New abstractions</a:t>
            </a:r>
          </a:p>
          <a:p>
            <a:pPr lvl="2"/>
            <a:r>
              <a:rPr lang="en-US" dirty="0" smtClean="0"/>
              <a:t>More modular</a:t>
            </a:r>
          </a:p>
          <a:p>
            <a:pPr lvl="2"/>
            <a:r>
              <a:rPr lang="en-US" dirty="0" smtClean="0"/>
              <a:t>More reliable</a:t>
            </a:r>
          </a:p>
          <a:p>
            <a:pPr lvl="2"/>
            <a:r>
              <a:rPr lang="en-US" dirty="0" smtClean="0"/>
              <a:t>More secure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&amp; NOX in more depth</a:t>
            </a:r>
          </a:p>
          <a:p>
            <a:pPr lvl="1"/>
            <a:r>
              <a:rPr lang="en-US" dirty="0" smtClean="0"/>
              <a:t>Existing programming model and problems</a:t>
            </a:r>
          </a:p>
          <a:p>
            <a:pPr lvl="1"/>
            <a:endParaRPr lang="en-US" dirty="0"/>
          </a:p>
          <a:p>
            <a:r>
              <a:rPr lang="en-US" dirty="0" smtClean="0"/>
              <a:t>Frenetic Language</a:t>
            </a:r>
          </a:p>
          <a:p>
            <a:pPr lvl="1"/>
            <a:r>
              <a:rPr lang="en-US" dirty="0" smtClean="0"/>
              <a:t>New abstractions for network programming</a:t>
            </a:r>
          </a:p>
          <a:p>
            <a:endParaRPr lang="en-US" dirty="0"/>
          </a:p>
          <a:p>
            <a:r>
              <a:rPr lang="en-US" dirty="0" smtClean="0"/>
              <a:t>Frenetic Run-time System</a:t>
            </a:r>
          </a:p>
          <a:p>
            <a:pPr lvl="1"/>
            <a:r>
              <a:rPr lang="en-US" dirty="0" smtClean="0"/>
              <a:t>Implementation strategy and experience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2217" y="1143000"/>
            <a:ext cx="8305800" cy="1066800"/>
          </a:xfrm>
          <a:prstGeom prst="roundRect">
            <a:avLst>
              <a:gd name="adj" fmla="val 9503"/>
            </a:avLst>
          </a:prstGeom>
          <a:solidFill>
            <a:srgbClr val="00B050">
              <a:alpha val="10196"/>
            </a:srgb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1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788646" y="1676400"/>
            <a:ext cx="6126754" cy="457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0331" y="2514600"/>
            <a:ext cx="136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Flow Table</a:t>
            </a:r>
          </a:p>
        </p:txBody>
      </p:sp>
      <p:cxnSp>
        <p:nvCxnSpPr>
          <p:cNvPr id="15" name="Straight Connector 14"/>
          <p:cNvCxnSpPr>
            <a:stCxn id="19" idx="3"/>
            <a:endCxn id="22" idx="5"/>
          </p:cNvCxnSpPr>
          <p:nvPr/>
        </p:nvCxnSpPr>
        <p:spPr>
          <a:xfrm>
            <a:off x="849359" y="3557541"/>
            <a:ext cx="836241" cy="1451112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0"/>
          </p:cNvCxnSpPr>
          <p:nvPr/>
        </p:nvCxnSpPr>
        <p:spPr>
          <a:xfrm flipV="1">
            <a:off x="863288" y="2336801"/>
            <a:ext cx="604871" cy="927099"/>
          </a:xfrm>
          <a:prstGeom prst="line">
            <a:avLst/>
          </a:prstGeom>
          <a:ln w="25400">
            <a:solidFill>
              <a:srgbClr val="01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8600" y="3263900"/>
            <a:ext cx="1269376" cy="660400"/>
            <a:chOff x="1828800" y="4572000"/>
            <a:chExt cx="1269376" cy="660400"/>
          </a:xfrm>
        </p:grpSpPr>
        <p:pic>
          <p:nvPicPr>
            <p:cNvPr id="18" name="Picture 17" descr="switch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4572000"/>
              <a:ext cx="1269376" cy="660400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2438400" y="4800600"/>
              <a:ext cx="76200" cy="76200"/>
            </a:xfrm>
            <a:prstGeom prst="ellipse">
              <a:avLst/>
            </a:prstGeom>
            <a:solidFill>
              <a:srgbClr val="011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0959" y="4715012"/>
            <a:ext cx="1269376" cy="660400"/>
            <a:chOff x="1828800" y="4572000"/>
            <a:chExt cx="1269376" cy="660400"/>
          </a:xfrm>
        </p:grpSpPr>
        <p:pic>
          <p:nvPicPr>
            <p:cNvPr id="21" name="Picture 20" descr="switch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4572000"/>
              <a:ext cx="1269376" cy="660400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2438400" y="4800600"/>
              <a:ext cx="76200" cy="76200"/>
            </a:xfrm>
            <a:prstGeom prst="ellipse">
              <a:avLst/>
            </a:prstGeom>
            <a:solidFill>
              <a:srgbClr val="011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13535" y="1676400"/>
            <a:ext cx="1269376" cy="660400"/>
            <a:chOff x="1828800" y="4572000"/>
            <a:chExt cx="1269376" cy="660400"/>
          </a:xfrm>
        </p:grpSpPr>
        <p:pic>
          <p:nvPicPr>
            <p:cNvPr id="24" name="Picture 23" descr="switch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4572000"/>
              <a:ext cx="1269376" cy="660400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2438400" y="4800600"/>
              <a:ext cx="76200" cy="76200"/>
            </a:xfrm>
            <a:prstGeom prst="ellipse">
              <a:avLst/>
            </a:prstGeom>
            <a:solidFill>
              <a:srgbClr val="011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V="1">
            <a:off x="2230159" y="2229643"/>
            <a:ext cx="558488" cy="2485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1" idx="3"/>
          </p:cNvCxnSpPr>
          <p:nvPr/>
        </p:nvCxnSpPr>
        <p:spPr>
          <a:xfrm>
            <a:off x="2280335" y="5045212"/>
            <a:ext cx="508312" cy="74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12913"/>
            <a:ext cx="27066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678114"/>
              </p:ext>
            </p:extLst>
          </p:nvPr>
        </p:nvGraphicFramePr>
        <p:xfrm>
          <a:off x="2941047" y="3088673"/>
          <a:ext cx="4829665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749"/>
                <a:gridCol w="1368116"/>
                <a:gridCol w="891621"/>
                <a:gridCol w="13181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Packet</a:t>
                      </a:r>
                    </a:p>
                    <a:p>
                      <a:r>
                        <a:rPr lang="en-US" dirty="0" smtClean="0"/>
                        <a:t>Header</a:t>
                      </a:r>
                    </a:p>
                    <a:p>
                      <a:r>
                        <a:rPr lang="en-US" dirty="0" smtClean="0"/>
                        <a:t>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Packets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010*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Forward(n)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011*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8305800" y="4114800"/>
            <a:ext cx="0" cy="114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48600" y="360072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priority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40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">
      <a:dk1>
        <a:sysClr val="windowText" lastClr="000000"/>
      </a:dk1>
      <a:lt1>
        <a:sysClr val="window" lastClr="FFFFFF"/>
      </a:lt1>
      <a:dk2>
        <a:srgbClr val="DEDEDE"/>
      </a:dk2>
      <a:lt2>
        <a:srgbClr val="97A2CA"/>
      </a:lt2>
      <a:accent1>
        <a:srgbClr val="011F5B"/>
      </a:accent1>
      <a:accent2>
        <a:srgbClr val="6677A3"/>
      </a:accent2>
      <a:accent3>
        <a:srgbClr val="008000"/>
      </a:accent3>
      <a:accent4>
        <a:srgbClr val="C00000"/>
      </a:accent4>
      <a:accent5>
        <a:srgbClr val="C4652D"/>
      </a:accent5>
      <a:accent6>
        <a:srgbClr val="97A2CA"/>
      </a:accent6>
      <a:hlink>
        <a:srgbClr val="011F5B"/>
      </a:hlink>
      <a:folHlink>
        <a:srgbClr val="C2A874"/>
      </a:folHlink>
    </a:clrScheme>
    <a:fontScheme name="Custom 2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DEDEDE"/>
    </a:dk2>
    <a:lt2>
      <a:srgbClr val="97A2CA"/>
    </a:lt2>
    <a:accent1>
      <a:srgbClr val="011F5B"/>
    </a:accent1>
    <a:accent2>
      <a:srgbClr val="6677A3"/>
    </a:accent2>
    <a:accent3>
      <a:srgbClr val="008000"/>
    </a:accent3>
    <a:accent4>
      <a:srgbClr val="C00000"/>
    </a:accent4>
    <a:accent5>
      <a:srgbClr val="C4652D"/>
    </a:accent5>
    <a:accent6>
      <a:srgbClr val="97A2CA"/>
    </a:accent6>
    <a:hlink>
      <a:srgbClr val="011F5B"/>
    </a:hlink>
    <a:folHlink>
      <a:srgbClr val="C2A874"/>
    </a:folHlink>
  </a:clrScheme>
  <a:fontScheme name="Custom 2">
    <a:majorFont>
      <a:latin typeface="Myriad Pro"/>
      <a:ea typeface=""/>
      <a:cs typeface=""/>
    </a:majorFont>
    <a:minorFont>
      <a:latin typeface="Myriad Pro"/>
      <a:ea typeface=""/>
      <a:cs typeface="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13955</TotalTime>
  <Words>2123</Words>
  <Application>Microsoft Office PowerPoint</Application>
  <PresentationFormat>On-screen Show (4:3)</PresentationFormat>
  <Paragraphs>584</Paragraphs>
  <Slides>38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Urban</vt:lpstr>
      <vt:lpstr>A Network Programming Language</vt:lpstr>
      <vt:lpstr>The Team</vt:lpstr>
      <vt:lpstr>Traditional Networks</vt:lpstr>
      <vt:lpstr>A Recent Idea: (Re)Move the Control Plane?</vt:lpstr>
      <vt:lpstr>PowerPoint Presentation</vt:lpstr>
      <vt:lpstr>Momentum</vt:lpstr>
      <vt:lpstr>New Challenges</vt:lpstr>
      <vt:lpstr>This Talk</vt:lpstr>
      <vt:lpstr>OpenFlow Switches</vt:lpstr>
      <vt:lpstr>NOX:  A Controller Platform</vt:lpstr>
      <vt:lpstr>OpenFlow Architecture</vt:lpstr>
      <vt:lpstr>Problem I: Modular Programming</vt:lpstr>
      <vt:lpstr>Modular Programming: A Different View</vt:lpstr>
      <vt:lpstr>Problem II: Network Race Conditions</vt:lpstr>
      <vt:lpstr>Problem III: Two-tiered Programming Model</vt:lpstr>
      <vt:lpstr>Three Problems – One Common Cause</vt:lpstr>
      <vt:lpstr>The Solution</vt:lpstr>
      <vt:lpstr>This Talk</vt:lpstr>
      <vt:lpstr>Frenetic Language</vt:lpstr>
      <vt:lpstr>Frenetic Queries</vt:lpstr>
      <vt:lpstr>Frenetic Queries</vt:lpstr>
      <vt:lpstr>Frenetic Queries</vt:lpstr>
      <vt:lpstr>Using Queries</vt:lpstr>
      <vt:lpstr>Frenetic Forwarding Policies</vt:lpstr>
      <vt:lpstr>Program Composition</vt:lpstr>
      <vt:lpstr>One More Example</vt:lpstr>
      <vt:lpstr>This Talk</vt:lpstr>
      <vt:lpstr>Frenetic System Overview</vt:lpstr>
      <vt:lpstr>Implementation Options</vt:lpstr>
      <vt:lpstr>Run-time Activities</vt:lpstr>
      <vt:lpstr>Run-time Activities</vt:lpstr>
      <vt:lpstr>Run-time Activities</vt:lpstr>
      <vt:lpstr>Preliminary Evaluation</vt:lpstr>
      <vt:lpstr>MicroBench:  Lines of Code</vt:lpstr>
      <vt:lpstr>MicroBench:  Controller Traffic</vt:lpstr>
      <vt:lpstr>Future Work</vt:lpstr>
      <vt:lpstr>Conclusion:  An Analogy</vt:lpstr>
      <vt:lpstr>PowerPoint Presentation</vt:lpstr>
    </vt:vector>
  </TitlesOfParts>
  <Company>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Network Programming Language</dc:title>
  <dc:creator>robh2@cs.princeton.edu</dc:creator>
  <cp:lastModifiedBy> </cp:lastModifiedBy>
  <cp:revision>162</cp:revision>
  <cp:lastPrinted>2011-05-30T00:09:53Z</cp:lastPrinted>
  <dcterms:created xsi:type="dcterms:W3CDTF">2011-04-15T00:38:49Z</dcterms:created>
  <dcterms:modified xsi:type="dcterms:W3CDTF">2011-06-05T01:28:46Z</dcterms:modified>
</cp:coreProperties>
</file>