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7"/>
  </p:notesMasterIdLst>
  <p:sldIdLst>
    <p:sldId id="259" r:id="rId2"/>
    <p:sldId id="261" r:id="rId3"/>
    <p:sldId id="260" r:id="rId4"/>
    <p:sldId id="280" r:id="rId5"/>
    <p:sldId id="281" r:id="rId6"/>
    <p:sldId id="282" r:id="rId7"/>
    <p:sldId id="283" r:id="rId8"/>
    <p:sldId id="271" r:id="rId9"/>
    <p:sldId id="289" r:id="rId10"/>
    <p:sldId id="290" r:id="rId11"/>
    <p:sldId id="287" r:id="rId12"/>
    <p:sldId id="288" r:id="rId13"/>
    <p:sldId id="272" r:id="rId14"/>
    <p:sldId id="276" r:id="rId15"/>
    <p:sldId id="273" r:id="rId16"/>
    <p:sldId id="278" r:id="rId17"/>
    <p:sldId id="274" r:id="rId18"/>
    <p:sldId id="279" r:id="rId19"/>
    <p:sldId id="264" r:id="rId20"/>
    <p:sldId id="265" r:id="rId21"/>
    <p:sldId id="266" r:id="rId22"/>
    <p:sldId id="267" r:id="rId23"/>
    <p:sldId id="268" r:id="rId24"/>
    <p:sldId id="269" r:id="rId25"/>
    <p:sldId id="25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22" autoAdjust="0"/>
    <p:restoredTop sz="99153" autoAdjust="0"/>
  </p:normalViewPr>
  <p:slideViewPr>
    <p:cSldViewPr>
      <p:cViewPr>
        <p:scale>
          <a:sx n="72" d="100"/>
          <a:sy n="72" d="100"/>
        </p:scale>
        <p:origin x="-1616" y="-8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ECCB04-5209-CB4D-BF11-DFB16D05E874}" type="doc">
      <dgm:prSet loTypeId="urn:microsoft.com/office/officeart/2008/layout/VerticalCurvedList" loCatId="" qsTypeId="urn:microsoft.com/office/officeart/2005/8/quickstyle/simple3" qsCatId="simple" csTypeId="urn:microsoft.com/office/officeart/2005/8/colors/accent0_3" csCatId="mainScheme" phldr="1"/>
      <dgm:spPr/>
      <dgm:t>
        <a:bodyPr/>
        <a:lstStyle/>
        <a:p>
          <a:endParaRPr lang="en-US"/>
        </a:p>
      </dgm:t>
    </dgm:pt>
    <dgm:pt modelId="{1EA2386C-7904-6142-AEEA-99F712509B05}">
      <dgm:prSet phldrT="[Text]"/>
      <dgm:spPr/>
      <dgm:t>
        <a:bodyPr/>
        <a:lstStyle/>
        <a:p>
          <a:r>
            <a:rPr lang="en-US" dirty="0" smtClean="0"/>
            <a:t>Motivation &amp; Background</a:t>
          </a:r>
          <a:endParaRPr lang="en-US" dirty="0"/>
        </a:p>
      </dgm:t>
    </dgm:pt>
    <dgm:pt modelId="{5CFAE8B9-C512-B040-97AE-D922E734A2CA}" type="parTrans" cxnId="{4381A67E-7845-8944-8A54-E37BBE71E8BC}">
      <dgm:prSet/>
      <dgm:spPr/>
      <dgm:t>
        <a:bodyPr/>
        <a:lstStyle/>
        <a:p>
          <a:endParaRPr lang="en-US"/>
        </a:p>
      </dgm:t>
    </dgm:pt>
    <dgm:pt modelId="{D9542EE7-028B-0843-B7BF-37388EA6E786}" type="sibTrans" cxnId="{4381A67E-7845-8944-8A54-E37BBE71E8BC}">
      <dgm:prSet/>
      <dgm:spPr/>
      <dgm:t>
        <a:bodyPr/>
        <a:lstStyle/>
        <a:p>
          <a:endParaRPr lang="en-US"/>
        </a:p>
      </dgm:t>
    </dgm:pt>
    <dgm:pt modelId="{0C493CA1-3174-5244-AB45-C89916F9EF38}">
      <dgm:prSet phldrT="[Text]"/>
      <dgm:spPr/>
      <dgm:t>
        <a:bodyPr/>
        <a:lstStyle/>
        <a:p>
          <a:r>
            <a:rPr lang="en-US" dirty="0" smtClean="0"/>
            <a:t>Data Analysis</a:t>
          </a:r>
          <a:endParaRPr lang="en-US" dirty="0"/>
        </a:p>
      </dgm:t>
    </dgm:pt>
    <dgm:pt modelId="{416A789D-13BB-D649-9978-A8A88748BB88}" type="parTrans" cxnId="{C14C1195-10CC-A941-80BD-704E10407B16}">
      <dgm:prSet/>
      <dgm:spPr/>
      <dgm:t>
        <a:bodyPr/>
        <a:lstStyle/>
        <a:p>
          <a:endParaRPr lang="en-US"/>
        </a:p>
      </dgm:t>
    </dgm:pt>
    <dgm:pt modelId="{DD496861-6E15-8244-A9B5-FA75611248CC}" type="sibTrans" cxnId="{C14C1195-10CC-A941-80BD-704E10407B16}">
      <dgm:prSet/>
      <dgm:spPr/>
      <dgm:t>
        <a:bodyPr/>
        <a:lstStyle/>
        <a:p>
          <a:endParaRPr lang="en-US"/>
        </a:p>
      </dgm:t>
    </dgm:pt>
    <dgm:pt modelId="{4E7187F9-549A-424B-9FF4-77F7BC5FAEA8}">
      <dgm:prSet phldrT="[Text]"/>
      <dgm:spPr/>
      <dgm:t>
        <a:bodyPr/>
        <a:lstStyle/>
        <a:p>
          <a:r>
            <a:rPr lang="en-US" dirty="0" smtClean="0"/>
            <a:t>Models</a:t>
          </a:r>
          <a:endParaRPr lang="en-US" dirty="0"/>
        </a:p>
      </dgm:t>
    </dgm:pt>
    <dgm:pt modelId="{B55F0251-B036-0B45-BE6C-920EDAE96844}" type="parTrans" cxnId="{B3D48E86-A387-6B46-8A7E-4913E4054A25}">
      <dgm:prSet/>
      <dgm:spPr/>
      <dgm:t>
        <a:bodyPr/>
        <a:lstStyle/>
        <a:p>
          <a:endParaRPr lang="en-US"/>
        </a:p>
      </dgm:t>
    </dgm:pt>
    <dgm:pt modelId="{77BBE757-9907-CB4A-B4C2-BE00C36EA607}" type="sibTrans" cxnId="{B3D48E86-A387-6B46-8A7E-4913E4054A25}">
      <dgm:prSet/>
      <dgm:spPr/>
      <dgm:t>
        <a:bodyPr/>
        <a:lstStyle/>
        <a:p>
          <a:endParaRPr lang="en-US"/>
        </a:p>
      </dgm:t>
    </dgm:pt>
    <dgm:pt modelId="{808D6199-23DB-F845-AE7D-54EEC40DF9B8}">
      <dgm:prSet/>
      <dgm:spPr/>
      <dgm:t>
        <a:bodyPr/>
        <a:lstStyle/>
        <a:p>
          <a:r>
            <a:rPr lang="en-US" dirty="0" smtClean="0"/>
            <a:t>Experiments</a:t>
          </a:r>
          <a:endParaRPr lang="en-US" dirty="0"/>
        </a:p>
      </dgm:t>
    </dgm:pt>
    <dgm:pt modelId="{7AA39F0A-5325-8D4B-A0EB-AEE6F320DC14}" type="parTrans" cxnId="{E46CB023-92CC-D841-970E-21D0727D0B79}">
      <dgm:prSet/>
      <dgm:spPr/>
      <dgm:t>
        <a:bodyPr/>
        <a:lstStyle/>
        <a:p>
          <a:endParaRPr lang="en-US"/>
        </a:p>
      </dgm:t>
    </dgm:pt>
    <dgm:pt modelId="{582238B8-C9EC-3B46-A8E5-2F5828C7B6A8}" type="sibTrans" cxnId="{E46CB023-92CC-D841-970E-21D0727D0B79}">
      <dgm:prSet/>
      <dgm:spPr/>
      <dgm:t>
        <a:bodyPr/>
        <a:lstStyle/>
        <a:p>
          <a:endParaRPr lang="en-US"/>
        </a:p>
      </dgm:t>
    </dgm:pt>
    <dgm:pt modelId="{8BC65DD9-D027-8843-A1E1-B2B1B708D927}">
      <dgm:prSet/>
      <dgm:spPr/>
      <dgm:t>
        <a:bodyPr/>
        <a:lstStyle/>
        <a:p>
          <a:r>
            <a:rPr lang="en-US" dirty="0" smtClean="0"/>
            <a:t>Conclusion &amp; Future Work</a:t>
          </a:r>
          <a:endParaRPr lang="en-US" dirty="0"/>
        </a:p>
      </dgm:t>
    </dgm:pt>
    <dgm:pt modelId="{D59DFEE6-A4A7-E442-B190-6E3BE9BBD056}" type="parTrans" cxnId="{D53706C0-ED55-394E-AA30-77E06706C80B}">
      <dgm:prSet/>
      <dgm:spPr/>
      <dgm:t>
        <a:bodyPr/>
        <a:lstStyle/>
        <a:p>
          <a:endParaRPr lang="en-US"/>
        </a:p>
      </dgm:t>
    </dgm:pt>
    <dgm:pt modelId="{180E7A4B-AE66-6C41-94C9-B1A3677C0A07}" type="sibTrans" cxnId="{D53706C0-ED55-394E-AA30-77E06706C80B}">
      <dgm:prSet/>
      <dgm:spPr/>
      <dgm:t>
        <a:bodyPr/>
        <a:lstStyle/>
        <a:p>
          <a:endParaRPr lang="en-US"/>
        </a:p>
      </dgm:t>
    </dgm:pt>
    <dgm:pt modelId="{862565AB-B810-3643-8E56-AA9B6AB119AA}" type="pres">
      <dgm:prSet presAssocID="{99ECCB04-5209-CB4D-BF11-DFB16D05E874}" presName="Name0" presStyleCnt="0">
        <dgm:presLayoutVars>
          <dgm:chMax val="7"/>
          <dgm:chPref val="7"/>
          <dgm:dir/>
        </dgm:presLayoutVars>
      </dgm:prSet>
      <dgm:spPr/>
      <dgm:t>
        <a:bodyPr/>
        <a:lstStyle/>
        <a:p>
          <a:endParaRPr lang="en-US"/>
        </a:p>
      </dgm:t>
    </dgm:pt>
    <dgm:pt modelId="{F6E5AE4D-DE01-B047-96A3-163E5DC58C24}" type="pres">
      <dgm:prSet presAssocID="{99ECCB04-5209-CB4D-BF11-DFB16D05E874}" presName="Name1" presStyleCnt="0"/>
      <dgm:spPr/>
      <dgm:t>
        <a:bodyPr/>
        <a:lstStyle/>
        <a:p>
          <a:endParaRPr lang="en-US"/>
        </a:p>
      </dgm:t>
    </dgm:pt>
    <dgm:pt modelId="{CC515606-E74B-AF41-B75F-527AC46DE4F4}" type="pres">
      <dgm:prSet presAssocID="{99ECCB04-5209-CB4D-BF11-DFB16D05E874}" presName="cycle" presStyleCnt="0"/>
      <dgm:spPr/>
      <dgm:t>
        <a:bodyPr/>
        <a:lstStyle/>
        <a:p>
          <a:endParaRPr lang="en-US"/>
        </a:p>
      </dgm:t>
    </dgm:pt>
    <dgm:pt modelId="{B2EAAFAC-7B53-3A46-8309-74D5BF9CE148}" type="pres">
      <dgm:prSet presAssocID="{99ECCB04-5209-CB4D-BF11-DFB16D05E874}" presName="srcNode" presStyleLbl="node1" presStyleIdx="0" presStyleCnt="5"/>
      <dgm:spPr/>
      <dgm:t>
        <a:bodyPr/>
        <a:lstStyle/>
        <a:p>
          <a:endParaRPr lang="en-US"/>
        </a:p>
      </dgm:t>
    </dgm:pt>
    <dgm:pt modelId="{6BA0E145-F314-434D-9FB1-D2A0170B4E29}" type="pres">
      <dgm:prSet presAssocID="{99ECCB04-5209-CB4D-BF11-DFB16D05E874}" presName="conn" presStyleLbl="parChTrans1D2" presStyleIdx="0" presStyleCnt="1"/>
      <dgm:spPr/>
      <dgm:t>
        <a:bodyPr/>
        <a:lstStyle/>
        <a:p>
          <a:endParaRPr lang="en-US"/>
        </a:p>
      </dgm:t>
    </dgm:pt>
    <dgm:pt modelId="{7DA133DA-7832-044C-9209-6546110AD7F0}" type="pres">
      <dgm:prSet presAssocID="{99ECCB04-5209-CB4D-BF11-DFB16D05E874}" presName="extraNode" presStyleLbl="node1" presStyleIdx="0" presStyleCnt="5"/>
      <dgm:spPr/>
      <dgm:t>
        <a:bodyPr/>
        <a:lstStyle/>
        <a:p>
          <a:endParaRPr lang="en-US"/>
        </a:p>
      </dgm:t>
    </dgm:pt>
    <dgm:pt modelId="{A9043FE1-B021-B145-A40A-1383EBCA80D9}" type="pres">
      <dgm:prSet presAssocID="{99ECCB04-5209-CB4D-BF11-DFB16D05E874}" presName="dstNode" presStyleLbl="node1" presStyleIdx="0" presStyleCnt="5"/>
      <dgm:spPr/>
      <dgm:t>
        <a:bodyPr/>
        <a:lstStyle/>
        <a:p>
          <a:endParaRPr lang="en-US"/>
        </a:p>
      </dgm:t>
    </dgm:pt>
    <dgm:pt modelId="{379DFB09-6841-624A-8BA9-7D2E74972B2C}" type="pres">
      <dgm:prSet presAssocID="{1EA2386C-7904-6142-AEEA-99F712509B05}" presName="text_1" presStyleLbl="node1" presStyleIdx="0" presStyleCnt="5">
        <dgm:presLayoutVars>
          <dgm:bulletEnabled val="1"/>
        </dgm:presLayoutVars>
      </dgm:prSet>
      <dgm:spPr/>
      <dgm:t>
        <a:bodyPr/>
        <a:lstStyle/>
        <a:p>
          <a:endParaRPr lang="en-US"/>
        </a:p>
      </dgm:t>
    </dgm:pt>
    <dgm:pt modelId="{8EB7B8DB-086F-AA41-8B3E-94A40CABC4AE}" type="pres">
      <dgm:prSet presAssocID="{1EA2386C-7904-6142-AEEA-99F712509B05}" presName="accent_1" presStyleCnt="0"/>
      <dgm:spPr/>
      <dgm:t>
        <a:bodyPr/>
        <a:lstStyle/>
        <a:p>
          <a:endParaRPr lang="en-US"/>
        </a:p>
      </dgm:t>
    </dgm:pt>
    <dgm:pt modelId="{3ED546B1-0B46-9346-AF95-54C2D932C1A7}" type="pres">
      <dgm:prSet presAssocID="{1EA2386C-7904-6142-AEEA-99F712509B05}" presName="accentRepeatNode" presStyleLbl="solidFgAcc1" presStyleIdx="0" presStyleCnt="5"/>
      <dgm:spPr/>
      <dgm:t>
        <a:bodyPr/>
        <a:lstStyle/>
        <a:p>
          <a:endParaRPr lang="en-US"/>
        </a:p>
      </dgm:t>
    </dgm:pt>
    <dgm:pt modelId="{4A2CDFD8-82B8-1842-8FCD-A174FA811C92}" type="pres">
      <dgm:prSet presAssocID="{0C493CA1-3174-5244-AB45-C89916F9EF38}" presName="text_2" presStyleLbl="node1" presStyleIdx="1" presStyleCnt="5">
        <dgm:presLayoutVars>
          <dgm:bulletEnabled val="1"/>
        </dgm:presLayoutVars>
      </dgm:prSet>
      <dgm:spPr/>
      <dgm:t>
        <a:bodyPr/>
        <a:lstStyle/>
        <a:p>
          <a:endParaRPr lang="en-US"/>
        </a:p>
      </dgm:t>
    </dgm:pt>
    <dgm:pt modelId="{BD8183A5-5C25-9F48-BA94-0260CDF8CA24}" type="pres">
      <dgm:prSet presAssocID="{0C493CA1-3174-5244-AB45-C89916F9EF38}" presName="accent_2" presStyleCnt="0"/>
      <dgm:spPr/>
      <dgm:t>
        <a:bodyPr/>
        <a:lstStyle/>
        <a:p>
          <a:endParaRPr lang="en-US"/>
        </a:p>
      </dgm:t>
    </dgm:pt>
    <dgm:pt modelId="{8D6BB5EB-C084-4049-AFAB-C951BA81F113}" type="pres">
      <dgm:prSet presAssocID="{0C493CA1-3174-5244-AB45-C89916F9EF38}" presName="accentRepeatNode" presStyleLbl="solidFgAcc1" presStyleIdx="1" presStyleCnt="5"/>
      <dgm:spPr/>
      <dgm:t>
        <a:bodyPr/>
        <a:lstStyle/>
        <a:p>
          <a:endParaRPr lang="en-US"/>
        </a:p>
      </dgm:t>
    </dgm:pt>
    <dgm:pt modelId="{9EAFA3AB-1F96-1844-B342-369CB995F610}" type="pres">
      <dgm:prSet presAssocID="{4E7187F9-549A-424B-9FF4-77F7BC5FAEA8}" presName="text_3" presStyleLbl="node1" presStyleIdx="2" presStyleCnt="5">
        <dgm:presLayoutVars>
          <dgm:bulletEnabled val="1"/>
        </dgm:presLayoutVars>
      </dgm:prSet>
      <dgm:spPr/>
      <dgm:t>
        <a:bodyPr/>
        <a:lstStyle/>
        <a:p>
          <a:endParaRPr lang="en-US"/>
        </a:p>
      </dgm:t>
    </dgm:pt>
    <dgm:pt modelId="{FE4BC9F2-2A67-2948-A5F0-CDD0ED197A5E}" type="pres">
      <dgm:prSet presAssocID="{4E7187F9-549A-424B-9FF4-77F7BC5FAEA8}" presName="accent_3" presStyleCnt="0"/>
      <dgm:spPr/>
      <dgm:t>
        <a:bodyPr/>
        <a:lstStyle/>
        <a:p>
          <a:endParaRPr lang="en-US"/>
        </a:p>
      </dgm:t>
    </dgm:pt>
    <dgm:pt modelId="{15A28272-CC4C-C744-8043-B0CDA80DBD2C}" type="pres">
      <dgm:prSet presAssocID="{4E7187F9-549A-424B-9FF4-77F7BC5FAEA8}" presName="accentRepeatNode" presStyleLbl="solidFgAcc1" presStyleIdx="2" presStyleCnt="5"/>
      <dgm:spPr/>
      <dgm:t>
        <a:bodyPr/>
        <a:lstStyle/>
        <a:p>
          <a:endParaRPr lang="en-US"/>
        </a:p>
      </dgm:t>
    </dgm:pt>
    <dgm:pt modelId="{7EF4D16B-13D0-4342-B8EE-FC9DC44664CD}" type="pres">
      <dgm:prSet presAssocID="{808D6199-23DB-F845-AE7D-54EEC40DF9B8}" presName="text_4" presStyleLbl="node1" presStyleIdx="3" presStyleCnt="5">
        <dgm:presLayoutVars>
          <dgm:bulletEnabled val="1"/>
        </dgm:presLayoutVars>
      </dgm:prSet>
      <dgm:spPr/>
      <dgm:t>
        <a:bodyPr/>
        <a:lstStyle/>
        <a:p>
          <a:endParaRPr lang="en-US"/>
        </a:p>
      </dgm:t>
    </dgm:pt>
    <dgm:pt modelId="{B4CF0373-B2FC-704A-8961-5CA8B3988A9C}" type="pres">
      <dgm:prSet presAssocID="{808D6199-23DB-F845-AE7D-54EEC40DF9B8}" presName="accent_4" presStyleCnt="0"/>
      <dgm:spPr/>
      <dgm:t>
        <a:bodyPr/>
        <a:lstStyle/>
        <a:p>
          <a:endParaRPr lang="en-US"/>
        </a:p>
      </dgm:t>
    </dgm:pt>
    <dgm:pt modelId="{08FD9E51-EAAE-E64E-9A85-06633F06099D}" type="pres">
      <dgm:prSet presAssocID="{808D6199-23DB-F845-AE7D-54EEC40DF9B8}" presName="accentRepeatNode" presStyleLbl="solidFgAcc1" presStyleIdx="3" presStyleCnt="5" custLinFactNeighborX="-7575"/>
      <dgm:spPr/>
      <dgm:t>
        <a:bodyPr/>
        <a:lstStyle/>
        <a:p>
          <a:endParaRPr lang="en-US"/>
        </a:p>
      </dgm:t>
    </dgm:pt>
    <dgm:pt modelId="{E825912B-664C-8E4A-86EB-DA7C93C0514B}" type="pres">
      <dgm:prSet presAssocID="{8BC65DD9-D027-8843-A1E1-B2B1B708D927}" presName="text_5" presStyleLbl="node1" presStyleIdx="4" presStyleCnt="5">
        <dgm:presLayoutVars>
          <dgm:bulletEnabled val="1"/>
        </dgm:presLayoutVars>
      </dgm:prSet>
      <dgm:spPr/>
      <dgm:t>
        <a:bodyPr/>
        <a:lstStyle/>
        <a:p>
          <a:endParaRPr lang="en-US"/>
        </a:p>
      </dgm:t>
    </dgm:pt>
    <dgm:pt modelId="{AA1A4068-EE95-7B4E-9FBA-B28B0F5C819A}" type="pres">
      <dgm:prSet presAssocID="{8BC65DD9-D027-8843-A1E1-B2B1B708D927}" presName="accent_5" presStyleCnt="0"/>
      <dgm:spPr/>
      <dgm:t>
        <a:bodyPr/>
        <a:lstStyle/>
        <a:p>
          <a:endParaRPr lang="en-US"/>
        </a:p>
      </dgm:t>
    </dgm:pt>
    <dgm:pt modelId="{2EFED1D5-84E1-DF43-AFDE-FA9D1D5F10D6}" type="pres">
      <dgm:prSet presAssocID="{8BC65DD9-D027-8843-A1E1-B2B1B708D927}" presName="accentRepeatNode" presStyleLbl="solidFgAcc1" presStyleIdx="4" presStyleCnt="5"/>
      <dgm:spPr/>
      <dgm:t>
        <a:bodyPr/>
        <a:lstStyle/>
        <a:p>
          <a:endParaRPr lang="en-US"/>
        </a:p>
      </dgm:t>
    </dgm:pt>
  </dgm:ptLst>
  <dgm:cxnLst>
    <dgm:cxn modelId="{F7D0571C-C9AE-E348-9E98-4A7DA104D476}" type="presOf" srcId="{0C493CA1-3174-5244-AB45-C89916F9EF38}" destId="{4A2CDFD8-82B8-1842-8FCD-A174FA811C92}" srcOrd="0" destOrd="0" presId="urn:microsoft.com/office/officeart/2008/layout/VerticalCurvedList"/>
    <dgm:cxn modelId="{EB5BA888-8884-9A4F-BD45-6919BC760A1B}" type="presOf" srcId="{1EA2386C-7904-6142-AEEA-99F712509B05}" destId="{379DFB09-6841-624A-8BA9-7D2E74972B2C}" srcOrd="0" destOrd="0" presId="urn:microsoft.com/office/officeart/2008/layout/VerticalCurvedList"/>
    <dgm:cxn modelId="{C216BC7F-6761-4E41-A9C0-1D59D258DF32}" type="presOf" srcId="{99ECCB04-5209-CB4D-BF11-DFB16D05E874}" destId="{862565AB-B810-3643-8E56-AA9B6AB119AA}" srcOrd="0" destOrd="0" presId="urn:microsoft.com/office/officeart/2008/layout/VerticalCurvedList"/>
    <dgm:cxn modelId="{E46CB023-92CC-D841-970E-21D0727D0B79}" srcId="{99ECCB04-5209-CB4D-BF11-DFB16D05E874}" destId="{808D6199-23DB-F845-AE7D-54EEC40DF9B8}" srcOrd="3" destOrd="0" parTransId="{7AA39F0A-5325-8D4B-A0EB-AEE6F320DC14}" sibTransId="{582238B8-C9EC-3B46-A8E5-2F5828C7B6A8}"/>
    <dgm:cxn modelId="{D53706C0-ED55-394E-AA30-77E06706C80B}" srcId="{99ECCB04-5209-CB4D-BF11-DFB16D05E874}" destId="{8BC65DD9-D027-8843-A1E1-B2B1B708D927}" srcOrd="4" destOrd="0" parTransId="{D59DFEE6-A4A7-E442-B190-6E3BE9BBD056}" sibTransId="{180E7A4B-AE66-6C41-94C9-B1A3677C0A07}"/>
    <dgm:cxn modelId="{BE67E128-371F-C746-8439-4CFE9689A239}" type="presOf" srcId="{4E7187F9-549A-424B-9FF4-77F7BC5FAEA8}" destId="{9EAFA3AB-1F96-1844-B342-369CB995F610}" srcOrd="0" destOrd="0" presId="urn:microsoft.com/office/officeart/2008/layout/VerticalCurvedList"/>
    <dgm:cxn modelId="{4381A67E-7845-8944-8A54-E37BBE71E8BC}" srcId="{99ECCB04-5209-CB4D-BF11-DFB16D05E874}" destId="{1EA2386C-7904-6142-AEEA-99F712509B05}" srcOrd="0" destOrd="0" parTransId="{5CFAE8B9-C512-B040-97AE-D922E734A2CA}" sibTransId="{D9542EE7-028B-0843-B7BF-37388EA6E786}"/>
    <dgm:cxn modelId="{0BB44BF0-651D-C248-A85D-031E46AECF33}" type="presOf" srcId="{D9542EE7-028B-0843-B7BF-37388EA6E786}" destId="{6BA0E145-F314-434D-9FB1-D2A0170B4E29}" srcOrd="0" destOrd="0" presId="urn:microsoft.com/office/officeart/2008/layout/VerticalCurvedList"/>
    <dgm:cxn modelId="{C14C1195-10CC-A941-80BD-704E10407B16}" srcId="{99ECCB04-5209-CB4D-BF11-DFB16D05E874}" destId="{0C493CA1-3174-5244-AB45-C89916F9EF38}" srcOrd="1" destOrd="0" parTransId="{416A789D-13BB-D649-9978-A8A88748BB88}" sibTransId="{DD496861-6E15-8244-A9B5-FA75611248CC}"/>
    <dgm:cxn modelId="{5F8203F1-A9DB-B743-B232-0475E4F9EBA0}" type="presOf" srcId="{808D6199-23DB-F845-AE7D-54EEC40DF9B8}" destId="{7EF4D16B-13D0-4342-B8EE-FC9DC44664CD}" srcOrd="0" destOrd="0" presId="urn:microsoft.com/office/officeart/2008/layout/VerticalCurvedList"/>
    <dgm:cxn modelId="{18FE1BAC-EBA1-2A44-AFC8-42A3A5D2C2CC}" type="presOf" srcId="{8BC65DD9-D027-8843-A1E1-B2B1B708D927}" destId="{E825912B-664C-8E4A-86EB-DA7C93C0514B}" srcOrd="0" destOrd="0" presId="urn:microsoft.com/office/officeart/2008/layout/VerticalCurvedList"/>
    <dgm:cxn modelId="{B3D48E86-A387-6B46-8A7E-4913E4054A25}" srcId="{99ECCB04-5209-CB4D-BF11-DFB16D05E874}" destId="{4E7187F9-549A-424B-9FF4-77F7BC5FAEA8}" srcOrd="2" destOrd="0" parTransId="{B55F0251-B036-0B45-BE6C-920EDAE96844}" sibTransId="{77BBE757-9907-CB4A-B4C2-BE00C36EA607}"/>
    <dgm:cxn modelId="{F62EE7F1-6C68-2C4F-B262-B2DB916D1D0F}" type="presParOf" srcId="{862565AB-B810-3643-8E56-AA9B6AB119AA}" destId="{F6E5AE4D-DE01-B047-96A3-163E5DC58C24}" srcOrd="0" destOrd="0" presId="urn:microsoft.com/office/officeart/2008/layout/VerticalCurvedList"/>
    <dgm:cxn modelId="{205D6CBF-CBF4-9240-93EA-8D39B1DE5C47}" type="presParOf" srcId="{F6E5AE4D-DE01-B047-96A3-163E5DC58C24}" destId="{CC515606-E74B-AF41-B75F-527AC46DE4F4}" srcOrd="0" destOrd="0" presId="urn:microsoft.com/office/officeart/2008/layout/VerticalCurvedList"/>
    <dgm:cxn modelId="{289B41F9-9811-1A43-8C01-EC56EEB6D20D}" type="presParOf" srcId="{CC515606-E74B-AF41-B75F-527AC46DE4F4}" destId="{B2EAAFAC-7B53-3A46-8309-74D5BF9CE148}" srcOrd="0" destOrd="0" presId="urn:microsoft.com/office/officeart/2008/layout/VerticalCurvedList"/>
    <dgm:cxn modelId="{70FB04FF-5895-C04C-AB44-F0D121E57108}" type="presParOf" srcId="{CC515606-E74B-AF41-B75F-527AC46DE4F4}" destId="{6BA0E145-F314-434D-9FB1-D2A0170B4E29}" srcOrd="1" destOrd="0" presId="urn:microsoft.com/office/officeart/2008/layout/VerticalCurvedList"/>
    <dgm:cxn modelId="{A401D5FB-92E6-0B43-87F9-F8F590FECD2B}" type="presParOf" srcId="{CC515606-E74B-AF41-B75F-527AC46DE4F4}" destId="{7DA133DA-7832-044C-9209-6546110AD7F0}" srcOrd="2" destOrd="0" presId="urn:microsoft.com/office/officeart/2008/layout/VerticalCurvedList"/>
    <dgm:cxn modelId="{B694B442-6998-9A45-9363-4F3C6C511895}" type="presParOf" srcId="{CC515606-E74B-AF41-B75F-527AC46DE4F4}" destId="{A9043FE1-B021-B145-A40A-1383EBCA80D9}" srcOrd="3" destOrd="0" presId="urn:microsoft.com/office/officeart/2008/layout/VerticalCurvedList"/>
    <dgm:cxn modelId="{6479FF37-EA01-0A45-9AA0-36F61892B591}" type="presParOf" srcId="{F6E5AE4D-DE01-B047-96A3-163E5DC58C24}" destId="{379DFB09-6841-624A-8BA9-7D2E74972B2C}" srcOrd="1" destOrd="0" presId="urn:microsoft.com/office/officeart/2008/layout/VerticalCurvedList"/>
    <dgm:cxn modelId="{0C9BF97A-A69B-3247-9E3F-0A1EB7C0B905}" type="presParOf" srcId="{F6E5AE4D-DE01-B047-96A3-163E5DC58C24}" destId="{8EB7B8DB-086F-AA41-8B3E-94A40CABC4AE}" srcOrd="2" destOrd="0" presId="urn:microsoft.com/office/officeart/2008/layout/VerticalCurvedList"/>
    <dgm:cxn modelId="{79A349AD-D066-4649-B4C6-CBBC9835C47F}" type="presParOf" srcId="{8EB7B8DB-086F-AA41-8B3E-94A40CABC4AE}" destId="{3ED546B1-0B46-9346-AF95-54C2D932C1A7}" srcOrd="0" destOrd="0" presId="urn:microsoft.com/office/officeart/2008/layout/VerticalCurvedList"/>
    <dgm:cxn modelId="{5CFBCA56-A0BE-BE4D-9ED5-222592D524BC}" type="presParOf" srcId="{F6E5AE4D-DE01-B047-96A3-163E5DC58C24}" destId="{4A2CDFD8-82B8-1842-8FCD-A174FA811C92}" srcOrd="3" destOrd="0" presId="urn:microsoft.com/office/officeart/2008/layout/VerticalCurvedList"/>
    <dgm:cxn modelId="{ADA7CF38-F072-024F-B3A3-7B0AF22F5077}" type="presParOf" srcId="{F6E5AE4D-DE01-B047-96A3-163E5DC58C24}" destId="{BD8183A5-5C25-9F48-BA94-0260CDF8CA24}" srcOrd="4" destOrd="0" presId="urn:microsoft.com/office/officeart/2008/layout/VerticalCurvedList"/>
    <dgm:cxn modelId="{EED4B12D-47BD-3B4C-9E1A-377D12AA4A2B}" type="presParOf" srcId="{BD8183A5-5C25-9F48-BA94-0260CDF8CA24}" destId="{8D6BB5EB-C084-4049-AFAB-C951BA81F113}" srcOrd="0" destOrd="0" presId="urn:microsoft.com/office/officeart/2008/layout/VerticalCurvedList"/>
    <dgm:cxn modelId="{26BF06C1-8BE1-504E-80A4-752A23BEE8FA}" type="presParOf" srcId="{F6E5AE4D-DE01-B047-96A3-163E5DC58C24}" destId="{9EAFA3AB-1F96-1844-B342-369CB995F610}" srcOrd="5" destOrd="0" presId="urn:microsoft.com/office/officeart/2008/layout/VerticalCurvedList"/>
    <dgm:cxn modelId="{79C546A7-1E3A-9440-BBA7-F830975ECE45}" type="presParOf" srcId="{F6E5AE4D-DE01-B047-96A3-163E5DC58C24}" destId="{FE4BC9F2-2A67-2948-A5F0-CDD0ED197A5E}" srcOrd="6" destOrd="0" presId="urn:microsoft.com/office/officeart/2008/layout/VerticalCurvedList"/>
    <dgm:cxn modelId="{4A230FF5-113B-3041-B0EA-773B16E6CD1C}" type="presParOf" srcId="{FE4BC9F2-2A67-2948-A5F0-CDD0ED197A5E}" destId="{15A28272-CC4C-C744-8043-B0CDA80DBD2C}" srcOrd="0" destOrd="0" presId="urn:microsoft.com/office/officeart/2008/layout/VerticalCurvedList"/>
    <dgm:cxn modelId="{234F4B98-852C-804F-8C20-8D5D512EAD9F}" type="presParOf" srcId="{F6E5AE4D-DE01-B047-96A3-163E5DC58C24}" destId="{7EF4D16B-13D0-4342-B8EE-FC9DC44664CD}" srcOrd="7" destOrd="0" presId="urn:microsoft.com/office/officeart/2008/layout/VerticalCurvedList"/>
    <dgm:cxn modelId="{03BD7D49-43FD-B74F-A436-8D5B6D60898B}" type="presParOf" srcId="{F6E5AE4D-DE01-B047-96A3-163E5DC58C24}" destId="{B4CF0373-B2FC-704A-8961-5CA8B3988A9C}" srcOrd="8" destOrd="0" presId="urn:microsoft.com/office/officeart/2008/layout/VerticalCurvedList"/>
    <dgm:cxn modelId="{94117782-75BC-D641-ADFE-0D92FF6B53D8}" type="presParOf" srcId="{B4CF0373-B2FC-704A-8961-5CA8B3988A9C}" destId="{08FD9E51-EAAE-E64E-9A85-06633F06099D}" srcOrd="0" destOrd="0" presId="urn:microsoft.com/office/officeart/2008/layout/VerticalCurvedList"/>
    <dgm:cxn modelId="{8B420593-C56B-1D4D-BB8A-125B5DFC7701}" type="presParOf" srcId="{F6E5AE4D-DE01-B047-96A3-163E5DC58C24}" destId="{E825912B-664C-8E4A-86EB-DA7C93C0514B}" srcOrd="9" destOrd="0" presId="urn:microsoft.com/office/officeart/2008/layout/VerticalCurvedList"/>
    <dgm:cxn modelId="{13FF1986-FFCA-794C-AD14-7F0E2C23B5B8}" type="presParOf" srcId="{F6E5AE4D-DE01-B047-96A3-163E5DC58C24}" destId="{AA1A4068-EE95-7B4E-9FBA-B28B0F5C819A}" srcOrd="10" destOrd="0" presId="urn:microsoft.com/office/officeart/2008/layout/VerticalCurvedList"/>
    <dgm:cxn modelId="{960C47D2-9C3B-C647-963D-71F5FB19FF0D}" type="presParOf" srcId="{AA1A4068-EE95-7B4E-9FBA-B28B0F5C819A}" destId="{2EFED1D5-84E1-DF43-AFDE-FA9D1D5F10D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0E145-F314-434D-9FB1-D2A0170B4E29}">
      <dsp:nvSpPr>
        <dsp:cNvPr id="0" name=""/>
        <dsp:cNvSpPr/>
      </dsp:nvSpPr>
      <dsp:spPr>
        <a:xfrm>
          <a:off x="-4594335" y="-704407"/>
          <a:ext cx="5472816" cy="5472816"/>
        </a:xfrm>
        <a:prstGeom prst="blockArc">
          <a:avLst>
            <a:gd name="adj1" fmla="val 18900000"/>
            <a:gd name="adj2" fmla="val 2700000"/>
            <a:gd name="adj3" fmla="val 395"/>
          </a:avLst>
        </a:prstGeom>
        <a:noFill/>
        <a:ln w="48000" cap="flat" cmpd="thickThin"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9DFB09-6841-624A-8BA9-7D2E74972B2C}">
      <dsp:nvSpPr>
        <dsp:cNvPr id="0" name=""/>
        <dsp:cNvSpPr/>
      </dsp:nvSpPr>
      <dsp:spPr>
        <a:xfrm>
          <a:off x="384538" y="253918"/>
          <a:ext cx="5656275" cy="508162"/>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3354"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Motivation &amp; Background</a:t>
          </a:r>
          <a:endParaRPr lang="en-US" sz="2600" kern="1200" dirty="0"/>
        </a:p>
      </dsp:txBody>
      <dsp:txXfrm>
        <a:off x="384538" y="253918"/>
        <a:ext cx="5656275" cy="508162"/>
      </dsp:txXfrm>
    </dsp:sp>
    <dsp:sp modelId="{3ED546B1-0B46-9346-AF95-54C2D932C1A7}">
      <dsp:nvSpPr>
        <dsp:cNvPr id="0" name=""/>
        <dsp:cNvSpPr/>
      </dsp:nvSpPr>
      <dsp:spPr>
        <a:xfrm>
          <a:off x="66936" y="190398"/>
          <a:ext cx="635203" cy="635203"/>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6350" cap="rnd"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A2CDFD8-82B8-1842-8FCD-A174FA811C92}">
      <dsp:nvSpPr>
        <dsp:cNvPr id="0" name=""/>
        <dsp:cNvSpPr/>
      </dsp:nvSpPr>
      <dsp:spPr>
        <a:xfrm>
          <a:off x="748672" y="1015918"/>
          <a:ext cx="5292140" cy="508162"/>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3354"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Data Analysis</a:t>
          </a:r>
          <a:endParaRPr lang="en-US" sz="2600" kern="1200" dirty="0"/>
        </a:p>
      </dsp:txBody>
      <dsp:txXfrm>
        <a:off x="748672" y="1015918"/>
        <a:ext cx="5292140" cy="508162"/>
      </dsp:txXfrm>
    </dsp:sp>
    <dsp:sp modelId="{8D6BB5EB-C084-4049-AFAB-C951BA81F113}">
      <dsp:nvSpPr>
        <dsp:cNvPr id="0" name=""/>
        <dsp:cNvSpPr/>
      </dsp:nvSpPr>
      <dsp:spPr>
        <a:xfrm>
          <a:off x="431071" y="952398"/>
          <a:ext cx="635203" cy="635203"/>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6350" cap="rnd"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EAFA3AB-1F96-1844-B342-369CB995F610}">
      <dsp:nvSpPr>
        <dsp:cNvPr id="0" name=""/>
        <dsp:cNvSpPr/>
      </dsp:nvSpPr>
      <dsp:spPr>
        <a:xfrm>
          <a:off x="860432" y="1777918"/>
          <a:ext cx="5180380" cy="508162"/>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3354"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Models</a:t>
          </a:r>
          <a:endParaRPr lang="en-US" sz="2600" kern="1200" dirty="0"/>
        </a:p>
      </dsp:txBody>
      <dsp:txXfrm>
        <a:off x="860432" y="1777918"/>
        <a:ext cx="5180380" cy="508162"/>
      </dsp:txXfrm>
    </dsp:sp>
    <dsp:sp modelId="{15A28272-CC4C-C744-8043-B0CDA80DBD2C}">
      <dsp:nvSpPr>
        <dsp:cNvPr id="0" name=""/>
        <dsp:cNvSpPr/>
      </dsp:nvSpPr>
      <dsp:spPr>
        <a:xfrm>
          <a:off x="542831" y="1714398"/>
          <a:ext cx="635203" cy="635203"/>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6350" cap="rnd"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EF4D16B-13D0-4342-B8EE-FC9DC44664CD}">
      <dsp:nvSpPr>
        <dsp:cNvPr id="0" name=""/>
        <dsp:cNvSpPr/>
      </dsp:nvSpPr>
      <dsp:spPr>
        <a:xfrm>
          <a:off x="748672" y="2539918"/>
          <a:ext cx="5292140" cy="508162"/>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3354"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Experiments</a:t>
          </a:r>
          <a:endParaRPr lang="en-US" sz="2600" kern="1200" dirty="0"/>
        </a:p>
      </dsp:txBody>
      <dsp:txXfrm>
        <a:off x="748672" y="2539918"/>
        <a:ext cx="5292140" cy="508162"/>
      </dsp:txXfrm>
    </dsp:sp>
    <dsp:sp modelId="{08FD9E51-EAAE-E64E-9A85-06633F06099D}">
      <dsp:nvSpPr>
        <dsp:cNvPr id="0" name=""/>
        <dsp:cNvSpPr/>
      </dsp:nvSpPr>
      <dsp:spPr>
        <a:xfrm>
          <a:off x="382954" y="2476398"/>
          <a:ext cx="635203" cy="635203"/>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6350" cap="rnd"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825912B-664C-8E4A-86EB-DA7C93C0514B}">
      <dsp:nvSpPr>
        <dsp:cNvPr id="0" name=""/>
        <dsp:cNvSpPr/>
      </dsp:nvSpPr>
      <dsp:spPr>
        <a:xfrm>
          <a:off x="384538" y="3301918"/>
          <a:ext cx="5656275" cy="508162"/>
        </a:xfrm>
        <a:prstGeom prst="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3354"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Conclusion &amp; Future Work</a:t>
          </a:r>
          <a:endParaRPr lang="en-US" sz="2600" kern="1200" dirty="0"/>
        </a:p>
      </dsp:txBody>
      <dsp:txXfrm>
        <a:off x="384538" y="3301918"/>
        <a:ext cx="5656275" cy="508162"/>
      </dsp:txXfrm>
    </dsp:sp>
    <dsp:sp modelId="{2EFED1D5-84E1-DF43-AFDE-FA9D1D5F10D6}">
      <dsp:nvSpPr>
        <dsp:cNvPr id="0" name=""/>
        <dsp:cNvSpPr/>
      </dsp:nvSpPr>
      <dsp:spPr>
        <a:xfrm>
          <a:off x="66936" y="3238398"/>
          <a:ext cx="635203" cy="635203"/>
        </a:xfrm>
        <a:prstGeom prst="ellipse">
          <a:avLst/>
        </a:prstGeom>
        <a:gradFill rotWithShape="0">
          <a:gsLst>
            <a:gs pos="0">
              <a:schemeClr val="lt2">
                <a:hueOff val="0"/>
                <a:satOff val="0"/>
                <a:lumOff val="0"/>
                <a:alphaOff val="0"/>
                <a:tint val="50000"/>
                <a:satMod val="300000"/>
              </a:schemeClr>
            </a:gs>
            <a:gs pos="35000">
              <a:schemeClr val="lt2">
                <a:hueOff val="0"/>
                <a:satOff val="0"/>
                <a:lumOff val="0"/>
                <a:alphaOff val="0"/>
                <a:tint val="37000"/>
                <a:satMod val="300000"/>
              </a:schemeClr>
            </a:gs>
            <a:gs pos="100000">
              <a:schemeClr val="lt2">
                <a:hueOff val="0"/>
                <a:satOff val="0"/>
                <a:lumOff val="0"/>
                <a:alphaOff val="0"/>
                <a:tint val="15000"/>
                <a:satMod val="350000"/>
              </a:schemeClr>
            </a:gs>
          </a:gsLst>
          <a:lin ang="16200000" scaled="1"/>
        </a:gradFill>
        <a:ln w="6350" cap="rnd" cmpd="sng" algn="ctr">
          <a:solidFill>
            <a:schemeClr val="dk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4E7021-DCBF-487A-B334-DDB01DDFA21C}" type="datetimeFigureOut">
              <a:rPr lang="en-US" smtClean="0"/>
              <a:t>2/11/12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F5640-8B14-4ACF-95C7-6BEBE38135BC}" type="slidenum">
              <a:rPr lang="en-US" smtClean="0"/>
              <a:t>‹#›</a:t>
            </a:fld>
            <a:endParaRPr lang="en-US"/>
          </a:p>
        </p:txBody>
      </p:sp>
    </p:spTree>
    <p:extLst>
      <p:ext uri="{BB962C8B-B14F-4D97-AF65-F5344CB8AC3E}">
        <p14:creationId xmlns:p14="http://schemas.microsoft.com/office/powerpoint/2010/main" val="2933119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a:t>
            </a:r>
            <a:r>
              <a:rPr lang="en-US" baseline="0" dirty="0" smtClean="0"/>
              <a:t> afternoon, </a:t>
            </a:r>
            <a:r>
              <a:rPr lang="en-US" baseline="0" dirty="0" smtClean="0"/>
              <a:t>everyone. Today </a:t>
            </a:r>
            <a:r>
              <a:rPr lang="en-US" baseline="0" dirty="0" smtClean="0"/>
              <a:t>I will show you our paper – Beyond Ten Blue Links: Enabling User Click Modeling in Federated Web </a:t>
            </a:r>
            <a:r>
              <a:rPr lang="en-US" baseline="0" dirty="0" smtClean="0"/>
              <a:t>Search. My </a:t>
            </a:r>
            <a:r>
              <a:rPr lang="en-US" baseline="0" dirty="0" smtClean="0"/>
              <a:t>name is Danqi Chen. I am a senior undergraduate[</a:t>
            </a:r>
            <a:r>
              <a:rPr lang="en-US" baseline="0" dirty="0" err="1" smtClean="0"/>
              <a:t>ju</a:t>
            </a:r>
            <a:r>
              <a:rPr lang="en-US" baseline="0" dirty="0" smtClean="0"/>
              <a:t>] student from Tsinghua </a:t>
            </a:r>
            <a:r>
              <a:rPr lang="en-US" baseline="0" dirty="0" smtClean="0"/>
              <a:t>University. This </a:t>
            </a:r>
            <a:r>
              <a:rPr lang="en-US" baseline="0" dirty="0" smtClean="0"/>
              <a:t>work was done when I was an intern in Microsoft Research Asia.</a:t>
            </a:r>
          </a:p>
        </p:txBody>
      </p:sp>
      <p:sp>
        <p:nvSpPr>
          <p:cNvPr id="4" name="Slide Number Placeholder 3"/>
          <p:cNvSpPr>
            <a:spLocks noGrp="1"/>
          </p:cNvSpPr>
          <p:nvPr>
            <p:ph type="sldNum" sz="quarter" idx="10"/>
          </p:nvPr>
        </p:nvSpPr>
        <p:spPr/>
        <p:txBody>
          <a:bodyPr/>
          <a:lstStyle/>
          <a:p>
            <a:fld id="{E665BA43-430E-4ED2-9BA2-08218142A703}"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further explore how verticals affect the Web results, </a:t>
            </a:r>
            <a:r>
              <a:rPr lang="en-US" dirty="0" smtClean="0"/>
              <a:t>in the second experiment, we </a:t>
            </a:r>
            <a:r>
              <a:rPr lang="en-US" dirty="0" smtClean="0"/>
              <a:t>compute</a:t>
            </a:r>
            <a:r>
              <a:rPr lang="en-US" baseline="0" dirty="0" smtClean="0"/>
              <a:t> the average CTR when some vertical is placed, compared with the average CTR when there is no vertical. Here is the result. The more darker the color is, the more significant the click-through rate increases. We can conclude that, except for position 1, either image or video vertical has an obvious influence on the CTR of Web documents. However, for the news vertical, the influence is not clear, since the news vertical is similar with Web documents.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10</a:t>
            </a:fld>
            <a:endParaRPr lang="en-US"/>
          </a:p>
        </p:txBody>
      </p:sp>
    </p:spTree>
    <p:extLst>
      <p:ext uri="{BB962C8B-B14F-4D97-AF65-F5344CB8AC3E}">
        <p14:creationId xmlns:p14="http://schemas.microsoft.com/office/powerpoint/2010/main" val="689996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a:t>
            </a:r>
            <a:r>
              <a:rPr lang="en-US" baseline="0" dirty="0" smtClean="0"/>
              <a:t> </a:t>
            </a:r>
            <a:r>
              <a:rPr lang="en-US" sz="1200" b="0" i="0" u="none" strike="noStrike" kern="1200" baseline="0" dirty="0" smtClean="0">
                <a:solidFill>
                  <a:schemeClr val="tx1"/>
                </a:solidFill>
                <a:latin typeface="+mn-lt"/>
                <a:ea typeface="+mn-ea"/>
                <a:cs typeface="+mn-cs"/>
              </a:rPr>
              <a:t>we focus on users’ behaviors after clicking a document. We explore the probability of a click being the last click of the </a:t>
            </a:r>
            <a:r>
              <a:rPr lang="en-US" sz="1200" b="0" i="0" u="none" strike="noStrike" kern="1200" baseline="0" dirty="0" smtClean="0">
                <a:solidFill>
                  <a:schemeClr val="tx1"/>
                </a:solidFill>
                <a:latin typeface="+mn-lt"/>
                <a:ea typeface="+mn-ea"/>
                <a:cs typeface="+mn-cs"/>
              </a:rPr>
              <a:t>session, </a:t>
            </a:r>
            <a:r>
              <a:rPr lang="en-US" sz="1200" b="0" i="0" u="none" strike="noStrike" kern="1200" baseline="0" dirty="0" smtClean="0">
                <a:solidFill>
                  <a:schemeClr val="tx1"/>
                </a:solidFill>
                <a:latin typeface="+mn-lt"/>
                <a:ea typeface="+mn-ea"/>
                <a:cs typeface="+mn-cs"/>
              </a:rPr>
              <a:t>since last click is believed to be a good indication of user satisfaction. The result shows that except for position 1, vertical results have significantly higher probability of being the last click. We think this is because that, we can only see the URL, title and a short description for Web documents, but for image, video and news documents, search engine can offer an image </a:t>
            </a:r>
            <a:r>
              <a:rPr lang="en-US" sz="1200" b="0" i="0" u="none" strike="noStrike" kern="1200" baseline="0" dirty="0" err="1" smtClean="0">
                <a:solidFill>
                  <a:schemeClr val="tx1"/>
                </a:solidFill>
                <a:latin typeface="+mn-lt"/>
                <a:ea typeface="+mn-ea"/>
                <a:cs typeface="+mn-cs"/>
              </a:rPr>
              <a:t>thum</a:t>
            </a:r>
            <a:r>
              <a:rPr lang="en-US" sz="1200" b="0" i="0" u="none" strike="noStrike" kern="1200" baseline="0" dirty="0" smtClean="0">
                <a:solidFill>
                  <a:schemeClr val="tx1"/>
                </a:solidFill>
                <a:latin typeface="+mn-lt"/>
                <a:ea typeface="+mn-ea"/>
                <a:cs typeface="+mn-cs"/>
              </a:rPr>
              <a:t>(b)nail</a:t>
            </a:r>
            <a:r>
              <a:rPr lang="en-US" sz="1200" b="0" i="0" u="none" strike="noStrike" kern="1200" baseline="0" dirty="0" smtClean="0">
                <a:solidFill>
                  <a:schemeClr val="tx1"/>
                </a:solidFill>
                <a:latin typeface="+mn-lt"/>
                <a:ea typeface="+mn-ea"/>
                <a:cs typeface="+mn-cs"/>
              </a:rPr>
              <a:t>, a </a:t>
            </a:r>
            <a:r>
              <a:rPr lang="en-US" sz="1200" b="0" i="0" u="none" strike="noStrike" kern="1200" baseline="0" dirty="0" smtClean="0">
                <a:solidFill>
                  <a:schemeClr val="tx1"/>
                </a:solidFill>
                <a:latin typeface="+mn-lt"/>
                <a:ea typeface="+mn-ea"/>
                <a:cs typeface="+mn-cs"/>
              </a:rPr>
              <a:t>ho[</a:t>
            </a:r>
            <a:r>
              <a:rPr lang="en-US" sz="1200" kern="1200" dirty="0" err="1" smtClean="0">
                <a:solidFill>
                  <a:schemeClr val="tx1"/>
                </a:solidFill>
                <a:latin typeface="+mn-lt"/>
                <a:ea typeface="+mn-ea"/>
                <a:cs typeface="+mn-cs"/>
              </a:rPr>
              <a:t>ɔ</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ver</a:t>
            </a:r>
            <a:r>
              <a:rPr lang="en-US" sz="1200" b="0" i="0" u="none" strike="noStrike" kern="1200" baseline="0" dirty="0" smtClean="0">
                <a:solidFill>
                  <a:schemeClr val="tx1"/>
                </a:solidFill>
                <a:latin typeface="+mn-lt"/>
                <a:ea typeface="+mn-ea"/>
                <a:cs typeface="+mn-cs"/>
              </a:rPr>
              <a:t>-to-play video thumbnail, even the news headline also delivers most information. It is hard for </a:t>
            </a:r>
            <a:r>
              <a:rPr lang="en-US" sz="1200" b="0" i="0" u="none" strike="noStrike" kern="1200" baseline="0" dirty="0" smtClean="0">
                <a:solidFill>
                  <a:schemeClr val="tx1"/>
                </a:solidFill>
                <a:latin typeface="+mn-lt"/>
                <a:ea typeface="+mn-ea"/>
                <a:cs typeface="+mn-cs"/>
              </a:rPr>
              <a:t>users to </a:t>
            </a:r>
            <a:r>
              <a:rPr lang="en-US" sz="1200" b="0" i="0" u="none" strike="noStrike" kern="1200" baseline="0" dirty="0" smtClean="0">
                <a:solidFill>
                  <a:schemeClr val="tx1"/>
                </a:solidFill>
                <a:latin typeface="+mn-lt"/>
                <a:ea typeface="+mn-ea"/>
                <a:cs typeface="+mn-cs"/>
              </a:rPr>
              <a:t>examine a snippet and then judge whether it is really relevant or </a:t>
            </a:r>
            <a:r>
              <a:rPr lang="en-US" sz="1200" b="0" i="0" u="none" strike="noStrike" kern="1200" baseline="0" dirty="0" smtClean="0">
                <a:solidFill>
                  <a:schemeClr val="tx1"/>
                </a:solidFill>
                <a:latin typeface="+mn-lt"/>
                <a:ea typeface="+mn-ea"/>
                <a:cs typeface="+mn-cs"/>
              </a:rPr>
              <a:t>not for Web results. </a:t>
            </a:r>
            <a:r>
              <a:rPr lang="en-US" sz="1200" b="0" i="0" u="none" strike="noStrike" kern="1200" baseline="0" dirty="0" smtClean="0">
                <a:solidFill>
                  <a:schemeClr val="tx1"/>
                </a:solidFill>
                <a:latin typeface="+mn-lt"/>
                <a:ea typeface="+mn-ea"/>
                <a:cs typeface="+mn-cs"/>
              </a:rPr>
              <a:t>Rather, he can be aware of this from the verticals. </a:t>
            </a:r>
            <a:r>
              <a:rPr lang="en-US" sz="1200" b="0" i="0" u="none" strike="noStrike" kern="1200" baseline="0" dirty="0" smtClean="0">
                <a:solidFill>
                  <a:schemeClr val="tx1"/>
                </a:solidFill>
                <a:latin typeface="+mn-lt"/>
                <a:ea typeface="+mn-ea"/>
                <a:cs typeface="+mn-cs"/>
              </a:rPr>
              <a:t>After a user clicks a vertical result, he is more likely to not continue exploring other results, since he is already satisfied.</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11</a:t>
            </a:fld>
            <a:endParaRPr lang="en-US"/>
          </a:p>
        </p:txBody>
      </p:sp>
    </p:spTree>
    <p:extLst>
      <p:ext uri="{BB962C8B-B14F-4D97-AF65-F5344CB8AC3E}">
        <p14:creationId xmlns:p14="http://schemas.microsoft.com/office/powerpoint/2010/main" val="931677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summarize three points from the </a:t>
            </a:r>
            <a:r>
              <a:rPr lang="en-US" baseline="0" dirty="0" smtClean="0"/>
              <a:t>analysis. First</a:t>
            </a:r>
            <a:r>
              <a:rPr lang="en-US" baseline="0" dirty="0" smtClean="0"/>
              <a:t>, vertical results can attract more attention and also make the surrounding web documents more </a:t>
            </a:r>
            <a:r>
              <a:rPr lang="en-US" baseline="0" dirty="0" smtClean="0"/>
              <a:t>prominent. </a:t>
            </a:r>
            <a:r>
              <a:rPr lang="en-US" dirty="0" smtClean="0"/>
              <a:t>Second</a:t>
            </a:r>
            <a:r>
              <a:rPr lang="en-US" dirty="0" smtClean="0"/>
              <a:t>, as a user clicks a vertical, he is more likely to be</a:t>
            </a:r>
            <a:r>
              <a:rPr lang="en-US" baseline="0" dirty="0" smtClean="0"/>
              <a:t> satisfied with the </a:t>
            </a:r>
            <a:r>
              <a:rPr lang="en-US" baseline="0" dirty="0" smtClean="0"/>
              <a:t>document. Third</a:t>
            </a:r>
            <a:r>
              <a:rPr lang="en-US" baseline="0" dirty="0" smtClean="0"/>
              <a:t>, many users prefer the default Web results instead of </a:t>
            </a:r>
            <a:r>
              <a:rPr lang="en-US" baseline="0" dirty="0" smtClean="0"/>
              <a:t>verticals. So our viewpoint is, the verticals can attract attention but receive less clicks.</a:t>
            </a:r>
          </a:p>
        </p:txBody>
      </p:sp>
      <p:sp>
        <p:nvSpPr>
          <p:cNvPr id="4" name="Slide Number Placeholder 3"/>
          <p:cNvSpPr>
            <a:spLocks noGrp="1"/>
          </p:cNvSpPr>
          <p:nvPr>
            <p:ph type="sldNum" sz="quarter" idx="10"/>
          </p:nvPr>
        </p:nvSpPr>
        <p:spPr/>
        <p:txBody>
          <a:bodyPr/>
          <a:lstStyle/>
          <a:p>
            <a:fld id="{C18F5640-8B14-4ACF-95C7-6BEBE38135BC}" type="slidenum">
              <a:rPr lang="en-US" smtClean="0"/>
              <a:t>12</a:t>
            </a:fld>
            <a:endParaRPr lang="en-US"/>
          </a:p>
        </p:txBody>
      </p:sp>
    </p:spTree>
    <p:extLst>
      <p:ext uri="{BB962C8B-B14F-4D97-AF65-F5344CB8AC3E}">
        <p14:creationId xmlns:p14="http://schemas.microsoft.com/office/powerpoint/2010/main" val="321977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 </a:t>
            </a:r>
            <a:r>
              <a:rPr lang="en-US" dirty="0" smtClean="0"/>
              <a:t>will focus</a:t>
            </a:r>
            <a:r>
              <a:rPr lang="en-US" baseline="0" dirty="0" smtClean="0"/>
              <a:t> on developing federated click </a:t>
            </a:r>
            <a:r>
              <a:rPr lang="en-US" baseline="0" dirty="0" smtClean="0"/>
              <a:t>models. The </a:t>
            </a:r>
            <a:r>
              <a:rPr lang="en-US" baseline="0" dirty="0" smtClean="0"/>
              <a:t>first </a:t>
            </a:r>
            <a:r>
              <a:rPr lang="en-US" baseline="0" dirty="0" smtClean="0"/>
              <a:t>proposed model </a:t>
            </a:r>
            <a:r>
              <a:rPr lang="en-US" baseline="0" dirty="0" smtClean="0"/>
              <a:t>is called Attention </a:t>
            </a:r>
            <a:r>
              <a:rPr lang="en-US" baseline="0" dirty="0" smtClean="0"/>
              <a:t>Model. </a:t>
            </a:r>
            <a:r>
              <a:rPr lang="en-US" dirty="0" smtClean="0"/>
              <a:t>We make the </a:t>
            </a:r>
            <a:r>
              <a:rPr lang="en-US" dirty="0" smtClean="0"/>
              <a:t>first assumption,</a:t>
            </a:r>
            <a:r>
              <a:rPr lang="en-US" baseline="0" dirty="0" smtClean="0"/>
              <a:t> Attention Bias, if there is a vertical placed in the search result page, users are more likely to examine the vertical as well as the web documents nearby. That is, vertical results play an extra role for attracting users’ attention for other results around. </a:t>
            </a:r>
            <a:r>
              <a:rPr lang="en-US" baseline="0" dirty="0" smtClean="0"/>
              <a:t>To </a:t>
            </a:r>
            <a:r>
              <a:rPr lang="en-US" baseline="0" dirty="0" smtClean="0"/>
              <a:t>characterize the attention bias, we introduce a new binary random variable A, if A = 1, then it means there exists an attention </a:t>
            </a:r>
            <a:r>
              <a:rPr lang="en-US" baseline="0" dirty="0" smtClean="0"/>
              <a:t>bias in </a:t>
            </a:r>
            <a:r>
              <a:rPr lang="en-US" baseline="0" dirty="0" smtClean="0"/>
              <a:t>current session s. We define P(A = 1) as  a(s).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13</a:t>
            </a:fld>
            <a:endParaRPr lang="en-US"/>
          </a:p>
        </p:txBody>
      </p:sp>
    </p:spTree>
    <p:extLst>
      <p:ext uri="{BB962C8B-B14F-4D97-AF65-F5344CB8AC3E}">
        <p14:creationId xmlns:p14="http://schemas.microsoft.com/office/powerpoint/2010/main" val="2238954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next assume that if there isn’t </a:t>
            </a:r>
            <a:r>
              <a:rPr lang="en-US" dirty="0" smtClean="0"/>
              <a:t>an attention </a:t>
            </a:r>
            <a:r>
              <a:rPr lang="en-US" dirty="0" smtClean="0"/>
              <a:t>bias, the probability that </a:t>
            </a:r>
            <a:r>
              <a:rPr lang="en-US" dirty="0" err="1" smtClean="0"/>
              <a:t>Ei</a:t>
            </a:r>
            <a:r>
              <a:rPr lang="en-US" dirty="0" smtClean="0"/>
              <a:t> = 1 equals to phi </a:t>
            </a:r>
            <a:r>
              <a:rPr lang="en-US" dirty="0" err="1" smtClean="0"/>
              <a:t>i</a:t>
            </a:r>
            <a:r>
              <a:rPr lang="en-US" dirty="0" smtClean="0"/>
              <a:t>, </a:t>
            </a:r>
            <a:r>
              <a:rPr lang="en-US" dirty="0" smtClean="0"/>
              <a:t>otherwise the probability that </a:t>
            </a:r>
            <a:r>
              <a:rPr lang="en-US" dirty="0" err="1" smtClean="0"/>
              <a:t>Ei</a:t>
            </a:r>
            <a:r>
              <a:rPr lang="en-US" dirty="0" smtClean="0"/>
              <a:t> = 1 equals to phi I plus</a:t>
            </a:r>
            <a:r>
              <a:rPr lang="en-US" baseline="0" dirty="0" smtClean="0"/>
              <a:t> </a:t>
            </a:r>
            <a:r>
              <a:rPr lang="en-US" baseline="0" dirty="0" smtClean="0"/>
              <a:t>the multiplication of one minus phi I and beta dist. </a:t>
            </a:r>
            <a:r>
              <a:rPr lang="en-US" baseline="0" dirty="0" smtClean="0"/>
              <a:t>Here phi I refers to the examination probability in traditional click models such as the two expressions in UBM and DBN. </a:t>
            </a:r>
            <a:r>
              <a:rPr lang="en-US" baseline="0" dirty="0" err="1" smtClean="0"/>
              <a:t>Beta_dist</a:t>
            </a:r>
            <a:r>
              <a:rPr lang="en-US" baseline="0" dirty="0" smtClean="0"/>
              <a:t> characterizes the position effect where </a:t>
            </a:r>
            <a:r>
              <a:rPr lang="en-US" baseline="0" dirty="0" err="1" smtClean="0"/>
              <a:t>dist</a:t>
            </a:r>
            <a:r>
              <a:rPr lang="en-US" baseline="0" dirty="0" smtClean="0"/>
              <a:t> is the distance between the document and the </a:t>
            </a:r>
            <a:r>
              <a:rPr lang="en-US" baseline="0" dirty="0" smtClean="0"/>
              <a:t>vertical. There </a:t>
            </a:r>
            <a:r>
              <a:rPr lang="en-US" baseline="0" dirty="0" smtClean="0"/>
              <a:t>is a question. How to model a(s)? In our models, we implement it </a:t>
            </a:r>
            <a:r>
              <a:rPr lang="en-US" baseline="0" dirty="0" smtClean="0"/>
              <a:t>in two </a:t>
            </a:r>
            <a:r>
              <a:rPr lang="en-US" baseline="0" dirty="0" smtClean="0"/>
              <a:t>ways, position-specific, a(s) depends on the type of the vertical and the position of the vertical. The other is document-specific, a(s) is related with the vertical document. </a:t>
            </a:r>
            <a:r>
              <a:rPr lang="en-US" baseline="0" dirty="0" smtClean="0"/>
              <a:t> </a:t>
            </a:r>
            <a:endParaRPr lang="en-US" baseline="0" dirty="0" smtClean="0"/>
          </a:p>
        </p:txBody>
      </p:sp>
      <p:sp>
        <p:nvSpPr>
          <p:cNvPr id="4" name="Slide Number Placeholder 3"/>
          <p:cNvSpPr>
            <a:spLocks noGrp="1"/>
          </p:cNvSpPr>
          <p:nvPr>
            <p:ph type="sldNum" sz="quarter" idx="10"/>
          </p:nvPr>
        </p:nvSpPr>
        <p:spPr/>
        <p:txBody>
          <a:bodyPr/>
          <a:lstStyle/>
          <a:p>
            <a:fld id="{C18F5640-8B14-4ACF-95C7-6BEBE38135BC}" type="slidenum">
              <a:rPr lang="en-US" smtClean="0"/>
              <a:t>14</a:t>
            </a:fld>
            <a:endParaRPr lang="en-US"/>
          </a:p>
        </p:txBody>
      </p:sp>
    </p:spTree>
    <p:extLst>
      <p:ext uri="{BB962C8B-B14F-4D97-AF65-F5344CB8AC3E}">
        <p14:creationId xmlns:p14="http://schemas.microsoft.com/office/powerpoint/2010/main" val="2797773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model is called Exploration </a:t>
            </a:r>
            <a:r>
              <a:rPr lang="en-US" dirty="0" smtClean="0"/>
              <a:t>Model. The </a:t>
            </a:r>
            <a:r>
              <a:rPr lang="en-US" dirty="0" smtClean="0"/>
              <a:t>second assumption, Exploration</a:t>
            </a:r>
            <a:r>
              <a:rPr lang="en-US" baseline="0" dirty="0" smtClean="0"/>
              <a:t> Bias, says, as a user clicks a vertical result, he is more likely to be satisfied with the result and end the whole </a:t>
            </a:r>
            <a:r>
              <a:rPr lang="en-US" baseline="0" dirty="0" smtClean="0"/>
              <a:t>session. </a:t>
            </a:r>
            <a:r>
              <a:rPr lang="en-US" dirty="0" smtClean="0"/>
              <a:t>Similarly</a:t>
            </a:r>
            <a:r>
              <a:rPr lang="en-US" dirty="0" smtClean="0"/>
              <a:t>, we introduce another random variable</a:t>
            </a:r>
            <a:r>
              <a:rPr lang="en-US" baseline="0" dirty="0" smtClean="0"/>
              <a:t> D, D is 1 means that there exists an exploration bias. </a:t>
            </a:r>
            <a:r>
              <a:rPr lang="en-US" baseline="0" dirty="0" smtClean="0"/>
              <a:t> C </a:t>
            </a:r>
            <a:r>
              <a:rPr lang="en-US" baseline="0" dirty="0" smtClean="0"/>
              <a:t>sub v is one means that there is a click on a vertical result in the session, which is </a:t>
            </a:r>
            <a:r>
              <a:rPr lang="en-US" baseline="0" dirty="0" smtClean="0"/>
              <a:t>observable. Given </a:t>
            </a:r>
            <a:r>
              <a:rPr lang="en-US" baseline="0" dirty="0" smtClean="0"/>
              <a:t>that C sub v is 0, the probability of  D = 1 is 0; otherwise we define it as e(s).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15</a:t>
            </a:fld>
            <a:endParaRPr lang="en-US"/>
          </a:p>
        </p:txBody>
      </p:sp>
    </p:spTree>
    <p:extLst>
      <p:ext uri="{BB962C8B-B14F-4D97-AF65-F5344CB8AC3E}">
        <p14:creationId xmlns:p14="http://schemas.microsoft.com/office/powerpoint/2010/main" val="2925976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there is an exploration bias, the</a:t>
            </a:r>
            <a:r>
              <a:rPr lang="en-US" baseline="0" dirty="0" smtClean="0"/>
              <a:t> examination probability for a Web document is zero; if there isn’t, the examination probability is phi I as in the traditional click models.</a:t>
            </a:r>
          </a:p>
          <a:p>
            <a:r>
              <a:rPr lang="en-US" baseline="0" dirty="0" smtClean="0"/>
              <a:t>We can also implement e(s) in position-specific or document-specific approaches.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16</a:t>
            </a:fld>
            <a:endParaRPr lang="en-US"/>
          </a:p>
        </p:txBody>
      </p:sp>
    </p:spTree>
    <p:extLst>
      <p:ext uri="{BB962C8B-B14F-4D97-AF65-F5344CB8AC3E}">
        <p14:creationId xmlns:p14="http://schemas.microsoft.com/office/powerpoint/2010/main" val="2925976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 </a:t>
            </a:r>
            <a:r>
              <a:rPr lang="en-US" sz="1200" b="0" i="0" u="none" strike="noStrike" kern="1200" baseline="0" dirty="0" smtClean="0">
                <a:solidFill>
                  <a:schemeClr val="tx1"/>
                </a:solidFill>
                <a:latin typeface="+mn-lt"/>
                <a:ea typeface="+mn-ea"/>
                <a:cs typeface="+mn-cs"/>
              </a:rPr>
              <a:t>natural generalization of the above two models is to integrate the attention model and the exploration model into one model. We call this the joint vertical model (JVM).</a:t>
            </a:r>
          </a:p>
          <a:p>
            <a:r>
              <a:rPr lang="en-US" sz="1200" b="0" i="0" u="none" strike="noStrike" kern="1200" baseline="0" dirty="0" smtClean="0">
                <a:solidFill>
                  <a:schemeClr val="tx1"/>
                </a:solidFill>
                <a:latin typeface="+mn-lt"/>
                <a:ea typeface="+mn-ea"/>
                <a:cs typeface="+mn-cs"/>
              </a:rPr>
              <a:t>Given </a:t>
            </a:r>
            <a:r>
              <a:rPr lang="en-US" sz="1200" b="0" i="0" u="none" strike="noStrike" kern="1200" baseline="0" dirty="0" smtClean="0">
                <a:solidFill>
                  <a:schemeClr val="tx1"/>
                </a:solidFill>
                <a:latin typeface="+mn-lt"/>
                <a:ea typeface="+mn-ea"/>
                <a:cs typeface="+mn-cs"/>
              </a:rPr>
              <a:t>A, D the examination probability equals to the multiplication of the probability that given A and the that given D. </a:t>
            </a:r>
            <a:r>
              <a:rPr lang="en-US" sz="1200" b="0" i="0" u="none" strike="noStrike" kern="1200" baseline="0" dirty="0" smtClean="0">
                <a:solidFill>
                  <a:schemeClr val="tx1"/>
                </a:solidFill>
                <a:latin typeface="+mn-lt"/>
                <a:ea typeface="+mn-ea"/>
                <a:cs typeface="+mn-cs"/>
              </a:rPr>
              <a:t>So, </a:t>
            </a:r>
            <a:r>
              <a:rPr lang="en-US" sz="1200" b="0" i="0" u="none" strike="noStrike" kern="1200" baseline="0" dirty="0" smtClean="0">
                <a:solidFill>
                  <a:schemeClr val="tx1"/>
                </a:solidFill>
                <a:latin typeface="+mn-lt"/>
                <a:ea typeface="+mn-ea"/>
                <a:cs typeface="+mn-cs"/>
              </a:rPr>
              <a:t>in our JVM model, we will estimate an attention bias a(s), an exploration bias e(s) for each session 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17</a:t>
            </a:fld>
            <a:endParaRPr lang="en-US"/>
          </a:p>
        </p:txBody>
      </p:sp>
    </p:spTree>
    <p:extLst>
      <p:ext uri="{BB962C8B-B14F-4D97-AF65-F5344CB8AC3E}">
        <p14:creationId xmlns:p14="http://schemas.microsoft.com/office/powerpoint/2010/main" val="3361583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Our models can </a:t>
            </a:r>
            <a:r>
              <a:rPr lang="en-US" sz="1200" b="0" i="0" u="none" strike="noStrike" kern="1200" baseline="0" dirty="0" smtClean="0">
                <a:solidFill>
                  <a:schemeClr val="tx1"/>
                </a:solidFill>
                <a:latin typeface="+mn-lt"/>
                <a:ea typeface="+mn-ea"/>
                <a:cs typeface="+mn-cs"/>
              </a:rPr>
              <a:t>embrace the assumption of most existing click models dependent on the examination hypothesis like UBM or </a:t>
            </a:r>
            <a:r>
              <a:rPr lang="en-US" sz="1200" b="0" i="0" u="none" strike="noStrike" kern="1200" baseline="0" dirty="0" smtClean="0">
                <a:solidFill>
                  <a:schemeClr val="tx1"/>
                </a:solidFill>
                <a:latin typeface="+mn-lt"/>
                <a:ea typeface="+mn-ea"/>
                <a:cs typeface="+mn-cs"/>
              </a:rPr>
              <a:t>DBN. In </a:t>
            </a:r>
            <a:r>
              <a:rPr lang="en-US" sz="1200" b="0" i="0" u="none" strike="noStrike" kern="1200" baseline="0" dirty="0" smtClean="0">
                <a:solidFill>
                  <a:schemeClr val="tx1"/>
                </a:solidFill>
                <a:latin typeface="+mn-lt"/>
                <a:ea typeface="+mn-ea"/>
                <a:cs typeface="+mn-cs"/>
              </a:rPr>
              <a:t>our paper, we adopt EM algorithm to complete the inference. For example, if we take phi I as in UBM, and e(s) and a(s) in position-specific approaches, the inference of eta is given here</a:t>
            </a:r>
            <a:r>
              <a:rPr lang="en-US" sz="1200" b="0" i="0" u="none" strike="noStrike" kern="1200" baseline="0" dirty="0" smtClean="0">
                <a:solidFill>
                  <a:schemeClr val="tx1"/>
                </a:solidFill>
                <a:latin typeface="+mn-lt"/>
                <a:ea typeface="+mn-ea"/>
                <a:cs typeface="+mn-cs"/>
              </a:rPr>
              <a:t>. You may refer to my paper.</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18F5640-8B14-4ACF-95C7-6BEBE38135BC}" type="slidenum">
              <a:rPr lang="en-US" smtClean="0"/>
              <a:t>18</a:t>
            </a:fld>
            <a:endParaRPr lang="en-US"/>
          </a:p>
        </p:txBody>
      </p:sp>
    </p:spTree>
    <p:extLst>
      <p:ext uri="{BB962C8B-B14F-4D97-AF65-F5344CB8AC3E}">
        <p14:creationId xmlns:p14="http://schemas.microsoft.com/office/powerpoint/2010/main" val="2749612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our experiments</a:t>
            </a:r>
            <a:r>
              <a:rPr lang="en-US" baseline="0" dirty="0" smtClean="0"/>
              <a:t> section, we collected one week’s click log in June 2011, which comprises </a:t>
            </a:r>
            <a:r>
              <a:rPr lang="en-US" baseline="0" dirty="0" smtClean="0"/>
              <a:t>998 thousand sampled </a:t>
            </a:r>
            <a:r>
              <a:rPr lang="en-US" baseline="0" dirty="0" smtClean="0"/>
              <a:t>queries and 27.5 million query </a:t>
            </a:r>
            <a:r>
              <a:rPr lang="en-US" baseline="0" dirty="0" smtClean="0"/>
              <a:t>sessions. </a:t>
            </a:r>
            <a:r>
              <a:rPr lang="en-US" altLang="zh-CN" baseline="0" dirty="0" smtClean="0"/>
              <a:t>We </a:t>
            </a:r>
            <a:r>
              <a:rPr lang="en-US" altLang="zh-CN" baseline="0" dirty="0" smtClean="0"/>
              <a:t>divide the dataset to 7 subsets by the query frequency.</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 </a:t>
            </a:r>
            <a:r>
              <a:rPr lang="en-US" baseline="0" dirty="0" smtClean="0"/>
              <a:t>divide my presentation into 5 parts. Motivation &amp; Background, Data Analysis, Models, Experiments, Conclusion &amp; Future Work.</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dirty="0" smtClean="0"/>
              <a:t>In our experiment</a:t>
            </a:r>
            <a:r>
              <a:rPr lang="en-US" altLang="zh-CN" dirty="0" smtClean="0"/>
              <a:t>,</a:t>
            </a:r>
            <a:r>
              <a:rPr lang="en-US" altLang="zh-CN" baseline="0" dirty="0" smtClean="0"/>
              <a:t> w</a:t>
            </a:r>
            <a:r>
              <a:rPr lang="en-US" baseline="0" dirty="0" smtClean="0"/>
              <a:t>e </a:t>
            </a:r>
            <a:r>
              <a:rPr lang="en-US" baseline="0" dirty="0" smtClean="0"/>
              <a:t>choose UBM and DBN as our baseline and adopt two common evaluation metrics Perplexity and Log-likelihood for our evaluation.</a:t>
            </a:r>
          </a:p>
        </p:txBody>
      </p:sp>
      <p:sp>
        <p:nvSpPr>
          <p:cNvPr id="4" name="Slide Number Placeholder 3"/>
          <p:cNvSpPr>
            <a:spLocks noGrp="1"/>
          </p:cNvSpPr>
          <p:nvPr>
            <p:ph type="sldNum" sz="quarter" idx="10"/>
          </p:nvPr>
        </p:nvSpPr>
        <p:spPr/>
        <p:txBody>
          <a:bodyPr/>
          <a:lstStyle/>
          <a:p>
            <a:fld id="{C18F5640-8B14-4ACF-95C7-6BEBE38135BC}"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perplexity evaluation, we get the following result. </a:t>
            </a:r>
            <a:r>
              <a:rPr lang="en-US" sz="1200" b="0" i="0" u="none" strike="noStrike" kern="1200" baseline="0" dirty="0" smtClean="0">
                <a:solidFill>
                  <a:schemeClr val="tx1"/>
                </a:solidFill>
                <a:latin typeface="+mn-lt"/>
                <a:ea typeface="+mn-ea"/>
                <a:cs typeface="+mn-cs"/>
              </a:rPr>
              <a:t>It shows that there is a clear ordering that JVM &gt; (attention model or exploration model) &gt; (UBM or DBN)</a:t>
            </a:r>
            <a:r>
              <a:rPr lang="en-US" sz="1200" b="0" i="0" u="none" strike="noStrike" kern="1200" baseline="0" dirty="0" smtClean="0">
                <a:solidFill>
                  <a:schemeClr val="tx1"/>
                </a:solidFill>
                <a:latin typeface="+mn-lt"/>
                <a:ea typeface="+mn-ea"/>
                <a:cs typeface="+mn-cs"/>
              </a:rPr>
              <a:t>. Our </a:t>
            </a:r>
            <a:r>
              <a:rPr lang="en-US" sz="1200" b="0" i="0" u="none" strike="noStrike" kern="1200" baseline="0" dirty="0" smtClean="0">
                <a:solidFill>
                  <a:schemeClr val="tx1"/>
                </a:solidFill>
                <a:latin typeface="+mn-lt"/>
                <a:ea typeface="+mn-ea"/>
                <a:cs typeface="+mn-cs"/>
              </a:rPr>
              <a:t>JVM model has 4.13% improvement at position 1, 3.16% improvement at position 2 and the overall improvement is 6.76%.</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log-likelihood evaluation, we evaluate the results for the Web documents, Image documents, Video documents</a:t>
            </a:r>
            <a:r>
              <a:rPr lang="en-US" baseline="0" dirty="0" smtClean="0"/>
              <a:t> and News documents </a:t>
            </a:r>
            <a:r>
              <a:rPr lang="en-US" baseline="0" dirty="0" smtClean="0"/>
              <a:t>respectively. </a:t>
            </a:r>
            <a:r>
              <a:rPr lang="en-US" dirty="0" smtClean="0"/>
              <a:t>For </a:t>
            </a:r>
            <a:r>
              <a:rPr lang="en-US" dirty="0" smtClean="0"/>
              <a:t>Web documents, it has </a:t>
            </a:r>
            <a:r>
              <a:rPr lang="en-US" dirty="0" smtClean="0"/>
              <a:t>an</a:t>
            </a:r>
            <a:r>
              <a:rPr lang="en-US" baseline="0" dirty="0" smtClean="0"/>
              <a:t> obvious </a:t>
            </a:r>
            <a:r>
              <a:rPr lang="en-US" dirty="0" smtClean="0"/>
              <a:t>improvement</a:t>
            </a:r>
            <a:r>
              <a:rPr lang="en-US" baseline="0" dirty="0" smtClean="0"/>
              <a:t> </a:t>
            </a:r>
            <a:r>
              <a:rPr lang="en-US" baseline="0" dirty="0" smtClean="0"/>
              <a:t>in low-frequency queries, like 4 percent in Set1</a:t>
            </a:r>
            <a:r>
              <a:rPr lang="en-US" baseline="0" dirty="0" smtClean="0"/>
              <a:t>. For </a:t>
            </a:r>
            <a:r>
              <a:rPr lang="en-US" baseline="0" dirty="0" smtClean="0"/>
              <a:t>image and video documents, there is also 2% </a:t>
            </a:r>
            <a:r>
              <a:rPr lang="en-US" baseline="0" dirty="0" smtClean="0"/>
              <a:t>improvement.</a:t>
            </a:r>
            <a:endParaRPr lang="en-US" baseline="0" dirty="0" smtClean="0"/>
          </a:p>
        </p:txBody>
      </p:sp>
      <p:sp>
        <p:nvSpPr>
          <p:cNvPr id="4" name="Slide Number Placeholder 3"/>
          <p:cNvSpPr>
            <a:spLocks noGrp="1"/>
          </p:cNvSpPr>
          <p:nvPr>
            <p:ph type="sldNum" sz="quarter" idx="10"/>
          </p:nvPr>
        </p:nvSpPr>
        <p:spPr/>
        <p:txBody>
          <a:bodyPr/>
          <a:lstStyle/>
          <a:p>
            <a:fld id="{C18F5640-8B14-4ACF-95C7-6BEBE38135BC}"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a:t>
            </a:r>
            <a:r>
              <a:rPr lang="en-US" baseline="0" dirty="0" smtClean="0"/>
              <a:t>, we reach the </a:t>
            </a:r>
            <a:r>
              <a:rPr lang="en-US" baseline="0" dirty="0" smtClean="0"/>
              <a:t>conclusion. In </a:t>
            </a:r>
            <a:r>
              <a:rPr lang="en-US" baseline="0" dirty="0" smtClean="0"/>
              <a:t>our paper, we first show the user behavior difference between federated search and traditional(e) Web search. This is why we should model user behavior in federated </a:t>
            </a:r>
            <a:r>
              <a:rPr lang="en-US" baseline="0" dirty="0" smtClean="0"/>
              <a:t>search. Next</a:t>
            </a:r>
            <a:r>
              <a:rPr lang="en-US" baseline="0" dirty="0" smtClean="0"/>
              <a:t>, we introduce two novel biases and propose federated click </a:t>
            </a:r>
            <a:r>
              <a:rPr lang="en-US" baseline="0" dirty="0" smtClean="0"/>
              <a:t>models </a:t>
            </a:r>
            <a:r>
              <a:rPr lang="en-US" baseline="0" dirty="0" smtClean="0"/>
              <a:t>to characterize(</a:t>
            </a:r>
            <a:r>
              <a:rPr lang="en-US" baseline="0" dirty="0" err="1" smtClean="0"/>
              <a:t>i</a:t>
            </a:r>
            <a:r>
              <a:rPr lang="en-US" baseline="0" dirty="0" smtClean="0"/>
              <a:t>) user behavior as examining and clicking on vertical </a:t>
            </a:r>
            <a:r>
              <a:rPr lang="en-US" baseline="0" dirty="0" smtClean="0"/>
              <a:t>results. Federated </a:t>
            </a:r>
            <a:r>
              <a:rPr lang="en-US" baseline="0" dirty="0" smtClean="0"/>
              <a:t>Click </a:t>
            </a:r>
            <a:r>
              <a:rPr lang="en-US" baseline="0" dirty="0" smtClean="0"/>
              <a:t>Models are general, </a:t>
            </a:r>
            <a:r>
              <a:rPr lang="en-US" baseline="0" dirty="0" smtClean="0"/>
              <a:t>which is capable of embracing the assumptions in most existing click models and achieves significant improvement in terms of perplexity and log-likelihood.</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18F5640-8B14-4ACF-95C7-6BEBE38135BC}"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think our work is a first attempt to consider</a:t>
            </a:r>
            <a:r>
              <a:rPr lang="en-US" baseline="0" dirty="0" smtClean="0"/>
              <a:t> </a:t>
            </a:r>
            <a:r>
              <a:rPr lang="en-US" dirty="0" smtClean="0"/>
              <a:t>presentation bias in federated </a:t>
            </a:r>
            <a:r>
              <a:rPr lang="en-US" dirty="0" smtClean="0"/>
              <a:t>search.</a:t>
            </a:r>
            <a:r>
              <a:rPr lang="en-US" baseline="0" dirty="0" smtClean="0"/>
              <a:t> But there </a:t>
            </a:r>
            <a:r>
              <a:rPr lang="en-US" baseline="0" dirty="0" smtClean="0"/>
              <a:t>is still a lot of work to </a:t>
            </a:r>
            <a:r>
              <a:rPr lang="en-US" baseline="0" dirty="0" smtClean="0"/>
              <a:t>do for improving the results. How </a:t>
            </a:r>
            <a:r>
              <a:rPr lang="en-US" baseline="0" dirty="0" smtClean="0"/>
              <a:t>to design more effective click </a:t>
            </a:r>
            <a:r>
              <a:rPr lang="en-US" baseline="0" dirty="0" smtClean="0"/>
              <a:t>models </a:t>
            </a:r>
            <a:r>
              <a:rPr lang="en-US" baseline="0" dirty="0" smtClean="0"/>
              <a:t>to better understand user click behavior is our future </a:t>
            </a:r>
            <a:r>
              <a:rPr lang="en-US" baseline="0" dirty="0" smtClean="0"/>
              <a:t>work. There </a:t>
            </a:r>
            <a:r>
              <a:rPr lang="en-US" baseline="0" dirty="0" smtClean="0"/>
              <a:t>are two main </a:t>
            </a:r>
            <a:r>
              <a:rPr lang="en-US" baseline="0" dirty="0" smtClean="0"/>
              <a:t>challenges. The </a:t>
            </a:r>
            <a:r>
              <a:rPr lang="en-US" baseline="0" dirty="0" smtClean="0"/>
              <a:t>first one is the layout of the </a:t>
            </a:r>
            <a:r>
              <a:rPr lang="en-US" baseline="0" dirty="0" smtClean="0"/>
              <a:t>verticals. </a:t>
            </a:r>
            <a:r>
              <a:rPr lang="en-US" sz="1200" b="0" i="0" u="none" strike="noStrike" kern="1200" baseline="0" dirty="0" smtClean="0">
                <a:solidFill>
                  <a:schemeClr val="tx1"/>
                </a:solidFill>
                <a:latin typeface="+mn-lt"/>
                <a:ea typeface="+mn-ea"/>
                <a:cs typeface="+mn-cs"/>
              </a:rPr>
              <a:t>We </a:t>
            </a:r>
            <a:r>
              <a:rPr lang="en-US" sz="1200" b="0" i="0" u="none" strike="noStrike" kern="1200" baseline="0" dirty="0" smtClean="0">
                <a:solidFill>
                  <a:schemeClr val="tx1"/>
                </a:solidFill>
                <a:latin typeface="+mn-lt"/>
                <a:ea typeface="+mn-ea"/>
                <a:cs typeface="+mn-cs"/>
              </a:rPr>
              <a:t>plan to further study user click behavior by changing the positions in which the vertical results are placed. Some eye-tracking experiments may be helpful on </a:t>
            </a:r>
            <a:r>
              <a:rPr lang="en-US" sz="1200" b="0" i="0" u="none" strike="noStrike" kern="1200" baseline="0" dirty="0" smtClean="0">
                <a:solidFill>
                  <a:schemeClr val="tx1"/>
                </a:solidFill>
                <a:latin typeface="+mn-lt"/>
                <a:ea typeface="+mn-ea"/>
                <a:cs typeface="+mn-cs"/>
              </a:rPr>
              <a:t>it. </a:t>
            </a:r>
            <a:r>
              <a:rPr lang="en-US" baseline="0" dirty="0" smtClean="0"/>
              <a:t>The </a:t>
            </a:r>
            <a:r>
              <a:rPr lang="en-US" baseline="0" dirty="0" smtClean="0"/>
              <a:t>other one is user </a:t>
            </a:r>
            <a:r>
              <a:rPr lang="en-US" baseline="0" dirty="0" err="1" smtClean="0"/>
              <a:t>in’tent</a:t>
            </a:r>
            <a:r>
              <a:rPr lang="en-US" baseline="0" dirty="0" smtClean="0"/>
              <a:t> when clicking on verticals. </a:t>
            </a:r>
            <a:r>
              <a:rPr lang="en-US" sz="1200" b="0" i="0" u="none" strike="noStrike" kern="1200" baseline="0" dirty="0" smtClean="0">
                <a:solidFill>
                  <a:schemeClr val="tx1"/>
                </a:solidFill>
                <a:latin typeface="+mn-lt"/>
                <a:ea typeface="+mn-ea"/>
                <a:cs typeface="+mn-cs"/>
              </a:rPr>
              <a:t>Even with the same query, different intents will lead to click on different vertical </a:t>
            </a:r>
            <a:r>
              <a:rPr lang="en-US" sz="1200" b="0" i="0" u="none" strike="noStrike" kern="1200" baseline="0" dirty="0" smtClean="0">
                <a:solidFill>
                  <a:schemeClr val="tx1"/>
                </a:solidFill>
                <a:latin typeface="+mn-lt"/>
                <a:ea typeface="+mn-ea"/>
                <a:cs typeface="+mn-cs"/>
              </a:rPr>
              <a:t>results. </a:t>
            </a:r>
            <a:r>
              <a:rPr lang="en-US" baseline="0" dirty="0" smtClean="0"/>
              <a:t>Finally</a:t>
            </a:r>
            <a:r>
              <a:rPr lang="en-US" baseline="0" dirty="0" smtClean="0"/>
              <a:t>, in our work we treat the </a:t>
            </a:r>
            <a:r>
              <a:rPr lang="en-US" baseline="0" dirty="0" smtClean="0"/>
              <a:t>whole vertical </a:t>
            </a:r>
            <a:r>
              <a:rPr lang="en-US" baseline="0" dirty="0" smtClean="0"/>
              <a:t>as a </a:t>
            </a:r>
            <a:r>
              <a:rPr lang="en-US" baseline="0" dirty="0" smtClean="0"/>
              <a:t>document, </a:t>
            </a:r>
            <a:r>
              <a:rPr lang="en-US" baseline="0" dirty="0" smtClean="0"/>
              <a:t>but, I think how to predict the clicks of each </a:t>
            </a:r>
            <a:r>
              <a:rPr lang="en-US" baseline="0" dirty="0" smtClean="0"/>
              <a:t>single </a:t>
            </a:r>
            <a:r>
              <a:rPr lang="en-US" baseline="0" dirty="0" err="1" smtClean="0"/>
              <a:t>url</a:t>
            </a:r>
            <a:r>
              <a:rPr lang="en-US" baseline="0" dirty="0" smtClean="0"/>
              <a:t> </a:t>
            </a:r>
            <a:r>
              <a:rPr lang="en-US" baseline="0" dirty="0" smtClean="0"/>
              <a:t>is another important but under-explored problem.</a:t>
            </a:r>
          </a:p>
        </p:txBody>
      </p:sp>
      <p:sp>
        <p:nvSpPr>
          <p:cNvPr id="4" name="Slide Number Placeholder 3"/>
          <p:cNvSpPr>
            <a:spLocks noGrp="1"/>
          </p:cNvSpPr>
          <p:nvPr>
            <p:ph type="sldNum" sz="quarter" idx="10"/>
          </p:nvPr>
        </p:nvSpPr>
        <p:spPr/>
        <p:txBody>
          <a:bodyPr/>
          <a:lstStyle/>
          <a:p>
            <a:fld id="{C18F5640-8B14-4ACF-95C7-6BEBE38135BC}"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That’s all my presentation.</a:t>
            </a:r>
            <a:r>
              <a:rPr lang="en-US" baseline="0" dirty="0" smtClean="0"/>
              <a:t> </a:t>
            </a:r>
            <a:r>
              <a:rPr lang="en-US" dirty="0" smtClean="0"/>
              <a:t>Thank </a:t>
            </a:r>
            <a:r>
              <a:rPr lang="en-US" dirty="0" smtClean="0"/>
              <a:t>you for</a:t>
            </a:r>
            <a:r>
              <a:rPr lang="en-US" baseline="0" dirty="0" smtClean="0"/>
              <a:t> your </a:t>
            </a:r>
            <a:r>
              <a:rPr lang="en-US" baseline="0" dirty="0" smtClean="0"/>
              <a:t>listening.  </a:t>
            </a:r>
            <a:r>
              <a:rPr lang="en-US" baseline="0" dirty="0" smtClean="0"/>
              <a:t>Do you have any questions about our paper?</a:t>
            </a:r>
          </a:p>
        </p:txBody>
      </p:sp>
      <p:sp>
        <p:nvSpPr>
          <p:cNvPr id="4" name="Slide Number Placeholder 3"/>
          <p:cNvSpPr>
            <a:spLocks noGrp="1"/>
          </p:cNvSpPr>
          <p:nvPr>
            <p:ph type="sldNum" sz="quarter" idx="10"/>
          </p:nvPr>
        </p:nvSpPr>
        <p:spPr/>
        <p:txBody>
          <a:bodyPr/>
          <a:lstStyle/>
          <a:p>
            <a:fld id="{C18F5640-8B14-4ACF-95C7-6BEBE38135BC}" type="slidenum">
              <a:rPr lang="en-US" smtClean="0"/>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dirty="0" smtClean="0"/>
              <a:t>Let’s </a:t>
            </a:r>
            <a:r>
              <a:rPr lang="en-US" altLang="zh-CN" dirty="0" smtClean="0"/>
              <a:t>begin</a:t>
            </a:r>
            <a:r>
              <a:rPr lang="en-US" altLang="zh-CN" baseline="0" dirty="0" smtClean="0"/>
              <a:t> with click model. When a</a:t>
            </a:r>
            <a:r>
              <a:rPr lang="en-US" baseline="0" dirty="0" smtClean="0"/>
              <a:t> </a:t>
            </a:r>
            <a:r>
              <a:rPr lang="en-US" baseline="0" dirty="0" smtClean="0"/>
              <a:t>user submits(</a:t>
            </a:r>
            <a:r>
              <a:rPr lang="en-US" sz="1200" kern="1200" dirty="0" err="1" smtClean="0">
                <a:solidFill>
                  <a:schemeClr val="tx1"/>
                </a:solidFill>
                <a:latin typeface="+mn-lt"/>
                <a:ea typeface="+mn-ea"/>
                <a:cs typeface="+mn-cs"/>
              </a:rPr>
              <a:t>ә</a:t>
            </a:r>
            <a:r>
              <a:rPr lang="en-US" sz="1200" kern="1200" dirty="0" smtClean="0">
                <a:solidFill>
                  <a:schemeClr val="tx1"/>
                </a:solidFill>
                <a:latin typeface="+mn-lt"/>
                <a:ea typeface="+mn-ea"/>
                <a:cs typeface="+mn-cs"/>
              </a:rPr>
              <a:t>)</a:t>
            </a:r>
            <a:r>
              <a:rPr lang="en-US" baseline="0" dirty="0" smtClean="0"/>
              <a:t> a query(</a:t>
            </a:r>
            <a:r>
              <a:rPr lang="en-US" baseline="0" dirty="0" err="1" smtClean="0"/>
              <a:t>i</a:t>
            </a:r>
            <a:r>
              <a:rPr lang="en-US" baseline="0" dirty="0" smtClean="0"/>
              <a:t>) to the search engine, </a:t>
            </a:r>
            <a:r>
              <a:rPr lang="en-US" baseline="0" dirty="0" smtClean="0"/>
              <a:t>the </a:t>
            </a:r>
            <a:r>
              <a:rPr lang="en-US" baseline="0" dirty="0" smtClean="0"/>
              <a:t>search engine returns a search result page. Usually it contains 10 results of </a:t>
            </a:r>
            <a:r>
              <a:rPr lang="en-US" baseline="0" dirty="0" smtClean="0"/>
              <a:t>URLs. </a:t>
            </a:r>
            <a:r>
              <a:rPr lang="en-US" altLang="zh-CN" baseline="0" dirty="0" smtClean="0"/>
              <a:t>The </a:t>
            </a:r>
            <a:r>
              <a:rPr lang="en-US" altLang="zh-CN" baseline="0" dirty="0" smtClean="0"/>
              <a:t>user may </a:t>
            </a:r>
            <a:r>
              <a:rPr lang="en-US" altLang="zh-CN" baseline="0" dirty="0" smtClean="0"/>
              <a:t>click </a:t>
            </a:r>
            <a:r>
              <a:rPr lang="en-US" altLang="zh-CN" baseline="0" dirty="0" smtClean="0"/>
              <a:t>some or none results. </a:t>
            </a:r>
            <a:r>
              <a:rPr lang="en-US" altLang="zh-CN" baseline="0" dirty="0" smtClean="0"/>
              <a:t>We </a:t>
            </a:r>
            <a:r>
              <a:rPr lang="en-US" altLang="zh-CN" baseline="0" dirty="0" smtClean="0"/>
              <a:t>call it a search session</a:t>
            </a:r>
            <a:r>
              <a:rPr lang="en-US" altLang="zh-CN" baseline="0" dirty="0" smtClean="0"/>
              <a:t>.[click] Here </a:t>
            </a:r>
            <a:r>
              <a:rPr lang="en-US" altLang="zh-CN" baseline="0" dirty="0" smtClean="0"/>
              <a:t>is an example, query is “wsdm2012”, the user clicks the first and the fourth result, </a:t>
            </a:r>
            <a:r>
              <a:rPr lang="en-US" altLang="zh-CN" baseline="0" dirty="0" smtClean="0"/>
              <a:t>as shown in </a:t>
            </a:r>
            <a:r>
              <a:rPr lang="en-US" altLang="zh-CN" baseline="0" dirty="0" smtClean="0"/>
              <a:t>the right table. </a:t>
            </a:r>
            <a:r>
              <a:rPr lang="en-US" altLang="zh-CN" baseline="0" dirty="0" smtClean="0"/>
              <a:t>Millions </a:t>
            </a:r>
            <a:r>
              <a:rPr lang="en-US" altLang="zh-CN" baseline="0" dirty="0" smtClean="0"/>
              <a:t>of such tables comprise </a:t>
            </a:r>
            <a:r>
              <a:rPr lang="en-US" altLang="zh-CN" baseline="0" dirty="0" smtClean="0"/>
              <a:t>click log</a:t>
            </a:r>
            <a:r>
              <a:rPr lang="en-US" altLang="zh-CN" baseline="0" dirty="0" smtClean="0"/>
              <a:t>.</a:t>
            </a:r>
          </a:p>
          <a:p>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 a set of web search click logs,</a:t>
            </a:r>
            <a:r>
              <a:rPr lang="en-US" baseline="0" dirty="0" smtClean="0"/>
              <a:t> we model user’s click behavior into a click </a:t>
            </a:r>
            <a:r>
              <a:rPr lang="en-US" baseline="0" dirty="0" smtClean="0"/>
              <a:t>model. Usually</a:t>
            </a:r>
            <a:r>
              <a:rPr lang="en-US" baseline="0" dirty="0" smtClean="0"/>
              <a:t>, click models are used to </a:t>
            </a:r>
            <a:r>
              <a:rPr lang="en-US" baseline="0" dirty="0" err="1" smtClean="0"/>
              <a:t>pre’dict</a:t>
            </a:r>
            <a:r>
              <a:rPr lang="en-US" baseline="0" dirty="0" smtClean="0"/>
              <a:t> </a:t>
            </a:r>
            <a:r>
              <a:rPr lang="en-US" baseline="0" dirty="0" smtClean="0"/>
              <a:t>clicks and </a:t>
            </a:r>
            <a:r>
              <a:rPr lang="en-US" baseline="0" dirty="0" smtClean="0"/>
              <a:t>‘estimate </a:t>
            </a:r>
            <a:r>
              <a:rPr lang="en-US" baseline="0" dirty="0" smtClean="0"/>
              <a:t>relevance. Predicting clicks is that given a new order of URLs, it outputs the probability of click vectors. Estimating relevance is to measure how relevant a URL is with regard to the </a:t>
            </a:r>
            <a:r>
              <a:rPr lang="en-US" baseline="0" dirty="0" smtClean="0"/>
              <a:t>query.</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click models, we </a:t>
            </a:r>
            <a:r>
              <a:rPr lang="en-US" dirty="0" smtClean="0"/>
              <a:t>assume that a session has N </a:t>
            </a:r>
            <a:r>
              <a:rPr lang="en-US" dirty="0" smtClean="0"/>
              <a:t>documents</a:t>
            </a:r>
            <a:r>
              <a:rPr lang="en-US" baseline="0" dirty="0" smtClean="0"/>
              <a:t>, d1, d2</a:t>
            </a:r>
            <a:r>
              <a:rPr lang="en-US" baseline="0" dirty="0" smtClean="0"/>
              <a:t>, …, </a:t>
            </a:r>
            <a:r>
              <a:rPr lang="en-US" baseline="0" dirty="0" err="1" smtClean="0"/>
              <a:t>dN.</a:t>
            </a:r>
            <a:r>
              <a:rPr lang="en-US" baseline="0" dirty="0" smtClean="0"/>
              <a:t> </a:t>
            </a:r>
            <a:r>
              <a:rPr lang="en-US" altLang="zh-CN" dirty="0" smtClean="0"/>
              <a:t>We</a:t>
            </a:r>
            <a:r>
              <a:rPr lang="en-US" altLang="zh-CN" baseline="0" dirty="0" smtClean="0"/>
              <a:t> </a:t>
            </a:r>
            <a:r>
              <a:rPr lang="en-US" altLang="zh-CN" baseline="0" dirty="0" smtClean="0"/>
              <a:t>use N binary random variables </a:t>
            </a:r>
            <a:r>
              <a:rPr lang="en-US" altLang="zh-CN" baseline="0" dirty="0" err="1" smtClean="0"/>
              <a:t>Ei</a:t>
            </a:r>
            <a:r>
              <a:rPr lang="en-US" altLang="zh-CN" baseline="0" dirty="0" smtClean="0"/>
              <a:t> to represent whether the document at position </a:t>
            </a:r>
            <a:r>
              <a:rPr lang="en-US" altLang="zh-CN" baseline="0" dirty="0" err="1" smtClean="0"/>
              <a:t>i</a:t>
            </a:r>
            <a:r>
              <a:rPr lang="en-US" altLang="zh-CN" baseline="0" dirty="0" smtClean="0"/>
              <a:t> is examined and another N random variables </a:t>
            </a:r>
            <a:r>
              <a:rPr lang="en-US" altLang="zh-CN" baseline="0" dirty="0" err="1" smtClean="0"/>
              <a:t>Ci</a:t>
            </a:r>
            <a:r>
              <a:rPr lang="en-US" altLang="zh-CN" baseline="0" dirty="0" smtClean="0"/>
              <a:t> to represent whether the document at position I is clicked. Note that </a:t>
            </a:r>
            <a:r>
              <a:rPr lang="en-US" altLang="zh-CN" baseline="0" dirty="0" err="1" smtClean="0"/>
              <a:t>Ei</a:t>
            </a:r>
            <a:r>
              <a:rPr lang="en-US" altLang="zh-CN" baseline="0" dirty="0" smtClean="0"/>
              <a:t> is a hidden random variable and </a:t>
            </a:r>
            <a:r>
              <a:rPr lang="en-US" altLang="zh-CN" baseline="0" dirty="0" err="1" smtClean="0"/>
              <a:t>Ci</a:t>
            </a:r>
            <a:r>
              <a:rPr lang="en-US" altLang="zh-CN" baseline="0" dirty="0" smtClean="0"/>
              <a:t> is </a:t>
            </a:r>
            <a:r>
              <a:rPr lang="en-US" altLang="zh-CN" baseline="0" dirty="0" err="1" smtClean="0"/>
              <a:t>ob’servable</a:t>
            </a:r>
            <a:r>
              <a:rPr lang="en-US" altLang="zh-CN" baseline="0" dirty="0" smtClean="0"/>
              <a:t>. Next </a:t>
            </a:r>
            <a:r>
              <a:rPr lang="en-US" altLang="zh-CN" baseline="0" dirty="0" smtClean="0"/>
              <a:t>I will introduce the Examination Hypothesis. It is the foundation of most existing click </a:t>
            </a:r>
            <a:r>
              <a:rPr lang="en-US" altLang="zh-CN" baseline="0" dirty="0" smtClean="0"/>
              <a:t>models. </a:t>
            </a:r>
            <a:r>
              <a:rPr lang="en-US" sz="1200" baseline="0" dirty="0" smtClean="0">
                <a:solidFill>
                  <a:schemeClr val="accent1">
                    <a:satMod val="150000"/>
                  </a:schemeClr>
                </a:solidFill>
              </a:rPr>
              <a:t>It </a:t>
            </a:r>
            <a:r>
              <a:rPr lang="en-US" sz="1200" baseline="0" dirty="0" smtClean="0">
                <a:solidFill>
                  <a:schemeClr val="accent1">
                    <a:satMod val="150000"/>
                  </a:schemeClr>
                </a:solidFill>
              </a:rPr>
              <a:t>makes 2 assumptions: First, user will never click the document without examining its search results. </a:t>
            </a:r>
            <a:r>
              <a:rPr lang="en-US" dirty="0" smtClean="0"/>
              <a:t>Second</a:t>
            </a:r>
            <a:r>
              <a:rPr lang="en-US" dirty="0" smtClean="0"/>
              <a:t>, after user examines</a:t>
            </a:r>
            <a:r>
              <a:rPr lang="en-US" baseline="0" dirty="0" smtClean="0"/>
              <a:t> a document, whether user clicks the document depends on the document </a:t>
            </a:r>
            <a:r>
              <a:rPr lang="en-US" baseline="0" dirty="0" smtClean="0"/>
              <a:t>relevance. (click) Here </a:t>
            </a:r>
            <a:r>
              <a:rPr lang="en-US" baseline="0" dirty="0" smtClean="0"/>
              <a:t>we use </a:t>
            </a:r>
            <a:r>
              <a:rPr lang="en-US" baseline="0" dirty="0" err="1" smtClean="0"/>
              <a:t>rdi</a:t>
            </a:r>
            <a:r>
              <a:rPr lang="en-US" baseline="0" dirty="0" smtClean="0"/>
              <a:t> to represent the relevance of the document at position </a:t>
            </a:r>
            <a:r>
              <a:rPr lang="en-US" baseline="0" dirty="0" err="1" smtClean="0"/>
              <a:t>i</a:t>
            </a:r>
            <a:r>
              <a:rPr lang="en-US" baseline="0" dirty="0" smtClean="0"/>
              <a:t>.</a:t>
            </a:r>
            <a:endParaRPr lang="en-US" dirty="0" smtClean="0"/>
          </a:p>
          <a:p>
            <a:endParaRPr lang="en-US" altLang="zh-CN" baseline="0" dirty="0" smtClean="0"/>
          </a:p>
        </p:txBody>
      </p:sp>
      <p:sp>
        <p:nvSpPr>
          <p:cNvPr id="4" name="Slide Number Placeholder 3"/>
          <p:cNvSpPr>
            <a:spLocks noGrp="1"/>
          </p:cNvSpPr>
          <p:nvPr>
            <p:ph type="sldNum" sz="quarter" idx="10"/>
          </p:nvPr>
        </p:nvSpPr>
        <p:spPr/>
        <p:txBody>
          <a:bodyPr/>
          <a:lstStyle/>
          <a:p>
            <a:fld id="{C18F5640-8B14-4ACF-95C7-6BEBE38135BC}"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Next `I will introduce</a:t>
            </a:r>
            <a:r>
              <a:rPr lang="en-US" baseline="0" dirty="0" smtClean="0"/>
              <a:t> two </a:t>
            </a:r>
            <a:r>
              <a:rPr lang="en-US" baseline="0" dirty="0" smtClean="0"/>
              <a:t>popular click models briefly. These will be used later in our </a:t>
            </a:r>
            <a:r>
              <a:rPr lang="en-US" baseline="0" dirty="0" smtClean="0"/>
              <a:t>paper. They </a:t>
            </a:r>
            <a:r>
              <a:rPr lang="en-US" baseline="0" dirty="0" smtClean="0"/>
              <a:t>are </a:t>
            </a:r>
            <a:r>
              <a:rPr lang="en-US" baseline="0" dirty="0" smtClean="0"/>
              <a:t>both based </a:t>
            </a:r>
            <a:r>
              <a:rPr lang="en-US" baseline="0" dirty="0" smtClean="0"/>
              <a:t>on examination </a:t>
            </a:r>
            <a:r>
              <a:rPr lang="en-US" baseline="0" dirty="0" smtClean="0"/>
              <a:t>hypothesis. The </a:t>
            </a:r>
            <a:r>
              <a:rPr lang="en-US" baseline="0" dirty="0" smtClean="0"/>
              <a:t>first one is User Browsing Model, UBM for short. It assumes that the examination probability depends on the position and also the position of last clicked </a:t>
            </a:r>
            <a:r>
              <a:rPr lang="en-US" baseline="0" dirty="0" smtClean="0"/>
              <a:t>document. The </a:t>
            </a:r>
            <a:r>
              <a:rPr lang="en-US" baseline="0" dirty="0" smtClean="0"/>
              <a:t>second one is Dynamic Bayesian Network Model, DBN for short. If the document </a:t>
            </a:r>
            <a:r>
              <a:rPr lang="en-US" baseline="0" dirty="0" err="1" smtClean="0"/>
              <a:t>i</a:t>
            </a:r>
            <a:r>
              <a:rPr lang="en-US" baseline="0" dirty="0" smtClean="0"/>
              <a:t> is not examined, then document </a:t>
            </a:r>
            <a:r>
              <a:rPr lang="en-US" baseline="0" dirty="0" err="1" smtClean="0"/>
              <a:t>i</a:t>
            </a:r>
            <a:r>
              <a:rPr lang="en-US" baseline="0" dirty="0" smtClean="0"/>
              <a:t> + 1 </a:t>
            </a:r>
            <a:r>
              <a:rPr lang="en-US" baseline="0" dirty="0" smtClean="0"/>
              <a:t>will not be examined</a:t>
            </a:r>
            <a:r>
              <a:rPr lang="en-US" baseline="0" dirty="0" smtClean="0"/>
              <a:t>. Otherwise, the examination probability of document </a:t>
            </a:r>
            <a:r>
              <a:rPr lang="en-US" baseline="0" dirty="0" err="1" smtClean="0"/>
              <a:t>i</a:t>
            </a:r>
            <a:r>
              <a:rPr lang="en-US" baseline="0" dirty="0" smtClean="0"/>
              <a:t> + 1 depends on whether document </a:t>
            </a:r>
            <a:r>
              <a:rPr lang="en-US" baseline="0" dirty="0" err="1" smtClean="0"/>
              <a:t>i</a:t>
            </a:r>
            <a:r>
              <a:rPr lang="en-US" baseline="0" dirty="0" smtClean="0"/>
              <a:t> is clicked and its degree of satisfaction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a:t>
            </a:r>
            <a:r>
              <a:rPr lang="en-US" baseline="0" dirty="0" smtClean="0"/>
              <a:t> </a:t>
            </a:r>
            <a:r>
              <a:rPr lang="en-US" dirty="0" smtClean="0"/>
              <a:t>studies </a:t>
            </a:r>
            <a:r>
              <a:rPr lang="en-US" dirty="0"/>
              <a:t>in click models have been </a:t>
            </a:r>
            <a:r>
              <a:rPr lang="en-US" dirty="0" smtClean="0"/>
              <a:t>‘demonstrated </a:t>
            </a:r>
            <a:r>
              <a:rPr lang="en-US" dirty="0"/>
              <a:t>effective in traditional Web search. However, in modern search engines, more and more Web search results are federated from multiple sources and contain non-HTML results returned by other </a:t>
            </a:r>
            <a:r>
              <a:rPr lang="en-US" dirty="0" smtClean="0"/>
              <a:t>heterogeneous </a:t>
            </a:r>
            <a:r>
              <a:rPr lang="en-US" dirty="0"/>
              <a:t>vertical engines such as image, video and news. It is known as federated search or aggregated search. Here is a screenshot of Micrsoft Bing search </a:t>
            </a:r>
            <a:r>
              <a:rPr lang="en-US" dirty="0" smtClean="0"/>
              <a:t>engine,</a:t>
            </a:r>
            <a:r>
              <a:rPr lang="en-US" baseline="0" dirty="0" smtClean="0"/>
              <a:t> when the submitted query is “Michael Jordan”</a:t>
            </a:r>
            <a:r>
              <a:rPr lang="en-US" dirty="0" smtClean="0"/>
              <a:t>. We can see that, besides </a:t>
            </a:r>
            <a:r>
              <a:rPr lang="en-US" dirty="0"/>
              <a:t>the ten blue links, the page also contains an image, </a:t>
            </a:r>
            <a:r>
              <a:rPr lang="en-US" dirty="0" smtClean="0"/>
              <a:t>a video </a:t>
            </a:r>
            <a:r>
              <a:rPr lang="en-US" dirty="0"/>
              <a:t>and </a:t>
            </a:r>
            <a:r>
              <a:rPr lang="en-US" dirty="0" smtClean="0"/>
              <a:t>a news </a:t>
            </a:r>
            <a:r>
              <a:rPr lang="en-US" dirty="0"/>
              <a:t>vertical</a:t>
            </a:r>
            <a:r>
              <a:rPr lang="en-US" dirty="0" smtClean="0"/>
              <a:t>. But</a:t>
            </a:r>
            <a:r>
              <a:rPr lang="en-US" baseline="0" dirty="0" smtClean="0"/>
              <a:t> all existing click models only assume the availability of ten blue </a:t>
            </a:r>
            <a:r>
              <a:rPr lang="en-US" baseline="0" dirty="0" smtClean="0"/>
              <a:t>links. The Web </a:t>
            </a:r>
            <a:r>
              <a:rPr lang="en-US" baseline="0" dirty="0" smtClean="0"/>
              <a:t>results and verticals are highly different in layout, presentation and attractiveness. So we come up with the following questions: </a:t>
            </a:r>
            <a:r>
              <a:rPr lang="en-US" baseline="0" dirty="0" smtClean="0"/>
              <a:t> What </a:t>
            </a:r>
            <a:r>
              <a:rPr lang="en-US" baseline="0" dirty="0" smtClean="0"/>
              <a:t>are the user behavior differences between traditional Web search and federated search</a:t>
            </a:r>
            <a:r>
              <a:rPr lang="en-US" baseline="0" dirty="0" smtClean="0"/>
              <a:t>? How </a:t>
            </a:r>
            <a:r>
              <a:rPr lang="en-US" baseline="0" dirty="0" smtClean="0"/>
              <a:t>do verticals affect users' browsing behavior and their decisions to perform clicks</a:t>
            </a:r>
            <a:r>
              <a:rPr lang="en-US" baseline="0" dirty="0" smtClean="0"/>
              <a:t>? How </a:t>
            </a:r>
            <a:r>
              <a:rPr lang="en-US" baseline="0" dirty="0" smtClean="0"/>
              <a:t>to model user behavior and predict clicks in federated </a:t>
            </a:r>
            <a:r>
              <a:rPr lang="en-US" baseline="0" dirty="0" smtClean="0"/>
              <a:t>search. These </a:t>
            </a:r>
            <a:r>
              <a:rPr lang="en-US" baseline="0" dirty="0" smtClean="0"/>
              <a:t>are the problems we try to explore in this paper.</a:t>
            </a:r>
          </a:p>
          <a:p>
            <a:endParaRPr lang="en-US" baseline="0" dirty="0" smtClean="0"/>
          </a:p>
        </p:txBody>
      </p:sp>
      <p:sp>
        <p:nvSpPr>
          <p:cNvPr id="4" name="Slide Number Placeholder 3"/>
          <p:cNvSpPr>
            <a:spLocks noGrp="1"/>
          </p:cNvSpPr>
          <p:nvPr>
            <p:ph type="sldNum" sz="quarter" idx="10"/>
          </p:nvPr>
        </p:nvSpPr>
        <p:spPr/>
        <p:txBody>
          <a:bodyPr/>
          <a:lstStyle/>
          <a:p>
            <a:fld id="{C18F5640-8B14-4ACF-95C7-6BEBE38135BC}"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 our work</a:t>
            </a:r>
            <a:r>
              <a:rPr lang="en-US" baseline="0" dirty="0" smtClean="0"/>
              <a:t> from data analysis.  We extracted three-day click log data and focus on those sessions with at least one of the three kinds of verticals – image, video and news. </a:t>
            </a:r>
            <a:r>
              <a:rPr lang="en-US" baseline="0" dirty="0" smtClean="0"/>
              <a:t>First, we find that vertical results always receive less clicks than Web results. Considering </a:t>
            </a:r>
            <a:r>
              <a:rPr lang="en-US" baseline="0" dirty="0" smtClean="0"/>
              <a:t>average click-through rate, </a:t>
            </a:r>
            <a:r>
              <a:rPr lang="en-US" baseline="0" dirty="0" smtClean="0"/>
              <a:t>at </a:t>
            </a:r>
            <a:r>
              <a:rPr lang="en-US" baseline="0" dirty="0" smtClean="0"/>
              <a:t>position 1, the average CTR of Web results is 53.71%, but the CTR of verticals is only 19.09%.</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8</a:t>
            </a:fld>
            <a:endParaRPr lang="en-US"/>
          </a:p>
        </p:txBody>
      </p:sp>
    </p:spTree>
    <p:extLst>
      <p:ext uri="{BB962C8B-B14F-4D97-AF65-F5344CB8AC3E}">
        <p14:creationId xmlns:p14="http://schemas.microsoft.com/office/powerpoint/2010/main" val="3190105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our first experiment, we group sessions by the types of top three results and compute the probability distribution of click patterns. We use W</a:t>
            </a:r>
            <a:r>
              <a:rPr lang="en-US" baseline="0" dirty="0" smtClean="0"/>
              <a:t> </a:t>
            </a:r>
            <a:r>
              <a:rPr lang="en-US" dirty="0" smtClean="0"/>
              <a:t>to represent Web results, V to represent Vertical results. </a:t>
            </a:r>
            <a:r>
              <a:rPr lang="en-US" dirty="0" smtClean="0"/>
              <a:t>“WVW” means that the first and the third result are</a:t>
            </a:r>
            <a:r>
              <a:rPr lang="en-US" baseline="0" dirty="0" smtClean="0"/>
              <a:t> Web documents. </a:t>
            </a:r>
            <a:r>
              <a:rPr lang="en-US" dirty="0" smtClean="0"/>
              <a:t>"</a:t>
            </a:r>
            <a:r>
              <a:rPr lang="en-US" dirty="0" smtClean="0"/>
              <a:t>010" means that only the second document is clicked. </a:t>
            </a:r>
            <a:r>
              <a:rPr lang="en-US" dirty="0" smtClean="0"/>
              <a:t>(click) From </a:t>
            </a:r>
            <a:r>
              <a:rPr lang="en-US" dirty="0" smtClean="0"/>
              <a:t>the result of "VWW" and "VVW", we find that </a:t>
            </a:r>
            <a:r>
              <a:rPr lang="en-US" baseline="0" dirty="0" smtClean="0"/>
              <a:t>even there is a vertical above it, </a:t>
            </a:r>
            <a:r>
              <a:rPr lang="en-US" dirty="0" smtClean="0"/>
              <a:t>the click through</a:t>
            </a:r>
            <a:r>
              <a:rPr lang="en-US" baseline="0" dirty="0" smtClean="0"/>
              <a:t> rate of Web result is not low, we guess that </a:t>
            </a:r>
            <a:r>
              <a:rPr lang="en-US" dirty="0" smtClean="0"/>
              <a:t>many </a:t>
            </a:r>
            <a:r>
              <a:rPr lang="en-US" dirty="0" smtClean="0"/>
              <a:t>users </a:t>
            </a:r>
            <a:r>
              <a:rPr lang="en-US" dirty="0" smtClean="0"/>
              <a:t>always tend </a:t>
            </a:r>
            <a:r>
              <a:rPr lang="en-US" dirty="0" smtClean="0"/>
              <a:t>to seek the first Web result if there is a vertical above it. </a:t>
            </a:r>
            <a:r>
              <a:rPr lang="en-US" dirty="0" smtClean="0"/>
              <a:t>(click) From </a:t>
            </a:r>
            <a:r>
              <a:rPr lang="en-US" dirty="0" smtClean="0"/>
              <a:t>the result of "WWW", "WWV" and "WVW", </a:t>
            </a:r>
            <a:r>
              <a:rPr lang="en-US" dirty="0" smtClean="0"/>
              <a:t>the distributions</a:t>
            </a:r>
            <a:r>
              <a:rPr lang="en-US" baseline="0" dirty="0" smtClean="0"/>
              <a:t> are quite different, we guess that </a:t>
            </a:r>
            <a:r>
              <a:rPr lang="en-US" dirty="0" smtClean="0"/>
              <a:t>the </a:t>
            </a:r>
            <a:r>
              <a:rPr lang="en-US" dirty="0" smtClean="0"/>
              <a:t>placed vertical </a:t>
            </a:r>
            <a:r>
              <a:rPr lang="en-US" dirty="0" smtClean="0"/>
              <a:t>greatly affects</a:t>
            </a:r>
            <a:r>
              <a:rPr lang="en-US" baseline="0" dirty="0" smtClean="0"/>
              <a:t> </a:t>
            </a:r>
            <a:r>
              <a:rPr lang="en-US" dirty="0" smtClean="0"/>
              <a:t>the </a:t>
            </a:r>
            <a:r>
              <a:rPr lang="en-US" dirty="0" smtClean="0"/>
              <a:t>click probability of other Web results.</a:t>
            </a:r>
            <a:endParaRPr lang="en-US" dirty="0"/>
          </a:p>
        </p:txBody>
      </p:sp>
      <p:sp>
        <p:nvSpPr>
          <p:cNvPr id="4" name="Slide Number Placeholder 3"/>
          <p:cNvSpPr>
            <a:spLocks noGrp="1"/>
          </p:cNvSpPr>
          <p:nvPr>
            <p:ph type="sldNum" sz="quarter" idx="10"/>
          </p:nvPr>
        </p:nvSpPr>
        <p:spPr/>
        <p:txBody>
          <a:bodyPr/>
          <a:lstStyle/>
          <a:p>
            <a:fld id="{C18F5640-8B14-4ACF-95C7-6BEBE38135BC}" type="slidenum">
              <a:rPr lang="en-US" smtClean="0"/>
              <a:t>9</a:t>
            </a:fld>
            <a:endParaRPr lang="en-US"/>
          </a:p>
        </p:txBody>
      </p:sp>
    </p:spTree>
    <p:extLst>
      <p:ext uri="{BB962C8B-B14F-4D97-AF65-F5344CB8AC3E}">
        <p14:creationId xmlns:p14="http://schemas.microsoft.com/office/powerpoint/2010/main" val="186706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2/11/12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2/11/12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2/11/12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2/11/12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2/11/12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hyperlink" Target="mailto:cdq10131@gmail.com" TargetMode="External"/><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3.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9.png"/><Relationship Id="rId7"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09600" y="2441448"/>
            <a:ext cx="8077200" cy="1673352"/>
          </a:xfrm>
        </p:spPr>
        <p:txBody>
          <a:bodyPr>
            <a:noAutofit/>
          </a:bodyPr>
          <a:lstStyle/>
          <a:p>
            <a:r>
              <a:rPr lang="en-US" altLang="zh-CN" sz="3600" dirty="0" smtClean="0">
                <a:solidFill>
                  <a:srgbClr val="FFC000"/>
                </a:solidFill>
              </a:rPr>
              <a:t>Beyond  Ten Blue Links: Enabling User Click Modeling in Federated Web Search</a:t>
            </a:r>
            <a:endParaRPr lang="zh-CN" altLang="en-US" sz="3600" dirty="0">
              <a:solidFill>
                <a:srgbClr val="FFC000"/>
              </a:solidFill>
            </a:endParaRPr>
          </a:p>
        </p:txBody>
      </p:sp>
      <p:sp>
        <p:nvSpPr>
          <p:cNvPr id="4" name="TextBox 3"/>
          <p:cNvSpPr txBox="1"/>
          <p:nvPr/>
        </p:nvSpPr>
        <p:spPr>
          <a:xfrm>
            <a:off x="304800" y="5334000"/>
            <a:ext cx="8172400" cy="830997"/>
          </a:xfrm>
          <a:prstGeom prst="rect">
            <a:avLst/>
          </a:prstGeom>
          <a:noFill/>
        </p:spPr>
        <p:txBody>
          <a:bodyPr wrap="square" rtlCol="0">
            <a:spAutoFit/>
          </a:bodyPr>
          <a:lstStyle/>
          <a:p>
            <a:pPr algn="ctr"/>
            <a:r>
              <a:rPr lang="en-US" altLang="zh-CN" sz="2400" b="1" dirty="0" smtClean="0">
                <a:solidFill>
                  <a:srgbClr val="FFC000"/>
                </a:solidFill>
              </a:rPr>
              <a:t>Danqi Chen</a:t>
            </a:r>
            <a:r>
              <a:rPr lang="en-US" altLang="zh-CN" sz="2400" b="1" baseline="30000" dirty="0" smtClean="0">
                <a:solidFill>
                  <a:srgbClr val="FFC000"/>
                </a:solidFill>
              </a:rPr>
              <a:t>1,2</a:t>
            </a:r>
            <a:r>
              <a:rPr lang="en-US" altLang="zh-CN" sz="2400" dirty="0" smtClean="0"/>
              <a:t>,   Weizhu Chen</a:t>
            </a:r>
            <a:r>
              <a:rPr lang="en-US" altLang="zh-CN" sz="2400" baseline="30000" dirty="0" smtClean="0"/>
              <a:t>2</a:t>
            </a:r>
            <a:r>
              <a:rPr lang="en-US" altLang="zh-CN" sz="2400" dirty="0" smtClean="0"/>
              <a:t>,   Haixun Wang</a:t>
            </a:r>
            <a:r>
              <a:rPr lang="en-US" altLang="zh-CN" sz="2400" baseline="30000" dirty="0" smtClean="0"/>
              <a:t>2</a:t>
            </a:r>
            <a:r>
              <a:rPr lang="en-US" altLang="zh-CN" sz="2400" dirty="0" smtClean="0"/>
              <a:t>,   </a:t>
            </a:r>
          </a:p>
          <a:p>
            <a:pPr algn="ctr"/>
            <a:r>
              <a:rPr lang="en-US" altLang="zh-CN" sz="2400" dirty="0" err="1" smtClean="0"/>
              <a:t>Zheng</a:t>
            </a:r>
            <a:r>
              <a:rPr lang="en-US" altLang="zh-CN" sz="2400" dirty="0" smtClean="0"/>
              <a:t> Chen</a:t>
            </a:r>
            <a:r>
              <a:rPr lang="en-US" altLang="zh-CN" sz="2400" baseline="30000" dirty="0" smtClean="0"/>
              <a:t>2</a:t>
            </a:r>
            <a:r>
              <a:rPr lang="en-US" altLang="zh-CN" sz="2400" dirty="0" smtClean="0"/>
              <a:t>,   </a:t>
            </a:r>
            <a:r>
              <a:rPr lang="en-US" altLang="zh-CN" sz="2400" dirty="0" err="1" smtClean="0"/>
              <a:t>Qiang</a:t>
            </a:r>
            <a:r>
              <a:rPr lang="en-US" altLang="zh-CN" sz="2400" dirty="0" smtClean="0"/>
              <a:t> Yang</a:t>
            </a:r>
            <a:r>
              <a:rPr lang="en-US" altLang="zh-CN" sz="2400" baseline="30000" dirty="0" smtClean="0"/>
              <a:t>3</a:t>
            </a:r>
            <a:endParaRPr lang="zh-CN" altLang="en-US" sz="2400" baseline="30000" dirty="0"/>
          </a:p>
        </p:txBody>
      </p:sp>
      <p:sp>
        <p:nvSpPr>
          <p:cNvPr id="5" name="TextBox 4"/>
          <p:cNvSpPr txBox="1"/>
          <p:nvPr/>
        </p:nvSpPr>
        <p:spPr>
          <a:xfrm>
            <a:off x="35496" y="44624"/>
            <a:ext cx="8280920" cy="369332"/>
          </a:xfrm>
          <a:prstGeom prst="rect">
            <a:avLst/>
          </a:prstGeom>
          <a:noFill/>
        </p:spPr>
        <p:txBody>
          <a:bodyPr wrap="square" rtlCol="0">
            <a:spAutoFit/>
          </a:bodyPr>
          <a:lstStyle/>
          <a:p>
            <a:r>
              <a:rPr lang="en-US" altLang="zh-CN" dirty="0" smtClean="0"/>
              <a:t>2012 </a:t>
            </a:r>
            <a:r>
              <a:rPr lang="en-US" altLang="zh-CN" sz="1600" dirty="0" smtClean="0"/>
              <a:t>ACM International Conference on Web Search and Data Mining</a:t>
            </a:r>
            <a:endParaRPr lang="zh-CN" altLang="en-US" sz="1600" dirty="0"/>
          </a:p>
        </p:txBody>
      </p:sp>
      <p:sp>
        <p:nvSpPr>
          <p:cNvPr id="6" name="TextBox 5"/>
          <p:cNvSpPr txBox="1"/>
          <p:nvPr/>
        </p:nvSpPr>
        <p:spPr>
          <a:xfrm>
            <a:off x="410344" y="6172200"/>
            <a:ext cx="8382000" cy="369332"/>
          </a:xfrm>
          <a:prstGeom prst="rect">
            <a:avLst/>
          </a:prstGeom>
          <a:noFill/>
        </p:spPr>
        <p:txBody>
          <a:bodyPr wrap="square" rtlCol="0">
            <a:spAutoFit/>
          </a:bodyPr>
          <a:lstStyle/>
          <a:p>
            <a:r>
              <a:rPr lang="en-US" baseline="30000" dirty="0" smtClean="0"/>
              <a:t>1</a:t>
            </a:r>
            <a:r>
              <a:rPr lang="en-US" dirty="0" smtClean="0"/>
              <a:t>Tsinghua University, </a:t>
            </a:r>
            <a:r>
              <a:rPr lang="en-US" baseline="30000" dirty="0" smtClean="0"/>
              <a:t>2</a:t>
            </a:r>
            <a:r>
              <a:rPr lang="en-US" dirty="0" smtClean="0"/>
              <a:t>Microsoft Research Asia, </a:t>
            </a:r>
            <a:r>
              <a:rPr lang="en-US" baseline="30000" dirty="0" smtClean="0"/>
              <a:t>3</a:t>
            </a:r>
            <a:r>
              <a:rPr lang="en-US" dirty="0" smtClean="0"/>
              <a:t>Hong Kong University of Sci. &amp; Tech.</a:t>
            </a:r>
            <a:endParaRPr lang="en-US" dirty="0"/>
          </a:p>
        </p:txBody>
      </p:sp>
      <p:pic>
        <p:nvPicPr>
          <p:cNvPr id="8" name="Picture 7" descr="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5334000"/>
            <a:ext cx="1219200" cy="570852"/>
          </a:xfrm>
          <a:prstGeom prst="rect">
            <a:avLst/>
          </a:prstGeom>
        </p:spPr>
      </p:pic>
    </p:spTree>
    <p:extLst>
      <p:ext uri="{BB962C8B-B14F-4D97-AF65-F5344CB8AC3E}">
        <p14:creationId xmlns:p14="http://schemas.microsoft.com/office/powerpoint/2010/main" val="3517539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457200" y="1554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sz="4000" b="0" dirty="0" smtClean="0"/>
              <a:t>Experiment II</a:t>
            </a:r>
            <a:endParaRPr lang="zh-CN" altLang="en-US" sz="4000" b="0" dirty="0"/>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676400"/>
            <a:ext cx="4320480" cy="4859642"/>
          </a:xfrm>
          <a:prstGeom prst="rect">
            <a:avLst/>
          </a:prstGeom>
        </p:spPr>
      </p:pic>
      <p:sp>
        <p:nvSpPr>
          <p:cNvPr id="11" name="TextBox 10"/>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a:t>
            </a:r>
            <a:r>
              <a:rPr lang="en-US" altLang="zh-CN" b="1" dirty="0" smtClean="0">
                <a:solidFill>
                  <a:schemeClr val="accent1">
                    <a:lumMod val="60000"/>
                    <a:lumOff val="40000"/>
                  </a:schemeClr>
                </a:solidFill>
              </a:rPr>
              <a:t>Data Analysis  </a:t>
            </a:r>
            <a:r>
              <a:rPr lang="en-US" altLang="zh-CN" dirty="0" smtClean="0">
                <a:solidFill>
                  <a:schemeClr val="bg1"/>
                </a:solidFill>
              </a:rPr>
              <a:t>|  Models  |  Experiments  |  Conclusion</a:t>
            </a:r>
            <a:endParaRPr lang="zh-CN" altLang="en-US" dirty="0">
              <a:solidFill>
                <a:schemeClr val="bg1"/>
              </a:solidFill>
            </a:endParaRPr>
          </a:p>
        </p:txBody>
      </p:sp>
      <p:sp>
        <p:nvSpPr>
          <p:cNvPr id="2" name="Rounded Rectangle 1"/>
          <p:cNvSpPr/>
          <p:nvPr/>
        </p:nvSpPr>
        <p:spPr>
          <a:xfrm>
            <a:off x="762000" y="2209800"/>
            <a:ext cx="2133600" cy="11430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solidFill>
                  <a:schemeClr val="tx1"/>
                </a:solidFill>
              </a:rPr>
              <a:t>CTR when a </a:t>
            </a:r>
            <a:r>
              <a:rPr lang="en-US" sz="2400" b="1" dirty="0" smtClean="0">
                <a:solidFill>
                  <a:schemeClr val="tx1"/>
                </a:solidFill>
              </a:rPr>
              <a:t>vertical is placed</a:t>
            </a:r>
            <a:r>
              <a:rPr lang="en-US" sz="2400" dirty="0" smtClean="0">
                <a:solidFill>
                  <a:schemeClr val="tx1"/>
                </a:solidFill>
              </a:rPr>
              <a:t>.</a:t>
            </a:r>
            <a:endParaRPr lang="en-US" sz="2400" dirty="0">
              <a:solidFill>
                <a:schemeClr val="tx1"/>
              </a:solidFill>
            </a:endParaRPr>
          </a:p>
        </p:txBody>
      </p:sp>
      <p:sp>
        <p:nvSpPr>
          <p:cNvPr id="8" name="Rounded Rectangle 7"/>
          <p:cNvSpPr/>
          <p:nvPr/>
        </p:nvSpPr>
        <p:spPr>
          <a:xfrm>
            <a:off x="762000" y="4114800"/>
            <a:ext cx="2133600" cy="11430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solidFill>
                  <a:schemeClr val="tx1"/>
                </a:solidFill>
              </a:rPr>
              <a:t>CTR </a:t>
            </a:r>
            <a:r>
              <a:rPr lang="en-US" sz="2400" b="1" dirty="0" smtClean="0">
                <a:solidFill>
                  <a:schemeClr val="tx1"/>
                </a:solidFill>
              </a:rPr>
              <a:t>without verticals</a:t>
            </a:r>
            <a:r>
              <a:rPr lang="en-US" sz="2400" dirty="0" smtClean="0">
                <a:solidFill>
                  <a:schemeClr val="tx1"/>
                </a:solidFill>
              </a:rPr>
              <a:t>.</a:t>
            </a:r>
            <a:endParaRPr lang="en-US" sz="2400" dirty="0">
              <a:solidFill>
                <a:schemeClr val="tx1"/>
              </a:solidFill>
            </a:endParaRPr>
          </a:p>
        </p:txBody>
      </p:sp>
      <p:sp>
        <p:nvSpPr>
          <p:cNvPr id="7" name="TextBox 6"/>
          <p:cNvSpPr txBox="1"/>
          <p:nvPr/>
        </p:nvSpPr>
        <p:spPr>
          <a:xfrm>
            <a:off x="1600200" y="3505200"/>
            <a:ext cx="914400" cy="461665"/>
          </a:xfrm>
          <a:prstGeom prst="rect">
            <a:avLst/>
          </a:prstGeom>
          <a:noFill/>
        </p:spPr>
        <p:txBody>
          <a:bodyPr wrap="square" rtlCol="0">
            <a:spAutoFit/>
          </a:bodyPr>
          <a:lstStyle/>
          <a:p>
            <a:r>
              <a:rPr lang="en-US" sz="2400" dirty="0" smtClean="0"/>
              <a:t>vs.</a:t>
            </a:r>
            <a:endParaRPr lang="en-US" sz="2400" dirty="0"/>
          </a:p>
        </p:txBody>
      </p:sp>
      <p:sp>
        <p:nvSpPr>
          <p:cNvPr id="9" name="Rounded Rectangle 8"/>
          <p:cNvSpPr/>
          <p:nvPr/>
        </p:nvSpPr>
        <p:spPr>
          <a:xfrm>
            <a:off x="4191000" y="2118658"/>
            <a:ext cx="4267200" cy="243542"/>
          </a:xfrm>
          <a:prstGeom prst="roundRect">
            <a:avLst/>
          </a:prstGeom>
          <a:noFill/>
          <a:ln w="19050"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12" name="Rounded Rectangle 11"/>
          <p:cNvSpPr/>
          <p:nvPr/>
        </p:nvSpPr>
        <p:spPr>
          <a:xfrm>
            <a:off x="4191000" y="3337859"/>
            <a:ext cx="4267200" cy="243541"/>
          </a:xfrm>
          <a:prstGeom prst="roundRect">
            <a:avLst/>
          </a:prstGeom>
          <a:noFill/>
          <a:ln w="19050"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13" name="Rounded Rectangle 12"/>
          <p:cNvSpPr/>
          <p:nvPr/>
        </p:nvSpPr>
        <p:spPr>
          <a:xfrm>
            <a:off x="2209800" y="3048000"/>
            <a:ext cx="4876800" cy="20574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en-US" altLang="zh-CN" sz="2400" dirty="0">
                <a:solidFill>
                  <a:schemeClr val="tx1"/>
                </a:solidFill>
              </a:rPr>
              <a:t>Except for position 1, either  image or video vertical has an obvious influence on the CTR of Web documents.  </a:t>
            </a:r>
            <a:endParaRPr lang="zh-CN" altLang="en-US" sz="2400" dirty="0">
              <a:solidFill>
                <a:schemeClr val="tx1"/>
              </a:solidFill>
            </a:endParaRPr>
          </a:p>
        </p:txBody>
      </p:sp>
    </p:spTree>
    <p:extLst>
      <p:ext uri="{BB962C8B-B14F-4D97-AF65-F5344CB8AC3E}">
        <p14:creationId xmlns:p14="http://schemas.microsoft.com/office/powerpoint/2010/main" val="97304184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775191"/>
            <a:ext cx="8363272" cy="789713"/>
          </a:xfrm>
        </p:spPr>
        <p:txBody>
          <a:bodyPr>
            <a:normAutofit/>
          </a:bodyPr>
          <a:lstStyle/>
          <a:p>
            <a:r>
              <a:rPr lang="en-US" altLang="zh-CN" dirty="0" smtClean="0"/>
              <a:t>The probability of last click.</a:t>
            </a:r>
          </a:p>
          <a:p>
            <a:endParaRPr lang="zh-CN" altLang="en-US" dirty="0"/>
          </a:p>
        </p:txBody>
      </p:sp>
      <p:sp>
        <p:nvSpPr>
          <p:cNvPr id="4" name="标题 1"/>
          <p:cNvSpPr txBox="1">
            <a:spLocks/>
          </p:cNvSpPr>
          <p:nvPr/>
        </p:nvSpPr>
        <p:spPr>
          <a:xfrm>
            <a:off x="457200" y="1554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b="0" dirty="0" smtClean="0"/>
              <a:t>Experiment III</a:t>
            </a:r>
            <a:endParaRPr lang="zh-CN" altLang="en-US" b="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612" y="2348880"/>
            <a:ext cx="5470736" cy="4356533"/>
          </a:xfrm>
          <a:prstGeom prst="rect">
            <a:avLst/>
          </a:prstGeom>
        </p:spPr>
      </p:pic>
      <p:sp>
        <p:nvSpPr>
          <p:cNvPr id="8" name="TextBox 7"/>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a:t>
            </a:r>
            <a:r>
              <a:rPr lang="en-US" altLang="zh-CN" b="1" dirty="0" smtClean="0">
                <a:solidFill>
                  <a:schemeClr val="accent1">
                    <a:lumMod val="60000"/>
                    <a:lumOff val="40000"/>
                  </a:schemeClr>
                </a:solidFill>
              </a:rPr>
              <a:t>Data Analysis  </a:t>
            </a:r>
            <a:r>
              <a:rPr lang="en-US" altLang="zh-CN" dirty="0" smtClean="0">
                <a:solidFill>
                  <a:schemeClr val="bg1"/>
                </a:solidFill>
              </a:rPr>
              <a:t>|  Models  |  Experiments  |  Conclusion</a:t>
            </a:r>
            <a:endParaRPr lang="zh-CN" altLang="en-US" dirty="0">
              <a:solidFill>
                <a:schemeClr val="bg1"/>
              </a:solidFill>
            </a:endParaRPr>
          </a:p>
        </p:txBody>
      </p:sp>
      <p:sp>
        <p:nvSpPr>
          <p:cNvPr id="6" name="Rounded Rectangle 5"/>
          <p:cNvSpPr/>
          <p:nvPr/>
        </p:nvSpPr>
        <p:spPr>
          <a:xfrm>
            <a:off x="1981200" y="2667000"/>
            <a:ext cx="5334000" cy="11430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altLang="zh-CN" sz="2400" dirty="0">
                <a:solidFill>
                  <a:srgbClr val="000000"/>
                </a:solidFill>
              </a:rPr>
              <a:t>Except for position 1, vertical results have significantly higher probability of being the last click</a:t>
            </a:r>
            <a:r>
              <a:rPr lang="en-US" altLang="zh-CN" sz="2400" dirty="0" smtClean="0">
                <a:solidFill>
                  <a:srgbClr val="000000"/>
                </a:solidFill>
              </a:rPr>
              <a:t>.  </a:t>
            </a:r>
            <a:endParaRPr lang="en-US" sz="2400" dirty="0">
              <a:ln>
                <a:solidFill>
                  <a:srgbClr val="FF0000"/>
                </a:solidFill>
              </a:ln>
              <a:solidFill>
                <a:srgbClr val="000000"/>
              </a:solidFill>
            </a:endParaRPr>
          </a:p>
        </p:txBody>
      </p:sp>
      <p:sp>
        <p:nvSpPr>
          <p:cNvPr id="7" name="Rounded Rectangle 6"/>
          <p:cNvSpPr/>
          <p:nvPr/>
        </p:nvSpPr>
        <p:spPr>
          <a:xfrm>
            <a:off x="1981200" y="4191000"/>
            <a:ext cx="5334000" cy="21336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altLang="zh-CN" sz="2400" b="1" dirty="0">
                <a:solidFill>
                  <a:srgbClr val="000000"/>
                </a:solidFill>
              </a:rPr>
              <a:t>Web </a:t>
            </a:r>
            <a:r>
              <a:rPr lang="en-US" altLang="zh-CN" sz="2400" b="1" dirty="0" smtClean="0">
                <a:solidFill>
                  <a:srgbClr val="000000"/>
                </a:solidFill>
              </a:rPr>
              <a:t>Results</a:t>
            </a:r>
            <a:endParaRPr lang="en-US" altLang="zh-CN" sz="2400" dirty="0" smtClean="0">
              <a:solidFill>
                <a:srgbClr val="000000"/>
              </a:solidFill>
            </a:endParaRPr>
          </a:p>
          <a:p>
            <a:pPr algn="ctr"/>
            <a:r>
              <a:rPr lang="en-US" altLang="zh-CN" sz="2400" dirty="0" smtClean="0">
                <a:solidFill>
                  <a:srgbClr val="000000"/>
                </a:solidFill>
              </a:rPr>
              <a:t> snippet </a:t>
            </a:r>
            <a:r>
              <a:rPr lang="en-US" altLang="zh-CN" sz="2400" dirty="0">
                <a:solidFill>
                  <a:srgbClr val="000000"/>
                </a:solidFill>
              </a:rPr>
              <a:t>– URL, title, </a:t>
            </a:r>
            <a:r>
              <a:rPr lang="en-US" altLang="zh-CN" sz="2400" dirty="0" smtClean="0">
                <a:solidFill>
                  <a:srgbClr val="000000"/>
                </a:solidFill>
              </a:rPr>
              <a:t>short description</a:t>
            </a:r>
            <a:r>
              <a:rPr lang="en-US" altLang="zh-CN" sz="2400" dirty="0">
                <a:solidFill>
                  <a:srgbClr val="000000"/>
                </a:solidFill>
              </a:rPr>
              <a:t>.</a:t>
            </a:r>
          </a:p>
          <a:p>
            <a:pPr algn="ctr"/>
            <a:r>
              <a:rPr lang="en-US" altLang="zh-CN" sz="2400" b="1" dirty="0" smtClean="0">
                <a:solidFill>
                  <a:srgbClr val="000000"/>
                </a:solidFill>
              </a:rPr>
              <a:t>Verticals</a:t>
            </a:r>
            <a:endParaRPr lang="en-US" altLang="zh-CN" sz="2400" dirty="0">
              <a:solidFill>
                <a:srgbClr val="000000"/>
              </a:solidFill>
            </a:endParaRPr>
          </a:p>
          <a:p>
            <a:pPr algn="ctr"/>
            <a:r>
              <a:rPr lang="en-US" altLang="zh-CN" sz="2400" dirty="0" smtClean="0">
                <a:solidFill>
                  <a:srgbClr val="000000"/>
                </a:solidFill>
              </a:rPr>
              <a:t>thumbnail</a:t>
            </a:r>
            <a:r>
              <a:rPr lang="en-US" altLang="zh-CN" sz="2400" dirty="0">
                <a:solidFill>
                  <a:srgbClr val="000000"/>
                </a:solidFill>
              </a:rPr>
              <a:t>, hover-to-play </a:t>
            </a:r>
            <a:r>
              <a:rPr lang="en-US" altLang="zh-CN" sz="2400" dirty="0" smtClean="0">
                <a:solidFill>
                  <a:srgbClr val="000000"/>
                </a:solidFill>
              </a:rPr>
              <a:t>video thumbnail</a:t>
            </a:r>
            <a:r>
              <a:rPr lang="en-US" altLang="zh-CN" sz="2400" dirty="0">
                <a:solidFill>
                  <a:srgbClr val="000000"/>
                </a:solidFill>
              </a:rPr>
              <a:t>, news headline.</a:t>
            </a:r>
            <a:endParaRPr lang="zh-CN" altLang="en-US" sz="2400" dirty="0">
              <a:solidFill>
                <a:srgbClr val="000000"/>
              </a:solidFill>
            </a:endParaRPr>
          </a:p>
        </p:txBody>
      </p:sp>
    </p:spTree>
    <p:extLst>
      <p:ext uri="{BB962C8B-B14F-4D97-AF65-F5344CB8AC3E}">
        <p14:creationId xmlns:p14="http://schemas.microsoft.com/office/powerpoint/2010/main" val="7340597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a:bodyPr>
          <a:lstStyle/>
          <a:p>
            <a:r>
              <a:rPr lang="en-US" altLang="zh-CN" sz="2800" dirty="0" smtClean="0"/>
              <a:t>Vertical results can attract more </a:t>
            </a:r>
            <a:r>
              <a:rPr lang="en-US" altLang="zh-CN" sz="2800" dirty="0" smtClean="0">
                <a:solidFill>
                  <a:srgbClr val="C00000"/>
                </a:solidFill>
              </a:rPr>
              <a:t>attention</a:t>
            </a:r>
            <a:r>
              <a:rPr lang="en-US" altLang="zh-CN" sz="2800" dirty="0" smtClean="0"/>
              <a:t> and also make the </a:t>
            </a:r>
            <a:r>
              <a:rPr lang="en-US" altLang="zh-CN" sz="2800" dirty="0" smtClean="0">
                <a:solidFill>
                  <a:srgbClr val="C00000"/>
                </a:solidFill>
              </a:rPr>
              <a:t>surrounding </a:t>
            </a:r>
            <a:r>
              <a:rPr lang="en-US" altLang="zh-CN" sz="2800" dirty="0">
                <a:solidFill>
                  <a:srgbClr val="C00000"/>
                </a:solidFill>
              </a:rPr>
              <a:t>w</a:t>
            </a:r>
            <a:r>
              <a:rPr lang="en-US" altLang="zh-CN" sz="2800" dirty="0" smtClean="0">
                <a:solidFill>
                  <a:srgbClr val="C00000"/>
                </a:solidFill>
              </a:rPr>
              <a:t>eb documents </a:t>
            </a:r>
            <a:r>
              <a:rPr lang="en-US" altLang="zh-CN" sz="2800" dirty="0" smtClean="0"/>
              <a:t>more prominent.</a:t>
            </a:r>
          </a:p>
          <a:p>
            <a:endParaRPr lang="en-US" altLang="zh-CN" sz="2800" dirty="0" smtClean="0"/>
          </a:p>
          <a:p>
            <a:r>
              <a:rPr lang="en-US" altLang="zh-CN" sz="2800" dirty="0" smtClean="0"/>
              <a:t>As a user clicks a vertical, he is more likely to be </a:t>
            </a:r>
            <a:r>
              <a:rPr lang="en-US" altLang="zh-CN" sz="2800" dirty="0" smtClean="0">
                <a:solidFill>
                  <a:srgbClr val="C00000"/>
                </a:solidFill>
              </a:rPr>
              <a:t>satisfied </a:t>
            </a:r>
            <a:r>
              <a:rPr lang="en-US" altLang="zh-CN" sz="2800" dirty="0" smtClean="0"/>
              <a:t>with the document.</a:t>
            </a:r>
          </a:p>
          <a:p>
            <a:endParaRPr lang="en-US" altLang="zh-CN" sz="2800" dirty="0" smtClean="0"/>
          </a:p>
          <a:p>
            <a:r>
              <a:rPr lang="en-US" altLang="zh-CN" sz="2800" dirty="0" smtClean="0"/>
              <a:t>Many users prefer the default Web results.</a:t>
            </a:r>
          </a:p>
          <a:p>
            <a:endParaRPr lang="zh-CN" altLang="en-US" sz="2800" dirty="0"/>
          </a:p>
        </p:txBody>
      </p:sp>
      <p:sp>
        <p:nvSpPr>
          <p:cNvPr id="4" name="标题 1"/>
          <p:cNvSpPr txBox="1">
            <a:spLocks/>
          </p:cNvSpPr>
          <p:nvPr/>
        </p:nvSpPr>
        <p:spPr>
          <a:xfrm>
            <a:off x="457200" y="1554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altLang="zh-CN" b="0" dirty="0" smtClean="0"/>
              <a:t>Summary</a:t>
            </a:r>
            <a:endParaRPr lang="zh-CN" altLang="en-US" b="0" dirty="0"/>
          </a:p>
        </p:txBody>
      </p:sp>
      <p:sp>
        <p:nvSpPr>
          <p:cNvPr id="6" name="TextBox 5"/>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a:t>
            </a:r>
            <a:r>
              <a:rPr lang="en-US" altLang="zh-CN" b="1" dirty="0" smtClean="0">
                <a:solidFill>
                  <a:schemeClr val="accent1">
                    <a:lumMod val="60000"/>
                    <a:lumOff val="40000"/>
                  </a:schemeClr>
                </a:solidFill>
              </a:rPr>
              <a:t>Data Analysis  </a:t>
            </a:r>
            <a:r>
              <a:rPr lang="en-US" altLang="zh-CN" dirty="0" smtClean="0">
                <a:solidFill>
                  <a:schemeClr val="bg1"/>
                </a:solidFill>
              </a:rPr>
              <a:t>|  Models  |  Experiments  |  Conclusion</a:t>
            </a:r>
            <a:endParaRPr lang="zh-CN" altLang="en-US" dirty="0">
              <a:solidFill>
                <a:schemeClr val="bg1"/>
              </a:solidFill>
            </a:endParaRPr>
          </a:p>
        </p:txBody>
      </p:sp>
      <p:sp>
        <p:nvSpPr>
          <p:cNvPr id="2" name="Rounded Rectangle 1"/>
          <p:cNvSpPr/>
          <p:nvPr/>
        </p:nvSpPr>
        <p:spPr>
          <a:xfrm>
            <a:off x="1905000" y="3505200"/>
            <a:ext cx="5410200" cy="11430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solidFill>
                  <a:schemeClr val="tx1"/>
                </a:solidFill>
              </a:rPr>
              <a:t>Verticals can </a:t>
            </a:r>
            <a:r>
              <a:rPr lang="en-US" sz="2800" b="1" dirty="0" smtClean="0">
                <a:solidFill>
                  <a:schemeClr val="tx1"/>
                </a:solidFill>
              </a:rPr>
              <a:t>attract attention </a:t>
            </a:r>
            <a:r>
              <a:rPr lang="en-US" sz="2800" dirty="0" smtClean="0">
                <a:solidFill>
                  <a:schemeClr val="tx1"/>
                </a:solidFill>
              </a:rPr>
              <a:t>but receive </a:t>
            </a:r>
            <a:r>
              <a:rPr lang="en-US" sz="2800" b="1" dirty="0" smtClean="0">
                <a:solidFill>
                  <a:schemeClr val="tx1"/>
                </a:solidFill>
              </a:rPr>
              <a:t>less clicks</a:t>
            </a:r>
            <a:r>
              <a:rPr lang="en-US" sz="2800" dirty="0" smtClean="0">
                <a:solidFill>
                  <a:schemeClr val="tx1"/>
                </a:solidFill>
              </a:rPr>
              <a:t>.</a:t>
            </a:r>
            <a:endParaRPr lang="en-US" sz="2800" dirty="0">
              <a:solidFill>
                <a:schemeClr val="tx1"/>
              </a:solidFill>
            </a:endParaRPr>
          </a:p>
        </p:txBody>
      </p:sp>
    </p:spTree>
    <p:extLst>
      <p:ext uri="{BB962C8B-B14F-4D97-AF65-F5344CB8AC3E}">
        <p14:creationId xmlns:p14="http://schemas.microsoft.com/office/powerpoint/2010/main" val="375205826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Attention Model</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sp>
        <p:nvSpPr>
          <p:cNvPr id="4" name="Rounded Rectangle 3"/>
          <p:cNvSpPr/>
          <p:nvPr/>
        </p:nvSpPr>
        <p:spPr>
          <a:xfrm>
            <a:off x="762000" y="1905000"/>
            <a:ext cx="7772400" cy="22860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r>
              <a:rPr lang="en-US" sz="2800" b="1" i="1" dirty="0" smtClean="0">
                <a:ln>
                  <a:solidFill>
                    <a:srgbClr val="000000"/>
                  </a:solidFill>
                </a:ln>
              </a:rPr>
              <a:t>Attention Bias  </a:t>
            </a:r>
            <a:r>
              <a:rPr lang="en-US" sz="2400" dirty="0"/>
              <a:t>If there is a </a:t>
            </a:r>
            <a:r>
              <a:rPr lang="en-US" sz="2400" dirty="0" smtClean="0"/>
              <a:t>vertical placed </a:t>
            </a:r>
            <a:r>
              <a:rPr lang="en-US" sz="2400" dirty="0"/>
              <a:t>in the SERP, users are more likely to examine </a:t>
            </a:r>
            <a:r>
              <a:rPr lang="en-US" sz="2400" dirty="0" smtClean="0"/>
              <a:t>the vertical </a:t>
            </a:r>
            <a:r>
              <a:rPr lang="en-US" sz="2400" dirty="0"/>
              <a:t>as well as the web documents nearby. </a:t>
            </a:r>
            <a:r>
              <a:rPr lang="en-US" sz="2400" dirty="0" smtClean="0"/>
              <a:t> That </a:t>
            </a:r>
            <a:r>
              <a:rPr lang="en-US" sz="2400" dirty="0"/>
              <a:t>is, </a:t>
            </a:r>
            <a:r>
              <a:rPr lang="en-US" sz="2400" dirty="0" smtClean="0"/>
              <a:t>vertical results </a:t>
            </a:r>
            <a:r>
              <a:rPr lang="en-US" sz="2400" dirty="0"/>
              <a:t>play an extra role </a:t>
            </a:r>
            <a:r>
              <a:rPr lang="en-US" sz="2400" b="1" dirty="0"/>
              <a:t>for attracting users’ </a:t>
            </a:r>
            <a:r>
              <a:rPr lang="en-US" sz="2400" b="1" dirty="0" smtClean="0"/>
              <a:t>attention for </a:t>
            </a:r>
            <a:r>
              <a:rPr lang="en-US" sz="2400" b="1" dirty="0"/>
              <a:t>other results around</a:t>
            </a:r>
            <a:r>
              <a:rPr lang="en-US" sz="2400" dirty="0"/>
              <a:t>.</a:t>
            </a:r>
            <a:r>
              <a:rPr lang="en-US" sz="2400" dirty="0" smtClean="0">
                <a:ln>
                  <a:solidFill>
                    <a:srgbClr val="000000"/>
                  </a:solidFill>
                </a:ln>
              </a:rPr>
              <a:t>   </a:t>
            </a:r>
            <a:endParaRPr lang="en-US" sz="2400" dirty="0">
              <a:ln>
                <a:solidFill>
                  <a:srgbClr val="000000"/>
                </a:solidFill>
              </a:ln>
            </a:endParaRPr>
          </a:p>
        </p:txBody>
      </p:sp>
      <p:sp>
        <p:nvSpPr>
          <p:cNvPr id="8" name="内容占位符 2"/>
          <p:cNvSpPr>
            <a:spLocks noGrp="1"/>
          </p:cNvSpPr>
          <p:nvPr>
            <p:ph idx="1"/>
          </p:nvPr>
        </p:nvSpPr>
        <p:spPr>
          <a:xfrm>
            <a:off x="457200" y="4572000"/>
            <a:ext cx="8382000" cy="1600200"/>
          </a:xfrm>
        </p:spPr>
        <p:txBody>
          <a:bodyPr>
            <a:normAutofit/>
          </a:bodyPr>
          <a:lstStyle/>
          <a:p>
            <a:r>
              <a:rPr lang="en-US" altLang="zh-CN" sz="2800" dirty="0" smtClean="0"/>
              <a:t>Introduce a binary random variable </a:t>
            </a:r>
            <a:r>
              <a:rPr lang="en-US" altLang="zh-CN" sz="2800" i="1" dirty="0" smtClean="0"/>
              <a:t>A</a:t>
            </a:r>
          </a:p>
          <a:p>
            <a:pPr lvl="1"/>
            <a:r>
              <a:rPr lang="en-US" altLang="zh-CN" sz="2600" i="1" dirty="0" smtClean="0"/>
              <a:t>A</a:t>
            </a:r>
            <a:r>
              <a:rPr lang="en-US" altLang="zh-CN" sz="2600" dirty="0" smtClean="0"/>
              <a:t> = 1:  there exists an attention bias in current session </a:t>
            </a:r>
            <a:r>
              <a:rPr lang="en-US" altLang="zh-CN" sz="2600" i="1" dirty="0" smtClean="0"/>
              <a:t>s</a:t>
            </a:r>
            <a:r>
              <a:rPr lang="en-US" altLang="zh-CN" sz="2600" dirty="0" smtClean="0"/>
              <a:t>.</a:t>
            </a:r>
          </a:p>
          <a:p>
            <a:pPr lvl="1"/>
            <a:r>
              <a:rPr lang="en-US" altLang="zh-CN" sz="2400" dirty="0" smtClean="0"/>
              <a:t>P(</a:t>
            </a:r>
            <a:r>
              <a:rPr lang="en-US" altLang="zh-CN" sz="2400" i="1" dirty="0" smtClean="0"/>
              <a:t>A</a:t>
            </a:r>
            <a:r>
              <a:rPr lang="en-US" altLang="zh-CN" sz="2400" dirty="0" smtClean="0"/>
              <a:t> = 1) = </a:t>
            </a:r>
            <a:r>
              <a:rPr lang="en-US" altLang="zh-CN" sz="2400" i="1" dirty="0" smtClean="0"/>
              <a:t>a</a:t>
            </a:r>
            <a:r>
              <a:rPr lang="en-US" altLang="zh-CN" sz="2400" dirty="0" smtClean="0"/>
              <a:t>(</a:t>
            </a:r>
            <a:r>
              <a:rPr lang="en-US" altLang="zh-CN" sz="2400" i="1" dirty="0" smtClean="0"/>
              <a:t>s</a:t>
            </a:r>
            <a:r>
              <a:rPr lang="en-US" altLang="zh-CN" sz="2400" dirty="0" smtClean="0"/>
              <a:t>)</a:t>
            </a:r>
          </a:p>
          <a:p>
            <a:pPr lvl="1"/>
            <a:endParaRPr lang="en-US" altLang="zh-CN" dirty="0" smtClean="0"/>
          </a:p>
          <a:p>
            <a:pPr lvl="1"/>
            <a:endParaRPr lang="en-US" altLang="zh-CN" sz="2400" dirty="0" smtClean="0"/>
          </a:p>
          <a:p>
            <a:pPr marL="118872" indent="0">
              <a:buNone/>
            </a:pPr>
            <a:endParaRPr lang="en-US" altLang="zh-CN" sz="2800" dirty="0" smtClean="0"/>
          </a:p>
          <a:p>
            <a:endParaRPr lang="en-US" altLang="zh-CN" sz="2800" dirty="0"/>
          </a:p>
          <a:p>
            <a:endParaRPr lang="zh-CN" altLang="en-US" sz="2800" dirty="0"/>
          </a:p>
        </p:txBody>
      </p:sp>
    </p:spTree>
    <p:extLst>
      <p:ext uri="{BB962C8B-B14F-4D97-AF65-F5344CB8AC3E}">
        <p14:creationId xmlns:p14="http://schemas.microsoft.com/office/powerpoint/2010/main" val="203231898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p:tgtEl>
                                          <p:spTgt spid="8">
                                            <p:txEl>
                                              <p:pRg st="0" end="0"/>
                                            </p:txEl>
                                          </p:spTgt>
                                        </p:tgtEl>
                                        <p:attrNameLst>
                                          <p:attrName>ppt_x</p:attrName>
                                        </p:attrNameLst>
                                      </p:cBhvr>
                                      <p:tavLst>
                                        <p:tav tm="0">
                                          <p:val>
                                            <p:strVal val="#ppt_x-#ppt_w*1.125000"/>
                                          </p:val>
                                        </p:tav>
                                        <p:tav tm="100000">
                                          <p:val>
                                            <p:strVal val="#ppt_x"/>
                                          </p:val>
                                        </p:tav>
                                      </p:tavLst>
                                    </p:anim>
                                    <p:animEffect transition="in" filter="wipe(right)">
                                      <p:cBhvr>
                                        <p:cTn id="13" dur="500"/>
                                        <p:tgtEl>
                                          <p:spTgt spid="8">
                                            <p:txEl>
                                              <p:pRg st="0" end="0"/>
                                            </p:txEl>
                                          </p:spTgt>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p:tgtEl>
                                          <p:spTgt spid="8">
                                            <p:txEl>
                                              <p:pRg st="1" end="1"/>
                                            </p:txEl>
                                          </p:spTgt>
                                        </p:tgtEl>
                                        <p:attrNameLst>
                                          <p:attrName>ppt_x</p:attrName>
                                        </p:attrNameLst>
                                      </p:cBhvr>
                                      <p:tavLst>
                                        <p:tav tm="0">
                                          <p:val>
                                            <p:strVal val="#ppt_x-#ppt_w*1.125000"/>
                                          </p:val>
                                        </p:tav>
                                        <p:tav tm="100000">
                                          <p:val>
                                            <p:strVal val="#ppt_x"/>
                                          </p:val>
                                        </p:tav>
                                      </p:tavLst>
                                    </p:anim>
                                    <p:animEffect transition="in" filter="wipe(right)">
                                      <p:cBhvr>
                                        <p:cTn id="17" dur="500"/>
                                        <p:tgtEl>
                                          <p:spTgt spid="8">
                                            <p:txEl>
                                              <p:pRg st="1" end="1"/>
                                            </p:tx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 calcmode="lin" valueType="num">
                                      <p:cBhvr additive="base">
                                        <p:cTn id="20" dur="500"/>
                                        <p:tgtEl>
                                          <p:spTgt spid="8">
                                            <p:txEl>
                                              <p:pRg st="2" end="2"/>
                                            </p:txEl>
                                          </p:spTgt>
                                        </p:tgtEl>
                                        <p:attrNameLst>
                                          <p:attrName>ppt_x</p:attrName>
                                        </p:attrNameLst>
                                      </p:cBhvr>
                                      <p:tavLst>
                                        <p:tav tm="0">
                                          <p:val>
                                            <p:strVal val="#ppt_x-#ppt_w*1.125000"/>
                                          </p:val>
                                        </p:tav>
                                        <p:tav tm="100000">
                                          <p:val>
                                            <p:strVal val="#ppt_x"/>
                                          </p:val>
                                        </p:tav>
                                      </p:tavLst>
                                    </p:anim>
                                    <p:animEffect transition="in" filter="wipe(right)">
                                      <p:cBhvr>
                                        <p:cTn id="21"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Attention Model</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pic>
        <p:nvPicPr>
          <p:cNvPr id="13" name="Picture 12" descr="Screen shot 2012-02-09 at 5.12.2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988" y="2590800"/>
            <a:ext cx="3336691" cy="533400"/>
          </a:xfrm>
          <a:prstGeom prst="rect">
            <a:avLst/>
          </a:prstGeom>
        </p:spPr>
      </p:pic>
      <p:pic>
        <p:nvPicPr>
          <p:cNvPr id="10" name="Picture 9" descr="Screen shot 2012-02-09 at 5.04.0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988" y="3124200"/>
            <a:ext cx="4718012" cy="838200"/>
          </a:xfrm>
          <a:prstGeom prst="rect">
            <a:avLst/>
          </a:prstGeom>
        </p:spPr>
      </p:pic>
      <p:pic>
        <p:nvPicPr>
          <p:cNvPr id="5" name="Picture 4" descr="Screen shot 2012-02-09 at 4.56.56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400" y="1809135"/>
            <a:ext cx="3581400" cy="3905865"/>
          </a:xfrm>
          <a:prstGeom prst="rect">
            <a:avLst/>
          </a:prstGeom>
        </p:spPr>
      </p:pic>
      <p:grpSp>
        <p:nvGrpSpPr>
          <p:cNvPr id="38" name="Group 37"/>
          <p:cNvGrpSpPr/>
          <p:nvPr/>
        </p:nvGrpSpPr>
        <p:grpSpPr>
          <a:xfrm>
            <a:off x="304800" y="4495800"/>
            <a:ext cx="5715000" cy="1219200"/>
            <a:chOff x="304800" y="4648200"/>
            <a:chExt cx="5715000" cy="1219200"/>
          </a:xfrm>
        </p:grpSpPr>
        <p:grpSp>
          <p:nvGrpSpPr>
            <p:cNvPr id="36" name="Group 35"/>
            <p:cNvGrpSpPr/>
            <p:nvPr/>
          </p:nvGrpSpPr>
          <p:grpSpPr>
            <a:xfrm>
              <a:off x="381000" y="4667071"/>
              <a:ext cx="5638800" cy="1200329"/>
              <a:chOff x="1143000" y="1752600"/>
              <a:chExt cx="5638800" cy="1200329"/>
            </a:xfrm>
          </p:grpSpPr>
          <p:pic>
            <p:nvPicPr>
              <p:cNvPr id="30" name="Picture 29" descr="Screen shot 2012-02-09 at 6.07.49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063946"/>
                <a:ext cx="1397000" cy="374454"/>
              </a:xfrm>
              <a:prstGeom prst="rect">
                <a:avLst/>
              </a:prstGeom>
            </p:spPr>
          </p:pic>
          <p:sp>
            <p:nvSpPr>
              <p:cNvPr id="34" name="TextBox 33"/>
              <p:cNvSpPr txBox="1"/>
              <p:nvPr/>
            </p:nvSpPr>
            <p:spPr>
              <a:xfrm>
                <a:off x="1143000" y="1752600"/>
                <a:ext cx="5638800" cy="1200329"/>
              </a:xfrm>
              <a:prstGeom prst="rect">
                <a:avLst/>
              </a:prstGeom>
              <a:noFill/>
            </p:spPr>
            <p:txBody>
              <a:bodyPr wrap="square" rtlCol="0">
                <a:spAutoFit/>
              </a:bodyPr>
              <a:lstStyle/>
              <a:p>
                <a:r>
                  <a:rPr lang="en-US" b="1" dirty="0"/>
                  <a:t>Examination probability </a:t>
                </a:r>
                <a:r>
                  <a:rPr lang="en-US" dirty="0"/>
                  <a:t>in traditional click models, e.g.,</a:t>
                </a:r>
              </a:p>
              <a:p>
                <a:r>
                  <a:rPr lang="en-US" dirty="0"/>
                  <a:t>                           </a:t>
                </a:r>
                <a:r>
                  <a:rPr lang="en-US" dirty="0" smtClean="0"/>
                  <a:t>      in UBM,                                                     in DBN.                         </a:t>
                </a:r>
              </a:p>
              <a:p>
                <a:r>
                  <a:rPr lang="en-US" dirty="0" smtClean="0"/>
                  <a:t>                                 </a:t>
                </a:r>
              </a:p>
              <a:p>
                <a:endParaRPr lang="en-US" dirty="0"/>
              </a:p>
            </p:txBody>
          </p:sp>
          <p:pic>
            <p:nvPicPr>
              <p:cNvPr id="31" name="Picture 30" descr="Screen shot 2012-02-09 at 6.07.54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1400" y="2036997"/>
                <a:ext cx="2286000" cy="553803"/>
              </a:xfrm>
              <a:prstGeom prst="rect">
                <a:avLst/>
              </a:prstGeom>
            </p:spPr>
          </p:pic>
        </p:grpSp>
        <p:sp>
          <p:nvSpPr>
            <p:cNvPr id="37" name="Rectangle 36"/>
            <p:cNvSpPr/>
            <p:nvPr/>
          </p:nvSpPr>
          <p:spPr>
            <a:xfrm>
              <a:off x="304800" y="4648200"/>
              <a:ext cx="5715000" cy="914400"/>
            </a:xfrm>
            <a:prstGeom prst="rect">
              <a:avLst/>
            </a:prstGeom>
            <a:noFill/>
            <a:ln w="28575" cmpd="sng">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pSp>
      <p:sp>
        <p:nvSpPr>
          <p:cNvPr id="39" name="Oval 38"/>
          <p:cNvSpPr/>
          <p:nvPr/>
        </p:nvSpPr>
        <p:spPr>
          <a:xfrm>
            <a:off x="3200400" y="3200400"/>
            <a:ext cx="457200" cy="304800"/>
          </a:xfrm>
          <a:prstGeom prst="ellipse">
            <a:avLst/>
          </a:prstGeom>
          <a:noFill/>
          <a:ln w="28575"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40" name="Oval 39"/>
          <p:cNvSpPr/>
          <p:nvPr/>
        </p:nvSpPr>
        <p:spPr>
          <a:xfrm>
            <a:off x="4648200" y="3551380"/>
            <a:ext cx="609600" cy="381000"/>
          </a:xfrm>
          <a:prstGeom prst="ellipse">
            <a:avLst/>
          </a:prstGeom>
          <a:noFill/>
          <a:ln w="28575"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pSp>
        <p:nvGrpSpPr>
          <p:cNvPr id="43" name="Group 42"/>
          <p:cNvGrpSpPr/>
          <p:nvPr/>
        </p:nvGrpSpPr>
        <p:grpSpPr>
          <a:xfrm>
            <a:off x="304800" y="5562600"/>
            <a:ext cx="5715000" cy="762000"/>
            <a:chOff x="304800" y="5562600"/>
            <a:chExt cx="5715000" cy="762000"/>
          </a:xfrm>
        </p:grpSpPr>
        <p:sp>
          <p:nvSpPr>
            <p:cNvPr id="41" name="TextBox 40"/>
            <p:cNvSpPr txBox="1"/>
            <p:nvPr/>
          </p:nvSpPr>
          <p:spPr>
            <a:xfrm>
              <a:off x="381000" y="5638800"/>
              <a:ext cx="5638800" cy="646331"/>
            </a:xfrm>
            <a:prstGeom prst="rect">
              <a:avLst/>
            </a:prstGeom>
            <a:noFill/>
          </p:spPr>
          <p:txBody>
            <a:bodyPr wrap="square" rtlCol="0">
              <a:spAutoFit/>
            </a:bodyPr>
            <a:lstStyle/>
            <a:p>
              <a:r>
                <a:rPr lang="en-US" b="1" dirty="0" smtClean="0"/>
                <a:t>Position effect</a:t>
              </a:r>
              <a:r>
                <a:rPr lang="en-US" dirty="0" smtClean="0"/>
                <a:t>, where </a:t>
              </a:r>
              <a:r>
                <a:rPr lang="en-US" i="1" dirty="0" err="1" smtClean="0"/>
                <a:t>dist</a:t>
              </a:r>
              <a:r>
                <a:rPr lang="en-US" dirty="0" smtClean="0"/>
                <a:t> is the distance between the document and the vertical.</a:t>
              </a:r>
              <a:endParaRPr lang="en-US" dirty="0"/>
            </a:p>
          </p:txBody>
        </p:sp>
        <p:sp>
          <p:nvSpPr>
            <p:cNvPr id="42" name="Rectangle 41"/>
            <p:cNvSpPr/>
            <p:nvPr/>
          </p:nvSpPr>
          <p:spPr>
            <a:xfrm>
              <a:off x="304800" y="5562600"/>
              <a:ext cx="5715000" cy="762000"/>
            </a:xfrm>
            <a:prstGeom prst="rect">
              <a:avLst/>
            </a:prstGeom>
            <a:noFill/>
            <a:ln w="28575" cmpd="sng">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pSp>
      <p:sp>
        <p:nvSpPr>
          <p:cNvPr id="44" name="Content Placeholder 2"/>
          <p:cNvSpPr>
            <a:spLocks noGrp="1"/>
          </p:cNvSpPr>
          <p:nvPr>
            <p:ph idx="1"/>
          </p:nvPr>
        </p:nvSpPr>
        <p:spPr>
          <a:xfrm>
            <a:off x="304800" y="3465935"/>
            <a:ext cx="8229600" cy="1752600"/>
          </a:xfrm>
        </p:spPr>
        <p:txBody>
          <a:bodyPr>
            <a:normAutofit/>
          </a:bodyPr>
          <a:lstStyle/>
          <a:p>
            <a:r>
              <a:rPr lang="en-US" sz="2400" dirty="0" smtClean="0"/>
              <a:t>How to model </a:t>
            </a:r>
            <a:r>
              <a:rPr lang="en-US" sz="2400" i="1" dirty="0" smtClean="0"/>
              <a:t>a</a:t>
            </a:r>
            <a:r>
              <a:rPr lang="en-US" sz="2400" dirty="0" smtClean="0"/>
              <a:t>(</a:t>
            </a:r>
            <a:r>
              <a:rPr lang="en-US" sz="2400" i="1" dirty="0" smtClean="0"/>
              <a:t>s</a:t>
            </a:r>
            <a:r>
              <a:rPr lang="en-US" sz="2400" dirty="0" smtClean="0"/>
              <a:t>)?</a:t>
            </a:r>
          </a:p>
          <a:p>
            <a:pPr lvl="1"/>
            <a:r>
              <a:rPr lang="en-US" altLang="zh-CN" sz="2000" dirty="0"/>
              <a:t>Position-specific   </a:t>
            </a:r>
            <a:r>
              <a:rPr lang="en-US" altLang="zh-CN" sz="2000" i="1" dirty="0" smtClean="0"/>
              <a:t>a</a:t>
            </a:r>
            <a:r>
              <a:rPr lang="en-US" altLang="zh-CN" sz="2000" dirty="0" smtClean="0"/>
              <a:t>(</a:t>
            </a:r>
            <a:r>
              <a:rPr lang="en-US" altLang="zh-CN" sz="2000" i="1" dirty="0" smtClean="0"/>
              <a:t>s</a:t>
            </a:r>
            <a:r>
              <a:rPr lang="en-US" altLang="zh-CN" sz="2000" dirty="0" smtClean="0"/>
              <a:t>) </a:t>
            </a:r>
            <a:r>
              <a:rPr lang="en-US" altLang="zh-CN" sz="2000" dirty="0"/>
              <a:t>= </a:t>
            </a:r>
            <a:r>
              <a:rPr lang="en-US" altLang="zh-CN" sz="2000" i="1" dirty="0" err="1"/>
              <a:t>h</a:t>
            </a:r>
            <a:r>
              <a:rPr lang="en-US" altLang="zh-CN" sz="2000" i="1" baseline="-25000" dirty="0" err="1"/>
              <a:t>pos_ver</a:t>
            </a:r>
            <a:endParaRPr lang="en-US" altLang="zh-CN" sz="2000" i="1" baseline="-25000" dirty="0"/>
          </a:p>
          <a:p>
            <a:pPr lvl="1"/>
            <a:r>
              <a:rPr lang="en-US" altLang="zh-CN" sz="2000" dirty="0"/>
              <a:t>Document-specific </a:t>
            </a:r>
            <a:r>
              <a:rPr lang="en-US" altLang="zh-CN" sz="2000" i="1" dirty="0" smtClean="0"/>
              <a:t>a</a:t>
            </a:r>
            <a:r>
              <a:rPr lang="en-US" altLang="zh-CN" sz="2000" dirty="0" smtClean="0"/>
              <a:t>(</a:t>
            </a:r>
            <a:r>
              <a:rPr lang="en-US" altLang="zh-CN" sz="2000" i="1" dirty="0" smtClean="0"/>
              <a:t>s</a:t>
            </a:r>
            <a:r>
              <a:rPr lang="en-US" altLang="zh-CN" sz="2000" dirty="0" smtClean="0"/>
              <a:t>) </a:t>
            </a:r>
            <a:r>
              <a:rPr lang="en-US" altLang="zh-CN" sz="2000" dirty="0"/>
              <a:t>= </a:t>
            </a:r>
            <a:r>
              <a:rPr lang="en-US" altLang="zh-CN" sz="2000" i="1" dirty="0" err="1"/>
              <a:t>u</a:t>
            </a:r>
            <a:r>
              <a:rPr lang="en-US" altLang="zh-CN" sz="2000" i="1" baseline="-25000" dirty="0" err="1"/>
              <a:t>d</a:t>
            </a:r>
            <a:endParaRPr lang="en-US" altLang="zh-CN" sz="2000" i="1" dirty="0"/>
          </a:p>
          <a:p>
            <a:pPr marL="457200" lvl="1" indent="0">
              <a:buNone/>
            </a:pPr>
            <a:r>
              <a:rPr lang="en-US" sz="2400" dirty="0" smtClean="0"/>
              <a:t>		</a:t>
            </a:r>
          </a:p>
          <a:p>
            <a:pPr lvl="1"/>
            <a:endParaRPr lang="en-US" sz="2400" dirty="0"/>
          </a:p>
        </p:txBody>
      </p:sp>
    </p:spTree>
    <p:extLst>
      <p:ext uri="{BB962C8B-B14F-4D97-AF65-F5344CB8AC3E}">
        <p14:creationId xmlns:p14="http://schemas.microsoft.com/office/powerpoint/2010/main" val="263021653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3" presetClass="entr" presetSubtype="1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strVal val="#ppt_w*0.70"/>
                                          </p:val>
                                        </p:tav>
                                        <p:tav tm="100000">
                                          <p:val>
                                            <p:strVal val="#ppt_w"/>
                                          </p:val>
                                        </p:tav>
                                      </p:tavLst>
                                    </p:anim>
                                    <p:anim calcmode="lin" valueType="num">
                                      <p:cBhvr>
                                        <p:cTn id="18" dur="500" fill="hold"/>
                                        <p:tgtEl>
                                          <p:spTgt spid="39"/>
                                        </p:tgtEl>
                                        <p:attrNameLst>
                                          <p:attrName>ppt_h</p:attrName>
                                        </p:attrNameLst>
                                      </p:cBhvr>
                                      <p:tavLst>
                                        <p:tav tm="0">
                                          <p:val>
                                            <p:strVal val="#ppt_h"/>
                                          </p:val>
                                        </p:tav>
                                        <p:tav tm="100000">
                                          <p:val>
                                            <p:strVal val="#ppt_h"/>
                                          </p:val>
                                        </p:tav>
                                      </p:tavLst>
                                    </p:anim>
                                    <p:animEffect transition="in" filter="fade">
                                      <p:cBhvr>
                                        <p:cTn id="19" dur="500"/>
                                        <p:tgtEl>
                                          <p:spTgt spid="39"/>
                                        </p:tgtEl>
                                      </p:cBhvr>
                                    </p:animEffect>
                                  </p:childTnLst>
                                </p:cTn>
                              </p:par>
                            </p:childTnLst>
                          </p:cTn>
                        </p:par>
                        <p:par>
                          <p:cTn id="20" fill="hold">
                            <p:stCondLst>
                              <p:cond delay="500"/>
                            </p:stCondLst>
                            <p:childTnLst>
                              <p:par>
                                <p:cTn id="21" presetID="3" presetClass="entr" presetSubtype="10"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blinds(horizontal)">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p:cTn id="28" dur="500" fill="hold"/>
                                        <p:tgtEl>
                                          <p:spTgt spid="40"/>
                                        </p:tgtEl>
                                        <p:attrNameLst>
                                          <p:attrName>ppt_w</p:attrName>
                                        </p:attrNameLst>
                                      </p:cBhvr>
                                      <p:tavLst>
                                        <p:tav tm="0">
                                          <p:val>
                                            <p:strVal val="#ppt_w*0.70"/>
                                          </p:val>
                                        </p:tav>
                                        <p:tav tm="100000">
                                          <p:val>
                                            <p:strVal val="#ppt_w"/>
                                          </p:val>
                                        </p:tav>
                                      </p:tavLst>
                                    </p:anim>
                                    <p:anim calcmode="lin" valueType="num">
                                      <p:cBhvr>
                                        <p:cTn id="29" dur="500" fill="hold"/>
                                        <p:tgtEl>
                                          <p:spTgt spid="40"/>
                                        </p:tgtEl>
                                        <p:attrNameLst>
                                          <p:attrName>ppt_h</p:attrName>
                                        </p:attrNameLst>
                                      </p:cBhvr>
                                      <p:tavLst>
                                        <p:tav tm="0">
                                          <p:val>
                                            <p:strVal val="#ppt_h"/>
                                          </p:val>
                                        </p:tav>
                                        <p:tav tm="100000">
                                          <p:val>
                                            <p:strVal val="#ppt_h"/>
                                          </p:val>
                                        </p:tav>
                                      </p:tavLst>
                                    </p:anim>
                                    <p:animEffect transition="in" filter="fade">
                                      <p:cBhvr>
                                        <p:cTn id="30" dur="500"/>
                                        <p:tgtEl>
                                          <p:spTgt spid="40"/>
                                        </p:tgtEl>
                                      </p:cBhvr>
                                    </p:animEffect>
                                  </p:childTnLst>
                                </p:cTn>
                              </p:par>
                            </p:childTnLst>
                          </p:cTn>
                        </p:par>
                        <p:par>
                          <p:cTn id="31" fill="hold">
                            <p:stCondLst>
                              <p:cond delay="500"/>
                            </p:stCondLst>
                            <p:childTnLst>
                              <p:par>
                                <p:cTn id="32" presetID="3" presetClass="entr" presetSubtype="10" fill="hold" nodeType="after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blinds(horizontal)">
                                      <p:cBhvr>
                                        <p:cTn id="34" dur="500"/>
                                        <p:tgtEl>
                                          <p:spTgt spid="4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grpId="1" nodeType="clickEffect">
                                  <p:stCondLst>
                                    <p:cond delay="0"/>
                                  </p:stCondLst>
                                  <p:childTnLst>
                                    <p:animEffect transition="out" filter="blinds(horizontal)">
                                      <p:cBhvr>
                                        <p:cTn id="38" dur="500"/>
                                        <p:tgtEl>
                                          <p:spTgt spid="39"/>
                                        </p:tgtEl>
                                      </p:cBhvr>
                                    </p:animEffect>
                                    <p:set>
                                      <p:cBhvr>
                                        <p:cTn id="39" dur="1" fill="hold">
                                          <p:stCondLst>
                                            <p:cond delay="499"/>
                                          </p:stCondLst>
                                        </p:cTn>
                                        <p:tgtEl>
                                          <p:spTgt spid="39"/>
                                        </p:tgtEl>
                                        <p:attrNameLst>
                                          <p:attrName>style.visibility</p:attrName>
                                        </p:attrNameLst>
                                      </p:cBhvr>
                                      <p:to>
                                        <p:strVal val="hidden"/>
                                      </p:to>
                                    </p:set>
                                  </p:childTnLst>
                                </p:cTn>
                              </p:par>
                              <p:par>
                                <p:cTn id="40" presetID="3" presetClass="exit" presetSubtype="10" fill="hold" grpId="1" nodeType="withEffect">
                                  <p:stCondLst>
                                    <p:cond delay="0"/>
                                  </p:stCondLst>
                                  <p:childTnLst>
                                    <p:animEffect transition="out" filter="blinds(horizontal)">
                                      <p:cBhvr>
                                        <p:cTn id="41" dur="500"/>
                                        <p:tgtEl>
                                          <p:spTgt spid="40"/>
                                        </p:tgtEl>
                                      </p:cBhvr>
                                    </p:animEffect>
                                    <p:set>
                                      <p:cBhvr>
                                        <p:cTn id="42" dur="1" fill="hold">
                                          <p:stCondLst>
                                            <p:cond delay="499"/>
                                          </p:stCondLst>
                                        </p:cTn>
                                        <p:tgtEl>
                                          <p:spTgt spid="40"/>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5"/>
                                        </p:tgtEl>
                                      </p:cBhvr>
                                    </p:animEffect>
                                    <p:set>
                                      <p:cBhvr>
                                        <p:cTn id="45" dur="1" fill="hold">
                                          <p:stCondLst>
                                            <p:cond delay="499"/>
                                          </p:stCondLst>
                                        </p:cTn>
                                        <p:tgtEl>
                                          <p:spTgt spid="5"/>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500"/>
                                        <p:tgtEl>
                                          <p:spTgt spid="38"/>
                                        </p:tgtEl>
                                      </p:cBhvr>
                                    </p:animEffect>
                                    <p:set>
                                      <p:cBhvr>
                                        <p:cTn id="48" dur="1" fill="hold">
                                          <p:stCondLst>
                                            <p:cond delay="499"/>
                                          </p:stCondLst>
                                        </p:cTn>
                                        <p:tgtEl>
                                          <p:spTgt spid="38"/>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500"/>
                                        <p:tgtEl>
                                          <p:spTgt spid="43"/>
                                        </p:tgtEl>
                                      </p:cBhvr>
                                    </p:animEffect>
                                    <p:set>
                                      <p:cBhvr>
                                        <p:cTn id="51" dur="1" fill="hold">
                                          <p:stCondLst>
                                            <p:cond delay="499"/>
                                          </p:stCondLst>
                                        </p:cTn>
                                        <p:tgtEl>
                                          <p:spTgt spid="43"/>
                                        </p:tgtEl>
                                        <p:attrNameLst>
                                          <p:attrName>style.visibility</p:attrName>
                                        </p:attrNameLst>
                                      </p:cBhvr>
                                      <p:to>
                                        <p:strVal val="hidden"/>
                                      </p:to>
                                    </p:set>
                                  </p:childTnLst>
                                </p:cTn>
                              </p:par>
                              <p:par>
                                <p:cTn id="52" presetID="64" presetClass="path" presetSubtype="0" accel="50000" decel="50000" fill="hold" nodeType="withEffect">
                                  <p:stCondLst>
                                    <p:cond delay="0"/>
                                  </p:stCondLst>
                                  <p:childTnLst>
                                    <p:animMotion origin="layout" path="M -3.05556E-6 3.33333E-6 L 0.00018 -0.10556 " pathEditMode="relative" rAng="0" ptsTypes="AA">
                                      <p:cBhvr>
                                        <p:cTn id="53" dur="1000" fill="hold"/>
                                        <p:tgtEl>
                                          <p:spTgt spid="13"/>
                                        </p:tgtEl>
                                        <p:attrNameLst>
                                          <p:attrName>ppt_x</p:attrName>
                                          <p:attrName>ppt_y</p:attrName>
                                        </p:attrNameLst>
                                      </p:cBhvr>
                                      <p:rCtr x="0" y="-5278"/>
                                    </p:animMotion>
                                  </p:childTnLst>
                                </p:cTn>
                              </p:par>
                              <p:par>
                                <p:cTn id="54" presetID="64" presetClass="path" presetSubtype="0" accel="50000" decel="50000" fill="hold" nodeType="withEffect">
                                  <p:stCondLst>
                                    <p:cond delay="0"/>
                                  </p:stCondLst>
                                  <p:childTnLst>
                                    <p:animMotion origin="layout" path="M 2.77778E-6 3.33333E-6 L -0.00035 -0.10556 " pathEditMode="relative" rAng="0" ptsTypes="AA">
                                      <p:cBhvr>
                                        <p:cTn id="55" dur="1000" fill="hold"/>
                                        <p:tgtEl>
                                          <p:spTgt spid="10"/>
                                        </p:tgtEl>
                                        <p:attrNameLst>
                                          <p:attrName>ppt_x</p:attrName>
                                          <p:attrName>ppt_y</p:attrName>
                                        </p:attrNameLst>
                                      </p:cBhvr>
                                      <p:rCtr x="-17" y="-5278"/>
                                    </p:animMotion>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44">
                                            <p:txEl>
                                              <p:pRg st="0" end="0"/>
                                            </p:txEl>
                                          </p:spTgt>
                                        </p:tgtEl>
                                        <p:attrNameLst>
                                          <p:attrName>style.visibility</p:attrName>
                                        </p:attrNameLst>
                                      </p:cBhvr>
                                      <p:to>
                                        <p:strVal val="visible"/>
                                      </p:to>
                                    </p:set>
                                    <p:animEffect transition="in" filter="blinds(horizontal)">
                                      <p:cBhvr>
                                        <p:cTn id="60" dur="500"/>
                                        <p:tgtEl>
                                          <p:spTgt spid="44">
                                            <p:txEl>
                                              <p:pRg st="0" end="0"/>
                                            </p:txEl>
                                          </p:spTgt>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44">
                                            <p:txEl>
                                              <p:pRg st="1" end="1"/>
                                            </p:txEl>
                                          </p:spTgt>
                                        </p:tgtEl>
                                        <p:attrNameLst>
                                          <p:attrName>style.visibility</p:attrName>
                                        </p:attrNameLst>
                                      </p:cBhvr>
                                      <p:to>
                                        <p:strVal val="visible"/>
                                      </p:to>
                                    </p:set>
                                    <p:animEffect transition="in" filter="blinds(horizontal)">
                                      <p:cBhvr>
                                        <p:cTn id="63" dur="500"/>
                                        <p:tgtEl>
                                          <p:spTgt spid="44">
                                            <p:txEl>
                                              <p:pRg st="1" end="1"/>
                                            </p:txEl>
                                          </p:spTgt>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44">
                                            <p:txEl>
                                              <p:pRg st="2" end="2"/>
                                            </p:txEl>
                                          </p:spTgt>
                                        </p:tgtEl>
                                        <p:attrNameLst>
                                          <p:attrName>style.visibility</p:attrName>
                                        </p:attrNameLst>
                                      </p:cBhvr>
                                      <p:to>
                                        <p:strVal val="visible"/>
                                      </p:to>
                                    </p:set>
                                    <p:animEffect transition="in" filter="blinds(horizontal)">
                                      <p:cBhvr>
                                        <p:cTn id="66" dur="500"/>
                                        <p:tgtEl>
                                          <p:spTgt spid="44">
                                            <p:txEl>
                                              <p:pRg st="2" end="2"/>
                                            </p:txEl>
                                          </p:spTgt>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44">
                                            <p:txEl>
                                              <p:pRg st="3" end="3"/>
                                            </p:txEl>
                                          </p:spTgt>
                                        </p:tgtEl>
                                        <p:attrNameLst>
                                          <p:attrName>style.visibility</p:attrName>
                                        </p:attrNameLst>
                                      </p:cBhvr>
                                      <p:to>
                                        <p:strVal val="visible"/>
                                      </p:to>
                                    </p:set>
                                    <p:animEffect transition="in" filter="blinds(horizontal)">
                                      <p:cBhvr>
                                        <p:cTn id="69" dur="500"/>
                                        <p:tgtEl>
                                          <p:spTgt spid="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9" grpId="1" animBg="1"/>
      <p:bldP spid="40" grpId="0" animBg="1"/>
      <p:bldP spid="40" grpId="1" animBg="1"/>
      <p:bldP spid="4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Exploration Model</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sp>
        <p:nvSpPr>
          <p:cNvPr id="6" name="Rounded Rectangle 5"/>
          <p:cNvSpPr/>
          <p:nvPr/>
        </p:nvSpPr>
        <p:spPr>
          <a:xfrm>
            <a:off x="762000" y="1905000"/>
            <a:ext cx="7772400" cy="16764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r>
              <a:rPr lang="en-US" sz="2800" b="1" i="1" dirty="0" smtClean="0">
                <a:ln>
                  <a:solidFill>
                    <a:srgbClr val="000000"/>
                  </a:solidFill>
                </a:ln>
              </a:rPr>
              <a:t>Exploration Bias  </a:t>
            </a:r>
            <a:r>
              <a:rPr lang="en-US" sz="2400" dirty="0"/>
              <a:t>As a user </a:t>
            </a:r>
            <a:r>
              <a:rPr lang="en-US" sz="2400" dirty="0" smtClean="0"/>
              <a:t>clicks a </a:t>
            </a:r>
            <a:r>
              <a:rPr lang="en-US" sz="2400" dirty="0"/>
              <a:t>vertical result, he is </a:t>
            </a:r>
            <a:r>
              <a:rPr lang="en-US" sz="2400" b="1" dirty="0"/>
              <a:t>more likely to be satisfied with </a:t>
            </a:r>
            <a:r>
              <a:rPr lang="en-US" sz="2400" b="1" dirty="0" smtClean="0"/>
              <a:t>the result </a:t>
            </a:r>
            <a:r>
              <a:rPr lang="en-US" sz="2400" dirty="0"/>
              <a:t>and end the whole search session.</a:t>
            </a:r>
            <a:endParaRPr lang="en-US" sz="2400" dirty="0">
              <a:ln>
                <a:solidFill>
                  <a:srgbClr val="000000"/>
                </a:solidFill>
              </a:ln>
            </a:endParaRPr>
          </a:p>
        </p:txBody>
      </p:sp>
      <p:sp>
        <p:nvSpPr>
          <p:cNvPr id="8" name="内容占位符 2"/>
          <p:cNvSpPr>
            <a:spLocks noGrp="1"/>
          </p:cNvSpPr>
          <p:nvPr>
            <p:ph idx="1"/>
          </p:nvPr>
        </p:nvSpPr>
        <p:spPr>
          <a:xfrm>
            <a:off x="304800" y="3810000"/>
            <a:ext cx="8686800" cy="2590800"/>
          </a:xfrm>
        </p:spPr>
        <p:txBody>
          <a:bodyPr>
            <a:normAutofit/>
          </a:bodyPr>
          <a:lstStyle/>
          <a:p>
            <a:r>
              <a:rPr lang="en-US" altLang="zh-CN" sz="2800" dirty="0" smtClean="0"/>
              <a:t>Introduce a binary random variable </a:t>
            </a:r>
            <a:r>
              <a:rPr lang="en-US" altLang="zh-CN" sz="2800" i="1" dirty="0" smtClean="0"/>
              <a:t>D</a:t>
            </a:r>
          </a:p>
          <a:p>
            <a:pPr lvl="1"/>
            <a:r>
              <a:rPr lang="en-US" altLang="zh-CN" sz="2600" i="1" dirty="0" smtClean="0"/>
              <a:t>D</a:t>
            </a:r>
            <a:r>
              <a:rPr lang="en-US" altLang="zh-CN" sz="2600" dirty="0" smtClean="0"/>
              <a:t> = 1:  there exists an exploration bias in current session </a:t>
            </a:r>
            <a:r>
              <a:rPr lang="en-US" altLang="zh-CN" sz="2600" i="1" dirty="0" smtClean="0"/>
              <a:t>s</a:t>
            </a:r>
            <a:r>
              <a:rPr lang="en-US" altLang="zh-CN" sz="2600" dirty="0" smtClean="0"/>
              <a:t>.</a:t>
            </a:r>
          </a:p>
          <a:p>
            <a:pPr lvl="1"/>
            <a:r>
              <a:rPr lang="en-US" altLang="zh-CN" i="1" dirty="0" err="1" smtClean="0"/>
              <a:t>C</a:t>
            </a:r>
            <a:r>
              <a:rPr lang="en-US" altLang="zh-CN" i="1" baseline="-25000" dirty="0" err="1" smtClean="0"/>
              <a:t>v</a:t>
            </a:r>
            <a:r>
              <a:rPr lang="en-US" altLang="zh-CN" dirty="0" smtClean="0"/>
              <a:t> = 1:  there exists a click on a vertical result.</a:t>
            </a:r>
          </a:p>
          <a:p>
            <a:pPr lvl="1"/>
            <a:r>
              <a:rPr lang="en-US" altLang="zh-CN" dirty="0" smtClean="0"/>
              <a:t>P(</a:t>
            </a:r>
            <a:r>
              <a:rPr lang="en-US" altLang="zh-CN" i="1" dirty="0" smtClean="0"/>
              <a:t>D</a:t>
            </a:r>
            <a:r>
              <a:rPr lang="en-US" altLang="zh-CN" dirty="0" smtClean="0"/>
              <a:t> = 1 | </a:t>
            </a:r>
            <a:r>
              <a:rPr lang="en-US" altLang="zh-CN" i="1" dirty="0" err="1" smtClean="0"/>
              <a:t>C</a:t>
            </a:r>
            <a:r>
              <a:rPr lang="en-US" altLang="zh-CN" i="1" baseline="-25000" dirty="0" err="1" smtClean="0"/>
              <a:t>v</a:t>
            </a:r>
            <a:r>
              <a:rPr lang="en-US" altLang="zh-CN" dirty="0" smtClean="0"/>
              <a:t> = 0) = 0</a:t>
            </a:r>
          </a:p>
          <a:p>
            <a:pPr lvl="1"/>
            <a:r>
              <a:rPr lang="en-US" altLang="zh-CN" dirty="0" smtClean="0"/>
              <a:t>P(</a:t>
            </a:r>
            <a:r>
              <a:rPr lang="en-US" altLang="zh-CN" i="1" dirty="0" smtClean="0"/>
              <a:t>D</a:t>
            </a:r>
            <a:r>
              <a:rPr lang="en-US" altLang="zh-CN" dirty="0" smtClean="0"/>
              <a:t> = 1 | </a:t>
            </a:r>
            <a:r>
              <a:rPr lang="en-US" altLang="zh-CN" i="1" dirty="0" err="1" smtClean="0"/>
              <a:t>C</a:t>
            </a:r>
            <a:r>
              <a:rPr lang="en-US" altLang="zh-CN" i="1" baseline="-25000" dirty="0" err="1" smtClean="0"/>
              <a:t>v</a:t>
            </a:r>
            <a:r>
              <a:rPr lang="en-US" altLang="zh-CN" dirty="0" smtClean="0"/>
              <a:t> = 1) = </a:t>
            </a:r>
            <a:r>
              <a:rPr lang="en-US" altLang="zh-CN" i="1" dirty="0" smtClean="0"/>
              <a:t>e</a:t>
            </a:r>
            <a:r>
              <a:rPr lang="en-US" altLang="zh-CN" dirty="0" smtClean="0"/>
              <a:t>(</a:t>
            </a:r>
            <a:r>
              <a:rPr lang="en-US" altLang="zh-CN" i="1" dirty="0" smtClean="0"/>
              <a:t>s</a:t>
            </a:r>
            <a:r>
              <a:rPr lang="en-US" altLang="zh-CN" dirty="0" smtClean="0"/>
              <a:t>)</a:t>
            </a:r>
          </a:p>
          <a:p>
            <a:pPr lvl="1"/>
            <a:endParaRPr lang="en-US" altLang="zh-CN" dirty="0" smtClean="0"/>
          </a:p>
          <a:p>
            <a:pPr lvl="1"/>
            <a:endParaRPr lang="en-US" altLang="zh-CN" dirty="0" smtClean="0"/>
          </a:p>
          <a:p>
            <a:pPr lvl="1"/>
            <a:endParaRPr lang="en-US" altLang="zh-CN" sz="2400" dirty="0" smtClean="0"/>
          </a:p>
          <a:p>
            <a:pPr marL="118872" indent="0">
              <a:buNone/>
            </a:pPr>
            <a:endParaRPr lang="en-US" altLang="zh-CN" sz="2800" dirty="0" smtClean="0"/>
          </a:p>
          <a:p>
            <a:endParaRPr lang="en-US" altLang="zh-CN" sz="2800" dirty="0"/>
          </a:p>
          <a:p>
            <a:endParaRPr lang="zh-CN" altLang="en-US" sz="2800" dirty="0"/>
          </a:p>
        </p:txBody>
      </p:sp>
    </p:spTree>
    <p:extLst>
      <p:ext uri="{BB962C8B-B14F-4D97-AF65-F5344CB8AC3E}">
        <p14:creationId xmlns:p14="http://schemas.microsoft.com/office/powerpoint/2010/main" val="31735148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p:tgtEl>
                                          <p:spTgt spid="8">
                                            <p:txEl>
                                              <p:pRg st="0" end="0"/>
                                            </p:txEl>
                                          </p:spTgt>
                                        </p:tgtEl>
                                        <p:attrNameLst>
                                          <p:attrName>ppt_x</p:attrName>
                                        </p:attrNameLst>
                                      </p:cBhvr>
                                      <p:tavLst>
                                        <p:tav tm="0">
                                          <p:val>
                                            <p:strVal val="#ppt_x-#ppt_w*1.125000"/>
                                          </p:val>
                                        </p:tav>
                                        <p:tav tm="100000">
                                          <p:val>
                                            <p:strVal val="#ppt_x"/>
                                          </p:val>
                                        </p:tav>
                                      </p:tavLst>
                                    </p:anim>
                                    <p:animEffect transition="in" filter="wipe(right)">
                                      <p:cBhvr>
                                        <p:cTn id="13" dur="500"/>
                                        <p:tgtEl>
                                          <p:spTgt spid="8">
                                            <p:txEl>
                                              <p:pRg st="0" end="0"/>
                                            </p:txEl>
                                          </p:spTgt>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p:tgtEl>
                                          <p:spTgt spid="8">
                                            <p:txEl>
                                              <p:pRg st="1" end="1"/>
                                            </p:txEl>
                                          </p:spTgt>
                                        </p:tgtEl>
                                        <p:attrNameLst>
                                          <p:attrName>ppt_x</p:attrName>
                                        </p:attrNameLst>
                                      </p:cBhvr>
                                      <p:tavLst>
                                        <p:tav tm="0">
                                          <p:val>
                                            <p:strVal val="#ppt_x-#ppt_w*1.125000"/>
                                          </p:val>
                                        </p:tav>
                                        <p:tav tm="100000">
                                          <p:val>
                                            <p:strVal val="#ppt_x"/>
                                          </p:val>
                                        </p:tav>
                                      </p:tavLst>
                                    </p:anim>
                                    <p:animEffect transition="in" filter="wipe(right)">
                                      <p:cBhvr>
                                        <p:cTn id="17" dur="500"/>
                                        <p:tgtEl>
                                          <p:spTgt spid="8">
                                            <p:txEl>
                                              <p:pRg st="1" end="1"/>
                                            </p:tx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 calcmode="lin" valueType="num">
                                      <p:cBhvr additive="base">
                                        <p:cTn id="20" dur="500"/>
                                        <p:tgtEl>
                                          <p:spTgt spid="8">
                                            <p:txEl>
                                              <p:pRg st="2" end="2"/>
                                            </p:txEl>
                                          </p:spTgt>
                                        </p:tgtEl>
                                        <p:attrNameLst>
                                          <p:attrName>ppt_x</p:attrName>
                                        </p:attrNameLst>
                                      </p:cBhvr>
                                      <p:tavLst>
                                        <p:tav tm="0">
                                          <p:val>
                                            <p:strVal val="#ppt_x-#ppt_w*1.125000"/>
                                          </p:val>
                                        </p:tav>
                                        <p:tav tm="100000">
                                          <p:val>
                                            <p:strVal val="#ppt_x"/>
                                          </p:val>
                                        </p:tav>
                                      </p:tavLst>
                                    </p:anim>
                                    <p:animEffect transition="in" filter="wipe(right)">
                                      <p:cBhvr>
                                        <p:cTn id="21" dur="500"/>
                                        <p:tgtEl>
                                          <p:spTgt spid="8">
                                            <p:txEl>
                                              <p:pRg st="2" end="2"/>
                                            </p:txEl>
                                          </p:spTgt>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 calcmode="lin" valueType="num">
                                      <p:cBhvr additive="base">
                                        <p:cTn id="24" dur="500"/>
                                        <p:tgtEl>
                                          <p:spTgt spid="8">
                                            <p:txEl>
                                              <p:pRg st="3" end="3"/>
                                            </p:txEl>
                                          </p:spTgt>
                                        </p:tgtEl>
                                        <p:attrNameLst>
                                          <p:attrName>ppt_x</p:attrName>
                                        </p:attrNameLst>
                                      </p:cBhvr>
                                      <p:tavLst>
                                        <p:tav tm="0">
                                          <p:val>
                                            <p:strVal val="#ppt_x-#ppt_w*1.125000"/>
                                          </p:val>
                                        </p:tav>
                                        <p:tav tm="100000">
                                          <p:val>
                                            <p:strVal val="#ppt_x"/>
                                          </p:val>
                                        </p:tav>
                                      </p:tavLst>
                                    </p:anim>
                                    <p:animEffect transition="in" filter="wipe(right)">
                                      <p:cBhvr>
                                        <p:cTn id="25" dur="500"/>
                                        <p:tgtEl>
                                          <p:spTgt spid="8">
                                            <p:txEl>
                                              <p:pRg st="3" end="3"/>
                                            </p:txEl>
                                          </p:spTgt>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8">
                                            <p:txEl>
                                              <p:pRg st="4" end="4"/>
                                            </p:txEl>
                                          </p:spTgt>
                                        </p:tgtEl>
                                        <p:attrNameLst>
                                          <p:attrName>style.visibility</p:attrName>
                                        </p:attrNameLst>
                                      </p:cBhvr>
                                      <p:to>
                                        <p:strVal val="visible"/>
                                      </p:to>
                                    </p:set>
                                    <p:anim calcmode="lin" valueType="num">
                                      <p:cBhvr additive="base">
                                        <p:cTn id="28" dur="500"/>
                                        <p:tgtEl>
                                          <p:spTgt spid="8">
                                            <p:txEl>
                                              <p:pRg st="4" end="4"/>
                                            </p:txEl>
                                          </p:spTgt>
                                        </p:tgtEl>
                                        <p:attrNameLst>
                                          <p:attrName>ppt_x</p:attrName>
                                        </p:attrNameLst>
                                      </p:cBhvr>
                                      <p:tavLst>
                                        <p:tav tm="0">
                                          <p:val>
                                            <p:strVal val="#ppt_x-#ppt_w*1.125000"/>
                                          </p:val>
                                        </p:tav>
                                        <p:tav tm="100000">
                                          <p:val>
                                            <p:strVal val="#ppt_x"/>
                                          </p:val>
                                        </p:tav>
                                      </p:tavLst>
                                    </p:anim>
                                    <p:animEffect transition="in" filter="wipe(right)">
                                      <p:cBhvr>
                                        <p:cTn id="29"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Exploration Model</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sp>
        <p:nvSpPr>
          <p:cNvPr id="3" name="Content Placeholder 2"/>
          <p:cNvSpPr>
            <a:spLocks noGrp="1"/>
          </p:cNvSpPr>
          <p:nvPr>
            <p:ph idx="1"/>
          </p:nvPr>
        </p:nvSpPr>
        <p:spPr>
          <a:xfrm>
            <a:off x="457200" y="4648200"/>
            <a:ext cx="8229600" cy="1143000"/>
          </a:xfrm>
        </p:spPr>
        <p:txBody>
          <a:bodyPr>
            <a:normAutofit/>
          </a:bodyPr>
          <a:lstStyle/>
          <a:p>
            <a:r>
              <a:rPr lang="en-US" sz="2800" i="1" dirty="0" smtClean="0"/>
              <a:t>V</a:t>
            </a:r>
            <a:r>
              <a:rPr lang="en-US" sz="2800" i="1" baseline="-25000" dirty="0" smtClean="0"/>
              <a:t>i </a:t>
            </a:r>
            <a:r>
              <a:rPr lang="en-US" sz="2800" i="1" dirty="0"/>
              <a:t> </a:t>
            </a:r>
            <a:r>
              <a:rPr lang="en-US" sz="2800" i="1" dirty="0" smtClean="0"/>
              <a:t>= 1</a:t>
            </a:r>
            <a:r>
              <a:rPr lang="en-US" sz="2800" dirty="0" smtClean="0"/>
              <a:t>: document at position </a:t>
            </a:r>
            <a:r>
              <a:rPr lang="en-US" sz="2800" i="1" dirty="0" err="1" smtClean="0"/>
              <a:t>i</a:t>
            </a:r>
            <a:r>
              <a:rPr lang="en-US" sz="2800" dirty="0" smtClean="0"/>
              <a:t> is a vertical.</a:t>
            </a:r>
            <a:endParaRPr lang="en-US" sz="2800" i="1" baseline="-25000" dirty="0" smtClean="0"/>
          </a:p>
          <a:p>
            <a:r>
              <a:rPr lang="en-US" sz="2800" i="1" dirty="0" smtClean="0"/>
              <a:t>e</a:t>
            </a:r>
            <a:r>
              <a:rPr lang="en-US" sz="2800" dirty="0" smtClean="0"/>
              <a:t>(</a:t>
            </a:r>
            <a:r>
              <a:rPr lang="en-US" sz="2800" i="1" dirty="0" smtClean="0"/>
              <a:t>s</a:t>
            </a:r>
            <a:r>
              <a:rPr lang="en-US" sz="2800" dirty="0" smtClean="0"/>
              <a:t>): position-specific or document-specific.</a:t>
            </a:r>
            <a:endParaRPr lang="en-US" sz="2800" dirty="0"/>
          </a:p>
        </p:txBody>
      </p:sp>
      <p:pic>
        <p:nvPicPr>
          <p:cNvPr id="4" name="Picture 3" descr="Screen shot 2012-02-09 at 7.00.4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2363324"/>
            <a:ext cx="3733800" cy="837076"/>
          </a:xfrm>
          <a:prstGeom prst="rect">
            <a:avLst/>
          </a:prstGeom>
        </p:spPr>
      </p:pic>
      <p:pic>
        <p:nvPicPr>
          <p:cNvPr id="5" name="Picture 4" descr="Screen shot 2012-02-09 at 7.00.5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0" y="3391083"/>
            <a:ext cx="6019800" cy="952317"/>
          </a:xfrm>
          <a:prstGeom prst="rect">
            <a:avLst/>
          </a:prstGeom>
        </p:spPr>
      </p:pic>
    </p:spTree>
    <p:extLst>
      <p:ext uri="{BB962C8B-B14F-4D97-AF65-F5344CB8AC3E}">
        <p14:creationId xmlns:p14="http://schemas.microsoft.com/office/powerpoint/2010/main" val="29902224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7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Joint Vertical Model(JVM)</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sp>
        <p:nvSpPr>
          <p:cNvPr id="4" name="内容占位符 2"/>
          <p:cNvSpPr>
            <a:spLocks noGrp="1"/>
          </p:cNvSpPr>
          <p:nvPr>
            <p:ph idx="1"/>
          </p:nvPr>
        </p:nvSpPr>
        <p:spPr>
          <a:xfrm>
            <a:off x="457200" y="1775191"/>
            <a:ext cx="8229600" cy="4625609"/>
          </a:xfrm>
        </p:spPr>
        <p:txBody>
          <a:bodyPr>
            <a:normAutofit/>
          </a:bodyPr>
          <a:lstStyle/>
          <a:p>
            <a:pPr marL="118872" indent="0">
              <a:buNone/>
            </a:pPr>
            <a:endParaRPr lang="en-US" altLang="zh-CN" sz="2800" dirty="0" smtClean="0"/>
          </a:p>
          <a:p>
            <a:r>
              <a:rPr lang="en-US" altLang="zh-CN" sz="2800" dirty="0" smtClean="0"/>
              <a:t>Combine </a:t>
            </a:r>
            <a:r>
              <a:rPr lang="en-US" altLang="zh-CN" sz="2800" dirty="0" smtClean="0">
                <a:solidFill>
                  <a:srgbClr val="C00000"/>
                </a:solidFill>
              </a:rPr>
              <a:t>Attention Model </a:t>
            </a:r>
            <a:r>
              <a:rPr lang="en-US" altLang="zh-CN" sz="2800" dirty="0" smtClean="0"/>
              <a:t>and </a:t>
            </a:r>
            <a:r>
              <a:rPr lang="en-US" altLang="zh-CN" sz="2800" dirty="0" smtClean="0">
                <a:solidFill>
                  <a:srgbClr val="C00000"/>
                </a:solidFill>
              </a:rPr>
              <a:t>Exploration Model</a:t>
            </a:r>
            <a:r>
              <a:rPr lang="en-US" altLang="zh-CN" sz="2800" dirty="0" smtClean="0"/>
              <a:t>.</a:t>
            </a:r>
          </a:p>
          <a:p>
            <a:pPr marL="118872" indent="0">
              <a:buNone/>
            </a:pPr>
            <a:endParaRPr lang="en-US" altLang="zh-CN" sz="2800" dirty="0" smtClean="0"/>
          </a:p>
          <a:p>
            <a:pPr marL="118872" indent="0">
              <a:buNone/>
            </a:pPr>
            <a:endParaRPr lang="en-US" altLang="zh-CN" sz="2800" dirty="0"/>
          </a:p>
          <a:p>
            <a:endParaRPr lang="en-US" altLang="zh-CN" sz="2800" dirty="0" smtClean="0"/>
          </a:p>
          <a:p>
            <a:r>
              <a:rPr lang="en-US" altLang="zh-CN" sz="2800" dirty="0" smtClean="0"/>
              <a:t>We will estimate an attention bias </a:t>
            </a:r>
            <a:r>
              <a:rPr lang="en-US" altLang="zh-CN" sz="2800" i="1" dirty="0" smtClean="0"/>
              <a:t>a</a:t>
            </a:r>
            <a:r>
              <a:rPr lang="en-US" altLang="zh-CN" sz="2800" dirty="0" smtClean="0"/>
              <a:t>(</a:t>
            </a:r>
            <a:r>
              <a:rPr lang="en-US" altLang="zh-CN" sz="2800" i="1" dirty="0" smtClean="0"/>
              <a:t>s</a:t>
            </a:r>
            <a:r>
              <a:rPr lang="en-US" altLang="zh-CN" sz="2800" dirty="0" smtClean="0"/>
              <a:t>), an exploration bias </a:t>
            </a:r>
            <a:r>
              <a:rPr lang="en-US" altLang="zh-CN" sz="2800" i="1" dirty="0" smtClean="0"/>
              <a:t>e</a:t>
            </a:r>
            <a:r>
              <a:rPr lang="en-US" altLang="zh-CN" sz="2800" dirty="0" smtClean="0"/>
              <a:t>(</a:t>
            </a:r>
            <a:r>
              <a:rPr lang="en-US" altLang="zh-CN" sz="2800" i="1" dirty="0" smtClean="0"/>
              <a:t>s</a:t>
            </a:r>
            <a:r>
              <a:rPr lang="en-US" altLang="zh-CN" sz="2800" dirty="0" smtClean="0"/>
              <a:t>) for each session </a:t>
            </a:r>
            <a:r>
              <a:rPr lang="en-US" altLang="zh-CN" sz="2800" i="1" dirty="0" smtClean="0"/>
              <a:t>s.</a:t>
            </a:r>
            <a:endParaRPr lang="zh-CN" altLang="en-US" sz="2800" i="1" dirty="0"/>
          </a:p>
        </p:txBody>
      </p:sp>
      <p:pic>
        <p:nvPicPr>
          <p:cNvPr id="3" name="Picture 2" descr="Screen shot 2012-02-09 at 7.13.0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2895600"/>
            <a:ext cx="7010400" cy="747433"/>
          </a:xfrm>
          <a:prstGeom prst="rect">
            <a:avLst/>
          </a:prstGeom>
        </p:spPr>
      </p:pic>
    </p:spTree>
    <p:extLst>
      <p:ext uri="{BB962C8B-B14F-4D97-AF65-F5344CB8AC3E}">
        <p14:creationId xmlns:p14="http://schemas.microsoft.com/office/powerpoint/2010/main" val="254526436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blinds(horizontal)">
                                      <p:cBhvr>
                                        <p:cTn id="15"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514600" y="5867400"/>
            <a:ext cx="5867400" cy="838200"/>
            <a:chOff x="2514600" y="3733800"/>
            <a:chExt cx="5867400" cy="838200"/>
          </a:xfrm>
        </p:grpSpPr>
        <p:pic>
          <p:nvPicPr>
            <p:cNvPr id="9" name="Picture 8" descr="Screen shot 2012-02-09 at 7.20.0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3733800"/>
              <a:ext cx="2773556" cy="838200"/>
            </a:xfrm>
            <a:prstGeom prst="rect">
              <a:avLst/>
            </a:prstGeom>
          </p:spPr>
        </p:pic>
        <p:pic>
          <p:nvPicPr>
            <p:cNvPr id="10" name="Picture 9" descr="Screen shot 2012-02-09 at 7.20.17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075970"/>
              <a:ext cx="3657600" cy="419830"/>
            </a:xfrm>
            <a:prstGeom prst="rect">
              <a:avLst/>
            </a:prstGeom>
          </p:spPr>
        </p:pic>
      </p:grpSp>
      <p:sp>
        <p:nvSpPr>
          <p:cNvPr id="2" name="标题 1"/>
          <p:cNvSpPr>
            <a:spLocks noGrp="1"/>
          </p:cNvSpPr>
          <p:nvPr>
            <p:ph type="title"/>
          </p:nvPr>
        </p:nvSpPr>
        <p:spPr/>
        <p:txBody>
          <a:bodyPr>
            <a:normAutofit/>
          </a:bodyPr>
          <a:lstStyle/>
          <a:p>
            <a:r>
              <a:rPr lang="en-US" altLang="zh-CN" sz="4000" b="0" dirty="0" smtClean="0"/>
              <a:t>Inference</a:t>
            </a:r>
            <a:endParaRPr lang="zh-CN" altLang="en-US" sz="4000" b="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a:t>
            </a:r>
            <a:r>
              <a:rPr lang="en-US" altLang="zh-CN" b="1" dirty="0" smtClean="0">
                <a:solidFill>
                  <a:schemeClr val="accent1">
                    <a:lumMod val="60000"/>
                    <a:lumOff val="40000"/>
                  </a:schemeClr>
                </a:solidFill>
              </a:rPr>
              <a:t>  </a:t>
            </a:r>
            <a:r>
              <a:rPr lang="en-US" altLang="zh-CN" dirty="0" smtClean="0">
                <a:solidFill>
                  <a:schemeClr val="bg1"/>
                </a:solidFill>
              </a:rPr>
              <a:t>|  </a:t>
            </a:r>
            <a:r>
              <a:rPr lang="en-US" altLang="zh-CN" b="1" dirty="0" smtClean="0">
                <a:solidFill>
                  <a:schemeClr val="accent1">
                    <a:lumMod val="60000"/>
                    <a:lumOff val="40000"/>
                  </a:schemeClr>
                </a:solidFill>
              </a:rPr>
              <a:t>Models</a:t>
            </a:r>
            <a:r>
              <a:rPr lang="en-US" altLang="zh-CN" dirty="0" smtClean="0">
                <a:solidFill>
                  <a:schemeClr val="bg1"/>
                </a:solidFill>
              </a:rPr>
              <a:t>  |  Experiments  |  Conclusion</a:t>
            </a:r>
            <a:endParaRPr lang="zh-CN" altLang="en-US" dirty="0">
              <a:solidFill>
                <a:schemeClr val="bg1"/>
              </a:solidFill>
            </a:endParaRPr>
          </a:p>
        </p:txBody>
      </p:sp>
      <p:sp>
        <p:nvSpPr>
          <p:cNvPr id="8" name="Content Placeholder 2"/>
          <p:cNvSpPr>
            <a:spLocks noGrp="1"/>
          </p:cNvSpPr>
          <p:nvPr>
            <p:ph idx="1"/>
          </p:nvPr>
        </p:nvSpPr>
        <p:spPr>
          <a:xfrm>
            <a:off x="457200" y="1775191"/>
            <a:ext cx="8153400" cy="4854209"/>
          </a:xfrm>
        </p:spPr>
        <p:txBody>
          <a:bodyPr>
            <a:normAutofit/>
          </a:bodyPr>
          <a:lstStyle/>
          <a:p>
            <a:r>
              <a:rPr lang="en-US" sz="2800" dirty="0" smtClean="0"/>
              <a:t>Our models can embrace </a:t>
            </a:r>
            <a:r>
              <a:rPr lang="en-US" sz="2800" dirty="0"/>
              <a:t>the assumption of most existing click models dependent </a:t>
            </a:r>
            <a:r>
              <a:rPr lang="en-US" sz="2800" dirty="0" smtClean="0"/>
              <a:t>on the </a:t>
            </a:r>
            <a:r>
              <a:rPr lang="en-US" sz="2800" b="1" dirty="0"/>
              <a:t>examination hypothesis</a:t>
            </a:r>
            <a:r>
              <a:rPr lang="en-US" sz="2800" dirty="0" smtClean="0"/>
              <a:t>.</a:t>
            </a:r>
          </a:p>
          <a:p>
            <a:endParaRPr lang="en-US" sz="2800" dirty="0"/>
          </a:p>
          <a:p>
            <a:r>
              <a:rPr lang="en-US" sz="2800" dirty="0" smtClean="0"/>
              <a:t>EM-based inference</a:t>
            </a:r>
          </a:p>
          <a:p>
            <a:endParaRPr lang="en-US" sz="2800" dirty="0" smtClean="0"/>
          </a:p>
          <a:p>
            <a:endParaRPr lang="en-US" sz="2800" dirty="0"/>
          </a:p>
          <a:p>
            <a:endParaRPr lang="en-US" sz="2800" dirty="0" smtClean="0"/>
          </a:p>
          <a:p>
            <a:endParaRPr lang="en-US" sz="2800" dirty="0" smtClean="0"/>
          </a:p>
          <a:p>
            <a:endParaRPr lang="en-US" sz="2800" dirty="0"/>
          </a:p>
          <a:p>
            <a:r>
              <a:rPr lang="en-US" sz="2800" dirty="0" smtClean="0"/>
              <a:t>For example,                         ,  </a:t>
            </a:r>
            <a:endParaRPr lang="en-US" sz="2800" dirty="0"/>
          </a:p>
        </p:txBody>
      </p:sp>
      <p:pic>
        <p:nvPicPr>
          <p:cNvPr id="12"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0" y="1752600"/>
            <a:ext cx="5348654" cy="4343400"/>
          </a:xfrm>
          <a:prstGeom prst="rect">
            <a:avLst/>
          </a:prstGeom>
        </p:spPr>
      </p:pic>
    </p:spTree>
    <p:extLst>
      <p:ext uri="{BB962C8B-B14F-4D97-AF65-F5344CB8AC3E}">
        <p14:creationId xmlns:p14="http://schemas.microsoft.com/office/powerpoint/2010/main" val="13982963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8" end="8"/>
                                            </p:txEl>
                                          </p:spTgt>
                                        </p:tgtEl>
                                        <p:attrNameLst>
                                          <p:attrName>style.visibility</p:attrName>
                                        </p:attrNameLst>
                                      </p:cBhvr>
                                      <p:to>
                                        <p:strVal val="visible"/>
                                      </p:to>
                                    </p:set>
                                    <p:animEffect transition="in" filter="blinds(horizontal)">
                                      <p:cBhvr>
                                        <p:cTn id="7" dur="500"/>
                                        <p:tgtEl>
                                          <p:spTgt spid="8">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0" dirty="0" smtClean="0"/>
              <a:t>Experimental Setup</a:t>
            </a:r>
            <a:endParaRPr lang="en-US" sz="4000" b="0" dirty="0"/>
          </a:p>
        </p:txBody>
      </p:sp>
      <p:sp>
        <p:nvSpPr>
          <p:cNvPr id="3" name="Content Placeholder 2"/>
          <p:cNvSpPr>
            <a:spLocks noGrp="1"/>
          </p:cNvSpPr>
          <p:nvPr>
            <p:ph idx="1"/>
          </p:nvPr>
        </p:nvSpPr>
        <p:spPr>
          <a:xfrm>
            <a:off x="304800" y="1775191"/>
            <a:ext cx="8686800" cy="4625609"/>
          </a:xfrm>
        </p:spPr>
        <p:txBody>
          <a:bodyPr/>
          <a:lstStyle/>
          <a:p>
            <a:r>
              <a:rPr lang="en-US" sz="2800" dirty="0" smtClean="0"/>
              <a:t>One week’s click log collected in June 2011</a:t>
            </a:r>
          </a:p>
          <a:p>
            <a:r>
              <a:rPr lang="en-US" altLang="zh-CN" sz="2800" dirty="0" smtClean="0">
                <a:solidFill>
                  <a:srgbClr val="C00000"/>
                </a:solidFill>
              </a:rPr>
              <a:t>998,107</a:t>
            </a:r>
            <a:r>
              <a:rPr lang="en-US" altLang="zh-CN" sz="2800" dirty="0" smtClean="0"/>
              <a:t> sampled queries, </a:t>
            </a:r>
            <a:r>
              <a:rPr lang="en-US" altLang="zh-CN" sz="2800" dirty="0" smtClean="0">
                <a:solidFill>
                  <a:srgbClr val="C00000"/>
                </a:solidFill>
              </a:rPr>
              <a:t>27.5 million </a:t>
            </a:r>
            <a:r>
              <a:rPr lang="en-US" altLang="zh-CN" sz="2800" dirty="0" smtClean="0"/>
              <a:t>query sessions</a:t>
            </a:r>
          </a:p>
          <a:p>
            <a:endParaRPr lang="en-US" altLang="zh-CN" sz="2800" dirty="0" smtClean="0"/>
          </a:p>
          <a:p>
            <a:pPr marL="768096" lvl="2" indent="0">
              <a:buNone/>
            </a:pPr>
            <a:endParaRPr lang="en-US" altLang="zh-CN" dirty="0" smtClean="0"/>
          </a:p>
          <a:p>
            <a:pPr marL="457200" lvl="1" indent="0">
              <a:buNone/>
            </a:pPr>
            <a:endParaRPr lang="en-US" altLang="zh-CN" dirty="0" smtClean="0"/>
          </a:p>
          <a:p>
            <a:pPr lvl="1"/>
            <a:endParaRPr lang="en-US" altLang="zh-CN" dirty="0" smtClean="0"/>
          </a:p>
          <a:p>
            <a:pPr lvl="1"/>
            <a:endParaRPr lang="en-US" dirty="0" smtClean="0"/>
          </a:p>
          <a:p>
            <a:pPr lvl="1"/>
            <a:endParaRPr lang="en-US" dirty="0" smtClean="0"/>
          </a:p>
          <a:p>
            <a:pPr lvl="2"/>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a:t>
            </a:r>
            <a:r>
              <a:rPr lang="en-US" altLang="zh-CN" dirty="0" smtClean="0">
                <a:solidFill>
                  <a:schemeClr val="accent1">
                    <a:lumMod val="60000"/>
                    <a:lumOff val="40000"/>
                  </a:schemeClr>
                </a:solidFill>
              </a:rPr>
              <a:t>Experiments</a:t>
            </a:r>
            <a:r>
              <a:rPr lang="en-US" altLang="zh-CN" dirty="0" smtClean="0">
                <a:solidFill>
                  <a:schemeClr val="bg1"/>
                </a:solidFill>
              </a:rPr>
              <a:t>  |  Conclusion</a:t>
            </a:r>
            <a:endParaRPr lang="zh-CN" altLang="en-US" dirty="0">
              <a:solidFill>
                <a:schemeClr val="bg1"/>
              </a:solidFill>
            </a:endParaRPr>
          </a:p>
        </p:txBody>
      </p:sp>
      <p:pic>
        <p:nvPicPr>
          <p:cNvPr id="6"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124200"/>
            <a:ext cx="8720579" cy="2314665"/>
          </a:xfrm>
          <a:prstGeom prst="rect">
            <a:avLst/>
          </a:prstGeom>
        </p:spPr>
      </p:pic>
    </p:spTree>
    <p:extLst>
      <p:ext uri="{BB962C8B-B14F-4D97-AF65-F5344CB8AC3E}">
        <p14:creationId xmlns:p14="http://schemas.microsoft.com/office/powerpoint/2010/main" val="28461895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Outline</a:t>
            </a:r>
            <a:endParaRPr lang="en-US" b="0" dirty="0"/>
          </a:p>
        </p:txBody>
      </p:sp>
      <p:graphicFrame>
        <p:nvGraphicFramePr>
          <p:cNvPr id="5" name="Diagram 4"/>
          <p:cNvGraphicFramePr/>
          <p:nvPr>
            <p:extLst>
              <p:ext uri="{D42A27DB-BD31-4B8C-83A1-F6EECF244321}">
                <p14:modId xmlns:p14="http://schemas.microsoft.com/office/powerpoint/2010/main" val="370565317"/>
              </p:ext>
            </p:extLst>
          </p:nvPr>
        </p:nvGraphicFramePr>
        <p:xfrm>
          <a:off x="1445846" y="194407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02-08 at 9.57.3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4343400"/>
            <a:ext cx="6172200" cy="592920"/>
          </a:xfrm>
          <a:prstGeom prst="rect">
            <a:avLst/>
          </a:prstGeom>
        </p:spPr>
      </p:pic>
      <p:sp>
        <p:nvSpPr>
          <p:cNvPr id="2" name="Title 1"/>
          <p:cNvSpPr>
            <a:spLocks noGrp="1"/>
          </p:cNvSpPr>
          <p:nvPr>
            <p:ph type="title"/>
          </p:nvPr>
        </p:nvSpPr>
        <p:spPr/>
        <p:txBody>
          <a:bodyPr>
            <a:normAutofit/>
          </a:bodyPr>
          <a:lstStyle/>
          <a:p>
            <a:r>
              <a:rPr lang="en-US" sz="4000" b="0" dirty="0"/>
              <a:t>Experimental Setup</a:t>
            </a:r>
          </a:p>
        </p:txBody>
      </p:sp>
      <p:sp>
        <p:nvSpPr>
          <p:cNvPr id="3" name="Content Placeholder 2"/>
          <p:cNvSpPr>
            <a:spLocks noGrp="1"/>
          </p:cNvSpPr>
          <p:nvPr>
            <p:ph idx="1"/>
          </p:nvPr>
        </p:nvSpPr>
        <p:spPr>
          <a:xfrm>
            <a:off x="304800" y="1828800"/>
            <a:ext cx="8686800" cy="4625609"/>
          </a:xfrm>
        </p:spPr>
        <p:txBody>
          <a:bodyPr/>
          <a:lstStyle/>
          <a:p>
            <a:r>
              <a:rPr lang="en-US" altLang="zh-CN" dirty="0" smtClean="0"/>
              <a:t>Baseline</a:t>
            </a:r>
            <a:endParaRPr lang="en-US" altLang="zh-CN" dirty="0" smtClean="0"/>
          </a:p>
          <a:p>
            <a:pPr lvl="1"/>
            <a:r>
              <a:rPr lang="en-US" altLang="zh-CN" dirty="0" smtClean="0"/>
              <a:t> UBM &amp; DBN</a:t>
            </a:r>
            <a:r>
              <a:rPr lang="en-US" altLang="zh-CN" dirty="0" smtClean="0"/>
              <a:t>.</a:t>
            </a:r>
          </a:p>
          <a:p>
            <a:pPr lvl="1"/>
            <a:endParaRPr lang="en-US" altLang="zh-CN" dirty="0" smtClean="0"/>
          </a:p>
          <a:p>
            <a:r>
              <a:rPr lang="en-US" altLang="zh-CN" dirty="0" smtClean="0"/>
              <a:t>Metrics</a:t>
            </a:r>
          </a:p>
          <a:p>
            <a:pPr lvl="1"/>
            <a:r>
              <a:rPr lang="en-US" altLang="zh-CN" dirty="0" smtClean="0"/>
              <a:t>Perplexity</a:t>
            </a:r>
          </a:p>
          <a:p>
            <a:pPr marL="768096" lvl="2" indent="0">
              <a:buNone/>
            </a:pPr>
            <a:endParaRPr lang="en-US" altLang="zh-CN" dirty="0" smtClean="0"/>
          </a:p>
          <a:p>
            <a:pPr lvl="1"/>
            <a:r>
              <a:rPr lang="en-US" altLang="zh-CN" dirty="0" smtClean="0"/>
              <a:t>Log-likelihood(LL)</a:t>
            </a:r>
          </a:p>
          <a:p>
            <a:pPr marL="768096" lvl="2" indent="0">
              <a:buNone/>
            </a:pPr>
            <a:r>
              <a:rPr lang="en-US" altLang="zh-CN" dirty="0"/>
              <a:t>	</a:t>
            </a:r>
            <a:r>
              <a:rPr lang="en-US" altLang="zh-CN" dirty="0" smtClean="0"/>
              <a:t>	</a:t>
            </a:r>
          </a:p>
          <a:p>
            <a:pPr marL="457200" lvl="1" indent="0">
              <a:buNone/>
            </a:pPr>
            <a:endParaRPr lang="en-US" altLang="zh-CN" dirty="0" smtClean="0"/>
          </a:p>
          <a:p>
            <a:pPr lvl="1"/>
            <a:endParaRPr lang="en-US" altLang="zh-CN" dirty="0" smtClean="0"/>
          </a:p>
          <a:p>
            <a:pPr lvl="1"/>
            <a:endParaRPr lang="en-US" dirty="0" smtClean="0"/>
          </a:p>
          <a:p>
            <a:pPr lvl="1"/>
            <a:endParaRPr lang="en-US" dirty="0" smtClean="0"/>
          </a:p>
          <a:p>
            <a:pPr lvl="2"/>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a:t>
            </a:r>
            <a:r>
              <a:rPr lang="en-US" altLang="zh-CN" dirty="0" smtClean="0">
                <a:solidFill>
                  <a:schemeClr val="accent1">
                    <a:lumMod val="60000"/>
                    <a:lumOff val="40000"/>
                  </a:schemeClr>
                </a:solidFill>
              </a:rPr>
              <a:t>Experiments</a:t>
            </a:r>
            <a:r>
              <a:rPr lang="en-US" altLang="zh-CN" dirty="0" smtClean="0">
                <a:solidFill>
                  <a:schemeClr val="bg1"/>
                </a:solidFill>
              </a:rPr>
              <a:t>  |  Conclusion</a:t>
            </a:r>
            <a:endParaRPr lang="zh-CN" altLang="en-US" dirty="0">
              <a:solidFill>
                <a:schemeClr val="bg1"/>
              </a:solidFill>
            </a:endParaRPr>
          </a:p>
        </p:txBody>
      </p:sp>
      <p:pic>
        <p:nvPicPr>
          <p:cNvPr id="8" name="Picture 7" descr="Screen shot 2012-02-08 at 9.58.27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1" y="5486400"/>
            <a:ext cx="5181600" cy="435096"/>
          </a:xfrm>
          <a:prstGeom prst="rect">
            <a:avLst/>
          </a:prstGeom>
        </p:spPr>
      </p:pic>
    </p:spTree>
    <p:extLst>
      <p:ext uri="{BB962C8B-B14F-4D97-AF65-F5344CB8AC3E}">
        <p14:creationId xmlns:p14="http://schemas.microsoft.com/office/powerpoint/2010/main" val="229762711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0" dirty="0" smtClean="0"/>
              <a:t>Results</a:t>
            </a:r>
            <a:endParaRPr lang="en-US" sz="4000" b="0" dirty="0"/>
          </a:p>
        </p:txBody>
      </p:sp>
      <p:sp>
        <p:nvSpPr>
          <p:cNvPr id="3" name="Content Placeholder 2"/>
          <p:cNvSpPr>
            <a:spLocks noGrp="1"/>
          </p:cNvSpPr>
          <p:nvPr>
            <p:ph idx="1"/>
          </p:nvPr>
        </p:nvSpPr>
        <p:spPr>
          <a:xfrm>
            <a:off x="76200" y="1752601"/>
            <a:ext cx="9372600" cy="5333999"/>
          </a:xfrm>
        </p:spPr>
        <p:txBody>
          <a:bodyPr>
            <a:normAutofit/>
          </a:bodyPr>
          <a:lstStyle/>
          <a:p>
            <a:r>
              <a:rPr lang="en-US" altLang="zh-CN" dirty="0" smtClean="0"/>
              <a:t>Perplexity</a:t>
            </a:r>
          </a:p>
          <a:p>
            <a:endParaRPr lang="en-US" altLang="zh-CN" dirty="0"/>
          </a:p>
          <a:p>
            <a:endParaRPr lang="en-US" altLang="zh-CN" dirty="0" smtClean="0"/>
          </a:p>
          <a:p>
            <a:endParaRPr lang="en-US" altLang="zh-CN" dirty="0"/>
          </a:p>
          <a:p>
            <a:endParaRPr lang="en-US" altLang="zh-CN" dirty="0" smtClean="0"/>
          </a:p>
          <a:p>
            <a:endParaRPr lang="en-US" altLang="zh-CN" dirty="0"/>
          </a:p>
          <a:p>
            <a:endParaRPr lang="en-US" altLang="zh-CN" dirty="0" smtClean="0"/>
          </a:p>
          <a:p>
            <a:endParaRPr lang="en-US" altLang="zh-CN" dirty="0" smtClean="0"/>
          </a:p>
          <a:p>
            <a:endParaRPr lang="en-US" altLang="zh-CN" dirty="0"/>
          </a:p>
          <a:p>
            <a:pPr marL="768096" lvl="2" indent="0">
              <a:buNone/>
            </a:pPr>
            <a:r>
              <a:rPr lang="en-US" altLang="zh-CN" dirty="0"/>
              <a:t>	</a:t>
            </a:r>
            <a:r>
              <a:rPr lang="en-US" altLang="zh-CN" dirty="0" smtClean="0"/>
              <a:t>	</a:t>
            </a:r>
          </a:p>
          <a:p>
            <a:pPr marL="457200" lvl="1" indent="0">
              <a:buNone/>
            </a:pPr>
            <a:endParaRPr lang="en-US" altLang="zh-CN" dirty="0" smtClean="0"/>
          </a:p>
          <a:p>
            <a:pPr lvl="1"/>
            <a:endParaRPr lang="en-US" altLang="zh-CN" dirty="0" smtClean="0"/>
          </a:p>
          <a:p>
            <a:pPr lvl="1"/>
            <a:endParaRPr lang="en-US" dirty="0" smtClean="0"/>
          </a:p>
          <a:p>
            <a:pPr lvl="1"/>
            <a:endParaRPr lang="en-US" dirty="0" smtClean="0"/>
          </a:p>
          <a:p>
            <a:pPr lvl="2"/>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a:t>
            </a:r>
            <a:r>
              <a:rPr lang="en-US" altLang="zh-CN" dirty="0" smtClean="0">
                <a:solidFill>
                  <a:schemeClr val="accent1">
                    <a:lumMod val="60000"/>
                    <a:lumOff val="40000"/>
                  </a:schemeClr>
                </a:solidFill>
              </a:rPr>
              <a:t>Experiments</a:t>
            </a:r>
            <a:r>
              <a:rPr lang="en-US" altLang="zh-CN" dirty="0" smtClean="0">
                <a:solidFill>
                  <a:schemeClr val="bg1"/>
                </a:solidFill>
              </a:rPr>
              <a:t>  |  Conclusion</a:t>
            </a:r>
            <a:endParaRPr lang="zh-CN" altLang="en-US" dirty="0">
              <a:solidFill>
                <a:schemeClr val="bg1"/>
              </a:solidFill>
            </a:endParaRPr>
          </a:p>
        </p:txBody>
      </p:sp>
      <p:pic>
        <p:nvPicPr>
          <p:cNvPr id="10"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982888"/>
            <a:ext cx="8946479" cy="2808312"/>
          </a:xfrm>
          <a:prstGeom prst="rect">
            <a:avLst/>
          </a:prstGeom>
        </p:spPr>
      </p:pic>
      <p:sp>
        <p:nvSpPr>
          <p:cNvPr id="12" name="TextBox 11"/>
          <p:cNvSpPr txBox="1"/>
          <p:nvPr/>
        </p:nvSpPr>
        <p:spPr>
          <a:xfrm>
            <a:off x="2209800" y="5409766"/>
            <a:ext cx="6705600" cy="305234"/>
          </a:xfrm>
          <a:prstGeom prst="rect">
            <a:avLst/>
          </a:prstGeom>
          <a:noFill/>
          <a:ln w="38100" cmpd="sng">
            <a:solidFill>
              <a:srgbClr val="FF0000"/>
            </a:solidFill>
          </a:ln>
        </p:spPr>
        <p:txBody>
          <a:bodyPr wrap="square" rtlCol="0">
            <a:spAutoFit/>
          </a:bodyPr>
          <a:lstStyle/>
          <a:p>
            <a:endParaRPr lang="en-US" dirty="0"/>
          </a:p>
        </p:txBody>
      </p:sp>
      <p:sp>
        <p:nvSpPr>
          <p:cNvPr id="17" name="Rounded Rectangle 16"/>
          <p:cNvSpPr/>
          <p:nvPr/>
        </p:nvSpPr>
        <p:spPr>
          <a:xfrm>
            <a:off x="914400" y="2971800"/>
            <a:ext cx="7924800" cy="68580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ltLang="zh-CN" sz="2800" dirty="0" smtClean="0">
              <a:solidFill>
                <a:schemeClr val="tx1"/>
              </a:solidFill>
            </a:endParaRPr>
          </a:p>
          <a:p>
            <a:pPr algn="ctr"/>
            <a:r>
              <a:rPr lang="en-US" altLang="zh-CN" sz="2800" dirty="0" smtClean="0">
                <a:solidFill>
                  <a:schemeClr val="tx1"/>
                </a:solidFill>
              </a:rPr>
              <a:t>JVM &gt; Attention, Exploration Model &gt; DBN, UBM </a:t>
            </a:r>
            <a:endParaRPr lang="en-US" altLang="zh-CN" sz="2800" dirty="0"/>
          </a:p>
          <a:p>
            <a:pPr algn="ctr"/>
            <a:endParaRPr lang="en-US" sz="2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endParaRPr>
          </a:p>
        </p:txBody>
      </p:sp>
      <p:sp>
        <p:nvSpPr>
          <p:cNvPr id="18" name="Rounded Rectangle 17"/>
          <p:cNvSpPr/>
          <p:nvPr/>
        </p:nvSpPr>
        <p:spPr>
          <a:xfrm>
            <a:off x="914400" y="3962400"/>
            <a:ext cx="7924800" cy="7620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smtClean="0">
                <a:solidFill>
                  <a:schemeClr val="tx1"/>
                </a:solidFill>
              </a:rPr>
              <a:t>@1 4.13% </a:t>
            </a:r>
            <a:r>
              <a:rPr lang="en-US" sz="2800" dirty="0" err="1" smtClean="0">
                <a:solidFill>
                  <a:schemeClr val="tx1"/>
                </a:solidFill>
              </a:rPr>
              <a:t>impr</a:t>
            </a:r>
            <a:r>
              <a:rPr lang="en-US" sz="2800" dirty="0" smtClean="0">
                <a:solidFill>
                  <a:schemeClr val="tx1"/>
                </a:solidFill>
              </a:rPr>
              <a:t>. @2 3.16% </a:t>
            </a:r>
            <a:r>
              <a:rPr lang="en-US" sz="2800" dirty="0" err="1" smtClean="0">
                <a:solidFill>
                  <a:schemeClr val="tx1"/>
                </a:solidFill>
              </a:rPr>
              <a:t>impr</a:t>
            </a:r>
            <a:r>
              <a:rPr lang="en-US" sz="2800" dirty="0" smtClean="0">
                <a:solidFill>
                  <a:schemeClr val="tx1"/>
                </a:solidFill>
              </a:rPr>
              <a:t>. overall 6.76% </a:t>
            </a:r>
            <a:r>
              <a:rPr lang="en-US" sz="2800" dirty="0" err="1" smtClean="0">
                <a:solidFill>
                  <a:schemeClr val="tx1"/>
                </a:solidFill>
              </a:rPr>
              <a:t>impr</a:t>
            </a:r>
            <a:r>
              <a:rPr lang="en-US" sz="2800" dirty="0" smtClean="0">
                <a:solidFill>
                  <a:schemeClr val="tx1"/>
                </a:solidFill>
              </a:rPr>
              <a:t>.</a:t>
            </a:r>
            <a:endParaRPr lang="en-US" sz="2800" dirty="0">
              <a:solidFill>
                <a:schemeClr val="tx1"/>
              </a:solidFill>
            </a:endParaRPr>
          </a:p>
        </p:txBody>
      </p:sp>
    </p:spTree>
    <p:extLst>
      <p:ext uri="{BB962C8B-B14F-4D97-AF65-F5344CB8AC3E}">
        <p14:creationId xmlns:p14="http://schemas.microsoft.com/office/powerpoint/2010/main" val="32644751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0" dirty="0" smtClean="0"/>
              <a:t>Results</a:t>
            </a:r>
            <a:endParaRPr lang="en-US" sz="4000" b="0" dirty="0"/>
          </a:p>
        </p:txBody>
      </p:sp>
      <p:sp>
        <p:nvSpPr>
          <p:cNvPr id="3" name="Content Placeholder 2"/>
          <p:cNvSpPr>
            <a:spLocks noGrp="1"/>
          </p:cNvSpPr>
          <p:nvPr>
            <p:ph idx="1"/>
          </p:nvPr>
        </p:nvSpPr>
        <p:spPr>
          <a:xfrm>
            <a:off x="381000" y="1676401"/>
            <a:ext cx="9372600" cy="838199"/>
          </a:xfrm>
        </p:spPr>
        <p:txBody>
          <a:bodyPr>
            <a:normAutofit fontScale="85000" lnSpcReduction="20000"/>
          </a:bodyPr>
          <a:lstStyle/>
          <a:p>
            <a:r>
              <a:rPr lang="en-US" altLang="zh-CN" dirty="0" smtClean="0"/>
              <a:t>Log-likelihood</a:t>
            </a:r>
          </a:p>
          <a:p>
            <a:pPr marL="768096" lvl="2" indent="0">
              <a:buNone/>
            </a:pPr>
            <a:r>
              <a:rPr lang="en-US" altLang="zh-CN" dirty="0"/>
              <a:t>	</a:t>
            </a:r>
            <a:r>
              <a:rPr lang="en-US" altLang="zh-CN" dirty="0" smtClean="0"/>
              <a:t>	</a:t>
            </a:r>
          </a:p>
          <a:p>
            <a:pPr marL="457200" lvl="1" indent="0">
              <a:buNone/>
            </a:pPr>
            <a:endParaRPr lang="en-US" altLang="zh-CN" dirty="0" smtClean="0"/>
          </a:p>
          <a:p>
            <a:pPr lvl="1"/>
            <a:endParaRPr lang="en-US" altLang="zh-CN" dirty="0" smtClean="0"/>
          </a:p>
          <a:p>
            <a:pPr lvl="1"/>
            <a:endParaRPr lang="en-US" dirty="0" smtClean="0"/>
          </a:p>
          <a:p>
            <a:pPr lvl="1"/>
            <a:endParaRPr lang="en-US" dirty="0" smtClean="0"/>
          </a:p>
          <a:p>
            <a:pPr lvl="2"/>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a:t>
            </a:r>
            <a:r>
              <a:rPr lang="en-US" altLang="zh-CN" dirty="0" smtClean="0">
                <a:solidFill>
                  <a:schemeClr val="accent1">
                    <a:lumMod val="60000"/>
                    <a:lumOff val="40000"/>
                  </a:schemeClr>
                </a:solidFill>
              </a:rPr>
              <a:t>Experiments</a:t>
            </a:r>
            <a:r>
              <a:rPr lang="en-US" altLang="zh-CN" dirty="0" smtClean="0">
                <a:solidFill>
                  <a:schemeClr val="bg1"/>
                </a:solidFill>
              </a:rPr>
              <a:t>  |  Conclusion</a:t>
            </a:r>
            <a:endParaRPr lang="zh-CN" altLang="en-US" dirty="0">
              <a:solidFill>
                <a:schemeClr val="bg1"/>
              </a:solidFill>
            </a:endParaRPr>
          </a:p>
        </p:txBody>
      </p:sp>
      <p:pic>
        <p:nvPicPr>
          <p:cNvPr id="5" name="Picture 4" descr="Screen shot 2012-02-08 at 10.41.0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164672"/>
            <a:ext cx="7543800" cy="4540928"/>
          </a:xfrm>
          <a:prstGeom prst="rect">
            <a:avLst/>
          </a:prstGeom>
        </p:spPr>
      </p:pic>
      <p:sp>
        <p:nvSpPr>
          <p:cNvPr id="6" name="Rounded Rectangle 5"/>
          <p:cNvSpPr/>
          <p:nvPr/>
        </p:nvSpPr>
        <p:spPr>
          <a:xfrm>
            <a:off x="2209800" y="3581400"/>
            <a:ext cx="5334000" cy="144780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ltLang="zh-CN" sz="2800" dirty="0" smtClean="0">
              <a:solidFill>
                <a:schemeClr val="tx1"/>
              </a:solidFill>
            </a:endParaRPr>
          </a:p>
          <a:p>
            <a:pPr algn="ctr"/>
            <a:r>
              <a:rPr lang="en-US" altLang="zh-CN" sz="2800" dirty="0" smtClean="0">
                <a:solidFill>
                  <a:schemeClr val="tx1"/>
                </a:solidFill>
              </a:rPr>
              <a:t>Web: </a:t>
            </a:r>
            <a:r>
              <a:rPr lang="en-US" altLang="zh-CN" sz="2800" dirty="0" err="1"/>
              <a:t>Impr</a:t>
            </a:r>
            <a:r>
              <a:rPr lang="en-US" altLang="zh-CN" sz="2800" dirty="0"/>
              <a:t>. </a:t>
            </a:r>
            <a:r>
              <a:rPr lang="en-US" altLang="zh-CN" sz="2800" dirty="0" smtClean="0"/>
              <a:t>Set 1 </a:t>
            </a:r>
            <a:r>
              <a:rPr lang="en-US" altLang="zh-CN" sz="2800" dirty="0"/>
              <a:t>4%, </a:t>
            </a:r>
            <a:r>
              <a:rPr lang="en-US" altLang="zh-CN" sz="2800" dirty="0" smtClean="0"/>
              <a:t>Set 2 </a:t>
            </a:r>
            <a:r>
              <a:rPr lang="en-US" altLang="zh-CN" sz="2800" dirty="0"/>
              <a:t>2%</a:t>
            </a:r>
            <a:r>
              <a:rPr lang="en-US" altLang="zh-CN" sz="2800" dirty="0" smtClean="0"/>
              <a:t>.</a:t>
            </a:r>
          </a:p>
          <a:p>
            <a:pPr algn="ctr"/>
            <a:r>
              <a:rPr lang="en-US" altLang="zh-CN" sz="2800" dirty="0" smtClean="0"/>
              <a:t>Image, Video: </a:t>
            </a:r>
            <a:r>
              <a:rPr lang="en-US" altLang="zh-CN" sz="2800" dirty="0" err="1" smtClean="0"/>
              <a:t>Impr</a:t>
            </a:r>
            <a:r>
              <a:rPr lang="en-US" altLang="zh-CN" sz="2800" dirty="0" smtClean="0"/>
              <a:t>. 2%</a:t>
            </a:r>
            <a:endParaRPr lang="en-US" altLang="zh-CN" sz="2800" dirty="0"/>
          </a:p>
          <a:p>
            <a:pPr algn="ctr"/>
            <a:endParaRPr lang="en-US" sz="2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87527358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1775191"/>
            <a:ext cx="8686800" cy="4625609"/>
          </a:xfrm>
        </p:spPr>
        <p:txBody>
          <a:bodyPr>
            <a:normAutofit/>
          </a:bodyPr>
          <a:lstStyle/>
          <a:p>
            <a:r>
              <a:rPr lang="en-US" sz="2800" dirty="0" smtClean="0"/>
              <a:t>We have shown the </a:t>
            </a:r>
            <a:r>
              <a:rPr lang="en-US" sz="2800" b="1" dirty="0" smtClean="0"/>
              <a:t>user behavior difference</a:t>
            </a:r>
            <a:r>
              <a:rPr lang="en-US" sz="2800" dirty="0" smtClean="0"/>
              <a:t> between </a:t>
            </a:r>
            <a:r>
              <a:rPr lang="en-US" altLang="zh-CN" sz="2800" dirty="0" smtClean="0"/>
              <a:t>federated search and traditional Web search.</a:t>
            </a:r>
          </a:p>
          <a:p>
            <a:endParaRPr lang="en-US" altLang="zh-CN" dirty="0" smtClean="0"/>
          </a:p>
          <a:p>
            <a:r>
              <a:rPr lang="en-US" altLang="zh-CN" sz="2800" dirty="0" smtClean="0"/>
              <a:t>We have introduced two novel </a:t>
            </a:r>
            <a:r>
              <a:rPr lang="en-US" altLang="zh-CN" sz="2800" b="1" dirty="0" smtClean="0"/>
              <a:t>biases</a:t>
            </a:r>
            <a:r>
              <a:rPr lang="en-US" altLang="zh-CN" sz="2800" dirty="0" smtClean="0"/>
              <a:t> and proposed  </a:t>
            </a:r>
            <a:r>
              <a:rPr lang="en-US" altLang="zh-CN" sz="2800" b="1" dirty="0" smtClean="0"/>
              <a:t>federated click </a:t>
            </a:r>
            <a:r>
              <a:rPr lang="en-US" altLang="zh-CN" sz="2800" b="1" dirty="0" smtClean="0"/>
              <a:t>models</a:t>
            </a:r>
            <a:r>
              <a:rPr lang="en-US" altLang="zh-CN" sz="2800" dirty="0" smtClean="0"/>
              <a:t> </a:t>
            </a:r>
            <a:r>
              <a:rPr lang="en-US" altLang="zh-CN" sz="2800" dirty="0" smtClean="0"/>
              <a:t>to characterize user behavior as </a:t>
            </a:r>
            <a:r>
              <a:rPr lang="en-US" sz="2800" dirty="0"/>
              <a:t>examining and clicking on vertical </a:t>
            </a:r>
            <a:r>
              <a:rPr lang="en-US" sz="2800" dirty="0" smtClean="0"/>
              <a:t>results.</a:t>
            </a:r>
          </a:p>
          <a:p>
            <a:endParaRPr lang="en-US" sz="2800" dirty="0"/>
          </a:p>
          <a:p>
            <a:r>
              <a:rPr lang="en-US" sz="2800" dirty="0" smtClean="0"/>
              <a:t>Our models </a:t>
            </a:r>
            <a:r>
              <a:rPr lang="en-US" sz="2800" dirty="0" smtClean="0"/>
              <a:t>are</a:t>
            </a:r>
            <a:r>
              <a:rPr lang="en-US" sz="2800" dirty="0" smtClean="0"/>
              <a:t> </a:t>
            </a:r>
            <a:r>
              <a:rPr lang="en-US" sz="2800" dirty="0" smtClean="0"/>
              <a:t>capable of embracing the assumptions in most existing click models and </a:t>
            </a:r>
            <a:r>
              <a:rPr lang="en-US" sz="2800" dirty="0" smtClean="0"/>
              <a:t>achieve </a:t>
            </a:r>
            <a:r>
              <a:rPr lang="en-US" sz="2800" dirty="0" smtClean="0"/>
              <a:t>significant improvement in terms of perplexity and log-likelihood.</a:t>
            </a:r>
          </a:p>
          <a:p>
            <a:endParaRPr lang="en-US" sz="2800" dirty="0"/>
          </a:p>
          <a:p>
            <a:endParaRPr lang="en-US" sz="2400" dirty="0" smtClean="0"/>
          </a:p>
          <a:p>
            <a:endParaRPr lang="en-US" altLang="zh-CN" sz="2800" dirty="0"/>
          </a:p>
          <a:p>
            <a:endParaRPr lang="en-US" altLang="zh-CN" sz="2800" dirty="0" smtClean="0"/>
          </a:p>
          <a:p>
            <a:pPr lvl="1"/>
            <a:endParaRPr lang="en-US" altLang="zh-CN" sz="2400" dirty="0"/>
          </a:p>
          <a:p>
            <a:endParaRPr lang="en-US" altLang="zh-CN" dirty="0" smtClean="0"/>
          </a:p>
          <a:p>
            <a:pPr lvl="1"/>
            <a:endParaRPr lang="en-US" altLang="zh-CN" sz="1200" dirty="0" smtClean="0"/>
          </a:p>
          <a:p>
            <a:endParaRPr lang="en-US" sz="2400" dirty="0"/>
          </a:p>
        </p:txBody>
      </p:sp>
      <p:sp>
        <p:nvSpPr>
          <p:cNvPr id="2" name="Title 1"/>
          <p:cNvSpPr>
            <a:spLocks noGrp="1"/>
          </p:cNvSpPr>
          <p:nvPr>
            <p:ph type="title"/>
          </p:nvPr>
        </p:nvSpPr>
        <p:spPr/>
        <p:txBody>
          <a:bodyPr>
            <a:normAutofit/>
          </a:bodyPr>
          <a:lstStyle/>
          <a:p>
            <a:r>
              <a:rPr lang="en-US" sz="4000" b="0" dirty="0" smtClean="0"/>
              <a:t>Conclusion</a:t>
            </a:r>
            <a:endParaRPr lang="en-US" sz="40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Experiments  |  </a:t>
            </a:r>
            <a:r>
              <a:rPr lang="en-US" altLang="zh-CN" dirty="0" smtClean="0">
                <a:solidFill>
                  <a:schemeClr val="accent1">
                    <a:lumMod val="60000"/>
                    <a:lumOff val="40000"/>
                  </a:schemeClr>
                </a:solidFill>
              </a:rPr>
              <a:t>Conclusion</a:t>
            </a:r>
            <a:endParaRPr lang="zh-CN" altLang="en-US" dirty="0">
              <a:solidFill>
                <a:schemeClr val="accent1">
                  <a:lumMod val="60000"/>
                  <a:lumOff val="40000"/>
                </a:schemeClr>
              </a:solidFill>
            </a:endParaRPr>
          </a:p>
        </p:txBody>
      </p:sp>
    </p:spTree>
    <p:extLst>
      <p:ext uri="{BB962C8B-B14F-4D97-AF65-F5344CB8AC3E}">
        <p14:creationId xmlns:p14="http://schemas.microsoft.com/office/powerpoint/2010/main" val="145843564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linds(horizontal)">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1143000"/>
            <a:ext cx="8686800" cy="4191000"/>
          </a:xfrm>
        </p:spPr>
        <p:txBody>
          <a:bodyPr>
            <a:normAutofit/>
          </a:bodyPr>
          <a:lstStyle/>
          <a:p>
            <a:pPr marL="118872" indent="0">
              <a:buNone/>
            </a:pPr>
            <a:endParaRPr lang="en-US" sz="2800" dirty="0" smtClean="0"/>
          </a:p>
          <a:p>
            <a:r>
              <a:rPr lang="en-US" sz="2800" dirty="0" smtClean="0"/>
              <a:t>The challenges</a:t>
            </a:r>
          </a:p>
          <a:p>
            <a:pPr lvl="1"/>
            <a:r>
              <a:rPr lang="en-US" altLang="zh-CN" dirty="0" smtClean="0">
                <a:solidFill>
                  <a:srgbClr val="C00000"/>
                </a:solidFill>
              </a:rPr>
              <a:t>Layout</a:t>
            </a:r>
            <a:r>
              <a:rPr lang="en-US" dirty="0" smtClean="0"/>
              <a:t> of the verticals</a:t>
            </a:r>
          </a:p>
          <a:p>
            <a:pPr lvl="2"/>
            <a:r>
              <a:rPr lang="en-US" dirty="0" smtClean="0"/>
              <a:t>Study user behavior by changing the positions of  verticals</a:t>
            </a:r>
          </a:p>
          <a:p>
            <a:pPr lvl="2"/>
            <a:r>
              <a:rPr lang="en-US" dirty="0" smtClean="0"/>
              <a:t>Eye-tracking experiments</a:t>
            </a:r>
          </a:p>
          <a:p>
            <a:pPr lvl="1"/>
            <a:r>
              <a:rPr lang="en-US" altLang="zh-CN" dirty="0" smtClean="0">
                <a:solidFill>
                  <a:srgbClr val="C00000"/>
                </a:solidFill>
              </a:rPr>
              <a:t>User intents</a:t>
            </a:r>
            <a:r>
              <a:rPr lang="en-US" dirty="0" smtClean="0"/>
              <a:t> when clicking on verticals</a:t>
            </a:r>
            <a:endParaRPr lang="en-US" sz="2400" dirty="0"/>
          </a:p>
          <a:p>
            <a:r>
              <a:rPr lang="en-US" sz="2800" dirty="0" smtClean="0"/>
              <a:t>Predict clicks of single </a:t>
            </a:r>
            <a:r>
              <a:rPr lang="en-US" sz="2800" dirty="0" err="1" smtClean="0"/>
              <a:t>urls</a:t>
            </a:r>
            <a:endParaRPr lang="en-US" sz="2800" dirty="0" smtClean="0"/>
          </a:p>
          <a:p>
            <a:pPr lvl="1"/>
            <a:endParaRPr lang="en-US" sz="2400" dirty="0"/>
          </a:p>
          <a:p>
            <a:endParaRPr lang="en-US" dirty="0" smtClean="0"/>
          </a:p>
          <a:p>
            <a:endParaRPr lang="en-US" dirty="0" smtClean="0"/>
          </a:p>
          <a:p>
            <a:endParaRPr lang="en-US" dirty="0" smtClean="0"/>
          </a:p>
          <a:p>
            <a:pPr lvl="2"/>
            <a:endParaRPr lang="en-US" sz="2000" dirty="0" smtClean="0"/>
          </a:p>
          <a:p>
            <a:pPr lvl="1"/>
            <a:endParaRPr lang="en-US" sz="2400" dirty="0" smtClean="0"/>
          </a:p>
          <a:p>
            <a:pPr lvl="1"/>
            <a:endParaRPr lang="en-US" sz="2400" dirty="0"/>
          </a:p>
        </p:txBody>
      </p:sp>
      <p:sp>
        <p:nvSpPr>
          <p:cNvPr id="2" name="Title 1"/>
          <p:cNvSpPr>
            <a:spLocks noGrp="1"/>
          </p:cNvSpPr>
          <p:nvPr>
            <p:ph type="title"/>
          </p:nvPr>
        </p:nvSpPr>
        <p:spPr/>
        <p:txBody>
          <a:bodyPr>
            <a:normAutofit/>
          </a:bodyPr>
          <a:lstStyle/>
          <a:p>
            <a:r>
              <a:rPr lang="en-US" sz="4000" b="0" dirty="0" smtClean="0"/>
              <a:t>Future Work</a:t>
            </a:r>
            <a:endParaRPr lang="en-US" sz="40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Data Analysis  |  Models  |  Experiments  |  </a:t>
            </a:r>
            <a:r>
              <a:rPr lang="en-US" altLang="zh-CN" dirty="0" smtClean="0">
                <a:solidFill>
                  <a:schemeClr val="accent1">
                    <a:lumMod val="60000"/>
                    <a:lumOff val="40000"/>
                  </a:schemeClr>
                </a:solidFill>
              </a:rPr>
              <a:t>Conclusion</a:t>
            </a:r>
            <a:endParaRPr lang="zh-CN" altLang="en-US" dirty="0">
              <a:solidFill>
                <a:schemeClr val="accent1">
                  <a:lumMod val="60000"/>
                  <a:lumOff val="40000"/>
                </a:schemeClr>
              </a:solidFill>
            </a:endParaRPr>
          </a:p>
        </p:txBody>
      </p:sp>
      <p:pic>
        <p:nvPicPr>
          <p:cNvPr id="3" name="Picture 2" descr="SERP.jpg"/>
          <p:cNvPicPr>
            <a:picLocks noChangeAspect="1"/>
          </p:cNvPicPr>
          <p:nvPr/>
        </p:nvPicPr>
        <p:blipFill rotWithShape="1">
          <a:blip r:embed="rId3">
            <a:extLst>
              <a:ext uri="{28A0092B-C50C-407E-A947-70E740481C1C}">
                <a14:useLocalDpi xmlns:a14="http://schemas.microsoft.com/office/drawing/2010/main" val="0"/>
              </a:ext>
            </a:extLst>
          </a:blip>
          <a:srcRect l="1365" t="26612" r="14055" b="59130"/>
          <a:stretch/>
        </p:blipFill>
        <p:spPr>
          <a:xfrm>
            <a:off x="1143000" y="4687291"/>
            <a:ext cx="7164694" cy="1865909"/>
          </a:xfrm>
          <a:prstGeom prst="rect">
            <a:avLst/>
          </a:prstGeom>
        </p:spPr>
      </p:pic>
      <p:sp>
        <p:nvSpPr>
          <p:cNvPr id="9" name="Rectangle 8"/>
          <p:cNvSpPr/>
          <p:nvPr/>
        </p:nvSpPr>
        <p:spPr>
          <a:xfrm>
            <a:off x="3673996" y="5300789"/>
            <a:ext cx="1219200" cy="1219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47655472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linds(horizontal)">
                                      <p:cBhvr>
                                        <p:cTn id="10" dur="500"/>
                                        <p:tgtEl>
                                          <p:spTgt spid="5">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blinds(horizontal)">
                                      <p:cBhvr>
                                        <p:cTn id="13" dur="500"/>
                                        <p:tgtEl>
                                          <p:spTgt spid="5">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blinds(horizontal)">
                                      <p:cBhvr>
                                        <p:cTn id="16" dur="500"/>
                                        <p:tgtEl>
                                          <p:spTgt spid="5">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blinds(horizontal)">
                                      <p:cBhvr>
                                        <p:cTn id="19" dur="500"/>
                                        <p:tgtEl>
                                          <p:spTgt spid="5">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blinds(horizontal)">
                                      <p:cBhvr>
                                        <p:cTn id="24" dur="500"/>
                                        <p:tgtEl>
                                          <p:spTgt spid="5">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par>
                          <p:cTn id="28" fill="hold">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skaquestion.jpg"/>
          <p:cNvPicPr>
            <a:picLocks noChangeAspect="1"/>
          </p:cNvPicPr>
          <p:nvPr/>
        </p:nvPicPr>
        <p:blipFill>
          <a:blip r:embed="rId3" cstate="print"/>
          <a:stretch>
            <a:fillRect/>
          </a:stretch>
        </p:blipFill>
        <p:spPr>
          <a:xfrm>
            <a:off x="5852160" y="2247900"/>
            <a:ext cx="3139440" cy="3924300"/>
          </a:xfrm>
          <a:prstGeom prst="rect">
            <a:avLst/>
          </a:prstGeom>
        </p:spPr>
      </p:pic>
      <p:sp>
        <p:nvSpPr>
          <p:cNvPr id="2" name="Title 1"/>
          <p:cNvSpPr>
            <a:spLocks noGrp="1"/>
          </p:cNvSpPr>
          <p:nvPr>
            <p:ph type="title"/>
          </p:nvPr>
        </p:nvSpPr>
        <p:spPr/>
        <p:txBody>
          <a:bodyPr/>
          <a:lstStyle/>
          <a:p>
            <a:r>
              <a:rPr lang="en-US" b="0" dirty="0" smtClean="0"/>
              <a:t>Thank you.</a:t>
            </a:r>
            <a:endParaRPr lang="en-US" b="0" dirty="0"/>
          </a:p>
        </p:txBody>
      </p:sp>
      <p:sp>
        <p:nvSpPr>
          <p:cNvPr id="3" name="Content Placeholder 2"/>
          <p:cNvSpPr>
            <a:spLocks noGrp="1"/>
          </p:cNvSpPr>
          <p:nvPr>
            <p:ph idx="1"/>
          </p:nvPr>
        </p:nvSpPr>
        <p:spPr/>
        <p:txBody>
          <a:bodyPr>
            <a:normAutofit/>
          </a:bodyPr>
          <a:lstStyle/>
          <a:p>
            <a:r>
              <a:rPr lang="en-US" dirty="0" smtClean="0"/>
              <a:t>Any questions?</a:t>
            </a:r>
          </a:p>
          <a:p>
            <a:endParaRPr lang="en-US" dirty="0" smtClean="0"/>
          </a:p>
          <a:p>
            <a:endParaRPr lang="en-US" dirty="0" smtClean="0"/>
          </a:p>
          <a:p>
            <a:r>
              <a:rPr lang="en-US" dirty="0" smtClean="0">
                <a:solidFill>
                  <a:srgbClr val="C00000"/>
                </a:solidFill>
              </a:rPr>
              <a:t>Danqi Chen</a:t>
            </a:r>
          </a:p>
          <a:p>
            <a:pPr lvl="1"/>
            <a:r>
              <a:rPr lang="en-US" sz="2400" dirty="0" smtClean="0"/>
              <a:t>Tsinghua </a:t>
            </a:r>
            <a:r>
              <a:rPr lang="en-US" sz="2400" dirty="0" smtClean="0"/>
              <a:t>University</a:t>
            </a:r>
          </a:p>
          <a:p>
            <a:pPr lvl="1"/>
            <a:r>
              <a:rPr lang="en-US" sz="2400" dirty="0" smtClean="0"/>
              <a:t>Email: </a:t>
            </a:r>
            <a:r>
              <a:rPr lang="en-US" sz="2400" dirty="0" smtClean="0">
                <a:hlinkClick r:id="rId4"/>
              </a:rPr>
              <a:t>cdq10131@gmail.com</a:t>
            </a:r>
            <a:endParaRPr lang="en-US" dirty="0" smtClean="0"/>
          </a:p>
          <a:p>
            <a:endParaRPr lang="en-US" dirty="0" smtClean="0"/>
          </a:p>
          <a:p>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0" dirty="0" smtClean="0"/>
              <a:t>Click Models</a:t>
            </a:r>
            <a:endParaRPr lang="en-US" sz="40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accent1">
                    <a:lumMod val="60000"/>
                    <a:lumOff val="40000"/>
                  </a:schemeClr>
                </a:solidFill>
              </a:rPr>
              <a:t>Motivation</a:t>
            </a:r>
            <a:r>
              <a:rPr lang="en-US" altLang="zh-CN" dirty="0" smtClean="0">
                <a:solidFill>
                  <a:srgbClr val="FFC000"/>
                </a:solidFill>
              </a:rPr>
              <a:t>  </a:t>
            </a:r>
            <a:r>
              <a:rPr lang="en-US" altLang="zh-CN" dirty="0" smtClean="0">
                <a:solidFill>
                  <a:schemeClr val="bg1"/>
                </a:solidFill>
              </a:rPr>
              <a:t>|  Data Analysis  |  Models  |  Experiments  |  Conclusion</a:t>
            </a:r>
            <a:endParaRPr lang="zh-CN" altLang="en-US" dirty="0">
              <a:solidFill>
                <a:schemeClr val="bg1"/>
              </a:solidFill>
            </a:endParaRPr>
          </a:p>
        </p:txBody>
      </p:sp>
      <p:sp>
        <p:nvSpPr>
          <p:cNvPr id="8" name="Content Placeholder 2"/>
          <p:cNvSpPr txBox="1">
            <a:spLocks/>
          </p:cNvSpPr>
          <p:nvPr/>
        </p:nvSpPr>
        <p:spPr>
          <a:xfrm>
            <a:off x="228600" y="1470391"/>
            <a:ext cx="8229600" cy="8156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smtClean="0"/>
              <a:t>Search results for “wsdm2012”</a:t>
            </a:r>
            <a:endParaRPr lang="en-US" dirty="0"/>
          </a:p>
        </p:txBody>
      </p:sp>
      <p:pic>
        <p:nvPicPr>
          <p:cNvPr id="11" name="Picture 10" descr="Screen shot 2012-02-09 at 8.16.10 PM.png"/>
          <p:cNvPicPr>
            <a:picLocks noChangeAspect="1"/>
          </p:cNvPicPr>
          <p:nvPr/>
        </p:nvPicPr>
        <p:blipFill rotWithShape="1">
          <a:blip r:embed="rId4">
            <a:extLst>
              <a:ext uri="{28A0092B-C50C-407E-A947-70E740481C1C}">
                <a14:useLocalDpi xmlns:a14="http://schemas.microsoft.com/office/drawing/2010/main" val="0"/>
              </a:ext>
            </a:extLst>
          </a:blip>
          <a:srcRect r="4337"/>
          <a:stretch/>
        </p:blipFill>
        <p:spPr>
          <a:xfrm>
            <a:off x="609601" y="2209800"/>
            <a:ext cx="3833247" cy="4267200"/>
          </a:xfrm>
          <a:prstGeom prst="rect">
            <a:avLst/>
          </a:prstGeom>
        </p:spPr>
      </p:pic>
      <p:sp>
        <p:nvSpPr>
          <p:cNvPr id="12" name="Rounded Rectangle 11"/>
          <p:cNvSpPr/>
          <p:nvPr/>
        </p:nvSpPr>
        <p:spPr>
          <a:xfrm>
            <a:off x="609600" y="2196290"/>
            <a:ext cx="3810000" cy="533400"/>
          </a:xfrm>
          <a:prstGeom prst="round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13" name="Rounded Rectangle 12"/>
          <p:cNvSpPr/>
          <p:nvPr/>
        </p:nvSpPr>
        <p:spPr>
          <a:xfrm>
            <a:off x="609600" y="4343400"/>
            <a:ext cx="3810000" cy="492870"/>
          </a:xfrm>
          <a:prstGeom prst="round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aphicFrame>
        <p:nvGraphicFramePr>
          <p:cNvPr id="15" name="Content Placeholder 7"/>
          <p:cNvGraphicFramePr>
            <a:graphicFrameLocks/>
          </p:cNvGraphicFramePr>
          <p:nvPr>
            <p:custDataLst>
              <p:tags r:id="rId1"/>
            </p:custDataLst>
            <p:extLst>
              <p:ext uri="{D42A27DB-BD31-4B8C-83A1-F6EECF244321}">
                <p14:modId xmlns:p14="http://schemas.microsoft.com/office/powerpoint/2010/main" val="1449796848"/>
              </p:ext>
            </p:extLst>
          </p:nvPr>
        </p:nvGraphicFramePr>
        <p:xfrm>
          <a:off x="5029200" y="2667001"/>
          <a:ext cx="3886200" cy="3581400"/>
        </p:xfrm>
        <a:graphic>
          <a:graphicData uri="http://schemas.openxmlformats.org/drawingml/2006/table">
            <a:tbl>
              <a:tblPr bandRow="1">
                <a:tableStyleId>{9D7B26C5-4107-4FEC-AEDC-1716B250A1EF}</a:tableStyleId>
              </a:tblPr>
              <a:tblGrid>
                <a:gridCol w="670033"/>
                <a:gridCol w="2682767"/>
                <a:gridCol w="533400"/>
              </a:tblGrid>
              <a:tr h="309302">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err="1" smtClean="0">
                          <a:ln>
                            <a:noFill/>
                          </a:ln>
                          <a:effectLst/>
                        </a:rPr>
                        <a:t>Pos</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URL</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Click</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smtClean="0">
                          <a:effectLst/>
                        </a:rPr>
                        <a:t>wsdm2012.org</a:t>
                      </a:r>
                      <a:endParaRPr kumimoji="0" lang="en-US" sz="1600" b="1"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2</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smtClean="0">
                          <a:effectLst/>
                        </a:rPr>
                        <a:t>www.facebook.com/wsdm12</a:t>
                      </a:r>
                      <a:r>
                        <a:rPr kumimoji="0" lang="en-US" sz="1600" kern="1200" baseline="0" dirty="0" smtClean="0">
                          <a:effectLst/>
                        </a:rPr>
                        <a:t>?</a:t>
                      </a:r>
                      <a:r>
                        <a:rPr kumimoji="0" lang="en-US" altLang="zh-CN" sz="1600" kern="1200" dirty="0" smtClean="0">
                          <a:effectLst/>
                        </a:rPr>
                        <a:t>sk=wall</a:t>
                      </a:r>
                      <a:endParaRPr kumimoji="0" lang="en-US" sz="1600" b="1"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3</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twitter.com</a:t>
                      </a:r>
                      <a:r>
                        <a:rPr kumimoji="0" lang="en-US" sz="1600" kern="1200" dirty="0" smtClean="0">
                          <a:effectLst/>
                        </a:rPr>
                        <a:t>/wsdm2012</a:t>
                      </a:r>
                      <a:endParaRPr kumimoji="0" lang="en-US" sz="1600" b="1"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4</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www.facebook.com</a:t>
                      </a:r>
                      <a:r>
                        <a:rPr kumimoji="0" lang="en-US" sz="1600" kern="1200" dirty="0" smtClean="0">
                          <a:effectLst/>
                        </a:rPr>
                        <a:t>/wsdm12</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1</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5</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www.wikicfp.com</a:t>
                      </a:r>
                      <a:r>
                        <a:rPr kumimoji="0" lang="en-US" sz="1600" kern="1200" dirty="0" smtClean="0">
                          <a:effectLst/>
                        </a:rPr>
                        <a:t>/</a:t>
                      </a:r>
                      <a:r>
                        <a:rPr kumimoji="0" lang="en-US" sz="1600" kern="1200" dirty="0" err="1" smtClean="0">
                          <a:effectLst/>
                        </a:rPr>
                        <a:t>cfp</a:t>
                      </a:r>
                      <a:r>
                        <a:rPr kumimoji="0" lang="en-US" sz="1600" kern="1200" dirty="0" smtClean="0">
                          <a:effectLst/>
                        </a:rPr>
                        <a:t>/…</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1"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6</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www.ourglocal.com</a:t>
                      </a:r>
                      <a:r>
                        <a:rPr kumimoji="0" lang="en-US" sz="1600" kern="1200" dirty="0" smtClean="0">
                          <a:effectLst/>
                        </a:rPr>
                        <a:t>/…</a:t>
                      </a:r>
                      <a:endParaRPr kumimoji="0" lang="en-US" sz="1600" b="1"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7</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en.wikipedia.org</a:t>
                      </a:r>
                      <a:r>
                        <a:rPr kumimoji="0" lang="en-US" sz="1600" kern="1200" dirty="0" smtClean="0">
                          <a:effectLst/>
                        </a:rPr>
                        <a:t>/wiki/</a:t>
                      </a:r>
                      <a:r>
                        <a:rPr kumimoji="0" lang="en-US" sz="1600" kern="1200" dirty="0" err="1" smtClean="0">
                          <a:effectLst/>
                        </a:rPr>
                        <a:t>SimRank</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8</a:t>
                      </a:r>
                      <a:endParaRPr kumimoji="0" lang="en-US" sz="1600" b="0" i="0" u="none" strike="noStrike" cap="none" normalizeH="0" baseline="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altLang="zh-CN" sz="1600" kern="1200" dirty="0" err="1" smtClean="0">
                          <a:effectLst/>
                        </a:rPr>
                        <a:t>conference.researchbib.com</a:t>
                      </a:r>
                      <a:r>
                        <a:rPr kumimoji="0" lang="en-US" altLang="zh-CN" sz="1600" kern="1200" dirty="0" smtClean="0">
                          <a:effectLst/>
                        </a:rPr>
                        <a:t>/…</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9</a:t>
                      </a:r>
                      <a:endParaRPr kumimoji="0" lang="en-US" sz="1600" b="0" i="0" u="none" strike="noStrike" cap="none" normalizeH="0" baseline="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smtClean="0">
                          <a:effectLst/>
                        </a:rPr>
                        <a:t>Intelligent</a:t>
                      </a:r>
                      <a:r>
                        <a:rPr kumimoji="0" lang="en-US" sz="1600" kern="1200" baseline="0" dirty="0" smtClean="0">
                          <a:effectLst/>
                        </a:rPr>
                        <a:t>-</a:t>
                      </a:r>
                      <a:r>
                        <a:rPr kumimoji="0" lang="en-US" sz="1600" kern="1200" dirty="0" err="1" smtClean="0">
                          <a:effectLst/>
                        </a:rPr>
                        <a:t>systems.blogspot.com</a:t>
                      </a:r>
                      <a:r>
                        <a:rPr kumimoji="0" lang="en-US" sz="1600" kern="1200" dirty="0" smtClean="0">
                          <a:effectLst/>
                        </a:rPr>
                        <a:t>/…</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r h="28471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10</a:t>
                      </a:r>
                      <a:endParaRPr kumimoji="0" lang="en-US" sz="1600" b="0" i="0" u="none" strike="noStrike" cap="none" normalizeH="0" baseline="0" smtClean="0">
                        <a:ln>
                          <a:noFill/>
                        </a:ln>
                        <a:solidFill>
                          <a:srgbClr val="FFFFFF"/>
                        </a:solidFill>
                        <a:effectLst/>
                        <a:latin typeface="Calibri" pitchFamily="34" charset="0"/>
                        <a:cs typeface="Arial" pitchFamily="34" charset="0"/>
                      </a:endParaRPr>
                    </a:p>
                  </a:txBody>
                  <a:tcPr marL="9525" marR="9525" marT="9525" marB="0" anchor="ctr" horzOverflow="overflow"/>
                </a:tc>
                <a:tc>
                  <a:txBody>
                    <a:bodyPr/>
                    <a:lstStyle/>
                    <a:p>
                      <a:r>
                        <a:rPr kumimoji="0" lang="en-US" sz="1600" kern="1200" dirty="0" err="1" smtClean="0">
                          <a:effectLst/>
                        </a:rPr>
                        <a:t>myhuiban.com</a:t>
                      </a:r>
                      <a:r>
                        <a:rPr kumimoji="0" lang="en-US" sz="1600" kern="1200" dirty="0" smtClean="0">
                          <a:effectLst/>
                        </a:rPr>
                        <a:t>/…</a:t>
                      </a:r>
                      <a:endParaRPr kumimoji="0" lang="en-US" sz="1600" b="0" i="0" kern="1200" dirty="0" smtClean="0">
                        <a:solidFill>
                          <a:srgbClr val="FFFFFF"/>
                        </a:solidFill>
                        <a:effectLst/>
                        <a:latin typeface="+mn-lt"/>
                        <a:ea typeface="+mn-ea"/>
                        <a:cs typeface="+mn-cs"/>
                      </a:endParaRPr>
                    </a:p>
                  </a:txBody>
                  <a:tcPr marL="9525" marR="9525" marT="9525"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0</a:t>
                      </a:r>
                      <a:endParaRPr kumimoji="0" lang="en-US" sz="1600" b="0" i="0" u="none" strike="noStrike" cap="none" normalizeH="0" baseline="0" dirty="0" smtClean="0">
                        <a:ln>
                          <a:noFill/>
                        </a:ln>
                        <a:solidFill>
                          <a:srgbClr val="FFFFFF"/>
                        </a:solidFill>
                        <a:effectLst/>
                        <a:latin typeface="Calibri" pitchFamily="34" charset="0"/>
                        <a:cs typeface="Arial" pitchFamily="34" charset="0"/>
                      </a:endParaRPr>
                    </a:p>
                  </a:txBody>
                  <a:tcPr marL="9525" marR="9525" marT="9525" marB="0" anchor="ctr" horzOverflow="overflow"/>
                </a:tc>
              </a:tr>
            </a:tbl>
          </a:graphicData>
        </a:graphic>
      </p:graphicFrame>
      <p:sp>
        <p:nvSpPr>
          <p:cNvPr id="18" name="TextBox 17"/>
          <p:cNvSpPr txBox="1"/>
          <p:nvPr/>
        </p:nvSpPr>
        <p:spPr>
          <a:xfrm>
            <a:off x="5943600" y="2297668"/>
            <a:ext cx="2438400" cy="369332"/>
          </a:xfrm>
          <a:prstGeom prst="rect">
            <a:avLst/>
          </a:prstGeom>
          <a:noFill/>
        </p:spPr>
        <p:txBody>
          <a:bodyPr wrap="square" rtlCol="0">
            <a:spAutoFit/>
          </a:bodyPr>
          <a:lstStyle/>
          <a:p>
            <a:r>
              <a:rPr lang="en-US" dirty="0" smtClean="0"/>
              <a:t>Query = “wsdm2012”</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0" dirty="0" smtClean="0"/>
              <a:t>Click Models</a:t>
            </a:r>
            <a:endParaRPr lang="en-US" sz="40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accent1">
                    <a:lumMod val="60000"/>
                    <a:lumOff val="40000"/>
                  </a:schemeClr>
                </a:solidFill>
              </a:rPr>
              <a:t>Motivation</a:t>
            </a:r>
            <a:r>
              <a:rPr lang="en-US" altLang="zh-CN" dirty="0" smtClean="0">
                <a:solidFill>
                  <a:srgbClr val="FFC000"/>
                </a:solidFill>
              </a:rPr>
              <a:t>  </a:t>
            </a:r>
            <a:r>
              <a:rPr lang="en-US" altLang="zh-CN" dirty="0" smtClean="0">
                <a:solidFill>
                  <a:schemeClr val="bg1"/>
                </a:solidFill>
              </a:rPr>
              <a:t>|  Data Analysis  |  Models  |  Experiments  |  Conclusion</a:t>
            </a:r>
            <a:endParaRPr lang="zh-CN" altLang="en-US" dirty="0">
              <a:solidFill>
                <a:schemeClr val="bg1"/>
              </a:solidFill>
            </a:endParaRPr>
          </a:p>
        </p:txBody>
      </p:sp>
      <p:sp>
        <p:nvSpPr>
          <p:cNvPr id="8" name="Content Placeholder 2"/>
          <p:cNvSpPr txBox="1">
            <a:spLocks/>
          </p:cNvSpPr>
          <p:nvPr/>
        </p:nvSpPr>
        <p:spPr>
          <a:xfrm>
            <a:off x="228600" y="1470391"/>
            <a:ext cx="8153400" cy="9680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dirty="0" smtClean="0"/>
              <a:t>Given </a:t>
            </a:r>
            <a:r>
              <a:rPr lang="en-US" dirty="0" smtClean="0">
                <a:latin typeface="Corbel" charset="0"/>
              </a:rPr>
              <a:t>a </a:t>
            </a:r>
            <a:r>
              <a:rPr lang="en-US" dirty="0">
                <a:latin typeface="Corbel" charset="0"/>
              </a:rPr>
              <a:t>set of web search click </a:t>
            </a:r>
            <a:r>
              <a:rPr lang="en-US" dirty="0" smtClean="0">
                <a:latin typeface="Corbel" charset="0"/>
              </a:rPr>
              <a:t>logs</a:t>
            </a:r>
          </a:p>
          <a:p>
            <a:pPr lvl="1"/>
            <a:endParaRPr lang="en-US" i="1" baseline="-25000" dirty="0" smtClean="0"/>
          </a:p>
          <a:p>
            <a:pPr lvl="1"/>
            <a:endParaRPr lang="en-US" i="1" baseline="-25000" dirty="0" smtClean="0"/>
          </a:p>
          <a:p>
            <a:pPr lvl="1"/>
            <a:endParaRPr lang="en-US" i="1" baseline="-25000" dirty="0"/>
          </a:p>
          <a:p>
            <a:pPr lvl="1"/>
            <a:endParaRPr lang="en-US" baseline="-25000" dirty="0" smtClean="0"/>
          </a:p>
          <a:p>
            <a:pPr lvl="1"/>
            <a:endParaRPr lang="en-US" dirty="0" smtClean="0"/>
          </a:p>
          <a:p>
            <a:pPr lvl="1"/>
            <a:endParaRPr lang="en-US" dirty="0"/>
          </a:p>
        </p:txBody>
      </p:sp>
      <p:pic>
        <p:nvPicPr>
          <p:cNvPr id="5" name="Picture 4" descr="Screen shot 2012-02-09 at 8.38.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438400"/>
            <a:ext cx="1859582" cy="1346200"/>
          </a:xfrm>
          <a:prstGeom prst="rect">
            <a:avLst/>
          </a:prstGeom>
        </p:spPr>
      </p:pic>
      <p:pic>
        <p:nvPicPr>
          <p:cNvPr id="16" name="Picture 15" descr="Screen shot 2012-02-09 at 8.38.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418" y="2616200"/>
            <a:ext cx="1859582" cy="1346200"/>
          </a:xfrm>
          <a:prstGeom prst="rect">
            <a:avLst/>
          </a:prstGeom>
        </p:spPr>
      </p:pic>
      <p:pic>
        <p:nvPicPr>
          <p:cNvPr id="17" name="Picture 16" descr="Screen shot 2012-02-09 at 8.38.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218" y="2921000"/>
            <a:ext cx="1859582" cy="1346200"/>
          </a:xfrm>
          <a:prstGeom prst="rect">
            <a:avLst/>
          </a:prstGeom>
        </p:spPr>
      </p:pic>
      <p:sp>
        <p:nvSpPr>
          <p:cNvPr id="6" name="TextBox 5"/>
          <p:cNvSpPr txBox="1"/>
          <p:nvPr/>
        </p:nvSpPr>
        <p:spPr>
          <a:xfrm>
            <a:off x="1447800" y="4343400"/>
            <a:ext cx="1143000" cy="381000"/>
          </a:xfrm>
          <a:prstGeom prst="rect">
            <a:avLst/>
          </a:prstGeom>
          <a:noFill/>
        </p:spPr>
        <p:txBody>
          <a:bodyPr wrap="square" rtlCol="0">
            <a:spAutoFit/>
          </a:bodyPr>
          <a:lstStyle/>
          <a:p>
            <a:r>
              <a:rPr lang="en-US" altLang="zh-CN" dirty="0" smtClean="0"/>
              <a:t>Click Logs</a:t>
            </a:r>
            <a:endParaRPr lang="en-US" dirty="0"/>
          </a:p>
        </p:txBody>
      </p:sp>
      <p:sp>
        <p:nvSpPr>
          <p:cNvPr id="7" name="Right Arrow 6"/>
          <p:cNvSpPr/>
          <p:nvPr/>
        </p:nvSpPr>
        <p:spPr>
          <a:xfrm>
            <a:off x="3124200" y="3352800"/>
            <a:ext cx="457200" cy="228600"/>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ln>
                <a:solidFill>
                  <a:srgbClr val="FF0000"/>
                </a:solidFill>
              </a:ln>
            </a:endParaRPr>
          </a:p>
        </p:txBody>
      </p:sp>
      <p:grpSp>
        <p:nvGrpSpPr>
          <p:cNvPr id="23" name="Group 22"/>
          <p:cNvGrpSpPr/>
          <p:nvPr/>
        </p:nvGrpSpPr>
        <p:grpSpPr>
          <a:xfrm>
            <a:off x="3733800" y="2514600"/>
            <a:ext cx="1447800" cy="2198132"/>
            <a:chOff x="3733800" y="2514600"/>
            <a:chExt cx="1447800" cy="2198132"/>
          </a:xfrm>
        </p:grpSpPr>
        <p:pic>
          <p:nvPicPr>
            <p:cNvPr id="1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3800" y="2514600"/>
              <a:ext cx="1447800" cy="1819483"/>
            </a:xfrm>
            <a:prstGeom prst="rect">
              <a:avLst/>
            </a:prstGeom>
            <a:ln>
              <a:noFill/>
            </a:ln>
            <a:effectLst>
              <a:softEdge rad="112500"/>
            </a:effectLst>
            <a:extLst/>
          </p:spPr>
        </p:pic>
        <p:sp>
          <p:nvSpPr>
            <p:cNvPr id="19" name="TextBox 18"/>
            <p:cNvSpPr txBox="1"/>
            <p:nvPr/>
          </p:nvSpPr>
          <p:spPr>
            <a:xfrm>
              <a:off x="3810000" y="4343400"/>
              <a:ext cx="1371600" cy="369332"/>
            </a:xfrm>
            <a:prstGeom prst="rect">
              <a:avLst/>
            </a:prstGeom>
            <a:noFill/>
          </p:spPr>
          <p:txBody>
            <a:bodyPr wrap="square" rtlCol="0">
              <a:spAutoFit/>
            </a:bodyPr>
            <a:lstStyle/>
            <a:p>
              <a:r>
                <a:rPr lang="en-US" altLang="zh-CN" dirty="0" smtClean="0"/>
                <a:t>Click Model</a:t>
              </a:r>
              <a:endParaRPr lang="en-US" dirty="0"/>
            </a:p>
          </p:txBody>
        </p:sp>
      </p:grpSp>
      <p:sp>
        <p:nvSpPr>
          <p:cNvPr id="20" name="Right Arrow 19"/>
          <p:cNvSpPr/>
          <p:nvPr/>
        </p:nvSpPr>
        <p:spPr>
          <a:xfrm>
            <a:off x="5410200" y="3352800"/>
            <a:ext cx="457200" cy="228600"/>
          </a:xfrm>
          <a:prstGeom prst="right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ln>
                <a:solidFill>
                  <a:srgbClr val="FF0000"/>
                </a:solidFill>
              </a:ln>
            </a:endParaRPr>
          </a:p>
        </p:txBody>
      </p:sp>
      <p:sp>
        <p:nvSpPr>
          <p:cNvPr id="9" name="Rounded Rectangle 8"/>
          <p:cNvSpPr/>
          <p:nvPr/>
        </p:nvSpPr>
        <p:spPr>
          <a:xfrm>
            <a:off x="6172200" y="2819400"/>
            <a:ext cx="2209800" cy="5334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Predict Clicks</a:t>
            </a:r>
            <a:endParaRPr lang="en-US" dirty="0">
              <a:solidFill>
                <a:schemeClr val="tx1"/>
              </a:solidFill>
            </a:endParaRPr>
          </a:p>
        </p:txBody>
      </p:sp>
      <p:sp>
        <p:nvSpPr>
          <p:cNvPr id="21" name="Rounded Rectangle 20"/>
          <p:cNvSpPr/>
          <p:nvPr/>
        </p:nvSpPr>
        <p:spPr>
          <a:xfrm>
            <a:off x="6172200" y="3657600"/>
            <a:ext cx="2209800" cy="5334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Estimate Relevance</a:t>
            </a:r>
            <a:endParaRPr lang="en-US" dirty="0">
              <a:solidFill>
                <a:schemeClr val="tx1"/>
              </a:solidFill>
            </a:endParaRPr>
          </a:p>
        </p:txBody>
      </p:sp>
      <p:sp>
        <p:nvSpPr>
          <p:cNvPr id="22" name="Content Placeholder 2"/>
          <p:cNvSpPr txBox="1">
            <a:spLocks/>
          </p:cNvSpPr>
          <p:nvPr/>
        </p:nvSpPr>
        <p:spPr>
          <a:xfrm>
            <a:off x="228600" y="4823191"/>
            <a:ext cx="8686800" cy="18062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lvl="1"/>
            <a:r>
              <a:rPr lang="en-US" altLang="zh-CN" sz="2400" dirty="0">
                <a:solidFill>
                  <a:srgbClr val="C00000"/>
                </a:solidFill>
              </a:rPr>
              <a:t>P</a:t>
            </a:r>
            <a:r>
              <a:rPr lang="en-US" altLang="zh-CN" sz="2400" dirty="0" smtClean="0">
                <a:solidFill>
                  <a:srgbClr val="C00000"/>
                </a:solidFill>
              </a:rPr>
              <a:t>redict Clicks</a:t>
            </a:r>
            <a:r>
              <a:rPr lang="en-US" sz="2400" dirty="0" smtClean="0"/>
              <a:t>: </a:t>
            </a:r>
            <a:r>
              <a:rPr lang="en-US" sz="2000" dirty="0" smtClean="0">
                <a:latin typeface="Corbel" charset="0"/>
              </a:rPr>
              <a:t>outputs </a:t>
            </a:r>
            <a:r>
              <a:rPr lang="en-US" sz="2000" dirty="0">
                <a:latin typeface="Corbel" charset="0"/>
              </a:rPr>
              <a:t>the </a:t>
            </a:r>
            <a:r>
              <a:rPr lang="en-US" sz="2000" dirty="0" smtClean="0">
                <a:latin typeface="Corbel" charset="0"/>
              </a:rPr>
              <a:t>probability  </a:t>
            </a:r>
            <a:r>
              <a:rPr lang="en-US" sz="2000" dirty="0">
                <a:latin typeface="Corbel" charset="0"/>
              </a:rPr>
              <a:t>of click vectors given a new order </a:t>
            </a:r>
            <a:r>
              <a:rPr lang="en-US" sz="2000" dirty="0" smtClean="0">
                <a:latin typeface="Corbel" charset="0"/>
              </a:rPr>
              <a:t>of  </a:t>
            </a:r>
            <a:r>
              <a:rPr lang="en-US" sz="2000" dirty="0">
                <a:latin typeface="Corbel" charset="0"/>
              </a:rPr>
              <a:t>URLs</a:t>
            </a:r>
            <a:r>
              <a:rPr lang="en-US" sz="2000" dirty="0" smtClean="0">
                <a:latin typeface="Corbel" charset="0"/>
              </a:rPr>
              <a:t>.</a:t>
            </a:r>
          </a:p>
          <a:p>
            <a:pPr lvl="1"/>
            <a:r>
              <a:rPr lang="en-US" altLang="zh-CN" sz="2400" dirty="0" smtClean="0">
                <a:solidFill>
                  <a:srgbClr val="C00000"/>
                </a:solidFill>
              </a:rPr>
              <a:t>Estimate Relevance</a:t>
            </a:r>
            <a:r>
              <a:rPr lang="en-US" sz="2400" dirty="0" smtClean="0">
                <a:latin typeface="Corbel" charset="0"/>
              </a:rPr>
              <a:t>:  </a:t>
            </a:r>
            <a:r>
              <a:rPr lang="en-US" sz="2000" dirty="0">
                <a:latin typeface="Corbel" charset="0"/>
              </a:rPr>
              <a:t>measures how </a:t>
            </a:r>
            <a:r>
              <a:rPr lang="en-US" sz="2000" dirty="0" smtClean="0">
                <a:latin typeface="Corbel" charset="0"/>
              </a:rPr>
              <a:t> good </a:t>
            </a:r>
            <a:r>
              <a:rPr lang="en-US" sz="2000" dirty="0">
                <a:latin typeface="Corbel" charset="0"/>
              </a:rPr>
              <a:t>a URL is with regard to the </a:t>
            </a:r>
            <a:r>
              <a:rPr lang="en-US" sz="2000" dirty="0" smtClean="0">
                <a:latin typeface="Corbel" charset="0"/>
              </a:rPr>
              <a:t>information </a:t>
            </a:r>
            <a:r>
              <a:rPr lang="en-US" sz="2000" dirty="0">
                <a:latin typeface="Corbel" charset="0"/>
              </a:rPr>
              <a:t>need of the </a:t>
            </a:r>
            <a:r>
              <a:rPr lang="en-US" sz="2000" dirty="0" smtClean="0">
                <a:latin typeface="Corbel" charset="0"/>
              </a:rPr>
              <a:t>query.</a:t>
            </a:r>
            <a:endParaRPr lang="en-US" sz="2000" dirty="0">
              <a:latin typeface="Corbel" charset="0"/>
            </a:endParaRPr>
          </a:p>
          <a:p>
            <a:pPr lvl="1"/>
            <a:endParaRPr lang="en-US" sz="2400" dirty="0" smtClean="0">
              <a:latin typeface="Corbel" charset="0"/>
            </a:endParaRPr>
          </a:p>
          <a:p>
            <a:endParaRPr lang="en-US" sz="2000" dirty="0" smtClean="0">
              <a:latin typeface="Corbel" charset="0"/>
            </a:endParaRPr>
          </a:p>
          <a:p>
            <a:pPr lvl="1"/>
            <a:endParaRPr lang="en-US" sz="2400" i="1" baseline="-25000" dirty="0" smtClean="0"/>
          </a:p>
          <a:p>
            <a:pPr lvl="1"/>
            <a:endParaRPr lang="en-US" sz="2400" i="1" baseline="-25000" dirty="0" smtClean="0"/>
          </a:p>
          <a:p>
            <a:pPr lvl="1"/>
            <a:endParaRPr lang="en-US" sz="2400" i="1" baseline="-25000" dirty="0"/>
          </a:p>
          <a:p>
            <a:pPr lvl="1"/>
            <a:endParaRPr lang="en-US" sz="2400" baseline="-25000" dirty="0" smtClean="0"/>
          </a:p>
          <a:p>
            <a:pPr lvl="1"/>
            <a:endParaRPr lang="en-US" sz="2400" dirty="0" smtClean="0"/>
          </a:p>
          <a:p>
            <a:pPr lvl="1"/>
            <a:endParaRPr lang="en-US" sz="2400" dirty="0"/>
          </a:p>
        </p:txBody>
      </p:sp>
    </p:spTree>
    <p:extLst>
      <p:ext uri="{BB962C8B-B14F-4D97-AF65-F5344CB8AC3E}">
        <p14:creationId xmlns:p14="http://schemas.microsoft.com/office/powerpoint/2010/main" val="293672281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p:tgtEl>
                                          <p:spTgt spid="20"/>
                                        </p:tgtEl>
                                        <p:attrNameLst>
                                          <p:attrName>ppt_x</p:attrName>
                                        </p:attrNameLst>
                                      </p:cBhvr>
                                      <p:tavLst>
                                        <p:tav tm="0">
                                          <p:val>
                                            <p:strVal val="#ppt_x-#ppt_w*1.125000"/>
                                          </p:val>
                                        </p:tav>
                                        <p:tav tm="100000">
                                          <p:val>
                                            <p:strVal val="#ppt_x"/>
                                          </p:val>
                                        </p:tav>
                                      </p:tavLst>
                                    </p:anim>
                                    <p:animEffect transition="in" filter="wipe(right)">
                                      <p:cBhvr>
                                        <p:cTn id="17" dur="500"/>
                                        <p:tgtEl>
                                          <p:spTgt spid="20"/>
                                        </p:tgtEl>
                                      </p:cBhvr>
                                    </p:animEffect>
                                  </p:childTnLst>
                                </p:cTn>
                              </p:par>
                            </p:childTnLst>
                          </p:cTn>
                        </p:par>
                        <p:par>
                          <p:cTn id="18" fill="hold">
                            <p:stCondLst>
                              <p:cond delay="1500"/>
                            </p:stCondLst>
                            <p:childTnLst>
                              <p:par>
                                <p:cTn id="19" presetID="3" presetClass="entr" presetSubtype="1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par>
                                <p:cTn id="22" presetID="3" presetClass="entr" presetSubtype="10" fill="hold" nodeType="with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blinds(horizontal)">
                                      <p:cBhvr>
                                        <p:cTn id="24" dur="500"/>
                                        <p:tgtEl>
                                          <p:spTgt spid="22">
                                            <p:txEl>
                                              <p:pRg st="0" end="0"/>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linds(horizontal)">
                                      <p:cBhvr>
                                        <p:cTn id="27" dur="500"/>
                                        <p:tgtEl>
                                          <p:spTgt spid="21"/>
                                        </p:tgtEl>
                                      </p:cBhvr>
                                    </p:animEffect>
                                  </p:childTnLst>
                                </p:cTn>
                              </p:par>
                              <p:par>
                                <p:cTn id="28" presetID="3" presetClass="entr" presetSubtype="10" fill="hold" nodeType="withEffect">
                                  <p:stCondLst>
                                    <p:cond delay="0"/>
                                  </p:stCondLst>
                                  <p:childTnLst>
                                    <p:set>
                                      <p:cBhvr>
                                        <p:cTn id="29" dur="1" fill="hold">
                                          <p:stCondLst>
                                            <p:cond delay="0"/>
                                          </p:stCondLst>
                                        </p:cTn>
                                        <p:tgtEl>
                                          <p:spTgt spid="22">
                                            <p:txEl>
                                              <p:pRg st="1" end="1"/>
                                            </p:txEl>
                                          </p:spTgt>
                                        </p:tgtEl>
                                        <p:attrNameLst>
                                          <p:attrName>style.visibility</p:attrName>
                                        </p:attrNameLst>
                                      </p:cBhvr>
                                      <p:to>
                                        <p:strVal val="visible"/>
                                      </p:to>
                                    </p:set>
                                    <p:animEffect transition="in" filter="blinds(horizontal)">
                                      <p:cBhvr>
                                        <p:cTn id="30"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9"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smtClean="0"/>
              <a:t>Examination Hypothesis</a:t>
            </a:r>
            <a:endParaRPr lang="en-US" sz="36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accent1">
                    <a:lumMod val="60000"/>
                    <a:lumOff val="40000"/>
                  </a:schemeClr>
                </a:solidFill>
              </a:rPr>
              <a:t>Motivation</a:t>
            </a:r>
            <a:r>
              <a:rPr lang="en-US" altLang="zh-CN" dirty="0" smtClean="0">
                <a:solidFill>
                  <a:srgbClr val="FFC000"/>
                </a:solidFill>
              </a:rPr>
              <a:t>  </a:t>
            </a:r>
            <a:r>
              <a:rPr lang="en-US" altLang="zh-CN" dirty="0" smtClean="0">
                <a:solidFill>
                  <a:schemeClr val="bg1"/>
                </a:solidFill>
              </a:rPr>
              <a:t>|  Data Analysis  |  Models  |  Experiments  |  Conclusion</a:t>
            </a:r>
            <a:endParaRPr lang="zh-CN" altLang="en-US" dirty="0">
              <a:solidFill>
                <a:schemeClr val="bg1"/>
              </a:solidFill>
            </a:endParaRPr>
          </a:p>
        </p:txBody>
      </p:sp>
      <p:sp>
        <p:nvSpPr>
          <p:cNvPr id="8" name="Content Placeholder 2"/>
          <p:cNvSpPr txBox="1">
            <a:spLocks/>
          </p:cNvSpPr>
          <p:nvPr/>
        </p:nvSpPr>
        <p:spPr>
          <a:xfrm>
            <a:off x="228600" y="1470391"/>
            <a:ext cx="8153400" cy="28730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sz="2800" dirty="0" smtClean="0"/>
              <a:t>Assume a session has </a:t>
            </a:r>
            <a:r>
              <a:rPr lang="en-US" sz="2800" i="1" dirty="0" smtClean="0"/>
              <a:t>N</a:t>
            </a:r>
            <a:r>
              <a:rPr lang="en-US" sz="2800" dirty="0" smtClean="0"/>
              <a:t> documents, </a:t>
            </a:r>
            <a:r>
              <a:rPr lang="en-US" sz="2800" i="1" dirty="0" smtClean="0"/>
              <a:t>d</a:t>
            </a:r>
            <a:r>
              <a:rPr lang="en-US" sz="2800" dirty="0" smtClean="0"/>
              <a:t>1, .., </a:t>
            </a:r>
            <a:r>
              <a:rPr lang="en-US" sz="2800" i="1" dirty="0" err="1" smtClean="0"/>
              <a:t>d</a:t>
            </a:r>
            <a:r>
              <a:rPr lang="en-US" sz="2800" i="1" baseline="-25000" dirty="0" err="1" smtClean="0"/>
              <a:t>N</a:t>
            </a:r>
            <a:r>
              <a:rPr lang="en-US" sz="2800" dirty="0" err="1" smtClean="0"/>
              <a:t>.</a:t>
            </a:r>
            <a:endParaRPr lang="en-US" sz="2800" dirty="0" smtClean="0"/>
          </a:p>
          <a:p>
            <a:r>
              <a:rPr lang="en-US" sz="2800" dirty="0" smtClean="0"/>
              <a:t>Binary random variables</a:t>
            </a:r>
          </a:p>
          <a:p>
            <a:pPr lvl="1"/>
            <a:r>
              <a:rPr lang="en-US" sz="2400" i="1" dirty="0" err="1" smtClean="0"/>
              <a:t>E</a:t>
            </a:r>
            <a:r>
              <a:rPr lang="en-US" sz="2400" i="1" baseline="-25000" dirty="0" err="1" smtClean="0"/>
              <a:t>i</a:t>
            </a:r>
            <a:r>
              <a:rPr lang="en-US" sz="2400" i="1" dirty="0"/>
              <a:t> </a:t>
            </a:r>
            <a:r>
              <a:rPr lang="en-US" sz="2400" dirty="0" smtClean="0"/>
              <a:t>= 1: the document at position </a:t>
            </a:r>
            <a:r>
              <a:rPr lang="en-US" sz="2400" i="1" dirty="0" err="1" smtClean="0"/>
              <a:t>i</a:t>
            </a:r>
            <a:r>
              <a:rPr lang="en-US" sz="2400" i="1" dirty="0" smtClean="0"/>
              <a:t> </a:t>
            </a:r>
            <a:r>
              <a:rPr lang="en-US" sz="2400" dirty="0" smtClean="0"/>
              <a:t>is examined.</a:t>
            </a:r>
          </a:p>
          <a:p>
            <a:pPr lvl="1"/>
            <a:r>
              <a:rPr lang="en-US" sz="2400" i="1" dirty="0" err="1" smtClean="0"/>
              <a:t>C</a:t>
            </a:r>
            <a:r>
              <a:rPr lang="en-US" sz="2400" i="1" baseline="-25000" dirty="0" err="1" smtClean="0"/>
              <a:t>i</a:t>
            </a:r>
            <a:r>
              <a:rPr lang="en-US" sz="2400" dirty="0" smtClean="0"/>
              <a:t> = 1: the document at position </a:t>
            </a:r>
            <a:r>
              <a:rPr lang="en-US" sz="2400" i="1" dirty="0" err="1" smtClean="0"/>
              <a:t>i</a:t>
            </a:r>
            <a:r>
              <a:rPr lang="en-US" sz="2400" dirty="0" smtClean="0"/>
              <a:t> is clicked.</a:t>
            </a:r>
          </a:p>
          <a:p>
            <a:pPr lvl="1"/>
            <a:endParaRPr lang="en-US" sz="2400" dirty="0" smtClean="0"/>
          </a:p>
          <a:p>
            <a:r>
              <a:rPr lang="en-US" altLang="zh-CN" sz="2800" dirty="0">
                <a:solidFill>
                  <a:srgbClr val="C00000"/>
                </a:solidFill>
              </a:rPr>
              <a:t>E</a:t>
            </a:r>
            <a:r>
              <a:rPr lang="en-US" altLang="zh-CN" sz="2800" dirty="0" smtClean="0">
                <a:solidFill>
                  <a:srgbClr val="C00000"/>
                </a:solidFill>
              </a:rPr>
              <a:t>xamination Hypothesis</a:t>
            </a:r>
            <a:endParaRPr lang="en-US" sz="2800" dirty="0" smtClean="0"/>
          </a:p>
          <a:p>
            <a:pPr lvl="1"/>
            <a:endParaRPr lang="en-US" sz="2400" i="1" baseline="-25000" dirty="0" smtClean="0"/>
          </a:p>
          <a:p>
            <a:pPr lvl="1"/>
            <a:endParaRPr lang="en-US" dirty="0" smtClean="0"/>
          </a:p>
          <a:p>
            <a:endParaRPr lang="en-US" dirty="0" smtClean="0"/>
          </a:p>
          <a:p>
            <a:pPr lvl="1"/>
            <a:endParaRPr lang="en-US" sz="2400" dirty="0" smtClean="0"/>
          </a:p>
          <a:p>
            <a:endParaRPr lang="en-US" sz="2800" dirty="0" smtClean="0"/>
          </a:p>
          <a:p>
            <a:endParaRPr lang="en-US" sz="2800" dirty="0" smtClean="0"/>
          </a:p>
          <a:p>
            <a:endParaRPr lang="en-US" sz="2800" baseline="-25000" dirty="0" smtClean="0"/>
          </a:p>
          <a:p>
            <a:pPr lvl="1"/>
            <a:endParaRPr lang="en-US" sz="2400" i="1" baseline="-25000" dirty="0" smtClean="0"/>
          </a:p>
          <a:p>
            <a:pPr lvl="1"/>
            <a:endParaRPr lang="en-US" sz="2400" i="1" baseline="-25000" dirty="0"/>
          </a:p>
          <a:p>
            <a:pPr lvl="1"/>
            <a:endParaRPr lang="en-US" sz="2400" baseline="-25000" dirty="0" smtClean="0"/>
          </a:p>
          <a:p>
            <a:pPr lvl="1"/>
            <a:endParaRPr lang="en-US" sz="2400" dirty="0" smtClean="0"/>
          </a:p>
          <a:p>
            <a:pPr lvl="1"/>
            <a:endParaRPr lang="en-US" sz="2400" dirty="0"/>
          </a:p>
        </p:txBody>
      </p:sp>
      <p:grpSp>
        <p:nvGrpSpPr>
          <p:cNvPr id="14" name="Group 13"/>
          <p:cNvGrpSpPr/>
          <p:nvPr/>
        </p:nvGrpSpPr>
        <p:grpSpPr>
          <a:xfrm>
            <a:off x="1143000" y="4316436"/>
            <a:ext cx="7696200" cy="2084364"/>
            <a:chOff x="1143000" y="4316436"/>
            <a:chExt cx="7696200" cy="2084364"/>
          </a:xfrm>
        </p:grpSpPr>
        <p:grpSp>
          <p:nvGrpSpPr>
            <p:cNvPr id="24" name="组合 16"/>
            <p:cNvGrpSpPr/>
            <p:nvPr/>
          </p:nvGrpSpPr>
          <p:grpSpPr>
            <a:xfrm>
              <a:off x="1143000" y="4316436"/>
              <a:ext cx="4054475" cy="852488"/>
              <a:chOff x="2506662" y="2533674"/>
              <a:chExt cx="4054475" cy="852488"/>
            </a:xfrm>
          </p:grpSpPr>
          <p:pic>
            <p:nvPicPr>
              <p:cNvPr id="25"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6662" y="2533674"/>
                <a:ext cx="685800"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1062" y="2686074"/>
                <a:ext cx="396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ight Arrow 8"/>
              <p:cNvSpPr/>
              <p:nvPr/>
            </p:nvSpPr>
            <p:spPr>
              <a:xfrm>
                <a:off x="4183062" y="2686074"/>
                <a:ext cx="533400" cy="3810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pic>
            <p:nvPicPr>
              <p:cNvPr id="28" name="Picture 9" descr="13-1.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1262" y="2686074"/>
                <a:ext cx="9302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64262" y="2686074"/>
                <a:ext cx="396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组合 17"/>
            <p:cNvGrpSpPr/>
            <p:nvPr/>
          </p:nvGrpSpPr>
          <p:grpSpPr>
            <a:xfrm>
              <a:off x="1219200" y="5211762"/>
              <a:ext cx="4054475" cy="1189038"/>
              <a:chOff x="2582862" y="5048274"/>
              <a:chExt cx="4054475" cy="1189038"/>
            </a:xfrm>
          </p:grpSpPr>
          <p:pic>
            <p:nvPicPr>
              <p:cNvPr id="3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2862" y="5048274"/>
                <a:ext cx="685800"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7262" y="5203849"/>
                <a:ext cx="39687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ight Arrow 17"/>
              <p:cNvSpPr/>
              <p:nvPr/>
            </p:nvSpPr>
            <p:spPr>
              <a:xfrm>
                <a:off x="4259262" y="5200674"/>
                <a:ext cx="533400" cy="3810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pic>
            <p:nvPicPr>
              <p:cNvPr id="34" name="Picture 18" descr="13-1.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7462" y="5200674"/>
                <a:ext cx="9302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0" descr="coin_toss.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259262" y="5657874"/>
                <a:ext cx="381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0462" y="5276874"/>
                <a:ext cx="39687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p:cNvSpPr txBox="1"/>
            <p:nvPr/>
          </p:nvSpPr>
          <p:spPr>
            <a:xfrm>
              <a:off x="5562600" y="4495800"/>
              <a:ext cx="2819400" cy="461665"/>
            </a:xfrm>
            <a:prstGeom prst="rect">
              <a:avLst/>
            </a:prstGeom>
            <a:noFill/>
          </p:spPr>
          <p:txBody>
            <a:bodyPr wrap="square" rtlCol="0">
              <a:spAutoFit/>
            </a:bodyPr>
            <a:lstStyle/>
            <a:p>
              <a:r>
                <a:rPr lang="en-US" sz="2400" dirty="0" smtClean="0"/>
                <a:t>P(</a:t>
              </a:r>
              <a:r>
                <a:rPr lang="en-US" sz="2400" i="1" dirty="0" err="1" smtClean="0"/>
                <a:t>C</a:t>
              </a:r>
              <a:r>
                <a:rPr lang="en-US" sz="2400" i="1" baseline="-25000" dirty="0" err="1" smtClean="0"/>
                <a:t>i</a:t>
              </a:r>
              <a:r>
                <a:rPr lang="en-US" sz="2400" dirty="0" smtClean="0"/>
                <a:t> = 1 | </a:t>
              </a:r>
              <a:r>
                <a:rPr lang="en-US" sz="2400" i="1" dirty="0" err="1" smtClean="0"/>
                <a:t>E</a:t>
              </a:r>
              <a:r>
                <a:rPr lang="en-US" sz="2400" i="1" baseline="-25000" dirty="0" err="1" smtClean="0"/>
                <a:t>i</a:t>
              </a:r>
              <a:r>
                <a:rPr lang="en-US" sz="2400" dirty="0" smtClean="0"/>
                <a:t> = 0) =  0</a:t>
              </a:r>
              <a:endParaRPr lang="en-US" sz="2400" dirty="0"/>
            </a:p>
          </p:txBody>
        </p:sp>
        <p:sp>
          <p:nvSpPr>
            <p:cNvPr id="37" name="TextBox 36"/>
            <p:cNvSpPr txBox="1"/>
            <p:nvPr/>
          </p:nvSpPr>
          <p:spPr>
            <a:xfrm>
              <a:off x="5562600" y="5334000"/>
              <a:ext cx="3276600" cy="461665"/>
            </a:xfrm>
            <a:prstGeom prst="rect">
              <a:avLst/>
            </a:prstGeom>
            <a:noFill/>
          </p:spPr>
          <p:txBody>
            <a:bodyPr wrap="square" rtlCol="0">
              <a:spAutoFit/>
            </a:bodyPr>
            <a:lstStyle/>
            <a:p>
              <a:r>
                <a:rPr lang="en-US" sz="2400" dirty="0" smtClean="0"/>
                <a:t>P(</a:t>
              </a:r>
              <a:r>
                <a:rPr lang="en-US" sz="2400" i="1" dirty="0" err="1" smtClean="0"/>
                <a:t>C</a:t>
              </a:r>
              <a:r>
                <a:rPr lang="en-US" sz="2400" i="1" baseline="-25000" dirty="0" err="1" smtClean="0"/>
                <a:t>i</a:t>
              </a:r>
              <a:r>
                <a:rPr lang="en-US" sz="2400" dirty="0" smtClean="0"/>
                <a:t> = 1 | </a:t>
              </a:r>
              <a:r>
                <a:rPr lang="en-US" sz="2400" i="1" dirty="0" err="1" smtClean="0"/>
                <a:t>E</a:t>
              </a:r>
              <a:r>
                <a:rPr lang="en-US" sz="2400" i="1" baseline="-25000" dirty="0" err="1" smtClean="0"/>
                <a:t>i</a:t>
              </a:r>
              <a:r>
                <a:rPr lang="en-US" sz="2400" dirty="0" smtClean="0"/>
                <a:t> = 1) =  </a:t>
              </a:r>
              <a:r>
                <a:rPr lang="en-US" sz="2400" i="1" dirty="0" err="1" smtClean="0"/>
                <a:t>r</a:t>
              </a:r>
              <a:r>
                <a:rPr lang="en-US" sz="2400" i="1" baseline="-25000" dirty="0" err="1" smtClean="0"/>
                <a:t>di</a:t>
              </a:r>
              <a:endParaRPr lang="en-US" sz="2400" i="1" baseline="-25000" dirty="0"/>
            </a:p>
          </p:txBody>
        </p:sp>
      </p:grpSp>
      <p:grpSp>
        <p:nvGrpSpPr>
          <p:cNvPr id="13" name="Group 12"/>
          <p:cNvGrpSpPr/>
          <p:nvPr/>
        </p:nvGrpSpPr>
        <p:grpSpPr>
          <a:xfrm>
            <a:off x="6248400" y="5410200"/>
            <a:ext cx="2286000" cy="1295400"/>
            <a:chOff x="6248400" y="5410200"/>
            <a:chExt cx="2286000" cy="1295400"/>
          </a:xfrm>
        </p:grpSpPr>
        <p:sp>
          <p:nvSpPr>
            <p:cNvPr id="11" name="Line Callout 1 10"/>
            <p:cNvSpPr/>
            <p:nvPr/>
          </p:nvSpPr>
          <p:spPr>
            <a:xfrm>
              <a:off x="6248400" y="6248400"/>
              <a:ext cx="2286000" cy="457200"/>
            </a:xfrm>
            <a:prstGeom prst="borderCallout1">
              <a:avLst>
                <a:gd name="adj1" fmla="val -3472"/>
                <a:gd name="adj2" fmla="val 53836"/>
                <a:gd name="adj3" fmla="val -98610"/>
                <a:gd name="adj4" fmla="val 68010"/>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Document Relevance</a:t>
              </a:r>
              <a:endParaRPr lang="en-US" dirty="0">
                <a:solidFill>
                  <a:schemeClr val="tx1"/>
                </a:solidFill>
              </a:endParaRPr>
            </a:p>
          </p:txBody>
        </p:sp>
        <p:sp>
          <p:nvSpPr>
            <p:cNvPr id="12" name="Oval 11"/>
            <p:cNvSpPr/>
            <p:nvPr/>
          </p:nvSpPr>
          <p:spPr>
            <a:xfrm>
              <a:off x="7696200" y="5410200"/>
              <a:ext cx="533400" cy="457200"/>
            </a:xfrm>
            <a:prstGeom prst="ellipse">
              <a:avLst/>
            </a:prstGeom>
            <a:noFill/>
            <a:ln w="1905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pSp>
    </p:spTree>
    <p:extLst>
      <p:ext uri="{BB962C8B-B14F-4D97-AF65-F5344CB8AC3E}">
        <p14:creationId xmlns:p14="http://schemas.microsoft.com/office/powerpoint/2010/main" val="297038017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animEffect transition="in" filter="blinds(horizontal)">
                                      <p:cBhvr>
                                        <p:cTn id="7" dur="500"/>
                                        <p:tgtEl>
                                          <p:spTgt spid="8">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heckerboard(across)">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smtClean="0"/>
              <a:t>Click Models – UBM &amp; DBN</a:t>
            </a:r>
            <a:endParaRPr lang="en-US" sz="36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accent1">
                    <a:lumMod val="60000"/>
                    <a:lumOff val="40000"/>
                  </a:schemeClr>
                </a:solidFill>
              </a:rPr>
              <a:t>Motivation</a:t>
            </a:r>
            <a:r>
              <a:rPr lang="en-US" altLang="zh-CN" dirty="0" smtClean="0">
                <a:solidFill>
                  <a:srgbClr val="FFC000"/>
                </a:solidFill>
              </a:rPr>
              <a:t>  </a:t>
            </a:r>
            <a:r>
              <a:rPr lang="en-US" altLang="zh-CN" dirty="0" smtClean="0">
                <a:solidFill>
                  <a:schemeClr val="bg1"/>
                </a:solidFill>
              </a:rPr>
              <a:t>|  Data Analysis  |  Models  |  Experiments  |  Conclusion</a:t>
            </a:r>
            <a:endParaRPr lang="zh-CN" altLang="en-US" dirty="0">
              <a:solidFill>
                <a:schemeClr val="bg1"/>
              </a:solidFill>
            </a:endParaRPr>
          </a:p>
        </p:txBody>
      </p:sp>
      <p:sp>
        <p:nvSpPr>
          <p:cNvPr id="8" name="Content Placeholder 2"/>
          <p:cNvSpPr txBox="1">
            <a:spLocks/>
          </p:cNvSpPr>
          <p:nvPr/>
        </p:nvSpPr>
        <p:spPr>
          <a:xfrm>
            <a:off x="228600" y="1470391"/>
            <a:ext cx="8610600" cy="4092209"/>
          </a:xfrm>
          <a:prstGeom prst="rect">
            <a:avLst/>
          </a:prstGeom>
        </p:spPr>
        <p:txBody>
          <a:bodyPr vert="horz" lIns="54864" tIns="91440" rtlCol="0">
            <a:normAutofit lnSpcReduction="10000"/>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US" sz="2800" dirty="0" smtClean="0"/>
              <a:t>Based on examination hypothesis</a:t>
            </a:r>
          </a:p>
          <a:p>
            <a:endParaRPr lang="en-US" sz="2400" dirty="0" smtClean="0"/>
          </a:p>
          <a:p>
            <a:r>
              <a:rPr lang="en-US" sz="2800" dirty="0" smtClean="0"/>
              <a:t>User Browsing Model(UBM)</a:t>
            </a:r>
          </a:p>
          <a:p>
            <a:pPr lvl="1"/>
            <a:r>
              <a:rPr lang="en-US" sz="2400" dirty="0" smtClean="0"/>
              <a:t>The examination probability depends on the position and the position of last clicked document.</a:t>
            </a:r>
          </a:p>
          <a:p>
            <a:endParaRPr lang="en-US" sz="2800" dirty="0" smtClean="0"/>
          </a:p>
          <a:p>
            <a:endParaRPr lang="en-US" sz="2800" dirty="0" smtClean="0"/>
          </a:p>
          <a:p>
            <a:r>
              <a:rPr lang="en-US" sz="2800" dirty="0" smtClean="0"/>
              <a:t>Dynamic Bayesian Network Model(DBN)</a:t>
            </a:r>
          </a:p>
          <a:p>
            <a:pPr lvl="1"/>
            <a:r>
              <a:rPr lang="en-US" sz="2400" dirty="0" smtClean="0"/>
              <a:t>The examination probability depends on the satisfaction of the last document if it is clicked. </a:t>
            </a:r>
          </a:p>
          <a:p>
            <a:pPr lvl="1"/>
            <a:endParaRPr lang="en-US" dirty="0" smtClean="0"/>
          </a:p>
          <a:p>
            <a:pPr lvl="2"/>
            <a:endParaRPr lang="en-US" sz="1200" dirty="0" smtClean="0"/>
          </a:p>
          <a:p>
            <a:pPr lvl="1"/>
            <a:endParaRPr lang="en-US" sz="2400" i="1" baseline="-25000" dirty="0" smtClean="0"/>
          </a:p>
          <a:p>
            <a:pPr lvl="1"/>
            <a:endParaRPr lang="en-US" dirty="0" smtClean="0"/>
          </a:p>
          <a:p>
            <a:endParaRPr lang="en-US" dirty="0" smtClean="0"/>
          </a:p>
          <a:p>
            <a:pPr lvl="1"/>
            <a:endParaRPr lang="en-US" sz="2400" dirty="0" smtClean="0"/>
          </a:p>
          <a:p>
            <a:endParaRPr lang="en-US" sz="2800" dirty="0" smtClean="0"/>
          </a:p>
          <a:p>
            <a:endParaRPr lang="en-US" sz="2800" dirty="0" smtClean="0"/>
          </a:p>
          <a:p>
            <a:endParaRPr lang="en-US" sz="2800" baseline="-25000" dirty="0" smtClean="0"/>
          </a:p>
          <a:p>
            <a:pPr lvl="1"/>
            <a:endParaRPr lang="en-US" sz="2400" i="1" baseline="-25000" dirty="0" smtClean="0"/>
          </a:p>
          <a:p>
            <a:pPr lvl="1"/>
            <a:endParaRPr lang="en-US" sz="2400" i="1" baseline="-25000" dirty="0"/>
          </a:p>
          <a:p>
            <a:pPr lvl="1"/>
            <a:endParaRPr lang="en-US" sz="2400" baseline="-25000" dirty="0" smtClean="0"/>
          </a:p>
          <a:p>
            <a:pPr lvl="1"/>
            <a:endParaRPr lang="en-US" sz="2400" dirty="0" smtClean="0"/>
          </a:p>
          <a:p>
            <a:pPr lvl="1"/>
            <a:endParaRPr lang="en-US" sz="2400" dirty="0"/>
          </a:p>
        </p:txBody>
      </p:sp>
      <p:pic>
        <p:nvPicPr>
          <p:cNvPr id="5" name="Picture 4" descr="Screen shot 2012-02-09 at 10.00.3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3477160"/>
            <a:ext cx="2971800" cy="409040"/>
          </a:xfrm>
          <a:prstGeom prst="rect">
            <a:avLst/>
          </a:prstGeom>
        </p:spPr>
      </p:pic>
      <p:pic>
        <p:nvPicPr>
          <p:cNvPr id="7" name="Picture 6" descr="Screen shot 2012-02-09 at 10.04.5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3220" y="5726788"/>
            <a:ext cx="5610980" cy="960996"/>
          </a:xfrm>
          <a:prstGeom prst="rect">
            <a:avLst/>
          </a:prstGeom>
        </p:spPr>
      </p:pic>
      <p:pic>
        <p:nvPicPr>
          <p:cNvPr id="6" name="Picture 5" descr="Screen shot 2012-02-09 at 10.05.14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5435600"/>
            <a:ext cx="3870779" cy="431800"/>
          </a:xfrm>
          <a:prstGeom prst="rect">
            <a:avLst/>
          </a:prstGeom>
        </p:spPr>
      </p:pic>
      <p:grpSp>
        <p:nvGrpSpPr>
          <p:cNvPr id="38" name="Group 37"/>
          <p:cNvGrpSpPr/>
          <p:nvPr/>
        </p:nvGrpSpPr>
        <p:grpSpPr>
          <a:xfrm>
            <a:off x="6212115" y="5410200"/>
            <a:ext cx="1407885" cy="1283305"/>
            <a:chOff x="7659915" y="4876800"/>
            <a:chExt cx="1407885" cy="1283305"/>
          </a:xfrm>
        </p:grpSpPr>
        <p:sp>
          <p:nvSpPr>
            <p:cNvPr id="39" name="Line Callout 1 38"/>
            <p:cNvSpPr/>
            <p:nvPr/>
          </p:nvSpPr>
          <p:spPr>
            <a:xfrm>
              <a:off x="7696200" y="4876800"/>
              <a:ext cx="1371600" cy="457200"/>
            </a:xfrm>
            <a:prstGeom prst="borderCallout1">
              <a:avLst>
                <a:gd name="adj1" fmla="val 102348"/>
                <a:gd name="adj2" fmla="val 49074"/>
                <a:gd name="adj3" fmla="val 184458"/>
                <a:gd name="adj4" fmla="val 17216"/>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satisfaction</a:t>
              </a:r>
              <a:endParaRPr lang="en-US" dirty="0">
                <a:solidFill>
                  <a:schemeClr val="tx1"/>
                </a:solidFill>
              </a:endParaRPr>
            </a:p>
          </p:txBody>
        </p:sp>
        <p:sp>
          <p:nvSpPr>
            <p:cNvPr id="40" name="Oval 39"/>
            <p:cNvSpPr/>
            <p:nvPr/>
          </p:nvSpPr>
          <p:spPr>
            <a:xfrm>
              <a:off x="7659915" y="5702905"/>
              <a:ext cx="533400" cy="457200"/>
            </a:xfrm>
            <a:prstGeom prst="ellipse">
              <a:avLst/>
            </a:prstGeom>
            <a:noFill/>
            <a:ln w="1905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grpSp>
    </p:spTree>
    <p:extLst>
      <p:ext uri="{BB962C8B-B14F-4D97-AF65-F5344CB8AC3E}">
        <p14:creationId xmlns:p14="http://schemas.microsoft.com/office/powerpoint/2010/main" val="337241606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linds(horizontal)">
                                      <p:cBhvr>
                                        <p:cTn id="7" dur="500"/>
                                        <p:tgtEl>
                                          <p:spTgt spid="8">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blinds(horizontal)">
                                      <p:cBhvr>
                                        <p:cTn id="10" dur="500"/>
                                        <p:tgtEl>
                                          <p:spTgt spid="8">
                                            <p:txEl>
                                              <p:pRg st="3" end="3"/>
                                            </p:txEl>
                                          </p:spTgt>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linds(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blinds(horizontal)">
                                      <p:cBhvr>
                                        <p:cTn id="19" dur="500"/>
                                        <p:tgtEl>
                                          <p:spTgt spid="8">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8">
                                            <p:txEl>
                                              <p:pRg st="7" end="7"/>
                                            </p:txEl>
                                          </p:spTgt>
                                        </p:tgtEl>
                                        <p:attrNameLst>
                                          <p:attrName>style.visibility</p:attrName>
                                        </p:attrNameLst>
                                      </p:cBhvr>
                                      <p:to>
                                        <p:strVal val="visible"/>
                                      </p:to>
                                    </p:set>
                                    <p:animEffect transition="in" filter="blinds(horizontal)">
                                      <p:cBhvr>
                                        <p:cTn id="22" dur="500"/>
                                        <p:tgtEl>
                                          <p:spTgt spid="8">
                                            <p:txEl>
                                              <p:pRg st="7" end="7"/>
                                            </p:txEl>
                                          </p:spTgt>
                                        </p:tgtEl>
                                      </p:cBhvr>
                                    </p:animEffect>
                                  </p:childTnLst>
                                </p:cTn>
                              </p:par>
                            </p:childTnLst>
                          </p:cTn>
                        </p:par>
                        <p:par>
                          <p:cTn id="23" fill="hold">
                            <p:stCondLst>
                              <p:cond delay="500"/>
                            </p:stCondLst>
                            <p:childTnLst>
                              <p:par>
                                <p:cTn id="24" presetID="3" presetClass="entr" presetSubtype="1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par>
                                <p:cTn id="27" presetID="3" presetClass="entr" presetSubtype="1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childTnLst>
                          </p:cTn>
                        </p:par>
                        <p:par>
                          <p:cTn id="30" fill="hold">
                            <p:stCondLst>
                              <p:cond delay="1000"/>
                            </p:stCondLst>
                            <p:childTnLst>
                              <p:par>
                                <p:cTn id="31" presetID="5" presetClass="entr" presetSubtype="10"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checkerboard(across)">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smtClean="0"/>
              <a:t>Federated Web Search</a:t>
            </a:r>
            <a:endParaRPr lang="en-US" sz="3600" b="0" dirty="0"/>
          </a:p>
        </p:txBody>
      </p:sp>
      <p:sp>
        <p:nvSpPr>
          <p:cNvPr id="4" name="TextBox 3"/>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accent1">
                    <a:lumMod val="60000"/>
                    <a:lumOff val="40000"/>
                  </a:schemeClr>
                </a:solidFill>
              </a:rPr>
              <a:t>Motivation</a:t>
            </a:r>
            <a:r>
              <a:rPr lang="en-US" altLang="zh-CN" dirty="0" smtClean="0">
                <a:solidFill>
                  <a:srgbClr val="FFC000"/>
                </a:solidFill>
              </a:rPr>
              <a:t>  </a:t>
            </a:r>
            <a:r>
              <a:rPr lang="en-US" altLang="zh-CN" dirty="0" smtClean="0">
                <a:solidFill>
                  <a:schemeClr val="bg1"/>
                </a:solidFill>
              </a:rPr>
              <a:t>|  Data Analysis  |  Models  |  Experiments  |  Conclusion</a:t>
            </a:r>
            <a:endParaRPr lang="zh-CN" altLang="en-US" dirty="0">
              <a:solidFill>
                <a:schemeClr val="bg1"/>
              </a:solidFill>
            </a:endParaRPr>
          </a:p>
        </p:txBody>
      </p:sp>
      <p:sp>
        <p:nvSpPr>
          <p:cNvPr id="8" name="Content Placeholder 2"/>
          <p:cNvSpPr txBox="1">
            <a:spLocks/>
          </p:cNvSpPr>
          <p:nvPr/>
        </p:nvSpPr>
        <p:spPr>
          <a:xfrm>
            <a:off x="228600" y="1470391"/>
            <a:ext cx="8610600" cy="53114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endParaRPr lang="en-US" sz="2400" dirty="0" smtClean="0"/>
          </a:p>
          <a:p>
            <a:r>
              <a:rPr lang="en-US" sz="2400" dirty="0" smtClean="0"/>
              <a:t>Previous studies in click models have been demonstrated effective in traditional Web search. However,… </a:t>
            </a:r>
            <a:endParaRPr lang="en-US" altLang="zh-CN" sz="2400" dirty="0" smtClean="0"/>
          </a:p>
          <a:p>
            <a:endParaRPr lang="en-US" altLang="zh-CN" sz="2400" dirty="0"/>
          </a:p>
          <a:p>
            <a:r>
              <a:rPr lang="en-US" altLang="zh-CN" sz="2400" dirty="0"/>
              <a:t>I</a:t>
            </a:r>
            <a:r>
              <a:rPr lang="en-US" altLang="zh-CN" sz="2400" dirty="0" smtClean="0"/>
              <a:t>n modern search engines, </a:t>
            </a:r>
            <a:r>
              <a:rPr lang="en-US" altLang="zh-CN" sz="2400" dirty="0"/>
              <a:t>more and more Web search results are </a:t>
            </a:r>
            <a:r>
              <a:rPr lang="en-US" altLang="zh-CN" sz="2400" dirty="0">
                <a:solidFill>
                  <a:srgbClr val="C00000"/>
                </a:solidFill>
              </a:rPr>
              <a:t>federated</a:t>
            </a:r>
            <a:r>
              <a:rPr lang="en-US" altLang="zh-CN" sz="2400" dirty="0"/>
              <a:t> from multiple sources and contain non-HTML results returned by other heterogeneous </a:t>
            </a:r>
            <a:r>
              <a:rPr lang="en-US" altLang="zh-CN" sz="2400" dirty="0">
                <a:solidFill>
                  <a:srgbClr val="C00000"/>
                </a:solidFill>
              </a:rPr>
              <a:t>vertical</a:t>
            </a:r>
            <a:r>
              <a:rPr lang="en-US" altLang="zh-CN" sz="2400" dirty="0"/>
              <a:t> </a:t>
            </a:r>
            <a:r>
              <a:rPr lang="en-US" altLang="zh-CN" sz="2400" dirty="0" smtClean="0"/>
              <a:t>engines such as image, video and news.</a:t>
            </a:r>
          </a:p>
          <a:p>
            <a:endParaRPr lang="en-US" sz="2400" dirty="0" smtClean="0"/>
          </a:p>
          <a:p>
            <a:endParaRPr lang="en-US" sz="2400" dirty="0" smtClean="0"/>
          </a:p>
          <a:p>
            <a:pPr lvl="1"/>
            <a:endParaRPr lang="en-US" sz="2400" dirty="0" smtClean="0"/>
          </a:p>
          <a:p>
            <a:pPr lvl="2"/>
            <a:endParaRPr lang="en-US" dirty="0" smtClean="0"/>
          </a:p>
          <a:p>
            <a:pPr lvl="1"/>
            <a:endParaRPr lang="en-US" sz="2400" i="1" baseline="-25000" dirty="0" smtClean="0"/>
          </a:p>
          <a:p>
            <a:pPr lvl="1"/>
            <a:endParaRPr lang="en-US" sz="2400" dirty="0" smtClean="0"/>
          </a:p>
          <a:p>
            <a:endParaRPr lang="en-US" sz="2400" dirty="0" smtClean="0"/>
          </a:p>
          <a:p>
            <a:pPr lvl="1"/>
            <a:endParaRPr lang="en-US" sz="2400" dirty="0" smtClean="0"/>
          </a:p>
          <a:p>
            <a:endParaRPr lang="en-US" sz="2400" dirty="0" smtClean="0"/>
          </a:p>
          <a:p>
            <a:endParaRPr lang="en-US" sz="2400" dirty="0" smtClean="0"/>
          </a:p>
          <a:p>
            <a:endParaRPr lang="en-US" sz="2400" baseline="-25000" dirty="0" smtClean="0"/>
          </a:p>
          <a:p>
            <a:pPr lvl="1"/>
            <a:endParaRPr lang="en-US" sz="2400" i="1" baseline="-25000" dirty="0" smtClean="0"/>
          </a:p>
          <a:p>
            <a:pPr lvl="1"/>
            <a:endParaRPr lang="en-US" sz="2400" i="1" baseline="-25000" dirty="0"/>
          </a:p>
          <a:p>
            <a:pPr lvl="1"/>
            <a:endParaRPr lang="en-US" sz="2400" baseline="-25000" dirty="0" smtClean="0"/>
          </a:p>
          <a:p>
            <a:pPr lvl="1"/>
            <a:endParaRPr lang="en-US" sz="2400" dirty="0" smtClean="0"/>
          </a:p>
          <a:p>
            <a:pPr lvl="1"/>
            <a:endParaRPr lang="en-US" sz="2400" dirty="0"/>
          </a:p>
        </p:txBody>
      </p:sp>
      <p:sp>
        <p:nvSpPr>
          <p:cNvPr id="3" name="Rounded Rectangle 2"/>
          <p:cNvSpPr/>
          <p:nvPr/>
        </p:nvSpPr>
        <p:spPr>
          <a:xfrm>
            <a:off x="1981200" y="4648200"/>
            <a:ext cx="5486400" cy="6096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solidFill>
                  <a:schemeClr val="tx1"/>
                </a:solidFill>
              </a:rPr>
              <a:t>Federated Search / Aggregated Search</a:t>
            </a:r>
            <a:endParaRPr lang="en-US" sz="2400" dirty="0">
              <a:ln>
                <a:solidFill>
                  <a:srgbClr val="FF0000"/>
                </a:solidFill>
              </a:ln>
            </a:endParaRPr>
          </a:p>
        </p:txBody>
      </p:sp>
      <p:pic>
        <p:nvPicPr>
          <p:cNvPr id="1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676400"/>
            <a:ext cx="3672408" cy="4861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Content Placeholder 2"/>
          <p:cNvSpPr txBox="1">
            <a:spLocks/>
          </p:cNvSpPr>
          <p:nvPr/>
        </p:nvSpPr>
        <p:spPr>
          <a:xfrm>
            <a:off x="381000" y="1470391"/>
            <a:ext cx="4419600" cy="16538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endParaRPr lang="en-US" sz="2400" dirty="0" smtClean="0"/>
          </a:p>
          <a:p>
            <a:r>
              <a:rPr lang="en-US" altLang="zh-CN" sz="2400" dirty="0" smtClean="0"/>
              <a:t>Web results vs. Verticals</a:t>
            </a:r>
          </a:p>
          <a:p>
            <a:pPr lvl="1"/>
            <a:r>
              <a:rPr lang="en-US" altLang="zh-CN" sz="2000" dirty="0" smtClean="0"/>
              <a:t>Different in layout, presentation</a:t>
            </a:r>
          </a:p>
          <a:p>
            <a:pPr marL="457200" lvl="1" indent="0">
              <a:buNone/>
            </a:pPr>
            <a:r>
              <a:rPr lang="en-US" altLang="zh-CN" sz="2000" dirty="0"/>
              <a:t> </a:t>
            </a:r>
            <a:r>
              <a:rPr lang="en-US" altLang="zh-CN" sz="2000" dirty="0" smtClean="0"/>
              <a:t>     and attractiveness</a:t>
            </a:r>
          </a:p>
          <a:p>
            <a:pPr marL="118872" indent="0">
              <a:buNone/>
            </a:pPr>
            <a:endParaRPr lang="en-US" sz="2400" dirty="0" smtClean="0"/>
          </a:p>
          <a:p>
            <a:endParaRPr lang="en-US" sz="2400" dirty="0" smtClean="0"/>
          </a:p>
          <a:p>
            <a:pPr lvl="1"/>
            <a:endParaRPr lang="en-US" sz="2400" dirty="0" smtClean="0"/>
          </a:p>
          <a:p>
            <a:pPr lvl="2"/>
            <a:endParaRPr lang="en-US" dirty="0" smtClean="0"/>
          </a:p>
          <a:p>
            <a:pPr lvl="1"/>
            <a:endParaRPr lang="en-US" sz="2400" i="1" baseline="-25000" dirty="0" smtClean="0"/>
          </a:p>
          <a:p>
            <a:pPr lvl="1"/>
            <a:endParaRPr lang="en-US" sz="2400" dirty="0" smtClean="0"/>
          </a:p>
          <a:p>
            <a:endParaRPr lang="en-US" sz="2400" dirty="0" smtClean="0"/>
          </a:p>
          <a:p>
            <a:pPr lvl="1"/>
            <a:endParaRPr lang="en-US" sz="2400" dirty="0" smtClean="0"/>
          </a:p>
          <a:p>
            <a:endParaRPr lang="en-US" sz="2400" dirty="0" smtClean="0"/>
          </a:p>
          <a:p>
            <a:endParaRPr lang="en-US" sz="2400" dirty="0" smtClean="0"/>
          </a:p>
          <a:p>
            <a:endParaRPr lang="en-US" sz="2400" baseline="-25000" dirty="0" smtClean="0"/>
          </a:p>
          <a:p>
            <a:pPr lvl="1"/>
            <a:endParaRPr lang="en-US" sz="2400" i="1" baseline="-25000" dirty="0" smtClean="0"/>
          </a:p>
          <a:p>
            <a:pPr lvl="1"/>
            <a:endParaRPr lang="en-US" sz="2400" i="1" baseline="-25000" dirty="0"/>
          </a:p>
          <a:p>
            <a:pPr lvl="1"/>
            <a:endParaRPr lang="en-US" sz="2400" baseline="-25000" dirty="0" smtClean="0"/>
          </a:p>
          <a:p>
            <a:pPr lvl="1"/>
            <a:endParaRPr lang="en-US" sz="2400" dirty="0" smtClean="0"/>
          </a:p>
          <a:p>
            <a:pPr lvl="1"/>
            <a:endParaRPr lang="en-US" sz="2400" dirty="0"/>
          </a:p>
        </p:txBody>
      </p:sp>
      <p:sp>
        <p:nvSpPr>
          <p:cNvPr id="17" name="Rounded Rectangle 16"/>
          <p:cNvSpPr/>
          <p:nvPr/>
        </p:nvSpPr>
        <p:spPr>
          <a:xfrm>
            <a:off x="609600" y="3200400"/>
            <a:ext cx="3886200" cy="9144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What are the user behavior </a:t>
            </a:r>
            <a:r>
              <a:rPr lang="en-US" b="1" dirty="0" smtClean="0">
                <a:solidFill>
                  <a:schemeClr val="tx1"/>
                </a:solidFill>
              </a:rPr>
              <a:t>differences</a:t>
            </a:r>
            <a:r>
              <a:rPr lang="en-US" dirty="0" smtClean="0">
                <a:solidFill>
                  <a:schemeClr val="tx1"/>
                </a:solidFill>
              </a:rPr>
              <a:t> between traditional Web search and federated search?</a:t>
            </a:r>
            <a:endParaRPr lang="en-US" dirty="0">
              <a:solidFill>
                <a:schemeClr val="tx1"/>
              </a:solidFill>
            </a:endParaRPr>
          </a:p>
        </p:txBody>
      </p:sp>
      <p:sp>
        <p:nvSpPr>
          <p:cNvPr id="18" name="Rounded Rectangle 17"/>
          <p:cNvSpPr/>
          <p:nvPr/>
        </p:nvSpPr>
        <p:spPr>
          <a:xfrm>
            <a:off x="609600" y="4343400"/>
            <a:ext cx="3886200" cy="91440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solidFill>
                  <a:schemeClr val="tx1"/>
                </a:solidFill>
              </a:rPr>
              <a:t>How do verticals </a:t>
            </a:r>
            <a:r>
              <a:rPr lang="en-US" b="1" dirty="0" smtClean="0">
                <a:solidFill>
                  <a:schemeClr val="tx1"/>
                </a:solidFill>
              </a:rPr>
              <a:t>affect</a:t>
            </a:r>
            <a:r>
              <a:rPr lang="en-US" dirty="0" smtClean="0">
                <a:solidFill>
                  <a:schemeClr val="tx1"/>
                </a:solidFill>
              </a:rPr>
              <a:t> users’ browsing behavior and  their decisions to perform clicks?</a:t>
            </a:r>
            <a:endParaRPr lang="en-US" dirty="0">
              <a:solidFill>
                <a:schemeClr val="tx1"/>
              </a:solidFill>
            </a:endParaRPr>
          </a:p>
        </p:txBody>
      </p:sp>
      <p:sp>
        <p:nvSpPr>
          <p:cNvPr id="19" name="Rounded Rectangle 18"/>
          <p:cNvSpPr/>
          <p:nvPr/>
        </p:nvSpPr>
        <p:spPr>
          <a:xfrm>
            <a:off x="609600" y="5562600"/>
            <a:ext cx="3886200" cy="76200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tx1"/>
                </a:solidFill>
              </a:rPr>
              <a:t>How to </a:t>
            </a:r>
            <a:r>
              <a:rPr lang="en-US" b="1" dirty="0" smtClean="0">
                <a:solidFill>
                  <a:schemeClr val="tx1"/>
                </a:solidFill>
              </a:rPr>
              <a:t>model</a:t>
            </a:r>
            <a:r>
              <a:rPr lang="en-US" dirty="0" smtClean="0">
                <a:solidFill>
                  <a:schemeClr val="tx1"/>
                </a:solidFill>
              </a:rPr>
              <a:t> user behavior and predict clicks in federated search?</a:t>
            </a:r>
            <a:endParaRPr lang="en-US" dirty="0">
              <a:solidFill>
                <a:schemeClr val="tx1"/>
              </a:solidFill>
            </a:endParaRPr>
          </a:p>
        </p:txBody>
      </p:sp>
    </p:spTree>
    <p:extLst>
      <p:ext uri="{BB962C8B-B14F-4D97-AF65-F5344CB8AC3E}">
        <p14:creationId xmlns:p14="http://schemas.microsoft.com/office/powerpoint/2010/main" val="41165353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blinds(horizontal)">
                                      <p:cBhvr>
                                        <p:cTn id="7" dur="500"/>
                                        <p:tgtEl>
                                          <p:spTgt spid="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8">
                                            <p:txEl>
                                              <p:pRg st="1" end="1"/>
                                            </p:txEl>
                                          </p:spTgt>
                                        </p:tgtEl>
                                      </p:cBhvr>
                                    </p:animEffect>
                                    <p:set>
                                      <p:cBhvr>
                                        <p:cTn id="22" dur="1" fill="hold">
                                          <p:stCondLst>
                                            <p:cond delay="499"/>
                                          </p:stCondLst>
                                        </p:cTn>
                                        <p:tgtEl>
                                          <p:spTgt spid="8">
                                            <p:txEl>
                                              <p:pRg st="1" end="1"/>
                                            </p:txEl>
                                          </p:spTgt>
                                        </p:tgtEl>
                                        <p:attrNameLst>
                                          <p:attrName>style.visibility</p:attrName>
                                        </p:attrNameLst>
                                      </p:cBhvr>
                                      <p:to>
                                        <p:strVal val="hidden"/>
                                      </p:to>
                                    </p:set>
                                  </p:childTnLst>
                                </p:cTn>
                              </p:par>
                              <p:par>
                                <p:cTn id="23" presetID="3" presetClass="exit" presetSubtype="10" fill="hold" grpId="0" nodeType="withEffect">
                                  <p:stCondLst>
                                    <p:cond delay="0"/>
                                  </p:stCondLst>
                                  <p:childTnLst>
                                    <p:animEffect transition="out" filter="blinds(horizontal)">
                                      <p:cBhvr>
                                        <p:cTn id="24" dur="500"/>
                                        <p:tgtEl>
                                          <p:spTgt spid="8">
                                            <p:txEl>
                                              <p:pRg st="3" end="3"/>
                                            </p:txEl>
                                          </p:spTgt>
                                        </p:tgtEl>
                                      </p:cBhvr>
                                    </p:animEffect>
                                    <p:set>
                                      <p:cBhvr>
                                        <p:cTn id="25" dur="1" fill="hold">
                                          <p:stCondLst>
                                            <p:cond delay="499"/>
                                          </p:stCondLst>
                                        </p:cTn>
                                        <p:tgtEl>
                                          <p:spTgt spid="8">
                                            <p:txEl>
                                              <p:pRg st="3" end="3"/>
                                            </p:txEl>
                                          </p:spTgt>
                                        </p:tgtEl>
                                        <p:attrNameLst>
                                          <p:attrName>style.visibility</p:attrName>
                                        </p:attrNameLst>
                                      </p:cBhvr>
                                      <p:to>
                                        <p:strVal val="hidden"/>
                                      </p:to>
                                    </p:set>
                                  </p:childTnLst>
                                </p:cTn>
                              </p:par>
                              <p:par>
                                <p:cTn id="26" presetID="3" presetClass="exit" presetSubtype="10" fill="hold" grpId="1" nodeType="withEffect">
                                  <p:stCondLst>
                                    <p:cond delay="0"/>
                                  </p:stCondLst>
                                  <p:childTnLst>
                                    <p:animEffect transition="out" filter="blinds(horizontal)">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Effect transition="in" filter="blinds(horizontal)">
                                      <p:cBhvr>
                                        <p:cTn id="33" dur="500"/>
                                        <p:tgtEl>
                                          <p:spTgt spid="16">
                                            <p:txEl>
                                              <p:pRg st="1" end="1"/>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6">
                                            <p:txEl>
                                              <p:pRg st="2" end="2"/>
                                            </p:txEl>
                                          </p:spTgt>
                                        </p:tgtEl>
                                        <p:attrNameLst>
                                          <p:attrName>style.visibility</p:attrName>
                                        </p:attrNameLst>
                                      </p:cBhvr>
                                      <p:to>
                                        <p:strVal val="visible"/>
                                      </p:to>
                                    </p:set>
                                    <p:animEffect transition="in" filter="blinds(horizontal)">
                                      <p:cBhvr>
                                        <p:cTn id="36" dur="500"/>
                                        <p:tgtEl>
                                          <p:spTgt spid="16">
                                            <p:txEl>
                                              <p:pRg st="2" end="2"/>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6">
                                            <p:txEl>
                                              <p:pRg st="3" end="3"/>
                                            </p:txEl>
                                          </p:spTgt>
                                        </p:tgtEl>
                                        <p:attrNameLst>
                                          <p:attrName>style.visibility</p:attrName>
                                        </p:attrNameLst>
                                      </p:cBhvr>
                                      <p:to>
                                        <p:strVal val="visible"/>
                                      </p:to>
                                    </p:set>
                                    <p:animEffect transition="in" filter="blinds(horizontal)">
                                      <p:cBhvr>
                                        <p:cTn id="39" dur="500"/>
                                        <p:tgtEl>
                                          <p:spTgt spid="1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strVal val="#ppt_w*0.70"/>
                                          </p:val>
                                        </p:tav>
                                        <p:tav tm="100000">
                                          <p:val>
                                            <p:strVal val="#ppt_w"/>
                                          </p:val>
                                        </p:tav>
                                      </p:tavLst>
                                    </p:anim>
                                    <p:anim calcmode="lin" valueType="num">
                                      <p:cBhvr>
                                        <p:cTn id="45" dur="500" fill="hold"/>
                                        <p:tgtEl>
                                          <p:spTgt spid="17"/>
                                        </p:tgtEl>
                                        <p:attrNameLst>
                                          <p:attrName>ppt_h</p:attrName>
                                        </p:attrNameLst>
                                      </p:cBhvr>
                                      <p:tavLst>
                                        <p:tav tm="0">
                                          <p:val>
                                            <p:strVal val="#ppt_h"/>
                                          </p:val>
                                        </p:tav>
                                        <p:tav tm="100000">
                                          <p:val>
                                            <p:strVal val="#ppt_h"/>
                                          </p:val>
                                        </p:tav>
                                      </p:tavLst>
                                    </p:anim>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strVal val="#ppt_w*0.70"/>
                                          </p:val>
                                        </p:tav>
                                        <p:tav tm="100000">
                                          <p:val>
                                            <p:strVal val="#ppt_w"/>
                                          </p:val>
                                        </p:tav>
                                      </p:tavLst>
                                    </p:anim>
                                    <p:anim calcmode="lin" valueType="num">
                                      <p:cBhvr>
                                        <p:cTn id="52" dur="500" fill="hold"/>
                                        <p:tgtEl>
                                          <p:spTgt spid="18"/>
                                        </p:tgtEl>
                                        <p:attrNameLst>
                                          <p:attrName>ppt_h</p:attrName>
                                        </p:attrNameLst>
                                      </p:cBhvr>
                                      <p:tavLst>
                                        <p:tav tm="0">
                                          <p:val>
                                            <p:strVal val="#ppt_h"/>
                                          </p:val>
                                        </p:tav>
                                        <p:tav tm="100000">
                                          <p:val>
                                            <p:strVal val="#ppt_h"/>
                                          </p:val>
                                        </p:tav>
                                      </p:tavLst>
                                    </p:anim>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strVal val="#ppt_w*0.70"/>
                                          </p:val>
                                        </p:tav>
                                        <p:tav tm="100000">
                                          <p:val>
                                            <p:strVal val="#ppt_w"/>
                                          </p:val>
                                        </p:tav>
                                      </p:tavLst>
                                    </p:anim>
                                    <p:anim calcmode="lin" valueType="num">
                                      <p:cBhvr>
                                        <p:cTn id="59" dur="500" fill="hold"/>
                                        <p:tgtEl>
                                          <p:spTgt spid="19"/>
                                        </p:tgtEl>
                                        <p:attrNameLst>
                                          <p:attrName>ppt_h</p:attrName>
                                        </p:attrNameLst>
                                      </p:cBhvr>
                                      <p:tavLst>
                                        <p:tav tm="0">
                                          <p:val>
                                            <p:strVal val="#ppt_h"/>
                                          </p:val>
                                        </p:tav>
                                        <p:tav tm="100000">
                                          <p:val>
                                            <p:strVal val="#ppt_h"/>
                                          </p:val>
                                        </p:tav>
                                      </p:tavLst>
                                    </p:anim>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3" grpId="0" animBg="1"/>
      <p:bldP spid="3" grpId="1" animBg="1"/>
      <p:bldP spid="16" grpId="0" build="allAtOnce"/>
      <p:bldP spid="17"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Data Analysis</a:t>
            </a:r>
            <a:endParaRPr lang="zh-CN" altLang="en-US" sz="4000" b="0" dirty="0"/>
          </a:p>
        </p:txBody>
      </p:sp>
      <p:sp>
        <p:nvSpPr>
          <p:cNvPr id="3" name="内容占位符 2"/>
          <p:cNvSpPr>
            <a:spLocks noGrp="1"/>
          </p:cNvSpPr>
          <p:nvPr>
            <p:ph idx="1"/>
          </p:nvPr>
        </p:nvSpPr>
        <p:spPr>
          <a:xfrm>
            <a:off x="457200" y="1775191"/>
            <a:ext cx="8229600" cy="3406409"/>
          </a:xfrm>
        </p:spPr>
        <p:txBody>
          <a:bodyPr>
            <a:normAutofit/>
          </a:bodyPr>
          <a:lstStyle/>
          <a:p>
            <a:r>
              <a:rPr lang="en-US" altLang="zh-CN" sz="2800" dirty="0" smtClean="0"/>
              <a:t>Three-day click log data.</a:t>
            </a:r>
          </a:p>
          <a:p>
            <a:r>
              <a:rPr lang="en-US" altLang="zh-CN" sz="2800" dirty="0" smtClean="0"/>
              <a:t>3 kinds of verticals: image(14.23%), video(31.04%) and news(54.73%).</a:t>
            </a:r>
          </a:p>
          <a:p>
            <a:endParaRPr lang="en-US" altLang="zh-CN" sz="2800" dirty="0"/>
          </a:p>
          <a:p>
            <a:endParaRPr lang="en-US" altLang="zh-CN" sz="2800" dirty="0" smtClean="0"/>
          </a:p>
          <a:p>
            <a:pPr marL="118872" indent="0">
              <a:buNone/>
            </a:pPr>
            <a:endParaRPr lang="en-US" altLang="zh-CN" sz="2800" dirty="0" smtClean="0"/>
          </a:p>
          <a:p>
            <a:endParaRPr lang="en-US" altLang="zh-CN" sz="2800" dirty="0" smtClean="0"/>
          </a:p>
          <a:p>
            <a:pPr marL="118872" indent="0">
              <a:buNone/>
            </a:pPr>
            <a:endParaRPr lang="en-US" altLang="zh-CN" sz="2800" dirty="0" smtClean="0"/>
          </a:p>
          <a:p>
            <a:endParaRPr lang="en-US" altLang="zh-CN" sz="2800" dirty="0"/>
          </a:p>
          <a:p>
            <a:endParaRPr lang="zh-CN" altLang="en-US" sz="280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a:t>
            </a:r>
            <a:r>
              <a:rPr lang="en-US" altLang="zh-CN" b="1" dirty="0" smtClean="0">
                <a:solidFill>
                  <a:schemeClr val="accent1">
                    <a:lumMod val="60000"/>
                    <a:lumOff val="40000"/>
                  </a:schemeClr>
                </a:solidFill>
              </a:rPr>
              <a:t>Data Analysis  </a:t>
            </a:r>
            <a:r>
              <a:rPr lang="en-US" altLang="zh-CN" dirty="0" smtClean="0">
                <a:solidFill>
                  <a:schemeClr val="bg1"/>
                </a:solidFill>
              </a:rPr>
              <a:t>|  Models  |  Experiments  |  Conclusion</a:t>
            </a:r>
            <a:endParaRPr lang="zh-CN" altLang="en-US" dirty="0">
              <a:solidFill>
                <a:schemeClr val="bg1"/>
              </a:solidFill>
            </a:endParaRPr>
          </a:p>
        </p:txBody>
      </p:sp>
      <p:sp>
        <p:nvSpPr>
          <p:cNvPr id="9" name="内容占位符 2"/>
          <p:cNvSpPr txBox="1">
            <a:spLocks/>
          </p:cNvSpPr>
          <p:nvPr/>
        </p:nvSpPr>
        <p:spPr>
          <a:xfrm>
            <a:off x="457200" y="2667000"/>
            <a:ext cx="8229600" cy="1371600"/>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US" altLang="zh-CN" sz="2800" dirty="0" smtClean="0"/>
              <a:t>        </a:t>
            </a:r>
          </a:p>
          <a:p>
            <a:pPr marL="118872" indent="0">
              <a:buNone/>
            </a:pPr>
            <a:r>
              <a:rPr lang="en-US" altLang="zh-CN" sz="2800" dirty="0">
                <a:solidFill>
                  <a:srgbClr val="C00000"/>
                </a:solidFill>
              </a:rPr>
              <a:t> </a:t>
            </a:r>
            <a:r>
              <a:rPr lang="en-US" altLang="zh-CN" sz="2800" dirty="0" smtClean="0">
                <a:solidFill>
                  <a:srgbClr val="C00000"/>
                </a:solidFill>
              </a:rPr>
              <a:t>                                       </a:t>
            </a:r>
          </a:p>
          <a:p>
            <a:pPr marL="118872" indent="0">
              <a:buNone/>
            </a:pPr>
            <a:r>
              <a:rPr lang="en-US" altLang="zh-CN" sz="2800" dirty="0">
                <a:solidFill>
                  <a:srgbClr val="C00000"/>
                </a:solidFill>
              </a:rPr>
              <a:t> </a:t>
            </a:r>
            <a:r>
              <a:rPr lang="en-US" altLang="zh-CN" sz="2800" dirty="0" smtClean="0">
                <a:solidFill>
                  <a:srgbClr val="C00000"/>
                </a:solidFill>
              </a:rPr>
              <a:t>                                                </a:t>
            </a:r>
            <a:endParaRPr lang="en-US" altLang="zh-CN" sz="2800" dirty="0" smtClean="0">
              <a:solidFill>
                <a:srgbClr val="FF0000"/>
              </a:solidFill>
            </a:endParaRPr>
          </a:p>
          <a:p>
            <a:endParaRPr lang="zh-CN" altLang="en-US" sz="2800" dirty="0"/>
          </a:p>
        </p:txBody>
      </p:sp>
      <p:sp>
        <p:nvSpPr>
          <p:cNvPr id="11" name="内容占位符 2"/>
          <p:cNvSpPr txBox="1">
            <a:spLocks/>
          </p:cNvSpPr>
          <p:nvPr/>
        </p:nvSpPr>
        <p:spPr>
          <a:xfrm>
            <a:off x="457200" y="2971800"/>
            <a:ext cx="8229600" cy="2263409"/>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None/>
            </a:pPr>
            <a:endParaRPr lang="en-US" altLang="zh-CN" sz="2800" dirty="0" smtClean="0"/>
          </a:p>
          <a:p>
            <a:r>
              <a:rPr lang="en-US" altLang="zh-CN" sz="2800" dirty="0" smtClean="0"/>
              <a:t>Verticals receive </a:t>
            </a:r>
            <a:r>
              <a:rPr lang="en-US" altLang="zh-CN" sz="2800" dirty="0" smtClean="0">
                <a:solidFill>
                  <a:srgbClr val="C00000"/>
                </a:solidFill>
              </a:rPr>
              <a:t>less clicks </a:t>
            </a:r>
            <a:r>
              <a:rPr lang="en-US" altLang="zh-CN" sz="2800" dirty="0" smtClean="0"/>
              <a:t>than Web results.</a:t>
            </a:r>
          </a:p>
          <a:p>
            <a:pPr lvl="1"/>
            <a:r>
              <a:rPr lang="en-US" altLang="zh-CN" sz="2400" dirty="0" smtClean="0"/>
              <a:t>Position 1 – Web 53.71%, Vertical 19.09%.</a:t>
            </a:r>
          </a:p>
          <a:p>
            <a:pPr lvl="1"/>
            <a:r>
              <a:rPr lang="en-US" altLang="zh-CN" sz="2400" dirty="0" smtClean="0"/>
              <a:t>Position 2 – Web 10.50%, Vertical 3.70%.</a:t>
            </a:r>
          </a:p>
          <a:p>
            <a:endParaRPr lang="zh-CN" altLang="en-US" sz="2800" dirty="0"/>
          </a:p>
        </p:txBody>
      </p:sp>
    </p:spTree>
    <p:extLst>
      <p:ext uri="{BB962C8B-B14F-4D97-AF65-F5344CB8AC3E}">
        <p14:creationId xmlns:p14="http://schemas.microsoft.com/office/powerpoint/2010/main" val="296040753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blinds(horizontal)">
                                      <p:cBhvr>
                                        <p:cTn id="15" dur="500"/>
                                        <p:tgtEl>
                                          <p:spTgt spid="11">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blinds(horizontal)">
                                      <p:cBhvr>
                                        <p:cTn id="18"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b="0" dirty="0" smtClean="0"/>
              <a:t>Experiment </a:t>
            </a:r>
            <a:r>
              <a:rPr lang="en-US" altLang="zh-CN" sz="4000" b="0" dirty="0"/>
              <a:t>I</a:t>
            </a:r>
            <a:endParaRPr lang="zh-CN" altLang="en-US" sz="4000" b="0" dirty="0"/>
          </a:p>
        </p:txBody>
      </p:sp>
      <p:sp>
        <p:nvSpPr>
          <p:cNvPr id="3" name="内容占位符 2"/>
          <p:cNvSpPr>
            <a:spLocks noGrp="1"/>
          </p:cNvSpPr>
          <p:nvPr>
            <p:ph idx="1"/>
          </p:nvPr>
        </p:nvSpPr>
        <p:spPr>
          <a:xfrm>
            <a:off x="457200" y="1775191"/>
            <a:ext cx="8229600" cy="2796809"/>
          </a:xfrm>
        </p:spPr>
        <p:txBody>
          <a:bodyPr>
            <a:normAutofit lnSpcReduction="10000"/>
          </a:bodyPr>
          <a:lstStyle/>
          <a:p>
            <a:r>
              <a:rPr lang="en-US" altLang="zh-CN" sz="2800" dirty="0"/>
              <a:t>We group sessions by </a:t>
            </a:r>
            <a:r>
              <a:rPr lang="en-US" altLang="zh-CN" sz="2800" dirty="0">
                <a:solidFill>
                  <a:srgbClr val="C00000"/>
                </a:solidFill>
              </a:rPr>
              <a:t>the types of top three </a:t>
            </a:r>
            <a:r>
              <a:rPr lang="en-US" altLang="zh-CN" sz="2800" dirty="0" smtClean="0">
                <a:solidFill>
                  <a:srgbClr val="C00000"/>
                </a:solidFill>
              </a:rPr>
              <a:t>results </a:t>
            </a:r>
            <a:r>
              <a:rPr lang="en-US" altLang="zh-CN" sz="2800" dirty="0" smtClean="0"/>
              <a:t>and </a:t>
            </a:r>
            <a:r>
              <a:rPr lang="en-US" altLang="zh-CN" sz="2800" dirty="0"/>
              <a:t>compute probability distribution of click patterns(000, 001, …, 111)</a:t>
            </a:r>
            <a:r>
              <a:rPr lang="en-US" altLang="zh-CN" sz="2800" dirty="0" smtClean="0"/>
              <a:t>.</a:t>
            </a:r>
          </a:p>
          <a:p>
            <a:pPr lvl="1"/>
            <a:r>
              <a:rPr lang="en-US" altLang="zh-CN" sz="2400" dirty="0" smtClean="0"/>
              <a:t>W – Web, V – Vertical</a:t>
            </a:r>
          </a:p>
          <a:p>
            <a:pPr lvl="1"/>
            <a:r>
              <a:rPr lang="en-US" altLang="zh-CN" sz="2400" dirty="0" smtClean="0"/>
              <a:t>“WVW” – the first and the third one are Web results.</a:t>
            </a:r>
          </a:p>
          <a:p>
            <a:pPr lvl="1"/>
            <a:r>
              <a:rPr lang="en-US" altLang="zh-CN" dirty="0" smtClean="0"/>
              <a:t>010 – the second document is clicked.</a:t>
            </a:r>
          </a:p>
          <a:p>
            <a:pPr lvl="1"/>
            <a:endParaRPr lang="en-US" altLang="zh-CN" sz="2400" dirty="0" smtClean="0"/>
          </a:p>
          <a:p>
            <a:pPr lvl="1"/>
            <a:endParaRPr lang="en-US" altLang="zh-CN" sz="2400" dirty="0" smtClean="0"/>
          </a:p>
          <a:p>
            <a:endParaRPr lang="zh-CN" altLang="en-US" sz="2800" dirty="0"/>
          </a:p>
          <a:p>
            <a:endParaRPr lang="en-US" altLang="zh-CN" sz="2800" dirty="0" smtClean="0"/>
          </a:p>
          <a:p>
            <a:pPr marL="118872" indent="0">
              <a:buNone/>
            </a:pPr>
            <a:endParaRPr lang="en-US" altLang="zh-CN" sz="2800" dirty="0" smtClean="0"/>
          </a:p>
          <a:p>
            <a:endParaRPr lang="en-US" altLang="zh-CN" sz="2800" dirty="0" smtClean="0"/>
          </a:p>
          <a:p>
            <a:pPr marL="118872" indent="0">
              <a:buNone/>
            </a:pPr>
            <a:endParaRPr lang="en-US" altLang="zh-CN" sz="2800" dirty="0" smtClean="0"/>
          </a:p>
          <a:p>
            <a:endParaRPr lang="en-US" altLang="zh-CN" sz="2800" dirty="0"/>
          </a:p>
          <a:p>
            <a:endParaRPr lang="zh-CN" altLang="en-US" sz="2800" dirty="0"/>
          </a:p>
        </p:txBody>
      </p:sp>
      <p:sp>
        <p:nvSpPr>
          <p:cNvPr id="7" name="TextBox 6"/>
          <p:cNvSpPr txBox="1"/>
          <p:nvPr/>
        </p:nvSpPr>
        <p:spPr>
          <a:xfrm>
            <a:off x="107504" y="44624"/>
            <a:ext cx="8568952" cy="369332"/>
          </a:xfrm>
          <a:prstGeom prst="rect">
            <a:avLst/>
          </a:prstGeom>
          <a:noFill/>
        </p:spPr>
        <p:txBody>
          <a:bodyPr wrap="square" rtlCol="0">
            <a:spAutoFit/>
          </a:bodyPr>
          <a:lstStyle/>
          <a:p>
            <a:r>
              <a:rPr lang="en-US" altLang="zh-CN" dirty="0" smtClean="0">
                <a:solidFill>
                  <a:schemeClr val="bg1"/>
                </a:solidFill>
              </a:rPr>
              <a:t>Motivation</a:t>
            </a:r>
            <a:r>
              <a:rPr lang="en-US" altLang="zh-CN" dirty="0" smtClean="0">
                <a:solidFill>
                  <a:srgbClr val="FFC000"/>
                </a:solidFill>
              </a:rPr>
              <a:t>  </a:t>
            </a:r>
            <a:r>
              <a:rPr lang="en-US" altLang="zh-CN" dirty="0" smtClean="0">
                <a:solidFill>
                  <a:schemeClr val="bg1"/>
                </a:solidFill>
              </a:rPr>
              <a:t>|  </a:t>
            </a:r>
            <a:r>
              <a:rPr lang="en-US" altLang="zh-CN" b="1" dirty="0" smtClean="0">
                <a:solidFill>
                  <a:schemeClr val="accent1">
                    <a:lumMod val="60000"/>
                    <a:lumOff val="40000"/>
                  </a:schemeClr>
                </a:solidFill>
              </a:rPr>
              <a:t>Data Analysis  </a:t>
            </a:r>
            <a:r>
              <a:rPr lang="en-US" altLang="zh-CN" dirty="0" smtClean="0">
                <a:solidFill>
                  <a:schemeClr val="bg1"/>
                </a:solidFill>
              </a:rPr>
              <a:t>|  Models  |  Experiments  |  Conclusion</a:t>
            </a:r>
            <a:endParaRPr lang="zh-CN" altLang="en-US" dirty="0">
              <a:solidFill>
                <a:schemeClr val="bg1"/>
              </a:solidFill>
            </a:endParaRPr>
          </a:p>
        </p:txBody>
      </p:sp>
      <p:pic>
        <p:nvPicPr>
          <p:cNvPr id="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680585"/>
            <a:ext cx="7498085" cy="4415415"/>
          </a:xfrm>
          <a:prstGeom prst="rect">
            <a:avLst/>
          </a:prstGeom>
        </p:spPr>
      </p:pic>
      <p:sp>
        <p:nvSpPr>
          <p:cNvPr id="15" name="Rounded Rectangle 14"/>
          <p:cNvSpPr/>
          <p:nvPr/>
        </p:nvSpPr>
        <p:spPr>
          <a:xfrm>
            <a:off x="1295400" y="2895600"/>
            <a:ext cx="6400800" cy="9144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solidFill>
                  <a:schemeClr val="tx1"/>
                </a:solidFill>
              </a:rPr>
              <a:t>Many users tend to seek the first Web result…</a:t>
            </a:r>
            <a:endParaRPr lang="en-US" sz="2400" dirty="0">
              <a:solidFill>
                <a:schemeClr val="tx1"/>
              </a:solidFill>
            </a:endParaRPr>
          </a:p>
        </p:txBody>
      </p:sp>
      <p:sp>
        <p:nvSpPr>
          <p:cNvPr id="16" name="Rounded Rectangle 15"/>
          <p:cNvSpPr/>
          <p:nvPr/>
        </p:nvSpPr>
        <p:spPr>
          <a:xfrm>
            <a:off x="3352800" y="4267200"/>
            <a:ext cx="4343400" cy="1905000"/>
          </a:xfrm>
          <a:prstGeom prst="roundRect">
            <a:avLst/>
          </a:prstGeom>
          <a:noFill/>
          <a:ln w="19050"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19" name="Rounded Rectangle 18"/>
          <p:cNvSpPr/>
          <p:nvPr/>
        </p:nvSpPr>
        <p:spPr>
          <a:xfrm>
            <a:off x="1295400" y="4419600"/>
            <a:ext cx="6400800" cy="914400"/>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altLang="zh-CN" sz="2400" dirty="0" smtClean="0">
                <a:solidFill>
                  <a:schemeClr val="tx1"/>
                </a:solidFill>
              </a:rPr>
              <a:t>The placed vertical affects the click probability of other Web results.</a:t>
            </a:r>
            <a:endParaRPr lang="en-US" sz="2400" dirty="0">
              <a:solidFill>
                <a:schemeClr val="tx1"/>
              </a:solidFill>
            </a:endParaRPr>
          </a:p>
        </p:txBody>
      </p:sp>
      <p:sp>
        <p:nvSpPr>
          <p:cNvPr id="18" name="Rounded Rectangle 17"/>
          <p:cNvSpPr/>
          <p:nvPr/>
        </p:nvSpPr>
        <p:spPr>
          <a:xfrm>
            <a:off x="1143000" y="1981200"/>
            <a:ext cx="6781800" cy="2057400"/>
          </a:xfrm>
          <a:prstGeom prst="roundRect">
            <a:avLst/>
          </a:prstGeom>
          <a:noFill/>
          <a:ln w="12700"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21494370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childTnLst>
                                    <p:animEffect transition="out" filter="blinds(horizontal)">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par>
                                <p:cTn id="22" presetID="3" presetClass="exit" presetSubtype="10" fill="hold" grpId="1" nodeType="withEffect">
                                  <p:stCondLst>
                                    <p:cond delay="0"/>
                                  </p:stCondLst>
                                  <p:childTnLst>
                                    <p:animEffect transition="out" filter="blinds(horizontal)">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par>
                          <p:cTn id="25" fill="hold">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par>
                                <p:cTn id="29" presetID="3" presetClass="entr" presetSubtype="10" fill="hold" grpId="2"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linds(horizont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9" grpId="2"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DVSHAPEID" val="zW14KmCrqCjpl69ZOMEfb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noFill/>
        <a:ln>
          <a:solidFill>
            <a:srgbClr val="FF0000"/>
          </a:solidFill>
        </a:ln>
      </a:spPr>
      <a:bodyPr rtlCol="0" anchor="ctr"/>
      <a:lstStyle>
        <a:defPPr algn="ctr">
          <a:defRPr>
            <a:ln>
              <a:solidFill>
                <a:srgbClr val="FF0000"/>
              </a:solidFill>
            </a:ln>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3582</TotalTime>
  <Words>3864</Words>
  <Application>Microsoft Macintosh PowerPoint</Application>
  <PresentationFormat>On-screen Show (4:3)</PresentationFormat>
  <Paragraphs>412</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Module</vt:lpstr>
      <vt:lpstr>Beyond  Ten Blue Links: Enabling User Click Modeling in Federated Web Search</vt:lpstr>
      <vt:lpstr>Outline</vt:lpstr>
      <vt:lpstr>Click Models</vt:lpstr>
      <vt:lpstr>Click Models</vt:lpstr>
      <vt:lpstr>Examination Hypothesis</vt:lpstr>
      <vt:lpstr>Click Models – UBM &amp; DBN</vt:lpstr>
      <vt:lpstr>Federated Web Search</vt:lpstr>
      <vt:lpstr>Data Analysis</vt:lpstr>
      <vt:lpstr>Experiment I</vt:lpstr>
      <vt:lpstr>PowerPoint Presentation</vt:lpstr>
      <vt:lpstr>PowerPoint Presentation</vt:lpstr>
      <vt:lpstr>PowerPoint Presentation</vt:lpstr>
      <vt:lpstr>Attention Model</vt:lpstr>
      <vt:lpstr>Attention Model</vt:lpstr>
      <vt:lpstr>Exploration Model</vt:lpstr>
      <vt:lpstr>Exploration Model</vt:lpstr>
      <vt:lpstr>Joint Vertical Model(JVM)</vt:lpstr>
      <vt:lpstr>Inference</vt:lpstr>
      <vt:lpstr>Experimental Setup</vt:lpstr>
      <vt:lpstr>Experimental Setup</vt:lpstr>
      <vt:lpstr>Results</vt:lpstr>
      <vt:lpstr>Results</vt:lpstr>
      <vt:lpstr>Conclusion</vt:lpstr>
      <vt:lpstr>Future Work</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Ten Blue Links:  Enabling User Click Modeling in Federated Web Search</dc:title>
  <dc:creator>Danqi Chen (MSR Student-Person Consulting)</dc:creator>
  <cp:lastModifiedBy>Danqi Chen</cp:lastModifiedBy>
  <cp:revision>842</cp:revision>
  <dcterms:created xsi:type="dcterms:W3CDTF">2006-08-16T00:00:00Z</dcterms:created>
  <dcterms:modified xsi:type="dcterms:W3CDTF">2012-02-10T23:43:56Z</dcterms:modified>
</cp:coreProperties>
</file>