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436" r:id="rId3"/>
    <p:sldId id="432" r:id="rId4"/>
    <p:sldId id="433" r:id="rId5"/>
    <p:sldId id="415" r:id="rId6"/>
    <p:sldId id="434" r:id="rId7"/>
    <p:sldId id="416" r:id="rId8"/>
    <p:sldId id="408" r:id="rId9"/>
    <p:sldId id="418" r:id="rId10"/>
    <p:sldId id="413" r:id="rId11"/>
    <p:sldId id="435" r:id="rId12"/>
    <p:sldId id="426" r:id="rId13"/>
    <p:sldId id="428" r:id="rId14"/>
    <p:sldId id="425" r:id="rId15"/>
    <p:sldId id="429" r:id="rId16"/>
    <p:sldId id="422" r:id="rId17"/>
    <p:sldId id="423" r:id="rId18"/>
    <p:sldId id="431" r:id="rId19"/>
    <p:sldId id="430"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0F9"/>
    <a:srgbClr val="CC7379"/>
    <a:srgbClr val="CCA681"/>
    <a:srgbClr val="9CCC92"/>
    <a:srgbClr val="008000"/>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8" autoAdjust="0"/>
    <p:restoredTop sz="88466" autoAdjust="0"/>
  </p:normalViewPr>
  <p:slideViewPr>
    <p:cSldViewPr>
      <p:cViewPr>
        <p:scale>
          <a:sx n="85" d="100"/>
          <a:sy n="85" d="100"/>
        </p:scale>
        <p:origin x="-640"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1AE052-DF77-3942-B428-E9CA16113992}" type="slidenum">
              <a:rPr lang="en-US"/>
              <a:pPr/>
              <a:t>‹#›</a:t>
            </a:fld>
            <a:endParaRPr lang="en-US"/>
          </a:p>
        </p:txBody>
      </p:sp>
    </p:spTree>
    <p:extLst>
      <p:ext uri="{BB962C8B-B14F-4D97-AF65-F5344CB8AC3E}">
        <p14:creationId xmlns:p14="http://schemas.microsoft.com/office/powerpoint/2010/main" val="4250993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96CF40B-E485-6B49-82A3-45520831E76F}"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dirty="0" smtClean="0">
                <a:latin typeface="Arial" charset="0"/>
                <a:ea typeface="Arial" charset="0"/>
                <a:cs typeface="Arial" charset="0"/>
              </a:rPr>
              <a:t>Walk</a:t>
            </a:r>
            <a:r>
              <a:rPr lang="en-US" baseline="0" dirty="0" smtClean="0">
                <a:latin typeface="Arial" charset="0"/>
                <a:ea typeface="Arial" charset="0"/>
                <a:cs typeface="Arial" charset="0"/>
              </a:rPr>
              <a:t> down memory lane</a:t>
            </a:r>
          </a:p>
          <a:p>
            <a:pPr eaLnBrk="1" hangingPunct="1"/>
            <a:r>
              <a:rPr lang="en-US" baseline="0" dirty="0" smtClean="0">
                <a:latin typeface="Arial" charset="0"/>
                <a:ea typeface="Arial" charset="0"/>
                <a:cs typeface="Arial" charset="0"/>
              </a:rPr>
              <a:t>Before 1991:</a:t>
            </a:r>
          </a:p>
          <a:p>
            <a:pPr eaLnBrk="1" hangingPunct="1"/>
            <a:r>
              <a:rPr lang="en-US" baseline="0" dirty="0" smtClean="0">
                <a:latin typeface="Arial" charset="0"/>
                <a:ea typeface="Arial" charset="0"/>
                <a:cs typeface="Arial" charset="0"/>
              </a:rPr>
              <a:t>Main technical advances PCP </a:t>
            </a:r>
            <a:r>
              <a:rPr lang="en-US" baseline="0" dirty="0" err="1" smtClean="0">
                <a:latin typeface="Arial" charset="0"/>
                <a:ea typeface="Arial" charset="0"/>
                <a:cs typeface="Arial" charset="0"/>
              </a:rPr>
              <a:t>Thm</a:t>
            </a:r>
            <a:r>
              <a:rPr lang="en-US" baseline="0" dirty="0" smtClean="0">
                <a:latin typeface="Arial" charset="0"/>
                <a:ea typeface="Arial" charset="0"/>
                <a:cs typeface="Arial" charset="0"/>
              </a:rPr>
              <a:t>. </a:t>
            </a:r>
            <a:r>
              <a:rPr lang="en-US" baseline="0" dirty="0" err="1" smtClean="0">
                <a:latin typeface="Arial" charset="0"/>
                <a:ea typeface="Arial" charset="0"/>
                <a:cs typeface="Arial" charset="0"/>
              </a:rPr>
              <a:t>Hastad</a:t>
            </a:r>
            <a:r>
              <a:rPr lang="en-US" baseline="0" dirty="0" smtClean="0">
                <a:latin typeface="Arial" charset="0"/>
                <a:ea typeface="Arial" charset="0"/>
                <a:cs typeface="Arial" charset="0"/>
              </a:rPr>
              <a:t>, </a:t>
            </a:r>
            <a:r>
              <a:rPr lang="en-US" baseline="0" dirty="0" err="1" smtClean="0">
                <a:latin typeface="Arial" charset="0"/>
                <a:ea typeface="Arial" charset="0"/>
                <a:cs typeface="Arial" charset="0"/>
              </a:rPr>
              <a:t>Khot</a:t>
            </a:r>
            <a:r>
              <a:rPr lang="en-US" baseline="0" dirty="0" smtClean="0">
                <a:latin typeface="Arial" charset="0"/>
                <a:ea typeface="Arial" charset="0"/>
                <a:cs typeface="Arial" charset="0"/>
              </a:rPr>
              <a:t> UGC.</a:t>
            </a:r>
          </a:p>
          <a:p>
            <a:pPr eaLnBrk="1" hangingPunct="1"/>
            <a:r>
              <a:rPr lang="en-US" baseline="0" dirty="0" smtClean="0">
                <a:latin typeface="Arial" charset="0"/>
                <a:ea typeface="Arial" charset="0"/>
                <a:cs typeface="Arial" charset="0"/>
              </a:rPr>
              <a:t>PCP </a:t>
            </a:r>
            <a:r>
              <a:rPr lang="en-US" baseline="0" dirty="0" err="1" smtClean="0">
                <a:latin typeface="Arial" charset="0"/>
                <a:ea typeface="Arial" charset="0"/>
                <a:cs typeface="Arial" charset="0"/>
              </a:rPr>
              <a:t>Thm</a:t>
            </a:r>
            <a:r>
              <a:rPr lang="en-US" baseline="0" dirty="0" smtClean="0">
                <a:latin typeface="Arial" charset="0"/>
                <a:ea typeface="Arial" charset="0"/>
                <a:cs typeface="Arial" charset="0"/>
              </a:rPr>
              <a:t>: 3-page overview. </a:t>
            </a:r>
          </a:p>
          <a:p>
            <a:pPr eaLnBrk="1" hangingPunct="1"/>
            <a:r>
              <a:rPr lang="en-US" baseline="0" dirty="0" err="1" smtClean="0">
                <a:latin typeface="Arial" charset="0"/>
                <a:ea typeface="Arial" charset="0"/>
                <a:cs typeface="Arial" charset="0"/>
              </a:rPr>
              <a:t>CSPs</a:t>
            </a:r>
            <a:r>
              <a:rPr lang="en-US" baseline="0" dirty="0" smtClean="0">
                <a:latin typeface="Arial" charset="0"/>
                <a:ea typeface="Arial" charset="0"/>
                <a:cs typeface="Arial" charset="0"/>
              </a:rPr>
              <a:t> (example: 3sat, 3-color, max-3sat, max-cut)</a:t>
            </a:r>
          </a:p>
          <a:p>
            <a:pPr eaLnBrk="1" hangingPunct="1"/>
            <a:r>
              <a:rPr lang="en-US" baseline="0" dirty="0" err="1" smtClean="0">
                <a:latin typeface="Arial" charset="0"/>
                <a:ea typeface="Arial" charset="0"/>
                <a:cs typeface="Arial" charset="0"/>
              </a:rPr>
              <a:t>Dinur’s</a:t>
            </a:r>
            <a:r>
              <a:rPr lang="en-US" baseline="0" dirty="0" smtClean="0">
                <a:latin typeface="Arial" charset="0"/>
                <a:ea typeface="Arial" charset="0"/>
                <a:cs typeface="Arial" charset="0"/>
              </a:rPr>
              <a:t> gap amplification </a:t>
            </a:r>
            <a:r>
              <a:rPr lang="en-US" baseline="0" dirty="0" err="1" smtClean="0">
                <a:latin typeface="Arial" charset="0"/>
                <a:ea typeface="Arial" charset="0"/>
                <a:cs typeface="Arial" charset="0"/>
              </a:rPr>
              <a:t>thm</a:t>
            </a:r>
            <a:r>
              <a:rPr lang="en-US" baseline="0" dirty="0" smtClean="0">
                <a:latin typeface="Arial" charset="0"/>
                <a:ea typeface="Arial" charset="0"/>
                <a:cs typeface="Arial" charset="0"/>
              </a:rPr>
              <a:t>.</a:t>
            </a:r>
          </a:p>
          <a:p>
            <a:pPr eaLnBrk="1" hangingPunct="1"/>
            <a:r>
              <a:rPr lang="en-US" baseline="0" dirty="0" smtClean="0">
                <a:latin typeface="Arial" charset="0"/>
                <a:ea typeface="Arial" charset="0"/>
                <a:cs typeface="Arial" charset="0"/>
              </a:rPr>
              <a:t>AS, ALMSS: alphabet reduction (aka verifier composition)</a:t>
            </a:r>
          </a:p>
          <a:p>
            <a:pPr eaLnBrk="1" hangingPunct="1"/>
            <a:r>
              <a:rPr lang="en-US" baseline="0" dirty="0" smtClean="0">
                <a:latin typeface="Arial" charset="0"/>
                <a:ea typeface="Arial" charset="0"/>
                <a:cs typeface="Arial" charset="0"/>
              </a:rPr>
              <a:t>Side products: property testing, list </a:t>
            </a:r>
            <a:r>
              <a:rPr lang="en-US" baseline="0" dirty="0" err="1" smtClean="0">
                <a:latin typeface="Arial" charset="0"/>
                <a:ea typeface="Arial" charset="0"/>
                <a:cs typeface="Arial" charset="0"/>
              </a:rPr>
              <a:t>decoding,locally</a:t>
            </a:r>
            <a:r>
              <a:rPr lang="en-US" baseline="0" dirty="0" smtClean="0">
                <a:latin typeface="Arial" charset="0"/>
                <a:ea typeface="Arial" charset="0"/>
                <a:cs typeface="Arial" charset="0"/>
              </a:rPr>
              <a:t> decodable codes</a:t>
            </a:r>
          </a:p>
          <a:p>
            <a:pPr eaLnBrk="1" hangingPunct="1"/>
            <a:endParaRPr lang="en-US" baseline="0" dirty="0" smtClean="0">
              <a:latin typeface="Arial" charset="0"/>
              <a:ea typeface="Arial" charset="0"/>
              <a:cs typeface="Arial" charset="0"/>
            </a:endParaRPr>
          </a:p>
          <a:p>
            <a:pPr eaLnBrk="1" hangingPunct="1"/>
            <a:r>
              <a:rPr lang="en-US" baseline="0" dirty="0" smtClean="0">
                <a:latin typeface="Arial" charset="0"/>
                <a:ea typeface="Arial" charset="0"/>
                <a:cs typeface="Arial" charset="0"/>
              </a:rPr>
              <a:t>Next technical advance: Fourier analysis and why it is useful. </a:t>
            </a:r>
          </a:p>
          <a:p>
            <a:pPr eaLnBrk="1" hangingPunct="1"/>
            <a:r>
              <a:rPr lang="en-US" baseline="0" dirty="0" err="1" smtClean="0">
                <a:latin typeface="Arial" charset="0"/>
                <a:ea typeface="Arial" charset="0"/>
                <a:cs typeface="Arial" charset="0"/>
              </a:rPr>
              <a:t>Hastad’s</a:t>
            </a:r>
            <a:r>
              <a:rPr lang="en-US" baseline="0" dirty="0" smtClean="0">
                <a:latin typeface="Arial" charset="0"/>
                <a:ea typeface="Arial" charset="0"/>
                <a:cs typeface="Arial" charset="0"/>
              </a:rPr>
              <a:t> </a:t>
            </a:r>
            <a:r>
              <a:rPr lang="en-US" baseline="0" dirty="0" err="1" smtClean="0">
                <a:latin typeface="Arial" charset="0"/>
                <a:ea typeface="Arial" charset="0"/>
                <a:cs typeface="Arial" charset="0"/>
              </a:rPr>
              <a:t>thm</a:t>
            </a:r>
            <a:r>
              <a:rPr lang="en-US" baseline="0" dirty="0" smtClean="0">
                <a:latin typeface="Arial" charset="0"/>
                <a:ea typeface="Arial" charset="0"/>
                <a:cs typeface="Arial" charset="0"/>
              </a:rPr>
              <a:t> sketch. Noise operator</a:t>
            </a:r>
          </a:p>
          <a:p>
            <a:pPr eaLnBrk="1" hangingPunct="1"/>
            <a:endParaRPr lang="en-US" baseline="0" dirty="0" smtClean="0">
              <a:latin typeface="Arial" charset="0"/>
              <a:ea typeface="Arial" charset="0"/>
              <a:cs typeface="Arial" charset="0"/>
            </a:endParaRPr>
          </a:p>
          <a:p>
            <a:pPr eaLnBrk="1" hangingPunct="1"/>
            <a:r>
              <a:rPr lang="en-US" baseline="0" dirty="0" smtClean="0">
                <a:latin typeface="Arial" charset="0"/>
                <a:ea typeface="Arial" charset="0"/>
                <a:cs typeface="Arial" charset="0"/>
              </a:rPr>
              <a:t>Meanwhile, over in algorithms…</a:t>
            </a:r>
          </a:p>
          <a:p>
            <a:pPr eaLnBrk="1" hangingPunct="1"/>
            <a:r>
              <a:rPr lang="en-US" baseline="0" dirty="0" smtClean="0">
                <a:latin typeface="Arial" charset="0"/>
                <a:ea typeface="Arial" charset="0"/>
                <a:cs typeface="Arial" charset="0"/>
              </a:rPr>
              <a:t>SDP, Blossoming of Primal-Dual, Euclidean TSP.</a:t>
            </a:r>
          </a:p>
          <a:p>
            <a:pPr eaLnBrk="1" hangingPunct="1"/>
            <a:endParaRPr lang="en-US" baseline="0" dirty="0" smtClean="0">
              <a:latin typeface="Arial" charset="0"/>
              <a:ea typeface="Arial" charset="0"/>
              <a:cs typeface="Arial" charset="0"/>
            </a:endParaRPr>
          </a:p>
          <a:p>
            <a:pPr eaLnBrk="1" hangingPunct="1"/>
            <a:r>
              <a:rPr lang="en-US" baseline="0" dirty="0" smtClean="0">
                <a:latin typeface="Arial" charset="0"/>
                <a:ea typeface="Arial" charset="0"/>
                <a:cs typeface="Arial" charset="0"/>
              </a:rPr>
              <a:t>Meeting of algorithms and hardness; optimal results</a:t>
            </a:r>
          </a:p>
          <a:p>
            <a:pPr eaLnBrk="1" hangingPunct="1"/>
            <a:endParaRPr lang="en-US" baseline="0" dirty="0" smtClean="0">
              <a:latin typeface="Arial" charset="0"/>
              <a:ea typeface="Arial" charset="0"/>
              <a:cs typeface="Arial" charset="0"/>
            </a:endParaRPr>
          </a:p>
          <a:p>
            <a:pPr eaLnBrk="1" hangingPunct="1"/>
            <a:r>
              <a:rPr lang="en-US" baseline="0" dirty="0" err="1" smtClean="0">
                <a:latin typeface="Arial" charset="0"/>
                <a:ea typeface="Arial" charset="0"/>
                <a:cs typeface="Arial" charset="0"/>
              </a:rPr>
              <a:t>Khot’s</a:t>
            </a:r>
            <a:r>
              <a:rPr lang="en-US" baseline="0" dirty="0" smtClean="0">
                <a:latin typeface="Arial" charset="0"/>
                <a:ea typeface="Arial" charset="0"/>
                <a:cs typeface="Arial" charset="0"/>
              </a:rPr>
              <a:t> UGC; why useful.</a:t>
            </a:r>
          </a:p>
          <a:p>
            <a:pPr eaLnBrk="1" hangingPunct="1"/>
            <a:endParaRPr lang="en-US" baseline="0" dirty="0" smtClean="0">
              <a:latin typeface="Arial" charset="0"/>
              <a:ea typeface="Arial" charset="0"/>
              <a:cs typeface="Arial" charset="0"/>
            </a:endParaRPr>
          </a:p>
          <a:p>
            <a:pPr eaLnBrk="1" hangingPunct="1"/>
            <a:r>
              <a:rPr lang="en-US" baseline="0" dirty="0" smtClean="0">
                <a:latin typeface="Arial" charset="0"/>
                <a:ea typeface="Arial" charset="0"/>
                <a:cs typeface="Arial" charset="0"/>
              </a:rPr>
              <a:t>Anatomy of a UGC-based hardness result.</a:t>
            </a:r>
          </a:p>
          <a:p>
            <a:pPr eaLnBrk="1" hangingPunct="1"/>
            <a:r>
              <a:rPr lang="en-US" baseline="0" dirty="0" err="1" smtClean="0">
                <a:latin typeface="Arial" charset="0"/>
                <a:ea typeface="Arial" charset="0"/>
                <a:cs typeface="Arial" charset="0"/>
              </a:rPr>
              <a:t>Raghavendra</a:t>
            </a:r>
            <a:r>
              <a:rPr lang="en-US" baseline="0" dirty="0" smtClean="0">
                <a:latin typeface="Arial" charset="0"/>
                <a:ea typeface="Arial" charset="0"/>
                <a:cs typeface="Arial" charset="0"/>
              </a:rPr>
              <a:t>, RS.</a:t>
            </a:r>
          </a:p>
          <a:p>
            <a:pPr eaLnBrk="1" hangingPunct="1"/>
            <a:endParaRPr lang="en-US" baseline="0" dirty="0" smtClean="0">
              <a:latin typeface="Arial" charset="0"/>
              <a:ea typeface="Arial" charset="0"/>
              <a:cs typeface="Arial" charset="0"/>
            </a:endParaRPr>
          </a:p>
          <a:p>
            <a:pPr eaLnBrk="1" hangingPunct="1"/>
            <a:r>
              <a:rPr lang="en-US" baseline="0" dirty="0" smtClean="0">
                <a:latin typeface="Arial" charset="0"/>
                <a:ea typeface="Arial" charset="0"/>
                <a:cs typeface="Arial" charset="0"/>
              </a:rPr>
              <a:t>SDP </a:t>
            </a:r>
            <a:r>
              <a:rPr lang="en-US" baseline="0" dirty="0" err="1" smtClean="0">
                <a:latin typeface="Arial" charset="0"/>
                <a:ea typeface="Arial" charset="0"/>
                <a:cs typeface="Arial" charset="0"/>
                <a:sym typeface="Wingdings"/>
              </a:rPr>
              <a:t></a:t>
            </a:r>
            <a:r>
              <a:rPr lang="en-US" baseline="0" dirty="0" smtClean="0">
                <a:latin typeface="Arial" charset="0"/>
                <a:ea typeface="Arial" charset="0"/>
                <a:cs typeface="Arial" charset="0"/>
                <a:sym typeface="Wingdings"/>
              </a:rPr>
              <a:t>&gt; hardness</a:t>
            </a:r>
          </a:p>
          <a:p>
            <a:pPr eaLnBrk="1" hangingPunct="1"/>
            <a:endParaRPr lang="en-US" baseline="0" dirty="0" smtClean="0">
              <a:latin typeface="Arial" charset="0"/>
              <a:ea typeface="Arial" charset="0"/>
              <a:cs typeface="Arial" charset="0"/>
              <a:sym typeface="Wingdings"/>
            </a:endParaRPr>
          </a:p>
          <a:p>
            <a:pPr eaLnBrk="1" hangingPunct="1"/>
            <a:r>
              <a:rPr lang="en-US" baseline="0" dirty="0" smtClean="0">
                <a:latin typeface="Arial" charset="0"/>
                <a:ea typeface="Arial" charset="0"/>
                <a:cs typeface="Arial" charset="0"/>
                <a:sym typeface="Wingdings"/>
              </a:rPr>
              <a:t>Metric space embeddings</a:t>
            </a:r>
          </a:p>
          <a:p>
            <a:pPr eaLnBrk="1" hangingPunct="1"/>
            <a:r>
              <a:rPr lang="en-US" baseline="0" dirty="0" smtClean="0">
                <a:latin typeface="Arial" charset="0"/>
                <a:ea typeface="Arial" charset="0"/>
                <a:cs typeface="Arial" charset="0"/>
                <a:sym typeface="Wingdings"/>
              </a:rPr>
              <a:t>Sparsest cut, </a:t>
            </a:r>
            <a:r>
              <a:rPr lang="en-US" baseline="0" dirty="0" err="1" smtClean="0">
                <a:latin typeface="Arial" charset="0"/>
                <a:ea typeface="Arial" charset="0"/>
                <a:cs typeface="Arial" charset="0"/>
                <a:sym typeface="Wingdings"/>
              </a:rPr>
              <a:t>sdp</a:t>
            </a:r>
            <a:r>
              <a:rPr lang="en-US" baseline="0" dirty="0" smtClean="0">
                <a:latin typeface="Arial" charset="0"/>
                <a:ea typeface="Arial" charset="0"/>
                <a:cs typeface="Arial" charset="0"/>
                <a:sym typeface="Wingdings"/>
              </a:rPr>
              <a:t> based approx, </a:t>
            </a:r>
            <a:r>
              <a:rPr lang="en-US" baseline="0" dirty="0" err="1" smtClean="0">
                <a:latin typeface="Arial" charset="0"/>
                <a:ea typeface="Arial" charset="0"/>
                <a:cs typeface="Arial" charset="0"/>
                <a:sym typeface="Wingdings"/>
              </a:rPr>
              <a:t>khot-vishnoi-cheeger</a:t>
            </a:r>
            <a:r>
              <a:rPr lang="en-US" baseline="0" dirty="0" smtClean="0">
                <a:latin typeface="Arial" charset="0"/>
                <a:ea typeface="Arial" charset="0"/>
                <a:cs typeface="Arial" charset="0"/>
                <a:sym typeface="Wingdings"/>
              </a:rPr>
              <a:t> </a:t>
            </a:r>
            <a:r>
              <a:rPr lang="en-US" baseline="0" dirty="0" err="1" smtClean="0">
                <a:latin typeface="Arial" charset="0"/>
                <a:ea typeface="Arial" charset="0"/>
                <a:cs typeface="Arial" charset="0"/>
                <a:sym typeface="Wingdings"/>
              </a:rPr>
              <a:t>kleiner</a:t>
            </a:r>
            <a:endParaRPr lang="en-US" baseline="0" dirty="0" smtClean="0">
              <a:latin typeface="Arial" charset="0"/>
              <a:ea typeface="Arial" charset="0"/>
              <a:cs typeface="Arial" charset="0"/>
              <a:sym typeface="Wingdings"/>
            </a:endParaRPr>
          </a:p>
          <a:p>
            <a:pPr eaLnBrk="1" hangingPunct="1"/>
            <a:endParaRPr lang="en-US" baseline="0" dirty="0" smtClean="0">
              <a:latin typeface="Arial" charset="0"/>
              <a:ea typeface="Arial" charset="0"/>
              <a:cs typeface="Arial" charset="0"/>
              <a:sym typeface="Wingdings"/>
            </a:endParaRPr>
          </a:p>
          <a:p>
            <a:pPr eaLnBrk="1" hangingPunct="1"/>
            <a:r>
              <a:rPr lang="en-US" baseline="0" dirty="0" smtClean="0">
                <a:latin typeface="Arial" charset="0"/>
                <a:ea typeface="Arial" charset="0"/>
                <a:cs typeface="Arial" charset="0"/>
              </a:rPr>
              <a:t>Future: resolve UGC, </a:t>
            </a:r>
            <a:r>
              <a:rPr lang="en-US" baseline="0" dirty="0" err="1" smtClean="0">
                <a:latin typeface="Arial" charset="0"/>
                <a:ea typeface="Arial" charset="0"/>
                <a:cs typeface="Arial" charset="0"/>
              </a:rPr>
              <a:t>subexp</a:t>
            </a:r>
            <a:r>
              <a:rPr lang="en-US" baseline="0" dirty="0" smtClean="0">
                <a:latin typeface="Arial" charset="0"/>
                <a:ea typeface="Arial" charset="0"/>
                <a:cs typeface="Arial" charset="0"/>
              </a:rPr>
              <a:t> algorithms, connection with </a:t>
            </a:r>
            <a:r>
              <a:rPr lang="en-US" baseline="0" dirty="0" err="1" smtClean="0">
                <a:latin typeface="Arial" charset="0"/>
                <a:ea typeface="Arial" charset="0"/>
                <a:cs typeface="Arial" charset="0"/>
              </a:rPr>
              <a:t>avg</a:t>
            </a:r>
            <a:r>
              <a:rPr lang="en-US" baseline="0" dirty="0" smtClean="0">
                <a:latin typeface="Arial" charset="0"/>
                <a:ea typeface="Arial" charset="0"/>
                <a:cs typeface="Arial" charset="0"/>
              </a:rPr>
              <a:t> case complexity,</a:t>
            </a:r>
          </a:p>
          <a:p>
            <a:pPr eaLnBrk="1" hangingPunct="1"/>
            <a:r>
              <a:rPr lang="en-US" baseline="0" dirty="0" smtClean="0">
                <a:latin typeface="Arial" charset="0"/>
                <a:ea typeface="Arial" charset="0"/>
                <a:cs typeface="Arial" charset="0"/>
              </a:rPr>
              <a:t>Local </a:t>
            </a:r>
            <a:r>
              <a:rPr lang="en-US" baseline="0" dirty="0" err="1" smtClean="0">
                <a:latin typeface="Arial" charset="0"/>
                <a:ea typeface="Arial" charset="0"/>
                <a:cs typeface="Arial" charset="0"/>
              </a:rPr>
              <a:t>vs</a:t>
            </a:r>
            <a:r>
              <a:rPr lang="en-US" baseline="0" dirty="0" smtClean="0">
                <a:latin typeface="Arial" charset="0"/>
                <a:ea typeface="Arial" charset="0"/>
                <a:cs typeface="Arial" charset="0"/>
              </a:rPr>
              <a:t> global properties.</a:t>
            </a:r>
          </a:p>
          <a:p>
            <a:pPr eaLnBrk="1" hangingPunct="1"/>
            <a:endParaRPr lang="en-US" baseline="0" dirty="0" smtClean="0">
              <a:latin typeface="Arial" charset="0"/>
              <a:ea typeface="Arial" charset="0"/>
              <a:cs typeface="Arial" charset="0"/>
            </a:endParaRPr>
          </a:p>
          <a:p>
            <a:pPr eaLnBrk="1" hangingPunct="1"/>
            <a:endParaRPr lang="en-US" baseline="0" dirty="0" smtClean="0">
              <a:latin typeface="Arial" charset="0"/>
              <a:ea typeface="Arial" charset="0"/>
              <a:cs typeface="Arial" charset="0"/>
            </a:endParaRPr>
          </a:p>
          <a:p>
            <a:pPr eaLnBrk="1" hangingPunct="1"/>
            <a:endParaRPr lang="en-US" dirty="0">
              <a:latin typeface="Arial" charset="0"/>
              <a:ea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Dunce’s proof of P \</a:t>
            </a:r>
            <a:r>
              <a:rPr lang="en-US" dirty="0" err="1" smtClean="0"/>
              <a:t>neq</a:t>
            </a:r>
            <a:r>
              <a:rPr lang="en-US" dirty="0" smtClean="0"/>
              <a:t> NP: my obvious</a:t>
            </a:r>
            <a:r>
              <a:rPr lang="en-US" baseline="0" dirty="0" smtClean="0"/>
              <a:t> algorithm doesn’t work, so neither does anybody</a:t>
            </a:r>
            <a:r>
              <a:rPr lang="en-US" baseline="0" dirty="0"/>
              <a:t> </a:t>
            </a:r>
            <a:r>
              <a:rPr lang="en-US" baseline="0" dirty="0" smtClean="0"/>
              <a:t>else’s algorithm.</a:t>
            </a:r>
          </a:p>
          <a:p>
            <a:endParaRPr lang="en-US" baseline="0" dirty="0" smtClean="0"/>
          </a:p>
          <a:p>
            <a:r>
              <a:rPr lang="en-US" baseline="0" dirty="0" smtClean="0"/>
              <a:t>This can actually be made formal in this context. Stunning!</a:t>
            </a:r>
          </a:p>
        </p:txBody>
      </p:sp>
      <p:sp>
        <p:nvSpPr>
          <p:cNvPr id="4" name="Slide Number Placeholder 3"/>
          <p:cNvSpPr>
            <a:spLocks noGrp="1"/>
          </p:cNvSpPr>
          <p:nvPr>
            <p:ph type="sldNum" sz="quarter" idx="10"/>
          </p:nvPr>
        </p:nvSpPr>
        <p:spPr/>
        <p:txBody>
          <a:bodyPr/>
          <a:lstStyle/>
          <a:p>
            <a:fld id="{CA7225F7-997D-4594-A039-BF5F0A18D1B4}"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cut in the new graph can be seen as a labeling of the </a:t>
            </a:r>
            <a:r>
              <a:rPr lang="en-US" dirty="0" err="1" smtClean="0"/>
              <a:t>boolean</a:t>
            </a:r>
            <a:r>
              <a:rPr lang="en-US" dirty="0" smtClean="0"/>
              <a:t> </a:t>
            </a:r>
            <a:r>
              <a:rPr lang="en-US" dirty="0" err="1" smtClean="0"/>
              <a:t>hypercubes</a:t>
            </a:r>
            <a:r>
              <a:rPr lang="en-US" dirty="0" smtClean="0"/>
              <a:t>.</a:t>
            </a:r>
            <a:r>
              <a:rPr lang="en-US" baseline="0" dirty="0" smtClean="0"/>
              <a:t> Since edges correspond to vertices with a certain angle, that’s like vectors with a certain hamming distance. So the situation is like the voting system with noise from previous slide, and the cost of the cut turns out to be related to the noise stability. </a:t>
            </a:r>
            <a:endParaRPr lang="en-US" dirty="0"/>
          </a:p>
        </p:txBody>
      </p:sp>
      <p:sp>
        <p:nvSpPr>
          <p:cNvPr id="4" name="Slide Number Placeholder 3"/>
          <p:cNvSpPr>
            <a:spLocks noGrp="1"/>
          </p:cNvSpPr>
          <p:nvPr>
            <p:ph type="sldNum" sz="quarter" idx="10"/>
          </p:nvPr>
        </p:nvSpPr>
        <p:spPr/>
        <p:txBody>
          <a:bodyPr/>
          <a:lstStyle/>
          <a:p>
            <a:fld id="{651AE052-DF77-3942-B428-E9CA16113992}" type="slidenum">
              <a:rPr lang="en-US" smtClean="0"/>
              <a:pPr/>
              <a:t>13</a:t>
            </a:fld>
            <a:endParaRPr lang="en-US"/>
          </a:p>
        </p:txBody>
      </p:sp>
    </p:spTree>
    <p:extLst>
      <p:ext uri="{BB962C8B-B14F-4D97-AF65-F5344CB8AC3E}">
        <p14:creationId xmlns:p14="http://schemas.microsoft.com/office/powerpoint/2010/main" val="282396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a duel of two conjectures, UGC came out</a:t>
            </a:r>
            <a:r>
              <a:rPr lang="en-US" baseline="0" dirty="0" smtClean="0"/>
              <a:t> on top. </a:t>
            </a:r>
          </a:p>
          <a:p>
            <a:endParaRPr lang="en-US" baseline="0" dirty="0" smtClean="0"/>
          </a:p>
          <a:p>
            <a:r>
              <a:rPr lang="en-US" dirty="0" smtClean="0"/>
              <a:t>In</a:t>
            </a:r>
            <a:r>
              <a:rPr lang="en-US" baseline="0" dirty="0" smtClean="0"/>
              <a:t> general, there are very few techniques to prove </a:t>
            </a:r>
            <a:r>
              <a:rPr lang="en-US" baseline="0" dirty="0" err="1" smtClean="0"/>
              <a:t>lowerbounds</a:t>
            </a:r>
            <a:r>
              <a:rPr lang="en-US" baseline="0" dirty="0" smtClean="0"/>
              <a:t> on distortion since we have to make a statement about all possible</a:t>
            </a:r>
            <a:br>
              <a:rPr lang="en-US" baseline="0" dirty="0" smtClean="0"/>
            </a:br>
            <a:r>
              <a:rPr lang="en-US" baseline="0" dirty="0" err="1" smtClean="0"/>
              <a:t>embeddings</a:t>
            </a:r>
            <a:r>
              <a:rPr lang="en-US" baseline="0" dirty="0" smtClean="0"/>
              <a:t>. This work is a fundamental new contribution to study of metric spaces. The CKN </a:t>
            </a:r>
            <a:r>
              <a:rPr lang="en-US" baseline="0" dirty="0" err="1" smtClean="0"/>
              <a:t>followup</a:t>
            </a:r>
            <a:r>
              <a:rPr lang="en-US" baseline="0" dirty="0" smtClean="0"/>
              <a:t> is another</a:t>
            </a:r>
            <a:br>
              <a:rPr lang="en-US" baseline="0" dirty="0" smtClean="0"/>
            </a:br>
            <a:r>
              <a:rPr lang="en-US" baseline="0" dirty="0" smtClean="0"/>
              <a:t>stunning contribution. </a:t>
            </a:r>
            <a:endParaRPr lang="en-US" dirty="0"/>
          </a:p>
        </p:txBody>
      </p:sp>
      <p:sp>
        <p:nvSpPr>
          <p:cNvPr id="4" name="Slide Number Placeholder 3"/>
          <p:cNvSpPr>
            <a:spLocks noGrp="1"/>
          </p:cNvSpPr>
          <p:nvPr>
            <p:ph type="sldNum" sz="quarter" idx="10"/>
          </p:nvPr>
        </p:nvSpPr>
        <p:spPr/>
        <p:txBody>
          <a:bodyPr/>
          <a:lstStyle/>
          <a:p>
            <a:fld id="{651AE052-DF77-3942-B428-E9CA16113992}" type="slidenum">
              <a:rPr lang="en-US" smtClean="0"/>
              <a:pPr/>
              <a:t>15</a:t>
            </a:fld>
            <a:endParaRPr lang="en-US"/>
          </a:p>
        </p:txBody>
      </p:sp>
    </p:spTree>
    <p:extLst>
      <p:ext uri="{BB962C8B-B14F-4D97-AF65-F5344CB8AC3E}">
        <p14:creationId xmlns:p14="http://schemas.microsoft.com/office/powerpoint/2010/main" val="371156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prstTxWarp prst="textNoShape">
                  <a:avLst/>
                </a:prstTxWarp>
              </a:bodyPr>
              <a:lstStyle/>
              <a:p>
                <a:endParaRPr lang="en-US">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endParaRPr lang="en-US">
                  <a:latin typeface="Times New Roman"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11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p>
        </p:txBody>
      </p:sp>
      <p:sp>
        <p:nvSpPr>
          <p:cNvPr id="19" name="Rectangle 17"/>
          <p:cNvSpPr>
            <a:spLocks noGrp="1" noChangeArrowheads="1"/>
          </p:cNvSpPr>
          <p:nvPr>
            <p:ph type="ftr" sz="quarter" idx="11"/>
          </p:nvPr>
        </p:nvSpPr>
        <p:spPr/>
        <p:txBody>
          <a:bodyPr/>
          <a:lstStyle>
            <a:lvl1pPr>
              <a:defRPr/>
            </a:lvl1pPr>
          </a:lstStyle>
          <a:p>
            <a:endParaRPr lang="en-US"/>
          </a:p>
        </p:txBody>
      </p:sp>
      <p:sp>
        <p:nvSpPr>
          <p:cNvPr id="20" name="Rectangle 18"/>
          <p:cNvSpPr>
            <a:spLocks noGrp="1" noChangeArrowheads="1"/>
          </p:cNvSpPr>
          <p:nvPr>
            <p:ph type="sldNum" sz="quarter" idx="12"/>
          </p:nvPr>
        </p:nvSpPr>
        <p:spPr/>
        <p:txBody>
          <a:bodyPr/>
          <a:lstStyle>
            <a:lvl1pPr>
              <a:defRPr/>
            </a:lvl1pPr>
          </a:lstStyle>
          <a:p>
            <a:fld id="{1E6264DF-F2C9-4442-9C4E-AE4261F5A0C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19F3B7A9-DCB4-7949-B23D-FEE9308E9568}"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406D3BDE-262F-F444-AEE9-7C26F41D6100}"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dirty="0" smtClean="0"/>
          </a:p>
        </p:txBody>
      </p:sp>
      <p:sp>
        <p:nvSpPr>
          <p:cNvPr id="5" name="Rectangle 3"/>
          <p:cNvSpPr>
            <a:spLocks noGrp="1" noChangeArrowheads="1"/>
          </p:cNvSpPr>
          <p:nvPr>
            <p:ph type="sldNum" sz="quarter" idx="11"/>
          </p:nvPr>
        </p:nvSpPr>
        <p:spPr>
          <a:ln/>
        </p:spPr>
        <p:txBody>
          <a:bodyPr/>
          <a:lstStyle>
            <a:lvl1pPr>
              <a:defRPr/>
            </a:lvl1pPr>
          </a:lstStyle>
          <a:p>
            <a:fld id="{69E3957C-1DB3-A04B-876D-903D52BFC673}"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2E395677-7D6C-A24E-9889-DBFF2342A80C}"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EA181C4E-BC1C-5844-8227-A362A0669B95}"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7FC1FC7D-5D6A-B24B-B278-CD5245143C9B}"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C908A55C-4C77-F64A-AB4D-BD48090B6F5A}"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27C860B4-E835-4B44-AA33-8DC4042F7ABF}"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8D66F93D-492A-DD45-92CE-68F449EAE047}"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AB7B044-93A8-1740-A4B1-A32484181C36}"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dirty="0"/>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fld id="{91C20F05-05D2-2A4C-8BDC-243556C74CFD}" type="slidenum">
              <a:rPr lang="en-US" smtClean="0"/>
              <a:pPr/>
              <a:t>‹#›</a:t>
            </a:fld>
            <a:endParaRPr lang="en-US" dirty="0"/>
          </a:p>
        </p:txBody>
      </p:sp>
      <p:grpSp>
        <p:nvGrpSpPr>
          <p:cNvPr id="1028"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a:endParaRPr lang="en-US">
                <a:latin typeface="Times New Roman"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prstTxWarp prst="textNoShape">
                <a:avLst/>
              </a:prstTxWarp>
            </a:bodyPr>
            <a:lstStyle/>
            <a:p>
              <a:endParaRPr lang="en-US">
                <a:latin typeface="Times New Roman"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prstTxWarp prst="textNoShape">
                <a:avLst/>
              </a:prstTxWarp>
            </a:bodyPr>
            <a:lstStyle/>
            <a:p>
              <a:endParaRPr lang="en-US" sz="1800">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prstTxWarp prst="textNoShape">
                <a:avLst/>
              </a:prstTxWarp>
            </a:bodyPr>
            <a:lstStyle/>
            <a:p>
              <a:endParaRPr lang="en-US">
                <a:latin typeface="Times New Roman"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endParaRPr lang="en-US" sz="1800">
                <a:solidFill>
                  <a:schemeClr val="accent2"/>
                </a:solidFill>
              </a:endParaRPr>
            </a:p>
          </p:txBody>
        </p:sp>
      </p:grpSp>
      <p:sp>
        <p:nvSpPr>
          <p:cNvPr id="1029" name="Rectangle 14"/>
          <p:cNvSpPr>
            <a:spLocks noGrp="1" noChangeArrowheads="1"/>
          </p:cNvSpPr>
          <p:nvPr>
            <p:ph type="title"/>
          </p:nvPr>
        </p:nvSpPr>
        <p:spPr bwMode="auto">
          <a:xfrm>
            <a:off x="457200" y="457200"/>
            <a:ext cx="7924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a:t>
            </a:r>
            <a:r>
              <a:rPr lang="en-US" dirty="0" smtClean="0"/>
              <a:t>level</a:t>
            </a:r>
            <a:endParaRPr lang="en-US" dirty="0"/>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dirty="0" smtClean="0"/>
              <a:t>8/13/14</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200">
          <a:solidFill>
            <a:schemeClr val="bg2"/>
          </a:solidFill>
          <a:latin typeface="Calibri"/>
          <a:ea typeface="+mj-ea"/>
          <a:cs typeface="Calibri"/>
        </a:defRPr>
      </a:lvl1pPr>
      <a:lvl2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2pPr>
      <a:lvl3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3pPr>
      <a:lvl4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4pPr>
      <a:lvl5pPr algn="l" rtl="0" eaLnBrk="0" fontAlgn="base" hangingPunct="0">
        <a:spcBef>
          <a:spcPct val="0"/>
        </a:spcBef>
        <a:spcAft>
          <a:spcPct val="0"/>
        </a:spcAft>
        <a:defRPr sz="4400">
          <a:solidFill>
            <a:schemeClr val="tx1"/>
          </a:solidFill>
          <a:latin typeface="Arial" pitchFamily="-112" charset="0"/>
          <a:ea typeface="Arial" pitchFamily="-112" charset="0"/>
          <a:cs typeface="Arial" pitchFamily="-112" charset="0"/>
        </a:defRPr>
      </a:lvl5pPr>
      <a:lvl6pPr marL="4572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6pPr>
      <a:lvl7pPr marL="9144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7pPr>
      <a:lvl8pPr marL="13716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8pPr>
      <a:lvl9pPr marL="1828800" algn="l" rtl="0" fontAlgn="base">
        <a:spcBef>
          <a:spcPct val="0"/>
        </a:spcBef>
        <a:spcAft>
          <a:spcPct val="0"/>
        </a:spcAft>
        <a:defRPr sz="4400">
          <a:solidFill>
            <a:schemeClr val="tx1"/>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2400">
          <a:solidFill>
            <a:schemeClr val="tx1"/>
          </a:solidFill>
          <a:latin typeface="Calibri"/>
          <a:ea typeface="+mn-ea"/>
          <a:cs typeface="Calibri"/>
        </a:defRPr>
      </a:lvl1pPr>
      <a:lvl2pPr marL="742950" indent="-285750" algn="l" rtl="0" eaLnBrk="0" fontAlgn="base" hangingPunct="0">
        <a:spcBef>
          <a:spcPct val="20000"/>
        </a:spcBef>
        <a:spcAft>
          <a:spcPct val="0"/>
        </a:spcAft>
        <a:buClr>
          <a:schemeClr val="accent2"/>
        </a:buClr>
        <a:buSzPct val="80000"/>
        <a:buFont typeface="Wingdings" charset="2"/>
        <a:buChar char="¨"/>
        <a:defRPr sz="2000">
          <a:solidFill>
            <a:schemeClr val="tx1"/>
          </a:solidFill>
          <a:latin typeface="Calibri"/>
          <a:ea typeface="+mn-ea"/>
          <a:cs typeface="Calibri"/>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514600" y="1828800"/>
            <a:ext cx="6324600" cy="2209800"/>
          </a:xfrm>
        </p:spPr>
        <p:txBody>
          <a:bodyPr/>
          <a:lstStyle/>
          <a:p>
            <a:pPr eaLnBrk="1" hangingPunct="1"/>
            <a:r>
              <a:rPr lang="en-US" sz="3600" dirty="0" err="1" smtClean="0"/>
              <a:t>Subhash</a:t>
            </a:r>
            <a:r>
              <a:rPr lang="en-US" sz="3600" dirty="0" smtClean="0"/>
              <a:t> </a:t>
            </a:r>
            <a:r>
              <a:rPr lang="en-US" sz="3600" dirty="0" err="1" smtClean="0"/>
              <a:t>Khot’s</a:t>
            </a:r>
            <a:r>
              <a:rPr lang="en-US" sz="3600" dirty="0" smtClean="0"/>
              <a:t> work </a:t>
            </a:r>
            <a:br>
              <a:rPr lang="en-US" sz="3600" dirty="0" smtClean="0"/>
            </a:br>
            <a:r>
              <a:rPr lang="en-US" sz="3600" dirty="0" smtClean="0"/>
              <a:t>and </a:t>
            </a:r>
            <a:r>
              <a:rPr lang="en-US" sz="3600" dirty="0"/>
              <a:t> </a:t>
            </a:r>
            <a:r>
              <a:rPr lang="en-US" sz="3600" dirty="0" smtClean="0"/>
              <a:t>its impact</a:t>
            </a:r>
            <a:endParaRPr lang="en-US" sz="3600" dirty="0" smtClean="0"/>
          </a:p>
        </p:txBody>
      </p:sp>
      <p:sp>
        <p:nvSpPr>
          <p:cNvPr id="14339" name="Rectangle 3"/>
          <p:cNvSpPr>
            <a:spLocks noGrp="1" noChangeArrowheads="1"/>
          </p:cNvSpPr>
          <p:nvPr>
            <p:ph type="subTitle" idx="1"/>
          </p:nvPr>
        </p:nvSpPr>
        <p:spPr/>
        <p:txBody>
          <a:bodyPr/>
          <a:lstStyle/>
          <a:p>
            <a:pPr eaLnBrk="1" hangingPunct="1">
              <a:lnSpc>
                <a:spcPct val="90000"/>
              </a:lnSpc>
              <a:buFont typeface="Wingdings" charset="2"/>
              <a:buNone/>
            </a:pPr>
            <a:r>
              <a:rPr lang="en-US" dirty="0" smtClean="0"/>
              <a:t>Sanjeev </a:t>
            </a:r>
            <a:r>
              <a:rPr lang="en-US" dirty="0" smtClean="0"/>
              <a:t>Arora</a:t>
            </a:r>
          </a:p>
          <a:p>
            <a:pPr eaLnBrk="1" hangingPunct="1">
              <a:lnSpc>
                <a:spcPct val="90000"/>
              </a:lnSpc>
              <a:buFont typeface="Wingdings" charset="2"/>
              <a:buNone/>
            </a:pPr>
            <a:r>
              <a:rPr lang="en-US" sz="2400" dirty="0" smtClean="0"/>
              <a:t>Computer </a:t>
            </a:r>
            <a:r>
              <a:rPr lang="en-US" sz="2400" dirty="0" smtClean="0"/>
              <a:t>Science </a:t>
            </a:r>
            <a:r>
              <a:rPr lang="en-US" sz="2400" dirty="0" err="1" smtClean="0"/>
              <a:t>Dept</a:t>
            </a:r>
            <a:r>
              <a:rPr lang="en-US" sz="2400" dirty="0" smtClean="0"/>
              <a:t>, </a:t>
            </a:r>
          </a:p>
          <a:p>
            <a:pPr eaLnBrk="1" hangingPunct="1">
              <a:lnSpc>
                <a:spcPct val="90000"/>
              </a:lnSpc>
              <a:buFont typeface="Wingdings" charset="2"/>
              <a:buNone/>
            </a:pPr>
            <a:r>
              <a:rPr lang="en-US" sz="2400" dirty="0" smtClean="0"/>
              <a:t>Princeton University</a:t>
            </a:r>
            <a:endParaRPr lang="en-US" sz="2400" dirty="0" smtClean="0"/>
          </a:p>
        </p:txBody>
      </p:sp>
      <p:sp>
        <p:nvSpPr>
          <p:cNvPr id="3" name="TextBox 2"/>
          <p:cNvSpPr txBox="1"/>
          <p:nvPr/>
        </p:nvSpPr>
        <p:spPr>
          <a:xfrm>
            <a:off x="381000" y="6172200"/>
            <a:ext cx="5197607" cy="461665"/>
          </a:xfrm>
          <a:prstGeom prst="rect">
            <a:avLst/>
          </a:prstGeom>
          <a:noFill/>
        </p:spPr>
        <p:txBody>
          <a:bodyPr wrap="none" rtlCol="0">
            <a:spAutoFit/>
          </a:bodyPr>
          <a:lstStyle/>
          <a:p>
            <a:r>
              <a:rPr lang="en-US" dirty="0" smtClean="0">
                <a:solidFill>
                  <a:srgbClr val="008000"/>
                </a:solidFill>
              </a:rPr>
              <a:t>ICM 2014 </a:t>
            </a:r>
            <a:r>
              <a:rPr lang="en-US" dirty="0" err="1" smtClean="0">
                <a:solidFill>
                  <a:srgbClr val="008000"/>
                </a:solidFill>
              </a:rPr>
              <a:t>Nevanlinna</a:t>
            </a:r>
            <a:r>
              <a:rPr lang="en-US" dirty="0" smtClean="0">
                <a:solidFill>
                  <a:srgbClr val="008000"/>
                </a:solidFill>
              </a:rPr>
              <a:t> Prize </a:t>
            </a:r>
            <a:r>
              <a:rPr lang="en-US" dirty="0" err="1" smtClean="0">
                <a:solidFill>
                  <a:srgbClr val="008000"/>
                </a:solidFill>
              </a:rPr>
              <a:t>Laudatio</a:t>
            </a:r>
            <a:endParaRPr lang="en-US" dirty="0">
              <a:solidFill>
                <a:srgbClr val="008000"/>
              </a:solidFill>
            </a:endParaRPr>
          </a:p>
        </p:txBody>
      </p:sp>
      <p:pic>
        <p:nvPicPr>
          <p:cNvPr id="5" name="Picture 4" descr="khotmu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609600"/>
            <a:ext cx="2082800" cy="317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unce.jpeg"/>
          <p:cNvPicPr>
            <a:picLocks noChangeAspect="1"/>
          </p:cNvPicPr>
          <p:nvPr/>
        </p:nvPicPr>
        <p:blipFill>
          <a:blip r:embed="rId3"/>
          <a:stretch>
            <a:fillRect/>
          </a:stretch>
        </p:blipFill>
        <p:spPr>
          <a:xfrm>
            <a:off x="6324600" y="5257800"/>
            <a:ext cx="895350" cy="1436607"/>
          </a:xfrm>
          <a:prstGeom prst="rect">
            <a:avLst/>
          </a:prstGeom>
        </p:spPr>
      </p:pic>
      <p:sp>
        <p:nvSpPr>
          <p:cNvPr id="3" name="TextBox 2"/>
          <p:cNvSpPr txBox="1"/>
          <p:nvPr/>
        </p:nvSpPr>
        <p:spPr>
          <a:xfrm>
            <a:off x="457200" y="304800"/>
            <a:ext cx="7266808" cy="1384995"/>
          </a:xfrm>
          <a:prstGeom prst="rect">
            <a:avLst/>
          </a:prstGeom>
          <a:noFill/>
        </p:spPr>
        <p:txBody>
          <a:bodyPr wrap="none" rtlCol="0">
            <a:spAutoFit/>
          </a:bodyPr>
          <a:lstStyle/>
          <a:p>
            <a:r>
              <a:rPr lang="en-US" sz="2800" dirty="0" smtClean="0">
                <a:solidFill>
                  <a:srgbClr val="FF0000"/>
                </a:solidFill>
              </a:rPr>
              <a:t>UGC </a:t>
            </a:r>
            <a:r>
              <a:rPr lang="en-US" sz="2800" dirty="0">
                <a:solidFill>
                  <a:srgbClr val="FF0000"/>
                </a:solidFill>
                <a:sym typeface="Wingdings"/>
              </a:rPr>
              <a:t> </a:t>
            </a:r>
            <a:r>
              <a:rPr lang="en-US" sz="2800" dirty="0" smtClean="0">
                <a:solidFill>
                  <a:srgbClr val="FF0000"/>
                </a:solidFill>
                <a:sym typeface="Wingdings"/>
              </a:rPr>
              <a:t>standard approximation algorithms </a:t>
            </a:r>
            <a:br>
              <a:rPr lang="en-US" sz="2800" dirty="0" smtClean="0">
                <a:solidFill>
                  <a:srgbClr val="FF0000"/>
                </a:solidFill>
                <a:sym typeface="Wingdings"/>
              </a:rPr>
            </a:br>
            <a:r>
              <a:rPr lang="en-US" sz="2800" dirty="0" smtClean="0">
                <a:solidFill>
                  <a:srgbClr val="FF0000"/>
                </a:solidFill>
                <a:sym typeface="Wingdings"/>
              </a:rPr>
              <a:t>		(SDP or LP based)</a:t>
            </a:r>
            <a:r>
              <a:rPr lang="en-US" sz="2800" dirty="0">
                <a:solidFill>
                  <a:srgbClr val="FF0000"/>
                </a:solidFill>
                <a:sym typeface="Wingdings"/>
              </a:rPr>
              <a:t> </a:t>
            </a:r>
            <a:r>
              <a:rPr lang="en-US" sz="2800" dirty="0" smtClean="0">
                <a:solidFill>
                  <a:srgbClr val="FF0000"/>
                </a:solidFill>
                <a:sym typeface="Wingdings"/>
              </a:rPr>
              <a:t>optimal for….</a:t>
            </a:r>
            <a:r>
              <a:rPr lang="en-US" sz="2800" dirty="0">
                <a:solidFill>
                  <a:srgbClr val="FF0000"/>
                </a:solidFill>
                <a:sym typeface="Wingdings"/>
              </a:rPr>
              <a:t/>
            </a:r>
            <a:br>
              <a:rPr lang="en-US" sz="2800" dirty="0">
                <a:solidFill>
                  <a:srgbClr val="FF0000"/>
                </a:solidFill>
                <a:sym typeface="Wingdings"/>
              </a:rPr>
            </a:br>
            <a:endParaRPr lang="en-US" sz="2800" dirty="0">
              <a:solidFill>
                <a:schemeClr val="bg2"/>
              </a:solidFill>
            </a:endParaRPr>
          </a:p>
        </p:txBody>
      </p:sp>
      <p:sp>
        <p:nvSpPr>
          <p:cNvPr id="6" name="Rectangle 5"/>
          <p:cNvSpPr/>
          <p:nvPr/>
        </p:nvSpPr>
        <p:spPr>
          <a:xfrm>
            <a:off x="838200" y="2362200"/>
            <a:ext cx="1295400" cy="838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UGC</a:t>
            </a:r>
          </a:p>
        </p:txBody>
      </p:sp>
      <p:sp>
        <p:nvSpPr>
          <p:cNvPr id="12" name="Down Arrow 11"/>
          <p:cNvSpPr/>
          <p:nvPr/>
        </p:nvSpPr>
        <p:spPr>
          <a:xfrm rot="14565906">
            <a:off x="2891240" y="2090351"/>
            <a:ext cx="228600" cy="815243"/>
          </a:xfrm>
          <a:prstGeom prst="downArrow">
            <a:avLst>
              <a:gd name="adj1" fmla="val 50000"/>
              <a:gd name="adj2" fmla="val 1028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 name="Down Arrow 12"/>
          <p:cNvSpPr/>
          <p:nvPr/>
        </p:nvSpPr>
        <p:spPr>
          <a:xfrm rot="16200000">
            <a:off x="2960322" y="2678478"/>
            <a:ext cx="228600" cy="815243"/>
          </a:xfrm>
          <a:prstGeom prst="downArrow">
            <a:avLst>
              <a:gd name="adj1" fmla="val 50000"/>
              <a:gd name="adj2" fmla="val 1028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4" name="Down Arrow 13"/>
          <p:cNvSpPr/>
          <p:nvPr/>
        </p:nvSpPr>
        <p:spPr>
          <a:xfrm rot="17654702">
            <a:off x="2895105" y="3140582"/>
            <a:ext cx="228600" cy="815243"/>
          </a:xfrm>
          <a:prstGeom prst="downArrow">
            <a:avLst>
              <a:gd name="adj1" fmla="val 50000"/>
              <a:gd name="adj2" fmla="val 1028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 name="Down Arrow 14"/>
          <p:cNvSpPr/>
          <p:nvPr/>
        </p:nvSpPr>
        <p:spPr>
          <a:xfrm rot="18593189">
            <a:off x="2786372" y="3522878"/>
            <a:ext cx="228600" cy="815243"/>
          </a:xfrm>
          <a:prstGeom prst="downArrow">
            <a:avLst>
              <a:gd name="adj1" fmla="val 50000"/>
              <a:gd name="adj2" fmla="val 1028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TextBox 15"/>
          <p:cNvSpPr txBox="1"/>
          <p:nvPr/>
        </p:nvSpPr>
        <p:spPr>
          <a:xfrm>
            <a:off x="3581400" y="3200400"/>
            <a:ext cx="4875838" cy="646331"/>
          </a:xfrm>
          <a:prstGeom prst="rect">
            <a:avLst/>
          </a:prstGeom>
          <a:noFill/>
        </p:spPr>
        <p:txBody>
          <a:bodyPr wrap="none" rtlCol="0">
            <a:spAutoFit/>
          </a:bodyPr>
          <a:lstStyle/>
          <a:p>
            <a:r>
              <a:rPr lang="en-US" sz="1800" dirty="0" smtClean="0">
                <a:solidFill>
                  <a:schemeClr val="tx1"/>
                </a:solidFill>
              </a:rPr>
              <a:t>Constraint Satisfaction Problems </a:t>
            </a:r>
            <a:r>
              <a:rPr lang="en-US" sz="1400" b="1" dirty="0" smtClean="0">
                <a:solidFill>
                  <a:srgbClr val="008000"/>
                </a:solidFill>
                <a:latin typeface="Arial Narrow Bold"/>
                <a:cs typeface="Arial Narrow Bold"/>
              </a:rPr>
              <a:t>[Raghavendra`08]</a:t>
            </a:r>
            <a:endParaRPr lang="en-US" sz="1800" b="1" dirty="0">
              <a:solidFill>
                <a:srgbClr val="008000"/>
              </a:solidFill>
              <a:latin typeface="Arial Narrow Bold"/>
              <a:cs typeface="Arial Narrow Bold"/>
            </a:endParaRPr>
          </a:p>
          <a:p>
            <a:pPr lvl="1"/>
            <a:r>
              <a:rPr lang="en-US" sz="1800" cap="small" dirty="0" smtClean="0"/>
              <a:t>Max Cut, Max 2Sat</a:t>
            </a:r>
            <a:endParaRPr lang="en-US" sz="1800" cap="small" dirty="0"/>
          </a:p>
        </p:txBody>
      </p:sp>
      <p:sp>
        <p:nvSpPr>
          <p:cNvPr id="18" name="Rectangle 17"/>
          <p:cNvSpPr/>
          <p:nvPr/>
        </p:nvSpPr>
        <p:spPr>
          <a:xfrm>
            <a:off x="3429000" y="2057400"/>
            <a:ext cx="3816415" cy="369332"/>
          </a:xfrm>
          <a:prstGeom prst="rect">
            <a:avLst/>
          </a:prstGeom>
        </p:spPr>
        <p:txBody>
          <a:bodyPr wrap="none">
            <a:spAutoFit/>
          </a:bodyPr>
          <a:lstStyle/>
          <a:p>
            <a:pPr>
              <a:buNone/>
            </a:pPr>
            <a:r>
              <a:rPr lang="en-US" sz="1800" dirty="0" smtClean="0">
                <a:solidFill>
                  <a:schemeClr val="tx1"/>
                </a:solidFill>
              </a:rPr>
              <a:t>Grothendieck Problems</a:t>
            </a:r>
            <a:r>
              <a:rPr lang="en-US" sz="1800" dirty="0"/>
              <a:t> </a:t>
            </a:r>
            <a:r>
              <a:rPr lang="en-US" sz="1400" dirty="0">
                <a:solidFill>
                  <a:srgbClr val="008000"/>
                </a:solidFill>
                <a:latin typeface="Arial Narrow Bold"/>
                <a:cs typeface="Arial Narrow Bold"/>
              </a:rPr>
              <a:t>[</a:t>
            </a:r>
            <a:r>
              <a:rPr lang="en-US" sz="1400" dirty="0" smtClean="0">
                <a:solidFill>
                  <a:srgbClr val="008000"/>
                </a:solidFill>
                <a:latin typeface="Arial Narrow Bold"/>
                <a:cs typeface="Arial Narrow Bold"/>
              </a:rPr>
              <a:t>KNS`</a:t>
            </a:r>
            <a:r>
              <a:rPr lang="en-US" sz="1400" dirty="0">
                <a:solidFill>
                  <a:srgbClr val="008000"/>
                </a:solidFill>
                <a:latin typeface="Arial Narrow Bold"/>
                <a:cs typeface="Arial Narrow Bold"/>
              </a:rPr>
              <a:t>08, RS`09]</a:t>
            </a:r>
          </a:p>
        </p:txBody>
      </p:sp>
      <p:sp>
        <p:nvSpPr>
          <p:cNvPr id="19" name="Rectangle 18"/>
          <p:cNvSpPr/>
          <p:nvPr/>
        </p:nvSpPr>
        <p:spPr>
          <a:xfrm>
            <a:off x="3276600" y="4267200"/>
            <a:ext cx="4191000" cy="646331"/>
          </a:xfrm>
          <a:prstGeom prst="rect">
            <a:avLst/>
          </a:prstGeom>
        </p:spPr>
        <p:txBody>
          <a:bodyPr wrap="square">
            <a:spAutoFit/>
          </a:bodyPr>
          <a:lstStyle/>
          <a:p>
            <a:pPr>
              <a:buNone/>
            </a:pPr>
            <a:r>
              <a:rPr lang="en-US" sz="1800" dirty="0"/>
              <a:t>Metric Labeling Problems </a:t>
            </a:r>
            <a:r>
              <a:rPr lang="en-US" sz="1400" dirty="0">
                <a:solidFill>
                  <a:srgbClr val="008000"/>
                </a:solidFill>
                <a:latin typeface="Arial Narrow Bold"/>
                <a:cs typeface="Arial Narrow Bold"/>
              </a:rPr>
              <a:t>[MNRS`08]</a:t>
            </a:r>
          </a:p>
          <a:p>
            <a:pPr lvl="1"/>
            <a:r>
              <a:rPr lang="en-US" sz="1800" cap="small" dirty="0" err="1" smtClean="0"/>
              <a:t>Multiway</a:t>
            </a:r>
            <a:r>
              <a:rPr lang="en-US" sz="1800" cap="small" dirty="0" smtClean="0"/>
              <a:t> Cut, 0-extension</a:t>
            </a:r>
            <a:endParaRPr lang="en-US" sz="2000" cap="small" dirty="0" smtClean="0">
              <a:solidFill>
                <a:srgbClr val="0070C0"/>
              </a:solidFill>
            </a:endParaRPr>
          </a:p>
        </p:txBody>
      </p:sp>
      <p:sp>
        <p:nvSpPr>
          <p:cNvPr id="24" name="TextBox 23"/>
          <p:cNvSpPr txBox="1"/>
          <p:nvPr/>
        </p:nvSpPr>
        <p:spPr>
          <a:xfrm>
            <a:off x="3429000" y="3733800"/>
            <a:ext cx="5205943" cy="646331"/>
          </a:xfrm>
          <a:prstGeom prst="rect">
            <a:avLst/>
          </a:prstGeom>
          <a:noFill/>
        </p:spPr>
        <p:txBody>
          <a:bodyPr wrap="none" rtlCol="0">
            <a:spAutoFit/>
          </a:bodyPr>
          <a:lstStyle/>
          <a:p>
            <a:r>
              <a:rPr lang="en-US" sz="1800" dirty="0" smtClean="0">
                <a:solidFill>
                  <a:schemeClr val="tx1"/>
                </a:solidFill>
              </a:rPr>
              <a:t>Strictly Monotone CSPs </a:t>
            </a:r>
            <a:r>
              <a:rPr lang="en-US" sz="1400" dirty="0" smtClean="0">
                <a:solidFill>
                  <a:srgbClr val="008000"/>
                </a:solidFill>
                <a:latin typeface="Arial Narrow Bold"/>
                <a:cs typeface="Arial Narrow Bold"/>
              </a:rPr>
              <a:t>[KMTV`10]</a:t>
            </a:r>
            <a:endParaRPr lang="en-US" sz="1400" dirty="0">
              <a:solidFill>
                <a:srgbClr val="008000"/>
              </a:solidFill>
              <a:latin typeface="Arial Narrow Bold"/>
              <a:cs typeface="Arial Narrow Bold"/>
            </a:endParaRPr>
          </a:p>
          <a:p>
            <a:pPr lvl="1"/>
            <a:r>
              <a:rPr lang="en-US" sz="1800" cap="small" dirty="0" smtClean="0"/>
              <a:t>Vertex Cover, </a:t>
            </a:r>
            <a:r>
              <a:rPr lang="en-US" sz="1800" cap="small" dirty="0" err="1" smtClean="0"/>
              <a:t>Hypergraph</a:t>
            </a:r>
            <a:r>
              <a:rPr lang="en-US" sz="1800" cap="small" dirty="0" smtClean="0"/>
              <a:t> Vertex Cover</a:t>
            </a:r>
            <a:endParaRPr lang="en-US" sz="1800" cap="small" dirty="0"/>
          </a:p>
        </p:txBody>
      </p:sp>
      <p:sp>
        <p:nvSpPr>
          <p:cNvPr id="25" name="Down Arrow 24"/>
          <p:cNvSpPr/>
          <p:nvPr/>
        </p:nvSpPr>
        <p:spPr>
          <a:xfrm rot="13447028">
            <a:off x="2613714" y="1564786"/>
            <a:ext cx="228600" cy="815243"/>
          </a:xfrm>
          <a:prstGeom prst="downArrow">
            <a:avLst>
              <a:gd name="adj1" fmla="val 50000"/>
              <a:gd name="adj2" fmla="val 1028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6" name="TextBox 25"/>
          <p:cNvSpPr txBox="1"/>
          <p:nvPr/>
        </p:nvSpPr>
        <p:spPr>
          <a:xfrm>
            <a:off x="2819400" y="4495800"/>
            <a:ext cx="360996" cy="400110"/>
          </a:xfrm>
          <a:prstGeom prst="rect">
            <a:avLst/>
          </a:prstGeom>
          <a:noFill/>
        </p:spPr>
        <p:txBody>
          <a:bodyPr wrap="none" rtlCol="0">
            <a:spAutoFit/>
          </a:bodyPr>
          <a:lstStyle/>
          <a:p>
            <a:r>
              <a:rPr lang="en-US" sz="2000" dirty="0" smtClean="0"/>
              <a:t>…</a:t>
            </a:r>
            <a:endParaRPr lang="en-US" sz="2000" dirty="0"/>
          </a:p>
        </p:txBody>
      </p:sp>
      <p:sp>
        <p:nvSpPr>
          <p:cNvPr id="21" name="Rectangle 20"/>
          <p:cNvSpPr/>
          <p:nvPr/>
        </p:nvSpPr>
        <p:spPr>
          <a:xfrm>
            <a:off x="3657600" y="2667000"/>
            <a:ext cx="4320397" cy="369332"/>
          </a:xfrm>
          <a:prstGeom prst="rect">
            <a:avLst/>
          </a:prstGeom>
        </p:spPr>
        <p:txBody>
          <a:bodyPr wrap="none">
            <a:spAutoFit/>
          </a:bodyPr>
          <a:lstStyle/>
          <a:p>
            <a:pPr>
              <a:buNone/>
            </a:pPr>
            <a:r>
              <a:rPr lang="en-US" sz="1800" dirty="0" smtClean="0">
                <a:solidFill>
                  <a:schemeClr val="tx1"/>
                </a:solidFill>
              </a:rPr>
              <a:t>Kernel Clustering Problems </a:t>
            </a:r>
            <a:r>
              <a:rPr lang="en-US" sz="1400" dirty="0">
                <a:solidFill>
                  <a:srgbClr val="008000"/>
                </a:solidFill>
                <a:latin typeface="Arial Narrow Bold"/>
                <a:cs typeface="Arial Narrow Bold"/>
              </a:rPr>
              <a:t>[</a:t>
            </a:r>
            <a:r>
              <a:rPr lang="en-US" sz="1400" dirty="0" err="1" smtClean="0">
                <a:solidFill>
                  <a:srgbClr val="008000"/>
                </a:solidFill>
                <a:latin typeface="Arial Narrow Bold"/>
                <a:cs typeface="Arial Narrow Bold"/>
              </a:rPr>
              <a:t>Khot</a:t>
            </a:r>
            <a:r>
              <a:rPr lang="en-US" sz="1400" dirty="0" smtClean="0">
                <a:solidFill>
                  <a:srgbClr val="008000"/>
                </a:solidFill>
                <a:latin typeface="Arial Narrow Bold"/>
                <a:cs typeface="Arial Narrow Bold"/>
              </a:rPr>
              <a:t> Naor`</a:t>
            </a:r>
            <a:r>
              <a:rPr lang="en-US" sz="1400" dirty="0" smtClean="0">
                <a:solidFill>
                  <a:srgbClr val="008000"/>
                </a:solidFill>
                <a:latin typeface="Arial Narrow Bold"/>
                <a:cs typeface="Arial Narrow Bold"/>
              </a:rPr>
              <a:t>08,10</a:t>
            </a:r>
            <a:r>
              <a:rPr lang="en-US" sz="1400" dirty="0">
                <a:solidFill>
                  <a:srgbClr val="008000"/>
                </a:solidFill>
                <a:latin typeface="Arial Narrow Bold"/>
                <a:cs typeface="Arial Narrow Bold"/>
              </a:rPr>
              <a:t>]</a:t>
            </a:r>
          </a:p>
        </p:txBody>
      </p:sp>
      <p:sp>
        <p:nvSpPr>
          <p:cNvPr id="2" name="TextBox 1"/>
          <p:cNvSpPr txBox="1"/>
          <p:nvPr/>
        </p:nvSpPr>
        <p:spPr>
          <a:xfrm>
            <a:off x="3124200" y="1447800"/>
            <a:ext cx="2600354" cy="369332"/>
          </a:xfrm>
          <a:prstGeom prst="rect">
            <a:avLst/>
          </a:prstGeom>
          <a:noFill/>
        </p:spPr>
        <p:txBody>
          <a:bodyPr wrap="none" rtlCol="0">
            <a:spAutoFit/>
          </a:bodyPr>
          <a:lstStyle/>
          <a:p>
            <a:r>
              <a:rPr lang="en-US" sz="1800" dirty="0" smtClean="0"/>
              <a:t>Vertex cover </a:t>
            </a:r>
            <a:r>
              <a:rPr lang="en-US" sz="1400" dirty="0" smtClean="0">
                <a:solidFill>
                  <a:srgbClr val="008000"/>
                </a:solidFill>
                <a:latin typeface="Arial Narrow Bold"/>
                <a:cs typeface="Arial Narrow Bold"/>
              </a:rPr>
              <a:t>[Khot-Regev’03]</a:t>
            </a:r>
            <a:endParaRPr lang="en-US" sz="1400" dirty="0">
              <a:solidFill>
                <a:srgbClr val="008000"/>
              </a:solidFill>
              <a:latin typeface="Arial Narrow Bold"/>
              <a:cs typeface="Arial Narrow Bold"/>
            </a:endParaRPr>
          </a:p>
        </p:txBody>
      </p:sp>
      <p:sp>
        <p:nvSpPr>
          <p:cNvPr id="4" name="Rectangle 3"/>
          <p:cNvSpPr/>
          <p:nvPr/>
        </p:nvSpPr>
        <p:spPr>
          <a:xfrm>
            <a:off x="381000" y="4953000"/>
            <a:ext cx="7086600" cy="1200328"/>
          </a:xfrm>
          <a:prstGeom prst="rect">
            <a:avLst/>
          </a:prstGeom>
        </p:spPr>
        <p:txBody>
          <a:bodyPr wrap="square">
            <a:spAutoFit/>
          </a:bodyPr>
          <a:lstStyle/>
          <a:p>
            <a:pPr marL="0" indent="0">
              <a:buNone/>
            </a:pPr>
            <a:r>
              <a:rPr lang="en-US" dirty="0">
                <a:solidFill>
                  <a:srgbClr val="660066"/>
                </a:solidFill>
                <a:latin typeface="Calibri"/>
                <a:cs typeface="Calibri"/>
              </a:rPr>
              <a:t>I</a:t>
            </a:r>
            <a:r>
              <a:rPr lang="en-US" dirty="0" smtClean="0">
                <a:solidFill>
                  <a:srgbClr val="660066"/>
                </a:solidFill>
                <a:latin typeface="Calibri"/>
                <a:cs typeface="Calibri"/>
              </a:rPr>
              <a:t>n many cases,  failure of the standard algorithm </a:t>
            </a:r>
            <a:br>
              <a:rPr lang="en-US" dirty="0" smtClean="0">
                <a:solidFill>
                  <a:srgbClr val="660066"/>
                </a:solidFill>
                <a:latin typeface="Calibri"/>
                <a:cs typeface="Calibri"/>
              </a:rPr>
            </a:br>
            <a:r>
              <a:rPr lang="en-US" dirty="0" smtClean="0">
                <a:solidFill>
                  <a:srgbClr val="660066"/>
                </a:solidFill>
                <a:latin typeface="Calibri"/>
                <a:cs typeface="Calibri"/>
              </a:rPr>
              <a:t>(</a:t>
            </a:r>
            <a:r>
              <a:rPr lang="en-US" dirty="0" smtClean="0">
                <a:solidFill>
                  <a:srgbClr val="FF0000"/>
                </a:solidFill>
                <a:latin typeface="Calibri"/>
                <a:cs typeface="Calibri"/>
              </a:rPr>
              <a:t>on a single instance</a:t>
            </a:r>
            <a:r>
              <a:rPr lang="en-US" dirty="0" smtClean="0">
                <a:solidFill>
                  <a:srgbClr val="660066"/>
                </a:solidFill>
                <a:latin typeface="Calibri"/>
                <a:cs typeface="Calibri"/>
              </a:rPr>
              <a:t>) can be converted into  an </a:t>
            </a:r>
            <a:r>
              <a:rPr lang="en-US" dirty="0" err="1">
                <a:solidFill>
                  <a:srgbClr val="660066"/>
                </a:solidFill>
                <a:latin typeface="Calibri"/>
                <a:cs typeface="Calibri"/>
              </a:rPr>
              <a:t>inapproximability</a:t>
            </a:r>
            <a:r>
              <a:rPr lang="en-US" dirty="0">
                <a:solidFill>
                  <a:srgbClr val="660066"/>
                </a:solidFill>
                <a:latin typeface="Calibri"/>
                <a:cs typeface="Calibri"/>
              </a:rPr>
              <a:t> result!</a:t>
            </a:r>
            <a:r>
              <a:rPr lang="en-US" dirty="0" smtClean="0">
                <a:solidFill>
                  <a:srgbClr val="660066"/>
                </a:solidFill>
                <a:latin typeface="Calibri"/>
                <a:cs typeface="Calibri"/>
              </a:rPr>
              <a:t>!</a:t>
            </a:r>
            <a:endParaRPr lang="en-US" dirty="0">
              <a:solidFill>
                <a:srgbClr val="660066"/>
              </a:solidFill>
              <a:latin typeface="Calibri"/>
              <a:cs typeface="Calibri"/>
            </a:endParaRPr>
          </a:p>
        </p:txBody>
      </p:sp>
      <p:sp>
        <p:nvSpPr>
          <p:cNvPr id="27" name="Cloud Callout 26"/>
          <p:cNvSpPr/>
          <p:nvPr/>
        </p:nvSpPr>
        <p:spPr>
          <a:xfrm>
            <a:off x="7239000" y="4800600"/>
            <a:ext cx="1752600" cy="762000"/>
          </a:xfrm>
          <a:prstGeom prst="cloudCallout">
            <a:avLst>
              <a:gd name="adj1" fmla="val -56481"/>
              <a:gd name="adj2" fmla="val 746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Told </a:t>
            </a:r>
            <a:r>
              <a:rPr lang="en-US" dirty="0" err="1" smtClean="0">
                <a:solidFill>
                  <a:srgbClr val="FF0000"/>
                </a:solidFill>
              </a:rPr>
              <a:t>ya</a:t>
            </a:r>
            <a:endParaRPr lang="en-US" dirty="0">
              <a:solidFill>
                <a:srgbClr val="FF0000"/>
              </a:solidFill>
            </a:endParaRPr>
          </a:p>
        </p:txBody>
      </p:sp>
    </p:spTree>
    <p:extLst>
      <p:ext uri="{BB962C8B-B14F-4D97-AF65-F5344CB8AC3E}">
        <p14:creationId xmlns:p14="http://schemas.microsoft.com/office/powerpoint/2010/main" val="978612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0" presetClass="emph" presetSubtype="0" fill="hold" grpId="0" nodeType="clickEffect">
                                  <p:stCondLst>
                                    <p:cond delay="0"/>
                                  </p:stCondLst>
                                  <p:childTnLst>
                                    <p:animClr clrSpc="hsl" dir="cw">
                                      <p:cBhvr override="childStyle">
                                        <p:cTn id="75" dur="30400" fill="hold"/>
                                        <p:tgtEl>
                                          <p:spTgt spid="6"/>
                                        </p:tgtEl>
                                        <p:attrNameLst>
                                          <p:attrName>style.color</p:attrName>
                                        </p:attrNameLst>
                                      </p:cBhvr>
                                      <p:by>
                                        <p:hsl h="0" s="12549" l="25098"/>
                                      </p:by>
                                    </p:animClr>
                                    <p:animClr clrSpc="hsl" dir="cw">
                                      <p:cBhvr>
                                        <p:cTn id="76" dur="30400" fill="hold"/>
                                        <p:tgtEl>
                                          <p:spTgt spid="6"/>
                                        </p:tgtEl>
                                        <p:attrNameLst>
                                          <p:attrName>fillcolor</p:attrName>
                                        </p:attrNameLst>
                                      </p:cBhvr>
                                      <p:by>
                                        <p:hsl h="0" s="12549" l="25098"/>
                                      </p:by>
                                    </p:animClr>
                                    <p:animClr clrSpc="hsl" dir="cw">
                                      <p:cBhvr>
                                        <p:cTn id="77" dur="30400" fill="hold"/>
                                        <p:tgtEl>
                                          <p:spTgt spid="6"/>
                                        </p:tgtEl>
                                        <p:attrNameLst>
                                          <p:attrName>stroke.color</p:attrName>
                                        </p:attrNameLst>
                                      </p:cBhvr>
                                      <p:by>
                                        <p:hsl h="0" s="12549" l="25098"/>
                                      </p:by>
                                    </p:animClr>
                                    <p:set>
                                      <p:cBhvr>
                                        <p:cTn id="78" dur="30400" fill="hold"/>
                                        <p:tgtEl>
                                          <p:spTgt spid="6"/>
                                        </p:tgtEl>
                                        <p:attrNameLst>
                                          <p:attrName>fill.type</p:attrName>
                                        </p:attrNameLst>
                                      </p:cBhvr>
                                      <p:to>
                                        <p:strVal val="solid"/>
                                      </p:to>
                                    </p:set>
                                  </p:childTnLst>
                                </p:cTn>
                              </p:par>
                              <p:par>
                                <p:cTn id="79" presetID="30" presetClass="emph" presetSubtype="0" fill="hold" grpId="1" nodeType="withEffect">
                                  <p:stCondLst>
                                    <p:cond delay="0"/>
                                  </p:stCondLst>
                                  <p:childTnLst>
                                    <p:animClr clrSpc="hsl" dir="cw">
                                      <p:cBhvr override="childStyle">
                                        <p:cTn id="80" dur="30400" fill="hold"/>
                                        <p:tgtEl>
                                          <p:spTgt spid="12"/>
                                        </p:tgtEl>
                                        <p:attrNameLst>
                                          <p:attrName>style.color</p:attrName>
                                        </p:attrNameLst>
                                      </p:cBhvr>
                                      <p:by>
                                        <p:hsl h="0" s="12549" l="25098"/>
                                      </p:by>
                                    </p:animClr>
                                    <p:animClr clrSpc="hsl" dir="cw">
                                      <p:cBhvr>
                                        <p:cTn id="81" dur="30400" fill="hold"/>
                                        <p:tgtEl>
                                          <p:spTgt spid="12"/>
                                        </p:tgtEl>
                                        <p:attrNameLst>
                                          <p:attrName>fillcolor</p:attrName>
                                        </p:attrNameLst>
                                      </p:cBhvr>
                                      <p:by>
                                        <p:hsl h="0" s="12549" l="25098"/>
                                      </p:by>
                                    </p:animClr>
                                    <p:animClr clrSpc="hsl" dir="cw">
                                      <p:cBhvr>
                                        <p:cTn id="82" dur="30400" fill="hold"/>
                                        <p:tgtEl>
                                          <p:spTgt spid="12"/>
                                        </p:tgtEl>
                                        <p:attrNameLst>
                                          <p:attrName>stroke.color</p:attrName>
                                        </p:attrNameLst>
                                      </p:cBhvr>
                                      <p:by>
                                        <p:hsl h="0" s="12549" l="25098"/>
                                      </p:by>
                                    </p:animClr>
                                    <p:set>
                                      <p:cBhvr>
                                        <p:cTn id="83" dur="30400" fill="hold"/>
                                        <p:tgtEl>
                                          <p:spTgt spid="12"/>
                                        </p:tgtEl>
                                        <p:attrNameLst>
                                          <p:attrName>fill.type</p:attrName>
                                        </p:attrNameLst>
                                      </p:cBhvr>
                                      <p:to>
                                        <p:strVal val="solid"/>
                                      </p:to>
                                    </p:set>
                                  </p:childTnLst>
                                </p:cTn>
                              </p:par>
                              <p:par>
                                <p:cTn id="84" presetID="30" presetClass="emph" presetSubtype="0" fill="hold" grpId="1" nodeType="withEffect">
                                  <p:stCondLst>
                                    <p:cond delay="0"/>
                                  </p:stCondLst>
                                  <p:childTnLst>
                                    <p:animClr clrSpc="hsl" dir="cw">
                                      <p:cBhvr override="childStyle">
                                        <p:cTn id="85" dur="30400" fill="hold"/>
                                        <p:tgtEl>
                                          <p:spTgt spid="13"/>
                                        </p:tgtEl>
                                        <p:attrNameLst>
                                          <p:attrName>style.color</p:attrName>
                                        </p:attrNameLst>
                                      </p:cBhvr>
                                      <p:by>
                                        <p:hsl h="0" s="12549" l="25098"/>
                                      </p:by>
                                    </p:animClr>
                                    <p:animClr clrSpc="hsl" dir="cw">
                                      <p:cBhvr>
                                        <p:cTn id="86" dur="30400" fill="hold"/>
                                        <p:tgtEl>
                                          <p:spTgt spid="13"/>
                                        </p:tgtEl>
                                        <p:attrNameLst>
                                          <p:attrName>fillcolor</p:attrName>
                                        </p:attrNameLst>
                                      </p:cBhvr>
                                      <p:by>
                                        <p:hsl h="0" s="12549" l="25098"/>
                                      </p:by>
                                    </p:animClr>
                                    <p:animClr clrSpc="hsl" dir="cw">
                                      <p:cBhvr>
                                        <p:cTn id="87" dur="30400" fill="hold"/>
                                        <p:tgtEl>
                                          <p:spTgt spid="13"/>
                                        </p:tgtEl>
                                        <p:attrNameLst>
                                          <p:attrName>stroke.color</p:attrName>
                                        </p:attrNameLst>
                                      </p:cBhvr>
                                      <p:by>
                                        <p:hsl h="0" s="12549" l="25098"/>
                                      </p:by>
                                    </p:animClr>
                                    <p:set>
                                      <p:cBhvr>
                                        <p:cTn id="88" dur="30400" fill="hold"/>
                                        <p:tgtEl>
                                          <p:spTgt spid="13"/>
                                        </p:tgtEl>
                                        <p:attrNameLst>
                                          <p:attrName>fill.type</p:attrName>
                                        </p:attrNameLst>
                                      </p:cBhvr>
                                      <p:to>
                                        <p:strVal val="solid"/>
                                      </p:to>
                                    </p:set>
                                  </p:childTnLst>
                                </p:cTn>
                              </p:par>
                              <p:par>
                                <p:cTn id="89" presetID="30" presetClass="emph" presetSubtype="0" fill="hold" grpId="1" nodeType="withEffect">
                                  <p:stCondLst>
                                    <p:cond delay="0"/>
                                  </p:stCondLst>
                                  <p:childTnLst>
                                    <p:animClr clrSpc="hsl" dir="cw">
                                      <p:cBhvr override="childStyle">
                                        <p:cTn id="90" dur="30400" fill="hold"/>
                                        <p:tgtEl>
                                          <p:spTgt spid="14"/>
                                        </p:tgtEl>
                                        <p:attrNameLst>
                                          <p:attrName>style.color</p:attrName>
                                        </p:attrNameLst>
                                      </p:cBhvr>
                                      <p:by>
                                        <p:hsl h="0" s="12549" l="25098"/>
                                      </p:by>
                                    </p:animClr>
                                    <p:animClr clrSpc="hsl" dir="cw">
                                      <p:cBhvr>
                                        <p:cTn id="91" dur="30400" fill="hold"/>
                                        <p:tgtEl>
                                          <p:spTgt spid="14"/>
                                        </p:tgtEl>
                                        <p:attrNameLst>
                                          <p:attrName>fillcolor</p:attrName>
                                        </p:attrNameLst>
                                      </p:cBhvr>
                                      <p:by>
                                        <p:hsl h="0" s="12549" l="25098"/>
                                      </p:by>
                                    </p:animClr>
                                    <p:animClr clrSpc="hsl" dir="cw">
                                      <p:cBhvr>
                                        <p:cTn id="92" dur="30400" fill="hold"/>
                                        <p:tgtEl>
                                          <p:spTgt spid="14"/>
                                        </p:tgtEl>
                                        <p:attrNameLst>
                                          <p:attrName>stroke.color</p:attrName>
                                        </p:attrNameLst>
                                      </p:cBhvr>
                                      <p:by>
                                        <p:hsl h="0" s="12549" l="25098"/>
                                      </p:by>
                                    </p:animClr>
                                    <p:set>
                                      <p:cBhvr>
                                        <p:cTn id="93" dur="30400" fill="hold"/>
                                        <p:tgtEl>
                                          <p:spTgt spid="14"/>
                                        </p:tgtEl>
                                        <p:attrNameLst>
                                          <p:attrName>fill.type</p:attrName>
                                        </p:attrNameLst>
                                      </p:cBhvr>
                                      <p:to>
                                        <p:strVal val="solid"/>
                                      </p:to>
                                    </p:set>
                                  </p:childTnLst>
                                </p:cTn>
                              </p:par>
                              <p:par>
                                <p:cTn id="94" presetID="30" presetClass="emph" presetSubtype="0" fill="hold" grpId="1" nodeType="withEffect">
                                  <p:stCondLst>
                                    <p:cond delay="0"/>
                                  </p:stCondLst>
                                  <p:childTnLst>
                                    <p:animClr clrSpc="hsl" dir="cw">
                                      <p:cBhvr override="childStyle">
                                        <p:cTn id="95" dur="30400" fill="hold"/>
                                        <p:tgtEl>
                                          <p:spTgt spid="15"/>
                                        </p:tgtEl>
                                        <p:attrNameLst>
                                          <p:attrName>style.color</p:attrName>
                                        </p:attrNameLst>
                                      </p:cBhvr>
                                      <p:by>
                                        <p:hsl h="0" s="12549" l="25098"/>
                                      </p:by>
                                    </p:animClr>
                                    <p:animClr clrSpc="hsl" dir="cw">
                                      <p:cBhvr>
                                        <p:cTn id="96" dur="30400" fill="hold"/>
                                        <p:tgtEl>
                                          <p:spTgt spid="15"/>
                                        </p:tgtEl>
                                        <p:attrNameLst>
                                          <p:attrName>fillcolor</p:attrName>
                                        </p:attrNameLst>
                                      </p:cBhvr>
                                      <p:by>
                                        <p:hsl h="0" s="12549" l="25098"/>
                                      </p:by>
                                    </p:animClr>
                                    <p:animClr clrSpc="hsl" dir="cw">
                                      <p:cBhvr>
                                        <p:cTn id="97" dur="30400" fill="hold"/>
                                        <p:tgtEl>
                                          <p:spTgt spid="15"/>
                                        </p:tgtEl>
                                        <p:attrNameLst>
                                          <p:attrName>stroke.color</p:attrName>
                                        </p:attrNameLst>
                                      </p:cBhvr>
                                      <p:by>
                                        <p:hsl h="0" s="12549" l="25098"/>
                                      </p:by>
                                    </p:animClr>
                                    <p:set>
                                      <p:cBhvr>
                                        <p:cTn id="98" dur="30400" fill="hold"/>
                                        <p:tgtEl>
                                          <p:spTgt spid="15"/>
                                        </p:tgtEl>
                                        <p:attrNameLst>
                                          <p:attrName>fill.type</p:attrName>
                                        </p:attrNameLst>
                                      </p:cBhvr>
                                      <p:to>
                                        <p:strVal val="solid"/>
                                      </p:to>
                                    </p:set>
                                  </p:childTnLst>
                                </p:cTn>
                              </p:par>
                              <p:par>
                                <p:cTn id="99" presetID="30" presetClass="emph" presetSubtype="0" fill="hold" grpId="1" nodeType="withEffect">
                                  <p:stCondLst>
                                    <p:cond delay="0"/>
                                  </p:stCondLst>
                                  <p:childTnLst>
                                    <p:animClr clrSpc="hsl" dir="cw">
                                      <p:cBhvr override="childStyle">
                                        <p:cTn id="100" dur="30400" fill="hold"/>
                                        <p:tgtEl>
                                          <p:spTgt spid="16"/>
                                        </p:tgtEl>
                                        <p:attrNameLst>
                                          <p:attrName>style.color</p:attrName>
                                        </p:attrNameLst>
                                      </p:cBhvr>
                                      <p:by>
                                        <p:hsl h="0" s="12549" l="25098"/>
                                      </p:by>
                                    </p:animClr>
                                    <p:animClr clrSpc="hsl" dir="cw">
                                      <p:cBhvr>
                                        <p:cTn id="101" dur="30400" fill="hold"/>
                                        <p:tgtEl>
                                          <p:spTgt spid="16"/>
                                        </p:tgtEl>
                                        <p:attrNameLst>
                                          <p:attrName>fillcolor</p:attrName>
                                        </p:attrNameLst>
                                      </p:cBhvr>
                                      <p:by>
                                        <p:hsl h="0" s="12549" l="25098"/>
                                      </p:by>
                                    </p:animClr>
                                    <p:animClr clrSpc="hsl" dir="cw">
                                      <p:cBhvr>
                                        <p:cTn id="102" dur="30400" fill="hold"/>
                                        <p:tgtEl>
                                          <p:spTgt spid="16"/>
                                        </p:tgtEl>
                                        <p:attrNameLst>
                                          <p:attrName>stroke.color</p:attrName>
                                        </p:attrNameLst>
                                      </p:cBhvr>
                                      <p:by>
                                        <p:hsl h="0" s="12549" l="25098"/>
                                      </p:by>
                                    </p:animClr>
                                    <p:set>
                                      <p:cBhvr>
                                        <p:cTn id="103" dur="30400" fill="hold"/>
                                        <p:tgtEl>
                                          <p:spTgt spid="16"/>
                                        </p:tgtEl>
                                        <p:attrNameLst>
                                          <p:attrName>fill.type</p:attrName>
                                        </p:attrNameLst>
                                      </p:cBhvr>
                                      <p:to>
                                        <p:strVal val="solid"/>
                                      </p:to>
                                    </p:set>
                                  </p:childTnLst>
                                </p:cTn>
                              </p:par>
                              <p:par>
                                <p:cTn id="104" presetID="30" presetClass="emph" presetSubtype="0" fill="hold" grpId="1" nodeType="withEffect">
                                  <p:stCondLst>
                                    <p:cond delay="0"/>
                                  </p:stCondLst>
                                  <p:childTnLst>
                                    <p:animClr clrSpc="hsl" dir="cw">
                                      <p:cBhvr override="childStyle">
                                        <p:cTn id="105" dur="30400" fill="hold"/>
                                        <p:tgtEl>
                                          <p:spTgt spid="18"/>
                                        </p:tgtEl>
                                        <p:attrNameLst>
                                          <p:attrName>style.color</p:attrName>
                                        </p:attrNameLst>
                                      </p:cBhvr>
                                      <p:by>
                                        <p:hsl h="0" s="12549" l="25098"/>
                                      </p:by>
                                    </p:animClr>
                                    <p:animClr clrSpc="hsl" dir="cw">
                                      <p:cBhvr>
                                        <p:cTn id="106" dur="30400" fill="hold"/>
                                        <p:tgtEl>
                                          <p:spTgt spid="18"/>
                                        </p:tgtEl>
                                        <p:attrNameLst>
                                          <p:attrName>fillcolor</p:attrName>
                                        </p:attrNameLst>
                                      </p:cBhvr>
                                      <p:by>
                                        <p:hsl h="0" s="12549" l="25098"/>
                                      </p:by>
                                    </p:animClr>
                                    <p:animClr clrSpc="hsl" dir="cw">
                                      <p:cBhvr>
                                        <p:cTn id="107" dur="30400" fill="hold"/>
                                        <p:tgtEl>
                                          <p:spTgt spid="18"/>
                                        </p:tgtEl>
                                        <p:attrNameLst>
                                          <p:attrName>stroke.color</p:attrName>
                                        </p:attrNameLst>
                                      </p:cBhvr>
                                      <p:by>
                                        <p:hsl h="0" s="12549" l="25098"/>
                                      </p:by>
                                    </p:animClr>
                                    <p:set>
                                      <p:cBhvr>
                                        <p:cTn id="108" dur="30400" fill="hold"/>
                                        <p:tgtEl>
                                          <p:spTgt spid="18"/>
                                        </p:tgtEl>
                                        <p:attrNameLst>
                                          <p:attrName>fill.type</p:attrName>
                                        </p:attrNameLst>
                                      </p:cBhvr>
                                      <p:to>
                                        <p:strVal val="solid"/>
                                      </p:to>
                                    </p:set>
                                  </p:childTnLst>
                                </p:cTn>
                              </p:par>
                              <p:par>
                                <p:cTn id="109" presetID="30" presetClass="emph" presetSubtype="0" fill="hold" grpId="1" nodeType="withEffect">
                                  <p:stCondLst>
                                    <p:cond delay="0"/>
                                  </p:stCondLst>
                                  <p:childTnLst>
                                    <p:animClr clrSpc="hsl" dir="cw">
                                      <p:cBhvr override="childStyle">
                                        <p:cTn id="110" dur="30400" fill="hold"/>
                                        <p:tgtEl>
                                          <p:spTgt spid="24"/>
                                        </p:tgtEl>
                                        <p:attrNameLst>
                                          <p:attrName>style.color</p:attrName>
                                        </p:attrNameLst>
                                      </p:cBhvr>
                                      <p:by>
                                        <p:hsl h="0" s="12549" l="25098"/>
                                      </p:by>
                                    </p:animClr>
                                    <p:animClr clrSpc="hsl" dir="cw">
                                      <p:cBhvr>
                                        <p:cTn id="111" dur="30400" fill="hold"/>
                                        <p:tgtEl>
                                          <p:spTgt spid="24"/>
                                        </p:tgtEl>
                                        <p:attrNameLst>
                                          <p:attrName>fillcolor</p:attrName>
                                        </p:attrNameLst>
                                      </p:cBhvr>
                                      <p:by>
                                        <p:hsl h="0" s="12549" l="25098"/>
                                      </p:by>
                                    </p:animClr>
                                    <p:animClr clrSpc="hsl" dir="cw">
                                      <p:cBhvr>
                                        <p:cTn id="112" dur="30400" fill="hold"/>
                                        <p:tgtEl>
                                          <p:spTgt spid="24"/>
                                        </p:tgtEl>
                                        <p:attrNameLst>
                                          <p:attrName>stroke.color</p:attrName>
                                        </p:attrNameLst>
                                      </p:cBhvr>
                                      <p:by>
                                        <p:hsl h="0" s="12549" l="25098"/>
                                      </p:by>
                                    </p:animClr>
                                    <p:set>
                                      <p:cBhvr>
                                        <p:cTn id="113" dur="30400" fill="hold"/>
                                        <p:tgtEl>
                                          <p:spTgt spid="24"/>
                                        </p:tgtEl>
                                        <p:attrNameLst>
                                          <p:attrName>fill.type</p:attrName>
                                        </p:attrNameLst>
                                      </p:cBhvr>
                                      <p:to>
                                        <p:strVal val="solid"/>
                                      </p:to>
                                    </p:set>
                                  </p:childTnLst>
                                </p:cTn>
                              </p:par>
                              <p:par>
                                <p:cTn id="114" presetID="30" presetClass="emph" presetSubtype="0" fill="hold" grpId="1" nodeType="withEffect">
                                  <p:stCondLst>
                                    <p:cond delay="0"/>
                                  </p:stCondLst>
                                  <p:childTnLst>
                                    <p:animClr clrSpc="hsl" dir="cw">
                                      <p:cBhvr override="childStyle">
                                        <p:cTn id="115" dur="30400" fill="hold"/>
                                        <p:tgtEl>
                                          <p:spTgt spid="25"/>
                                        </p:tgtEl>
                                        <p:attrNameLst>
                                          <p:attrName>style.color</p:attrName>
                                        </p:attrNameLst>
                                      </p:cBhvr>
                                      <p:by>
                                        <p:hsl h="0" s="12549" l="25098"/>
                                      </p:by>
                                    </p:animClr>
                                    <p:animClr clrSpc="hsl" dir="cw">
                                      <p:cBhvr>
                                        <p:cTn id="116" dur="30400" fill="hold"/>
                                        <p:tgtEl>
                                          <p:spTgt spid="25"/>
                                        </p:tgtEl>
                                        <p:attrNameLst>
                                          <p:attrName>fillcolor</p:attrName>
                                        </p:attrNameLst>
                                      </p:cBhvr>
                                      <p:by>
                                        <p:hsl h="0" s="12549" l="25098"/>
                                      </p:by>
                                    </p:animClr>
                                    <p:animClr clrSpc="hsl" dir="cw">
                                      <p:cBhvr>
                                        <p:cTn id="117" dur="30400" fill="hold"/>
                                        <p:tgtEl>
                                          <p:spTgt spid="25"/>
                                        </p:tgtEl>
                                        <p:attrNameLst>
                                          <p:attrName>stroke.color</p:attrName>
                                        </p:attrNameLst>
                                      </p:cBhvr>
                                      <p:by>
                                        <p:hsl h="0" s="12549" l="25098"/>
                                      </p:by>
                                    </p:animClr>
                                    <p:set>
                                      <p:cBhvr>
                                        <p:cTn id="118" dur="30400" fill="hold"/>
                                        <p:tgtEl>
                                          <p:spTgt spid="25"/>
                                        </p:tgtEl>
                                        <p:attrNameLst>
                                          <p:attrName>fill.type</p:attrName>
                                        </p:attrNameLst>
                                      </p:cBhvr>
                                      <p:to>
                                        <p:strVal val="solid"/>
                                      </p:to>
                                    </p:set>
                                  </p:childTnLst>
                                </p:cTn>
                              </p:par>
                              <p:par>
                                <p:cTn id="119" presetID="30" presetClass="emph" presetSubtype="0" fill="hold" grpId="1" nodeType="withEffect">
                                  <p:stCondLst>
                                    <p:cond delay="0"/>
                                  </p:stCondLst>
                                  <p:childTnLst>
                                    <p:animClr clrSpc="hsl" dir="cw">
                                      <p:cBhvr override="childStyle">
                                        <p:cTn id="120" dur="30400" fill="hold"/>
                                        <p:tgtEl>
                                          <p:spTgt spid="21"/>
                                        </p:tgtEl>
                                        <p:attrNameLst>
                                          <p:attrName>style.color</p:attrName>
                                        </p:attrNameLst>
                                      </p:cBhvr>
                                      <p:by>
                                        <p:hsl h="0" s="12549" l="25098"/>
                                      </p:by>
                                    </p:animClr>
                                    <p:animClr clrSpc="hsl" dir="cw">
                                      <p:cBhvr>
                                        <p:cTn id="121" dur="30400" fill="hold"/>
                                        <p:tgtEl>
                                          <p:spTgt spid="21"/>
                                        </p:tgtEl>
                                        <p:attrNameLst>
                                          <p:attrName>fillcolor</p:attrName>
                                        </p:attrNameLst>
                                      </p:cBhvr>
                                      <p:by>
                                        <p:hsl h="0" s="12549" l="25098"/>
                                      </p:by>
                                    </p:animClr>
                                    <p:animClr clrSpc="hsl" dir="cw">
                                      <p:cBhvr>
                                        <p:cTn id="122" dur="30400" fill="hold"/>
                                        <p:tgtEl>
                                          <p:spTgt spid="21"/>
                                        </p:tgtEl>
                                        <p:attrNameLst>
                                          <p:attrName>stroke.color</p:attrName>
                                        </p:attrNameLst>
                                      </p:cBhvr>
                                      <p:by>
                                        <p:hsl h="0" s="12549" l="25098"/>
                                      </p:by>
                                    </p:animClr>
                                    <p:set>
                                      <p:cBhvr>
                                        <p:cTn id="123" dur="30400" fill="hold"/>
                                        <p:tgtEl>
                                          <p:spTgt spid="21"/>
                                        </p:tgtEl>
                                        <p:attrNameLst>
                                          <p:attrName>fill.type</p:attrName>
                                        </p:attrNameLst>
                                      </p:cBhvr>
                                      <p:to>
                                        <p:strVal val="solid"/>
                                      </p:to>
                                    </p:set>
                                  </p:childTnLst>
                                </p:cTn>
                              </p:par>
                              <p:par>
                                <p:cTn id="124" presetID="30" presetClass="emph" presetSubtype="0" fill="hold" grpId="1" nodeType="withEffect">
                                  <p:stCondLst>
                                    <p:cond delay="0"/>
                                  </p:stCondLst>
                                  <p:childTnLst>
                                    <p:animClr clrSpc="hsl" dir="cw">
                                      <p:cBhvr override="childStyle">
                                        <p:cTn id="125" dur="30400" fill="hold"/>
                                        <p:tgtEl>
                                          <p:spTgt spid="2"/>
                                        </p:tgtEl>
                                        <p:attrNameLst>
                                          <p:attrName>style.color</p:attrName>
                                        </p:attrNameLst>
                                      </p:cBhvr>
                                      <p:by>
                                        <p:hsl h="0" s="12549" l="25098"/>
                                      </p:by>
                                    </p:animClr>
                                    <p:animClr clrSpc="hsl" dir="cw">
                                      <p:cBhvr>
                                        <p:cTn id="126" dur="30400" fill="hold"/>
                                        <p:tgtEl>
                                          <p:spTgt spid="2"/>
                                        </p:tgtEl>
                                        <p:attrNameLst>
                                          <p:attrName>fillcolor</p:attrName>
                                        </p:attrNameLst>
                                      </p:cBhvr>
                                      <p:by>
                                        <p:hsl h="0" s="12549" l="25098"/>
                                      </p:by>
                                    </p:animClr>
                                    <p:animClr clrSpc="hsl" dir="cw">
                                      <p:cBhvr>
                                        <p:cTn id="127" dur="30400" fill="hold"/>
                                        <p:tgtEl>
                                          <p:spTgt spid="2"/>
                                        </p:tgtEl>
                                        <p:attrNameLst>
                                          <p:attrName>stroke.color</p:attrName>
                                        </p:attrNameLst>
                                      </p:cBhvr>
                                      <p:by>
                                        <p:hsl h="0" s="12549" l="25098"/>
                                      </p:by>
                                    </p:animClr>
                                    <p:set>
                                      <p:cBhvr>
                                        <p:cTn id="128" dur="304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18" grpId="0"/>
      <p:bldP spid="18" grpId="1"/>
      <p:bldP spid="19" grpId="0"/>
      <p:bldP spid="24" grpId="0"/>
      <p:bldP spid="24" grpId="1"/>
      <p:bldP spid="25" grpId="0" animBg="1"/>
      <p:bldP spid="25" grpId="1" animBg="1"/>
      <p:bldP spid="26" grpId="0"/>
      <p:bldP spid="21" grpId="0"/>
      <p:bldP spid="21" grpId="1"/>
      <p:bldP spid="2" grpId="0"/>
      <p:bldP spid="2" grpId="1"/>
      <p:bldP spid="4"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295400"/>
            <a:ext cx="7369776" cy="1569660"/>
          </a:xfrm>
          <a:prstGeom prst="rect">
            <a:avLst/>
          </a:prstGeom>
          <a:noFill/>
        </p:spPr>
        <p:txBody>
          <a:bodyPr wrap="none" rtlCol="0">
            <a:spAutoFit/>
          </a:bodyPr>
          <a:lstStyle/>
          <a:p>
            <a:r>
              <a:rPr lang="en-US" dirty="0" smtClean="0">
                <a:solidFill>
                  <a:srgbClr val="0000FF"/>
                </a:solidFill>
                <a:latin typeface="Calibri"/>
                <a:cs typeface="Calibri"/>
              </a:rPr>
              <a:t>Efforts to apply/prove/disprove UGC have also</a:t>
            </a:r>
            <a:br>
              <a:rPr lang="en-US" dirty="0" smtClean="0">
                <a:solidFill>
                  <a:srgbClr val="0000FF"/>
                </a:solidFill>
                <a:latin typeface="Calibri"/>
                <a:cs typeface="Calibri"/>
              </a:rPr>
            </a:br>
            <a:r>
              <a:rPr lang="en-US" dirty="0" smtClean="0">
                <a:solidFill>
                  <a:srgbClr val="0000FF"/>
                </a:solidFill>
                <a:latin typeface="Calibri"/>
                <a:cs typeface="Calibri"/>
              </a:rPr>
              <a:t>yielded a treasure trove of new (unconditional) results in:</a:t>
            </a:r>
            <a:br>
              <a:rPr lang="en-US" dirty="0" smtClean="0">
                <a:solidFill>
                  <a:srgbClr val="0000FF"/>
                </a:solidFill>
                <a:latin typeface="Calibri"/>
                <a:cs typeface="Calibri"/>
              </a:rPr>
            </a:br>
            <a:r>
              <a:rPr lang="en-US" dirty="0" smtClean="0">
                <a:solidFill>
                  <a:srgbClr val="0000FF"/>
                </a:solidFill>
                <a:latin typeface="Calibri"/>
                <a:cs typeface="Calibri"/>
              </a:rPr>
              <a:t/>
            </a:r>
            <a:br>
              <a:rPr lang="en-US" dirty="0" smtClean="0">
                <a:solidFill>
                  <a:srgbClr val="0000FF"/>
                </a:solidFill>
                <a:latin typeface="Calibri"/>
                <a:cs typeface="Calibri"/>
              </a:rPr>
            </a:br>
            <a:endParaRPr lang="en-US" dirty="0">
              <a:solidFill>
                <a:srgbClr val="0000FF"/>
              </a:solidFill>
              <a:latin typeface="Calibri"/>
              <a:cs typeface="Calibri"/>
            </a:endParaRPr>
          </a:p>
        </p:txBody>
      </p:sp>
      <p:sp>
        <p:nvSpPr>
          <p:cNvPr id="5" name="TextBox 4"/>
          <p:cNvSpPr txBox="1"/>
          <p:nvPr/>
        </p:nvSpPr>
        <p:spPr>
          <a:xfrm>
            <a:off x="1066800" y="2514600"/>
            <a:ext cx="6827510" cy="1569660"/>
          </a:xfrm>
          <a:prstGeom prst="rect">
            <a:avLst/>
          </a:prstGeom>
          <a:noFill/>
        </p:spPr>
        <p:txBody>
          <a:bodyPr wrap="none" rtlCol="0">
            <a:spAutoFit/>
          </a:bodyPr>
          <a:lstStyle/>
          <a:p>
            <a:pPr marL="342900" indent="-342900">
              <a:buFont typeface="Arial"/>
              <a:buChar char="•"/>
            </a:pPr>
            <a:r>
              <a:rPr lang="en-US" dirty="0" smtClean="0">
                <a:latin typeface="Calibri"/>
                <a:cs typeface="Calibri"/>
              </a:rPr>
              <a:t>Analysis of Boolean Functions, Harmonic Analysis</a:t>
            </a:r>
          </a:p>
          <a:p>
            <a:pPr marL="342900" indent="-342900">
              <a:buFont typeface="Arial"/>
              <a:buChar char="•"/>
            </a:pPr>
            <a:r>
              <a:rPr lang="en-US" dirty="0" err="1" smtClean="0">
                <a:latin typeface="Calibri"/>
                <a:cs typeface="Calibri"/>
              </a:rPr>
              <a:t>Isoperimetry</a:t>
            </a:r>
            <a:r>
              <a:rPr lang="en-US" dirty="0" smtClean="0">
                <a:latin typeface="Calibri"/>
                <a:cs typeface="Calibri"/>
              </a:rPr>
              <a:t>, Invariance principles etc.</a:t>
            </a:r>
          </a:p>
          <a:p>
            <a:pPr marL="342900" indent="-342900">
              <a:buFont typeface="Arial"/>
              <a:buChar char="•"/>
            </a:pPr>
            <a:r>
              <a:rPr lang="en-US" dirty="0" smtClean="0">
                <a:latin typeface="Calibri"/>
                <a:cs typeface="Calibri"/>
              </a:rPr>
              <a:t>High dimensional geometry</a:t>
            </a:r>
          </a:p>
          <a:p>
            <a:pPr marL="342900" indent="-342900">
              <a:buFont typeface="Arial"/>
              <a:buChar char="•"/>
            </a:pPr>
            <a:r>
              <a:rPr lang="en-US" dirty="0" err="1">
                <a:latin typeface="Calibri"/>
                <a:cs typeface="Calibri"/>
              </a:rPr>
              <a:t>E</a:t>
            </a:r>
            <a:r>
              <a:rPr lang="en-US" dirty="0" err="1" smtClean="0">
                <a:latin typeface="Calibri"/>
                <a:cs typeface="Calibri"/>
              </a:rPr>
              <a:t>mbeddability</a:t>
            </a:r>
            <a:r>
              <a:rPr lang="en-US" dirty="0" smtClean="0">
                <a:latin typeface="Calibri"/>
                <a:cs typeface="Calibri"/>
              </a:rPr>
              <a:t> of metric spaces into each other…</a:t>
            </a:r>
            <a:endParaRPr lang="en-US" dirty="0">
              <a:latin typeface="Calibri"/>
              <a:cs typeface="Calibri"/>
            </a:endParaRPr>
          </a:p>
        </p:txBody>
      </p:sp>
    </p:spTree>
    <p:extLst>
      <p:ext uri="{BB962C8B-B14F-4D97-AF65-F5344CB8AC3E}">
        <p14:creationId xmlns:p14="http://schemas.microsoft.com/office/powerpoint/2010/main" val="19213052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838200"/>
          </a:xfrm>
        </p:spPr>
        <p:txBody>
          <a:bodyPr/>
          <a:lstStyle/>
          <a:p>
            <a:r>
              <a:rPr lang="en-US" dirty="0"/>
              <a:t>A</a:t>
            </a:r>
            <a:r>
              <a:rPr lang="en-US" dirty="0" smtClean="0"/>
              <a:t>nalysis of </a:t>
            </a:r>
            <a:r>
              <a:rPr lang="en-US" dirty="0" err="1" smtClean="0"/>
              <a:t>boolean</a:t>
            </a:r>
            <a:r>
              <a:rPr lang="en-US" dirty="0" smtClean="0"/>
              <a:t> functions</a:t>
            </a:r>
            <a:r>
              <a:rPr lang="en-US" dirty="0"/>
              <a:t> </a:t>
            </a:r>
            <a:r>
              <a:rPr lang="en-US" sz="2400" dirty="0" smtClean="0"/>
              <a:t>(and why it is relevant)</a:t>
            </a:r>
            <a:br>
              <a:rPr lang="en-US" sz="2400" dirty="0" smtClean="0"/>
            </a:br>
            <a:r>
              <a:rPr lang="en-US" sz="2000" dirty="0" smtClean="0">
                <a:solidFill>
                  <a:srgbClr val="008000"/>
                </a:solidFill>
                <a:latin typeface="Arial Narrow Bold"/>
                <a:cs typeface="Arial Narrow Bold"/>
              </a:rPr>
              <a:t>[Kahn-Kalai-Linial’88, Hastad’98,Khot-Kindler-Mossel-O’Donnell’04] </a:t>
            </a:r>
            <a:endParaRPr lang="en-US" sz="2000" dirty="0">
              <a:solidFill>
                <a:srgbClr val="008000"/>
              </a:solidFill>
              <a:latin typeface="Arial Narrow Bold"/>
              <a:cs typeface="Arial Narrow Bold"/>
            </a:endParaRPr>
          </a:p>
        </p:txBody>
      </p:sp>
      <p:pic>
        <p:nvPicPr>
          <p:cNvPr id="4" name="Picture 3" descr="blog_group_of_people.jpg"/>
          <p:cNvPicPr>
            <a:picLocks noChangeAspect="1"/>
          </p:cNvPicPr>
          <p:nvPr/>
        </p:nvPicPr>
        <p:blipFill>
          <a:blip r:embed="rId2"/>
          <a:stretch>
            <a:fillRect/>
          </a:stretch>
        </p:blipFill>
        <p:spPr>
          <a:xfrm>
            <a:off x="838200" y="1371600"/>
            <a:ext cx="1524000" cy="1524000"/>
          </a:xfrm>
          <a:prstGeom prst="rect">
            <a:avLst/>
          </a:prstGeom>
        </p:spPr>
      </p:pic>
      <p:sp>
        <p:nvSpPr>
          <p:cNvPr id="5" name="TextBox 4"/>
          <p:cNvSpPr txBox="1"/>
          <p:nvPr/>
        </p:nvSpPr>
        <p:spPr>
          <a:xfrm>
            <a:off x="381000" y="2895600"/>
            <a:ext cx="3048000" cy="830997"/>
          </a:xfrm>
          <a:prstGeom prst="rect">
            <a:avLst/>
          </a:prstGeom>
          <a:noFill/>
        </p:spPr>
        <p:txBody>
          <a:bodyPr wrap="square" rtlCol="0">
            <a:spAutoFit/>
          </a:bodyPr>
          <a:lstStyle/>
          <a:p>
            <a:r>
              <a:rPr lang="en-US" dirty="0" smtClean="0"/>
              <a:t>N voters;</a:t>
            </a:r>
            <a:br>
              <a:rPr lang="en-US" dirty="0" smtClean="0"/>
            </a:br>
            <a:r>
              <a:rPr lang="en-US" dirty="0" err="1" smtClean="0"/>
              <a:t>i’th</a:t>
            </a:r>
            <a:r>
              <a:rPr lang="en-US" dirty="0" smtClean="0"/>
              <a:t> one votes x</a:t>
            </a:r>
            <a:r>
              <a:rPr lang="en-US" baseline="-25000" dirty="0" smtClean="0"/>
              <a:t>i</a:t>
            </a:r>
            <a:r>
              <a:rPr lang="en-US" dirty="0" smtClean="0"/>
              <a:t> </a:t>
            </a:r>
            <a:r>
              <a:rPr lang="en-US" dirty="0" err="1" smtClean="0"/>
              <a:t>ε</a:t>
            </a:r>
            <a:r>
              <a:rPr lang="en-US" dirty="0" smtClean="0"/>
              <a:t> 0/1</a:t>
            </a:r>
            <a:endParaRPr lang="en-US" dirty="0"/>
          </a:p>
        </p:txBody>
      </p:sp>
      <p:sp>
        <p:nvSpPr>
          <p:cNvPr id="6" name="TextBox 5"/>
          <p:cNvSpPr txBox="1"/>
          <p:nvPr/>
        </p:nvSpPr>
        <p:spPr>
          <a:xfrm>
            <a:off x="3505200" y="1676400"/>
            <a:ext cx="2249334" cy="830997"/>
          </a:xfrm>
          <a:prstGeom prst="rect">
            <a:avLst/>
          </a:prstGeom>
          <a:noFill/>
        </p:spPr>
        <p:txBody>
          <a:bodyPr wrap="none" rtlCol="0">
            <a:spAutoFit/>
          </a:bodyPr>
          <a:lstStyle/>
          <a:p>
            <a:r>
              <a:rPr lang="en-US" dirty="0" smtClean="0">
                <a:solidFill>
                  <a:srgbClr val="660066"/>
                </a:solidFill>
                <a:latin typeface="Calibri"/>
                <a:cs typeface="Calibri"/>
              </a:rPr>
              <a:t>Voting scheme</a:t>
            </a:r>
            <a:r>
              <a:rPr lang="en-US" dirty="0" smtClean="0">
                <a:solidFill>
                  <a:srgbClr val="660066"/>
                </a:solidFill>
                <a:latin typeface="Calibri"/>
                <a:cs typeface="Calibri"/>
              </a:rPr>
              <a:t>:</a:t>
            </a:r>
            <a:r>
              <a:rPr lang="en-US" dirty="0" smtClean="0">
                <a:solidFill>
                  <a:srgbClr val="660066"/>
                </a:solidFill>
                <a:latin typeface="Calibri"/>
                <a:cs typeface="Calibri"/>
              </a:rPr>
              <a:t/>
            </a:r>
            <a:br>
              <a:rPr lang="en-US" dirty="0" smtClean="0">
                <a:solidFill>
                  <a:srgbClr val="660066"/>
                </a:solidFill>
                <a:latin typeface="Calibri"/>
                <a:cs typeface="Calibri"/>
              </a:rPr>
            </a:br>
            <a:r>
              <a:rPr lang="en-US" dirty="0" smtClean="0">
                <a:solidFill>
                  <a:srgbClr val="660066"/>
                </a:solidFill>
                <a:latin typeface="Calibri"/>
                <a:cs typeface="Calibri"/>
              </a:rPr>
              <a:t>f : {0,1}</a:t>
            </a:r>
            <a:r>
              <a:rPr lang="en-US" baseline="30000" dirty="0" smtClean="0">
                <a:solidFill>
                  <a:srgbClr val="660066"/>
                </a:solidFill>
                <a:latin typeface="Calibri"/>
                <a:cs typeface="Calibri"/>
              </a:rPr>
              <a:t>N</a:t>
            </a:r>
            <a:r>
              <a:rPr lang="en-US" dirty="0" smtClean="0">
                <a:solidFill>
                  <a:srgbClr val="660066"/>
                </a:solidFill>
                <a:latin typeface="Calibri"/>
                <a:cs typeface="Calibri"/>
              </a:rPr>
              <a:t> </a:t>
            </a:r>
            <a:r>
              <a:rPr lang="en-US" dirty="0" smtClean="0">
                <a:solidFill>
                  <a:srgbClr val="660066"/>
                </a:solidFill>
                <a:latin typeface="Calibri"/>
                <a:cs typeface="Calibri"/>
                <a:sym typeface="Wingdings"/>
              </a:rPr>
              <a:t> {0,1}</a:t>
            </a:r>
            <a:endParaRPr lang="en-US" dirty="0">
              <a:solidFill>
                <a:srgbClr val="660066"/>
              </a:solidFill>
              <a:latin typeface="Calibri"/>
              <a:cs typeface="Calibri"/>
            </a:endParaRPr>
          </a:p>
        </p:txBody>
      </p:sp>
      <p:sp>
        <p:nvSpPr>
          <p:cNvPr id="7" name="Cube 6"/>
          <p:cNvSpPr/>
          <p:nvPr/>
        </p:nvSpPr>
        <p:spPr>
          <a:xfrm>
            <a:off x="4114800" y="2590800"/>
            <a:ext cx="1066800" cy="990600"/>
          </a:xfrm>
          <a:prstGeom prst="cub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96000" y="2057400"/>
            <a:ext cx="2733591" cy="830997"/>
          </a:xfrm>
          <a:prstGeom prst="rect">
            <a:avLst/>
          </a:prstGeom>
          <a:noFill/>
        </p:spPr>
        <p:txBody>
          <a:bodyPr wrap="none" rtlCol="0">
            <a:spAutoFit/>
          </a:bodyPr>
          <a:lstStyle/>
          <a:p>
            <a:r>
              <a:rPr lang="en-US" dirty="0" smtClean="0">
                <a:solidFill>
                  <a:srgbClr val="000090"/>
                </a:solidFill>
              </a:rPr>
              <a:t>Collective decision</a:t>
            </a:r>
            <a:br>
              <a:rPr lang="en-US" dirty="0" smtClean="0">
                <a:solidFill>
                  <a:srgbClr val="000090"/>
                </a:solidFill>
              </a:rPr>
            </a:br>
            <a:r>
              <a:rPr lang="en-US" dirty="0" smtClean="0">
                <a:solidFill>
                  <a:srgbClr val="000090"/>
                </a:solidFill>
              </a:rPr>
              <a:t>= f(x</a:t>
            </a:r>
            <a:r>
              <a:rPr lang="en-US" baseline="-25000" dirty="0" smtClean="0">
                <a:solidFill>
                  <a:srgbClr val="000090"/>
                </a:solidFill>
              </a:rPr>
              <a:t>1</a:t>
            </a:r>
            <a:r>
              <a:rPr lang="en-US" dirty="0" smtClean="0">
                <a:solidFill>
                  <a:srgbClr val="000090"/>
                </a:solidFill>
              </a:rPr>
              <a:t>, x</a:t>
            </a:r>
            <a:r>
              <a:rPr lang="en-US" baseline="-25000" dirty="0" smtClean="0">
                <a:solidFill>
                  <a:srgbClr val="000090"/>
                </a:solidFill>
              </a:rPr>
              <a:t>2</a:t>
            </a:r>
            <a:r>
              <a:rPr lang="en-US" dirty="0" smtClean="0">
                <a:solidFill>
                  <a:srgbClr val="000090"/>
                </a:solidFill>
              </a:rPr>
              <a:t>,.. </a:t>
            </a:r>
            <a:r>
              <a:rPr lang="en-US" dirty="0" err="1" smtClean="0">
                <a:solidFill>
                  <a:srgbClr val="000090"/>
                </a:solidFill>
              </a:rPr>
              <a:t>x</a:t>
            </a:r>
            <a:r>
              <a:rPr lang="en-US" baseline="-25000" dirty="0" err="1" smtClean="0">
                <a:solidFill>
                  <a:srgbClr val="000090"/>
                </a:solidFill>
              </a:rPr>
              <a:t>N</a:t>
            </a:r>
            <a:r>
              <a:rPr lang="en-US" dirty="0" smtClean="0">
                <a:solidFill>
                  <a:srgbClr val="000090"/>
                </a:solidFill>
              </a:rPr>
              <a:t>)</a:t>
            </a:r>
            <a:endParaRPr lang="en-US" dirty="0">
              <a:solidFill>
                <a:srgbClr val="000090"/>
              </a:solidFill>
            </a:endParaRPr>
          </a:p>
        </p:txBody>
      </p:sp>
      <p:sp>
        <p:nvSpPr>
          <p:cNvPr id="9" name="TextBox 8"/>
          <p:cNvSpPr txBox="1"/>
          <p:nvPr/>
        </p:nvSpPr>
        <p:spPr>
          <a:xfrm>
            <a:off x="609600" y="3886200"/>
            <a:ext cx="7756350" cy="830997"/>
          </a:xfrm>
          <a:prstGeom prst="rect">
            <a:avLst/>
          </a:prstGeom>
          <a:noFill/>
        </p:spPr>
        <p:txBody>
          <a:bodyPr wrap="none" rtlCol="0">
            <a:spAutoFit/>
          </a:bodyPr>
          <a:lstStyle/>
          <a:p>
            <a:r>
              <a:rPr lang="en-US" dirty="0" smtClean="0">
                <a:solidFill>
                  <a:srgbClr val="660066"/>
                </a:solidFill>
              </a:rPr>
              <a:t>Noise </a:t>
            </a:r>
            <a:r>
              <a:rPr lang="en-US" dirty="0" err="1" smtClean="0">
                <a:solidFill>
                  <a:srgbClr val="660066"/>
                </a:solidFill>
              </a:rPr>
              <a:t>stability</a:t>
            </a:r>
            <a:r>
              <a:rPr lang="en-US" baseline="-25000" dirty="0" err="1" smtClean="0">
                <a:solidFill>
                  <a:srgbClr val="660066"/>
                </a:solidFill>
                <a:latin typeface="Symbol" charset="2"/>
                <a:cs typeface="Symbol" charset="2"/>
              </a:rPr>
              <a:t>r</a:t>
            </a:r>
            <a:r>
              <a:rPr lang="en-US" dirty="0" smtClean="0"/>
              <a:t>: Probability this decision </a:t>
            </a:r>
            <a:r>
              <a:rPr lang="en-US" dirty="0" smtClean="0">
                <a:solidFill>
                  <a:srgbClr val="FF0000"/>
                </a:solidFill>
              </a:rPr>
              <a:t>doesn’t change </a:t>
            </a:r>
            <a:r>
              <a:rPr lang="en-US" dirty="0"/>
              <a:t/>
            </a:r>
            <a:br>
              <a:rPr lang="en-US" dirty="0"/>
            </a:br>
            <a:r>
              <a:rPr lang="en-US" dirty="0" smtClean="0"/>
              <a:t>if random subset of </a:t>
            </a:r>
            <a:r>
              <a:rPr lang="en-US" dirty="0" smtClean="0">
                <a:latin typeface="Symbol" charset="2"/>
                <a:cs typeface="Symbol" charset="2"/>
              </a:rPr>
              <a:t>r</a:t>
            </a:r>
            <a:r>
              <a:rPr lang="en-US" dirty="0" smtClean="0"/>
              <a:t> fraction of voters flip their votes</a:t>
            </a:r>
            <a:endParaRPr lang="en-US" dirty="0"/>
          </a:p>
        </p:txBody>
      </p:sp>
      <p:sp>
        <p:nvSpPr>
          <p:cNvPr id="11" name="TextBox 10"/>
          <p:cNvSpPr txBox="1"/>
          <p:nvPr/>
        </p:nvSpPr>
        <p:spPr>
          <a:xfrm>
            <a:off x="381000" y="4800600"/>
            <a:ext cx="6821098" cy="830997"/>
          </a:xfrm>
          <a:prstGeom prst="rect">
            <a:avLst/>
          </a:prstGeom>
          <a:noFill/>
        </p:spPr>
        <p:txBody>
          <a:bodyPr wrap="none" rtlCol="0">
            <a:spAutoFit/>
          </a:bodyPr>
          <a:lstStyle/>
          <a:p>
            <a:r>
              <a:rPr lang="en-US" dirty="0" smtClean="0"/>
              <a:t>For</a:t>
            </a:r>
            <a:r>
              <a:rPr lang="en-US" dirty="0" smtClean="0">
                <a:solidFill>
                  <a:srgbClr val="FF0000"/>
                </a:solidFill>
              </a:rPr>
              <a:t> Dictatorship </a:t>
            </a:r>
            <a:r>
              <a:rPr lang="en-US" dirty="0" smtClean="0"/>
              <a:t>(</a:t>
            </a:r>
            <a:r>
              <a:rPr lang="en-US" dirty="0" err="1" smtClean="0"/>
              <a:t>ie</a:t>
            </a:r>
            <a:r>
              <a:rPr lang="en-US" dirty="0" smtClean="0"/>
              <a:t> </a:t>
            </a:r>
            <a:r>
              <a:rPr lang="en-US" dirty="0"/>
              <a:t>f(x</a:t>
            </a:r>
            <a:r>
              <a:rPr lang="en-US" baseline="-25000" dirty="0"/>
              <a:t>1</a:t>
            </a:r>
            <a:r>
              <a:rPr lang="en-US" dirty="0"/>
              <a:t>, x</a:t>
            </a:r>
            <a:r>
              <a:rPr lang="en-US" baseline="-25000" dirty="0"/>
              <a:t>2</a:t>
            </a:r>
            <a:r>
              <a:rPr lang="en-US" dirty="0"/>
              <a:t>,.. </a:t>
            </a:r>
            <a:r>
              <a:rPr lang="en-US" dirty="0" err="1"/>
              <a:t>x</a:t>
            </a:r>
            <a:r>
              <a:rPr lang="en-US" baseline="-25000" dirty="0" err="1"/>
              <a:t>N</a:t>
            </a:r>
            <a:r>
              <a:rPr lang="en-US" dirty="0"/>
              <a:t>) = </a:t>
            </a:r>
            <a:r>
              <a:rPr lang="en-US" dirty="0" smtClean="0"/>
              <a:t>x</a:t>
            </a:r>
            <a:r>
              <a:rPr lang="en-US" baseline="-25000" dirty="0" smtClean="0"/>
              <a:t>i</a:t>
            </a:r>
            <a:r>
              <a:rPr lang="en-US" dirty="0" smtClean="0"/>
              <a:t>): this is 1- </a:t>
            </a:r>
            <a:r>
              <a:rPr lang="en-US" dirty="0" smtClean="0">
                <a:latin typeface="Symbol" charset="2"/>
                <a:cs typeface="Symbol" charset="2"/>
              </a:rPr>
              <a:t>r</a:t>
            </a:r>
            <a:r>
              <a:rPr lang="en-US" dirty="0" smtClean="0"/>
              <a:t>.</a:t>
            </a:r>
            <a:r>
              <a:rPr lang="en-US" baseline="-25000" dirty="0" smtClean="0"/>
              <a:t> </a:t>
            </a:r>
            <a:endParaRPr lang="en-US" baseline="-25000" dirty="0"/>
          </a:p>
          <a:p>
            <a:r>
              <a:rPr lang="en-US" dirty="0" smtClean="0"/>
              <a:t> </a:t>
            </a:r>
            <a:endParaRPr lang="en-US" dirty="0"/>
          </a:p>
        </p:txBody>
      </p:sp>
      <p:sp>
        <p:nvSpPr>
          <p:cNvPr id="12" name="TextBox 11"/>
          <p:cNvSpPr txBox="1"/>
          <p:nvPr/>
        </p:nvSpPr>
        <p:spPr>
          <a:xfrm>
            <a:off x="228600" y="5410200"/>
            <a:ext cx="8122236" cy="738664"/>
          </a:xfrm>
          <a:prstGeom prst="rect">
            <a:avLst/>
          </a:prstGeom>
          <a:noFill/>
        </p:spPr>
        <p:txBody>
          <a:bodyPr wrap="none" rtlCol="0">
            <a:spAutoFit/>
          </a:bodyPr>
          <a:lstStyle/>
          <a:p>
            <a:r>
              <a:rPr lang="en-US" dirty="0" smtClean="0">
                <a:solidFill>
                  <a:srgbClr val="660066"/>
                </a:solidFill>
              </a:rPr>
              <a:t>What is </a:t>
            </a:r>
            <a:r>
              <a:rPr lang="en-US" dirty="0" err="1" smtClean="0">
                <a:solidFill>
                  <a:srgbClr val="660066"/>
                </a:solidFill>
              </a:rPr>
              <a:t>stablest</a:t>
            </a:r>
            <a:r>
              <a:rPr lang="en-US" dirty="0" smtClean="0">
                <a:solidFill>
                  <a:srgbClr val="660066"/>
                </a:solidFill>
              </a:rPr>
              <a:t> function that is “not close” to dictatorship?</a:t>
            </a:r>
            <a:br>
              <a:rPr lang="en-US" dirty="0" smtClean="0">
                <a:solidFill>
                  <a:srgbClr val="660066"/>
                </a:solidFill>
              </a:rPr>
            </a:br>
            <a:endParaRPr lang="en-US" sz="1800" dirty="0"/>
          </a:p>
        </p:txBody>
      </p:sp>
      <p:sp>
        <p:nvSpPr>
          <p:cNvPr id="14" name="Rectangle 13"/>
          <p:cNvSpPr/>
          <p:nvPr/>
        </p:nvSpPr>
        <p:spPr>
          <a:xfrm>
            <a:off x="304800" y="5943600"/>
            <a:ext cx="8382000" cy="830997"/>
          </a:xfrm>
          <a:prstGeom prst="rect">
            <a:avLst/>
          </a:prstGeom>
        </p:spPr>
        <p:txBody>
          <a:bodyPr wrap="square">
            <a:spAutoFit/>
          </a:bodyPr>
          <a:lstStyle/>
          <a:p>
            <a:r>
              <a:rPr lang="en-US" dirty="0"/>
              <a:t>Answer</a:t>
            </a:r>
            <a:r>
              <a:rPr lang="en-US" dirty="0">
                <a:solidFill>
                  <a:srgbClr val="FF0000"/>
                </a:solidFill>
              </a:rPr>
              <a:t>: Majority!  </a:t>
            </a:r>
            <a:r>
              <a:rPr lang="en-US" dirty="0" smtClean="0"/>
              <a:t>(</a:t>
            </a:r>
            <a:r>
              <a:rPr lang="en-US" sz="2000" dirty="0">
                <a:solidFill>
                  <a:srgbClr val="008000"/>
                </a:solidFill>
                <a:latin typeface="Arial Narrow Bold"/>
                <a:cs typeface="Arial Narrow Bold"/>
              </a:rPr>
              <a:t>[</a:t>
            </a:r>
            <a:r>
              <a:rPr lang="en-US" sz="2000" dirty="0" err="1">
                <a:solidFill>
                  <a:srgbClr val="008000"/>
                </a:solidFill>
                <a:latin typeface="Arial Narrow Bold"/>
                <a:cs typeface="Arial Narrow Bold"/>
              </a:rPr>
              <a:t>Mossel</a:t>
            </a:r>
            <a:r>
              <a:rPr lang="en-US" sz="2000" dirty="0">
                <a:solidFill>
                  <a:srgbClr val="008000"/>
                </a:solidFill>
                <a:latin typeface="Arial Narrow Bold"/>
                <a:cs typeface="Arial Narrow Bold"/>
              </a:rPr>
              <a:t>, O’Donnell, Oleskiewicz’05]</a:t>
            </a:r>
            <a:r>
              <a:rPr lang="en-US" dirty="0"/>
              <a:t>: invariance principles; </a:t>
            </a:r>
            <a:r>
              <a:rPr lang="en-US" dirty="0" err="1"/>
              <a:t>isoperimetry</a:t>
            </a:r>
            <a:r>
              <a:rPr lang="en-US" dirty="0"/>
              <a:t>)</a:t>
            </a:r>
            <a:endParaRPr lang="en-US" dirty="0"/>
          </a:p>
        </p:txBody>
      </p:sp>
    </p:spTree>
    <p:extLst>
      <p:ext uri="{BB962C8B-B14F-4D97-AF65-F5344CB8AC3E}">
        <p14:creationId xmlns:p14="http://schemas.microsoft.com/office/powerpoint/2010/main" val="1127581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9829800" cy="457200"/>
          </a:xfrm>
        </p:spPr>
        <p:txBody>
          <a:bodyPr/>
          <a:lstStyle/>
          <a:p>
            <a:r>
              <a:rPr lang="en-US" dirty="0" smtClean="0"/>
              <a:t> </a:t>
            </a:r>
            <a:r>
              <a:rPr lang="en-US" dirty="0" smtClean="0"/>
              <a:t>(0.878</a:t>
            </a:r>
            <a:r>
              <a:rPr lang="en-US" dirty="0" smtClean="0"/>
              <a:t> + </a:t>
            </a:r>
            <a:r>
              <a:rPr lang="en-US" dirty="0" smtClean="0">
                <a:latin typeface="Symbol" charset="2"/>
                <a:cs typeface="Symbol" charset="2"/>
              </a:rPr>
              <a:t>e)</a:t>
            </a:r>
            <a:r>
              <a:rPr lang="en-US" dirty="0" smtClean="0"/>
              <a:t>-</a:t>
            </a:r>
            <a:r>
              <a:rPr lang="en-US" dirty="0" smtClean="0"/>
              <a:t>approx to MAX-CUT </a:t>
            </a:r>
            <a:r>
              <a:rPr lang="en-US" dirty="0" smtClean="0">
                <a:sym typeface="Wingdings"/>
              </a:rPr>
              <a:t></a:t>
            </a:r>
            <a:r>
              <a:rPr lang="en-US" dirty="0" smtClean="0"/>
              <a:t>poly</a:t>
            </a:r>
            <a:r>
              <a:rPr lang="en-US" dirty="0" smtClean="0"/>
              <a:t>-time</a:t>
            </a:r>
            <a:br>
              <a:rPr lang="en-US" dirty="0" smtClean="0"/>
            </a:br>
            <a:r>
              <a:rPr lang="en-US" dirty="0" smtClean="0"/>
              <a:t>algorithm for </a:t>
            </a:r>
            <a:r>
              <a:rPr lang="en-US" dirty="0" smtClean="0"/>
              <a:t>UG </a:t>
            </a:r>
            <a:r>
              <a:rPr lang="en-US" sz="2000" dirty="0" smtClean="0">
                <a:solidFill>
                  <a:srgbClr val="008000"/>
                </a:solidFill>
                <a:latin typeface="Arial Narrow Bold"/>
                <a:cs typeface="Arial Narrow Bold"/>
              </a:rPr>
              <a:t>[KKMO’04]</a:t>
            </a:r>
            <a:endParaRPr lang="en-US" dirty="0">
              <a:solidFill>
                <a:srgbClr val="008000"/>
              </a:solidFill>
              <a:latin typeface="Arial Narrow Bold"/>
              <a:cs typeface="Arial Narrow Bold"/>
            </a:endParaRPr>
          </a:p>
        </p:txBody>
      </p:sp>
      <p:sp>
        <p:nvSpPr>
          <p:cNvPr id="5" name="TextBox 4"/>
          <p:cNvSpPr txBox="1"/>
          <p:nvPr/>
        </p:nvSpPr>
        <p:spPr>
          <a:xfrm>
            <a:off x="533400" y="3505200"/>
            <a:ext cx="2754330" cy="830997"/>
          </a:xfrm>
          <a:prstGeom prst="rect">
            <a:avLst/>
          </a:prstGeom>
          <a:noFill/>
        </p:spPr>
        <p:txBody>
          <a:bodyPr wrap="none" rtlCol="0">
            <a:spAutoFit/>
          </a:bodyPr>
          <a:lstStyle/>
          <a:p>
            <a:r>
              <a:rPr lang="en-US" dirty="0" smtClean="0">
                <a:solidFill>
                  <a:srgbClr val="660066"/>
                </a:solidFill>
                <a:latin typeface="Calibri"/>
                <a:cs typeface="Calibri"/>
              </a:rPr>
              <a:t>Convert UG instance </a:t>
            </a:r>
            <a:endParaRPr lang="en-US" dirty="0" smtClean="0">
              <a:solidFill>
                <a:srgbClr val="660066"/>
              </a:solidFill>
              <a:latin typeface="Calibri"/>
              <a:cs typeface="Calibri"/>
            </a:endParaRPr>
          </a:p>
          <a:p>
            <a:r>
              <a:rPr lang="en-US" dirty="0" smtClean="0">
                <a:solidFill>
                  <a:srgbClr val="660066"/>
                </a:solidFill>
                <a:latin typeface="Calibri"/>
                <a:cs typeface="Calibri"/>
              </a:rPr>
              <a:t>into a graph.</a:t>
            </a:r>
            <a:endParaRPr lang="en-US" dirty="0">
              <a:solidFill>
                <a:srgbClr val="660066"/>
              </a:solidFill>
              <a:latin typeface="Calibri"/>
              <a:cs typeface="Calibri"/>
            </a:endParaRPr>
          </a:p>
        </p:txBody>
      </p:sp>
      <p:sp>
        <p:nvSpPr>
          <p:cNvPr id="14" name="TextBox 13"/>
          <p:cNvSpPr txBox="1"/>
          <p:nvPr/>
        </p:nvSpPr>
        <p:spPr>
          <a:xfrm>
            <a:off x="609600" y="4495800"/>
            <a:ext cx="2590673" cy="707886"/>
          </a:xfrm>
          <a:prstGeom prst="rect">
            <a:avLst/>
          </a:prstGeom>
          <a:noFill/>
        </p:spPr>
        <p:txBody>
          <a:bodyPr wrap="none" rtlCol="0">
            <a:spAutoFit/>
          </a:bodyPr>
          <a:lstStyle/>
          <a:p>
            <a:r>
              <a:rPr lang="en-US" sz="2000" dirty="0" smtClean="0">
                <a:solidFill>
                  <a:srgbClr val="008000"/>
                </a:solidFill>
                <a:latin typeface="Calibri"/>
                <a:cs typeface="Calibri"/>
              </a:rPr>
              <a:t>If the </a:t>
            </a:r>
            <a:r>
              <a:rPr lang="en-US" sz="2000" dirty="0" smtClean="0">
                <a:solidFill>
                  <a:srgbClr val="008000"/>
                </a:solidFill>
                <a:latin typeface="Calibri"/>
                <a:cs typeface="Calibri"/>
              </a:rPr>
              <a:t>constraint</a:t>
            </a:r>
            <a:r>
              <a:rPr lang="en-US" sz="2000" dirty="0">
                <a:solidFill>
                  <a:srgbClr val="008000"/>
                </a:solidFill>
                <a:latin typeface="Calibri"/>
                <a:cs typeface="Calibri"/>
              </a:rPr>
              <a:t> </a:t>
            </a:r>
            <a:r>
              <a:rPr lang="en-US" sz="2000" dirty="0" smtClean="0">
                <a:solidFill>
                  <a:srgbClr val="008000"/>
                </a:solidFill>
                <a:latin typeface="Calibri"/>
                <a:cs typeface="Calibri"/>
              </a:rPr>
              <a:t>is,</a:t>
            </a:r>
            <a:r>
              <a:rPr lang="en-US" sz="2000" dirty="0" smtClean="0">
                <a:solidFill>
                  <a:srgbClr val="008000"/>
                </a:solidFill>
                <a:latin typeface="Calibri"/>
                <a:cs typeface="Calibri"/>
              </a:rPr>
              <a:t> say,</a:t>
            </a:r>
            <a:br>
              <a:rPr lang="en-US" sz="2000" dirty="0" smtClean="0">
                <a:solidFill>
                  <a:srgbClr val="008000"/>
                </a:solidFill>
                <a:latin typeface="Calibri"/>
                <a:cs typeface="Calibri"/>
              </a:rPr>
            </a:br>
            <a:r>
              <a:rPr lang="en-US" sz="2000" dirty="0" smtClean="0">
                <a:solidFill>
                  <a:srgbClr val="008000"/>
                </a:solidFill>
                <a:latin typeface="Calibri"/>
                <a:cs typeface="Calibri"/>
              </a:rPr>
              <a:t>x</a:t>
            </a:r>
            <a:r>
              <a:rPr lang="en-US" sz="2000" dirty="0" smtClean="0">
                <a:solidFill>
                  <a:srgbClr val="008000"/>
                </a:solidFill>
                <a:latin typeface="Calibri"/>
                <a:cs typeface="Calibri"/>
              </a:rPr>
              <a:t>-y </a:t>
            </a:r>
            <a:r>
              <a:rPr lang="en-US" sz="2000" dirty="0" smtClean="0">
                <a:solidFill>
                  <a:srgbClr val="008000"/>
                </a:solidFill>
                <a:latin typeface="Calibri"/>
                <a:cs typeface="Calibri"/>
              </a:rPr>
              <a:t>=11 </a:t>
            </a:r>
            <a:r>
              <a:rPr lang="en-US" sz="2000" dirty="0" smtClean="0">
                <a:solidFill>
                  <a:srgbClr val="008000"/>
                </a:solidFill>
                <a:latin typeface="Calibri"/>
                <a:cs typeface="Calibri"/>
              </a:rPr>
              <a:t>(mod 17)</a:t>
            </a:r>
            <a:endParaRPr lang="en-US" sz="2000" dirty="0">
              <a:solidFill>
                <a:srgbClr val="008000"/>
              </a:solidFill>
              <a:latin typeface="Calibri"/>
              <a:cs typeface="Calibri"/>
            </a:endParaRPr>
          </a:p>
        </p:txBody>
      </p:sp>
      <p:sp>
        <p:nvSpPr>
          <p:cNvPr id="17" name="Cube 16"/>
          <p:cNvSpPr/>
          <p:nvPr/>
        </p:nvSpPr>
        <p:spPr>
          <a:xfrm>
            <a:off x="4800600" y="1905000"/>
            <a:ext cx="1447800" cy="1447800"/>
          </a:xfrm>
          <a:prstGeom prst="cub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17</a:t>
            </a:r>
          </a:p>
          <a:p>
            <a:pPr algn="ctr"/>
            <a:r>
              <a:rPr lang="en-US" sz="1400" dirty="0" err="1" smtClean="0">
                <a:solidFill>
                  <a:schemeClr val="tx1"/>
                </a:solidFill>
              </a:rPr>
              <a:t>Dimensionhypercube</a:t>
            </a:r>
            <a:endParaRPr lang="en-US" sz="1400" dirty="0">
              <a:solidFill>
                <a:schemeClr val="tx1"/>
              </a:solidFill>
            </a:endParaRPr>
          </a:p>
        </p:txBody>
      </p:sp>
      <p:sp>
        <p:nvSpPr>
          <p:cNvPr id="18" name="Cube 17"/>
          <p:cNvSpPr/>
          <p:nvPr/>
        </p:nvSpPr>
        <p:spPr>
          <a:xfrm>
            <a:off x="6400800" y="1447800"/>
            <a:ext cx="1371600" cy="1295400"/>
          </a:xfrm>
          <a:prstGeom prst="cub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17</a:t>
            </a:r>
          </a:p>
          <a:p>
            <a:pPr algn="ctr"/>
            <a:r>
              <a:rPr lang="en-US" sz="1400" dirty="0" smtClean="0">
                <a:solidFill>
                  <a:schemeClr val="tx1"/>
                </a:solidFill>
              </a:rPr>
              <a:t>Dimension </a:t>
            </a:r>
            <a:r>
              <a:rPr lang="en-US" sz="1400" dirty="0" smtClean="0">
                <a:solidFill>
                  <a:schemeClr val="tx1"/>
                </a:solidFill>
              </a:rPr>
              <a:t>hypercube</a:t>
            </a:r>
            <a:endParaRPr lang="en-US" sz="1400" dirty="0">
              <a:solidFill>
                <a:schemeClr val="tx1"/>
              </a:solidFill>
            </a:endParaRPr>
          </a:p>
        </p:txBody>
      </p:sp>
      <p:sp>
        <p:nvSpPr>
          <p:cNvPr id="19" name="TextBox 18"/>
          <p:cNvSpPr txBox="1"/>
          <p:nvPr/>
        </p:nvSpPr>
        <p:spPr>
          <a:xfrm>
            <a:off x="3962400" y="4038600"/>
            <a:ext cx="4086182" cy="1631216"/>
          </a:xfrm>
          <a:prstGeom prst="rect">
            <a:avLst/>
          </a:prstGeom>
          <a:noFill/>
        </p:spPr>
        <p:txBody>
          <a:bodyPr wrap="none" rtlCol="0">
            <a:spAutoFit/>
          </a:bodyPr>
          <a:lstStyle/>
          <a:p>
            <a:r>
              <a:rPr lang="en-US" sz="2000" dirty="0" smtClean="0">
                <a:solidFill>
                  <a:srgbClr val="008000"/>
                </a:solidFill>
                <a:latin typeface="Calibri"/>
                <a:cs typeface="Calibri"/>
              </a:rPr>
              <a:t>Connect point p of x with q of y </a:t>
            </a:r>
            <a:r>
              <a:rPr lang="en-US" sz="2000" dirty="0" err="1" smtClean="0">
                <a:solidFill>
                  <a:srgbClr val="008000"/>
                </a:solidFill>
                <a:latin typeface="Calibri"/>
                <a:cs typeface="Calibri"/>
              </a:rPr>
              <a:t>iff</a:t>
            </a:r>
            <a:r>
              <a:rPr lang="en-US" sz="2000" dirty="0" smtClean="0">
                <a:solidFill>
                  <a:srgbClr val="008000"/>
                </a:solidFill>
                <a:latin typeface="Calibri"/>
                <a:cs typeface="Calibri"/>
              </a:rPr>
              <a:t> </a:t>
            </a:r>
            <a:br>
              <a:rPr lang="en-US" sz="2000" dirty="0" smtClean="0">
                <a:solidFill>
                  <a:srgbClr val="008000"/>
                </a:solidFill>
                <a:latin typeface="Calibri"/>
                <a:cs typeface="Calibri"/>
              </a:rPr>
            </a:br>
            <a:r>
              <a:rPr lang="en-US" sz="2000" dirty="0" smtClean="0">
                <a:solidFill>
                  <a:srgbClr val="008000"/>
                </a:solidFill>
                <a:latin typeface="Calibri"/>
                <a:cs typeface="Calibri"/>
              </a:rPr>
              <a:t>p, q make the angle </a:t>
            </a:r>
            <a:r>
              <a:rPr lang="en-US" sz="2000" dirty="0" err="1" smtClean="0">
                <a:solidFill>
                  <a:srgbClr val="008000"/>
                </a:solidFill>
                <a:latin typeface="Symbol" charset="2"/>
                <a:cs typeface="Symbol" charset="2"/>
              </a:rPr>
              <a:t>q</a:t>
            </a:r>
            <a:r>
              <a:rPr lang="en-US" sz="2000" baseline="-25000" dirty="0" err="1" smtClean="0">
                <a:solidFill>
                  <a:srgbClr val="008000"/>
                </a:solidFill>
                <a:latin typeface="Calibri"/>
                <a:cs typeface="Calibri"/>
              </a:rPr>
              <a:t>GW</a:t>
            </a:r>
            <a:r>
              <a:rPr lang="en-US" sz="2000" baseline="-25000" dirty="0" smtClean="0">
                <a:solidFill>
                  <a:srgbClr val="008000"/>
                </a:solidFill>
                <a:latin typeface="Calibri"/>
                <a:cs typeface="Calibri"/>
              </a:rPr>
              <a:t>.</a:t>
            </a:r>
            <a:r>
              <a:rPr lang="en-US" sz="2000" dirty="0" smtClean="0">
                <a:solidFill>
                  <a:srgbClr val="008000"/>
                </a:solidFill>
                <a:latin typeface="Calibri"/>
                <a:cs typeface="Calibri"/>
              </a:rPr>
              <a:t>  </a:t>
            </a:r>
            <a:r>
              <a:rPr lang="en-US" sz="2000" dirty="0" smtClean="0">
                <a:solidFill>
                  <a:srgbClr val="008000"/>
                </a:solidFill>
                <a:latin typeface="Calibri"/>
                <a:cs typeface="Calibri"/>
              </a:rPr>
              <a:t>(Coordinate</a:t>
            </a:r>
            <a:br>
              <a:rPr lang="en-US" sz="2000" dirty="0" smtClean="0">
                <a:solidFill>
                  <a:srgbClr val="008000"/>
                </a:solidFill>
                <a:latin typeface="Calibri"/>
                <a:cs typeface="Calibri"/>
              </a:rPr>
            </a:br>
            <a:r>
              <a:rPr lang="en-US" sz="2000" dirty="0" smtClean="0">
                <a:solidFill>
                  <a:srgbClr val="008000"/>
                </a:solidFill>
                <a:latin typeface="Calibri"/>
                <a:cs typeface="Calibri"/>
              </a:rPr>
              <a:t> </a:t>
            </a:r>
            <a:r>
              <a:rPr lang="en-US" sz="2000" dirty="0" err="1" smtClean="0">
                <a:solidFill>
                  <a:srgbClr val="008000"/>
                </a:solidFill>
                <a:latin typeface="Calibri"/>
                <a:cs typeface="Calibri"/>
              </a:rPr>
              <a:t>i</a:t>
            </a:r>
            <a:r>
              <a:rPr lang="en-US" sz="2000" dirty="0" smtClean="0">
                <a:solidFill>
                  <a:srgbClr val="008000"/>
                </a:solidFill>
                <a:latin typeface="Calibri"/>
                <a:cs typeface="Calibri"/>
              </a:rPr>
              <a:t> of </a:t>
            </a:r>
            <a:r>
              <a:rPr lang="en-US" sz="2000" dirty="0">
                <a:solidFill>
                  <a:srgbClr val="008000"/>
                </a:solidFill>
                <a:latin typeface="Calibri"/>
                <a:cs typeface="Calibri"/>
              </a:rPr>
              <a:t>x </a:t>
            </a:r>
            <a:r>
              <a:rPr lang="en-US" sz="2000" dirty="0" smtClean="0">
                <a:solidFill>
                  <a:srgbClr val="008000"/>
                </a:solidFill>
                <a:latin typeface="Calibri"/>
                <a:cs typeface="Calibri"/>
              </a:rPr>
              <a:t>identifies with coordinate </a:t>
            </a:r>
          </a:p>
          <a:p>
            <a:r>
              <a:rPr lang="en-US" sz="2000" dirty="0" smtClean="0">
                <a:solidFill>
                  <a:srgbClr val="008000"/>
                </a:solidFill>
                <a:latin typeface="Calibri"/>
                <a:cs typeface="Calibri"/>
              </a:rPr>
              <a:t>(</a:t>
            </a:r>
            <a:r>
              <a:rPr lang="en-US" sz="2000" dirty="0" err="1" smtClean="0">
                <a:solidFill>
                  <a:srgbClr val="008000"/>
                </a:solidFill>
                <a:latin typeface="Calibri"/>
                <a:cs typeface="Calibri"/>
              </a:rPr>
              <a:t>i</a:t>
            </a:r>
            <a:r>
              <a:rPr lang="en-US" sz="2000" dirty="0" smtClean="0">
                <a:solidFill>
                  <a:srgbClr val="008000"/>
                </a:solidFill>
                <a:latin typeface="Calibri"/>
                <a:cs typeface="Calibri"/>
              </a:rPr>
              <a:t>+ 11)</a:t>
            </a:r>
            <a:r>
              <a:rPr lang="en-US" sz="2000" dirty="0">
                <a:solidFill>
                  <a:srgbClr val="008000"/>
                </a:solidFill>
                <a:latin typeface="Calibri"/>
                <a:cs typeface="Calibri"/>
              </a:rPr>
              <a:t>mod </a:t>
            </a:r>
            <a:r>
              <a:rPr lang="en-US" sz="2000" dirty="0" smtClean="0">
                <a:solidFill>
                  <a:srgbClr val="008000"/>
                </a:solidFill>
                <a:latin typeface="Calibri"/>
                <a:cs typeface="Calibri"/>
              </a:rPr>
              <a:t>17 </a:t>
            </a:r>
            <a:r>
              <a:rPr lang="en-US" sz="2000" dirty="0">
                <a:solidFill>
                  <a:srgbClr val="008000"/>
                </a:solidFill>
                <a:latin typeface="Calibri"/>
                <a:cs typeface="Calibri"/>
              </a:rPr>
              <a:t>of y</a:t>
            </a:r>
            <a:r>
              <a:rPr lang="en-US" sz="2000" dirty="0" smtClean="0">
                <a:solidFill>
                  <a:srgbClr val="008000"/>
                </a:solidFill>
                <a:latin typeface="Calibri"/>
                <a:cs typeface="Calibri"/>
              </a:rPr>
              <a:t>.)</a:t>
            </a:r>
            <a:endParaRPr lang="en-US" sz="2000" dirty="0">
              <a:solidFill>
                <a:srgbClr val="008000"/>
              </a:solidFill>
              <a:latin typeface="Calibri"/>
              <a:cs typeface="Calibri"/>
            </a:endParaRPr>
          </a:p>
          <a:p>
            <a:endParaRPr lang="en-US" sz="2000" dirty="0">
              <a:solidFill>
                <a:srgbClr val="008000"/>
              </a:solidFill>
            </a:endParaRPr>
          </a:p>
        </p:txBody>
      </p:sp>
      <p:sp>
        <p:nvSpPr>
          <p:cNvPr id="3" name="TextBox 2"/>
          <p:cNvSpPr txBox="1"/>
          <p:nvPr/>
        </p:nvSpPr>
        <p:spPr>
          <a:xfrm>
            <a:off x="304800" y="5334000"/>
            <a:ext cx="8870938" cy="1200328"/>
          </a:xfrm>
          <a:prstGeom prst="rect">
            <a:avLst/>
          </a:prstGeom>
          <a:noFill/>
        </p:spPr>
        <p:txBody>
          <a:bodyPr wrap="none" rtlCol="0">
            <a:spAutoFit/>
          </a:bodyPr>
          <a:lstStyle/>
          <a:p>
            <a:r>
              <a:rPr lang="en-US" dirty="0" smtClean="0">
                <a:solidFill>
                  <a:srgbClr val="FF0000"/>
                </a:solidFill>
                <a:latin typeface="Calibri"/>
                <a:cs typeface="Calibri"/>
              </a:rPr>
              <a:t>“Majority is </a:t>
            </a:r>
            <a:r>
              <a:rPr lang="en-US" dirty="0" err="1" smtClean="0">
                <a:solidFill>
                  <a:srgbClr val="FF0000"/>
                </a:solidFill>
                <a:latin typeface="Calibri"/>
                <a:cs typeface="Calibri"/>
              </a:rPr>
              <a:t>stablest</a:t>
            </a:r>
            <a:r>
              <a:rPr lang="en-US" dirty="0" smtClean="0">
                <a:solidFill>
                  <a:srgbClr val="FF0000"/>
                </a:solidFill>
                <a:latin typeface="Calibri"/>
                <a:cs typeface="Calibri"/>
              </a:rPr>
              <a:t>” + Harmonic analysis</a:t>
            </a:r>
            <a:r>
              <a:rPr lang="en-US" dirty="0" smtClean="0">
                <a:solidFill>
                  <a:srgbClr val="FF0000"/>
                </a:solidFill>
                <a:latin typeface="Calibri"/>
                <a:cs typeface="Calibri"/>
                <a:sym typeface="Wingdings"/>
              </a:rPr>
              <a:t> </a:t>
            </a:r>
            <a:r>
              <a:rPr lang="en-US" dirty="0" smtClean="0">
                <a:solidFill>
                  <a:srgbClr val="FF0000"/>
                </a:solidFill>
                <a:latin typeface="Calibri"/>
                <a:cs typeface="Calibri"/>
              </a:rPr>
              <a:t>approximately optimum </a:t>
            </a:r>
            <a:br>
              <a:rPr lang="en-US" dirty="0" smtClean="0">
                <a:solidFill>
                  <a:srgbClr val="FF0000"/>
                </a:solidFill>
                <a:latin typeface="Calibri"/>
                <a:cs typeface="Calibri"/>
              </a:rPr>
            </a:br>
            <a:r>
              <a:rPr lang="en-US" dirty="0" smtClean="0">
                <a:solidFill>
                  <a:srgbClr val="FF0000"/>
                </a:solidFill>
                <a:latin typeface="Calibri"/>
                <a:cs typeface="Calibri"/>
              </a:rPr>
              <a:t>cuts in the graph “decodable” to good solution for UG instance</a:t>
            </a:r>
            <a:br>
              <a:rPr lang="en-US" dirty="0" smtClean="0">
                <a:solidFill>
                  <a:srgbClr val="FF0000"/>
                </a:solidFill>
                <a:latin typeface="Calibri"/>
                <a:cs typeface="Calibri"/>
              </a:rPr>
            </a:br>
            <a:r>
              <a:rPr lang="en-US" dirty="0" smtClean="0">
                <a:solidFill>
                  <a:srgbClr val="660066"/>
                </a:solidFill>
                <a:latin typeface="Calibri"/>
                <a:cs typeface="Calibri"/>
              </a:rPr>
              <a:t>(Aside: 0.878.. corresponds to noise stability of majority)</a:t>
            </a:r>
            <a:endParaRPr lang="en-US" dirty="0">
              <a:solidFill>
                <a:srgbClr val="660066"/>
              </a:solidFill>
              <a:latin typeface="Calibri"/>
              <a:cs typeface="Calibri"/>
            </a:endParaRPr>
          </a:p>
        </p:txBody>
      </p:sp>
      <p:cxnSp>
        <p:nvCxnSpPr>
          <p:cNvPr id="9" name="Curved Connector 8"/>
          <p:cNvCxnSpPr/>
          <p:nvPr/>
        </p:nvCxnSpPr>
        <p:spPr>
          <a:xfrm flipV="1">
            <a:off x="6172200" y="2667000"/>
            <a:ext cx="914400" cy="304800"/>
          </a:xfrm>
          <a:prstGeom prst="curvedConnector3">
            <a:avLst/>
          </a:prstGeom>
          <a:ln w="38100" cmpd="sng">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22" name="Vertical Scroll 21"/>
          <p:cNvSpPr/>
          <p:nvPr/>
        </p:nvSpPr>
        <p:spPr>
          <a:xfrm>
            <a:off x="762000" y="1371600"/>
            <a:ext cx="2971800" cy="1981200"/>
          </a:xfrm>
          <a:prstGeom prst="verticalScroll">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x-y =  11 (mod 17)</a:t>
            </a:r>
          </a:p>
          <a:p>
            <a:pPr algn="ctr"/>
            <a:r>
              <a:rPr lang="en-US" sz="2000" dirty="0" smtClean="0">
                <a:solidFill>
                  <a:schemeClr val="tx1"/>
                </a:solidFill>
              </a:rPr>
              <a:t>x-z = 13 (mod 17)</a:t>
            </a:r>
          </a:p>
          <a:p>
            <a:pPr algn="ctr"/>
            <a:r>
              <a:rPr lang="en-US" sz="2000" dirty="0" smtClean="0">
                <a:solidFill>
                  <a:schemeClr val="tx1"/>
                </a:solidFill>
              </a:rPr>
              <a:t>…</a:t>
            </a:r>
          </a:p>
          <a:p>
            <a:pPr algn="ctr"/>
            <a:r>
              <a:rPr lang="en-US" sz="2000" dirty="0" smtClean="0">
                <a:solidFill>
                  <a:schemeClr val="tx1"/>
                </a:solidFill>
              </a:rPr>
              <a:t>….</a:t>
            </a:r>
          </a:p>
          <a:p>
            <a:pPr algn="ctr"/>
            <a:r>
              <a:rPr lang="en-US" sz="2000" dirty="0" smtClean="0">
                <a:solidFill>
                  <a:schemeClr val="tx1"/>
                </a:solidFill>
              </a:rPr>
              <a:t>z-w  = 15(mod 17)</a:t>
            </a:r>
            <a:endParaRPr lang="en-US" sz="2000" dirty="0">
              <a:solidFill>
                <a:schemeClr val="tx1"/>
              </a:solidFill>
            </a:endParaRPr>
          </a:p>
        </p:txBody>
      </p:sp>
      <p:sp>
        <p:nvSpPr>
          <p:cNvPr id="15" name="TextBox 14"/>
          <p:cNvSpPr txBox="1"/>
          <p:nvPr/>
        </p:nvSpPr>
        <p:spPr>
          <a:xfrm>
            <a:off x="3465643" y="3581400"/>
            <a:ext cx="5678357" cy="461665"/>
          </a:xfrm>
          <a:prstGeom prst="rect">
            <a:avLst/>
          </a:prstGeom>
          <a:noFill/>
        </p:spPr>
        <p:txBody>
          <a:bodyPr wrap="none" rtlCol="0">
            <a:spAutoFit/>
          </a:bodyPr>
          <a:lstStyle/>
          <a:p>
            <a:r>
              <a:rPr lang="en-US" dirty="0" smtClean="0">
                <a:solidFill>
                  <a:srgbClr val="660066"/>
                </a:solidFill>
                <a:latin typeface="Calibri"/>
                <a:cs typeface="Calibri"/>
              </a:rPr>
              <a:t>17-dimensional hypercube for each variable</a:t>
            </a:r>
            <a:endParaRPr lang="en-US" dirty="0">
              <a:solidFill>
                <a:srgbClr val="660066"/>
              </a:solidFill>
              <a:latin typeface="Calibri"/>
              <a:cs typeface="Calibri"/>
            </a:endParaRPr>
          </a:p>
        </p:txBody>
      </p:sp>
      <p:sp>
        <p:nvSpPr>
          <p:cNvPr id="16" name="Rounded Rectangular Callout 15"/>
          <p:cNvSpPr/>
          <p:nvPr/>
        </p:nvSpPr>
        <p:spPr>
          <a:xfrm>
            <a:off x="5867400" y="914400"/>
            <a:ext cx="2971800" cy="838200"/>
          </a:xfrm>
          <a:prstGeom prst="wedgeRoundRectCallout">
            <a:avLst>
              <a:gd name="adj1" fmla="val -41822"/>
              <a:gd name="adj2" fmla="val 368027"/>
              <a:gd name="adj3" fmla="val 16667"/>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alibri"/>
                <a:cs typeface="Calibri"/>
              </a:rPr>
              <a:t>“</a:t>
            </a:r>
            <a:r>
              <a:rPr lang="en-US" sz="2000" dirty="0">
                <a:solidFill>
                  <a:schemeClr val="tx1"/>
                </a:solidFill>
                <a:latin typeface="Calibri"/>
                <a:cs typeface="Calibri"/>
              </a:rPr>
              <a:t>H</a:t>
            </a:r>
            <a:r>
              <a:rPr lang="en-US" sz="2000" dirty="0" smtClean="0">
                <a:solidFill>
                  <a:schemeClr val="tx1"/>
                </a:solidFill>
                <a:latin typeface="Calibri"/>
                <a:cs typeface="Calibri"/>
              </a:rPr>
              <a:t>ard instance” for [GW93] algorithm for MAXCUT!</a:t>
            </a:r>
            <a:endParaRPr lang="en-US" sz="2000" dirty="0">
              <a:solidFill>
                <a:schemeClr val="tx1"/>
              </a:solidFill>
              <a:latin typeface="Calibri"/>
              <a:cs typeface="Calibri"/>
            </a:endParaRPr>
          </a:p>
        </p:txBody>
      </p:sp>
    </p:spTree>
    <p:extLst>
      <p:ext uri="{BB962C8B-B14F-4D97-AF65-F5344CB8AC3E}">
        <p14:creationId xmlns:p14="http://schemas.microsoft.com/office/powerpoint/2010/main" val="3732036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7" grpId="0" animBg="1"/>
      <p:bldP spid="18" grpId="0" animBg="1"/>
      <p:bldP spid="19" grpId="0"/>
      <p:bldP spid="3" grpId="0"/>
      <p:bldP spid="22"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Low-distortion </a:t>
            </a:r>
            <a:r>
              <a:rPr lang="en-US" dirty="0" err="1" smtClean="0"/>
              <a:t>embeddings</a:t>
            </a:r>
            <a:r>
              <a:rPr lang="en-US" dirty="0" smtClean="0"/>
              <a:t> of metric spaces</a:t>
            </a:r>
            <a:endParaRPr lang="en-US" dirty="0"/>
          </a:p>
        </p:txBody>
      </p:sp>
      <p:sp>
        <p:nvSpPr>
          <p:cNvPr id="4" name="TextBox 3"/>
          <p:cNvSpPr txBox="1"/>
          <p:nvPr/>
        </p:nvSpPr>
        <p:spPr>
          <a:xfrm>
            <a:off x="533400" y="1524000"/>
            <a:ext cx="6805469" cy="461665"/>
          </a:xfrm>
          <a:prstGeom prst="rect">
            <a:avLst/>
          </a:prstGeom>
          <a:noFill/>
        </p:spPr>
        <p:txBody>
          <a:bodyPr wrap="none" rtlCol="0">
            <a:spAutoFit/>
          </a:bodyPr>
          <a:lstStyle/>
          <a:p>
            <a:r>
              <a:rPr lang="en-US" dirty="0" smtClean="0">
                <a:latin typeface="Calibri"/>
                <a:cs typeface="Calibri"/>
              </a:rPr>
              <a:t>How similar are two metric spaces (X, d</a:t>
            </a:r>
            <a:r>
              <a:rPr lang="en-US" baseline="-25000" dirty="0" smtClean="0">
                <a:latin typeface="Calibri"/>
                <a:cs typeface="Calibri"/>
              </a:rPr>
              <a:t>1</a:t>
            </a:r>
            <a:r>
              <a:rPr lang="en-US" dirty="0" smtClean="0">
                <a:latin typeface="Calibri"/>
                <a:cs typeface="Calibri"/>
              </a:rPr>
              <a:t>) and (Y, d</a:t>
            </a:r>
            <a:r>
              <a:rPr lang="en-US" baseline="-25000" dirty="0" smtClean="0">
                <a:latin typeface="Calibri"/>
                <a:cs typeface="Calibri"/>
              </a:rPr>
              <a:t>2</a:t>
            </a:r>
            <a:r>
              <a:rPr lang="en-US" dirty="0" smtClean="0">
                <a:latin typeface="Calibri"/>
                <a:cs typeface="Calibri"/>
              </a:rPr>
              <a:t>)?</a:t>
            </a:r>
            <a:endParaRPr lang="en-US" dirty="0">
              <a:latin typeface="Calibri"/>
              <a:cs typeface="Calibri"/>
            </a:endParaRPr>
          </a:p>
        </p:txBody>
      </p:sp>
      <p:sp>
        <p:nvSpPr>
          <p:cNvPr id="5" name="TextBox 4"/>
          <p:cNvSpPr txBox="1"/>
          <p:nvPr/>
        </p:nvSpPr>
        <p:spPr>
          <a:xfrm>
            <a:off x="457200" y="2286000"/>
            <a:ext cx="5988087" cy="830997"/>
          </a:xfrm>
          <a:prstGeom prst="rect">
            <a:avLst/>
          </a:prstGeom>
          <a:noFill/>
        </p:spPr>
        <p:txBody>
          <a:bodyPr wrap="none" rtlCol="0">
            <a:spAutoFit/>
          </a:bodyPr>
          <a:lstStyle/>
          <a:p>
            <a:r>
              <a:rPr lang="en-US" dirty="0" smtClean="0">
                <a:latin typeface="Calibri"/>
                <a:cs typeface="Calibri"/>
              </a:rPr>
              <a:t> </a:t>
            </a:r>
            <a:r>
              <a:rPr lang="en-US" dirty="0" smtClean="0">
                <a:solidFill>
                  <a:srgbClr val="000090"/>
                </a:solidFill>
                <a:latin typeface="Calibri"/>
                <a:cs typeface="Calibri"/>
              </a:rPr>
              <a:t>Important in analysis, also in algorithm design</a:t>
            </a:r>
            <a:br>
              <a:rPr lang="en-US" dirty="0" smtClean="0">
                <a:solidFill>
                  <a:srgbClr val="000090"/>
                </a:solidFill>
                <a:latin typeface="Calibri"/>
                <a:cs typeface="Calibri"/>
              </a:rPr>
            </a:br>
            <a:r>
              <a:rPr lang="en-US" dirty="0" smtClean="0">
                <a:solidFill>
                  <a:srgbClr val="000090"/>
                </a:solidFill>
                <a:latin typeface="Calibri"/>
                <a:cs typeface="Calibri"/>
              </a:rPr>
              <a:t> </a:t>
            </a:r>
            <a:r>
              <a:rPr lang="en-US" sz="2000" dirty="0" smtClean="0">
                <a:solidFill>
                  <a:srgbClr val="000090"/>
                </a:solidFill>
                <a:latin typeface="Calibri"/>
                <a:cs typeface="Calibri"/>
              </a:rPr>
              <a:t>(e.g. if input is from X and our algorithm works for Y). </a:t>
            </a:r>
            <a:endParaRPr lang="en-US" sz="2000" dirty="0">
              <a:solidFill>
                <a:srgbClr val="000090"/>
              </a:solidFill>
              <a:latin typeface="Calibri"/>
              <a:cs typeface="Calibri"/>
            </a:endParaRPr>
          </a:p>
        </p:txBody>
      </p:sp>
      <p:sp>
        <p:nvSpPr>
          <p:cNvPr id="7" name="TextBox 6"/>
          <p:cNvSpPr txBox="1"/>
          <p:nvPr/>
        </p:nvSpPr>
        <p:spPr>
          <a:xfrm>
            <a:off x="457200" y="3276600"/>
            <a:ext cx="4868640" cy="830997"/>
          </a:xfrm>
          <a:prstGeom prst="rect">
            <a:avLst/>
          </a:prstGeom>
          <a:noFill/>
        </p:spPr>
        <p:txBody>
          <a:bodyPr wrap="none" rtlCol="0">
            <a:spAutoFit/>
          </a:bodyPr>
          <a:lstStyle/>
          <a:p>
            <a:r>
              <a:rPr lang="en-US" dirty="0" smtClean="0">
                <a:solidFill>
                  <a:srgbClr val="FF0000"/>
                </a:solidFill>
                <a:latin typeface="Calibri"/>
                <a:cs typeface="Calibri"/>
              </a:rPr>
              <a:t>Distortion</a:t>
            </a:r>
            <a:r>
              <a:rPr lang="en-US" dirty="0" smtClean="0">
                <a:latin typeface="Calibri"/>
                <a:cs typeface="Calibri"/>
              </a:rPr>
              <a:t> of f: X </a:t>
            </a:r>
            <a:r>
              <a:rPr lang="en-US" dirty="0" smtClean="0">
                <a:latin typeface="Calibri"/>
                <a:cs typeface="Calibri"/>
                <a:sym typeface="Wingdings"/>
              </a:rPr>
              <a:t> Y is smallest </a:t>
            </a:r>
            <a:r>
              <a:rPr lang="en-US" dirty="0" smtClean="0">
                <a:solidFill>
                  <a:srgbClr val="FF0000"/>
                </a:solidFill>
                <a:latin typeface="Calibri"/>
                <a:cs typeface="Calibri"/>
                <a:sym typeface="Wingdings"/>
              </a:rPr>
              <a:t>C</a:t>
            </a:r>
            <a:r>
              <a:rPr lang="en-US" dirty="0" smtClean="0">
                <a:latin typeface="Calibri"/>
                <a:cs typeface="Calibri"/>
                <a:sym typeface="Wingdings"/>
              </a:rPr>
              <a:t> </a:t>
            </a:r>
            <a:r>
              <a:rPr lang="en-US" dirty="0" err="1" smtClean="0">
                <a:latin typeface="Calibri"/>
                <a:cs typeface="Calibri"/>
                <a:sym typeface="Wingdings"/>
              </a:rPr>
              <a:t>s.t.</a:t>
            </a:r>
            <a:r>
              <a:rPr lang="en-US" dirty="0" smtClean="0">
                <a:latin typeface="Calibri"/>
                <a:cs typeface="Calibri"/>
                <a:sym typeface="Wingdings"/>
              </a:rPr>
              <a:t> </a:t>
            </a:r>
            <a:br>
              <a:rPr lang="en-US" dirty="0" smtClean="0">
                <a:latin typeface="Calibri"/>
                <a:cs typeface="Calibri"/>
                <a:sym typeface="Wingdings"/>
              </a:rPr>
            </a:br>
            <a:r>
              <a:rPr lang="en-US" dirty="0" smtClean="0">
                <a:latin typeface="Calibri"/>
                <a:cs typeface="Calibri"/>
                <a:sym typeface="Wingdings"/>
              </a:rPr>
              <a:t>d</a:t>
            </a:r>
            <a:r>
              <a:rPr lang="en-US" baseline="-25000" dirty="0" smtClean="0">
                <a:latin typeface="Calibri"/>
                <a:cs typeface="Calibri"/>
                <a:sym typeface="Wingdings"/>
              </a:rPr>
              <a:t>1</a:t>
            </a:r>
            <a:r>
              <a:rPr lang="en-US" dirty="0" smtClean="0">
                <a:latin typeface="Calibri"/>
                <a:cs typeface="Calibri"/>
                <a:sym typeface="Wingdings"/>
              </a:rPr>
              <a:t>(x</a:t>
            </a:r>
            <a:r>
              <a:rPr lang="en-US" baseline="-25000" dirty="0" smtClean="0">
                <a:latin typeface="Calibri"/>
                <a:cs typeface="Calibri"/>
                <a:sym typeface="Wingdings"/>
              </a:rPr>
              <a:t>1</a:t>
            </a:r>
            <a:r>
              <a:rPr lang="en-US" dirty="0" smtClean="0">
                <a:latin typeface="Calibri"/>
                <a:cs typeface="Calibri"/>
                <a:sym typeface="Wingdings"/>
              </a:rPr>
              <a:t>, x</a:t>
            </a:r>
            <a:r>
              <a:rPr lang="en-US" baseline="-25000" dirty="0" smtClean="0">
                <a:latin typeface="Calibri"/>
                <a:cs typeface="Calibri"/>
                <a:sym typeface="Wingdings"/>
              </a:rPr>
              <a:t>2</a:t>
            </a:r>
            <a:r>
              <a:rPr lang="en-US" dirty="0" smtClean="0">
                <a:latin typeface="Calibri"/>
                <a:cs typeface="Calibri"/>
                <a:sym typeface="Wingdings"/>
              </a:rPr>
              <a:t>) ≤ d</a:t>
            </a:r>
            <a:r>
              <a:rPr lang="en-US" baseline="-25000" dirty="0" smtClean="0">
                <a:latin typeface="Calibri"/>
                <a:cs typeface="Calibri"/>
                <a:sym typeface="Wingdings"/>
              </a:rPr>
              <a:t>2</a:t>
            </a:r>
            <a:r>
              <a:rPr lang="en-US" dirty="0" smtClean="0">
                <a:latin typeface="Calibri"/>
                <a:cs typeface="Calibri"/>
                <a:sym typeface="Wingdings"/>
              </a:rPr>
              <a:t>(f(x</a:t>
            </a:r>
            <a:r>
              <a:rPr lang="en-US" baseline="-25000" dirty="0" smtClean="0">
                <a:latin typeface="Calibri"/>
                <a:cs typeface="Calibri"/>
                <a:sym typeface="Wingdings"/>
              </a:rPr>
              <a:t>1</a:t>
            </a:r>
            <a:r>
              <a:rPr lang="en-US" dirty="0" smtClean="0">
                <a:latin typeface="Calibri"/>
                <a:cs typeface="Calibri"/>
                <a:sym typeface="Wingdings"/>
              </a:rPr>
              <a:t>), f(x</a:t>
            </a:r>
            <a:r>
              <a:rPr lang="en-US" baseline="-25000" dirty="0" smtClean="0">
                <a:latin typeface="Calibri"/>
                <a:cs typeface="Calibri"/>
                <a:sym typeface="Wingdings"/>
              </a:rPr>
              <a:t>2</a:t>
            </a:r>
            <a:r>
              <a:rPr lang="en-US" dirty="0" smtClean="0">
                <a:latin typeface="Calibri"/>
                <a:cs typeface="Calibri"/>
                <a:sym typeface="Wingdings"/>
              </a:rPr>
              <a:t>)) ≤ </a:t>
            </a:r>
            <a:r>
              <a:rPr lang="en-US" dirty="0" smtClean="0">
                <a:solidFill>
                  <a:srgbClr val="FF0000"/>
                </a:solidFill>
                <a:latin typeface="Calibri"/>
                <a:cs typeface="Calibri"/>
                <a:sym typeface="Wingdings"/>
              </a:rPr>
              <a:t>C</a:t>
            </a:r>
            <a:r>
              <a:rPr lang="en-US" dirty="0" smtClean="0">
                <a:latin typeface="Calibri"/>
                <a:cs typeface="Calibri"/>
                <a:sym typeface="Wingdings"/>
              </a:rPr>
              <a:t> </a:t>
            </a:r>
            <a:r>
              <a:rPr lang="en-US" dirty="0">
                <a:latin typeface="Calibri"/>
                <a:cs typeface="Calibri"/>
                <a:sym typeface="Wingdings"/>
              </a:rPr>
              <a:t>d</a:t>
            </a:r>
            <a:r>
              <a:rPr lang="en-US" baseline="-25000" dirty="0">
                <a:latin typeface="Calibri"/>
                <a:cs typeface="Calibri"/>
                <a:sym typeface="Wingdings"/>
              </a:rPr>
              <a:t>1</a:t>
            </a:r>
            <a:r>
              <a:rPr lang="en-US" dirty="0">
                <a:latin typeface="Calibri"/>
                <a:cs typeface="Calibri"/>
                <a:sym typeface="Wingdings"/>
              </a:rPr>
              <a:t>(x</a:t>
            </a:r>
            <a:r>
              <a:rPr lang="en-US" baseline="-25000" dirty="0">
                <a:latin typeface="Calibri"/>
                <a:cs typeface="Calibri"/>
                <a:sym typeface="Wingdings"/>
              </a:rPr>
              <a:t>1</a:t>
            </a:r>
            <a:r>
              <a:rPr lang="en-US" dirty="0">
                <a:latin typeface="Calibri"/>
                <a:cs typeface="Calibri"/>
                <a:sym typeface="Wingdings"/>
              </a:rPr>
              <a:t>, x</a:t>
            </a:r>
            <a:r>
              <a:rPr lang="en-US" baseline="-25000" dirty="0">
                <a:latin typeface="Calibri"/>
                <a:cs typeface="Calibri"/>
                <a:sym typeface="Wingdings"/>
              </a:rPr>
              <a:t>2</a:t>
            </a:r>
            <a:r>
              <a:rPr lang="en-US" dirty="0">
                <a:latin typeface="Calibri"/>
                <a:cs typeface="Calibri"/>
                <a:sym typeface="Wingdings"/>
              </a:rPr>
              <a:t>) </a:t>
            </a:r>
            <a:r>
              <a:rPr lang="en-US" dirty="0" smtClean="0">
                <a:latin typeface="Calibri"/>
                <a:cs typeface="Calibri"/>
                <a:sym typeface="Wingdings"/>
              </a:rPr>
              <a:t>  </a:t>
            </a:r>
            <a:r>
              <a:rPr lang="en-US" dirty="0" smtClean="0">
                <a:latin typeface="Calibri"/>
                <a:cs typeface="Calibri"/>
              </a:rPr>
              <a:t>   </a:t>
            </a:r>
            <a:endParaRPr lang="en-US" dirty="0">
              <a:latin typeface="Calibri"/>
              <a:cs typeface="Calibri"/>
            </a:endParaRPr>
          </a:p>
        </p:txBody>
      </p:sp>
      <p:sp>
        <p:nvSpPr>
          <p:cNvPr id="8" name="TextBox 7"/>
          <p:cNvSpPr txBox="1"/>
          <p:nvPr/>
        </p:nvSpPr>
        <p:spPr>
          <a:xfrm>
            <a:off x="381000" y="4419600"/>
            <a:ext cx="8411790" cy="1107996"/>
          </a:xfrm>
          <a:prstGeom prst="rect">
            <a:avLst/>
          </a:prstGeom>
          <a:noFill/>
        </p:spPr>
        <p:txBody>
          <a:bodyPr wrap="none" rtlCol="0">
            <a:spAutoFit/>
          </a:bodyPr>
          <a:lstStyle/>
          <a:p>
            <a:r>
              <a:rPr lang="en-US" sz="2000" dirty="0" smtClean="0">
                <a:solidFill>
                  <a:srgbClr val="008000"/>
                </a:solidFill>
                <a:latin typeface="Arial Narrow Bold"/>
                <a:cs typeface="Arial Narrow Bold"/>
              </a:rPr>
              <a:t>[Bourgain’85]</a:t>
            </a:r>
            <a:r>
              <a:rPr lang="en-US" sz="2000" dirty="0" smtClean="0">
                <a:solidFill>
                  <a:srgbClr val="008000"/>
                </a:solidFill>
                <a:latin typeface="Calibri"/>
                <a:cs typeface="Calibri"/>
              </a:rPr>
              <a:t> </a:t>
            </a:r>
            <a:r>
              <a:rPr lang="en-US" dirty="0" smtClean="0">
                <a:latin typeface="Calibri"/>
                <a:cs typeface="Calibri"/>
              </a:rPr>
              <a:t>Every </a:t>
            </a:r>
            <a:r>
              <a:rPr lang="en-US" dirty="0" smtClean="0">
                <a:solidFill>
                  <a:srgbClr val="FF0000"/>
                </a:solidFill>
                <a:latin typeface="Calibri"/>
                <a:cs typeface="Calibri"/>
              </a:rPr>
              <a:t>n</a:t>
            </a:r>
            <a:r>
              <a:rPr lang="en-US" dirty="0" smtClean="0">
                <a:latin typeface="Calibri"/>
                <a:cs typeface="Calibri"/>
              </a:rPr>
              <a:t>-point metric space has an embedding</a:t>
            </a:r>
            <a:br>
              <a:rPr lang="en-US" dirty="0" smtClean="0">
                <a:latin typeface="Calibri"/>
                <a:cs typeface="Calibri"/>
              </a:rPr>
            </a:br>
            <a:r>
              <a:rPr lang="en-US" dirty="0" smtClean="0">
                <a:latin typeface="Calibri"/>
                <a:cs typeface="Calibri"/>
              </a:rPr>
              <a:t> into l</a:t>
            </a:r>
            <a:r>
              <a:rPr lang="en-US" baseline="-25000" dirty="0" smtClean="0">
                <a:latin typeface="Calibri"/>
                <a:cs typeface="Calibri"/>
              </a:rPr>
              <a:t>2</a:t>
            </a:r>
            <a:r>
              <a:rPr lang="en-US" dirty="0" smtClean="0">
                <a:latin typeface="Calibri"/>
                <a:cs typeface="Calibri"/>
              </a:rPr>
              <a:t> with distortion </a:t>
            </a:r>
            <a:r>
              <a:rPr lang="en-US" dirty="0" smtClean="0">
                <a:solidFill>
                  <a:srgbClr val="FF0000"/>
                </a:solidFill>
                <a:latin typeface="Calibri"/>
                <a:cs typeface="Calibri"/>
              </a:rPr>
              <a:t>O(log n)</a:t>
            </a:r>
            <a:r>
              <a:rPr lang="en-US" sz="1800" dirty="0" smtClean="0">
                <a:latin typeface="Calibri"/>
                <a:cs typeface="Calibri"/>
              </a:rPr>
              <a:t>.   </a:t>
            </a:r>
            <a:br>
              <a:rPr lang="en-US" sz="1800" dirty="0" smtClean="0">
                <a:latin typeface="Calibri"/>
                <a:cs typeface="Calibri"/>
              </a:rPr>
            </a:br>
            <a:r>
              <a:rPr lang="en-US" sz="1800" dirty="0" smtClean="0">
                <a:latin typeface="Calibri"/>
                <a:cs typeface="Calibri"/>
              </a:rPr>
              <a:t>(Many algorithmic applications  after </a:t>
            </a:r>
            <a:r>
              <a:rPr lang="en-US" sz="1800" dirty="0" smtClean="0">
                <a:solidFill>
                  <a:srgbClr val="008000"/>
                </a:solidFill>
                <a:latin typeface="Calibri"/>
                <a:cs typeface="Calibri"/>
              </a:rPr>
              <a:t>[</a:t>
            </a:r>
            <a:r>
              <a:rPr lang="en-US" sz="1800" dirty="0" err="1" smtClean="0">
                <a:solidFill>
                  <a:srgbClr val="008000"/>
                </a:solidFill>
                <a:latin typeface="Calibri"/>
                <a:cs typeface="Calibri"/>
              </a:rPr>
              <a:t>Linial</a:t>
            </a:r>
            <a:r>
              <a:rPr lang="en-US" sz="1800" dirty="0" smtClean="0">
                <a:solidFill>
                  <a:srgbClr val="008000"/>
                </a:solidFill>
                <a:latin typeface="Calibri"/>
                <a:cs typeface="Calibri"/>
              </a:rPr>
              <a:t>, London, Rabinovich’94]; </a:t>
            </a:r>
            <a:r>
              <a:rPr lang="en-US" sz="1800" dirty="0" smtClean="0">
                <a:latin typeface="Calibri"/>
                <a:cs typeface="Calibri"/>
              </a:rPr>
              <a:t>big research area )</a:t>
            </a:r>
            <a:endParaRPr lang="en-US" sz="1800" dirty="0">
              <a:latin typeface="Calibri"/>
              <a:cs typeface="Calibri"/>
            </a:endParaRPr>
          </a:p>
        </p:txBody>
      </p:sp>
      <p:grpSp>
        <p:nvGrpSpPr>
          <p:cNvPr id="18" name="Group 17"/>
          <p:cNvGrpSpPr/>
          <p:nvPr/>
        </p:nvGrpSpPr>
        <p:grpSpPr>
          <a:xfrm>
            <a:off x="5791200" y="3124200"/>
            <a:ext cx="2895600" cy="1143000"/>
            <a:chOff x="5791200" y="3124200"/>
            <a:chExt cx="2895600" cy="1143000"/>
          </a:xfrm>
        </p:grpSpPr>
        <p:sp>
          <p:nvSpPr>
            <p:cNvPr id="9" name="Oval 8"/>
            <p:cNvSpPr/>
            <p:nvPr/>
          </p:nvSpPr>
          <p:spPr>
            <a:xfrm>
              <a:off x="5791200" y="3581400"/>
              <a:ext cx="1143000" cy="685800"/>
            </a:xfrm>
            <a:prstGeom prst="ellipse">
              <a:avLst/>
            </a:prstGeom>
            <a:solidFill>
              <a:srgbClr val="CC737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543800" y="3581400"/>
              <a:ext cx="1143000" cy="685800"/>
            </a:xfrm>
            <a:prstGeom prst="ellipse">
              <a:avLst/>
            </a:prstGeom>
            <a:solidFill>
              <a:srgbClr val="9CCC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24600" y="3124200"/>
              <a:ext cx="389951" cy="461665"/>
            </a:xfrm>
            <a:prstGeom prst="rect">
              <a:avLst/>
            </a:prstGeom>
            <a:noFill/>
          </p:spPr>
          <p:txBody>
            <a:bodyPr wrap="none" rtlCol="0">
              <a:spAutoFit/>
            </a:bodyPr>
            <a:lstStyle/>
            <a:p>
              <a:r>
                <a:rPr lang="en-US" dirty="0" smtClean="0"/>
                <a:t>X</a:t>
              </a:r>
              <a:endParaRPr lang="en-US" dirty="0"/>
            </a:p>
          </p:txBody>
        </p:sp>
        <p:sp>
          <p:nvSpPr>
            <p:cNvPr id="12" name="TextBox 11"/>
            <p:cNvSpPr txBox="1"/>
            <p:nvPr/>
          </p:nvSpPr>
          <p:spPr>
            <a:xfrm>
              <a:off x="8001000" y="3124200"/>
              <a:ext cx="389850" cy="461665"/>
            </a:xfrm>
            <a:prstGeom prst="rect">
              <a:avLst/>
            </a:prstGeom>
            <a:noFill/>
          </p:spPr>
          <p:txBody>
            <a:bodyPr wrap="none" rtlCol="0">
              <a:spAutoFit/>
            </a:bodyPr>
            <a:lstStyle/>
            <a:p>
              <a:r>
                <a:rPr lang="en-US" dirty="0" smtClean="0"/>
                <a:t>Y</a:t>
              </a:r>
              <a:endParaRPr lang="en-US" dirty="0"/>
            </a:p>
          </p:txBody>
        </p:sp>
        <p:cxnSp>
          <p:nvCxnSpPr>
            <p:cNvPr id="16" name="Curved Connector 15"/>
            <p:cNvCxnSpPr/>
            <p:nvPr/>
          </p:nvCxnSpPr>
          <p:spPr>
            <a:xfrm flipV="1">
              <a:off x="6553200" y="3810000"/>
              <a:ext cx="1371600" cy="76200"/>
            </a:xfrm>
            <a:prstGeom prst="curvedConnector3">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10400" y="3429000"/>
              <a:ext cx="287258" cy="461665"/>
            </a:xfrm>
            <a:prstGeom prst="rect">
              <a:avLst/>
            </a:prstGeom>
            <a:noFill/>
          </p:spPr>
          <p:txBody>
            <a:bodyPr wrap="none" rtlCol="0">
              <a:spAutoFit/>
            </a:bodyPr>
            <a:lstStyle/>
            <a:p>
              <a:r>
                <a:rPr lang="en-US" dirty="0" smtClean="0"/>
                <a:t>f</a:t>
              </a:r>
              <a:endParaRPr lang="en-US" dirty="0"/>
            </a:p>
          </p:txBody>
        </p:sp>
      </p:grpSp>
    </p:spTree>
    <p:extLst>
      <p:ext uri="{BB962C8B-B14F-4D97-AF65-F5344CB8AC3E}">
        <p14:creationId xmlns:p14="http://schemas.microsoft.com/office/powerpoint/2010/main" val="2341030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Goemans-Linial</a:t>
            </a:r>
            <a:r>
              <a:rPr lang="en-US" dirty="0" smtClean="0"/>
              <a:t> Conjecture</a:t>
            </a:r>
            <a:endParaRPr lang="en-US" dirty="0"/>
          </a:p>
        </p:txBody>
      </p:sp>
      <p:sp>
        <p:nvSpPr>
          <p:cNvPr id="4" name="TextBox 3"/>
          <p:cNvSpPr txBox="1"/>
          <p:nvPr/>
        </p:nvSpPr>
        <p:spPr>
          <a:xfrm>
            <a:off x="115417" y="1524000"/>
            <a:ext cx="8100595" cy="1692771"/>
          </a:xfrm>
          <a:prstGeom prst="rect">
            <a:avLst/>
          </a:prstGeom>
          <a:noFill/>
        </p:spPr>
        <p:txBody>
          <a:bodyPr wrap="none" rtlCol="0">
            <a:spAutoFit/>
          </a:bodyPr>
          <a:lstStyle/>
          <a:p>
            <a:r>
              <a:rPr lang="en-US" dirty="0" smtClean="0">
                <a:solidFill>
                  <a:srgbClr val="FF0000"/>
                </a:solidFill>
                <a:latin typeface="Calibri"/>
                <a:cs typeface="Calibri"/>
              </a:rPr>
              <a:t>“Every finite metric space of negative type embeds into l</a:t>
            </a:r>
            <a:r>
              <a:rPr lang="en-US" baseline="-25000" dirty="0" smtClean="0">
                <a:solidFill>
                  <a:srgbClr val="FF0000"/>
                </a:solidFill>
                <a:latin typeface="Calibri"/>
                <a:cs typeface="Calibri"/>
              </a:rPr>
              <a:t>1</a:t>
            </a:r>
            <a:r>
              <a:rPr lang="en-US" dirty="0" smtClean="0">
                <a:solidFill>
                  <a:srgbClr val="FF0000"/>
                </a:solidFill>
                <a:latin typeface="Calibri"/>
                <a:cs typeface="Calibri"/>
              </a:rPr>
              <a:t> with </a:t>
            </a:r>
            <a:br>
              <a:rPr lang="en-US" dirty="0" smtClean="0">
                <a:solidFill>
                  <a:srgbClr val="FF0000"/>
                </a:solidFill>
                <a:latin typeface="Calibri"/>
                <a:cs typeface="Calibri"/>
              </a:rPr>
            </a:br>
            <a:r>
              <a:rPr lang="en-US" dirty="0" smtClean="0">
                <a:solidFill>
                  <a:srgbClr val="FF0000"/>
                </a:solidFill>
                <a:latin typeface="Calibri"/>
                <a:cs typeface="Calibri"/>
              </a:rPr>
              <a:t>distortion O(1)”</a:t>
            </a:r>
            <a:br>
              <a:rPr lang="en-US" dirty="0" smtClean="0">
                <a:solidFill>
                  <a:srgbClr val="FF0000"/>
                </a:solidFill>
                <a:latin typeface="Calibri"/>
                <a:cs typeface="Calibri"/>
              </a:rPr>
            </a:br>
            <a:r>
              <a:rPr lang="en-US" dirty="0" smtClean="0">
                <a:latin typeface="Calibri"/>
                <a:cs typeface="Calibri"/>
              </a:rPr>
              <a:t>(“negative type”: Euclidean and d(x</a:t>
            </a:r>
            <a:r>
              <a:rPr lang="en-US" baseline="-25000" dirty="0" smtClean="0">
                <a:latin typeface="Calibri"/>
                <a:cs typeface="Calibri"/>
              </a:rPr>
              <a:t>1</a:t>
            </a:r>
            <a:r>
              <a:rPr lang="en-US" dirty="0" smtClean="0">
                <a:latin typeface="Calibri"/>
                <a:cs typeface="Calibri"/>
              </a:rPr>
              <a:t>, x</a:t>
            </a:r>
            <a:r>
              <a:rPr lang="en-US" baseline="-25000" dirty="0" smtClean="0">
                <a:latin typeface="Calibri"/>
                <a:cs typeface="Calibri"/>
              </a:rPr>
              <a:t>2</a:t>
            </a:r>
            <a:r>
              <a:rPr lang="en-US" dirty="0" smtClean="0">
                <a:latin typeface="Calibri"/>
                <a:cs typeface="Calibri"/>
              </a:rPr>
              <a:t>)</a:t>
            </a:r>
            <a:r>
              <a:rPr lang="en-US" baseline="30000" dirty="0" smtClean="0">
                <a:latin typeface="Calibri"/>
                <a:cs typeface="Calibri"/>
              </a:rPr>
              <a:t>2</a:t>
            </a:r>
            <a:r>
              <a:rPr lang="en-US" dirty="0" smtClean="0">
                <a:latin typeface="Calibri"/>
                <a:cs typeface="Calibri"/>
              </a:rPr>
              <a:t> + d(x</a:t>
            </a:r>
            <a:r>
              <a:rPr lang="en-US" baseline="-25000" dirty="0" smtClean="0">
                <a:latin typeface="Calibri"/>
                <a:cs typeface="Calibri"/>
              </a:rPr>
              <a:t>2</a:t>
            </a:r>
            <a:r>
              <a:rPr lang="en-US" dirty="0" smtClean="0">
                <a:latin typeface="Calibri"/>
                <a:cs typeface="Calibri"/>
              </a:rPr>
              <a:t>, x</a:t>
            </a:r>
            <a:r>
              <a:rPr lang="en-US" baseline="-25000" dirty="0" smtClean="0">
                <a:latin typeface="Calibri"/>
                <a:cs typeface="Calibri"/>
              </a:rPr>
              <a:t>3</a:t>
            </a:r>
            <a:r>
              <a:rPr lang="en-US" dirty="0" smtClean="0">
                <a:latin typeface="Calibri"/>
                <a:cs typeface="Calibri"/>
              </a:rPr>
              <a:t>)</a:t>
            </a:r>
            <a:r>
              <a:rPr lang="en-US" baseline="30000" dirty="0" smtClean="0">
                <a:latin typeface="Calibri"/>
                <a:cs typeface="Calibri"/>
              </a:rPr>
              <a:t>2</a:t>
            </a:r>
            <a:r>
              <a:rPr lang="en-US" dirty="0" smtClean="0">
                <a:latin typeface="Calibri"/>
                <a:cs typeface="Calibri"/>
              </a:rPr>
              <a:t> ≥ d(x</a:t>
            </a:r>
            <a:r>
              <a:rPr lang="en-US" baseline="-25000" dirty="0" smtClean="0">
                <a:latin typeface="Calibri"/>
                <a:cs typeface="Calibri"/>
              </a:rPr>
              <a:t>1</a:t>
            </a:r>
            <a:r>
              <a:rPr lang="en-US" dirty="0" smtClean="0">
                <a:latin typeface="Calibri"/>
                <a:cs typeface="Calibri"/>
              </a:rPr>
              <a:t>, x</a:t>
            </a:r>
            <a:r>
              <a:rPr lang="en-US" baseline="-25000" dirty="0" smtClean="0">
                <a:latin typeface="Calibri"/>
                <a:cs typeface="Calibri"/>
              </a:rPr>
              <a:t>3</a:t>
            </a:r>
            <a:r>
              <a:rPr lang="en-US" dirty="0" smtClean="0">
                <a:latin typeface="Calibri"/>
                <a:cs typeface="Calibri"/>
              </a:rPr>
              <a:t>)</a:t>
            </a:r>
            <a:r>
              <a:rPr lang="en-US" baseline="30000" dirty="0" smtClean="0">
                <a:latin typeface="Calibri"/>
                <a:cs typeface="Calibri"/>
              </a:rPr>
              <a:t>2</a:t>
            </a:r>
            <a:r>
              <a:rPr lang="en-US" dirty="0" smtClean="0">
                <a:latin typeface="Calibri"/>
                <a:cs typeface="Calibri"/>
              </a:rPr>
              <a:t>)</a:t>
            </a:r>
          </a:p>
          <a:p>
            <a:endParaRPr lang="en-US" baseline="30000" dirty="0">
              <a:latin typeface="Calibri"/>
              <a:cs typeface="Calibri"/>
            </a:endParaRPr>
          </a:p>
          <a:p>
            <a:endParaRPr lang="en-US" baseline="30000" dirty="0">
              <a:latin typeface="Calibri"/>
              <a:cs typeface="Calibri"/>
            </a:endParaRPr>
          </a:p>
        </p:txBody>
      </p:sp>
      <p:sp>
        <p:nvSpPr>
          <p:cNvPr id="5" name="TextBox 4"/>
          <p:cNvSpPr txBox="1"/>
          <p:nvPr/>
        </p:nvSpPr>
        <p:spPr>
          <a:xfrm>
            <a:off x="228600" y="2819400"/>
            <a:ext cx="7837903" cy="1200328"/>
          </a:xfrm>
          <a:prstGeom prst="rect">
            <a:avLst/>
          </a:prstGeom>
          <a:noFill/>
        </p:spPr>
        <p:txBody>
          <a:bodyPr wrap="none" rtlCol="0">
            <a:spAutoFit/>
          </a:bodyPr>
          <a:lstStyle/>
          <a:p>
            <a:r>
              <a:rPr lang="en-US" dirty="0" smtClean="0">
                <a:solidFill>
                  <a:srgbClr val="660066"/>
                </a:solidFill>
                <a:latin typeface="Calibri"/>
                <a:cs typeface="Calibri"/>
              </a:rPr>
              <a:t>If true, would yield O(1)-approximation for graph partitioning</a:t>
            </a:r>
            <a:br>
              <a:rPr lang="en-US" dirty="0" smtClean="0">
                <a:solidFill>
                  <a:srgbClr val="660066"/>
                </a:solidFill>
                <a:latin typeface="Calibri"/>
                <a:cs typeface="Calibri"/>
              </a:rPr>
            </a:br>
            <a:r>
              <a:rPr lang="en-US" dirty="0" smtClean="0">
                <a:solidFill>
                  <a:srgbClr val="660066"/>
                </a:solidFill>
                <a:latin typeface="Calibri"/>
                <a:cs typeface="Calibri"/>
              </a:rPr>
              <a:t>problems via </a:t>
            </a:r>
            <a:r>
              <a:rPr lang="en-US" dirty="0" err="1" smtClean="0">
                <a:solidFill>
                  <a:srgbClr val="660066"/>
                </a:solidFill>
                <a:latin typeface="Calibri"/>
                <a:cs typeface="Calibri"/>
              </a:rPr>
              <a:t>semidefinite</a:t>
            </a:r>
            <a:r>
              <a:rPr lang="en-US" dirty="0" smtClean="0">
                <a:solidFill>
                  <a:srgbClr val="660066"/>
                </a:solidFill>
                <a:latin typeface="Calibri"/>
                <a:cs typeface="Calibri"/>
              </a:rPr>
              <a:t> programming.  </a:t>
            </a:r>
            <a:br>
              <a:rPr lang="en-US" dirty="0" smtClean="0">
                <a:solidFill>
                  <a:srgbClr val="660066"/>
                </a:solidFill>
                <a:latin typeface="Calibri"/>
                <a:cs typeface="Calibri"/>
              </a:rPr>
            </a:br>
            <a:r>
              <a:rPr lang="en-US" dirty="0" smtClean="0">
                <a:solidFill>
                  <a:srgbClr val="660066"/>
                </a:solidFill>
                <a:latin typeface="Calibri"/>
                <a:cs typeface="Calibri"/>
              </a:rPr>
              <a:t>(Also, would disprove UGC  </a:t>
            </a:r>
            <a:r>
              <a:rPr lang="en-US" sz="1800" dirty="0" smtClean="0">
                <a:solidFill>
                  <a:srgbClr val="008000"/>
                </a:solidFill>
                <a:latin typeface="Arial Narrow Bold"/>
                <a:cs typeface="Arial Narrow Bold"/>
              </a:rPr>
              <a:t>[</a:t>
            </a:r>
            <a:r>
              <a:rPr lang="en-US" sz="1800" dirty="0" err="1" smtClean="0">
                <a:solidFill>
                  <a:srgbClr val="008000"/>
                </a:solidFill>
                <a:latin typeface="Arial Narrow Bold"/>
                <a:cs typeface="Arial Narrow Bold"/>
              </a:rPr>
              <a:t>Khot</a:t>
            </a:r>
            <a:r>
              <a:rPr lang="en-US" sz="1800" dirty="0" smtClean="0">
                <a:solidFill>
                  <a:srgbClr val="008000"/>
                </a:solidFill>
                <a:latin typeface="Arial Narrow Bold"/>
                <a:cs typeface="Arial Narrow Bold"/>
              </a:rPr>
              <a:t> + others]</a:t>
            </a:r>
            <a:r>
              <a:rPr lang="en-US" dirty="0" smtClean="0">
                <a:solidFill>
                  <a:srgbClr val="660066"/>
                </a:solidFill>
                <a:latin typeface="Calibri"/>
                <a:cs typeface="Calibri"/>
              </a:rPr>
              <a:t>)</a:t>
            </a:r>
            <a:endParaRPr lang="en-US" dirty="0">
              <a:solidFill>
                <a:srgbClr val="660066"/>
              </a:solidFill>
              <a:latin typeface="Calibri"/>
              <a:cs typeface="Calibri"/>
            </a:endParaRPr>
          </a:p>
        </p:txBody>
      </p:sp>
      <p:sp>
        <p:nvSpPr>
          <p:cNvPr id="6" name="TextBox 5"/>
          <p:cNvSpPr txBox="1"/>
          <p:nvPr/>
        </p:nvSpPr>
        <p:spPr>
          <a:xfrm>
            <a:off x="304800" y="4343400"/>
            <a:ext cx="5289704" cy="769441"/>
          </a:xfrm>
          <a:prstGeom prst="rect">
            <a:avLst/>
          </a:prstGeom>
          <a:noFill/>
        </p:spPr>
        <p:txBody>
          <a:bodyPr wrap="none" rtlCol="0">
            <a:spAutoFit/>
          </a:bodyPr>
          <a:lstStyle/>
          <a:p>
            <a:r>
              <a:rPr lang="en-US" sz="2000" dirty="0" smtClean="0">
                <a:solidFill>
                  <a:srgbClr val="008000"/>
                </a:solidFill>
                <a:latin typeface="Arial Narrow Bold"/>
                <a:cs typeface="Arial Narrow Bold"/>
              </a:rPr>
              <a:t>[Khot-Vishnoi’05] </a:t>
            </a:r>
            <a:r>
              <a:rPr lang="en-US" dirty="0" smtClean="0">
                <a:solidFill>
                  <a:srgbClr val="FF0000"/>
                </a:solidFill>
                <a:latin typeface="Calibri"/>
                <a:cs typeface="Calibri"/>
              </a:rPr>
              <a:t>False</a:t>
            </a:r>
            <a:r>
              <a:rPr lang="en-US" dirty="0" smtClean="0">
                <a:latin typeface="Calibri"/>
                <a:cs typeface="Calibri"/>
              </a:rPr>
              <a:t>; </a:t>
            </a:r>
            <a:r>
              <a:rPr lang="en-US" dirty="0">
                <a:latin typeface="Calibri"/>
                <a:cs typeface="Calibri"/>
              </a:rPr>
              <a:t>D</a:t>
            </a:r>
            <a:r>
              <a:rPr lang="en-US" dirty="0" smtClean="0">
                <a:latin typeface="Calibri"/>
                <a:cs typeface="Calibri"/>
              </a:rPr>
              <a:t>istortion ≥ log log n.</a:t>
            </a:r>
            <a:br>
              <a:rPr lang="en-US" dirty="0" smtClean="0">
                <a:latin typeface="Calibri"/>
                <a:cs typeface="Calibri"/>
              </a:rPr>
            </a:br>
            <a:r>
              <a:rPr lang="en-US" sz="2000" dirty="0" smtClean="0">
                <a:latin typeface="Calibri"/>
                <a:cs typeface="Calibri"/>
              </a:rPr>
              <a:t>(Improved to (log n)</a:t>
            </a:r>
            <a:r>
              <a:rPr lang="en-US" sz="2000" baseline="30000" dirty="0" smtClean="0">
                <a:latin typeface="Symbol" charset="2"/>
                <a:cs typeface="Symbol" charset="2"/>
              </a:rPr>
              <a:t>e</a:t>
            </a:r>
            <a:r>
              <a:rPr lang="en-US" sz="2000" dirty="0" smtClean="0">
                <a:latin typeface="Calibri"/>
                <a:cs typeface="Calibri"/>
              </a:rPr>
              <a:t> by </a:t>
            </a:r>
            <a:r>
              <a:rPr lang="en-US" sz="1800" dirty="0" smtClean="0">
                <a:solidFill>
                  <a:srgbClr val="008000"/>
                </a:solidFill>
                <a:latin typeface="Arial Narrow Bold"/>
                <a:cs typeface="Arial Narrow Bold"/>
              </a:rPr>
              <a:t>[</a:t>
            </a:r>
            <a:r>
              <a:rPr lang="en-US" sz="1800" dirty="0" err="1" smtClean="0">
                <a:solidFill>
                  <a:srgbClr val="008000"/>
                </a:solidFill>
                <a:latin typeface="Arial Narrow Bold"/>
                <a:cs typeface="Arial Narrow Bold"/>
              </a:rPr>
              <a:t>Cheeger</a:t>
            </a:r>
            <a:r>
              <a:rPr lang="en-US" sz="1800" dirty="0" smtClean="0">
                <a:solidFill>
                  <a:srgbClr val="008000"/>
                </a:solidFill>
                <a:latin typeface="Arial Narrow Bold"/>
                <a:cs typeface="Arial Narrow Bold"/>
              </a:rPr>
              <a:t>, </a:t>
            </a:r>
            <a:r>
              <a:rPr lang="en-US" sz="1800" dirty="0" err="1" smtClean="0">
                <a:solidFill>
                  <a:srgbClr val="008000"/>
                </a:solidFill>
                <a:latin typeface="Arial Narrow Bold"/>
                <a:cs typeface="Arial Narrow Bold"/>
              </a:rPr>
              <a:t>Kleiner</a:t>
            </a:r>
            <a:r>
              <a:rPr lang="en-US" sz="1800" dirty="0" smtClean="0">
                <a:solidFill>
                  <a:srgbClr val="008000"/>
                </a:solidFill>
                <a:latin typeface="Arial Narrow Bold"/>
                <a:cs typeface="Arial Narrow Bold"/>
              </a:rPr>
              <a:t>, </a:t>
            </a:r>
            <a:r>
              <a:rPr lang="en-US" sz="1800" dirty="0" err="1" smtClean="0">
                <a:solidFill>
                  <a:srgbClr val="008000"/>
                </a:solidFill>
                <a:latin typeface="Arial Narrow Bold"/>
                <a:cs typeface="Arial Narrow Bold"/>
              </a:rPr>
              <a:t>Naor</a:t>
            </a:r>
            <a:r>
              <a:rPr lang="en-US" sz="1800" dirty="0" smtClean="0">
                <a:solidFill>
                  <a:srgbClr val="008000"/>
                </a:solidFill>
                <a:latin typeface="Arial Narrow Bold"/>
                <a:cs typeface="Arial Narrow Bold"/>
              </a:rPr>
              <a:t> 09] </a:t>
            </a:r>
            <a:r>
              <a:rPr lang="en-US" sz="1800" dirty="0" smtClean="0">
                <a:latin typeface="Arial Narrow Bold"/>
                <a:cs typeface="Arial Narrow Bold"/>
              </a:rPr>
              <a:t>)</a:t>
            </a:r>
            <a:endParaRPr lang="en-US" sz="1800" dirty="0">
              <a:latin typeface="Arial Narrow Bold"/>
              <a:cs typeface="Arial Narrow Bold"/>
            </a:endParaRPr>
          </a:p>
        </p:txBody>
      </p:sp>
      <p:sp>
        <p:nvSpPr>
          <p:cNvPr id="7" name="TextBox 6"/>
          <p:cNvSpPr txBox="1"/>
          <p:nvPr/>
        </p:nvSpPr>
        <p:spPr>
          <a:xfrm>
            <a:off x="228600" y="5486400"/>
            <a:ext cx="8178516" cy="1015663"/>
          </a:xfrm>
          <a:prstGeom prst="rect">
            <a:avLst/>
          </a:prstGeom>
          <a:noFill/>
        </p:spPr>
        <p:txBody>
          <a:bodyPr wrap="none" rtlCol="0">
            <a:spAutoFit/>
          </a:bodyPr>
          <a:lstStyle/>
          <a:p>
            <a:r>
              <a:rPr lang="en-US" sz="2000" dirty="0" smtClean="0">
                <a:latin typeface="Calibri"/>
                <a:cs typeface="Calibri"/>
              </a:rPr>
              <a:t>(Main idea: </a:t>
            </a:r>
            <a:r>
              <a:rPr lang="en-US" sz="2000" dirty="0">
                <a:latin typeface="Calibri"/>
                <a:cs typeface="Calibri"/>
              </a:rPr>
              <a:t>C</a:t>
            </a:r>
            <a:r>
              <a:rPr lang="en-US" sz="2000" dirty="0" smtClean="0">
                <a:latin typeface="Calibri"/>
                <a:cs typeface="Calibri"/>
              </a:rPr>
              <a:t>leverly constructed negative type metric,  </a:t>
            </a:r>
            <a:r>
              <a:rPr lang="en-US" sz="2000" dirty="0" smtClean="0">
                <a:solidFill>
                  <a:srgbClr val="FF0000"/>
                </a:solidFill>
                <a:latin typeface="Calibri"/>
                <a:cs typeface="Calibri"/>
              </a:rPr>
              <a:t>motivated by insights </a:t>
            </a:r>
            <a:br>
              <a:rPr lang="en-US" sz="2000" dirty="0" smtClean="0">
                <a:solidFill>
                  <a:srgbClr val="FF0000"/>
                </a:solidFill>
                <a:latin typeface="Calibri"/>
                <a:cs typeface="Calibri"/>
              </a:rPr>
            </a:br>
            <a:r>
              <a:rPr lang="en-US" sz="2000" dirty="0" smtClean="0">
                <a:solidFill>
                  <a:srgbClr val="FF0000"/>
                </a:solidFill>
                <a:latin typeface="Calibri"/>
                <a:cs typeface="Calibri"/>
              </a:rPr>
              <a:t>from UG.  </a:t>
            </a:r>
            <a:r>
              <a:rPr lang="en-US" sz="2000" dirty="0" smtClean="0">
                <a:latin typeface="Calibri"/>
                <a:cs typeface="Calibri"/>
              </a:rPr>
              <a:t>Greatly generalized by </a:t>
            </a:r>
            <a:r>
              <a:rPr lang="en-US" sz="2000" dirty="0" smtClean="0">
                <a:solidFill>
                  <a:srgbClr val="008000"/>
                </a:solidFill>
                <a:latin typeface="Arial Narrow Bold"/>
                <a:cs typeface="Arial Narrow Bold"/>
              </a:rPr>
              <a:t>[Khot-Naor’05] </a:t>
            </a:r>
            <a:r>
              <a:rPr lang="en-US" sz="2000" dirty="0" smtClean="0">
                <a:latin typeface="Calibri"/>
                <a:cs typeface="Calibri"/>
              </a:rPr>
              <a:t>to apply to other</a:t>
            </a:r>
            <a:br>
              <a:rPr lang="en-US" sz="2000" dirty="0" smtClean="0">
                <a:latin typeface="Calibri"/>
                <a:cs typeface="Calibri"/>
              </a:rPr>
            </a:br>
            <a:r>
              <a:rPr lang="en-US" sz="2000" dirty="0" smtClean="0">
                <a:latin typeface="Calibri"/>
                <a:cs typeface="Calibri"/>
              </a:rPr>
              <a:t>metric embedding problems.)</a:t>
            </a:r>
            <a:endParaRPr lang="en-US" sz="2000" dirty="0">
              <a:latin typeface="Calibri"/>
              <a:cs typeface="Calibri"/>
            </a:endParaRPr>
          </a:p>
        </p:txBody>
      </p:sp>
    </p:spTree>
    <p:extLst>
      <p:ext uri="{BB962C8B-B14F-4D97-AF65-F5344CB8AC3E}">
        <p14:creationId xmlns:p14="http://schemas.microsoft.com/office/powerpoint/2010/main" val="593620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4-08-09 at 11.3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143000"/>
            <a:ext cx="2603681" cy="2032141"/>
          </a:xfrm>
          <a:prstGeom prst="rect">
            <a:avLst/>
          </a:prstGeom>
        </p:spPr>
      </p:pic>
      <p:sp>
        <p:nvSpPr>
          <p:cNvPr id="2" name="Title 1"/>
          <p:cNvSpPr>
            <a:spLocks noGrp="1"/>
          </p:cNvSpPr>
          <p:nvPr>
            <p:ph type="title"/>
          </p:nvPr>
        </p:nvSpPr>
        <p:spPr/>
        <p:txBody>
          <a:bodyPr/>
          <a:lstStyle/>
          <a:p>
            <a:r>
              <a:rPr lang="en-US" dirty="0" smtClean="0"/>
              <a:t>Foams, parallel repetition, unique games</a:t>
            </a:r>
            <a:endParaRPr lang="en-US" dirty="0"/>
          </a:p>
        </p:txBody>
      </p:sp>
      <p:sp>
        <p:nvSpPr>
          <p:cNvPr id="4" name="TextBox 3"/>
          <p:cNvSpPr txBox="1"/>
          <p:nvPr/>
        </p:nvSpPr>
        <p:spPr>
          <a:xfrm>
            <a:off x="381000" y="1371600"/>
            <a:ext cx="5977317" cy="1200328"/>
          </a:xfrm>
          <a:prstGeom prst="rect">
            <a:avLst/>
          </a:prstGeom>
          <a:noFill/>
        </p:spPr>
        <p:txBody>
          <a:bodyPr wrap="none" rtlCol="0">
            <a:spAutoFit/>
          </a:bodyPr>
          <a:lstStyle/>
          <a:p>
            <a:r>
              <a:rPr lang="en-US" dirty="0" smtClean="0">
                <a:solidFill>
                  <a:srgbClr val="FF0000"/>
                </a:solidFill>
                <a:latin typeface="Calibri"/>
                <a:cs typeface="Calibri"/>
              </a:rPr>
              <a:t> What is smallest surface area of shape </a:t>
            </a:r>
            <a:r>
              <a:rPr lang="en-US" dirty="0" smtClean="0">
                <a:solidFill>
                  <a:srgbClr val="FF0000"/>
                </a:solidFill>
                <a:latin typeface="Symbol" charset="2"/>
                <a:cs typeface="Symbol" charset="2"/>
              </a:rPr>
              <a:t>L</a:t>
            </a:r>
            <a:r>
              <a:rPr lang="en-US" dirty="0" smtClean="0">
                <a:solidFill>
                  <a:srgbClr val="FF0000"/>
                </a:solidFill>
                <a:latin typeface="Calibri"/>
                <a:cs typeface="Calibri"/>
              </a:rPr>
              <a:t> in R</a:t>
            </a:r>
            <a:r>
              <a:rPr lang="en-US" baseline="30000" dirty="0" smtClean="0">
                <a:solidFill>
                  <a:srgbClr val="FF0000"/>
                </a:solidFill>
                <a:latin typeface="Calibri"/>
                <a:cs typeface="Calibri"/>
              </a:rPr>
              <a:t>d</a:t>
            </a:r>
            <a:r>
              <a:rPr lang="en-US" dirty="0" smtClean="0">
                <a:solidFill>
                  <a:srgbClr val="FF0000"/>
                </a:solidFill>
                <a:latin typeface="Calibri"/>
                <a:cs typeface="Calibri"/>
              </a:rPr>
              <a:t> </a:t>
            </a:r>
            <a:br>
              <a:rPr lang="en-US" dirty="0" smtClean="0">
                <a:solidFill>
                  <a:srgbClr val="FF0000"/>
                </a:solidFill>
                <a:latin typeface="Calibri"/>
                <a:cs typeface="Calibri"/>
              </a:rPr>
            </a:br>
            <a:r>
              <a:rPr lang="en-US" dirty="0" smtClean="0">
                <a:solidFill>
                  <a:srgbClr val="FF0000"/>
                </a:solidFill>
                <a:latin typeface="Calibri"/>
                <a:cs typeface="Calibri"/>
              </a:rPr>
              <a:t>such </a:t>
            </a:r>
            <a:r>
              <a:rPr lang="en-US" dirty="0" smtClean="0">
                <a:solidFill>
                  <a:srgbClr val="FF0000"/>
                </a:solidFill>
                <a:latin typeface="Symbol" charset="2"/>
                <a:cs typeface="Symbol" charset="2"/>
              </a:rPr>
              <a:t>L</a:t>
            </a:r>
            <a:r>
              <a:rPr lang="en-US" dirty="0" smtClean="0">
                <a:solidFill>
                  <a:srgbClr val="FF0000"/>
                </a:solidFill>
                <a:latin typeface="Calibri"/>
                <a:cs typeface="Calibri"/>
              </a:rPr>
              <a:t> + </a:t>
            </a:r>
            <a:r>
              <a:rPr lang="en-US" dirty="0" err="1" smtClean="0">
                <a:solidFill>
                  <a:srgbClr val="FF0000"/>
                </a:solidFill>
                <a:latin typeface="Calibri"/>
                <a:cs typeface="Calibri"/>
              </a:rPr>
              <a:t>Z</a:t>
            </a:r>
            <a:r>
              <a:rPr lang="en-US" baseline="30000" dirty="0" err="1" smtClean="0">
                <a:solidFill>
                  <a:srgbClr val="FF0000"/>
                </a:solidFill>
                <a:latin typeface="Calibri"/>
                <a:cs typeface="Calibri"/>
              </a:rPr>
              <a:t>d</a:t>
            </a:r>
            <a:r>
              <a:rPr lang="en-US" dirty="0" smtClean="0">
                <a:solidFill>
                  <a:srgbClr val="FF0000"/>
                </a:solidFill>
                <a:latin typeface="Calibri"/>
                <a:cs typeface="Calibri"/>
              </a:rPr>
              <a:t> tiles R</a:t>
            </a:r>
            <a:r>
              <a:rPr lang="en-US" baseline="30000" dirty="0" smtClean="0">
                <a:solidFill>
                  <a:srgbClr val="FF0000"/>
                </a:solidFill>
                <a:latin typeface="Calibri"/>
                <a:cs typeface="Calibri"/>
              </a:rPr>
              <a:t>d</a:t>
            </a:r>
            <a:r>
              <a:rPr lang="en-US" dirty="0" smtClean="0">
                <a:solidFill>
                  <a:srgbClr val="FF0000"/>
                </a:solidFill>
                <a:latin typeface="Calibri"/>
                <a:cs typeface="Calibri"/>
              </a:rPr>
              <a:t>? </a:t>
            </a:r>
            <a:br>
              <a:rPr lang="en-US" dirty="0" smtClean="0">
                <a:solidFill>
                  <a:srgbClr val="FF0000"/>
                </a:solidFill>
                <a:latin typeface="Calibri"/>
                <a:cs typeface="Calibri"/>
              </a:rPr>
            </a:br>
            <a:r>
              <a:rPr lang="en-US" dirty="0" smtClean="0">
                <a:solidFill>
                  <a:srgbClr val="FF0000"/>
                </a:solidFill>
                <a:latin typeface="Calibri"/>
                <a:cs typeface="Calibri"/>
              </a:rPr>
              <a:t>(“Foam” problem; posed by Kelvin for d=3)</a:t>
            </a:r>
            <a:endParaRPr lang="en-US" dirty="0">
              <a:solidFill>
                <a:srgbClr val="FF0000"/>
              </a:solidFill>
              <a:latin typeface="Calibri"/>
              <a:cs typeface="Calibri"/>
            </a:endParaRPr>
          </a:p>
        </p:txBody>
      </p:sp>
      <p:sp>
        <p:nvSpPr>
          <p:cNvPr id="5" name="TextBox 4"/>
          <p:cNvSpPr txBox="1"/>
          <p:nvPr/>
        </p:nvSpPr>
        <p:spPr>
          <a:xfrm>
            <a:off x="609600" y="2895600"/>
            <a:ext cx="4562968" cy="461665"/>
          </a:xfrm>
          <a:prstGeom prst="rect">
            <a:avLst/>
          </a:prstGeom>
          <a:noFill/>
        </p:spPr>
        <p:txBody>
          <a:bodyPr wrap="none" rtlCol="0">
            <a:spAutoFit/>
          </a:bodyPr>
          <a:lstStyle/>
          <a:p>
            <a:r>
              <a:rPr lang="en-US" dirty="0" smtClean="0">
                <a:solidFill>
                  <a:srgbClr val="660066"/>
                </a:solidFill>
                <a:latin typeface="Calibri"/>
                <a:cs typeface="Calibri"/>
              </a:rPr>
              <a:t>Unit cube </a:t>
            </a:r>
            <a:r>
              <a:rPr lang="en-US" dirty="0" smtClean="0">
                <a:solidFill>
                  <a:srgbClr val="660066"/>
                </a:solidFill>
                <a:latin typeface="Calibri"/>
                <a:cs typeface="Calibri"/>
                <a:sym typeface="Wingdings"/>
              </a:rPr>
              <a:t></a:t>
            </a:r>
            <a:r>
              <a:rPr lang="en-US" dirty="0" smtClean="0">
                <a:solidFill>
                  <a:srgbClr val="660066"/>
                </a:solidFill>
                <a:latin typeface="Calibri"/>
                <a:cs typeface="Calibri"/>
              </a:rPr>
              <a:t> 2d is an upper bound.</a:t>
            </a:r>
            <a:endParaRPr lang="en-US" dirty="0">
              <a:solidFill>
                <a:srgbClr val="660066"/>
              </a:solidFill>
              <a:latin typeface="Calibri"/>
              <a:cs typeface="Calibri"/>
            </a:endParaRPr>
          </a:p>
        </p:txBody>
      </p:sp>
      <p:sp>
        <p:nvSpPr>
          <p:cNvPr id="6" name="TextBox 5"/>
          <p:cNvSpPr txBox="1"/>
          <p:nvPr/>
        </p:nvSpPr>
        <p:spPr>
          <a:xfrm>
            <a:off x="609600" y="3505200"/>
            <a:ext cx="5040112" cy="461665"/>
          </a:xfrm>
          <a:prstGeom prst="rect">
            <a:avLst/>
          </a:prstGeom>
          <a:noFill/>
        </p:spPr>
        <p:txBody>
          <a:bodyPr wrap="none" rtlCol="0">
            <a:spAutoFit/>
          </a:bodyPr>
          <a:lstStyle/>
          <a:p>
            <a:r>
              <a:rPr lang="en-US" dirty="0">
                <a:solidFill>
                  <a:srgbClr val="000090"/>
                </a:solidFill>
                <a:latin typeface="Calibri"/>
                <a:cs typeface="Calibri"/>
              </a:rPr>
              <a:t>U</a:t>
            </a:r>
            <a:r>
              <a:rPr lang="en-US" dirty="0" smtClean="0">
                <a:solidFill>
                  <a:srgbClr val="000090"/>
                </a:solidFill>
                <a:latin typeface="Calibri"/>
                <a:cs typeface="Calibri"/>
              </a:rPr>
              <a:t>nit sphere </a:t>
            </a:r>
            <a:r>
              <a:rPr lang="en-US" dirty="0" smtClean="0">
                <a:solidFill>
                  <a:srgbClr val="000090"/>
                </a:solidFill>
                <a:latin typeface="Calibri"/>
                <a:cs typeface="Calibri"/>
                <a:sym typeface="Wingdings"/>
              </a:rPr>
              <a:t> </a:t>
            </a:r>
            <a:r>
              <a:rPr lang="en-US" dirty="0" smtClean="0">
                <a:solidFill>
                  <a:srgbClr val="000090"/>
                </a:solidFill>
                <a:latin typeface="Symbol" charset="2"/>
                <a:cs typeface="Symbol" charset="2"/>
              </a:rPr>
              <a:t>W</a:t>
            </a:r>
            <a:r>
              <a:rPr lang="en-US" dirty="0" smtClean="0">
                <a:solidFill>
                  <a:srgbClr val="000090"/>
                </a:solidFill>
                <a:latin typeface="Calibri"/>
                <a:cs typeface="Calibri"/>
              </a:rPr>
              <a:t>(√d) is a lower bound.</a:t>
            </a:r>
            <a:endParaRPr lang="en-US" dirty="0">
              <a:solidFill>
                <a:srgbClr val="000090"/>
              </a:solidFill>
              <a:latin typeface="Calibri"/>
              <a:cs typeface="Calibri"/>
            </a:endParaRPr>
          </a:p>
        </p:txBody>
      </p:sp>
      <p:sp>
        <p:nvSpPr>
          <p:cNvPr id="8" name="TextBox 7"/>
          <p:cNvSpPr txBox="1"/>
          <p:nvPr/>
        </p:nvSpPr>
        <p:spPr>
          <a:xfrm>
            <a:off x="457200" y="4191000"/>
            <a:ext cx="7537941" cy="830997"/>
          </a:xfrm>
          <a:prstGeom prst="rect">
            <a:avLst/>
          </a:prstGeom>
          <a:noFill/>
        </p:spPr>
        <p:txBody>
          <a:bodyPr wrap="none" rtlCol="0">
            <a:spAutoFit/>
          </a:bodyPr>
          <a:lstStyle/>
          <a:p>
            <a:r>
              <a:rPr lang="en-US" sz="2000" dirty="0" smtClean="0">
                <a:solidFill>
                  <a:srgbClr val="008000"/>
                </a:solidFill>
                <a:latin typeface="Arial Narrow Bold"/>
                <a:cs typeface="Arial Narrow Bold"/>
              </a:rPr>
              <a:t>[Kindler, O’Donnell, </a:t>
            </a:r>
            <a:r>
              <a:rPr lang="en-US" sz="2000" dirty="0" err="1" smtClean="0">
                <a:solidFill>
                  <a:srgbClr val="008000"/>
                </a:solidFill>
                <a:latin typeface="Arial Narrow Bold"/>
                <a:cs typeface="Arial Narrow Bold"/>
              </a:rPr>
              <a:t>Rao</a:t>
            </a:r>
            <a:r>
              <a:rPr lang="en-US" sz="2000" dirty="0" smtClean="0">
                <a:solidFill>
                  <a:srgbClr val="008000"/>
                </a:solidFill>
                <a:latin typeface="Arial Narrow Bold"/>
                <a:cs typeface="Arial Narrow Bold"/>
              </a:rPr>
              <a:t>, Wigderson’12] </a:t>
            </a:r>
            <a:r>
              <a:rPr lang="en-US" dirty="0" smtClean="0">
                <a:solidFill>
                  <a:srgbClr val="660066"/>
                </a:solidFill>
                <a:latin typeface="Calibri"/>
                <a:cs typeface="Calibri"/>
              </a:rPr>
              <a:t>Foam construction with area</a:t>
            </a:r>
          </a:p>
          <a:p>
            <a:r>
              <a:rPr lang="en-US" dirty="0" smtClean="0">
                <a:solidFill>
                  <a:srgbClr val="660066"/>
                </a:solidFill>
                <a:latin typeface="Calibri"/>
                <a:cs typeface="Calibri"/>
              </a:rPr>
              <a:t>O(</a:t>
            </a:r>
            <a:r>
              <a:rPr lang="en-US" dirty="0">
                <a:solidFill>
                  <a:srgbClr val="660066"/>
                </a:solidFill>
                <a:latin typeface="Calibri"/>
                <a:cs typeface="Calibri"/>
              </a:rPr>
              <a:t>√</a:t>
            </a:r>
            <a:r>
              <a:rPr lang="en-US" dirty="0" smtClean="0">
                <a:solidFill>
                  <a:srgbClr val="660066"/>
                </a:solidFill>
                <a:latin typeface="Calibri"/>
                <a:cs typeface="Calibri"/>
              </a:rPr>
              <a:t>d); also best construction for d =3.  </a:t>
            </a:r>
            <a:r>
              <a:rPr lang="en-US" dirty="0" smtClean="0">
                <a:latin typeface="Calibri"/>
                <a:cs typeface="Calibri"/>
              </a:rPr>
              <a:t>(“Spherical cubes”)</a:t>
            </a:r>
          </a:p>
        </p:txBody>
      </p:sp>
      <p:sp>
        <p:nvSpPr>
          <p:cNvPr id="9" name="TextBox 8"/>
          <p:cNvSpPr txBox="1"/>
          <p:nvPr/>
        </p:nvSpPr>
        <p:spPr>
          <a:xfrm>
            <a:off x="533400" y="5486400"/>
            <a:ext cx="6735888" cy="830997"/>
          </a:xfrm>
          <a:prstGeom prst="rect">
            <a:avLst/>
          </a:prstGeom>
          <a:noFill/>
        </p:spPr>
        <p:txBody>
          <a:bodyPr wrap="none" rtlCol="0">
            <a:spAutoFit/>
          </a:bodyPr>
          <a:lstStyle/>
          <a:p>
            <a:r>
              <a:rPr lang="en-US" dirty="0" smtClean="0">
                <a:latin typeface="Calibri"/>
                <a:cs typeface="Calibri"/>
              </a:rPr>
              <a:t>Construction inspired by a counterexample of </a:t>
            </a:r>
            <a:r>
              <a:rPr lang="en-US" dirty="0" err="1" smtClean="0">
                <a:latin typeface="Calibri"/>
                <a:cs typeface="Calibri"/>
              </a:rPr>
              <a:t>Raz</a:t>
            </a:r>
            <a:r>
              <a:rPr lang="en-US" dirty="0" smtClean="0">
                <a:latin typeface="Calibri"/>
                <a:cs typeface="Calibri"/>
              </a:rPr>
              <a:t> to</a:t>
            </a:r>
          </a:p>
          <a:p>
            <a:r>
              <a:rPr lang="en-US" dirty="0" smtClean="0">
                <a:latin typeface="Calibri"/>
                <a:cs typeface="Calibri"/>
              </a:rPr>
              <a:t>a well-studied approach for </a:t>
            </a:r>
            <a:r>
              <a:rPr lang="en-US" dirty="0" smtClean="0">
                <a:solidFill>
                  <a:srgbClr val="FF0000"/>
                </a:solidFill>
                <a:latin typeface="Calibri"/>
                <a:cs typeface="Calibri"/>
              </a:rPr>
              <a:t>proving UGC.  </a:t>
            </a:r>
            <a:endParaRPr lang="en-US" dirty="0">
              <a:solidFill>
                <a:srgbClr val="FF0000"/>
              </a:solidFill>
              <a:latin typeface="Calibri"/>
              <a:cs typeface="Calibri"/>
            </a:endParaRPr>
          </a:p>
        </p:txBody>
      </p:sp>
      <p:sp>
        <p:nvSpPr>
          <p:cNvPr id="11" name="TextBox 10"/>
          <p:cNvSpPr txBox="1"/>
          <p:nvPr/>
        </p:nvSpPr>
        <p:spPr>
          <a:xfrm>
            <a:off x="7467600" y="3124200"/>
            <a:ext cx="706744" cy="461665"/>
          </a:xfrm>
          <a:prstGeom prst="rect">
            <a:avLst/>
          </a:prstGeom>
          <a:noFill/>
        </p:spPr>
        <p:txBody>
          <a:bodyPr wrap="none" rtlCol="0">
            <a:spAutoFit/>
          </a:bodyPr>
          <a:lstStyle/>
          <a:p>
            <a:r>
              <a:rPr lang="en-US" dirty="0" smtClean="0"/>
              <a:t>d=2</a:t>
            </a:r>
            <a:endParaRPr lang="en-US" dirty="0"/>
          </a:p>
        </p:txBody>
      </p:sp>
    </p:spTree>
    <p:extLst>
      <p:ext uri="{BB962C8B-B14F-4D97-AF65-F5344CB8AC3E}">
        <p14:creationId xmlns:p14="http://schemas.microsoft.com/office/powerpoint/2010/main" val="257377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analyses of </a:t>
            </a:r>
            <a:r>
              <a:rPr lang="en-US" dirty="0" err="1" smtClean="0"/>
              <a:t>Semidefinite</a:t>
            </a:r>
            <a:r>
              <a:rPr lang="en-US" dirty="0" smtClean="0"/>
              <a:t> programs;</a:t>
            </a:r>
            <a:br>
              <a:rPr lang="en-US" dirty="0" smtClean="0"/>
            </a:br>
            <a:r>
              <a:rPr lang="en-US" dirty="0" smtClean="0"/>
              <a:t>Higher-order spectral graph theory.</a:t>
            </a:r>
            <a:endParaRPr lang="en-US" dirty="0"/>
          </a:p>
        </p:txBody>
      </p:sp>
      <p:sp>
        <p:nvSpPr>
          <p:cNvPr id="3" name="Content Placeholder 2"/>
          <p:cNvSpPr>
            <a:spLocks noGrp="1"/>
          </p:cNvSpPr>
          <p:nvPr>
            <p:ph idx="1"/>
          </p:nvPr>
        </p:nvSpPr>
        <p:spPr/>
        <p:txBody>
          <a:bodyPr/>
          <a:lstStyle/>
          <a:p>
            <a:r>
              <a:rPr lang="en-US" dirty="0" smtClean="0"/>
              <a:t>SDP: subcase of </a:t>
            </a:r>
            <a:r>
              <a:rPr lang="en-US" dirty="0" smtClean="0">
                <a:solidFill>
                  <a:srgbClr val="FF0000"/>
                </a:solidFill>
              </a:rPr>
              <a:t>convex programming</a:t>
            </a:r>
            <a:r>
              <a:rPr lang="en-US" dirty="0" smtClean="0"/>
              <a:t>. </a:t>
            </a:r>
          </a:p>
          <a:p>
            <a:r>
              <a:rPr lang="en-US" sz="2000" dirty="0" smtClean="0">
                <a:solidFill>
                  <a:srgbClr val="008000"/>
                </a:solidFill>
                <a:latin typeface="Arial Narrow Bold"/>
                <a:cs typeface="Arial Narrow Bold"/>
              </a:rPr>
              <a:t>[Khot02] </a:t>
            </a:r>
            <a:r>
              <a:rPr lang="en-US" dirty="0" smtClean="0"/>
              <a:t>suggested it as a way to try to </a:t>
            </a:r>
            <a:r>
              <a:rPr lang="en-US" dirty="0" smtClean="0">
                <a:solidFill>
                  <a:srgbClr val="FF0000"/>
                </a:solidFill>
              </a:rPr>
              <a:t>disprove </a:t>
            </a:r>
            <a:r>
              <a:rPr lang="en-US" dirty="0" smtClean="0"/>
              <a:t>UGC (i.e., give a good approximation to UG problem)</a:t>
            </a:r>
          </a:p>
          <a:p>
            <a:r>
              <a:rPr lang="en-US" dirty="0" smtClean="0"/>
              <a:t> </a:t>
            </a:r>
            <a:r>
              <a:rPr lang="en-US" sz="1800" dirty="0">
                <a:solidFill>
                  <a:srgbClr val="008000"/>
                </a:solidFill>
                <a:latin typeface="Arial Narrow Bold"/>
                <a:cs typeface="Arial Narrow Bold"/>
              </a:rPr>
              <a:t>[</a:t>
            </a:r>
            <a:r>
              <a:rPr lang="en-US" sz="1800" dirty="0" err="1">
                <a:solidFill>
                  <a:srgbClr val="008000"/>
                </a:solidFill>
                <a:latin typeface="Arial Narrow Bold"/>
                <a:cs typeface="Arial Narrow Bold"/>
              </a:rPr>
              <a:t>Arora</a:t>
            </a:r>
            <a:r>
              <a:rPr lang="en-US" sz="1800" dirty="0">
                <a:solidFill>
                  <a:srgbClr val="008000"/>
                </a:solidFill>
                <a:latin typeface="Arial Narrow Bold"/>
                <a:cs typeface="Arial Narrow Bold"/>
              </a:rPr>
              <a:t>, </a:t>
            </a:r>
            <a:r>
              <a:rPr lang="en-US" sz="1800" dirty="0" err="1">
                <a:solidFill>
                  <a:srgbClr val="FF0000"/>
                </a:solidFill>
                <a:latin typeface="Arial Narrow Bold"/>
                <a:cs typeface="Arial Narrow Bold"/>
              </a:rPr>
              <a:t>Khot</a:t>
            </a:r>
            <a:r>
              <a:rPr lang="en-US" sz="1800" dirty="0">
                <a:solidFill>
                  <a:srgbClr val="008000"/>
                </a:solidFill>
                <a:latin typeface="Arial Narrow Bold"/>
                <a:cs typeface="Arial Narrow Bold"/>
              </a:rPr>
              <a:t>, </a:t>
            </a:r>
            <a:r>
              <a:rPr lang="en-US" sz="1800" dirty="0" err="1">
                <a:solidFill>
                  <a:srgbClr val="008000"/>
                </a:solidFill>
                <a:latin typeface="Arial Narrow Bold"/>
                <a:cs typeface="Arial Narrow Bold"/>
              </a:rPr>
              <a:t>Kolla</a:t>
            </a:r>
            <a:r>
              <a:rPr lang="en-US" sz="1800" dirty="0">
                <a:solidFill>
                  <a:srgbClr val="008000"/>
                </a:solidFill>
                <a:latin typeface="Arial Narrow Bold"/>
                <a:cs typeface="Arial Narrow Bold"/>
              </a:rPr>
              <a:t>, </a:t>
            </a:r>
            <a:r>
              <a:rPr lang="en-US" sz="1800" dirty="0" err="1">
                <a:solidFill>
                  <a:srgbClr val="008000"/>
                </a:solidFill>
                <a:latin typeface="Arial Narrow Bold"/>
                <a:cs typeface="Arial Narrow Bold"/>
              </a:rPr>
              <a:t>Steurer</a:t>
            </a:r>
            <a:r>
              <a:rPr lang="en-US" sz="1800" dirty="0">
                <a:solidFill>
                  <a:srgbClr val="008000"/>
                </a:solidFill>
                <a:latin typeface="Arial Narrow Bold"/>
                <a:cs typeface="Arial Narrow Bold"/>
              </a:rPr>
              <a:t>, </a:t>
            </a:r>
            <a:r>
              <a:rPr lang="en-US" sz="1800" dirty="0" err="1">
                <a:solidFill>
                  <a:srgbClr val="008000"/>
                </a:solidFill>
                <a:latin typeface="Arial Narrow Bold"/>
                <a:cs typeface="Arial Narrow Bold"/>
              </a:rPr>
              <a:t>Tulsiani</a:t>
            </a:r>
            <a:r>
              <a:rPr lang="en-US" sz="1800" dirty="0">
                <a:solidFill>
                  <a:srgbClr val="008000"/>
                </a:solidFill>
                <a:latin typeface="Arial Narrow Bold"/>
                <a:cs typeface="Arial Narrow Bold"/>
              </a:rPr>
              <a:t>, Vishnoi’08</a:t>
            </a:r>
            <a:r>
              <a:rPr lang="en-US" dirty="0" smtClean="0"/>
              <a:t>]Used SDP to show that UG problem is easy when constraint graph </a:t>
            </a:r>
            <a:r>
              <a:rPr lang="en-US" dirty="0" smtClean="0">
                <a:solidFill>
                  <a:srgbClr val="FF0000"/>
                </a:solidFill>
              </a:rPr>
              <a:t>is random or random-like (“expander”)</a:t>
            </a:r>
            <a:r>
              <a:rPr lang="en-US" dirty="0" smtClean="0"/>
              <a:t>;</a:t>
            </a:r>
          </a:p>
          <a:p>
            <a:r>
              <a:rPr lang="en-US" dirty="0" smtClean="0"/>
              <a:t>SDP + eigenvalue methods (“high order spectral graph theory”) lead to </a:t>
            </a:r>
            <a:r>
              <a:rPr lang="en-US" dirty="0" err="1" smtClean="0">
                <a:solidFill>
                  <a:srgbClr val="FF0000"/>
                </a:solidFill>
              </a:rPr>
              <a:t>subexponential</a:t>
            </a:r>
            <a:r>
              <a:rPr lang="en-US" dirty="0" smtClean="0"/>
              <a:t> algorithms for UG problem </a:t>
            </a:r>
            <a:r>
              <a:rPr lang="en-US" sz="1800" dirty="0" smtClean="0">
                <a:solidFill>
                  <a:srgbClr val="008000"/>
                </a:solidFill>
                <a:latin typeface="Arial Narrow Bold"/>
                <a:cs typeface="Arial Narrow Bold"/>
              </a:rPr>
              <a:t>[</a:t>
            </a:r>
            <a:r>
              <a:rPr lang="en-US" sz="1800" dirty="0" err="1" smtClean="0">
                <a:solidFill>
                  <a:srgbClr val="008000"/>
                </a:solidFill>
                <a:latin typeface="Arial Narrow Bold"/>
                <a:cs typeface="Arial Narrow Bold"/>
              </a:rPr>
              <a:t>Arora</a:t>
            </a:r>
            <a:r>
              <a:rPr lang="en-US" sz="1800" dirty="0" smtClean="0">
                <a:solidFill>
                  <a:srgbClr val="008000"/>
                </a:solidFill>
                <a:latin typeface="Arial Narrow Bold"/>
                <a:cs typeface="Arial Narrow Bold"/>
              </a:rPr>
              <a:t>, Barak, Steurer’10], [</a:t>
            </a:r>
            <a:r>
              <a:rPr lang="en-US" sz="1800" dirty="0" err="1" smtClean="0">
                <a:solidFill>
                  <a:srgbClr val="008000"/>
                </a:solidFill>
                <a:latin typeface="Arial Narrow Bold"/>
                <a:cs typeface="Arial Narrow Bold"/>
              </a:rPr>
              <a:t>Barak,Raghavendra</a:t>
            </a:r>
            <a:r>
              <a:rPr lang="en-US" sz="1800" dirty="0" smtClean="0">
                <a:solidFill>
                  <a:srgbClr val="008000"/>
                </a:solidFill>
                <a:latin typeface="Arial Narrow Bold"/>
                <a:cs typeface="Arial Narrow Bold"/>
              </a:rPr>
              <a:t>, </a:t>
            </a:r>
            <a:r>
              <a:rPr lang="en-US" sz="1800" dirty="0" err="1" smtClean="0">
                <a:solidFill>
                  <a:srgbClr val="008000"/>
                </a:solidFill>
                <a:latin typeface="Arial Narrow Bold"/>
                <a:cs typeface="Arial Narrow Bold"/>
              </a:rPr>
              <a:t>Steurer</a:t>
            </a:r>
            <a:r>
              <a:rPr lang="en-US" sz="1800" dirty="0">
                <a:solidFill>
                  <a:srgbClr val="008000"/>
                </a:solidFill>
                <a:latin typeface="Arial Narrow Bold"/>
                <a:cs typeface="Arial Narrow Bold"/>
              </a:rPr>
              <a:t> </a:t>
            </a:r>
            <a:r>
              <a:rPr lang="en-US" sz="1800" dirty="0" smtClean="0">
                <a:solidFill>
                  <a:srgbClr val="008000"/>
                </a:solidFill>
                <a:latin typeface="Arial Narrow Bold"/>
                <a:cs typeface="Arial Narrow Bold"/>
              </a:rPr>
              <a:t>‘11], [Guruswami-Sinop’11]. </a:t>
            </a:r>
          </a:p>
          <a:p>
            <a:r>
              <a:rPr lang="en-US" sz="2000" dirty="0"/>
              <a:t> </a:t>
            </a:r>
            <a:r>
              <a:rPr lang="en-US" dirty="0" smtClean="0"/>
              <a:t>Many recent results about connection of higher eigenvalues to </a:t>
            </a:r>
            <a:r>
              <a:rPr lang="en-US" dirty="0" smtClean="0">
                <a:solidFill>
                  <a:srgbClr val="FF0000"/>
                </a:solidFill>
              </a:rPr>
              <a:t>graph expansion</a:t>
            </a:r>
            <a:r>
              <a:rPr lang="en-US" dirty="0" smtClean="0"/>
              <a:t>…</a:t>
            </a:r>
            <a:endParaRPr lang="en-US" sz="2800" dirty="0" smtClean="0"/>
          </a:p>
        </p:txBody>
      </p:sp>
    </p:spTree>
    <p:extLst>
      <p:ext uri="{BB962C8B-B14F-4D97-AF65-F5344CB8AC3E}">
        <p14:creationId xmlns:p14="http://schemas.microsoft.com/office/powerpoint/2010/main" val="30675858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contributions of </a:t>
            </a:r>
            <a:r>
              <a:rPr lang="en-US" dirty="0" err="1" smtClean="0"/>
              <a:t>Khot</a:t>
            </a:r>
            <a:endParaRPr lang="en-US" dirty="0"/>
          </a:p>
        </p:txBody>
      </p:sp>
      <p:sp>
        <p:nvSpPr>
          <p:cNvPr id="3" name="Content Placeholder 2"/>
          <p:cNvSpPr>
            <a:spLocks noGrp="1"/>
          </p:cNvSpPr>
          <p:nvPr>
            <p:ph idx="1"/>
          </p:nvPr>
        </p:nvSpPr>
        <p:spPr/>
        <p:txBody>
          <a:bodyPr/>
          <a:lstStyle/>
          <a:p>
            <a:r>
              <a:rPr lang="en-US" dirty="0" err="1" smtClean="0"/>
              <a:t>Inapproximability</a:t>
            </a:r>
            <a:r>
              <a:rPr lang="en-US" dirty="0" smtClean="0"/>
              <a:t> results that </a:t>
            </a:r>
            <a:r>
              <a:rPr lang="en-US" dirty="0" smtClean="0">
                <a:solidFill>
                  <a:srgbClr val="FF0000"/>
                </a:solidFill>
              </a:rPr>
              <a:t>don’t </a:t>
            </a:r>
            <a:r>
              <a:rPr lang="en-US" dirty="0" smtClean="0"/>
              <a:t>rely on UGC (only on </a:t>
            </a:r>
            <a:br>
              <a:rPr lang="en-US" dirty="0" smtClean="0"/>
            </a:br>
            <a:r>
              <a:rPr lang="en-US" dirty="0" smtClean="0"/>
              <a:t>P ≠NP):</a:t>
            </a:r>
            <a:r>
              <a:rPr lang="en-US" dirty="0"/>
              <a:t> </a:t>
            </a:r>
            <a:r>
              <a:rPr lang="en-US" dirty="0" smtClean="0">
                <a:solidFill>
                  <a:srgbClr val="FF0000"/>
                </a:solidFill>
              </a:rPr>
              <a:t>Shortest Vector in Integer Lattice, </a:t>
            </a:r>
            <a:r>
              <a:rPr lang="en-US" dirty="0" smtClean="0"/>
              <a:t>Max-Clique, </a:t>
            </a:r>
            <a:r>
              <a:rPr lang="en-US" dirty="0" err="1" smtClean="0"/>
              <a:t>Hypergraph</a:t>
            </a:r>
            <a:r>
              <a:rPr lang="en-US" dirty="0" smtClean="0"/>
              <a:t> Vertex Cover and Coloring, Metric Labeling, Learning parities with noise,…</a:t>
            </a:r>
          </a:p>
          <a:p>
            <a:r>
              <a:rPr lang="en-US" dirty="0" err="1" smtClean="0"/>
              <a:t>Lowerbounds</a:t>
            </a:r>
            <a:r>
              <a:rPr lang="en-US" dirty="0" smtClean="0"/>
              <a:t> for approximation ratios achieved by</a:t>
            </a:r>
            <a:br>
              <a:rPr lang="en-US" dirty="0" smtClean="0"/>
            </a:br>
            <a:r>
              <a:rPr lang="en-US" dirty="0" smtClean="0">
                <a:solidFill>
                  <a:srgbClr val="FF0000"/>
                </a:solidFill>
              </a:rPr>
              <a:t>SDP hierarchies</a:t>
            </a:r>
            <a:r>
              <a:rPr lang="en-US" dirty="0" smtClean="0"/>
              <a:t>…</a:t>
            </a:r>
          </a:p>
          <a:p>
            <a:r>
              <a:rPr lang="en-US" dirty="0" smtClean="0">
                <a:solidFill>
                  <a:srgbClr val="FF0000"/>
                </a:solidFill>
              </a:rPr>
              <a:t>Best progress to date on proving UGC </a:t>
            </a:r>
            <a:r>
              <a:rPr lang="en-US" dirty="0" smtClean="0"/>
              <a:t>(NP-completeness for</a:t>
            </a:r>
          </a:p>
          <a:p>
            <a:pPr marL="0" indent="0">
              <a:buNone/>
            </a:pPr>
            <a:r>
              <a:rPr lang="en-US" dirty="0"/>
              <a:t> </a:t>
            </a:r>
            <a:r>
              <a:rPr lang="en-US" dirty="0" smtClean="0"/>
              <a:t>   a similar problem over R). </a:t>
            </a:r>
            <a:r>
              <a:rPr lang="en-US" sz="1800" dirty="0" smtClean="0">
                <a:solidFill>
                  <a:srgbClr val="008000"/>
                </a:solidFill>
                <a:latin typeface="Arial Narrow Bold"/>
                <a:cs typeface="Arial Narrow Bold"/>
              </a:rPr>
              <a:t>[Khot-Moshkovitz’11]</a:t>
            </a:r>
          </a:p>
          <a:p>
            <a:endParaRPr lang="en-US" dirty="0"/>
          </a:p>
        </p:txBody>
      </p:sp>
    </p:spTree>
    <p:extLst>
      <p:ext uri="{BB962C8B-B14F-4D97-AF65-F5344CB8AC3E}">
        <p14:creationId xmlns:p14="http://schemas.microsoft.com/office/powerpoint/2010/main" val="13793110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4" name="TextBox 3"/>
          <p:cNvSpPr txBox="1"/>
          <p:nvPr/>
        </p:nvSpPr>
        <p:spPr>
          <a:xfrm>
            <a:off x="609600" y="1752600"/>
            <a:ext cx="7783952" cy="1938992"/>
          </a:xfrm>
          <a:prstGeom prst="rect">
            <a:avLst/>
          </a:prstGeom>
          <a:noFill/>
        </p:spPr>
        <p:txBody>
          <a:bodyPr wrap="none" rtlCol="0">
            <a:spAutoFit/>
          </a:bodyPr>
          <a:lstStyle/>
          <a:p>
            <a:r>
              <a:rPr lang="en-US" dirty="0" err="1" smtClean="0">
                <a:solidFill>
                  <a:srgbClr val="660066"/>
                </a:solidFill>
                <a:latin typeface="Calibri"/>
                <a:cs typeface="Calibri"/>
              </a:rPr>
              <a:t>Khot’s</a:t>
            </a:r>
            <a:r>
              <a:rPr lang="en-US" dirty="0" smtClean="0">
                <a:solidFill>
                  <a:srgbClr val="660066"/>
                </a:solidFill>
                <a:latin typeface="Calibri"/>
                <a:cs typeface="Calibri"/>
              </a:rPr>
              <a:t> 2002 definition of UG problem and UGC proved</a:t>
            </a:r>
          </a:p>
          <a:p>
            <a:r>
              <a:rPr lang="en-US" dirty="0">
                <a:solidFill>
                  <a:srgbClr val="660066"/>
                </a:solidFill>
                <a:latin typeface="Calibri"/>
                <a:cs typeface="Calibri"/>
              </a:rPr>
              <a:t>v</a:t>
            </a:r>
            <a:r>
              <a:rPr lang="en-US" dirty="0" smtClean="0">
                <a:solidFill>
                  <a:srgbClr val="660066"/>
                </a:solidFill>
                <a:latin typeface="Calibri"/>
                <a:cs typeface="Calibri"/>
              </a:rPr>
              <a:t>ery prescient and subsequent work (including his significant</a:t>
            </a:r>
          </a:p>
          <a:p>
            <a:r>
              <a:rPr lang="en-US" dirty="0" smtClean="0">
                <a:solidFill>
                  <a:srgbClr val="660066"/>
                </a:solidFill>
                <a:latin typeface="Calibri"/>
                <a:cs typeface="Calibri"/>
              </a:rPr>
              <a:t>contributions) led to an exciting decade of new discoveries</a:t>
            </a:r>
          </a:p>
          <a:p>
            <a:r>
              <a:rPr lang="en-US" dirty="0">
                <a:solidFill>
                  <a:srgbClr val="660066"/>
                </a:solidFill>
                <a:latin typeface="Calibri"/>
                <a:cs typeface="Calibri"/>
              </a:rPr>
              <a:t>i</a:t>
            </a:r>
            <a:r>
              <a:rPr lang="en-US" dirty="0" smtClean="0">
                <a:solidFill>
                  <a:srgbClr val="660066"/>
                </a:solidFill>
                <a:latin typeface="Calibri"/>
                <a:cs typeface="Calibri"/>
              </a:rPr>
              <a:t>n theoretical CS and math, with more to come.</a:t>
            </a:r>
          </a:p>
          <a:p>
            <a:r>
              <a:rPr lang="en-US" dirty="0" smtClean="0">
                <a:solidFill>
                  <a:srgbClr val="660066"/>
                </a:solidFill>
                <a:latin typeface="Calibri"/>
                <a:cs typeface="Calibri"/>
              </a:rPr>
              <a:t> </a:t>
            </a:r>
            <a:endParaRPr lang="en-US" dirty="0">
              <a:solidFill>
                <a:srgbClr val="660066"/>
              </a:solidFill>
              <a:latin typeface="Calibri"/>
              <a:cs typeface="Calibri"/>
            </a:endParaRPr>
          </a:p>
        </p:txBody>
      </p:sp>
      <p:sp>
        <p:nvSpPr>
          <p:cNvPr id="6" name="TextBox 5"/>
          <p:cNvSpPr txBox="1"/>
          <p:nvPr/>
        </p:nvSpPr>
        <p:spPr>
          <a:xfrm>
            <a:off x="685800" y="3657600"/>
            <a:ext cx="6506258" cy="1200328"/>
          </a:xfrm>
          <a:prstGeom prst="rect">
            <a:avLst/>
          </a:prstGeom>
          <a:noFill/>
        </p:spPr>
        <p:txBody>
          <a:bodyPr wrap="none" rtlCol="0">
            <a:spAutoFit/>
          </a:bodyPr>
          <a:lstStyle/>
          <a:p>
            <a:r>
              <a:rPr lang="en-US" dirty="0" smtClean="0">
                <a:latin typeface="Calibri"/>
                <a:cs typeface="Calibri"/>
              </a:rPr>
              <a:t>(</a:t>
            </a:r>
            <a:r>
              <a:rPr lang="en-US" dirty="0" smtClean="0">
                <a:solidFill>
                  <a:srgbClr val="FF0000"/>
                </a:solidFill>
                <a:latin typeface="Calibri"/>
                <a:cs typeface="Calibri"/>
              </a:rPr>
              <a:t>Unanticipated</a:t>
            </a:r>
            <a:r>
              <a:rPr lang="en-US" dirty="0" smtClean="0">
                <a:latin typeface="Calibri"/>
                <a:cs typeface="Calibri"/>
              </a:rPr>
              <a:t> by most experts, certainly by me.).</a:t>
            </a:r>
          </a:p>
          <a:p>
            <a:endParaRPr lang="en-US" dirty="0">
              <a:latin typeface="Calibri"/>
              <a:cs typeface="Calibri"/>
            </a:endParaRPr>
          </a:p>
          <a:p>
            <a:endParaRPr lang="en-US" dirty="0">
              <a:latin typeface="Calibri"/>
              <a:cs typeface="Calibri"/>
            </a:endParaRPr>
          </a:p>
        </p:txBody>
      </p:sp>
      <p:sp>
        <p:nvSpPr>
          <p:cNvPr id="7" name="TextBox 6"/>
          <p:cNvSpPr txBox="1"/>
          <p:nvPr/>
        </p:nvSpPr>
        <p:spPr>
          <a:xfrm>
            <a:off x="990600" y="4724400"/>
            <a:ext cx="3573965" cy="461665"/>
          </a:xfrm>
          <a:prstGeom prst="rect">
            <a:avLst/>
          </a:prstGeom>
          <a:noFill/>
        </p:spPr>
        <p:txBody>
          <a:bodyPr wrap="none" rtlCol="0">
            <a:spAutoFit/>
          </a:bodyPr>
          <a:lstStyle/>
          <a:p>
            <a:r>
              <a:rPr lang="en-US" dirty="0" smtClean="0">
                <a:solidFill>
                  <a:srgbClr val="FF0000"/>
                </a:solidFill>
                <a:latin typeface="Calibri"/>
                <a:cs typeface="Calibri"/>
              </a:rPr>
              <a:t>Congratulations, </a:t>
            </a:r>
            <a:r>
              <a:rPr lang="en-US" dirty="0" err="1" smtClean="0">
                <a:solidFill>
                  <a:srgbClr val="FF0000"/>
                </a:solidFill>
                <a:latin typeface="Calibri"/>
                <a:cs typeface="Calibri"/>
              </a:rPr>
              <a:t>Subhash</a:t>
            </a:r>
            <a:r>
              <a:rPr lang="en-US" dirty="0" smtClean="0">
                <a:solidFill>
                  <a:srgbClr val="FF0000"/>
                </a:solidFill>
                <a:latin typeface="Calibri"/>
                <a:cs typeface="Calibri"/>
              </a:rPr>
              <a:t>!!</a:t>
            </a:r>
            <a:endParaRPr lang="en-US" dirty="0">
              <a:solidFill>
                <a:srgbClr val="FF0000"/>
              </a:solidFill>
              <a:latin typeface="Calibri"/>
              <a:cs typeface="Calibri"/>
            </a:endParaRPr>
          </a:p>
        </p:txBody>
      </p:sp>
      <p:pic>
        <p:nvPicPr>
          <p:cNvPr id="8" name="Picture 7" descr="khotmu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429000"/>
            <a:ext cx="1600200" cy="2439329"/>
          </a:xfrm>
          <a:prstGeom prst="rect">
            <a:avLst/>
          </a:prstGeom>
        </p:spPr>
      </p:pic>
    </p:spTree>
    <p:extLst>
      <p:ext uri="{BB962C8B-B14F-4D97-AF65-F5344CB8AC3E}">
        <p14:creationId xmlns:p14="http://schemas.microsoft.com/office/powerpoint/2010/main" val="1453698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0"/>
                </a:solidFill>
              </a:rPr>
              <a:t>Main points from </a:t>
            </a:r>
            <a:r>
              <a:rPr lang="en-US" dirty="0" err="1">
                <a:solidFill>
                  <a:srgbClr val="000090"/>
                </a:solidFill>
              </a:rPr>
              <a:t>Nevanlinna</a:t>
            </a:r>
            <a:r>
              <a:rPr lang="en-US" dirty="0">
                <a:solidFill>
                  <a:srgbClr val="000090"/>
                </a:solidFill>
              </a:rPr>
              <a:t> Prize Citation…</a:t>
            </a:r>
            <a:endParaRPr lang="en-US" dirty="0"/>
          </a:p>
        </p:txBody>
      </p:sp>
      <p:sp>
        <p:nvSpPr>
          <p:cNvPr id="4" name="TextBox 3"/>
          <p:cNvSpPr txBox="1"/>
          <p:nvPr/>
        </p:nvSpPr>
        <p:spPr>
          <a:xfrm>
            <a:off x="685800" y="1752600"/>
            <a:ext cx="7902599" cy="4401205"/>
          </a:xfrm>
          <a:prstGeom prst="rect">
            <a:avLst/>
          </a:prstGeom>
          <a:noFill/>
        </p:spPr>
        <p:txBody>
          <a:bodyPr wrap="none" rtlCol="0">
            <a:spAutoFit/>
          </a:bodyPr>
          <a:lstStyle/>
          <a:p>
            <a:pPr marL="342900" indent="-342900">
              <a:buFont typeface="Arial"/>
              <a:buChar char="•"/>
            </a:pPr>
            <a:r>
              <a:rPr lang="en-US" sz="2800" dirty="0" smtClean="0">
                <a:latin typeface="Calibri"/>
                <a:cs typeface="Calibri"/>
              </a:rPr>
              <a:t>Defined </a:t>
            </a:r>
            <a:r>
              <a:rPr lang="en-US" sz="2800" dirty="0" smtClean="0">
                <a:solidFill>
                  <a:srgbClr val="FF0000"/>
                </a:solidFill>
                <a:latin typeface="Calibri"/>
                <a:cs typeface="Calibri"/>
              </a:rPr>
              <a:t>“unique games” problem </a:t>
            </a:r>
            <a:r>
              <a:rPr lang="en-US" sz="2800" dirty="0" smtClean="0">
                <a:latin typeface="Calibri"/>
                <a:cs typeface="Calibri"/>
              </a:rPr>
              <a:t>between </a:t>
            </a:r>
            <a:br>
              <a:rPr lang="en-US" sz="2800" dirty="0" smtClean="0">
                <a:latin typeface="Calibri"/>
                <a:cs typeface="Calibri"/>
              </a:rPr>
            </a:br>
            <a:r>
              <a:rPr lang="en-US" sz="2800" dirty="0" smtClean="0">
                <a:latin typeface="Calibri"/>
                <a:cs typeface="Calibri"/>
              </a:rPr>
              <a:t>P and NP-complete and conjectured it is hard.</a:t>
            </a:r>
          </a:p>
          <a:p>
            <a:pPr marL="342900" indent="-342900">
              <a:buFont typeface="Arial"/>
              <a:buChar char="•"/>
            </a:pPr>
            <a:r>
              <a:rPr lang="en-US" sz="2800" dirty="0" smtClean="0">
                <a:latin typeface="Calibri"/>
                <a:cs typeface="Calibri"/>
              </a:rPr>
              <a:t>Showed how this leads to </a:t>
            </a:r>
            <a:r>
              <a:rPr lang="en-US" sz="2800" dirty="0" smtClean="0">
                <a:solidFill>
                  <a:srgbClr val="FF0000"/>
                </a:solidFill>
                <a:latin typeface="Calibri"/>
                <a:cs typeface="Calibri"/>
              </a:rPr>
              <a:t>precise characterization </a:t>
            </a:r>
            <a:br>
              <a:rPr lang="en-US" sz="2800" dirty="0" smtClean="0">
                <a:solidFill>
                  <a:srgbClr val="FF0000"/>
                </a:solidFill>
                <a:latin typeface="Calibri"/>
                <a:cs typeface="Calibri"/>
              </a:rPr>
            </a:br>
            <a:r>
              <a:rPr lang="en-US" sz="2800" dirty="0" smtClean="0">
                <a:solidFill>
                  <a:srgbClr val="FF0000"/>
                </a:solidFill>
                <a:latin typeface="Calibri"/>
                <a:cs typeface="Calibri"/>
              </a:rPr>
              <a:t>of</a:t>
            </a:r>
            <a:r>
              <a:rPr lang="en-US" sz="2800" dirty="0">
                <a:solidFill>
                  <a:srgbClr val="FF0000"/>
                </a:solidFill>
                <a:latin typeface="Calibri"/>
                <a:cs typeface="Calibri"/>
              </a:rPr>
              <a:t> </a:t>
            </a:r>
            <a:r>
              <a:rPr lang="en-US" sz="2800" dirty="0" smtClean="0">
                <a:solidFill>
                  <a:srgbClr val="FF0000"/>
                </a:solidFill>
                <a:latin typeface="Calibri"/>
                <a:cs typeface="Calibri"/>
              </a:rPr>
              <a:t>approximation ratios</a:t>
            </a:r>
            <a:r>
              <a:rPr lang="en-US" sz="2800" dirty="0" smtClean="0">
                <a:latin typeface="Calibri"/>
                <a:cs typeface="Calibri"/>
              </a:rPr>
              <a:t> achievable for various </a:t>
            </a:r>
            <a:br>
              <a:rPr lang="en-US" sz="2800" dirty="0" smtClean="0">
                <a:latin typeface="Calibri"/>
                <a:cs typeface="Calibri"/>
              </a:rPr>
            </a:br>
            <a:r>
              <a:rPr lang="en-US" sz="2800" dirty="0" smtClean="0">
                <a:latin typeface="Calibri"/>
                <a:cs typeface="Calibri"/>
              </a:rPr>
              <a:t>NP-complete problems.</a:t>
            </a:r>
          </a:p>
          <a:p>
            <a:pPr marL="342900" indent="-342900">
              <a:buFont typeface="Arial"/>
              <a:buChar char="•"/>
            </a:pPr>
            <a:r>
              <a:rPr lang="en-US" sz="2800" dirty="0">
                <a:solidFill>
                  <a:srgbClr val="FF0000"/>
                </a:solidFill>
                <a:latin typeface="Calibri"/>
                <a:cs typeface="Calibri"/>
              </a:rPr>
              <a:t>U</a:t>
            </a:r>
            <a:r>
              <a:rPr lang="en-US" sz="2800" dirty="0" smtClean="0">
                <a:solidFill>
                  <a:srgbClr val="FF0000"/>
                </a:solidFill>
                <a:latin typeface="Calibri"/>
                <a:cs typeface="Calibri"/>
              </a:rPr>
              <a:t>nconditional</a:t>
            </a:r>
            <a:r>
              <a:rPr lang="en-US" sz="2800" dirty="0" smtClean="0">
                <a:latin typeface="Calibri"/>
                <a:cs typeface="Calibri"/>
              </a:rPr>
              <a:t> new results in  </a:t>
            </a:r>
            <a:r>
              <a:rPr lang="en-US" sz="2800" dirty="0" err="1" smtClean="0">
                <a:solidFill>
                  <a:srgbClr val="FF0000"/>
                </a:solidFill>
                <a:latin typeface="Calibri"/>
                <a:cs typeface="Calibri"/>
              </a:rPr>
              <a:t>isoperimetry</a:t>
            </a:r>
            <a:r>
              <a:rPr lang="en-US" sz="2800" dirty="0" smtClean="0">
                <a:solidFill>
                  <a:srgbClr val="FF0000"/>
                </a:solidFill>
                <a:latin typeface="Calibri"/>
                <a:cs typeface="Calibri"/>
              </a:rPr>
              <a:t>,</a:t>
            </a:r>
            <a:r>
              <a:rPr lang="en-US" sz="2800" dirty="0" smtClean="0">
                <a:latin typeface="Calibri"/>
                <a:cs typeface="Calibri"/>
              </a:rPr>
              <a:t> </a:t>
            </a:r>
            <a:br>
              <a:rPr lang="en-US" sz="2800" dirty="0" smtClean="0">
                <a:latin typeface="Calibri"/>
                <a:cs typeface="Calibri"/>
              </a:rPr>
            </a:br>
            <a:r>
              <a:rPr lang="en-US" sz="2800" dirty="0" smtClean="0">
                <a:solidFill>
                  <a:srgbClr val="660066"/>
                </a:solidFill>
                <a:latin typeface="Calibri"/>
                <a:cs typeface="Calibri"/>
              </a:rPr>
              <a:t>analysis of </a:t>
            </a:r>
            <a:r>
              <a:rPr lang="en-US" sz="2800" dirty="0" err="1" smtClean="0">
                <a:solidFill>
                  <a:srgbClr val="660066"/>
                </a:solidFill>
                <a:latin typeface="Calibri"/>
                <a:cs typeface="Calibri"/>
              </a:rPr>
              <a:t>boolean</a:t>
            </a:r>
            <a:r>
              <a:rPr lang="en-US" sz="2800" dirty="0" smtClean="0">
                <a:solidFill>
                  <a:srgbClr val="660066"/>
                </a:solidFill>
                <a:latin typeface="Calibri"/>
                <a:cs typeface="Calibri"/>
              </a:rPr>
              <a:t> functions</a:t>
            </a:r>
            <a:r>
              <a:rPr lang="en-US" sz="2800" dirty="0" smtClean="0">
                <a:latin typeface="Calibri"/>
                <a:cs typeface="Calibri"/>
              </a:rPr>
              <a:t>, </a:t>
            </a:r>
            <a:r>
              <a:rPr lang="en-US" sz="2800" dirty="0" smtClean="0">
                <a:solidFill>
                  <a:srgbClr val="000090"/>
                </a:solidFill>
                <a:latin typeface="Calibri"/>
                <a:cs typeface="Calibri"/>
              </a:rPr>
              <a:t>distortions of metric </a:t>
            </a:r>
            <a:br>
              <a:rPr lang="en-US" sz="2800" dirty="0" smtClean="0">
                <a:solidFill>
                  <a:srgbClr val="000090"/>
                </a:solidFill>
                <a:latin typeface="Calibri"/>
                <a:cs typeface="Calibri"/>
              </a:rPr>
            </a:br>
            <a:r>
              <a:rPr lang="en-US" sz="2800" dirty="0" smtClean="0">
                <a:solidFill>
                  <a:srgbClr val="000090"/>
                </a:solidFill>
                <a:latin typeface="Calibri"/>
                <a:cs typeface="Calibri"/>
              </a:rPr>
              <a:t>space </a:t>
            </a:r>
            <a:r>
              <a:rPr lang="en-US" sz="2800" dirty="0" err="1" smtClean="0">
                <a:solidFill>
                  <a:srgbClr val="000090"/>
                </a:solidFill>
                <a:latin typeface="Calibri"/>
                <a:cs typeface="Calibri"/>
              </a:rPr>
              <a:t>embeddings</a:t>
            </a:r>
            <a:r>
              <a:rPr lang="en-US" sz="2800" dirty="0" smtClean="0">
                <a:solidFill>
                  <a:srgbClr val="000090"/>
                </a:solidFill>
                <a:latin typeface="Calibri"/>
                <a:cs typeface="Calibri"/>
              </a:rPr>
              <a:t>,</a:t>
            </a:r>
            <a:r>
              <a:rPr lang="en-US" sz="2800" dirty="0" smtClean="0">
                <a:latin typeface="Calibri"/>
                <a:cs typeface="Calibri"/>
              </a:rPr>
              <a:t>…</a:t>
            </a:r>
          </a:p>
          <a:p>
            <a:pPr marL="342900" indent="-342900">
              <a:buFont typeface="Arial"/>
              <a:buChar char="•"/>
            </a:pPr>
            <a:r>
              <a:rPr lang="en-US" sz="2800" dirty="0" smtClean="0">
                <a:latin typeface="Calibri"/>
                <a:cs typeface="Calibri"/>
              </a:rPr>
              <a:t>New connections to Math.  </a:t>
            </a:r>
            <a:br>
              <a:rPr lang="en-US" sz="2800" dirty="0" smtClean="0">
                <a:latin typeface="Calibri"/>
                <a:cs typeface="Calibri"/>
              </a:rPr>
            </a:br>
            <a:endParaRPr lang="en-US" sz="2800" dirty="0">
              <a:latin typeface="Calibri"/>
              <a:cs typeface="Calibri"/>
            </a:endParaRPr>
          </a:p>
        </p:txBody>
      </p:sp>
    </p:spTree>
    <p:extLst>
      <p:ext uri="{BB962C8B-B14F-4D97-AF65-F5344CB8AC3E}">
        <p14:creationId xmlns:p14="http://schemas.microsoft.com/office/powerpoint/2010/main" val="22356602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10600" cy="914400"/>
          </a:xfrm>
        </p:spPr>
        <p:txBody>
          <a:bodyPr/>
          <a:lstStyle/>
          <a:p>
            <a:r>
              <a:rPr lang="en-US" dirty="0">
                <a:solidFill>
                  <a:srgbClr val="000090"/>
                </a:solidFill>
              </a:rPr>
              <a:t>C</a:t>
            </a:r>
            <a:r>
              <a:rPr lang="en-US" dirty="0" smtClean="0">
                <a:solidFill>
                  <a:srgbClr val="000090"/>
                </a:solidFill>
              </a:rPr>
              <a:t>omputational complexity </a:t>
            </a:r>
            <a:endParaRPr lang="en-US" dirty="0">
              <a:solidFill>
                <a:srgbClr val="000090"/>
              </a:solidFill>
            </a:endParaRPr>
          </a:p>
        </p:txBody>
      </p:sp>
      <p:sp>
        <p:nvSpPr>
          <p:cNvPr id="4" name="TextBox 3"/>
          <p:cNvSpPr txBox="1"/>
          <p:nvPr/>
        </p:nvSpPr>
        <p:spPr>
          <a:xfrm>
            <a:off x="609600" y="1676400"/>
            <a:ext cx="7137841" cy="954107"/>
          </a:xfrm>
          <a:prstGeom prst="rect">
            <a:avLst/>
          </a:prstGeom>
          <a:noFill/>
        </p:spPr>
        <p:txBody>
          <a:bodyPr wrap="none" rtlCol="0">
            <a:spAutoFit/>
          </a:bodyPr>
          <a:lstStyle/>
          <a:p>
            <a:r>
              <a:rPr lang="en-US" sz="2800" dirty="0" smtClean="0">
                <a:latin typeface="Calibri"/>
                <a:cs typeface="Calibri"/>
              </a:rPr>
              <a:t>Goal: </a:t>
            </a:r>
            <a:r>
              <a:rPr lang="en-US" sz="2800" dirty="0" smtClean="0">
                <a:solidFill>
                  <a:srgbClr val="660066"/>
                </a:solidFill>
                <a:latin typeface="Calibri"/>
                <a:cs typeface="Calibri"/>
              </a:rPr>
              <a:t>Characterize computation time needed to </a:t>
            </a:r>
          </a:p>
          <a:p>
            <a:r>
              <a:rPr lang="en-US" sz="2800" dirty="0">
                <a:solidFill>
                  <a:srgbClr val="660066"/>
                </a:solidFill>
                <a:latin typeface="Calibri"/>
                <a:cs typeface="Calibri"/>
              </a:rPr>
              <a:t>s</a:t>
            </a:r>
            <a:r>
              <a:rPr lang="en-US" sz="2800" dirty="0" smtClean="0">
                <a:solidFill>
                  <a:srgbClr val="660066"/>
                </a:solidFill>
                <a:latin typeface="Calibri"/>
                <a:cs typeface="Calibri"/>
              </a:rPr>
              <a:t>olve a problem</a:t>
            </a:r>
            <a:endParaRPr lang="en-US" sz="2800" dirty="0">
              <a:solidFill>
                <a:srgbClr val="660066"/>
              </a:solidFill>
              <a:latin typeface="Calibri"/>
              <a:cs typeface="Calibri"/>
            </a:endParaRPr>
          </a:p>
        </p:txBody>
      </p:sp>
      <p:sp>
        <p:nvSpPr>
          <p:cNvPr id="3" name="TextBox 2"/>
          <p:cNvSpPr txBox="1"/>
          <p:nvPr/>
        </p:nvSpPr>
        <p:spPr>
          <a:xfrm>
            <a:off x="609600" y="2895600"/>
            <a:ext cx="5758883" cy="1815882"/>
          </a:xfrm>
          <a:prstGeom prst="rect">
            <a:avLst/>
          </a:prstGeom>
          <a:noFill/>
        </p:spPr>
        <p:txBody>
          <a:bodyPr wrap="none" rtlCol="0">
            <a:spAutoFit/>
          </a:bodyPr>
          <a:lstStyle/>
          <a:p>
            <a:r>
              <a:rPr lang="en-US" sz="2800" dirty="0" smtClean="0">
                <a:latin typeface="Calibri"/>
                <a:cs typeface="Calibri"/>
              </a:rPr>
              <a:t>Ideally, should</a:t>
            </a:r>
            <a:br>
              <a:rPr lang="en-US" sz="2800" dirty="0" smtClean="0">
                <a:latin typeface="Calibri"/>
                <a:cs typeface="Calibri"/>
              </a:rPr>
            </a:br>
            <a:r>
              <a:rPr lang="en-US" sz="2800" dirty="0" smtClean="0">
                <a:latin typeface="Calibri"/>
                <a:cs typeface="Calibri"/>
              </a:rPr>
              <a:t>(a) </a:t>
            </a:r>
            <a:r>
              <a:rPr lang="en-US" sz="2800" dirty="0" smtClean="0">
                <a:solidFill>
                  <a:srgbClr val="FF0000"/>
                </a:solidFill>
                <a:latin typeface="Calibri"/>
                <a:cs typeface="Calibri"/>
              </a:rPr>
              <a:t>design algorithm</a:t>
            </a:r>
            <a:r>
              <a:rPr lang="en-US" sz="2800" dirty="0" smtClean="0">
                <a:latin typeface="Calibri"/>
                <a:cs typeface="Calibri"/>
              </a:rPr>
              <a:t> running in time T.</a:t>
            </a:r>
          </a:p>
          <a:p>
            <a:r>
              <a:rPr lang="en-US" sz="2800" dirty="0" smtClean="0">
                <a:latin typeface="Calibri"/>
                <a:cs typeface="Calibri"/>
              </a:rPr>
              <a:t>(b) show </a:t>
            </a:r>
            <a:r>
              <a:rPr lang="en-US" sz="2800" dirty="0" smtClean="0">
                <a:solidFill>
                  <a:srgbClr val="FF0000"/>
                </a:solidFill>
                <a:latin typeface="Calibri"/>
                <a:cs typeface="Calibri"/>
              </a:rPr>
              <a:t>no other</a:t>
            </a:r>
            <a:r>
              <a:rPr lang="en-US" sz="2800" dirty="0" smtClean="0">
                <a:latin typeface="Calibri"/>
                <a:cs typeface="Calibri"/>
              </a:rPr>
              <a:t> algorithm running </a:t>
            </a:r>
            <a:br>
              <a:rPr lang="en-US" sz="2800" dirty="0" smtClean="0">
                <a:latin typeface="Calibri"/>
                <a:cs typeface="Calibri"/>
              </a:rPr>
            </a:br>
            <a:r>
              <a:rPr lang="en-US" sz="2800" dirty="0" smtClean="0">
                <a:latin typeface="Calibri"/>
                <a:cs typeface="Calibri"/>
              </a:rPr>
              <a:t>in &lt;&lt; T</a:t>
            </a:r>
            <a:r>
              <a:rPr lang="en-US" sz="2800" baseline="30000" dirty="0">
                <a:latin typeface="Calibri"/>
                <a:cs typeface="Calibri"/>
              </a:rPr>
              <a:t> </a:t>
            </a:r>
            <a:r>
              <a:rPr lang="en-US" sz="2800" dirty="0" smtClean="0">
                <a:latin typeface="Calibri"/>
                <a:cs typeface="Calibri"/>
              </a:rPr>
              <a:t>time solves the problem</a:t>
            </a:r>
            <a:endParaRPr lang="en-US" sz="2800" dirty="0">
              <a:latin typeface="Calibri"/>
              <a:cs typeface="Calibri"/>
            </a:endParaRPr>
          </a:p>
        </p:txBody>
      </p:sp>
      <p:pic>
        <p:nvPicPr>
          <p:cNvPr id="6" name="Picture 5" descr="smiley face g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276600"/>
            <a:ext cx="609600" cy="618467"/>
          </a:xfrm>
          <a:prstGeom prst="rect">
            <a:avLst/>
          </a:prstGeom>
        </p:spPr>
      </p:pic>
      <p:pic>
        <p:nvPicPr>
          <p:cNvPr id="7" name="Picture 6" descr="frown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038600"/>
            <a:ext cx="609600" cy="609600"/>
          </a:xfrm>
          <a:prstGeom prst="rect">
            <a:avLst/>
          </a:prstGeom>
        </p:spPr>
      </p:pic>
      <p:sp>
        <p:nvSpPr>
          <p:cNvPr id="8" name="TextBox 7"/>
          <p:cNvSpPr txBox="1"/>
          <p:nvPr/>
        </p:nvSpPr>
        <p:spPr>
          <a:xfrm>
            <a:off x="533400" y="4953000"/>
            <a:ext cx="5854437" cy="954107"/>
          </a:xfrm>
          <a:prstGeom prst="rect">
            <a:avLst/>
          </a:prstGeom>
          <a:noFill/>
        </p:spPr>
        <p:txBody>
          <a:bodyPr wrap="none" rtlCol="0">
            <a:spAutoFit/>
          </a:bodyPr>
          <a:lstStyle/>
          <a:p>
            <a:r>
              <a:rPr lang="en-US" sz="2800" dirty="0" smtClean="0">
                <a:solidFill>
                  <a:srgbClr val="660066"/>
                </a:solidFill>
                <a:latin typeface="Calibri"/>
                <a:cs typeface="Calibri"/>
              </a:rPr>
              <a:t>Very </a:t>
            </a:r>
            <a:r>
              <a:rPr lang="en-US" sz="2800" dirty="0">
                <a:solidFill>
                  <a:srgbClr val="660066"/>
                </a:solidFill>
                <a:latin typeface="Calibri"/>
                <a:cs typeface="Calibri"/>
              </a:rPr>
              <a:t>l</a:t>
            </a:r>
            <a:r>
              <a:rPr lang="en-US" sz="2800" dirty="0" smtClean="0">
                <a:solidFill>
                  <a:srgbClr val="660066"/>
                </a:solidFill>
                <a:latin typeface="Calibri"/>
                <a:cs typeface="Calibri"/>
              </a:rPr>
              <a:t>ittle progress </a:t>
            </a:r>
            <a:r>
              <a:rPr lang="en-US" sz="2800" dirty="0" smtClean="0">
                <a:latin typeface="Calibri"/>
                <a:cs typeface="Calibri"/>
              </a:rPr>
              <a:t>on (b), so we try to</a:t>
            </a:r>
            <a:br>
              <a:rPr lang="en-US" sz="2800" dirty="0" smtClean="0">
                <a:latin typeface="Calibri"/>
                <a:cs typeface="Calibri"/>
              </a:rPr>
            </a:br>
            <a:r>
              <a:rPr lang="en-US" sz="2800" dirty="0" smtClean="0">
                <a:latin typeface="Calibri"/>
                <a:cs typeface="Calibri"/>
              </a:rPr>
              <a:t>prove (b) modulo famous </a:t>
            </a:r>
            <a:r>
              <a:rPr lang="en-US" sz="2800" dirty="0" smtClean="0">
                <a:solidFill>
                  <a:srgbClr val="FF0000"/>
                </a:solidFill>
                <a:latin typeface="Calibri"/>
                <a:cs typeface="Calibri"/>
              </a:rPr>
              <a:t>conjectures.</a:t>
            </a:r>
            <a:endParaRPr lang="en-US" sz="2800" dirty="0">
              <a:solidFill>
                <a:srgbClr val="FF0000"/>
              </a:solidFill>
              <a:latin typeface="Calibri"/>
              <a:cs typeface="Calibri"/>
            </a:endParaRPr>
          </a:p>
        </p:txBody>
      </p:sp>
    </p:spTree>
    <p:extLst>
      <p:ext uri="{BB962C8B-B14F-4D97-AF65-F5344CB8AC3E}">
        <p14:creationId xmlns:p14="http://schemas.microsoft.com/office/powerpoint/2010/main" val="3831457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914400"/>
          </a:xfrm>
        </p:spPr>
        <p:txBody>
          <a:bodyPr/>
          <a:lstStyle/>
          <a:p>
            <a:r>
              <a:rPr lang="en-US" dirty="0" smtClean="0"/>
              <a:t>Example: P </a:t>
            </a:r>
            <a:r>
              <a:rPr lang="en-US" dirty="0" err="1" smtClean="0"/>
              <a:t>vs</a:t>
            </a:r>
            <a:r>
              <a:rPr lang="en-US" dirty="0" smtClean="0"/>
              <a:t> NP </a:t>
            </a:r>
            <a:r>
              <a:rPr lang="en-US" dirty="0" smtClean="0"/>
              <a:t> </a:t>
            </a:r>
            <a:endParaRPr lang="en-US" dirty="0"/>
          </a:p>
        </p:txBody>
      </p:sp>
      <p:sp>
        <p:nvSpPr>
          <p:cNvPr id="4" name="Oval 3"/>
          <p:cNvSpPr/>
          <p:nvPr/>
        </p:nvSpPr>
        <p:spPr>
          <a:xfrm>
            <a:off x="1066800" y="1371600"/>
            <a:ext cx="1676400" cy="335280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1219200" y="2819400"/>
            <a:ext cx="1295400" cy="1981200"/>
          </a:xfrm>
          <a:prstGeom prst="ellipse">
            <a:avLst/>
          </a:prstGeom>
          <a:solidFill>
            <a:srgbClr val="9CCC9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6" name="TextBox 5"/>
          <p:cNvSpPr txBox="1"/>
          <p:nvPr/>
        </p:nvSpPr>
        <p:spPr>
          <a:xfrm>
            <a:off x="1600200" y="2209800"/>
            <a:ext cx="536325" cy="400110"/>
          </a:xfrm>
          <a:prstGeom prst="rect">
            <a:avLst/>
          </a:prstGeom>
          <a:noFill/>
        </p:spPr>
        <p:txBody>
          <a:bodyPr wrap="none" rtlCol="0">
            <a:spAutoFit/>
          </a:bodyPr>
          <a:lstStyle/>
          <a:p>
            <a:r>
              <a:rPr lang="en-US" sz="2000" dirty="0" smtClean="0"/>
              <a:t>NP</a:t>
            </a:r>
            <a:endParaRPr lang="en-US" sz="2000" dirty="0"/>
          </a:p>
        </p:txBody>
      </p:sp>
      <p:sp>
        <p:nvSpPr>
          <p:cNvPr id="7" name="Rectangle 6"/>
          <p:cNvSpPr/>
          <p:nvPr/>
        </p:nvSpPr>
        <p:spPr>
          <a:xfrm>
            <a:off x="2743200" y="3733801"/>
            <a:ext cx="5410200" cy="830997"/>
          </a:xfrm>
          <a:prstGeom prst="rect">
            <a:avLst/>
          </a:prstGeom>
        </p:spPr>
        <p:txBody>
          <a:bodyPr wrap="square">
            <a:spAutoFit/>
          </a:bodyPr>
          <a:lstStyle/>
          <a:p>
            <a:r>
              <a:rPr lang="en-US" dirty="0" smtClean="0">
                <a:solidFill>
                  <a:srgbClr val="008000"/>
                </a:solidFill>
                <a:latin typeface="Calibri"/>
                <a:cs typeface="Calibri"/>
              </a:rPr>
              <a:t>solution can be </a:t>
            </a:r>
            <a:r>
              <a:rPr lang="en-US" dirty="0" smtClean="0">
                <a:solidFill>
                  <a:srgbClr val="FF0000"/>
                </a:solidFill>
                <a:latin typeface="Calibri"/>
                <a:cs typeface="Calibri"/>
              </a:rPr>
              <a:t>found</a:t>
            </a:r>
            <a:r>
              <a:rPr lang="en-US" dirty="0" smtClean="0">
                <a:solidFill>
                  <a:srgbClr val="008000"/>
                </a:solidFill>
                <a:latin typeface="Calibri"/>
                <a:cs typeface="Calibri"/>
              </a:rPr>
              <a:t> in polynomial time </a:t>
            </a:r>
            <a:r>
              <a:rPr lang="en-US" dirty="0" smtClean="0">
                <a:solidFill>
                  <a:srgbClr val="008000"/>
                </a:solidFill>
                <a:latin typeface="Calibri"/>
                <a:cs typeface="Calibri"/>
              </a:rPr>
              <a:t>i.e. </a:t>
            </a:r>
            <a:r>
              <a:rPr lang="en-US" i="1" dirty="0" err="1" smtClean="0">
                <a:solidFill>
                  <a:srgbClr val="008000"/>
                </a:solidFill>
                <a:latin typeface="Calibri"/>
                <a:cs typeface="Calibri"/>
              </a:rPr>
              <a:t>n</a:t>
            </a:r>
            <a:r>
              <a:rPr lang="en-US" i="1" baseline="30000" dirty="0" err="1" smtClean="0">
                <a:solidFill>
                  <a:srgbClr val="008000"/>
                </a:solidFill>
                <a:latin typeface="Calibri"/>
                <a:cs typeface="Calibri"/>
              </a:rPr>
              <a:t>c</a:t>
            </a:r>
            <a:r>
              <a:rPr lang="en-US" dirty="0" smtClean="0">
                <a:solidFill>
                  <a:srgbClr val="008000"/>
                </a:solidFill>
                <a:latin typeface="Calibri"/>
                <a:cs typeface="Calibri"/>
              </a:rPr>
              <a:t>         (</a:t>
            </a:r>
            <a:r>
              <a:rPr lang="en-US" i="1" dirty="0" smtClean="0">
                <a:solidFill>
                  <a:srgbClr val="008000"/>
                </a:solidFill>
                <a:latin typeface="Calibri"/>
                <a:cs typeface="Calibri"/>
              </a:rPr>
              <a:t>n</a:t>
            </a:r>
            <a:r>
              <a:rPr lang="en-US" dirty="0" smtClean="0">
                <a:solidFill>
                  <a:srgbClr val="008000"/>
                </a:solidFill>
                <a:latin typeface="Calibri"/>
                <a:cs typeface="Calibri"/>
              </a:rPr>
              <a:t> </a:t>
            </a:r>
            <a:r>
              <a:rPr lang="en-US" dirty="0">
                <a:solidFill>
                  <a:srgbClr val="008000"/>
                </a:solidFill>
                <a:latin typeface="Calibri"/>
                <a:cs typeface="Calibri"/>
              </a:rPr>
              <a:t>=</a:t>
            </a:r>
            <a:r>
              <a:rPr lang="en-US" dirty="0" smtClean="0">
                <a:solidFill>
                  <a:srgbClr val="008000"/>
                </a:solidFill>
                <a:latin typeface="Calibri"/>
                <a:cs typeface="Calibri"/>
              </a:rPr>
              <a:t> </a:t>
            </a:r>
            <a:r>
              <a:rPr lang="en-US" dirty="0" smtClean="0">
                <a:solidFill>
                  <a:srgbClr val="008000"/>
                </a:solidFill>
                <a:latin typeface="Calibri"/>
                <a:cs typeface="Calibri"/>
              </a:rPr>
              <a:t>“input size”)</a:t>
            </a:r>
            <a:endParaRPr lang="en-US" dirty="0">
              <a:latin typeface="Calibri"/>
              <a:cs typeface="Calibri"/>
            </a:endParaRPr>
          </a:p>
        </p:txBody>
      </p:sp>
      <p:sp>
        <p:nvSpPr>
          <p:cNvPr id="8" name="Rectangle 7"/>
          <p:cNvSpPr/>
          <p:nvPr/>
        </p:nvSpPr>
        <p:spPr>
          <a:xfrm>
            <a:off x="3276600" y="2895601"/>
            <a:ext cx="5867400" cy="461665"/>
          </a:xfrm>
          <a:prstGeom prst="rect">
            <a:avLst/>
          </a:prstGeom>
        </p:spPr>
        <p:txBody>
          <a:bodyPr wrap="square">
            <a:spAutoFit/>
          </a:bodyPr>
          <a:lstStyle/>
          <a:p>
            <a:r>
              <a:rPr lang="en-US" dirty="0" smtClean="0">
                <a:solidFill>
                  <a:srgbClr val="660066"/>
                </a:solidFill>
                <a:latin typeface="Calibri"/>
                <a:cs typeface="Calibri"/>
              </a:rPr>
              <a:t>a </a:t>
            </a:r>
            <a:r>
              <a:rPr lang="en-US" i="1" dirty="0" smtClean="0">
                <a:solidFill>
                  <a:srgbClr val="660066"/>
                </a:solidFill>
                <a:latin typeface="Calibri"/>
                <a:cs typeface="Calibri"/>
              </a:rPr>
              <a:t>good solution </a:t>
            </a:r>
            <a:r>
              <a:rPr lang="en-US" dirty="0" smtClean="0">
                <a:solidFill>
                  <a:srgbClr val="660066"/>
                </a:solidFill>
                <a:latin typeface="Calibri"/>
                <a:cs typeface="Calibri"/>
              </a:rPr>
              <a:t>can be </a:t>
            </a:r>
            <a:r>
              <a:rPr lang="en-US" u="sng" dirty="0" smtClean="0">
                <a:solidFill>
                  <a:srgbClr val="FF0000"/>
                </a:solidFill>
                <a:latin typeface="Calibri"/>
                <a:cs typeface="Calibri"/>
              </a:rPr>
              <a:t>checked</a:t>
            </a:r>
            <a:r>
              <a:rPr lang="en-US" dirty="0" smtClean="0">
                <a:solidFill>
                  <a:srgbClr val="660066"/>
                </a:solidFill>
                <a:latin typeface="Calibri"/>
                <a:cs typeface="Calibri"/>
              </a:rPr>
              <a:t> in </a:t>
            </a:r>
            <a:r>
              <a:rPr lang="en-US" i="1" dirty="0" err="1" smtClean="0">
                <a:solidFill>
                  <a:srgbClr val="660066"/>
                </a:solidFill>
                <a:latin typeface="Calibri"/>
                <a:cs typeface="Calibri"/>
              </a:rPr>
              <a:t>n</a:t>
            </a:r>
            <a:r>
              <a:rPr lang="en-US" i="1" baseline="30000" dirty="0" err="1" smtClean="0">
                <a:solidFill>
                  <a:srgbClr val="660066"/>
                </a:solidFill>
                <a:latin typeface="Calibri"/>
                <a:cs typeface="Calibri"/>
              </a:rPr>
              <a:t>c</a:t>
            </a:r>
            <a:r>
              <a:rPr lang="en-US" dirty="0">
                <a:solidFill>
                  <a:srgbClr val="660066"/>
                </a:solidFill>
                <a:latin typeface="Calibri"/>
                <a:cs typeface="Calibri"/>
              </a:rPr>
              <a:t> </a:t>
            </a:r>
            <a:r>
              <a:rPr lang="en-US" dirty="0" smtClean="0">
                <a:solidFill>
                  <a:srgbClr val="660066"/>
                </a:solidFill>
                <a:latin typeface="Calibri"/>
                <a:cs typeface="Calibri"/>
              </a:rPr>
              <a:t> </a:t>
            </a:r>
            <a:r>
              <a:rPr lang="en-US" dirty="0" smtClean="0">
                <a:solidFill>
                  <a:srgbClr val="660066"/>
                </a:solidFill>
                <a:latin typeface="Calibri"/>
                <a:cs typeface="Calibri"/>
              </a:rPr>
              <a:t>time</a:t>
            </a:r>
            <a:r>
              <a:rPr lang="en-US" dirty="0" smtClean="0">
                <a:solidFill>
                  <a:srgbClr val="660066"/>
                </a:solidFill>
                <a:latin typeface="Calibri"/>
                <a:cs typeface="Calibri"/>
              </a:rPr>
              <a:t>.</a:t>
            </a:r>
            <a:endParaRPr lang="en-US" dirty="0">
              <a:solidFill>
                <a:srgbClr val="660066"/>
              </a:solidFill>
              <a:latin typeface="Calibri"/>
              <a:cs typeface="Calibri"/>
            </a:endParaRPr>
          </a:p>
        </p:txBody>
      </p:sp>
      <p:sp>
        <p:nvSpPr>
          <p:cNvPr id="9" name="Oval 8"/>
          <p:cNvSpPr/>
          <p:nvPr/>
        </p:nvSpPr>
        <p:spPr>
          <a:xfrm>
            <a:off x="1447800" y="1371600"/>
            <a:ext cx="914400" cy="685800"/>
          </a:xfrm>
          <a:prstGeom prst="ellipse">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43200" y="1219200"/>
            <a:ext cx="5791670" cy="1446550"/>
          </a:xfrm>
          <a:prstGeom prst="rect">
            <a:avLst/>
          </a:prstGeom>
          <a:noFill/>
        </p:spPr>
        <p:txBody>
          <a:bodyPr wrap="none" rtlCol="0">
            <a:spAutoFit/>
          </a:bodyPr>
          <a:lstStyle/>
          <a:p>
            <a:r>
              <a:rPr lang="en-US" dirty="0" smtClean="0">
                <a:solidFill>
                  <a:schemeClr val="bg2">
                    <a:lumMod val="60000"/>
                    <a:lumOff val="40000"/>
                  </a:schemeClr>
                </a:solidFill>
                <a:latin typeface="Calibri"/>
                <a:cs typeface="Calibri"/>
              </a:rPr>
              <a:t>NP-complete: Every NP problem </a:t>
            </a:r>
            <a:r>
              <a:rPr lang="en-US" dirty="0" smtClean="0">
                <a:solidFill>
                  <a:srgbClr val="FF0000"/>
                </a:solidFill>
                <a:latin typeface="Calibri"/>
                <a:cs typeface="Calibri"/>
              </a:rPr>
              <a:t>reducible</a:t>
            </a:r>
            <a:r>
              <a:rPr lang="en-US" dirty="0" smtClean="0">
                <a:solidFill>
                  <a:schemeClr val="bg2">
                    <a:lumMod val="60000"/>
                    <a:lumOff val="40000"/>
                  </a:schemeClr>
                </a:solidFill>
                <a:latin typeface="Calibri"/>
                <a:cs typeface="Calibri"/>
              </a:rPr>
              <a:t> </a:t>
            </a:r>
            <a:r>
              <a:rPr lang="en-US" dirty="0" smtClean="0">
                <a:solidFill>
                  <a:schemeClr val="bg2">
                    <a:lumMod val="60000"/>
                    <a:lumOff val="40000"/>
                  </a:schemeClr>
                </a:solidFill>
                <a:latin typeface="Calibri"/>
                <a:cs typeface="Calibri"/>
              </a:rPr>
              <a:t>to </a:t>
            </a:r>
            <a:r>
              <a:rPr lang="en-US" dirty="0" smtClean="0">
                <a:solidFill>
                  <a:schemeClr val="bg2">
                    <a:lumMod val="60000"/>
                    <a:lumOff val="40000"/>
                  </a:schemeClr>
                </a:solidFill>
                <a:latin typeface="Calibri"/>
                <a:cs typeface="Calibri"/>
              </a:rPr>
              <a:t> </a:t>
            </a:r>
            <a:r>
              <a:rPr lang="en-US" dirty="0" smtClean="0">
                <a:solidFill>
                  <a:schemeClr val="bg2">
                    <a:lumMod val="60000"/>
                    <a:lumOff val="40000"/>
                  </a:schemeClr>
                </a:solidFill>
                <a:latin typeface="Calibri"/>
                <a:cs typeface="Calibri"/>
              </a:rPr>
              <a:t/>
            </a:r>
            <a:br>
              <a:rPr lang="en-US" dirty="0" smtClean="0">
                <a:solidFill>
                  <a:schemeClr val="bg2">
                    <a:lumMod val="60000"/>
                    <a:lumOff val="40000"/>
                  </a:schemeClr>
                </a:solidFill>
                <a:latin typeface="Calibri"/>
                <a:cs typeface="Calibri"/>
              </a:rPr>
            </a:br>
            <a:r>
              <a:rPr lang="en-US" dirty="0" smtClean="0">
                <a:solidFill>
                  <a:schemeClr val="bg2">
                    <a:lumMod val="60000"/>
                    <a:lumOff val="40000"/>
                  </a:schemeClr>
                </a:solidFill>
                <a:latin typeface="Calibri"/>
                <a:cs typeface="Calibri"/>
              </a:rPr>
              <a:t>instance of this problem in </a:t>
            </a:r>
            <a:r>
              <a:rPr lang="en-US" dirty="0" err="1" smtClean="0">
                <a:solidFill>
                  <a:schemeClr val="bg2">
                    <a:lumMod val="60000"/>
                    <a:lumOff val="40000"/>
                  </a:schemeClr>
                </a:solidFill>
                <a:latin typeface="Calibri"/>
                <a:cs typeface="Calibri"/>
              </a:rPr>
              <a:t>n</a:t>
            </a:r>
            <a:r>
              <a:rPr lang="en-US" baseline="30000" dirty="0" err="1" smtClean="0">
                <a:solidFill>
                  <a:schemeClr val="bg2">
                    <a:lumMod val="60000"/>
                    <a:lumOff val="40000"/>
                  </a:schemeClr>
                </a:solidFill>
                <a:latin typeface="Calibri"/>
                <a:cs typeface="Calibri"/>
              </a:rPr>
              <a:t>c</a:t>
            </a:r>
            <a:r>
              <a:rPr lang="en-US" dirty="0" smtClean="0">
                <a:solidFill>
                  <a:schemeClr val="bg2">
                    <a:lumMod val="60000"/>
                    <a:lumOff val="40000"/>
                  </a:schemeClr>
                </a:solidFill>
                <a:latin typeface="Calibri"/>
                <a:cs typeface="Calibri"/>
              </a:rPr>
              <a:t> time. </a:t>
            </a:r>
            <a:r>
              <a:rPr lang="en-US" dirty="0" smtClean="0">
                <a:solidFill>
                  <a:schemeClr val="bg2">
                    <a:lumMod val="60000"/>
                    <a:lumOff val="40000"/>
                  </a:schemeClr>
                </a:solidFill>
                <a:latin typeface="Calibri"/>
                <a:cs typeface="Calibri"/>
              </a:rPr>
              <a:t/>
            </a:r>
            <a:br>
              <a:rPr lang="en-US" dirty="0" smtClean="0">
                <a:solidFill>
                  <a:schemeClr val="bg2">
                    <a:lumMod val="60000"/>
                    <a:lumOff val="40000"/>
                  </a:schemeClr>
                </a:solidFill>
                <a:latin typeface="Calibri"/>
                <a:cs typeface="Calibri"/>
              </a:rPr>
            </a:br>
            <a:r>
              <a:rPr lang="en-US" sz="2000" dirty="0" smtClean="0">
                <a:solidFill>
                  <a:schemeClr val="bg2">
                    <a:lumMod val="60000"/>
                    <a:lumOff val="40000"/>
                  </a:schemeClr>
                </a:solidFill>
                <a:latin typeface="Calibri"/>
                <a:cs typeface="Calibri"/>
              </a:rPr>
              <a:t>(</a:t>
            </a:r>
            <a:r>
              <a:rPr lang="en-US" sz="2000" dirty="0" err="1" smtClean="0">
                <a:solidFill>
                  <a:schemeClr val="bg2">
                    <a:lumMod val="60000"/>
                    <a:lumOff val="40000"/>
                  </a:schemeClr>
                </a:solidFill>
                <a:latin typeface="Calibri"/>
                <a:cs typeface="Calibri"/>
              </a:rPr>
              <a:t>e.g</a:t>
            </a:r>
            <a:r>
              <a:rPr lang="en-US" sz="2000" dirty="0" smtClean="0">
                <a:solidFill>
                  <a:schemeClr val="bg2">
                    <a:lumMod val="60000"/>
                    <a:lumOff val="40000"/>
                  </a:schemeClr>
                </a:solidFill>
                <a:latin typeface="Calibri"/>
                <a:cs typeface="Calibri"/>
              </a:rPr>
              <a:t> Traveling </a:t>
            </a:r>
            <a:r>
              <a:rPr lang="en-US" sz="2000" dirty="0" err="1" smtClean="0">
                <a:solidFill>
                  <a:schemeClr val="bg2">
                    <a:lumMod val="60000"/>
                    <a:lumOff val="40000"/>
                  </a:schemeClr>
                </a:solidFill>
                <a:latin typeface="Calibri"/>
                <a:cs typeface="Calibri"/>
              </a:rPr>
              <a:t>Salesman</a:t>
            </a:r>
            <a:r>
              <a:rPr lang="en-US" sz="2000" dirty="0" err="1" smtClean="0">
                <a:solidFill>
                  <a:schemeClr val="bg2">
                    <a:lumMod val="60000"/>
                    <a:lumOff val="40000"/>
                  </a:schemeClr>
                </a:solidFill>
                <a:latin typeface="Calibri"/>
                <a:cs typeface="Calibri"/>
              </a:rPr>
              <a:t>,MAX</a:t>
            </a:r>
            <a:r>
              <a:rPr lang="en-US" sz="2000" dirty="0" smtClean="0">
                <a:solidFill>
                  <a:schemeClr val="bg2">
                    <a:lumMod val="60000"/>
                    <a:lumOff val="40000"/>
                  </a:schemeClr>
                </a:solidFill>
                <a:latin typeface="Calibri"/>
                <a:cs typeface="Calibri"/>
              </a:rPr>
              <a:t>-CUT, </a:t>
            </a:r>
            <a:r>
              <a:rPr lang="en-US" sz="2000" dirty="0" err="1" smtClean="0">
                <a:solidFill>
                  <a:schemeClr val="bg2">
                    <a:lumMod val="60000"/>
                    <a:lumOff val="40000"/>
                  </a:schemeClr>
                </a:solidFill>
                <a:latin typeface="Calibri"/>
                <a:cs typeface="Calibri"/>
              </a:rPr>
              <a:t>Satisfiability</a:t>
            </a:r>
            <a:r>
              <a:rPr lang="en-US" sz="2000" dirty="0" smtClean="0">
                <a:solidFill>
                  <a:schemeClr val="bg2">
                    <a:lumMod val="60000"/>
                    <a:lumOff val="40000"/>
                  </a:schemeClr>
                </a:solidFill>
                <a:latin typeface="Calibri"/>
                <a:cs typeface="Calibri"/>
              </a:rPr>
              <a:t>, </a:t>
            </a:r>
            <a:r>
              <a:rPr lang="en-US" sz="2000" dirty="0" smtClean="0">
                <a:solidFill>
                  <a:schemeClr val="bg2">
                    <a:lumMod val="60000"/>
                    <a:lumOff val="40000"/>
                  </a:schemeClr>
                </a:solidFill>
                <a:latin typeface="Calibri"/>
                <a:cs typeface="Calibri"/>
              </a:rPr>
              <a:t/>
            </a:r>
            <a:br>
              <a:rPr lang="en-US" sz="2000" dirty="0" smtClean="0">
                <a:solidFill>
                  <a:schemeClr val="bg2">
                    <a:lumMod val="60000"/>
                    <a:lumOff val="40000"/>
                  </a:schemeClr>
                </a:solidFill>
                <a:latin typeface="Calibri"/>
                <a:cs typeface="Calibri"/>
              </a:rPr>
            </a:br>
            <a:r>
              <a:rPr lang="en-US" sz="2000" dirty="0" smtClean="0">
                <a:solidFill>
                  <a:schemeClr val="bg2">
                    <a:lumMod val="60000"/>
                    <a:lumOff val="40000"/>
                  </a:schemeClr>
                </a:solidFill>
                <a:latin typeface="Calibri"/>
                <a:cs typeface="Calibri"/>
              </a:rPr>
              <a:t>Integer Programming, 1000s of others)</a:t>
            </a:r>
            <a:endParaRPr lang="en-US" sz="2000" dirty="0">
              <a:solidFill>
                <a:schemeClr val="bg2">
                  <a:lumMod val="60000"/>
                  <a:lumOff val="40000"/>
                </a:schemeClr>
              </a:solidFill>
              <a:latin typeface="Calibri"/>
              <a:cs typeface="Calibri"/>
            </a:endParaRPr>
          </a:p>
        </p:txBody>
      </p:sp>
      <p:sp>
        <p:nvSpPr>
          <p:cNvPr id="11" name="TextBox 10"/>
          <p:cNvSpPr txBox="1"/>
          <p:nvPr/>
        </p:nvSpPr>
        <p:spPr>
          <a:xfrm>
            <a:off x="685800" y="4876800"/>
            <a:ext cx="6621825" cy="461665"/>
          </a:xfrm>
          <a:prstGeom prst="rect">
            <a:avLst/>
          </a:prstGeom>
          <a:noFill/>
        </p:spPr>
        <p:txBody>
          <a:bodyPr wrap="none" rtlCol="0">
            <a:spAutoFit/>
          </a:bodyPr>
          <a:lstStyle/>
          <a:p>
            <a:r>
              <a:rPr lang="en-US" dirty="0" smtClean="0">
                <a:solidFill>
                  <a:srgbClr val="FF0000"/>
                </a:solidFill>
                <a:latin typeface="Calibri"/>
                <a:cs typeface="Calibri"/>
              </a:rPr>
              <a:t>P =? NP    </a:t>
            </a:r>
            <a:r>
              <a:rPr lang="en-US" dirty="0" smtClean="0">
                <a:latin typeface="Calibri"/>
                <a:cs typeface="Calibri"/>
              </a:rPr>
              <a:t>“Can </a:t>
            </a:r>
            <a:r>
              <a:rPr lang="en-US" dirty="0" smtClean="0">
                <a:latin typeface="Calibri"/>
                <a:cs typeface="Calibri"/>
              </a:rPr>
              <a:t>brilliance/creativity </a:t>
            </a:r>
            <a:r>
              <a:rPr lang="en-US" dirty="0" smtClean="0">
                <a:latin typeface="Calibri"/>
                <a:cs typeface="Calibri"/>
              </a:rPr>
              <a:t>be </a:t>
            </a:r>
            <a:r>
              <a:rPr lang="en-US" dirty="0" smtClean="0">
                <a:solidFill>
                  <a:srgbClr val="FF0000"/>
                </a:solidFill>
                <a:latin typeface="Calibri"/>
                <a:cs typeface="Calibri"/>
              </a:rPr>
              <a:t>automated</a:t>
            </a:r>
            <a:r>
              <a:rPr lang="en-US" dirty="0" smtClean="0">
                <a:latin typeface="Calibri"/>
                <a:cs typeface="Calibri"/>
              </a:rPr>
              <a:t>?”</a:t>
            </a:r>
            <a:endParaRPr lang="en-US" dirty="0">
              <a:latin typeface="Calibri"/>
              <a:cs typeface="Calibri"/>
            </a:endParaRPr>
          </a:p>
        </p:txBody>
      </p:sp>
      <p:sp>
        <p:nvSpPr>
          <p:cNvPr id="12" name="TextBox 11"/>
          <p:cNvSpPr txBox="1"/>
          <p:nvPr/>
        </p:nvSpPr>
        <p:spPr>
          <a:xfrm>
            <a:off x="685800" y="5486400"/>
            <a:ext cx="7897114" cy="830997"/>
          </a:xfrm>
          <a:prstGeom prst="rect">
            <a:avLst/>
          </a:prstGeom>
          <a:noFill/>
        </p:spPr>
        <p:txBody>
          <a:bodyPr wrap="none" rtlCol="0">
            <a:spAutoFit/>
          </a:bodyPr>
          <a:lstStyle/>
          <a:p>
            <a:r>
              <a:rPr lang="en-US" dirty="0" smtClean="0">
                <a:solidFill>
                  <a:srgbClr val="FF0000"/>
                </a:solidFill>
                <a:latin typeface="Calibri"/>
                <a:cs typeface="Calibri"/>
              </a:rPr>
              <a:t>P ≠ NP </a:t>
            </a:r>
            <a:r>
              <a:rPr lang="en-US" dirty="0" smtClean="0">
                <a:solidFill>
                  <a:srgbClr val="FF0000"/>
                </a:solidFill>
                <a:latin typeface="Calibri"/>
                <a:cs typeface="Calibri"/>
                <a:sym typeface="Wingdings"/>
              </a:rPr>
              <a:t> NP-complete problems cannot be solved in </a:t>
            </a:r>
            <a:r>
              <a:rPr lang="en-US" dirty="0" err="1" smtClean="0">
                <a:solidFill>
                  <a:srgbClr val="FF0000"/>
                </a:solidFill>
                <a:latin typeface="Calibri"/>
                <a:cs typeface="Calibri"/>
                <a:sym typeface="Wingdings"/>
              </a:rPr>
              <a:t>n</a:t>
            </a:r>
            <a:r>
              <a:rPr lang="en-US" baseline="30000" dirty="0" err="1" smtClean="0">
                <a:solidFill>
                  <a:srgbClr val="FF0000"/>
                </a:solidFill>
                <a:latin typeface="Calibri"/>
                <a:cs typeface="Calibri"/>
                <a:sym typeface="Wingdings"/>
              </a:rPr>
              <a:t>c</a:t>
            </a:r>
            <a:r>
              <a:rPr lang="en-US" dirty="0" smtClean="0">
                <a:solidFill>
                  <a:srgbClr val="FF0000"/>
                </a:solidFill>
                <a:latin typeface="Calibri"/>
                <a:cs typeface="Calibri"/>
                <a:sym typeface="Wingdings"/>
              </a:rPr>
              <a:t> time.</a:t>
            </a:r>
            <a:br>
              <a:rPr lang="en-US" dirty="0" smtClean="0">
                <a:solidFill>
                  <a:srgbClr val="FF0000"/>
                </a:solidFill>
                <a:latin typeface="Calibri"/>
                <a:cs typeface="Calibri"/>
                <a:sym typeface="Wingdings"/>
              </a:rPr>
            </a:br>
            <a:r>
              <a:rPr lang="en-US" dirty="0" smtClean="0">
                <a:latin typeface="Calibri"/>
                <a:cs typeface="Calibri"/>
                <a:sym typeface="Wingdings"/>
              </a:rPr>
              <a:t>(</a:t>
            </a:r>
            <a:r>
              <a:rPr lang="en-US" dirty="0" smtClean="0">
                <a:latin typeface="Calibri"/>
                <a:cs typeface="Calibri"/>
              </a:rPr>
              <a:t>L</a:t>
            </a:r>
            <a:r>
              <a:rPr lang="en-US" dirty="0" smtClean="0">
                <a:latin typeface="Calibri"/>
                <a:cs typeface="Calibri"/>
              </a:rPr>
              <a:t>imits </a:t>
            </a:r>
            <a:r>
              <a:rPr lang="en-US" dirty="0" smtClean="0">
                <a:latin typeface="Calibri"/>
                <a:cs typeface="Calibri"/>
              </a:rPr>
              <a:t>on math/science/social science </a:t>
            </a:r>
            <a:r>
              <a:rPr lang="en-US" dirty="0" smtClean="0">
                <a:latin typeface="Calibri"/>
                <a:cs typeface="Calibri"/>
              </a:rPr>
              <a:t>theories)</a:t>
            </a:r>
            <a:endParaRPr lang="en-US" dirty="0">
              <a:latin typeface="Calibri"/>
              <a:cs typeface="Calibri"/>
            </a:endParaRPr>
          </a:p>
        </p:txBody>
      </p:sp>
    </p:spTree>
    <p:extLst>
      <p:ext uri="{BB962C8B-B14F-4D97-AF65-F5344CB8AC3E}">
        <p14:creationId xmlns:p14="http://schemas.microsoft.com/office/powerpoint/2010/main" val="3614597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NP-complete problem: MAX-CUT</a:t>
            </a:r>
            <a:endParaRPr lang="en-US" dirty="0"/>
          </a:p>
        </p:txBody>
      </p:sp>
      <p:sp>
        <p:nvSpPr>
          <p:cNvPr id="45" name="Rectangle 44"/>
          <p:cNvSpPr/>
          <p:nvPr/>
        </p:nvSpPr>
        <p:spPr>
          <a:xfrm>
            <a:off x="3505200" y="1295400"/>
            <a:ext cx="5257800" cy="830997"/>
          </a:xfrm>
          <a:prstGeom prst="rect">
            <a:avLst/>
          </a:prstGeom>
        </p:spPr>
        <p:txBody>
          <a:bodyPr wrap="square">
            <a:spAutoFit/>
          </a:bodyPr>
          <a:lstStyle/>
          <a:p>
            <a:r>
              <a:rPr lang="en-US" dirty="0" smtClean="0">
                <a:solidFill>
                  <a:schemeClr val="bg2"/>
                </a:solidFill>
                <a:latin typeface="Calibri"/>
                <a:cs typeface="Calibri"/>
              </a:rPr>
              <a:t>Goal: Partition  vertices into two sets to maximize number of “cut” edges</a:t>
            </a:r>
            <a:endParaRPr lang="en-US" dirty="0">
              <a:solidFill>
                <a:schemeClr val="bg2"/>
              </a:solidFill>
              <a:latin typeface="Calibri"/>
              <a:cs typeface="Calibri"/>
            </a:endParaRPr>
          </a:p>
        </p:txBody>
      </p:sp>
      <p:sp>
        <p:nvSpPr>
          <p:cNvPr id="49" name="TextBox 48"/>
          <p:cNvSpPr txBox="1"/>
          <p:nvPr/>
        </p:nvSpPr>
        <p:spPr>
          <a:xfrm>
            <a:off x="3124200" y="2514600"/>
            <a:ext cx="5532735" cy="830997"/>
          </a:xfrm>
          <a:prstGeom prst="rect">
            <a:avLst/>
          </a:prstGeom>
          <a:noFill/>
        </p:spPr>
        <p:txBody>
          <a:bodyPr wrap="none" rtlCol="0">
            <a:spAutoFit/>
          </a:bodyPr>
          <a:lstStyle/>
          <a:p>
            <a:r>
              <a:rPr lang="en-US" dirty="0" smtClean="0">
                <a:latin typeface="Calibri"/>
                <a:cs typeface="Calibri"/>
              </a:rPr>
              <a:t>Decision version: Given (G, K), does G have </a:t>
            </a:r>
            <a:r>
              <a:rPr lang="en-US" dirty="0" smtClean="0">
                <a:latin typeface="Calibri"/>
                <a:cs typeface="Calibri"/>
              </a:rPr>
              <a:t/>
            </a:r>
            <a:br>
              <a:rPr lang="en-US" dirty="0" smtClean="0">
                <a:latin typeface="Calibri"/>
                <a:cs typeface="Calibri"/>
              </a:rPr>
            </a:br>
            <a:r>
              <a:rPr lang="en-US" dirty="0" smtClean="0">
                <a:latin typeface="Calibri"/>
                <a:cs typeface="Calibri"/>
              </a:rPr>
              <a:t>a </a:t>
            </a:r>
            <a:r>
              <a:rPr lang="en-US" dirty="0" smtClean="0">
                <a:latin typeface="Calibri"/>
                <a:cs typeface="Calibri"/>
              </a:rPr>
              <a:t>cut with at </a:t>
            </a:r>
            <a:r>
              <a:rPr lang="en-US" dirty="0" smtClean="0">
                <a:latin typeface="Calibri"/>
                <a:cs typeface="Calibri"/>
              </a:rPr>
              <a:t>least </a:t>
            </a:r>
            <a:r>
              <a:rPr lang="en-US" dirty="0" smtClean="0">
                <a:latin typeface="Calibri"/>
                <a:cs typeface="Calibri"/>
              </a:rPr>
              <a:t>K edges?</a:t>
            </a:r>
            <a:endParaRPr lang="en-US" dirty="0">
              <a:latin typeface="Calibri"/>
              <a:cs typeface="Calibri"/>
            </a:endParaRPr>
          </a:p>
        </p:txBody>
      </p:sp>
      <p:pic>
        <p:nvPicPr>
          <p:cNvPr id="47" name="Picture 46" descr="graphp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2235200" cy="1676400"/>
          </a:xfrm>
          <a:prstGeom prst="rect">
            <a:avLst/>
          </a:prstGeom>
        </p:spPr>
      </p:pic>
      <p:sp>
        <p:nvSpPr>
          <p:cNvPr id="51" name="Freeform 50"/>
          <p:cNvSpPr/>
          <p:nvPr/>
        </p:nvSpPr>
        <p:spPr>
          <a:xfrm>
            <a:off x="479230" y="1204312"/>
            <a:ext cx="2374977" cy="1475451"/>
          </a:xfrm>
          <a:custGeom>
            <a:avLst/>
            <a:gdLst>
              <a:gd name="connsiteX0" fmla="*/ 16070 w 2374977"/>
              <a:gd name="connsiteY0" fmla="*/ 459388 h 1475451"/>
              <a:gd name="connsiteX1" fmla="*/ 358970 w 2374977"/>
              <a:gd name="connsiteY1" fmla="*/ 154588 h 1475451"/>
              <a:gd name="connsiteX2" fmla="*/ 1209870 w 2374977"/>
              <a:gd name="connsiteY2" fmla="*/ 2188 h 1475451"/>
              <a:gd name="connsiteX3" fmla="*/ 2187770 w 2374977"/>
              <a:gd name="connsiteY3" fmla="*/ 91088 h 1475451"/>
              <a:gd name="connsiteX4" fmla="*/ 2327470 w 2374977"/>
              <a:gd name="connsiteY4" fmla="*/ 433988 h 1475451"/>
              <a:gd name="connsiteX5" fmla="*/ 1616270 w 2374977"/>
              <a:gd name="connsiteY5" fmla="*/ 789588 h 1475451"/>
              <a:gd name="connsiteX6" fmla="*/ 257370 w 2374977"/>
              <a:gd name="connsiteY6" fmla="*/ 1475388 h 1475451"/>
              <a:gd name="connsiteX7" fmla="*/ 16070 w 2374977"/>
              <a:gd name="connsiteY7" fmla="*/ 827688 h 1475451"/>
              <a:gd name="connsiteX8" fmla="*/ 28770 w 2374977"/>
              <a:gd name="connsiteY8" fmla="*/ 395888 h 1475451"/>
              <a:gd name="connsiteX9" fmla="*/ 79570 w 2374977"/>
              <a:gd name="connsiteY9" fmla="*/ 357788 h 1475451"/>
              <a:gd name="connsiteX10" fmla="*/ 79570 w 2374977"/>
              <a:gd name="connsiteY10" fmla="*/ 357788 h 1475451"/>
              <a:gd name="connsiteX11" fmla="*/ 41470 w 2374977"/>
              <a:gd name="connsiteY11" fmla="*/ 357788 h 147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4977" h="1475451">
                <a:moveTo>
                  <a:pt x="16070" y="459388"/>
                </a:moveTo>
                <a:cubicBezTo>
                  <a:pt x="88036" y="345088"/>
                  <a:pt x="160003" y="230788"/>
                  <a:pt x="358970" y="154588"/>
                </a:cubicBezTo>
                <a:cubicBezTo>
                  <a:pt x="557937" y="78388"/>
                  <a:pt x="905070" y="12771"/>
                  <a:pt x="1209870" y="2188"/>
                </a:cubicBezTo>
                <a:cubicBezTo>
                  <a:pt x="1514670" y="-8395"/>
                  <a:pt x="2001503" y="19121"/>
                  <a:pt x="2187770" y="91088"/>
                </a:cubicBezTo>
                <a:cubicBezTo>
                  <a:pt x="2374037" y="163055"/>
                  <a:pt x="2422720" y="317571"/>
                  <a:pt x="2327470" y="433988"/>
                </a:cubicBezTo>
                <a:cubicBezTo>
                  <a:pt x="2232220" y="550405"/>
                  <a:pt x="1616270" y="789588"/>
                  <a:pt x="1616270" y="789588"/>
                </a:cubicBezTo>
                <a:cubicBezTo>
                  <a:pt x="1271253" y="963155"/>
                  <a:pt x="524070" y="1469038"/>
                  <a:pt x="257370" y="1475388"/>
                </a:cubicBezTo>
                <a:cubicBezTo>
                  <a:pt x="-9330" y="1481738"/>
                  <a:pt x="54170" y="1007605"/>
                  <a:pt x="16070" y="827688"/>
                </a:cubicBezTo>
                <a:cubicBezTo>
                  <a:pt x="-22030" y="647771"/>
                  <a:pt x="18187" y="474205"/>
                  <a:pt x="28770" y="395888"/>
                </a:cubicBezTo>
                <a:cubicBezTo>
                  <a:pt x="39353" y="317571"/>
                  <a:pt x="79570" y="357788"/>
                  <a:pt x="79570" y="357788"/>
                </a:cubicBezTo>
                <a:lnTo>
                  <a:pt x="79570" y="357788"/>
                </a:lnTo>
                <a:lnTo>
                  <a:pt x="41470" y="357788"/>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52" name="Freeform 51"/>
          <p:cNvSpPr/>
          <p:nvPr/>
        </p:nvSpPr>
        <p:spPr>
          <a:xfrm>
            <a:off x="850900" y="2164961"/>
            <a:ext cx="1946286" cy="1238168"/>
          </a:xfrm>
          <a:custGeom>
            <a:avLst/>
            <a:gdLst>
              <a:gd name="connsiteX0" fmla="*/ 0 w 1946286"/>
              <a:gd name="connsiteY0" fmla="*/ 781439 h 1238168"/>
              <a:gd name="connsiteX1" fmla="*/ 241300 w 1946286"/>
              <a:gd name="connsiteY1" fmla="*/ 590939 h 1238168"/>
              <a:gd name="connsiteX2" fmla="*/ 1244600 w 1946286"/>
              <a:gd name="connsiteY2" fmla="*/ 146439 h 1238168"/>
              <a:gd name="connsiteX3" fmla="*/ 1930400 w 1946286"/>
              <a:gd name="connsiteY3" fmla="*/ 44839 h 1238168"/>
              <a:gd name="connsiteX4" fmla="*/ 1701800 w 1946286"/>
              <a:gd name="connsiteY4" fmla="*/ 819539 h 1238168"/>
              <a:gd name="connsiteX5" fmla="*/ 1409700 w 1946286"/>
              <a:gd name="connsiteY5" fmla="*/ 1175139 h 1238168"/>
              <a:gd name="connsiteX6" fmla="*/ 596900 w 1946286"/>
              <a:gd name="connsiteY6" fmla="*/ 1225939 h 1238168"/>
              <a:gd name="connsiteX7" fmla="*/ 203200 w 1946286"/>
              <a:gd name="connsiteY7" fmla="*/ 1035439 h 1238168"/>
              <a:gd name="connsiteX8" fmla="*/ 25400 w 1946286"/>
              <a:gd name="connsiteY8" fmla="*/ 717939 h 123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286" h="1238168">
                <a:moveTo>
                  <a:pt x="0" y="781439"/>
                </a:moveTo>
                <a:cubicBezTo>
                  <a:pt x="16933" y="739105"/>
                  <a:pt x="33867" y="696772"/>
                  <a:pt x="241300" y="590939"/>
                </a:cubicBezTo>
                <a:cubicBezTo>
                  <a:pt x="448733" y="485106"/>
                  <a:pt x="963083" y="237456"/>
                  <a:pt x="1244600" y="146439"/>
                </a:cubicBezTo>
                <a:cubicBezTo>
                  <a:pt x="1526117" y="55422"/>
                  <a:pt x="1854200" y="-67344"/>
                  <a:pt x="1930400" y="44839"/>
                </a:cubicBezTo>
                <a:cubicBezTo>
                  <a:pt x="2006600" y="157022"/>
                  <a:pt x="1788583" y="631156"/>
                  <a:pt x="1701800" y="819539"/>
                </a:cubicBezTo>
                <a:cubicBezTo>
                  <a:pt x="1615017" y="1007922"/>
                  <a:pt x="1593850" y="1107406"/>
                  <a:pt x="1409700" y="1175139"/>
                </a:cubicBezTo>
                <a:cubicBezTo>
                  <a:pt x="1225550" y="1242872"/>
                  <a:pt x="797983" y="1249222"/>
                  <a:pt x="596900" y="1225939"/>
                </a:cubicBezTo>
                <a:cubicBezTo>
                  <a:pt x="395817" y="1202656"/>
                  <a:pt x="298450" y="1120106"/>
                  <a:pt x="203200" y="1035439"/>
                </a:cubicBezTo>
                <a:cubicBezTo>
                  <a:pt x="107950" y="950772"/>
                  <a:pt x="25400" y="717939"/>
                  <a:pt x="25400" y="717939"/>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685800" y="3886200"/>
            <a:ext cx="7543800" cy="830997"/>
          </a:xfrm>
          <a:prstGeom prst="rect">
            <a:avLst/>
          </a:prstGeom>
          <a:noFill/>
        </p:spPr>
        <p:txBody>
          <a:bodyPr wrap="square" rtlCol="0">
            <a:spAutoFit/>
          </a:bodyPr>
          <a:lstStyle/>
          <a:p>
            <a:r>
              <a:rPr lang="en-US" dirty="0" smtClean="0">
                <a:solidFill>
                  <a:srgbClr val="FF0000"/>
                </a:solidFill>
                <a:latin typeface="Calibri"/>
                <a:cs typeface="Calibri"/>
              </a:rPr>
              <a:t>Qs: What is complexity of finding approximately optimal solutions??</a:t>
            </a:r>
            <a:r>
              <a:rPr lang="en-US" dirty="0">
                <a:solidFill>
                  <a:srgbClr val="FF0000"/>
                </a:solidFill>
                <a:latin typeface="Calibri"/>
                <a:cs typeface="Calibri"/>
              </a:rPr>
              <a:t> </a:t>
            </a:r>
            <a:r>
              <a:rPr lang="en-US" dirty="0" smtClean="0">
                <a:solidFill>
                  <a:srgbClr val="FF0000"/>
                </a:solidFill>
                <a:latin typeface="Calibri"/>
                <a:cs typeface="Calibri"/>
              </a:rPr>
              <a:t>(For this and thousands of other problems)</a:t>
            </a:r>
            <a:endParaRPr lang="en-US" dirty="0">
              <a:solidFill>
                <a:srgbClr val="FF0000"/>
              </a:solidFill>
              <a:latin typeface="Calibri"/>
              <a:cs typeface="Calibri"/>
            </a:endParaRPr>
          </a:p>
        </p:txBody>
      </p:sp>
      <p:sp>
        <p:nvSpPr>
          <p:cNvPr id="10" name="TextBox 9"/>
          <p:cNvSpPr txBox="1"/>
          <p:nvPr/>
        </p:nvSpPr>
        <p:spPr>
          <a:xfrm>
            <a:off x="609600" y="4953000"/>
            <a:ext cx="8763000" cy="830997"/>
          </a:xfrm>
          <a:prstGeom prst="rect">
            <a:avLst/>
          </a:prstGeom>
          <a:noFill/>
        </p:spPr>
        <p:txBody>
          <a:bodyPr wrap="square" rtlCol="0">
            <a:spAutoFit/>
          </a:bodyPr>
          <a:lstStyle/>
          <a:p>
            <a:r>
              <a:rPr lang="en-US" dirty="0" smtClean="0">
                <a:solidFill>
                  <a:srgbClr val="660066"/>
                </a:solidFill>
                <a:latin typeface="Calibri"/>
                <a:cs typeface="Calibri"/>
              </a:rPr>
              <a:t>Of great practical &amp; mathematical interest (“Approximate characterizations”).</a:t>
            </a:r>
          </a:p>
        </p:txBody>
      </p:sp>
    </p:spTree>
    <p:extLst>
      <p:ext uri="{BB962C8B-B14F-4D97-AF65-F5344CB8AC3E}">
        <p14:creationId xmlns:p14="http://schemas.microsoft.com/office/powerpoint/2010/main" val="378594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animBg="1"/>
      <p:bldP spid="52" grpId="0" animBg="1"/>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90"/>
                </a:solidFill>
              </a:rPr>
              <a:t>Approximability</a:t>
            </a:r>
            <a:r>
              <a:rPr lang="en-US" dirty="0" smtClean="0">
                <a:solidFill>
                  <a:srgbClr val="000090"/>
                </a:solidFill>
              </a:rPr>
              <a:t> seems problem-dependent</a:t>
            </a:r>
            <a:endParaRPr lang="en-US" dirty="0">
              <a:solidFill>
                <a:srgbClr val="000090"/>
              </a:solidFill>
            </a:endParaRPr>
          </a:p>
        </p:txBody>
      </p:sp>
      <p:sp>
        <p:nvSpPr>
          <p:cNvPr id="7" name="TextBox 6"/>
          <p:cNvSpPr txBox="1"/>
          <p:nvPr/>
        </p:nvSpPr>
        <p:spPr>
          <a:xfrm>
            <a:off x="3810000" y="1752600"/>
            <a:ext cx="4462655" cy="830997"/>
          </a:xfrm>
          <a:prstGeom prst="rect">
            <a:avLst/>
          </a:prstGeom>
          <a:noFill/>
        </p:spPr>
        <p:txBody>
          <a:bodyPr wrap="none" rtlCol="0">
            <a:spAutoFit/>
          </a:bodyPr>
          <a:lstStyle/>
          <a:p>
            <a:r>
              <a:rPr lang="en-US" dirty="0" smtClean="0">
                <a:solidFill>
                  <a:srgbClr val="0000FF"/>
                </a:solidFill>
                <a:latin typeface="Calibri"/>
                <a:cs typeface="Calibri"/>
              </a:rPr>
              <a:t>Traveling salesman: </a:t>
            </a:r>
            <a:r>
              <a:rPr lang="en-US" dirty="0" smtClean="0">
                <a:latin typeface="Calibri"/>
                <a:cs typeface="Calibri"/>
              </a:rPr>
              <a:t>Can find </a:t>
            </a:r>
            <a:br>
              <a:rPr lang="en-US" dirty="0" smtClean="0">
                <a:latin typeface="Calibri"/>
                <a:cs typeface="Calibri"/>
              </a:rPr>
            </a:br>
            <a:r>
              <a:rPr lang="en-US" dirty="0" smtClean="0">
                <a:latin typeface="Calibri"/>
                <a:cs typeface="Calibri"/>
              </a:rPr>
              <a:t>tour of cost ≤ 1.5 OPT</a:t>
            </a:r>
            <a:r>
              <a:rPr lang="en-US" dirty="0" smtClean="0">
                <a:solidFill>
                  <a:srgbClr val="008000"/>
                </a:solidFill>
                <a:latin typeface="Arial Narrow Bold"/>
                <a:cs typeface="Arial Narrow Bold"/>
              </a:rPr>
              <a:t>.  </a:t>
            </a:r>
            <a:r>
              <a:rPr lang="en-US" sz="1800" dirty="0" smtClean="0">
                <a:solidFill>
                  <a:srgbClr val="008000"/>
                </a:solidFill>
                <a:latin typeface="Arial Narrow Bold"/>
                <a:cs typeface="Arial Narrow Bold"/>
              </a:rPr>
              <a:t>[Christofides’76]</a:t>
            </a:r>
            <a:endParaRPr lang="en-US" sz="1800" dirty="0">
              <a:solidFill>
                <a:srgbClr val="008000"/>
              </a:solidFill>
              <a:latin typeface="Arial Narrow Bold"/>
              <a:cs typeface="Arial Narrow Bold"/>
            </a:endParaRPr>
          </a:p>
        </p:txBody>
      </p:sp>
      <p:pic>
        <p:nvPicPr>
          <p:cNvPr id="9" name="Picture 8" descr="Screen Shot 2014-08-09 at 3.24.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2400432" cy="1537000"/>
          </a:xfrm>
          <a:prstGeom prst="rect">
            <a:avLst/>
          </a:prstGeom>
        </p:spPr>
      </p:pic>
      <p:sp>
        <p:nvSpPr>
          <p:cNvPr id="10" name="TextBox 9"/>
          <p:cNvSpPr txBox="1"/>
          <p:nvPr/>
        </p:nvSpPr>
        <p:spPr>
          <a:xfrm>
            <a:off x="3733800" y="3352800"/>
            <a:ext cx="3747240" cy="830997"/>
          </a:xfrm>
          <a:prstGeom prst="rect">
            <a:avLst/>
          </a:prstGeom>
          <a:noFill/>
        </p:spPr>
        <p:txBody>
          <a:bodyPr wrap="none" rtlCol="0">
            <a:spAutoFit/>
          </a:bodyPr>
          <a:lstStyle/>
          <a:p>
            <a:r>
              <a:rPr lang="en-US" dirty="0" smtClean="0">
                <a:solidFill>
                  <a:srgbClr val="0000FF"/>
                </a:solidFill>
                <a:latin typeface="Calibri"/>
                <a:cs typeface="Calibri"/>
              </a:rPr>
              <a:t>Vertex Cover: </a:t>
            </a:r>
            <a:r>
              <a:rPr lang="en-US" dirty="0" smtClean="0">
                <a:latin typeface="Calibri"/>
                <a:cs typeface="Calibri"/>
              </a:rPr>
              <a:t>Can find cover </a:t>
            </a:r>
            <a:br>
              <a:rPr lang="en-US" dirty="0" smtClean="0">
                <a:latin typeface="Calibri"/>
                <a:cs typeface="Calibri"/>
              </a:rPr>
            </a:br>
            <a:r>
              <a:rPr lang="en-US" dirty="0" smtClean="0">
                <a:latin typeface="Calibri"/>
                <a:cs typeface="Calibri"/>
              </a:rPr>
              <a:t>of size ≤ 2 OPT</a:t>
            </a:r>
            <a:r>
              <a:rPr lang="en-US" dirty="0" smtClean="0"/>
              <a:t> </a:t>
            </a:r>
            <a:r>
              <a:rPr lang="en-US" sz="1800" dirty="0" smtClean="0">
                <a:solidFill>
                  <a:srgbClr val="008000"/>
                </a:solidFill>
                <a:latin typeface="Arial Narrow Bold"/>
                <a:cs typeface="Arial Narrow Bold"/>
              </a:rPr>
              <a:t>[folklore]</a:t>
            </a:r>
            <a:endParaRPr lang="en-US" sz="1800" dirty="0">
              <a:solidFill>
                <a:srgbClr val="008000"/>
              </a:solidFill>
              <a:latin typeface="Arial Narrow Bold"/>
              <a:cs typeface="Arial Narrow Bold"/>
            </a:endParaRPr>
          </a:p>
        </p:txBody>
      </p:sp>
      <p:sp>
        <p:nvSpPr>
          <p:cNvPr id="12" name="TextBox 11"/>
          <p:cNvSpPr txBox="1"/>
          <p:nvPr/>
        </p:nvSpPr>
        <p:spPr>
          <a:xfrm>
            <a:off x="2286000" y="4419600"/>
            <a:ext cx="6446446" cy="830997"/>
          </a:xfrm>
          <a:prstGeom prst="rect">
            <a:avLst/>
          </a:prstGeom>
          <a:noFill/>
        </p:spPr>
        <p:txBody>
          <a:bodyPr wrap="none" rtlCol="0">
            <a:spAutoFit/>
          </a:bodyPr>
          <a:lstStyle/>
          <a:p>
            <a:r>
              <a:rPr lang="en-US" dirty="0" smtClean="0">
                <a:solidFill>
                  <a:srgbClr val="008000"/>
                </a:solidFill>
                <a:latin typeface="Calibri"/>
                <a:cs typeface="Calibri"/>
              </a:rPr>
              <a:t>Hundreds other such “approximation algorithms.”</a:t>
            </a:r>
          </a:p>
          <a:p>
            <a:r>
              <a:rPr lang="en-US" dirty="0" smtClean="0">
                <a:solidFill>
                  <a:srgbClr val="008000"/>
                </a:solidFill>
                <a:latin typeface="Calibri"/>
                <a:cs typeface="Calibri"/>
              </a:rPr>
              <a:t>(Tremendous effort in last 25 years.)</a:t>
            </a:r>
            <a:endParaRPr lang="en-US" dirty="0">
              <a:solidFill>
                <a:srgbClr val="008000"/>
              </a:solidFill>
              <a:latin typeface="Calibri"/>
              <a:cs typeface="Calibri"/>
            </a:endParaRPr>
          </a:p>
        </p:txBody>
      </p:sp>
      <p:sp>
        <p:nvSpPr>
          <p:cNvPr id="13" name="TextBox 12"/>
          <p:cNvSpPr txBox="1"/>
          <p:nvPr/>
        </p:nvSpPr>
        <p:spPr>
          <a:xfrm>
            <a:off x="685800" y="5410200"/>
            <a:ext cx="8001000" cy="830997"/>
          </a:xfrm>
          <a:prstGeom prst="rect">
            <a:avLst/>
          </a:prstGeom>
          <a:noFill/>
        </p:spPr>
        <p:txBody>
          <a:bodyPr wrap="square" rtlCol="0">
            <a:spAutoFit/>
          </a:bodyPr>
          <a:lstStyle/>
          <a:p>
            <a:r>
              <a:rPr lang="en-US" dirty="0" smtClean="0">
                <a:solidFill>
                  <a:srgbClr val="FF0000"/>
                </a:solidFill>
                <a:latin typeface="Calibri"/>
                <a:cs typeface="Calibri"/>
              </a:rPr>
              <a:t>Are there limits to how well we can approximate?? </a:t>
            </a:r>
            <a:br>
              <a:rPr lang="en-US" dirty="0" smtClean="0">
                <a:solidFill>
                  <a:srgbClr val="FF0000"/>
                </a:solidFill>
                <a:latin typeface="Calibri"/>
                <a:cs typeface="Calibri"/>
              </a:rPr>
            </a:br>
            <a:r>
              <a:rPr lang="en-US" dirty="0" smtClean="0">
                <a:solidFill>
                  <a:srgbClr val="FF0000"/>
                </a:solidFill>
                <a:latin typeface="Calibri"/>
                <a:cs typeface="Calibri"/>
              </a:rPr>
              <a:t>(Great progress in last 25 years ---modulo conjectures) </a:t>
            </a:r>
            <a:endParaRPr lang="en-US" dirty="0">
              <a:solidFill>
                <a:srgbClr val="FF0000"/>
              </a:solidFill>
              <a:latin typeface="Calibri"/>
              <a:cs typeface="Calibri"/>
            </a:endParaRPr>
          </a:p>
        </p:txBody>
      </p:sp>
      <p:pic>
        <p:nvPicPr>
          <p:cNvPr id="14" name="Picture 13" descr="vertex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76600"/>
            <a:ext cx="1460499" cy="1376803"/>
          </a:xfrm>
          <a:prstGeom prst="rect">
            <a:avLst/>
          </a:prstGeom>
        </p:spPr>
      </p:pic>
      <p:sp>
        <p:nvSpPr>
          <p:cNvPr id="16" name="Cloud Callout 15"/>
          <p:cNvSpPr/>
          <p:nvPr/>
        </p:nvSpPr>
        <p:spPr>
          <a:xfrm>
            <a:off x="6019800" y="2590800"/>
            <a:ext cx="3276600" cy="762000"/>
          </a:xfrm>
          <a:prstGeom prst="cloudCallout">
            <a:avLst>
              <a:gd name="adj1" fmla="val -52889"/>
              <a:gd name="adj2" fmla="val -70834"/>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latin typeface="Calibri"/>
                <a:cs typeface="Calibri"/>
              </a:rPr>
              <a:t>Approximation ratio</a:t>
            </a:r>
            <a:r>
              <a:rPr lang="en-US" dirty="0" smtClean="0">
                <a:solidFill>
                  <a:schemeClr val="tx1"/>
                </a:solidFill>
                <a:latin typeface="Calibri"/>
                <a:cs typeface="Calibri"/>
              </a:rPr>
              <a:t> is 1.5</a:t>
            </a:r>
            <a:endParaRPr lang="en-US" dirty="0">
              <a:solidFill>
                <a:schemeClr val="tx1"/>
              </a:solidFill>
              <a:latin typeface="Calibri"/>
              <a:cs typeface="Calibri"/>
            </a:endParaRPr>
          </a:p>
        </p:txBody>
      </p:sp>
    </p:spTree>
    <p:extLst>
      <p:ext uri="{BB962C8B-B14F-4D97-AF65-F5344CB8AC3E}">
        <p14:creationId xmlns:p14="http://schemas.microsoft.com/office/powerpoint/2010/main" val="979868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Approximability</a:t>
            </a:r>
            <a:r>
              <a:rPr lang="en-US" dirty="0" smtClean="0"/>
              <a:t> of MAXCUT</a:t>
            </a:r>
            <a:endParaRPr lang="en-US" dirty="0"/>
          </a:p>
        </p:txBody>
      </p:sp>
      <p:sp>
        <p:nvSpPr>
          <p:cNvPr id="45" name="Rectangle 44"/>
          <p:cNvSpPr/>
          <p:nvPr/>
        </p:nvSpPr>
        <p:spPr>
          <a:xfrm>
            <a:off x="3505200" y="1295400"/>
            <a:ext cx="5181600" cy="830997"/>
          </a:xfrm>
          <a:prstGeom prst="rect">
            <a:avLst/>
          </a:prstGeom>
        </p:spPr>
        <p:txBody>
          <a:bodyPr wrap="square">
            <a:spAutoFit/>
          </a:bodyPr>
          <a:lstStyle/>
          <a:p>
            <a:r>
              <a:rPr lang="en-US" dirty="0" smtClean="0">
                <a:solidFill>
                  <a:schemeClr val="bg2"/>
                </a:solidFill>
                <a:latin typeface="Calibri"/>
                <a:cs typeface="Calibri"/>
              </a:rPr>
              <a:t>MAXCUT</a:t>
            </a:r>
            <a:r>
              <a:rPr lang="en-US" dirty="0" smtClean="0">
                <a:solidFill>
                  <a:schemeClr val="bg2"/>
                </a:solidFill>
                <a:latin typeface="Calibri"/>
                <a:cs typeface="Calibri"/>
              </a:rPr>
              <a:t>: </a:t>
            </a:r>
            <a:r>
              <a:rPr lang="en-US" dirty="0" smtClean="0">
                <a:solidFill>
                  <a:schemeClr val="bg2"/>
                </a:solidFill>
                <a:latin typeface="Calibri"/>
                <a:cs typeface="Calibri"/>
              </a:rPr>
              <a:t>Partition  vertices into two sets to maximize number of “cut” edges</a:t>
            </a:r>
            <a:endParaRPr lang="en-US" dirty="0">
              <a:solidFill>
                <a:schemeClr val="bg2"/>
              </a:solidFill>
              <a:latin typeface="Calibri"/>
              <a:cs typeface="Calibri"/>
            </a:endParaRPr>
          </a:p>
        </p:txBody>
      </p:sp>
      <p:sp>
        <p:nvSpPr>
          <p:cNvPr id="47" name="TextBox 46"/>
          <p:cNvSpPr txBox="1"/>
          <p:nvPr/>
        </p:nvSpPr>
        <p:spPr>
          <a:xfrm>
            <a:off x="316243" y="3048000"/>
            <a:ext cx="8827757" cy="523220"/>
          </a:xfrm>
          <a:prstGeom prst="rect">
            <a:avLst/>
          </a:prstGeom>
          <a:noFill/>
        </p:spPr>
        <p:txBody>
          <a:bodyPr wrap="none" rtlCol="0">
            <a:spAutoFit/>
          </a:bodyPr>
          <a:lstStyle/>
          <a:p>
            <a:r>
              <a:rPr lang="en-US" sz="2000" dirty="0" smtClean="0">
                <a:solidFill>
                  <a:srgbClr val="008000"/>
                </a:solidFill>
                <a:latin typeface="Arial Narrow Bold"/>
                <a:cs typeface="Arial Narrow Bold"/>
              </a:rPr>
              <a:t>[</a:t>
            </a:r>
            <a:r>
              <a:rPr lang="en-US" sz="2000" dirty="0" smtClean="0">
                <a:solidFill>
                  <a:srgbClr val="008000"/>
                </a:solidFill>
                <a:latin typeface="Arial Narrow Bold"/>
                <a:cs typeface="Arial Narrow Bold"/>
              </a:rPr>
              <a:t>Goemans,Williamson93</a:t>
            </a:r>
            <a:r>
              <a:rPr lang="en-US" sz="2000" dirty="0" smtClean="0">
                <a:solidFill>
                  <a:srgbClr val="008000"/>
                </a:solidFill>
                <a:latin typeface="Arial Narrow Bold"/>
                <a:cs typeface="Arial Narrow Bold"/>
              </a:rPr>
              <a:t>]</a:t>
            </a:r>
            <a:r>
              <a:rPr lang="en-US" dirty="0" smtClean="0">
                <a:solidFill>
                  <a:srgbClr val="008000"/>
                </a:solidFill>
                <a:latin typeface="Arial Narrow Bold"/>
                <a:cs typeface="Arial Narrow Bold"/>
              </a:rPr>
              <a:t>: </a:t>
            </a:r>
            <a:r>
              <a:rPr lang="en-US" dirty="0" smtClean="0">
                <a:solidFill>
                  <a:srgbClr val="660066"/>
                </a:solidFill>
                <a:latin typeface="Calibri"/>
                <a:cs typeface="Calibri"/>
              </a:rPr>
              <a:t>Can f</a:t>
            </a:r>
            <a:r>
              <a:rPr lang="en-US" dirty="0" smtClean="0">
                <a:solidFill>
                  <a:srgbClr val="660066"/>
                </a:solidFill>
                <a:latin typeface="Calibri"/>
                <a:cs typeface="Calibri"/>
              </a:rPr>
              <a:t>ind cut </a:t>
            </a:r>
            <a:r>
              <a:rPr lang="en-US" dirty="0" err="1" smtClean="0">
                <a:solidFill>
                  <a:srgbClr val="660066"/>
                </a:solidFill>
                <a:latin typeface="Calibri"/>
                <a:cs typeface="Calibri"/>
              </a:rPr>
              <a:t>s.t.</a:t>
            </a:r>
            <a:r>
              <a:rPr lang="en-US" dirty="0" smtClean="0">
                <a:solidFill>
                  <a:srgbClr val="660066"/>
                </a:solidFill>
                <a:latin typeface="Calibri"/>
                <a:cs typeface="Calibri"/>
              </a:rPr>
              <a:t> </a:t>
            </a:r>
            <a:r>
              <a:rPr lang="en-US" sz="2800" dirty="0">
                <a:solidFill>
                  <a:srgbClr val="660066"/>
                </a:solidFill>
                <a:latin typeface="Calibri"/>
                <a:cs typeface="Calibri"/>
              </a:rPr>
              <a:t> </a:t>
            </a:r>
            <a:r>
              <a:rPr lang="en-US" dirty="0" smtClean="0">
                <a:solidFill>
                  <a:srgbClr val="660066"/>
                </a:solidFill>
                <a:latin typeface="Calibri"/>
                <a:cs typeface="Calibri"/>
              </a:rPr>
              <a:t># </a:t>
            </a:r>
            <a:r>
              <a:rPr lang="en-US" dirty="0" smtClean="0">
                <a:solidFill>
                  <a:srgbClr val="660066"/>
                </a:solidFill>
                <a:latin typeface="Calibri"/>
                <a:cs typeface="Calibri"/>
              </a:rPr>
              <a:t>cut edges &gt; 0.878 MAX-CUT(G)</a:t>
            </a:r>
            <a:endParaRPr lang="en-US" sz="2800" dirty="0">
              <a:solidFill>
                <a:srgbClr val="660066"/>
              </a:solidFill>
              <a:latin typeface="Calibri"/>
              <a:cs typeface="Calibri"/>
            </a:endParaRPr>
          </a:p>
        </p:txBody>
      </p:sp>
      <p:sp>
        <p:nvSpPr>
          <p:cNvPr id="49" name="TextBox 48"/>
          <p:cNvSpPr txBox="1"/>
          <p:nvPr/>
        </p:nvSpPr>
        <p:spPr>
          <a:xfrm>
            <a:off x="304800" y="4114800"/>
            <a:ext cx="8763000" cy="830997"/>
          </a:xfrm>
          <a:prstGeom prst="rect">
            <a:avLst/>
          </a:prstGeom>
          <a:noFill/>
        </p:spPr>
        <p:txBody>
          <a:bodyPr wrap="square" rtlCol="0">
            <a:spAutoFit/>
          </a:bodyPr>
          <a:lstStyle/>
          <a:p>
            <a:r>
              <a:rPr lang="en-US" sz="2000" dirty="0" smtClean="0">
                <a:solidFill>
                  <a:srgbClr val="008000"/>
                </a:solidFill>
                <a:latin typeface="Arial Narrow Bold"/>
                <a:cs typeface="Arial Narrow Bold"/>
              </a:rPr>
              <a:t>[</a:t>
            </a:r>
            <a:r>
              <a:rPr lang="en-US" sz="2000" dirty="0" smtClean="0">
                <a:solidFill>
                  <a:srgbClr val="008000"/>
                </a:solidFill>
                <a:latin typeface="Arial Narrow Bold"/>
                <a:cs typeface="Arial Narrow Bold"/>
              </a:rPr>
              <a:t>Hastad97</a:t>
            </a:r>
            <a:r>
              <a:rPr lang="en-US" sz="2000" dirty="0" smtClean="0">
                <a:solidFill>
                  <a:srgbClr val="008000"/>
                </a:solidFill>
                <a:latin typeface="Arial Narrow Bold"/>
                <a:cs typeface="Arial Narrow Bold"/>
              </a:rPr>
              <a:t>] </a:t>
            </a:r>
            <a:r>
              <a:rPr lang="en-US" dirty="0" smtClean="0">
                <a:solidFill>
                  <a:schemeClr val="accent5">
                    <a:lumMod val="50000"/>
                  </a:schemeClr>
                </a:solidFill>
                <a:latin typeface="Calibri"/>
                <a:cs typeface="Calibri"/>
              </a:rPr>
              <a:t>A</a:t>
            </a:r>
            <a:r>
              <a:rPr lang="en-US" dirty="0" smtClean="0">
                <a:solidFill>
                  <a:schemeClr val="accent5">
                    <a:lumMod val="50000"/>
                  </a:schemeClr>
                </a:solidFill>
                <a:latin typeface="Calibri"/>
                <a:cs typeface="Calibri"/>
              </a:rPr>
              <a:t>chieving</a:t>
            </a:r>
            <a:r>
              <a:rPr lang="en-US" dirty="0" smtClean="0">
                <a:solidFill>
                  <a:schemeClr val="accent5">
                    <a:lumMod val="50000"/>
                  </a:schemeClr>
                </a:solidFill>
                <a:latin typeface="Calibri"/>
                <a:cs typeface="Calibri"/>
              </a:rPr>
              <a:t> approx. ratio</a:t>
            </a:r>
            <a:r>
              <a:rPr lang="en-US" dirty="0" smtClean="0">
                <a:solidFill>
                  <a:schemeClr val="accent5">
                    <a:lumMod val="50000"/>
                  </a:schemeClr>
                </a:solidFill>
                <a:latin typeface="Calibri"/>
                <a:cs typeface="Calibri"/>
              </a:rPr>
              <a:t> </a:t>
            </a:r>
            <a:r>
              <a:rPr lang="en-US" dirty="0" smtClean="0">
                <a:solidFill>
                  <a:schemeClr val="accent5">
                    <a:lumMod val="50000"/>
                  </a:schemeClr>
                </a:solidFill>
                <a:latin typeface="Calibri"/>
                <a:cs typeface="Calibri"/>
              </a:rPr>
              <a:t>0.95 </a:t>
            </a:r>
            <a:r>
              <a:rPr lang="en-US" dirty="0" smtClean="0">
                <a:solidFill>
                  <a:schemeClr val="accent5">
                    <a:lumMod val="50000"/>
                  </a:schemeClr>
                </a:solidFill>
                <a:latin typeface="Calibri"/>
                <a:cs typeface="Calibri"/>
              </a:rPr>
              <a:t>implies</a:t>
            </a:r>
            <a:r>
              <a:rPr lang="en-US" dirty="0" smtClean="0">
                <a:solidFill>
                  <a:schemeClr val="accent5">
                    <a:lumMod val="50000"/>
                  </a:schemeClr>
                </a:solidFill>
                <a:latin typeface="Calibri"/>
                <a:cs typeface="Calibri"/>
              </a:rPr>
              <a:t> </a:t>
            </a:r>
            <a:r>
              <a:rPr lang="en-US" dirty="0" smtClean="0">
                <a:solidFill>
                  <a:srgbClr val="FF0000"/>
                </a:solidFill>
                <a:latin typeface="Calibri"/>
                <a:cs typeface="Calibri"/>
              </a:rPr>
              <a:t>P =NP</a:t>
            </a:r>
            <a:r>
              <a:rPr lang="en-US" dirty="0" smtClean="0">
                <a:solidFill>
                  <a:schemeClr val="accent5">
                    <a:lumMod val="50000"/>
                  </a:schemeClr>
                </a:solidFill>
                <a:latin typeface="Calibri"/>
                <a:cs typeface="Calibri"/>
              </a:rPr>
              <a:t>. </a:t>
            </a:r>
            <a:r>
              <a:rPr lang="en-US" dirty="0">
                <a:solidFill>
                  <a:schemeClr val="accent5">
                    <a:lumMod val="50000"/>
                  </a:schemeClr>
                </a:solidFill>
                <a:latin typeface="Calibri"/>
                <a:cs typeface="Calibri"/>
              </a:rPr>
              <a:t/>
            </a:r>
            <a:br>
              <a:rPr lang="en-US" dirty="0">
                <a:solidFill>
                  <a:schemeClr val="accent5">
                    <a:lumMod val="50000"/>
                  </a:schemeClr>
                </a:solidFill>
                <a:latin typeface="Calibri"/>
                <a:cs typeface="Calibri"/>
              </a:rPr>
            </a:br>
            <a:r>
              <a:rPr lang="en-US" dirty="0" smtClean="0">
                <a:solidFill>
                  <a:schemeClr val="accent5">
                    <a:lumMod val="50000"/>
                  </a:schemeClr>
                </a:solidFill>
                <a:latin typeface="Calibri"/>
                <a:cs typeface="Calibri"/>
              </a:rPr>
              <a:t>                        </a:t>
            </a:r>
            <a:r>
              <a:rPr lang="en-US" dirty="0" smtClean="0">
                <a:solidFill>
                  <a:srgbClr val="000090"/>
                </a:solidFill>
                <a:latin typeface="Calibri"/>
                <a:cs typeface="Calibri"/>
              </a:rPr>
              <a:t> </a:t>
            </a:r>
            <a:r>
              <a:rPr lang="en-US" dirty="0" smtClean="0">
                <a:solidFill>
                  <a:srgbClr val="0000FF"/>
                </a:solidFill>
                <a:latin typeface="Calibri"/>
                <a:cs typeface="Calibri"/>
              </a:rPr>
              <a:t>“ </a:t>
            </a:r>
            <a:r>
              <a:rPr lang="en-US" dirty="0" err="1" smtClean="0">
                <a:solidFill>
                  <a:srgbClr val="0000FF"/>
                </a:solidFill>
                <a:latin typeface="Calibri"/>
                <a:cs typeface="Calibri"/>
              </a:rPr>
              <a:t>Hastad’s</a:t>
            </a:r>
            <a:r>
              <a:rPr lang="en-US" dirty="0" smtClean="0">
                <a:solidFill>
                  <a:srgbClr val="0000FF"/>
                </a:solidFill>
                <a:latin typeface="Calibri"/>
                <a:cs typeface="Calibri"/>
              </a:rPr>
              <a:t> </a:t>
            </a:r>
            <a:r>
              <a:rPr lang="en-US" dirty="0" smtClean="0">
                <a:solidFill>
                  <a:srgbClr val="0000FF"/>
                </a:solidFill>
                <a:latin typeface="Calibri"/>
                <a:cs typeface="Calibri"/>
              </a:rPr>
              <a:t>PCP Theorem”.</a:t>
            </a:r>
            <a:endParaRPr lang="en-US" dirty="0">
              <a:solidFill>
                <a:srgbClr val="0000FF"/>
              </a:solidFill>
              <a:latin typeface="Calibri"/>
              <a:cs typeface="Calibri"/>
            </a:endParaRPr>
          </a:p>
        </p:txBody>
      </p:sp>
      <p:sp>
        <p:nvSpPr>
          <p:cNvPr id="51" name="TextBox 50"/>
          <p:cNvSpPr txBox="1"/>
          <p:nvPr/>
        </p:nvSpPr>
        <p:spPr>
          <a:xfrm>
            <a:off x="152400" y="5181600"/>
            <a:ext cx="8991600" cy="1138773"/>
          </a:xfrm>
          <a:prstGeom prst="rect">
            <a:avLst/>
          </a:prstGeom>
          <a:noFill/>
        </p:spPr>
        <p:txBody>
          <a:bodyPr wrap="square" rtlCol="0">
            <a:spAutoFit/>
          </a:bodyPr>
          <a:lstStyle/>
          <a:p>
            <a:r>
              <a:rPr lang="en-US" sz="2000" dirty="0" smtClean="0">
                <a:solidFill>
                  <a:srgbClr val="008000"/>
                </a:solidFill>
                <a:latin typeface="Arial Narrow Bold"/>
                <a:cs typeface="Arial Narrow Bold"/>
              </a:rPr>
              <a:t>  [</a:t>
            </a:r>
            <a:r>
              <a:rPr lang="en-US" sz="2000" dirty="0" err="1" smtClean="0">
                <a:solidFill>
                  <a:srgbClr val="FF0000"/>
                </a:solidFill>
                <a:latin typeface="Arial Narrow Bold"/>
                <a:cs typeface="Arial Narrow Bold"/>
              </a:rPr>
              <a:t>Khot</a:t>
            </a:r>
            <a:r>
              <a:rPr lang="en-US" sz="2000" dirty="0" smtClean="0">
                <a:solidFill>
                  <a:srgbClr val="FF0000"/>
                </a:solidFill>
                <a:latin typeface="Arial Narrow Bold"/>
                <a:cs typeface="Arial Narrow Bold"/>
              </a:rPr>
              <a:t>,</a:t>
            </a:r>
            <a:r>
              <a:rPr lang="en-US" sz="2000" dirty="0" smtClean="0">
                <a:solidFill>
                  <a:srgbClr val="008000"/>
                </a:solidFill>
                <a:latin typeface="Arial Narrow Bold"/>
                <a:cs typeface="Arial Narrow Bold"/>
              </a:rPr>
              <a:t> Kindler, </a:t>
            </a:r>
            <a:r>
              <a:rPr lang="en-US" sz="2000" dirty="0" err="1" smtClean="0">
                <a:solidFill>
                  <a:srgbClr val="008000"/>
                </a:solidFill>
                <a:latin typeface="Arial Narrow Bold"/>
                <a:cs typeface="Arial Narrow Bold"/>
              </a:rPr>
              <a:t>Mossel</a:t>
            </a:r>
            <a:r>
              <a:rPr lang="en-US" sz="2000" dirty="0" smtClean="0">
                <a:solidFill>
                  <a:srgbClr val="008000"/>
                </a:solidFill>
                <a:latin typeface="Arial Narrow Bold"/>
                <a:cs typeface="Arial Narrow Bold"/>
              </a:rPr>
              <a:t>, O’Donnell</a:t>
            </a:r>
            <a:r>
              <a:rPr lang="en-US" sz="2000" dirty="0" smtClean="0">
                <a:solidFill>
                  <a:srgbClr val="008000"/>
                </a:solidFill>
                <a:latin typeface="Arial Narrow Bold"/>
                <a:cs typeface="Arial Narrow Bold"/>
              </a:rPr>
              <a:t>’</a:t>
            </a:r>
            <a:r>
              <a:rPr lang="en-US" sz="2000" dirty="0" smtClean="0">
                <a:solidFill>
                  <a:srgbClr val="008000"/>
                </a:solidFill>
                <a:latin typeface="Arial Narrow Bold"/>
                <a:cs typeface="Arial Narrow Bold"/>
              </a:rPr>
              <a:t>04, </a:t>
            </a:r>
            <a:r>
              <a:rPr lang="en-US" sz="2000" dirty="0" err="1" smtClean="0">
                <a:solidFill>
                  <a:srgbClr val="008000"/>
                </a:solidFill>
                <a:latin typeface="Arial Narrow Bold"/>
                <a:cs typeface="Arial Narrow Bold"/>
              </a:rPr>
              <a:t>Mossel</a:t>
            </a:r>
            <a:r>
              <a:rPr lang="en-US" sz="2000" dirty="0" smtClean="0">
                <a:solidFill>
                  <a:srgbClr val="008000"/>
                </a:solidFill>
                <a:latin typeface="Arial Narrow Bold"/>
                <a:cs typeface="Arial Narrow Bold"/>
              </a:rPr>
              <a:t>, O’Donnell, Oleskiewicz’05</a:t>
            </a:r>
            <a:r>
              <a:rPr lang="en-US" sz="2000" dirty="0" smtClean="0">
                <a:solidFill>
                  <a:srgbClr val="008000"/>
                </a:solidFill>
                <a:latin typeface="Arial Narrow Bold"/>
                <a:cs typeface="Arial Narrow Bold"/>
              </a:rPr>
              <a:t>]</a:t>
            </a:r>
            <a:r>
              <a:rPr lang="en-US" sz="1800" dirty="0" smtClean="0">
                <a:solidFill>
                  <a:srgbClr val="008000"/>
                </a:solidFill>
                <a:latin typeface="Arial Narrow Bold"/>
                <a:cs typeface="Arial Narrow Bold"/>
              </a:rPr>
              <a:t> </a:t>
            </a:r>
          </a:p>
          <a:p>
            <a:r>
              <a:rPr lang="en-US" dirty="0">
                <a:solidFill>
                  <a:srgbClr val="0000FF"/>
                </a:solidFill>
                <a:latin typeface="Calibri"/>
                <a:cs typeface="Calibri"/>
              </a:rPr>
              <a:t>A</a:t>
            </a:r>
            <a:r>
              <a:rPr lang="en-US" dirty="0" smtClean="0">
                <a:solidFill>
                  <a:srgbClr val="0000FF"/>
                </a:solidFill>
                <a:latin typeface="Calibri"/>
                <a:cs typeface="Calibri"/>
              </a:rPr>
              <a:t>chieving approx. ratio 0.878 </a:t>
            </a:r>
            <a:r>
              <a:rPr lang="en-US" dirty="0">
                <a:solidFill>
                  <a:srgbClr val="0000FF"/>
                </a:solidFill>
                <a:latin typeface="Calibri"/>
                <a:cs typeface="Calibri"/>
              </a:rPr>
              <a:t>+</a:t>
            </a:r>
            <a:r>
              <a:rPr lang="en-US" dirty="0" smtClean="0">
                <a:solidFill>
                  <a:srgbClr val="0000FF"/>
                </a:solidFill>
                <a:latin typeface="Calibri"/>
                <a:cs typeface="Calibri"/>
              </a:rPr>
              <a:t> </a:t>
            </a:r>
            <a:r>
              <a:rPr lang="en-US" dirty="0" smtClean="0">
                <a:solidFill>
                  <a:srgbClr val="0000FF"/>
                </a:solidFill>
                <a:latin typeface="Symbol" charset="2"/>
                <a:cs typeface="Symbol" charset="2"/>
              </a:rPr>
              <a:t>e</a:t>
            </a:r>
            <a:r>
              <a:rPr lang="en-US" dirty="0">
                <a:solidFill>
                  <a:srgbClr val="0000FF"/>
                </a:solidFill>
                <a:latin typeface="Calibri"/>
                <a:cs typeface="Calibri"/>
              </a:rPr>
              <a:t> </a:t>
            </a:r>
            <a:r>
              <a:rPr lang="en-US" dirty="0" smtClean="0">
                <a:solidFill>
                  <a:srgbClr val="0000FF"/>
                </a:solidFill>
                <a:latin typeface="Calibri"/>
                <a:cs typeface="Calibri"/>
              </a:rPr>
              <a:t>implies </a:t>
            </a:r>
            <a:r>
              <a:rPr lang="en-US" dirty="0" smtClean="0">
                <a:solidFill>
                  <a:srgbClr val="FF0000"/>
                </a:solidFill>
                <a:latin typeface="Calibri"/>
                <a:cs typeface="Calibri"/>
              </a:rPr>
              <a:t>unique </a:t>
            </a:r>
            <a:r>
              <a:rPr lang="en-US" dirty="0" smtClean="0">
                <a:solidFill>
                  <a:srgbClr val="FF0000"/>
                </a:solidFill>
                <a:latin typeface="Calibri"/>
                <a:cs typeface="Calibri"/>
              </a:rPr>
              <a:t>games </a:t>
            </a:r>
            <a:r>
              <a:rPr lang="en-US" dirty="0" smtClean="0">
                <a:solidFill>
                  <a:srgbClr val="FF0000"/>
                </a:solidFill>
                <a:latin typeface="Calibri"/>
                <a:cs typeface="Calibri"/>
              </a:rPr>
              <a:t>conjecture (UGC) of </a:t>
            </a:r>
            <a:r>
              <a:rPr lang="en-US" sz="1800" dirty="0" smtClean="0">
                <a:solidFill>
                  <a:srgbClr val="008000"/>
                </a:solidFill>
                <a:latin typeface="Arial Narrow Bold"/>
                <a:cs typeface="Arial Narrow Bold"/>
              </a:rPr>
              <a:t>[Khot02] </a:t>
            </a:r>
            <a:r>
              <a:rPr lang="en-US" dirty="0" smtClean="0">
                <a:solidFill>
                  <a:srgbClr val="FF0000"/>
                </a:solidFill>
                <a:latin typeface="Calibri"/>
                <a:cs typeface="Calibri"/>
              </a:rPr>
              <a:t>is false.</a:t>
            </a:r>
            <a:endParaRPr lang="en-US" dirty="0">
              <a:solidFill>
                <a:srgbClr val="FF0000"/>
              </a:solidFill>
              <a:latin typeface="Calibri"/>
              <a:cs typeface="Calibri"/>
            </a:endParaRPr>
          </a:p>
        </p:txBody>
      </p:sp>
      <p:grpSp>
        <p:nvGrpSpPr>
          <p:cNvPr id="6" name="Group 5"/>
          <p:cNvGrpSpPr/>
          <p:nvPr/>
        </p:nvGrpSpPr>
        <p:grpSpPr>
          <a:xfrm>
            <a:off x="609600" y="1447800"/>
            <a:ext cx="2035370" cy="1498129"/>
            <a:chOff x="479230" y="1204312"/>
            <a:chExt cx="2441770" cy="2198817"/>
          </a:xfrm>
        </p:grpSpPr>
        <p:pic>
          <p:nvPicPr>
            <p:cNvPr id="3" name="Picture 2" descr="graphp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2235200" cy="1676400"/>
            </a:xfrm>
            <a:prstGeom prst="rect">
              <a:avLst/>
            </a:prstGeom>
          </p:spPr>
        </p:pic>
        <p:sp>
          <p:nvSpPr>
            <p:cNvPr id="10" name="Freeform 9"/>
            <p:cNvSpPr/>
            <p:nvPr/>
          </p:nvSpPr>
          <p:spPr>
            <a:xfrm>
              <a:off x="479230" y="1204312"/>
              <a:ext cx="2374977" cy="1475451"/>
            </a:xfrm>
            <a:custGeom>
              <a:avLst/>
              <a:gdLst>
                <a:gd name="connsiteX0" fmla="*/ 16070 w 2374977"/>
                <a:gd name="connsiteY0" fmla="*/ 459388 h 1475451"/>
                <a:gd name="connsiteX1" fmla="*/ 358970 w 2374977"/>
                <a:gd name="connsiteY1" fmla="*/ 154588 h 1475451"/>
                <a:gd name="connsiteX2" fmla="*/ 1209870 w 2374977"/>
                <a:gd name="connsiteY2" fmla="*/ 2188 h 1475451"/>
                <a:gd name="connsiteX3" fmla="*/ 2187770 w 2374977"/>
                <a:gd name="connsiteY3" fmla="*/ 91088 h 1475451"/>
                <a:gd name="connsiteX4" fmla="*/ 2327470 w 2374977"/>
                <a:gd name="connsiteY4" fmla="*/ 433988 h 1475451"/>
                <a:gd name="connsiteX5" fmla="*/ 1616270 w 2374977"/>
                <a:gd name="connsiteY5" fmla="*/ 789588 h 1475451"/>
                <a:gd name="connsiteX6" fmla="*/ 257370 w 2374977"/>
                <a:gd name="connsiteY6" fmla="*/ 1475388 h 1475451"/>
                <a:gd name="connsiteX7" fmla="*/ 16070 w 2374977"/>
                <a:gd name="connsiteY7" fmla="*/ 827688 h 1475451"/>
                <a:gd name="connsiteX8" fmla="*/ 28770 w 2374977"/>
                <a:gd name="connsiteY8" fmla="*/ 395888 h 1475451"/>
                <a:gd name="connsiteX9" fmla="*/ 79570 w 2374977"/>
                <a:gd name="connsiteY9" fmla="*/ 357788 h 1475451"/>
                <a:gd name="connsiteX10" fmla="*/ 79570 w 2374977"/>
                <a:gd name="connsiteY10" fmla="*/ 357788 h 1475451"/>
                <a:gd name="connsiteX11" fmla="*/ 41470 w 2374977"/>
                <a:gd name="connsiteY11" fmla="*/ 357788 h 147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4977" h="1475451">
                  <a:moveTo>
                    <a:pt x="16070" y="459388"/>
                  </a:moveTo>
                  <a:cubicBezTo>
                    <a:pt x="88036" y="345088"/>
                    <a:pt x="160003" y="230788"/>
                    <a:pt x="358970" y="154588"/>
                  </a:cubicBezTo>
                  <a:cubicBezTo>
                    <a:pt x="557937" y="78388"/>
                    <a:pt x="905070" y="12771"/>
                    <a:pt x="1209870" y="2188"/>
                  </a:cubicBezTo>
                  <a:cubicBezTo>
                    <a:pt x="1514670" y="-8395"/>
                    <a:pt x="2001503" y="19121"/>
                    <a:pt x="2187770" y="91088"/>
                  </a:cubicBezTo>
                  <a:cubicBezTo>
                    <a:pt x="2374037" y="163055"/>
                    <a:pt x="2422720" y="317571"/>
                    <a:pt x="2327470" y="433988"/>
                  </a:cubicBezTo>
                  <a:cubicBezTo>
                    <a:pt x="2232220" y="550405"/>
                    <a:pt x="1616270" y="789588"/>
                    <a:pt x="1616270" y="789588"/>
                  </a:cubicBezTo>
                  <a:cubicBezTo>
                    <a:pt x="1271253" y="963155"/>
                    <a:pt x="524070" y="1469038"/>
                    <a:pt x="257370" y="1475388"/>
                  </a:cubicBezTo>
                  <a:cubicBezTo>
                    <a:pt x="-9330" y="1481738"/>
                    <a:pt x="54170" y="1007605"/>
                    <a:pt x="16070" y="827688"/>
                  </a:cubicBezTo>
                  <a:cubicBezTo>
                    <a:pt x="-22030" y="647771"/>
                    <a:pt x="18187" y="474205"/>
                    <a:pt x="28770" y="395888"/>
                  </a:cubicBezTo>
                  <a:cubicBezTo>
                    <a:pt x="39353" y="317571"/>
                    <a:pt x="79570" y="357788"/>
                    <a:pt x="79570" y="357788"/>
                  </a:cubicBezTo>
                  <a:lnTo>
                    <a:pt x="79570" y="357788"/>
                  </a:lnTo>
                  <a:lnTo>
                    <a:pt x="41470" y="357788"/>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22" name="Freeform 21"/>
            <p:cNvSpPr/>
            <p:nvPr/>
          </p:nvSpPr>
          <p:spPr>
            <a:xfrm>
              <a:off x="850900" y="2164961"/>
              <a:ext cx="1946286" cy="1238168"/>
            </a:xfrm>
            <a:custGeom>
              <a:avLst/>
              <a:gdLst>
                <a:gd name="connsiteX0" fmla="*/ 0 w 1946286"/>
                <a:gd name="connsiteY0" fmla="*/ 781439 h 1238168"/>
                <a:gd name="connsiteX1" fmla="*/ 241300 w 1946286"/>
                <a:gd name="connsiteY1" fmla="*/ 590939 h 1238168"/>
                <a:gd name="connsiteX2" fmla="*/ 1244600 w 1946286"/>
                <a:gd name="connsiteY2" fmla="*/ 146439 h 1238168"/>
                <a:gd name="connsiteX3" fmla="*/ 1930400 w 1946286"/>
                <a:gd name="connsiteY3" fmla="*/ 44839 h 1238168"/>
                <a:gd name="connsiteX4" fmla="*/ 1701800 w 1946286"/>
                <a:gd name="connsiteY4" fmla="*/ 819539 h 1238168"/>
                <a:gd name="connsiteX5" fmla="*/ 1409700 w 1946286"/>
                <a:gd name="connsiteY5" fmla="*/ 1175139 h 1238168"/>
                <a:gd name="connsiteX6" fmla="*/ 596900 w 1946286"/>
                <a:gd name="connsiteY6" fmla="*/ 1225939 h 1238168"/>
                <a:gd name="connsiteX7" fmla="*/ 203200 w 1946286"/>
                <a:gd name="connsiteY7" fmla="*/ 1035439 h 1238168"/>
                <a:gd name="connsiteX8" fmla="*/ 25400 w 1946286"/>
                <a:gd name="connsiteY8" fmla="*/ 717939 h 123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286" h="1238168">
                  <a:moveTo>
                    <a:pt x="0" y="781439"/>
                  </a:moveTo>
                  <a:cubicBezTo>
                    <a:pt x="16933" y="739105"/>
                    <a:pt x="33867" y="696772"/>
                    <a:pt x="241300" y="590939"/>
                  </a:cubicBezTo>
                  <a:cubicBezTo>
                    <a:pt x="448733" y="485106"/>
                    <a:pt x="963083" y="237456"/>
                    <a:pt x="1244600" y="146439"/>
                  </a:cubicBezTo>
                  <a:cubicBezTo>
                    <a:pt x="1526117" y="55422"/>
                    <a:pt x="1854200" y="-67344"/>
                    <a:pt x="1930400" y="44839"/>
                  </a:cubicBezTo>
                  <a:cubicBezTo>
                    <a:pt x="2006600" y="157022"/>
                    <a:pt x="1788583" y="631156"/>
                    <a:pt x="1701800" y="819539"/>
                  </a:cubicBezTo>
                  <a:cubicBezTo>
                    <a:pt x="1615017" y="1007922"/>
                    <a:pt x="1593850" y="1107406"/>
                    <a:pt x="1409700" y="1175139"/>
                  </a:cubicBezTo>
                  <a:cubicBezTo>
                    <a:pt x="1225550" y="1242872"/>
                    <a:pt x="797983" y="1249222"/>
                    <a:pt x="596900" y="1225939"/>
                  </a:cubicBezTo>
                  <a:cubicBezTo>
                    <a:pt x="395817" y="1202656"/>
                    <a:pt x="298450" y="1120106"/>
                    <a:pt x="203200" y="1035439"/>
                  </a:cubicBezTo>
                  <a:cubicBezTo>
                    <a:pt x="107950" y="950772"/>
                    <a:pt x="25400" y="717939"/>
                    <a:pt x="25400" y="717939"/>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Rounded Rectangular Callout 6"/>
          <p:cNvSpPr/>
          <p:nvPr/>
        </p:nvSpPr>
        <p:spPr>
          <a:xfrm>
            <a:off x="6172200" y="4724400"/>
            <a:ext cx="2667000" cy="457200"/>
          </a:xfrm>
          <a:prstGeom prst="wedgeRoundRectCallout">
            <a:avLst>
              <a:gd name="adj1" fmla="val -76046"/>
              <a:gd name="adj2" fmla="val 144246"/>
              <a:gd name="adj3" fmla="val 16667"/>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“Threshold result</a:t>
            </a:r>
            <a:r>
              <a:rPr lang="en-US" dirty="0" smtClean="0">
                <a:solidFill>
                  <a:schemeClr val="tx1"/>
                </a:solidFill>
              </a:rPr>
              <a:t>”</a:t>
            </a:r>
            <a:endParaRPr lang="en-US" dirty="0">
              <a:solidFill>
                <a:schemeClr val="tx1"/>
              </a:solidFill>
            </a:endParaRPr>
          </a:p>
        </p:txBody>
      </p:sp>
      <p:sp>
        <p:nvSpPr>
          <p:cNvPr id="8" name="Rectangular Callout 7"/>
          <p:cNvSpPr/>
          <p:nvPr/>
        </p:nvSpPr>
        <p:spPr>
          <a:xfrm>
            <a:off x="6172200" y="3581400"/>
            <a:ext cx="2743200" cy="609600"/>
          </a:xfrm>
          <a:prstGeom prst="wedgeRectCallout">
            <a:avLst>
              <a:gd name="adj1" fmla="val -77777"/>
              <a:gd name="adj2" fmla="val 62500"/>
            </a:avLst>
          </a:prstGeom>
          <a:solidFill>
            <a:srgbClr val="CACA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90"/>
                </a:solidFill>
              </a:rPr>
              <a:t>“</a:t>
            </a:r>
            <a:r>
              <a:rPr lang="en-US" dirty="0" err="1">
                <a:solidFill>
                  <a:srgbClr val="000090"/>
                </a:solidFill>
              </a:rPr>
              <a:t>Inapproximability</a:t>
            </a:r>
            <a:r>
              <a:rPr lang="en-US" dirty="0">
                <a:solidFill>
                  <a:srgbClr val="000090"/>
                </a:solidFill>
              </a:rPr>
              <a:t> result</a:t>
            </a:r>
            <a:r>
              <a:rPr lang="en-US" dirty="0" smtClean="0">
                <a:solidFill>
                  <a:srgbClr val="000090"/>
                </a:solidFill>
              </a:rPr>
              <a:t>”</a:t>
            </a:r>
            <a:endParaRPr lang="en-US" dirty="0">
              <a:solidFill>
                <a:srgbClr val="000090"/>
              </a:solidFill>
            </a:endParaRPr>
          </a:p>
        </p:txBody>
      </p:sp>
    </p:spTree>
    <p:extLst>
      <p:ext uri="{BB962C8B-B14F-4D97-AF65-F5344CB8AC3E}">
        <p14:creationId xmlns:p14="http://schemas.microsoft.com/office/powerpoint/2010/main" val="4023853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1"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in a nutshell</a:t>
            </a:r>
            <a:endParaRPr lang="en-US" dirty="0"/>
          </a:p>
        </p:txBody>
      </p:sp>
      <p:sp>
        <p:nvSpPr>
          <p:cNvPr id="3" name="Content Placeholder 2"/>
          <p:cNvSpPr>
            <a:spLocks noGrp="1"/>
          </p:cNvSpPr>
          <p:nvPr>
            <p:ph idx="1"/>
          </p:nvPr>
        </p:nvSpPr>
        <p:spPr>
          <a:xfrm>
            <a:off x="457200" y="1981200"/>
            <a:ext cx="8458200" cy="4267200"/>
          </a:xfrm>
        </p:spPr>
        <p:txBody>
          <a:bodyPr/>
          <a:lstStyle/>
          <a:p>
            <a:r>
              <a:rPr lang="en-US" dirty="0" smtClean="0"/>
              <a:t>Interesting </a:t>
            </a:r>
            <a:r>
              <a:rPr lang="en-US" dirty="0" smtClean="0">
                <a:solidFill>
                  <a:srgbClr val="FF0000"/>
                </a:solidFill>
              </a:rPr>
              <a:t>approximation algorithms</a:t>
            </a:r>
            <a:r>
              <a:rPr lang="en-US" dirty="0" smtClean="0"/>
              <a:t> for</a:t>
            </a:r>
            <a:br>
              <a:rPr lang="en-US" dirty="0" smtClean="0"/>
            </a:br>
            <a:r>
              <a:rPr lang="en-US" dirty="0" smtClean="0"/>
              <a:t>many NP-complete problems</a:t>
            </a:r>
            <a:br>
              <a:rPr lang="en-US" dirty="0" smtClean="0"/>
            </a:br>
            <a:endParaRPr lang="en-US" dirty="0" smtClean="0"/>
          </a:p>
          <a:p>
            <a:r>
              <a:rPr lang="en-US" dirty="0" smtClean="0"/>
              <a:t> Vast literature on </a:t>
            </a:r>
            <a:r>
              <a:rPr lang="en-US" dirty="0" err="1" smtClean="0">
                <a:solidFill>
                  <a:srgbClr val="FF0000"/>
                </a:solidFill>
              </a:rPr>
              <a:t>inapproximability</a:t>
            </a:r>
            <a:r>
              <a:rPr lang="en-US" dirty="0" smtClean="0"/>
              <a:t> results (“PCP Theorems</a:t>
            </a:r>
            <a:r>
              <a:rPr lang="en-US" dirty="0" smtClean="0"/>
              <a:t>”;</a:t>
            </a:r>
            <a:br>
              <a:rPr lang="en-US" dirty="0" smtClean="0"/>
            </a:br>
            <a:r>
              <a:rPr lang="en-US" dirty="0" smtClean="0"/>
              <a:t>goes back to early 1990s)</a:t>
            </a:r>
            <a:r>
              <a:rPr lang="en-US" dirty="0" smtClean="0"/>
              <a:t>.</a:t>
            </a:r>
            <a:br>
              <a:rPr lang="en-US" dirty="0" smtClean="0"/>
            </a:br>
            <a:endParaRPr lang="en-US" dirty="0" smtClean="0"/>
          </a:p>
          <a:p>
            <a:r>
              <a:rPr lang="en-US" dirty="0" smtClean="0"/>
              <a:t> </a:t>
            </a:r>
            <a:r>
              <a:rPr lang="en-US" dirty="0" smtClean="0"/>
              <a:t>W</a:t>
            </a:r>
            <a:r>
              <a:rPr lang="en-US" dirty="0" smtClean="0"/>
              <a:t>ork of </a:t>
            </a:r>
            <a:r>
              <a:rPr lang="en-US" dirty="0" err="1" smtClean="0"/>
              <a:t>Khot</a:t>
            </a:r>
            <a:r>
              <a:rPr lang="en-US" dirty="0" smtClean="0"/>
              <a:t> + others (post-2002) </a:t>
            </a:r>
            <a:r>
              <a:rPr lang="en-US" dirty="0" smtClean="0">
                <a:sym typeface="Wingdings"/>
              </a:rPr>
              <a:t></a:t>
            </a:r>
            <a:r>
              <a:rPr lang="en-US" dirty="0" smtClean="0"/>
              <a:t> </a:t>
            </a:r>
            <a:r>
              <a:rPr lang="en-US" dirty="0" smtClean="0"/>
              <a:t> </a:t>
            </a:r>
            <a:r>
              <a:rPr lang="en-US" dirty="0" smtClean="0"/>
              <a:t>For </a:t>
            </a:r>
            <a:r>
              <a:rPr lang="en-US" dirty="0" smtClean="0"/>
              <a:t>significant </a:t>
            </a:r>
            <a:r>
              <a:rPr lang="en-US" dirty="0" smtClean="0"/>
              <a:t>group of </a:t>
            </a:r>
            <a:r>
              <a:rPr lang="en-US" dirty="0" err="1" smtClean="0"/>
              <a:t>problems,“</a:t>
            </a:r>
            <a:r>
              <a:rPr lang="en-US" dirty="0" err="1" smtClean="0">
                <a:solidFill>
                  <a:srgbClr val="FF0000"/>
                </a:solidFill>
              </a:rPr>
              <a:t>threshold</a:t>
            </a:r>
            <a:r>
              <a:rPr lang="en-US" dirty="0" smtClean="0">
                <a:solidFill>
                  <a:srgbClr val="FF0000"/>
                </a:solidFill>
              </a:rPr>
              <a:t> </a:t>
            </a:r>
            <a:r>
              <a:rPr lang="en-US" dirty="0" smtClean="0">
                <a:solidFill>
                  <a:srgbClr val="FF0000"/>
                </a:solidFill>
              </a:rPr>
              <a:t>of </a:t>
            </a:r>
            <a:r>
              <a:rPr lang="en-US" dirty="0" err="1" smtClean="0">
                <a:solidFill>
                  <a:srgbClr val="FF0000"/>
                </a:solidFill>
              </a:rPr>
              <a:t>approximability</a:t>
            </a:r>
            <a:r>
              <a:rPr lang="en-US" dirty="0" smtClean="0"/>
              <a:t>” determined</a:t>
            </a:r>
            <a:r>
              <a:rPr lang="en-US" dirty="0"/>
              <a:t> </a:t>
            </a:r>
            <a:r>
              <a:rPr lang="en-US" dirty="0"/>
              <a:t/>
            </a:r>
            <a:br>
              <a:rPr lang="en-US" dirty="0"/>
            </a:br>
            <a:r>
              <a:rPr lang="en-US" dirty="0" smtClean="0"/>
              <a:t>(assuming </a:t>
            </a:r>
            <a:r>
              <a:rPr lang="en-US" dirty="0" smtClean="0">
                <a:solidFill>
                  <a:srgbClr val="660066"/>
                </a:solidFill>
              </a:rPr>
              <a:t>Unique Games Conjecture</a:t>
            </a:r>
            <a:r>
              <a:rPr lang="en-US" dirty="0" smtClean="0"/>
              <a:t>)</a:t>
            </a:r>
            <a:endParaRPr lang="en-US" dirty="0" smtClean="0"/>
          </a:p>
          <a:p>
            <a:pPr marL="0" indent="0">
              <a:buNone/>
            </a:pPr>
            <a:r>
              <a:rPr lang="en-US" dirty="0"/>
              <a:t> </a:t>
            </a:r>
            <a:r>
              <a:rPr lang="en-US" dirty="0" smtClean="0"/>
              <a:t>    </a:t>
            </a:r>
            <a:endParaRPr lang="en-US" sz="2000" dirty="0" smtClean="0"/>
          </a:p>
        </p:txBody>
      </p:sp>
      <p:pic>
        <p:nvPicPr>
          <p:cNvPr id="6" name="Picture 5" descr="yin_yang.jpg"/>
          <p:cNvPicPr>
            <a:picLocks noChangeAspect="1"/>
          </p:cNvPicPr>
          <p:nvPr/>
        </p:nvPicPr>
        <p:blipFill>
          <a:blip r:embed="rId2"/>
          <a:stretch>
            <a:fillRect/>
          </a:stretch>
        </p:blipFill>
        <p:spPr>
          <a:xfrm>
            <a:off x="7239000" y="1066800"/>
            <a:ext cx="1371600" cy="1371600"/>
          </a:xfrm>
          <a:prstGeom prst="rect">
            <a:avLst/>
          </a:prstGeom>
        </p:spPr>
      </p:pic>
    </p:spTree>
    <p:extLst>
      <p:ext uri="{BB962C8B-B14F-4D97-AF65-F5344CB8AC3E}">
        <p14:creationId xmlns:p14="http://schemas.microsoft.com/office/powerpoint/2010/main" val="4813970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t>
            </a:r>
            <a:r>
              <a:rPr lang="en-US" dirty="0" smtClean="0"/>
              <a:t>Game Problem </a:t>
            </a:r>
            <a:endParaRPr lang="en-US" dirty="0"/>
          </a:p>
        </p:txBody>
      </p:sp>
      <p:sp>
        <p:nvSpPr>
          <p:cNvPr id="4" name="Content Placeholder 2"/>
          <p:cNvSpPr>
            <a:spLocks noGrp="1"/>
          </p:cNvSpPr>
          <p:nvPr>
            <p:ph idx="1"/>
          </p:nvPr>
        </p:nvSpPr>
        <p:spPr>
          <a:xfrm>
            <a:off x="457200" y="1752601"/>
            <a:ext cx="8077200" cy="2743200"/>
          </a:xfrm>
          <a:solidFill>
            <a:schemeClr val="bg1">
              <a:lumMod val="85000"/>
            </a:schemeClr>
          </a:solidFill>
          <a:ln>
            <a:solidFill>
              <a:schemeClr val="tx1"/>
            </a:solidFill>
            <a:bevel/>
          </a:ln>
        </p:spPr>
        <p:txBody>
          <a:bodyPr>
            <a:normAutofit/>
          </a:bodyPr>
          <a:lstStyle/>
          <a:p>
            <a:pPr>
              <a:buNone/>
            </a:pPr>
            <a:r>
              <a:rPr lang="en-US" sz="2800" dirty="0" smtClean="0">
                <a:solidFill>
                  <a:srgbClr val="C00000"/>
                </a:solidFill>
              </a:rPr>
              <a:t>E2LIN mod p</a:t>
            </a:r>
            <a:endParaRPr lang="en-US" sz="2800" dirty="0" smtClean="0"/>
          </a:p>
          <a:p>
            <a:pPr>
              <a:buNone/>
            </a:pPr>
            <a:r>
              <a:rPr lang="en-US" sz="3600" dirty="0" smtClean="0"/>
              <a:t>	</a:t>
            </a:r>
            <a:r>
              <a:rPr lang="en-US" sz="2400" dirty="0" smtClean="0"/>
              <a:t>Given a set of linear equations of the form:</a:t>
            </a:r>
          </a:p>
          <a:p>
            <a:pPr algn="ctr">
              <a:buNone/>
            </a:pPr>
            <a:r>
              <a:rPr lang="en-US" sz="2400" dirty="0" smtClean="0">
                <a:solidFill>
                  <a:srgbClr val="C00000"/>
                </a:solidFill>
              </a:rPr>
              <a:t>X</a:t>
            </a:r>
            <a:r>
              <a:rPr lang="en-US" sz="2400" baseline="-25000" dirty="0" smtClean="0">
                <a:solidFill>
                  <a:srgbClr val="C00000"/>
                </a:solidFill>
              </a:rPr>
              <a:t>i</a:t>
            </a:r>
            <a:r>
              <a:rPr lang="en-US" sz="2400" dirty="0" smtClean="0">
                <a:solidFill>
                  <a:srgbClr val="C00000"/>
                </a:solidFill>
              </a:rPr>
              <a:t> – </a:t>
            </a:r>
            <a:r>
              <a:rPr lang="en-US" sz="2400" dirty="0" err="1" smtClean="0">
                <a:solidFill>
                  <a:srgbClr val="C00000"/>
                </a:solidFill>
              </a:rPr>
              <a:t>X</a:t>
            </a:r>
            <a:r>
              <a:rPr lang="en-US" sz="2400" baseline="-25000" dirty="0" err="1" smtClean="0">
                <a:solidFill>
                  <a:srgbClr val="C00000"/>
                </a:solidFill>
              </a:rPr>
              <a:t>j</a:t>
            </a:r>
            <a:r>
              <a:rPr lang="en-US" sz="2400" dirty="0" smtClean="0">
                <a:solidFill>
                  <a:srgbClr val="C00000"/>
                </a:solidFill>
              </a:rPr>
              <a:t> = </a:t>
            </a:r>
            <a:r>
              <a:rPr lang="en-US" sz="2400" dirty="0" err="1" smtClean="0">
                <a:solidFill>
                  <a:srgbClr val="C00000"/>
                </a:solidFill>
              </a:rPr>
              <a:t>c</a:t>
            </a:r>
            <a:r>
              <a:rPr lang="en-US" sz="2400" baseline="-25000" dirty="0" err="1" smtClean="0">
                <a:solidFill>
                  <a:srgbClr val="C00000"/>
                </a:solidFill>
              </a:rPr>
              <a:t>ij</a:t>
            </a:r>
            <a:r>
              <a:rPr lang="en-US" sz="2400" dirty="0" smtClean="0">
                <a:solidFill>
                  <a:srgbClr val="C00000"/>
                </a:solidFill>
              </a:rPr>
              <a:t> mod p</a:t>
            </a:r>
          </a:p>
          <a:p>
            <a:pPr>
              <a:buNone/>
            </a:pPr>
            <a:r>
              <a:rPr lang="en-US" sz="2400" dirty="0" smtClean="0"/>
              <a:t>	Find solution that satisfies the maximum number of equations.</a:t>
            </a:r>
          </a:p>
        </p:txBody>
      </p:sp>
      <p:sp>
        <p:nvSpPr>
          <p:cNvPr id="5" name="Vertical Scroll 4"/>
          <p:cNvSpPr/>
          <p:nvPr/>
        </p:nvSpPr>
        <p:spPr>
          <a:xfrm>
            <a:off x="5181600" y="228600"/>
            <a:ext cx="2971800" cy="1981200"/>
          </a:xfrm>
          <a:prstGeom prst="verticalScroll">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x-y =  11 (mod 17)</a:t>
            </a:r>
          </a:p>
          <a:p>
            <a:pPr algn="ctr"/>
            <a:r>
              <a:rPr lang="en-US" sz="2000" dirty="0" smtClean="0">
                <a:solidFill>
                  <a:schemeClr val="tx1"/>
                </a:solidFill>
              </a:rPr>
              <a:t>x-z = 13 (mod 17)</a:t>
            </a:r>
          </a:p>
          <a:p>
            <a:pPr algn="ctr"/>
            <a:r>
              <a:rPr lang="en-US" sz="2000" dirty="0" smtClean="0">
                <a:solidFill>
                  <a:schemeClr val="tx1"/>
                </a:solidFill>
              </a:rPr>
              <a:t>…</a:t>
            </a:r>
          </a:p>
          <a:p>
            <a:pPr algn="ctr"/>
            <a:r>
              <a:rPr lang="en-US" sz="2000" dirty="0" smtClean="0">
                <a:solidFill>
                  <a:schemeClr val="tx1"/>
                </a:solidFill>
              </a:rPr>
              <a:t>….</a:t>
            </a:r>
          </a:p>
          <a:p>
            <a:pPr algn="ctr"/>
            <a:r>
              <a:rPr lang="en-US" sz="2000" dirty="0" smtClean="0">
                <a:solidFill>
                  <a:schemeClr val="tx1"/>
                </a:solidFill>
              </a:rPr>
              <a:t>z-w  = 15(mod 17)</a:t>
            </a:r>
            <a:endParaRPr lang="en-US" sz="2000" dirty="0">
              <a:solidFill>
                <a:schemeClr val="tx1"/>
              </a:solidFill>
            </a:endParaRPr>
          </a:p>
        </p:txBody>
      </p:sp>
      <p:sp>
        <p:nvSpPr>
          <p:cNvPr id="6" name="TextBox 5"/>
          <p:cNvSpPr txBox="1"/>
          <p:nvPr/>
        </p:nvSpPr>
        <p:spPr>
          <a:xfrm>
            <a:off x="228600" y="5029200"/>
            <a:ext cx="8237050" cy="1200328"/>
          </a:xfrm>
          <a:prstGeom prst="rect">
            <a:avLst/>
          </a:prstGeom>
          <a:noFill/>
        </p:spPr>
        <p:txBody>
          <a:bodyPr wrap="none" rtlCol="0">
            <a:spAutoFit/>
          </a:bodyPr>
          <a:lstStyle/>
          <a:p>
            <a:r>
              <a:rPr lang="en-US" dirty="0" smtClean="0">
                <a:solidFill>
                  <a:srgbClr val="00007D"/>
                </a:solidFill>
                <a:latin typeface="Calibri"/>
                <a:cs typeface="Calibri"/>
              </a:rPr>
              <a:t> Unique Games Conjecture </a:t>
            </a:r>
            <a:r>
              <a:rPr lang="en-US" dirty="0" smtClean="0">
                <a:solidFill>
                  <a:srgbClr val="00007D"/>
                </a:solidFill>
                <a:latin typeface="Calibri"/>
                <a:cs typeface="Calibri"/>
              </a:rPr>
              <a:t>(KKMO’04 version)</a:t>
            </a:r>
            <a:r>
              <a:rPr lang="en-US" dirty="0" smtClean="0">
                <a:latin typeface="Calibri"/>
                <a:cs typeface="Calibri"/>
              </a:rPr>
              <a:t>: Given instance in </a:t>
            </a:r>
            <a:r>
              <a:rPr lang="en-US" dirty="0" smtClean="0">
                <a:latin typeface="Calibri"/>
                <a:cs typeface="Calibri"/>
              </a:rPr>
              <a:t/>
            </a:r>
            <a:br>
              <a:rPr lang="en-US" dirty="0" smtClean="0">
                <a:latin typeface="Calibri"/>
                <a:cs typeface="Calibri"/>
              </a:rPr>
            </a:br>
            <a:r>
              <a:rPr lang="en-US" dirty="0" smtClean="0">
                <a:latin typeface="Calibri"/>
                <a:cs typeface="Calibri"/>
              </a:rPr>
              <a:t>which </a:t>
            </a:r>
            <a:r>
              <a:rPr lang="en-US" dirty="0" smtClean="0">
                <a:solidFill>
                  <a:srgbClr val="FF0000"/>
                </a:solidFill>
                <a:latin typeface="Calibri"/>
                <a:cs typeface="Calibri"/>
              </a:rPr>
              <a:t>0.99</a:t>
            </a:r>
            <a:r>
              <a:rPr lang="en-US" dirty="0" smtClean="0">
                <a:latin typeface="Calibri"/>
                <a:cs typeface="Calibri"/>
              </a:rPr>
              <a:t> fraction </a:t>
            </a:r>
            <a:r>
              <a:rPr lang="en-US" dirty="0" smtClean="0">
                <a:latin typeface="Calibri"/>
                <a:cs typeface="Calibri"/>
              </a:rPr>
              <a:t>of equations are </a:t>
            </a:r>
            <a:r>
              <a:rPr lang="en-US" dirty="0" err="1" smtClean="0">
                <a:latin typeface="Calibri"/>
                <a:cs typeface="Calibri"/>
              </a:rPr>
              <a:t>satisfiable</a:t>
            </a:r>
            <a:r>
              <a:rPr lang="en-US" dirty="0" smtClean="0">
                <a:latin typeface="Calibri"/>
                <a:cs typeface="Calibri"/>
              </a:rPr>
              <a:t>, </a:t>
            </a:r>
            <a:r>
              <a:rPr lang="en-US" dirty="0" smtClean="0">
                <a:latin typeface="Calibri"/>
                <a:cs typeface="Calibri"/>
              </a:rPr>
              <a:t>it is NP</a:t>
            </a:r>
            <a:r>
              <a:rPr lang="en-US" dirty="0" smtClean="0">
                <a:latin typeface="Calibri"/>
                <a:cs typeface="Calibri"/>
              </a:rPr>
              <a:t>-hard to </a:t>
            </a:r>
            <a:r>
              <a:rPr lang="en-US" dirty="0" smtClean="0">
                <a:latin typeface="Calibri"/>
                <a:cs typeface="Calibri"/>
              </a:rPr>
              <a:t/>
            </a:r>
            <a:br>
              <a:rPr lang="en-US" dirty="0" smtClean="0">
                <a:latin typeface="Calibri"/>
                <a:cs typeface="Calibri"/>
              </a:rPr>
            </a:br>
            <a:r>
              <a:rPr lang="en-US" dirty="0" smtClean="0">
                <a:latin typeface="Calibri"/>
                <a:cs typeface="Calibri"/>
              </a:rPr>
              <a:t>satisfy</a:t>
            </a:r>
            <a:r>
              <a:rPr lang="en-US" dirty="0">
                <a:latin typeface="Calibri"/>
                <a:cs typeface="Calibri"/>
              </a:rPr>
              <a:t> </a:t>
            </a:r>
            <a:r>
              <a:rPr lang="en-US" dirty="0" smtClean="0">
                <a:latin typeface="Calibri"/>
                <a:cs typeface="Calibri"/>
              </a:rPr>
              <a:t>m</a:t>
            </a:r>
            <a:r>
              <a:rPr lang="en-US" dirty="0" smtClean="0">
                <a:latin typeface="Calibri"/>
                <a:cs typeface="Calibri"/>
              </a:rPr>
              <a:t>ore than </a:t>
            </a:r>
            <a:r>
              <a:rPr lang="en-US" dirty="0" smtClean="0">
                <a:solidFill>
                  <a:srgbClr val="FF0000"/>
                </a:solidFill>
                <a:latin typeface="Calibri"/>
                <a:cs typeface="Calibri"/>
              </a:rPr>
              <a:t>0.01 </a:t>
            </a:r>
            <a:r>
              <a:rPr lang="en-US" dirty="0" smtClean="0">
                <a:latin typeface="Calibri"/>
                <a:cs typeface="Calibri"/>
              </a:rPr>
              <a:t>fraction.</a:t>
            </a:r>
            <a:endParaRPr lang="en-US" dirty="0">
              <a:latin typeface="Calibri"/>
              <a:cs typeface="Calibri"/>
            </a:endParaRPr>
          </a:p>
        </p:txBody>
      </p:sp>
    </p:spTree>
    <p:extLst>
      <p:ext uri="{BB962C8B-B14F-4D97-AF65-F5344CB8AC3E}">
        <p14:creationId xmlns:p14="http://schemas.microsoft.com/office/powerpoint/2010/main" val="3239691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ytalk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mytalks.potx</Template>
  <TotalTime>75506</TotalTime>
  <Words>1464</Words>
  <Application>Microsoft Macintosh PowerPoint</Application>
  <PresentationFormat>On-screen Show (4:3)</PresentationFormat>
  <Paragraphs>188</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mytalks</vt:lpstr>
      <vt:lpstr>Subhash Khot’s work  and  its impact</vt:lpstr>
      <vt:lpstr>Main points from Nevanlinna Prize Citation…</vt:lpstr>
      <vt:lpstr>Computational complexity </vt:lpstr>
      <vt:lpstr>Example: P vs NP  </vt:lpstr>
      <vt:lpstr>An NP-complete problem: MAX-CUT</vt:lpstr>
      <vt:lpstr>Approximability seems problem-dependent</vt:lpstr>
      <vt:lpstr>Example: Approximability of MAXCUT</vt:lpstr>
      <vt:lpstr>Story in a nutshell</vt:lpstr>
      <vt:lpstr>Unique Game Problem </vt:lpstr>
      <vt:lpstr>PowerPoint Presentation</vt:lpstr>
      <vt:lpstr>PowerPoint Presentation</vt:lpstr>
      <vt:lpstr>Analysis of boolean functions (and why it is relevant) [Kahn-Kalai-Linial’88, Hastad’98,Khot-Kindler-Mossel-O’Donnell’04] </vt:lpstr>
      <vt:lpstr> (0.878 + e)-approx to MAX-CUT poly-time algorithm for UG [KKMO’04]</vt:lpstr>
      <vt:lpstr>Low-distortion embeddings of metric spaces</vt:lpstr>
      <vt:lpstr>Goemans-Linial Conjecture</vt:lpstr>
      <vt:lpstr>Foams, parallel repetition, unique games</vt:lpstr>
      <vt:lpstr>New analyses of Semidefinite programs; Higher-order spectral graph theory.</vt:lpstr>
      <vt:lpstr>Other contributions of Khot</vt:lpstr>
      <vt:lpstr>In conclusion…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intractability and its implications for financial derivatives</dc:title>
  <dc:creator>Sanjeev  Arora</dc:creator>
  <cp:lastModifiedBy>Sanjeev</cp:lastModifiedBy>
  <cp:revision>552</cp:revision>
  <dcterms:created xsi:type="dcterms:W3CDTF">2011-02-06T05:04:40Z</dcterms:created>
  <dcterms:modified xsi:type="dcterms:W3CDTF">2014-08-13T20:29:11Z</dcterms:modified>
</cp:coreProperties>
</file>