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7" r:id="rId3"/>
  </p:sldMasterIdLst>
  <p:notesMasterIdLst>
    <p:notesMasterId r:id="rId69"/>
  </p:notesMasterIdLst>
  <p:sldIdLst>
    <p:sldId id="411" r:id="rId4"/>
    <p:sldId id="282" r:id="rId5"/>
    <p:sldId id="281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420" r:id="rId14"/>
    <p:sldId id="346" r:id="rId15"/>
    <p:sldId id="347" r:id="rId16"/>
    <p:sldId id="419" r:id="rId17"/>
    <p:sldId id="438" r:id="rId18"/>
    <p:sldId id="439" r:id="rId19"/>
    <p:sldId id="440" r:id="rId20"/>
    <p:sldId id="441" r:id="rId21"/>
    <p:sldId id="442" r:id="rId22"/>
    <p:sldId id="443" r:id="rId23"/>
    <p:sldId id="444" r:id="rId24"/>
    <p:sldId id="466" r:id="rId25"/>
    <p:sldId id="290" r:id="rId26"/>
    <p:sldId id="291" r:id="rId27"/>
    <p:sldId id="293" r:id="rId28"/>
    <p:sldId id="374" r:id="rId29"/>
    <p:sldId id="375" r:id="rId30"/>
    <p:sldId id="369" r:id="rId31"/>
    <p:sldId id="406" r:id="rId32"/>
    <p:sldId id="409" r:id="rId33"/>
    <p:sldId id="377" r:id="rId34"/>
    <p:sldId id="378" r:id="rId35"/>
    <p:sldId id="379" r:id="rId36"/>
    <p:sldId id="380" r:id="rId37"/>
    <p:sldId id="381" r:id="rId38"/>
    <p:sldId id="382" r:id="rId39"/>
    <p:sldId id="383" r:id="rId40"/>
    <p:sldId id="384" r:id="rId41"/>
    <p:sldId id="385" r:id="rId42"/>
    <p:sldId id="410" r:id="rId43"/>
    <p:sldId id="386" r:id="rId44"/>
    <p:sldId id="387" r:id="rId45"/>
    <p:sldId id="388" r:id="rId46"/>
    <p:sldId id="389" r:id="rId47"/>
    <p:sldId id="390" r:id="rId48"/>
    <p:sldId id="391" r:id="rId49"/>
    <p:sldId id="392" r:id="rId50"/>
    <p:sldId id="393" r:id="rId51"/>
    <p:sldId id="394" r:id="rId52"/>
    <p:sldId id="395" r:id="rId53"/>
    <p:sldId id="396" r:id="rId54"/>
    <p:sldId id="397" r:id="rId55"/>
    <p:sldId id="398" r:id="rId56"/>
    <p:sldId id="399" r:id="rId57"/>
    <p:sldId id="400" r:id="rId58"/>
    <p:sldId id="401" r:id="rId59"/>
    <p:sldId id="402" r:id="rId60"/>
    <p:sldId id="403" r:id="rId61"/>
    <p:sldId id="404" r:id="rId62"/>
    <p:sldId id="405" r:id="rId63"/>
    <p:sldId id="276" r:id="rId64"/>
    <p:sldId id="279" r:id="rId65"/>
    <p:sldId id="280" r:id="rId66"/>
    <p:sldId id="294" r:id="rId67"/>
    <p:sldId id="278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70709"/>
  </p:normalViewPr>
  <p:slideViewPr>
    <p:cSldViewPr snapToGrid="0" snapToObjects="1">
      <p:cViewPr varScale="1">
        <p:scale>
          <a:sx n="84" d="100"/>
          <a:sy n="84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8D63FE7B-68BA-5C42-9F9E-AF9F37971535}" type="datetimeFigureOut">
              <a:rPr lang="en-US" smtClean="0"/>
              <a:pPr/>
              <a:t>4/23/26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22D9EC33-F542-DD43-AF0A-EDAA9939DF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15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F164F-55BC-E34C-BA70-4579787DC0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2841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9236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0901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4809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130990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on slide!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991B3-0090-3B43-BDFB-EE5B49EB46A0}" type="slidenum">
              <a:rPr kumimoji="0" lang="en-US" sz="9000" b="0" i="0" u="none" strike="noStrike" kern="0" cap="none" spc="0" normalizeH="0" baseline="0" noProof="0" smtClean="0">
                <a:ln>
                  <a:noFill/>
                </a:ln>
                <a:solidFill>
                  <a:srgbClr val="7D8490"/>
                </a:solidFill>
                <a:effectLst/>
                <a:uLnTx/>
                <a:uFillTx/>
                <a:latin typeface="Vista Sans OT Medium"/>
                <a:sym typeface="Vista Sans OT Medium"/>
              </a:rPr>
              <a:pPr marL="0" marR="0" lvl="0" indent="0" algn="ctr" defTabSz="4572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9000" b="0" i="0" u="none" strike="noStrike" kern="0" cap="none" spc="0" normalizeH="0" baseline="0" noProof="0">
              <a:ln>
                <a:noFill/>
              </a:ln>
              <a:solidFill>
                <a:srgbClr val="7D8490"/>
              </a:solidFill>
              <a:effectLst/>
              <a:uLnTx/>
              <a:uFillTx/>
              <a:latin typeface="Vista Sans OT Medium"/>
              <a:sym typeface="Vista Sans OT Medium"/>
            </a:endParaRPr>
          </a:p>
        </p:txBody>
      </p:sp>
    </p:spTree>
    <p:extLst>
      <p:ext uri="{BB962C8B-B14F-4D97-AF65-F5344CB8AC3E}">
        <p14:creationId xmlns:p14="http://schemas.microsoft.com/office/powerpoint/2010/main" val="632245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6d4920cab_3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56d4920cab_3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4484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6ff83bcbc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6ff83bcbc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648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51966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6d97296edd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6d97296edd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40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9EC33-F542-DD43-AF0A-EDAA9939DF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278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ffb9eeb6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6ffb9eeb6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6204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6f2768b5d7_3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6f2768b5d7_31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24492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f2768b5d7_2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6f2768b5d7_2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92574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f2768b5d7_2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6f2768b5d7_2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7558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6f2768b5d7_2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6f2768b5d7_2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36694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f2768b5d7_2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6f2768b5d7_2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5577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6f2768b5d7_2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6f2768b5d7_2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41902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6f2768b5d7_31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6f2768b5d7_31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69508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6f2768b5d7_19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6f2768b5d7_19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092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6f2768b5d7_31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6f2768b5d7_31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7167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Naming•Systems</a:t>
            </a:r>
            <a:r>
              <a:rPr 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use names to abstract complexity, abstract differences, isolate </a:t>
            </a:r>
            <a:r>
              <a:rPr lang="en-US" sz="120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applications•Naming</a:t>
            </a:r>
            <a:r>
              <a:rPr 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choices can dictate system trade-offs</a:t>
            </a:r>
          </a:p>
          <a:p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9EC33-F542-DD43-AF0A-EDAA9939DF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114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6f2768b5d7_31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6f2768b5d7_31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27118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6ffb9eeb60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6ffb9eeb60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46325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6fe8b3ea55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6fe8b3ea55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8625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6f2768b5d7_31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6f2768b5d7_31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59762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6f2768b5d7_31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6f2768b5d7_31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215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6ffb9eeb60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6ffb9eeb60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91400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6f2768b5d7_31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6f2768b5d7_31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1577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52ca610853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52ca610853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15170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6f2768b5d7_19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6f2768b5d7_19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25088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6f2768b5d7_2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6f2768b5d7_2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2711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5461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301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6f2768b5d7_19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6f2768b5d7_19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8636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6f2768b5d7_19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6f2768b5d7_19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8828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6f2768b5d7_19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6f2768b5d7_19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55508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6f2768b5d7_2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6f2768b5d7_21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9708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6fe8b3ea55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6fe8b3ea55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7132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6ff83bcbc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6ff83bcbc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35749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6ffb9eeb6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6ffb9eeb6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2412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5eeb7bbd1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5eeb7bbd1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463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6d91987b66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6d91987b66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39393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6fe8b3ea5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6fe8b3ea5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2109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38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6d97296edd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6d97296edd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67746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9EC33-F542-DD43-AF0A-EDAA9939DFD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734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9EC33-F542-DD43-AF0A-EDAA9939DFD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7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432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94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620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3" name="Shape 4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46100">
              <a:lnSpc>
                <a:spcPct val="100000"/>
              </a:lnSpc>
              <a:defRPr sz="30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2288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D991D-32FC-764C-B4E9-59217B329D6F}" type="datetimeFigureOut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CC55-3267-384E-A0DB-5D93B182E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81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D991D-32FC-764C-B4E9-59217B329D6F}" type="datetimeFigureOut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CC55-3267-384E-A0DB-5D93B182E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26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D991D-32FC-764C-B4E9-59217B329D6F}" type="datetimeFigureOut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CC55-3267-384E-A0DB-5D93B182E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81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667">
                <a:solidFill>
                  <a:schemeClr val="dk1"/>
                </a:solidFill>
              </a:defRPr>
            </a:lvl1pPr>
            <a:lvl2pPr lvl="1" rtl="0">
              <a:buNone/>
              <a:defRPr sz="2667">
                <a:solidFill>
                  <a:schemeClr val="dk1"/>
                </a:solidFill>
              </a:defRPr>
            </a:lvl2pPr>
            <a:lvl3pPr lvl="2" rtl="0">
              <a:buNone/>
              <a:defRPr sz="2667">
                <a:solidFill>
                  <a:schemeClr val="dk1"/>
                </a:solidFill>
              </a:defRPr>
            </a:lvl3pPr>
            <a:lvl4pPr lvl="3" rtl="0">
              <a:buNone/>
              <a:defRPr sz="2667">
                <a:solidFill>
                  <a:schemeClr val="dk1"/>
                </a:solidFill>
              </a:defRPr>
            </a:lvl4pPr>
            <a:lvl5pPr lvl="4" rtl="0">
              <a:buNone/>
              <a:defRPr sz="2667">
                <a:solidFill>
                  <a:schemeClr val="dk1"/>
                </a:solidFill>
              </a:defRPr>
            </a:lvl5pPr>
            <a:lvl6pPr lvl="5" rtl="0">
              <a:buNone/>
              <a:defRPr sz="2667">
                <a:solidFill>
                  <a:schemeClr val="dk1"/>
                </a:solidFill>
              </a:defRPr>
            </a:lvl6pPr>
            <a:lvl7pPr lvl="6" rtl="0">
              <a:buNone/>
              <a:defRPr sz="2667">
                <a:solidFill>
                  <a:schemeClr val="dk1"/>
                </a:solidFill>
              </a:defRPr>
            </a:lvl7pPr>
            <a:lvl8pPr lvl="7" rtl="0">
              <a:buNone/>
              <a:defRPr sz="2667">
                <a:solidFill>
                  <a:schemeClr val="dk1"/>
                </a:solidFill>
              </a:defRPr>
            </a:lvl8pPr>
            <a:lvl9pPr lvl="8" rtl="0">
              <a:buNone/>
              <a:defRPr sz="2667">
                <a:solidFill>
                  <a:schemeClr val="dk1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uk-UA" sz="2667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r="74795" b="-14285"/>
          <a:stretch/>
        </p:blipFill>
        <p:spPr>
          <a:xfrm>
            <a:off x="137867" y="5944724"/>
            <a:ext cx="731600" cy="893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 descr="Image result for cmu ic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5103" y="5888879"/>
            <a:ext cx="938784" cy="938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 descr="Image result for microsoft research ic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9534" y="6156749"/>
            <a:ext cx="1443689" cy="403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02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667">
                <a:solidFill>
                  <a:schemeClr val="dk1"/>
                </a:solidFill>
              </a:defRPr>
            </a:lvl1pPr>
            <a:lvl2pPr lvl="1" rtl="0">
              <a:buNone/>
              <a:defRPr sz="2667">
                <a:solidFill>
                  <a:schemeClr val="dk1"/>
                </a:solidFill>
              </a:defRPr>
            </a:lvl2pPr>
            <a:lvl3pPr lvl="2" rtl="0">
              <a:buNone/>
              <a:defRPr sz="2667">
                <a:solidFill>
                  <a:schemeClr val="dk1"/>
                </a:solidFill>
              </a:defRPr>
            </a:lvl3pPr>
            <a:lvl4pPr lvl="3" rtl="0">
              <a:buNone/>
              <a:defRPr sz="2667">
                <a:solidFill>
                  <a:schemeClr val="dk1"/>
                </a:solidFill>
              </a:defRPr>
            </a:lvl4pPr>
            <a:lvl5pPr lvl="4" rtl="0">
              <a:buNone/>
              <a:defRPr sz="2667">
                <a:solidFill>
                  <a:schemeClr val="dk1"/>
                </a:solidFill>
              </a:defRPr>
            </a:lvl5pPr>
            <a:lvl6pPr lvl="5" rtl="0">
              <a:buNone/>
              <a:defRPr sz="2667">
                <a:solidFill>
                  <a:schemeClr val="dk1"/>
                </a:solidFill>
              </a:defRPr>
            </a:lvl6pPr>
            <a:lvl7pPr lvl="6" rtl="0">
              <a:buNone/>
              <a:defRPr sz="2667">
                <a:solidFill>
                  <a:schemeClr val="dk1"/>
                </a:solidFill>
              </a:defRPr>
            </a:lvl7pPr>
            <a:lvl8pPr lvl="7" rtl="0">
              <a:buNone/>
              <a:defRPr sz="2667">
                <a:solidFill>
                  <a:schemeClr val="dk1"/>
                </a:solidFill>
              </a:defRPr>
            </a:lvl8pPr>
            <a:lvl9pPr lvl="8" rtl="0">
              <a:buNone/>
              <a:defRPr sz="2667">
                <a:solidFill>
                  <a:schemeClr val="dk1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uk-UA" sz="2667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238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85836"/>
            <a:ext cx="10668000" cy="91916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6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62000" y="5156200"/>
            <a:ext cx="10668000" cy="5588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520700">
              <a:tabLst/>
              <a:defRPr sz="3000" b="1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3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3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3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3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62000" y="5715000"/>
            <a:ext cx="10668000" cy="3683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500">
                <a:solidFill>
                  <a:schemeClr val="bg2"/>
                </a:solidFill>
                <a:latin typeface="FreightSansLFPro"/>
                <a:cs typeface="FreightSansLFPro"/>
              </a:defRPr>
            </a:lvl1pPr>
            <a:lvl2pPr algn="l">
              <a:defRPr sz="2500">
                <a:latin typeface="FreightSansLFPro"/>
                <a:cs typeface="FreightSansLFPro"/>
              </a:defRPr>
            </a:lvl2pPr>
            <a:lvl3pPr algn="l">
              <a:defRPr sz="2500">
                <a:latin typeface="FreightSansLFPro"/>
                <a:cs typeface="FreightSansLFPro"/>
              </a:defRPr>
            </a:lvl3pPr>
            <a:lvl4pPr algn="l">
              <a:defRPr sz="2500">
                <a:latin typeface="FreightSansLFPro"/>
                <a:cs typeface="FreightSansLFPro"/>
              </a:defRPr>
            </a:lvl4pPr>
            <a:lvl5pPr algn="l">
              <a:defRPr sz="2500">
                <a:latin typeface="FreightSansLFPro"/>
                <a:cs typeface="FreightSansLF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922300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20700"/>
            <a:ext cx="10668000" cy="91916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5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62000" y="1555750"/>
            <a:ext cx="10668000" cy="4762500"/>
          </a:xfrm>
          <a:prstGeom prst="rect">
            <a:avLst/>
          </a:prstGeom>
        </p:spPr>
        <p:txBody>
          <a:bodyPr vert="horz" lIns="0" tIns="0" rIns="0" bIns="0"/>
          <a:lstStyle>
            <a:lvl1pPr marL="285750" indent="-28575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</a:defRPr>
            </a:lvl1pPr>
            <a:lvl2pPr marL="4572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</a:defRPr>
            </a:lvl2pPr>
            <a:lvl3pPr marL="6858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</a:defRPr>
            </a:lvl3pPr>
            <a:lvl4pPr marL="9144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</a:defRPr>
            </a:lvl4pPr>
            <a:lvl5pPr marL="11430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629106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62000" y="2413000"/>
            <a:ext cx="10668000" cy="3048000"/>
          </a:xfrm>
          <a:prstGeom prst="rect">
            <a:avLst/>
          </a:prstGeom>
        </p:spPr>
        <p:txBody>
          <a:bodyPr vert="horz" lIns="0" tIns="0" rIns="0" bIns="0"/>
          <a:lstStyle>
            <a:lvl1pPr marL="285750" indent="-28575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3500" baseline="0">
                <a:solidFill>
                  <a:schemeClr val="bg1"/>
                </a:solidFill>
                <a:latin typeface="FreightSansLFPro"/>
              </a:defRPr>
            </a:lvl1pPr>
            <a:lvl2pPr marL="4572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</a:defRPr>
            </a:lvl2pPr>
            <a:lvl3pPr marL="6858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</a:defRPr>
            </a:lvl3pPr>
            <a:lvl4pPr marL="9144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</a:defRPr>
            </a:lvl4pPr>
            <a:lvl5pPr marL="11430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20700"/>
            <a:ext cx="10668000" cy="91916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5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62000" y="1460500"/>
            <a:ext cx="10668000" cy="5588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520700">
              <a:tabLst/>
              <a:defRPr sz="3000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3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3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3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3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250513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agrap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62000" y="2413000"/>
            <a:ext cx="10668000" cy="3048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None/>
              <a:defRPr sz="3500" baseline="0">
                <a:solidFill>
                  <a:schemeClr val="bg1"/>
                </a:solidFill>
                <a:latin typeface="FreightSansLFPro"/>
              </a:defRPr>
            </a:lvl1pPr>
            <a:lvl2pPr marL="4572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300">
                <a:solidFill>
                  <a:schemeClr val="bg1"/>
                </a:solidFill>
                <a:latin typeface="FreightSansLFPro"/>
              </a:defRPr>
            </a:lvl2pPr>
            <a:lvl3pPr marL="6858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3000">
                <a:solidFill>
                  <a:schemeClr val="bg1"/>
                </a:solidFill>
                <a:latin typeface="FreightSansLFPro"/>
              </a:defRPr>
            </a:lvl3pPr>
            <a:lvl4pPr marL="9144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700">
                <a:solidFill>
                  <a:schemeClr val="bg1"/>
                </a:solidFill>
                <a:latin typeface="FreightSansLFPro"/>
              </a:defRPr>
            </a:lvl4pPr>
            <a:lvl5pPr marL="1143000" indent="-228600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20700"/>
            <a:ext cx="10668000" cy="91916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5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62000" y="1460500"/>
            <a:ext cx="10668000" cy="5588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520700">
              <a:tabLst/>
              <a:defRPr sz="3000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3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3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3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3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040656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764260" y="2234677"/>
            <a:ext cx="10982326" cy="4572001"/>
          </a:xfrm>
          <a:prstGeom prst="rect">
            <a:avLst/>
          </a:prstGeom>
        </p:spPr>
        <p:txBody>
          <a:bodyPr/>
          <a:lstStyle>
            <a:lvl2pPr>
              <a:buClr>
                <a:srgbClr val="DFAC3F"/>
              </a:buClr>
            </a:lvl2pPr>
            <a:lvl3pPr>
              <a:buClr>
                <a:srgbClr val="DFAC3F"/>
              </a:buClr>
            </a:lvl3pPr>
            <a:lvl4pPr>
              <a:buClr>
                <a:srgbClr val="DFAC3F"/>
              </a:buClr>
            </a:lvl4pPr>
            <a:lvl5pPr>
              <a:buClr>
                <a:srgbClr val="DFAC3F"/>
              </a:buCl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5444440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541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D991D-32FC-764C-B4E9-59217B329D6F}" type="datetimeFigureOut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CC55-3267-384E-A0DB-5D93B182E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65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76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650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59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596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7155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647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04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497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90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01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D991D-32FC-764C-B4E9-59217B329D6F}" type="datetimeFigureOut">
              <a:rPr lang="en-US" smtClean="0"/>
              <a:t>4/23/26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CC55-3267-384E-A0DB-5D93B182E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146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6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D991D-32FC-764C-B4E9-59217B329D6F}" type="datetimeFigureOut">
              <a:rPr lang="en-US" smtClean="0"/>
              <a:t>4/23/26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CC55-3267-384E-A0DB-5D93B182E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86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D991D-32FC-764C-B4E9-59217B329D6F}" type="datetimeFigureOut">
              <a:rPr lang="en-US" smtClean="0"/>
              <a:t>4/23/26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CC55-3267-384E-A0DB-5D93B182E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55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D991D-32FC-764C-B4E9-59217B329D6F}" type="datetimeFigureOut">
              <a:rPr lang="en-US" smtClean="0"/>
              <a:t>4/23/26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CC55-3267-384E-A0DB-5D93B182E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70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D991D-32FC-764C-B4E9-59217B329D6F}" type="datetimeFigureOut">
              <a:rPr lang="en-US" smtClean="0"/>
              <a:t>4/23/26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CC55-3267-384E-A0DB-5D93B182E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431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D991D-32FC-764C-B4E9-59217B329D6F}" type="datetimeFigureOut">
              <a:rPr lang="en-US" smtClean="0"/>
              <a:t>4/23/26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CC55-3267-384E-A0DB-5D93B182E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30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D991D-32FC-764C-B4E9-59217B329D6F}" type="datetimeFigureOut">
              <a:rPr lang="en-US" smtClean="0"/>
              <a:t>4/23/26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CC55-3267-384E-A0DB-5D93B182E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85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panose="02000503000000020004" pitchFamily="2" charset="0"/>
              </a:defRPr>
            </a:lvl1pPr>
          </a:lstStyle>
          <a:p>
            <a:fld id="{D50D991D-32FC-764C-B4E9-59217B329D6F}" type="datetimeFigureOut">
              <a:rPr lang="en-US" smtClean="0"/>
              <a:pPr/>
              <a:t>4/23/26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panose="02000503000000020004" pitchFamily="2" charset="0"/>
              </a:defRPr>
            </a:lvl1pPr>
          </a:lstStyle>
          <a:p>
            <a:fld id="{C85DCC55-3267-384E-A0DB-5D93B182EA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62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panose="02000503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panose="02000503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panose="02000503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panose="02000503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panose="02000503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panose="02000503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rdmark-Cover.pd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848" y="2540000"/>
            <a:ext cx="5053263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128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med"/>
  <p:hf hdr="0" dt="0"/>
  <p:txStyles>
    <p:titleStyle>
      <a:lvl1pPr algn="ctr" defTabSz="273050">
        <a:defRPr sz="57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indent="114300" algn="ctr" defTabSz="273050">
        <a:defRPr sz="57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indent="228600" algn="ctr" defTabSz="273050">
        <a:defRPr sz="57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indent="342900" algn="ctr" defTabSz="273050">
        <a:defRPr sz="57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indent="457200" algn="ctr" defTabSz="273050">
        <a:defRPr sz="57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571500" algn="ctr" defTabSz="273050">
        <a:defRPr sz="57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685800" algn="ctr" defTabSz="273050">
        <a:defRPr sz="57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800100" algn="ctr" defTabSz="273050">
        <a:defRPr sz="57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914400" algn="ctr" defTabSz="273050">
        <a:defRPr sz="57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titleStyle>
    <p:bodyStyle>
      <a:lvl1pPr algn="ctr" defTabSz="273050">
        <a:defRPr sz="24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algn="ctr" defTabSz="273050">
        <a:defRPr sz="24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algn="ctr" defTabSz="273050">
        <a:defRPr sz="24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algn="ctr" defTabSz="273050">
        <a:defRPr sz="24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algn="ctr" defTabSz="273050">
        <a:defRPr sz="24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120650" algn="ctr" defTabSz="273050">
        <a:defRPr sz="24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234950" algn="ctr" defTabSz="273050">
        <a:defRPr sz="24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355600" algn="ctr" defTabSz="273050">
        <a:defRPr sz="24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476250" algn="ctr" defTabSz="273050">
        <a:defRPr sz="24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bodyStyle>
    <p:otherStyle>
      <a:lvl1pPr algn="ctr" defTabSz="27305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1pPr>
      <a:lvl2pPr indent="114300" algn="ctr" defTabSz="27305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2pPr>
      <a:lvl3pPr indent="228600" algn="ctr" defTabSz="27305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3pPr>
      <a:lvl4pPr indent="342900" algn="ctr" defTabSz="27305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4pPr>
      <a:lvl5pPr indent="457200" algn="ctr" defTabSz="27305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5pPr>
      <a:lvl6pPr indent="571500" algn="ctr" defTabSz="27305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6pPr>
      <a:lvl7pPr indent="685800" algn="ctr" defTabSz="27305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7pPr>
      <a:lvl8pPr indent="800100" algn="ctr" defTabSz="27305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8pPr>
      <a:lvl9pPr indent="914400" algn="ctr" defTabSz="273050">
        <a:defRPr sz="1200">
          <a:solidFill>
            <a:schemeClr val="tx1"/>
          </a:solidFill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7957" y="1"/>
            <a:ext cx="11456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432" y="1482811"/>
            <a:ext cx="11456086" cy="4694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4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857250"/>
            <a:ext cx="12192000" cy="1790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elvetica Neue Medium" panose="02000503000000020004" pitchFamily="2" charset="0"/>
              </a:rPr>
              <a:t>Tying It All Together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107768" y="4137260"/>
            <a:ext cx="8245099" cy="2208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Helvetica Neue Medium" panose="02000503000000020004" pitchFamily="2" charset="0"/>
              </a:rPr>
              <a:t>COS 316: Principles of Computer System Design</a:t>
            </a:r>
          </a:p>
          <a:p>
            <a:pPr marL="0" indent="0" algn="ctr">
              <a:buNone/>
            </a:pPr>
            <a:r>
              <a:rPr lang="en-US" dirty="0">
                <a:latin typeface="Helvetica Neue Medium" panose="02000503000000020004" pitchFamily="2" charset="0"/>
              </a:rPr>
              <a:t>Lecture 20</a:t>
            </a:r>
          </a:p>
          <a:p>
            <a:pPr marL="0" indent="0" algn="ctr">
              <a:buNone/>
            </a:pPr>
            <a:endParaRPr lang="en-US" dirty="0">
              <a:latin typeface="Helvetica Neue Medium" panose="02000503000000020004" pitchFamily="2" charset="0"/>
            </a:endParaRPr>
          </a:p>
          <a:p>
            <a:pPr marL="0" indent="0" algn="ctr">
              <a:buNone/>
            </a:pPr>
            <a:r>
              <a:rPr lang="en-US" dirty="0">
                <a:latin typeface="Helvetica Neue Medium" panose="02000503000000020004" pitchFamily="2" charset="0"/>
              </a:rPr>
              <a:t>Wyatt Lloyd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535" y="2843509"/>
            <a:ext cx="867565" cy="109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56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6) Video processing in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237686" cy="4351338"/>
          </a:xfrm>
        </p:spPr>
        <p:txBody>
          <a:bodyPr/>
          <a:lstStyle/>
          <a:p>
            <a:r>
              <a:rPr lang="en-US" dirty="0"/>
              <a:t>Many machines processing different segments of video in parallel</a:t>
            </a:r>
          </a:p>
          <a:p>
            <a:pPr lvl="1"/>
            <a:r>
              <a:rPr lang="en-US" dirty="0"/>
              <a:t>Concurrency!</a:t>
            </a:r>
          </a:p>
          <a:p>
            <a:pPr lvl="1"/>
            <a:endParaRPr lang="en-US" dirty="0"/>
          </a:p>
          <a:p>
            <a:r>
              <a:rPr lang="en-US" dirty="0"/>
              <a:t>Durably store resulting video segments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Following grey slides from Qi Huang’s SOSP ‘17 talk on SVE</a:t>
            </a:r>
          </a:p>
        </p:txBody>
      </p:sp>
    </p:spTree>
    <p:extLst>
      <p:ext uri="{BB962C8B-B14F-4D97-AF65-F5344CB8AC3E}">
        <p14:creationId xmlns:p14="http://schemas.microsoft.com/office/powerpoint/2010/main" val="2083543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Overlap fault tolerance and processing</a:t>
            </a:r>
          </a:p>
          <a:p>
            <a:r>
              <a:rPr lang="en-US" dirty="0"/>
              <a:t>Overlap upload and processing</a:t>
            </a:r>
          </a:p>
          <a:p>
            <a:r>
              <a:rPr lang="en-US" dirty="0"/>
              <a:t>Parallel processing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Speedy: harness parallelism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Users can share videos quickly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0655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Architectural changes for parallelism</a:t>
            </a:r>
          </a:p>
        </p:txBody>
      </p:sp>
      <p:sp>
        <p:nvSpPr>
          <p:cNvPr id="8" name="Shape 221"/>
          <p:cNvSpPr/>
          <p:nvPr/>
        </p:nvSpPr>
        <p:spPr>
          <a:xfrm>
            <a:off x="2071234" y="3200066"/>
            <a:ext cx="609769" cy="471256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5" tIns="19215" rIns="19215" bIns="19215" anchor="ctr"/>
          <a:lstStyle/>
          <a:p>
            <a:pPr algn="ctr" defTabSz="228600">
              <a:defRPr sz="3200" b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11" kern="0">
              <a:solidFill>
                <a:srgbClr val="6D84B4"/>
              </a:solidFill>
              <a:latin typeface="Helvetica Light"/>
              <a:sym typeface="Helvetica Light"/>
            </a:endParaRPr>
          </a:p>
        </p:txBody>
      </p:sp>
      <p:sp>
        <p:nvSpPr>
          <p:cNvPr id="9" name="Shape 222"/>
          <p:cNvSpPr/>
          <p:nvPr/>
        </p:nvSpPr>
        <p:spPr>
          <a:xfrm>
            <a:off x="296484" y="2817259"/>
            <a:ext cx="1681325" cy="1223482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5" tIns="19215" rIns="19215" bIns="19215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pPr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2765101" y="2817259"/>
            <a:ext cx="1681325" cy="1223482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5" tIns="19215" rIns="19215" bIns="19215" anchor="ctr"/>
          <a:lstStyle/>
          <a:p>
            <a:pPr algn="ctr" defTabSz="228600"/>
            <a:r>
              <a:rPr sz="2043" kern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Web Server</a:t>
            </a:r>
          </a:p>
        </p:txBody>
      </p:sp>
      <p:sp>
        <p:nvSpPr>
          <p:cNvPr id="11" name="Shape 224"/>
          <p:cNvSpPr/>
          <p:nvPr/>
        </p:nvSpPr>
        <p:spPr>
          <a:xfrm>
            <a:off x="5224390" y="2817259"/>
            <a:ext cx="1681325" cy="1223482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5" tIns="19215" rIns="19215" bIns="19215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Original</a:t>
            </a:r>
          </a:p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Storage</a:t>
            </a:r>
          </a:p>
        </p:txBody>
      </p:sp>
      <p:sp>
        <p:nvSpPr>
          <p:cNvPr id="12" name="Shape 225"/>
          <p:cNvSpPr/>
          <p:nvPr/>
        </p:nvSpPr>
        <p:spPr>
          <a:xfrm>
            <a:off x="7693008" y="2817259"/>
            <a:ext cx="1681325" cy="1223482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5" tIns="19215" rIns="19215" bIns="19215" anchor="ctr"/>
          <a:lstStyle/>
          <a:p>
            <a:pPr algn="ctr" defTabSz="228600"/>
            <a:r>
              <a:rPr lang="en-US" altLang="zh-CN"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Processing</a:t>
            </a:r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13" name="Shape 226"/>
          <p:cNvSpPr/>
          <p:nvPr/>
        </p:nvSpPr>
        <p:spPr>
          <a:xfrm>
            <a:off x="4530523" y="3200066"/>
            <a:ext cx="609769" cy="471256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5" tIns="19215" rIns="19215" bIns="19215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14" name="Shape 227"/>
          <p:cNvSpPr/>
          <p:nvPr/>
        </p:nvSpPr>
        <p:spPr>
          <a:xfrm>
            <a:off x="6989813" y="3200066"/>
            <a:ext cx="609769" cy="471256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5" tIns="19215" rIns="19215" bIns="19215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15" name="Shape 228"/>
          <p:cNvSpPr/>
          <p:nvPr/>
        </p:nvSpPr>
        <p:spPr>
          <a:xfrm>
            <a:off x="10170953" y="2817259"/>
            <a:ext cx="1681325" cy="1223482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5" tIns="19215" rIns="19215" bIns="19215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Final</a:t>
            </a:r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Storage</a:t>
            </a:r>
          </a:p>
        </p:txBody>
      </p:sp>
      <p:sp>
        <p:nvSpPr>
          <p:cNvPr id="16" name="Shape 229"/>
          <p:cNvSpPr/>
          <p:nvPr/>
        </p:nvSpPr>
        <p:spPr>
          <a:xfrm>
            <a:off x="9467758" y="3200066"/>
            <a:ext cx="609769" cy="471256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5" tIns="19215" rIns="19215" bIns="19215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</p:spTree>
    <p:extLst>
      <p:ext uri="{BB962C8B-B14F-4D97-AF65-F5344CB8AC3E}">
        <p14:creationId xmlns:p14="http://schemas.microsoft.com/office/powerpoint/2010/main" val="57739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7 0 L 0.00078 0.380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90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Architectural changes for parallelism</a:t>
            </a:r>
          </a:p>
        </p:txBody>
      </p:sp>
      <p:sp>
        <p:nvSpPr>
          <p:cNvPr id="8" name="Shape 221"/>
          <p:cNvSpPr/>
          <p:nvPr/>
        </p:nvSpPr>
        <p:spPr>
          <a:xfrm>
            <a:off x="2071234" y="3200066"/>
            <a:ext cx="609769" cy="471256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5" tIns="19215" rIns="19215" bIns="19215" anchor="ctr"/>
          <a:lstStyle/>
          <a:p>
            <a:pPr algn="ctr" defTabSz="228600">
              <a:defRPr sz="3200" b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11" kern="0">
              <a:solidFill>
                <a:srgbClr val="6D84B4"/>
              </a:solidFill>
              <a:latin typeface="Helvetica Light"/>
              <a:sym typeface="Helvetica Light"/>
            </a:endParaRPr>
          </a:p>
        </p:txBody>
      </p:sp>
      <p:sp>
        <p:nvSpPr>
          <p:cNvPr id="9" name="Shape 222"/>
          <p:cNvSpPr/>
          <p:nvPr/>
        </p:nvSpPr>
        <p:spPr>
          <a:xfrm>
            <a:off x="296484" y="2817259"/>
            <a:ext cx="1681325" cy="1223482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5" tIns="19215" rIns="19215" bIns="19215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pPr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2765101" y="2817259"/>
            <a:ext cx="1681325" cy="1223482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5" tIns="19215" rIns="19215" bIns="19215" anchor="ctr"/>
          <a:lstStyle/>
          <a:p>
            <a:pPr algn="ctr" defTabSz="228600"/>
            <a:r>
              <a:rPr sz="2043" kern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Web Server</a:t>
            </a:r>
          </a:p>
        </p:txBody>
      </p:sp>
      <p:sp>
        <p:nvSpPr>
          <p:cNvPr id="15" name="Shape 228"/>
          <p:cNvSpPr/>
          <p:nvPr/>
        </p:nvSpPr>
        <p:spPr>
          <a:xfrm>
            <a:off x="10170953" y="2817259"/>
            <a:ext cx="1681325" cy="1223482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5" tIns="19215" rIns="19215" bIns="19215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Final</a:t>
            </a:r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Storage</a:t>
            </a:r>
          </a:p>
        </p:txBody>
      </p:sp>
      <p:sp>
        <p:nvSpPr>
          <p:cNvPr id="16" name="Shape 229"/>
          <p:cNvSpPr/>
          <p:nvPr/>
        </p:nvSpPr>
        <p:spPr>
          <a:xfrm>
            <a:off x="9467758" y="3200066"/>
            <a:ext cx="609769" cy="471256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5" tIns="19215" rIns="19215" bIns="19215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28" name="Shape 224"/>
          <p:cNvSpPr/>
          <p:nvPr/>
        </p:nvSpPr>
        <p:spPr>
          <a:xfrm>
            <a:off x="5237694" y="5432249"/>
            <a:ext cx="1681325" cy="1223482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5" tIns="19215" rIns="19215" bIns="19215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Original</a:t>
            </a:r>
          </a:p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Storage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40292" y="1320800"/>
            <a:ext cx="4327466" cy="3623736"/>
            <a:chOff x="10280584" y="2641600"/>
            <a:chExt cx="8654932" cy="7247471"/>
          </a:xfrm>
        </p:grpSpPr>
        <p:sp>
          <p:nvSpPr>
            <p:cNvPr id="33" name="Shape 167"/>
            <p:cNvSpPr/>
            <p:nvPr/>
          </p:nvSpPr>
          <p:spPr>
            <a:xfrm>
              <a:off x="10280584" y="2641600"/>
              <a:ext cx="8654932" cy="7247471"/>
            </a:xfrm>
            <a:prstGeom prst="roundRect">
              <a:avLst>
                <a:gd name="adj" fmla="val 882"/>
              </a:avLst>
            </a:prstGeom>
            <a:noFill/>
            <a:ln w="66675" cap="flat">
              <a:solidFill>
                <a:srgbClr val="7030A0"/>
              </a:solidFill>
              <a:prstDash val="dash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11573" marR="11573" algn="ctr" defTabSz="171450">
                <a:lnSpc>
                  <a:spcPct val="90000"/>
                </a:lnSpc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  <a:endParaRPr sz="4500" kern="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Helvetica Neue Medium" charset="0"/>
                <a:ea typeface="Helvetica Neue Medium" charset="0"/>
                <a:cs typeface="Helvetica Neue Medium" charset="0"/>
                <a:sym typeface="Gill Sans"/>
              </a:endParaRPr>
            </a:p>
          </p:txBody>
        </p:sp>
        <p:sp>
          <p:nvSpPr>
            <p:cNvPr id="18" name="Shape 365"/>
            <p:cNvSpPr/>
            <p:nvPr/>
          </p:nvSpPr>
          <p:spPr>
            <a:xfrm>
              <a:off x="14401403" y="6451564"/>
              <a:ext cx="1153171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19215" tIns="19215" rIns="19215" bIns="19215" anchor="ctr"/>
            <a:lstStyle/>
            <a:p>
              <a:pPr algn="ctr" defTabSz="228600"/>
              <a:endParaRPr sz="1211" kern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Vista Sans OT Medium"/>
              </a:endParaRPr>
            </a:p>
          </p:txBody>
        </p:sp>
        <p:sp>
          <p:nvSpPr>
            <p:cNvPr id="19" name="Shape 366"/>
            <p:cNvSpPr/>
            <p:nvPr/>
          </p:nvSpPr>
          <p:spPr>
            <a:xfrm>
              <a:off x="15714325" y="5785421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19215" tIns="19215" rIns="19215" bIns="19215" anchor="ctr"/>
            <a:lstStyle/>
            <a:p>
              <a:pPr algn="ctr" defTabSz="228600"/>
              <a:r>
                <a:rPr sz="2043" kern="0" dirty="0">
                  <a:solidFill>
                    <a:srgbClr val="53585F">
                      <a:lumMod val="50000"/>
                    </a:srgbClr>
                  </a:solidFill>
                  <a:latin typeface="Vista Sans OT Medium"/>
                  <a:sym typeface="Vista Sans OT Medium"/>
                </a:rPr>
                <a:t>Worker</a:t>
              </a:r>
            </a:p>
          </p:txBody>
        </p:sp>
        <p:sp>
          <p:nvSpPr>
            <p:cNvPr id="20" name="Shape 368"/>
            <p:cNvSpPr/>
            <p:nvPr/>
          </p:nvSpPr>
          <p:spPr>
            <a:xfrm>
              <a:off x="12829435" y="3085347"/>
              <a:ext cx="4059881" cy="1211342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19215" tIns="19215" rIns="19215" bIns="19215" anchor="ctr"/>
            <a:lstStyle/>
            <a:p>
              <a:pPr algn="ctr" defTabSz="228600"/>
              <a:r>
                <a:rPr sz="2043" kern="0">
                  <a:solidFill>
                    <a:srgbClr val="53585F">
                      <a:lumMod val="50000"/>
                    </a:srgbClr>
                  </a:solidFill>
                  <a:latin typeface="Vista Sans OT Medium"/>
                  <a:sym typeface="Vista Sans OT Medium"/>
                </a:rPr>
                <a:t>Scheduler</a:t>
              </a:r>
            </a:p>
          </p:txBody>
        </p:sp>
        <p:sp>
          <p:nvSpPr>
            <p:cNvPr id="21" name="Shape 369"/>
            <p:cNvSpPr/>
            <p:nvPr/>
          </p:nvSpPr>
          <p:spPr>
            <a:xfrm rot="18615776">
              <a:off x="12889323" y="4558390"/>
              <a:ext cx="1156626" cy="891221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19215" tIns="19215" rIns="19215" bIns="19215" anchor="ctr"/>
            <a:lstStyle/>
            <a:p>
              <a:pPr algn="ctr" defTabSz="228600"/>
              <a:endParaRPr sz="1211" kern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Vista Sans OT Medium"/>
              </a:endParaRPr>
            </a:p>
          </p:txBody>
        </p:sp>
        <p:grpSp>
          <p:nvGrpSpPr>
            <p:cNvPr id="22" name="Group 372"/>
            <p:cNvGrpSpPr/>
            <p:nvPr/>
          </p:nvGrpSpPr>
          <p:grpSpPr>
            <a:xfrm rot="2341110">
              <a:off x="15439581" y="4641957"/>
              <a:ext cx="1729757" cy="891221"/>
              <a:chOff x="0" y="0"/>
              <a:chExt cx="2286520" cy="1178081"/>
            </a:xfrm>
          </p:grpSpPr>
          <p:sp>
            <p:nvSpPr>
              <p:cNvPr id="23" name="Shape 370"/>
              <p:cNvSpPr/>
              <p:nvPr/>
            </p:nvSpPr>
            <p:spPr>
              <a:xfrm>
                <a:off x="762173" y="0"/>
                <a:ext cx="1524348" cy="1178082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19215" tIns="19215" rIns="19215" bIns="19215" anchor="ctr"/>
              <a:lstStyle/>
              <a:p>
                <a:pPr algn="ctr" defTabSz="228600"/>
                <a:endParaRPr sz="1211" kern="0">
                  <a:solidFill>
                    <a:srgbClr val="6D84B4"/>
                  </a:solidFill>
                  <a:latin typeface="Helvetica Light"/>
                  <a:ea typeface="Helvetica Light"/>
                  <a:cs typeface="Helvetica Light"/>
                  <a:sym typeface="Vista Sans OT Medium"/>
                </a:endParaRPr>
              </a:p>
            </p:txBody>
          </p:sp>
          <p:sp>
            <p:nvSpPr>
              <p:cNvPr id="24" name="Shape 371"/>
              <p:cNvSpPr/>
              <p:nvPr/>
            </p:nvSpPr>
            <p:spPr>
              <a:xfrm rot="10800000">
                <a:off x="0" y="-1"/>
                <a:ext cx="1524348" cy="1178083"/>
              </a:xfrm>
              <a:prstGeom prst="rightArrow">
                <a:avLst>
                  <a:gd name="adj1" fmla="val 57118"/>
                  <a:gd name="adj2" fmla="val 65130"/>
                </a:avLst>
              </a:pr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19215" tIns="19215" rIns="19215" bIns="19215" anchor="ctr"/>
              <a:lstStyle/>
              <a:p>
                <a:pPr algn="ctr" defTabSz="228600"/>
                <a:endParaRPr sz="1211" kern="0">
                  <a:solidFill>
                    <a:srgbClr val="6D84B4"/>
                  </a:solidFill>
                  <a:latin typeface="Helvetica Light"/>
                  <a:ea typeface="Helvetica Light"/>
                  <a:cs typeface="Helvetica Light"/>
                  <a:sym typeface="Vista Sans OT Medium"/>
                </a:endParaRPr>
              </a:p>
            </p:txBody>
          </p:sp>
        </p:grpSp>
        <p:sp>
          <p:nvSpPr>
            <p:cNvPr id="25" name="Shape 377"/>
            <p:cNvSpPr/>
            <p:nvPr/>
          </p:nvSpPr>
          <p:spPr>
            <a:xfrm>
              <a:off x="10467435" y="5727617"/>
              <a:ext cx="3711769" cy="2313801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</p:spPr>
          <p:txBody>
            <a:bodyPr lIns="19215" tIns="19215" rIns="19215" bIns="19215" anchor="ctr"/>
            <a:lstStyle/>
            <a:p>
              <a:pPr algn="ctr" defTabSz="228600"/>
              <a:r>
                <a:rPr lang="en-US" sz="2043" kern="0" dirty="0">
                  <a:solidFill>
                    <a:srgbClr val="53585F">
                      <a:lumMod val="50000"/>
                    </a:srgbClr>
                  </a:solidFill>
                  <a:latin typeface="Vista Sans OT Medium"/>
                  <a:sym typeface="Vista Sans OT Medium"/>
                </a:rPr>
                <a:t>Preprocessor</a:t>
              </a:r>
              <a:endPara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endParaRPr>
            </a:p>
          </p:txBody>
        </p:sp>
        <p:sp>
          <p:nvSpPr>
            <p:cNvPr id="30" name="Shape 366"/>
            <p:cNvSpPr/>
            <p:nvPr/>
          </p:nvSpPr>
          <p:spPr>
            <a:xfrm>
              <a:off x="15714325" y="6990996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19215" tIns="19215" rIns="19215" bIns="19215" anchor="ctr"/>
            <a:lstStyle/>
            <a:p>
              <a:pPr algn="ctr" defTabSz="228600"/>
              <a:r>
                <a:rPr sz="2043" kern="0">
                  <a:solidFill>
                    <a:srgbClr val="53585F">
                      <a:lumMod val="50000"/>
                    </a:srgbClr>
                  </a:solidFill>
                  <a:latin typeface="Vista Sans OT Medium"/>
                  <a:sym typeface="Vista Sans OT Medium"/>
                </a:rPr>
                <a:t>Worker</a:t>
              </a:r>
            </a:p>
          </p:txBody>
        </p:sp>
        <p:sp>
          <p:nvSpPr>
            <p:cNvPr id="31" name="Shape 366"/>
            <p:cNvSpPr/>
            <p:nvPr/>
          </p:nvSpPr>
          <p:spPr>
            <a:xfrm>
              <a:off x="15714325" y="8196571"/>
              <a:ext cx="2908256" cy="1204793"/>
            </a:xfrm>
            <a:prstGeom prst="roundRect">
              <a:avLst>
                <a:gd name="adj" fmla="val 5439"/>
              </a:avLst>
            </a:prstGeom>
            <a:solidFill>
              <a:srgbClr val="FFC000"/>
            </a:solidFill>
            <a:ln w="63500">
              <a:solidFill>
                <a:schemeClr val="accent2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19215" tIns="19215" rIns="19215" bIns="19215" anchor="ctr"/>
            <a:lstStyle/>
            <a:p>
              <a:pPr algn="ctr" defTabSz="228600"/>
              <a:r>
                <a:rPr sz="2043" kern="0">
                  <a:solidFill>
                    <a:srgbClr val="53585F">
                      <a:lumMod val="50000"/>
                    </a:srgbClr>
                  </a:solidFill>
                  <a:latin typeface="Vista Sans OT Medium"/>
                  <a:sym typeface="Vista Sans OT Medium"/>
                </a:rPr>
                <a:t>Worker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44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 fault tolerance and processing</a:t>
            </a:r>
          </a:p>
        </p:txBody>
      </p:sp>
      <p:sp>
        <p:nvSpPr>
          <p:cNvPr id="8" name="Shape 221"/>
          <p:cNvSpPr/>
          <p:nvPr/>
        </p:nvSpPr>
        <p:spPr>
          <a:xfrm>
            <a:off x="2071234" y="3200066"/>
            <a:ext cx="609769" cy="471256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5" tIns="19215" rIns="19215" bIns="19215" anchor="ctr"/>
          <a:lstStyle/>
          <a:p>
            <a:pPr algn="ctr" defTabSz="228600">
              <a:defRPr sz="3200" b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11" kern="0">
              <a:solidFill>
                <a:srgbClr val="6D84B4"/>
              </a:solidFill>
              <a:latin typeface="Helvetica Light"/>
              <a:sym typeface="Helvetica Light"/>
            </a:endParaRPr>
          </a:p>
        </p:txBody>
      </p:sp>
      <p:sp>
        <p:nvSpPr>
          <p:cNvPr id="9" name="Shape 222"/>
          <p:cNvSpPr/>
          <p:nvPr/>
        </p:nvSpPr>
        <p:spPr>
          <a:xfrm>
            <a:off x="296484" y="2817259"/>
            <a:ext cx="1681325" cy="1223482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5" tIns="19215" rIns="19215" bIns="19215" anchor="ctr"/>
          <a:lstStyle>
            <a:lvl1pPr algn="ctr">
              <a:lnSpc>
                <a:spcPct val="100000"/>
              </a:lnSpc>
              <a:defRPr sz="5400" b="0">
                <a:solidFill>
                  <a:schemeClr val="accent2"/>
                </a:solidFill>
              </a:defRPr>
            </a:lvl1pPr>
          </a:lstStyle>
          <a:p>
            <a:pPr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Client</a:t>
            </a:r>
          </a:p>
        </p:txBody>
      </p:sp>
      <p:sp>
        <p:nvSpPr>
          <p:cNvPr id="10" name="Shape 223"/>
          <p:cNvSpPr/>
          <p:nvPr/>
        </p:nvSpPr>
        <p:spPr>
          <a:xfrm>
            <a:off x="2765101" y="2817259"/>
            <a:ext cx="1681325" cy="1223482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5" tIns="19215" rIns="19215" bIns="19215" anchor="ctr"/>
          <a:lstStyle/>
          <a:p>
            <a:pPr algn="ctr" defTabSz="228600"/>
            <a:r>
              <a:rPr sz="2043" kern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Web Server</a:t>
            </a:r>
          </a:p>
        </p:txBody>
      </p:sp>
      <p:sp>
        <p:nvSpPr>
          <p:cNvPr id="13" name="Shape 226"/>
          <p:cNvSpPr/>
          <p:nvPr/>
        </p:nvSpPr>
        <p:spPr>
          <a:xfrm>
            <a:off x="4530523" y="3200066"/>
            <a:ext cx="609769" cy="471256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5" tIns="19215" rIns="19215" bIns="19215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15" name="Shape 228"/>
          <p:cNvSpPr/>
          <p:nvPr/>
        </p:nvSpPr>
        <p:spPr>
          <a:xfrm>
            <a:off x="10170953" y="2817259"/>
            <a:ext cx="1681325" cy="1223482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5" tIns="19215" rIns="19215" bIns="19215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Final</a:t>
            </a:r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Storage</a:t>
            </a:r>
          </a:p>
        </p:txBody>
      </p:sp>
      <p:sp>
        <p:nvSpPr>
          <p:cNvPr id="16" name="Shape 229"/>
          <p:cNvSpPr/>
          <p:nvPr/>
        </p:nvSpPr>
        <p:spPr>
          <a:xfrm>
            <a:off x="9467758" y="3200066"/>
            <a:ext cx="609769" cy="471256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5" tIns="19215" rIns="19215" bIns="19215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27" name="Shape 226"/>
          <p:cNvSpPr/>
          <p:nvPr/>
        </p:nvSpPr>
        <p:spPr>
          <a:xfrm rot="5400000">
            <a:off x="5502675" y="4500883"/>
            <a:ext cx="1277230" cy="471256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5" tIns="19215" rIns="19215" bIns="19215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28" name="Shape 224"/>
          <p:cNvSpPr/>
          <p:nvPr/>
        </p:nvSpPr>
        <p:spPr>
          <a:xfrm>
            <a:off x="5237694" y="5432249"/>
            <a:ext cx="1681325" cy="1223482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5" tIns="19215" rIns="19215" bIns="19215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Original</a:t>
            </a:r>
          </a:p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Storage</a:t>
            </a:r>
          </a:p>
        </p:txBody>
      </p:sp>
      <p:sp>
        <p:nvSpPr>
          <p:cNvPr id="33" name="Shape 167"/>
          <p:cNvSpPr/>
          <p:nvPr/>
        </p:nvSpPr>
        <p:spPr>
          <a:xfrm>
            <a:off x="5140292" y="1320800"/>
            <a:ext cx="4327466" cy="3623736"/>
          </a:xfrm>
          <a:prstGeom prst="roundRect">
            <a:avLst>
              <a:gd name="adj" fmla="val 882"/>
            </a:avLst>
          </a:prstGeom>
          <a:noFill/>
          <a:ln w="66675" cap="flat">
            <a:solidFill>
              <a:srgbClr val="7030A0"/>
            </a:solidFill>
            <a:prstDash val="dash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11573" marR="11573" algn="ctr" defTabSz="171450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45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Helvetica Neue Medium" charset="0"/>
              <a:ea typeface="Helvetica Neue Medium" charset="0"/>
              <a:cs typeface="Helvetica Neue Medium" charset="0"/>
              <a:sym typeface="Gill Sans"/>
            </a:endParaRPr>
          </a:p>
        </p:txBody>
      </p:sp>
      <p:sp>
        <p:nvSpPr>
          <p:cNvPr id="18" name="Shape 365"/>
          <p:cNvSpPr/>
          <p:nvPr/>
        </p:nvSpPr>
        <p:spPr>
          <a:xfrm>
            <a:off x="7200702" y="3225782"/>
            <a:ext cx="576586" cy="445611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5" tIns="19215" rIns="19215" bIns="19215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19" name="Shape 366"/>
          <p:cNvSpPr/>
          <p:nvPr/>
        </p:nvSpPr>
        <p:spPr>
          <a:xfrm>
            <a:off x="7857163" y="2892711"/>
            <a:ext cx="1454128" cy="602397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5" tIns="19215" rIns="19215" bIns="19215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Worker</a:t>
            </a:r>
          </a:p>
        </p:txBody>
      </p:sp>
      <p:sp>
        <p:nvSpPr>
          <p:cNvPr id="20" name="Shape 368"/>
          <p:cNvSpPr/>
          <p:nvPr/>
        </p:nvSpPr>
        <p:spPr>
          <a:xfrm>
            <a:off x="6414718" y="1542674"/>
            <a:ext cx="2029941" cy="60567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5" tIns="19215" rIns="19215" bIns="19215" anchor="ctr"/>
          <a:lstStyle/>
          <a:p>
            <a:pPr algn="ctr" defTabSz="228600"/>
            <a:r>
              <a:rPr sz="2043" kern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Scheduler</a:t>
            </a:r>
          </a:p>
        </p:txBody>
      </p:sp>
      <p:sp>
        <p:nvSpPr>
          <p:cNvPr id="21" name="Shape 369"/>
          <p:cNvSpPr/>
          <p:nvPr/>
        </p:nvSpPr>
        <p:spPr>
          <a:xfrm rot="18615776">
            <a:off x="6444662" y="2279195"/>
            <a:ext cx="578313" cy="445611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5" tIns="19215" rIns="19215" bIns="19215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grpSp>
        <p:nvGrpSpPr>
          <p:cNvPr id="22" name="Group 372"/>
          <p:cNvGrpSpPr/>
          <p:nvPr/>
        </p:nvGrpSpPr>
        <p:grpSpPr>
          <a:xfrm rot="2341110">
            <a:off x="7719791" y="2320979"/>
            <a:ext cx="864879" cy="445611"/>
            <a:chOff x="0" y="0"/>
            <a:chExt cx="2286520" cy="1178081"/>
          </a:xfrm>
        </p:grpSpPr>
        <p:sp>
          <p:nvSpPr>
            <p:cNvPr id="23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19215" tIns="19215" rIns="19215" bIns="19215" anchor="ctr"/>
            <a:lstStyle/>
            <a:p>
              <a:pPr algn="ctr" defTabSz="228600"/>
              <a:endParaRPr sz="1211" kern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Vista Sans OT Medium"/>
              </a:endParaRPr>
            </a:p>
          </p:txBody>
        </p:sp>
        <p:sp>
          <p:nvSpPr>
            <p:cNvPr id="24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19215" tIns="19215" rIns="19215" bIns="19215" anchor="ctr"/>
            <a:lstStyle/>
            <a:p>
              <a:pPr algn="ctr" defTabSz="228600"/>
              <a:endParaRPr sz="1211" kern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Vista Sans OT Medium"/>
              </a:endParaRPr>
            </a:p>
          </p:txBody>
        </p:sp>
      </p:grpSp>
      <p:sp>
        <p:nvSpPr>
          <p:cNvPr id="25" name="Shape 377"/>
          <p:cNvSpPr/>
          <p:nvPr/>
        </p:nvSpPr>
        <p:spPr>
          <a:xfrm>
            <a:off x="5233718" y="2863809"/>
            <a:ext cx="1855885" cy="115690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19215" tIns="19215" rIns="19215" bIns="19215" anchor="ctr"/>
          <a:lstStyle/>
          <a:p>
            <a:pPr algn="ctr" defTabSz="228600"/>
            <a:r>
              <a:rPr lang="en-US"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Preprocessor</a:t>
            </a:r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30" name="Shape 366"/>
          <p:cNvSpPr/>
          <p:nvPr/>
        </p:nvSpPr>
        <p:spPr>
          <a:xfrm>
            <a:off x="7857163" y="3495498"/>
            <a:ext cx="1454128" cy="602397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5" tIns="19215" rIns="19215" bIns="19215" anchor="ctr"/>
          <a:lstStyle/>
          <a:p>
            <a:pPr algn="ctr" defTabSz="228600"/>
            <a:r>
              <a:rPr sz="2043" kern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Worker</a:t>
            </a:r>
          </a:p>
        </p:txBody>
      </p:sp>
      <p:sp>
        <p:nvSpPr>
          <p:cNvPr id="31" name="Shape 366"/>
          <p:cNvSpPr/>
          <p:nvPr/>
        </p:nvSpPr>
        <p:spPr>
          <a:xfrm>
            <a:off x="7857163" y="4098286"/>
            <a:ext cx="1454128" cy="602397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5" tIns="19215" rIns="19215" bIns="19215" anchor="ctr"/>
          <a:lstStyle/>
          <a:p>
            <a:pPr algn="ctr" defTabSz="228600"/>
            <a:r>
              <a:rPr sz="2043" kern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Worker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3605763" y="4097895"/>
            <a:ext cx="1534529" cy="1946096"/>
          </a:xfrm>
          <a:prstGeom prst="line">
            <a:avLst/>
          </a:prstGeom>
          <a:noFill/>
          <a:ln w="254000" cap="flat">
            <a:solidFill>
              <a:schemeClr val="accent1">
                <a:lumMod val="50000"/>
              </a:schemeClr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Shape 377"/>
          <p:cNvSpPr/>
          <p:nvPr/>
        </p:nvSpPr>
        <p:spPr>
          <a:xfrm>
            <a:off x="5244603" y="2874694"/>
            <a:ext cx="1855885" cy="115690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19215" tIns="19215" rIns="19215" bIns="19215" anchor="ctr"/>
          <a:lstStyle/>
          <a:p>
            <a:pPr algn="ctr" defTabSz="228600"/>
            <a:r>
              <a:rPr lang="en-US"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Write-through</a:t>
            </a:r>
          </a:p>
          <a:p>
            <a:pPr algn="ctr" defTabSz="228600"/>
            <a:r>
              <a:rPr lang="en-US"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Cache</a:t>
            </a:r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675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/>
        </p:nvSpPr>
        <p:spPr>
          <a:xfrm>
            <a:off x="251133" y="2492952"/>
            <a:ext cx="4208726" cy="2869380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19213" tIns="19213" rIns="19213" bIns="19213" anchor="ctr"/>
          <a:lstStyle/>
          <a:p>
            <a:pPr algn="ctr" defTabSz="228600">
              <a:defRPr sz="3200" b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11" kern="0">
              <a:solidFill>
                <a:srgbClr val="6D84B4"/>
              </a:solidFill>
              <a:latin typeface="Helvetica Light"/>
              <a:sym typeface="Helvetica Light"/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2071446" y="3124223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392801" y="2762295"/>
            <a:ext cx="1589620" cy="115675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2736981" y="2762295"/>
            <a:ext cx="1589621" cy="115675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Web Server</a:t>
            </a:r>
          </a:p>
        </p:txBody>
      </p:sp>
      <p:sp>
        <p:nvSpPr>
          <p:cNvPr id="395" name="Shape 395"/>
          <p:cNvSpPr/>
          <p:nvPr/>
        </p:nvSpPr>
        <p:spPr>
          <a:xfrm>
            <a:off x="4546933" y="3124223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99" name="Shape 399"/>
          <p:cNvSpPr/>
          <p:nvPr/>
        </p:nvSpPr>
        <p:spPr>
          <a:xfrm>
            <a:off x="9544740" y="3124223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407" name="Shape 407"/>
          <p:cNvSpPr/>
          <p:nvPr/>
        </p:nvSpPr>
        <p:spPr>
          <a:xfrm>
            <a:off x="1103158" y="4965898"/>
            <a:ext cx="2571707" cy="33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7291" rIns="17291" anchor="ctr">
            <a:spAutoFit/>
          </a:bodyPr>
          <a:lstStyle/>
          <a:p>
            <a:pPr marL="0" marR="10247" lvl="1" indent="114300" algn="ctr" defTabSz="230570">
              <a:lnSpc>
                <a:spcPct val="110000"/>
              </a:lnSpc>
              <a:spcBef>
                <a:spcPts val="379"/>
              </a:spcBef>
              <a:defRPr sz="4000" b="0">
                <a:solidFill>
                  <a:srgbClr val="6D84B4"/>
                </a:solidFill>
              </a:defRPr>
            </a:pPr>
            <a:r>
              <a:rPr sz="151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Split </a:t>
            </a:r>
            <a:r>
              <a:rPr lang="en-US" sz="151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into segments</a:t>
            </a:r>
            <a:endParaRPr sz="151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10209581" y="2768094"/>
            <a:ext cx="1589620" cy="1157810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2043" kern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10577027" y="2962884"/>
            <a:ext cx="854730" cy="768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213" tIns="19213" rIns="19213" bIns="19213" anchor="ctr">
            <a:spAutoFit/>
          </a:bodyPr>
          <a:lstStyle/>
          <a:p>
            <a:pPr algn="ctr" defTabSz="228600">
              <a:lnSpc>
                <a:spcPct val="120000"/>
              </a:lnSpc>
              <a:defRPr sz="5400" b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</a:defRPr>
            </a:pPr>
            <a:r>
              <a:rPr sz="2043" kern="0" dirty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  <a:latin typeface="Vista Sans OT Medium"/>
                <a:sym typeface="Vista Sans OT Medium"/>
              </a:rPr>
              <a:t>Final</a:t>
            </a:r>
            <a:br>
              <a:rPr sz="2043" kern="0" dirty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  <a:latin typeface="Vista Sans OT Medium"/>
                <a:sym typeface="Vista Sans OT Medium"/>
              </a:rPr>
            </a:br>
            <a:r>
              <a:rPr sz="2043" kern="0" dirty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  <a:latin typeface="Vista Sans OT Medium"/>
                <a:sym typeface="Vista Sans OT Medium"/>
              </a:rPr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 upload and processing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5934484" y="4932474"/>
            <a:ext cx="413602" cy="47119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5237806" y="5431989"/>
            <a:ext cx="1681106" cy="1223323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Original</a:t>
            </a:r>
          </a:p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7200559" y="3225809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6414677" y="1542920"/>
            <a:ext cx="2029676" cy="60559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6444616" y="2279346"/>
            <a:ext cx="578238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7719581" y="2321124"/>
            <a:ext cx="864766" cy="445553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19213" tIns="19213" rIns="19213" bIns="19213" anchor="ctr"/>
            <a:lstStyle/>
            <a:p>
              <a:pPr algn="ctr" defTabSz="228600"/>
              <a:endParaRPr sz="1211" kern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Vista Sans OT Medium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19213" tIns="19213" rIns="19213" bIns="19213" anchor="ctr"/>
            <a:lstStyle/>
            <a:p>
              <a:pPr algn="ctr" defTabSz="228600"/>
              <a:endParaRPr sz="1211" kern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Vista Sans OT Medium"/>
              </a:endParaRPr>
            </a:p>
          </p:txBody>
        </p:sp>
      </p:grpSp>
      <p:sp>
        <p:nvSpPr>
          <p:cNvPr id="42" name="Shape 377"/>
          <p:cNvSpPr/>
          <p:nvPr/>
        </p:nvSpPr>
        <p:spPr>
          <a:xfrm>
            <a:off x="5233830" y="2863883"/>
            <a:ext cx="1855644" cy="1836635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r>
              <a:rPr lang="en-US"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Preprocessor</a:t>
            </a: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44" name="Shape 366"/>
          <p:cNvSpPr/>
          <p:nvPr/>
        </p:nvSpPr>
        <p:spPr>
          <a:xfrm>
            <a:off x="7793993" y="5489501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Worker</a:t>
            </a:r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7793993" y="2882470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Worker</a:t>
            </a:r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7793993" y="4185986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Worker</a:t>
            </a:r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830843" y="4018712"/>
            <a:ext cx="1089093" cy="901447"/>
            <a:chOff x="3714980" y="8036248"/>
            <a:chExt cx="2178469" cy="1803128"/>
          </a:xfrm>
        </p:grpSpPr>
        <p:pic>
          <p:nvPicPr>
            <p:cNvPr id="50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4980" y="8036248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736816" y="4018712"/>
            <a:ext cx="1134712" cy="901447"/>
            <a:chOff x="875819" y="8036248"/>
            <a:chExt cx="2269717" cy="1803128"/>
          </a:xfrm>
        </p:grpSpPr>
        <p:pic>
          <p:nvPicPr>
            <p:cNvPr id="53" name="Picture 52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4" name="pasted-imag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" name="Group 57"/>
          <p:cNvGrpSpPr/>
          <p:nvPr/>
        </p:nvGrpSpPr>
        <p:grpSpPr>
          <a:xfrm>
            <a:off x="2866799" y="4017524"/>
            <a:ext cx="1133274" cy="901447"/>
            <a:chOff x="7429500" y="4685517"/>
            <a:chExt cx="1511228" cy="1202085"/>
          </a:xfrm>
        </p:grpSpPr>
        <p:pic>
          <p:nvPicPr>
            <p:cNvPr id="59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761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5204E-6 3.88889E-6 L -0.02402 0.003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" y="1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7917E-6 -4.62963E-6 L 0.0304 0.001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"/>
            </p:par>
            <p:par>
              <p:cTn id="10"/>
            </p:par>
            <p:par>
              <p:cTn id="11"/>
            </p:par>
            <p:par>
              <p:cTn id="12"/>
            </p:par>
            <p:par>
              <p:cTn id="13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89"/>
          <p:cNvSpPr/>
          <p:nvPr/>
        </p:nvSpPr>
        <p:spPr>
          <a:xfrm>
            <a:off x="251133" y="2492952"/>
            <a:ext cx="4208726" cy="2869380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19213" tIns="19213" rIns="19213" bIns="19213" anchor="ctr"/>
          <a:lstStyle/>
          <a:p>
            <a:pPr algn="ctr" defTabSz="228600">
              <a:defRPr sz="3200" b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11" kern="0">
              <a:solidFill>
                <a:srgbClr val="6D84B4"/>
              </a:solidFill>
              <a:latin typeface="Helvetica Light"/>
              <a:sym typeface="Helvetica Light"/>
            </a:endParaRPr>
          </a:p>
        </p:txBody>
      </p:sp>
      <p:sp>
        <p:nvSpPr>
          <p:cNvPr id="42" name="Shape 377"/>
          <p:cNvSpPr/>
          <p:nvPr/>
        </p:nvSpPr>
        <p:spPr>
          <a:xfrm>
            <a:off x="5233830" y="2863883"/>
            <a:ext cx="1855644" cy="1836635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r>
              <a:rPr lang="en-US"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Preprocessor</a:t>
            </a: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2071446" y="3124223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392801" y="2762295"/>
            <a:ext cx="1589620" cy="115675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2736981" y="2762295"/>
            <a:ext cx="1589621" cy="115675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9544740" y="3124223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10209581" y="2768094"/>
            <a:ext cx="1589620" cy="1157810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2043" kern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10577027" y="2962884"/>
            <a:ext cx="854730" cy="768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213" tIns="19213" rIns="19213" bIns="19213" anchor="ctr">
            <a:spAutoFit/>
          </a:bodyPr>
          <a:lstStyle/>
          <a:p>
            <a:pPr algn="ctr" defTabSz="228600">
              <a:lnSpc>
                <a:spcPct val="120000"/>
              </a:lnSpc>
              <a:defRPr sz="5400" b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</a:defRPr>
            </a:pPr>
            <a:r>
              <a:rPr sz="2043" kern="0" dirty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  <a:latin typeface="Vista Sans OT Medium"/>
                <a:sym typeface="Vista Sans OT Medium"/>
              </a:rPr>
              <a:t>Final</a:t>
            </a:r>
            <a:br>
              <a:rPr sz="2043" kern="0" dirty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  <a:latin typeface="Vista Sans OT Medium"/>
                <a:sym typeface="Vista Sans OT Medium"/>
              </a:rPr>
            </a:br>
            <a:r>
              <a:rPr sz="2043" kern="0" dirty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  <a:latin typeface="Vista Sans OT Medium"/>
                <a:sym typeface="Vista Sans OT Medium"/>
              </a:rPr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 upload and processing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5934484" y="4932474"/>
            <a:ext cx="413602" cy="47119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5237806" y="5431989"/>
            <a:ext cx="1681106" cy="1223323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Original</a:t>
            </a:r>
          </a:p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7200559" y="3225809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6414677" y="1542920"/>
            <a:ext cx="2029676" cy="60559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6444616" y="2279346"/>
            <a:ext cx="578238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7719581" y="2321124"/>
            <a:ext cx="864766" cy="445553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19213" tIns="19213" rIns="19213" bIns="19213" anchor="ctr"/>
            <a:lstStyle/>
            <a:p>
              <a:pPr algn="ctr" defTabSz="228600"/>
              <a:endParaRPr sz="1211" kern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Vista Sans OT Medium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19213" tIns="19213" rIns="19213" bIns="19213" anchor="ctr"/>
            <a:lstStyle/>
            <a:p>
              <a:pPr algn="ctr" defTabSz="228600"/>
              <a:endParaRPr sz="1211" kern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Vista Sans OT Medium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7793993" y="5489501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Worker</a:t>
            </a:r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7793993" y="4185986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Worker</a:t>
            </a:r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35" name="Shape 442"/>
          <p:cNvSpPr/>
          <p:nvPr/>
        </p:nvSpPr>
        <p:spPr>
          <a:xfrm>
            <a:off x="1103158" y="4964386"/>
            <a:ext cx="2571707" cy="33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7291" rIns="17291" anchor="ctr">
            <a:spAutoFit/>
          </a:bodyPr>
          <a:lstStyle/>
          <a:p>
            <a:pPr marL="0" marR="10247" lvl="1" indent="114300" algn="ctr" defTabSz="230570">
              <a:lnSpc>
                <a:spcPct val="110000"/>
              </a:lnSpc>
              <a:spcBef>
                <a:spcPts val="379"/>
              </a:spcBef>
              <a:defRPr sz="4000" b="0">
                <a:solidFill>
                  <a:srgbClr val="6D84B4"/>
                </a:solidFill>
              </a:defRPr>
            </a:pPr>
            <a:r>
              <a:rPr sz="151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...upload in progress</a:t>
            </a:r>
          </a:p>
        </p:txBody>
      </p:sp>
      <p:sp>
        <p:nvSpPr>
          <p:cNvPr id="38" name="Shape 395"/>
          <p:cNvSpPr/>
          <p:nvPr/>
        </p:nvSpPr>
        <p:spPr>
          <a:xfrm>
            <a:off x="4546933" y="3124223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43" name="Shape 366"/>
          <p:cNvSpPr/>
          <p:nvPr/>
        </p:nvSpPr>
        <p:spPr>
          <a:xfrm>
            <a:off x="7795040" y="2880432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Worker</a:t>
            </a:r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38647" y="4018048"/>
            <a:ext cx="1134712" cy="901447"/>
            <a:chOff x="875819" y="8036248"/>
            <a:chExt cx="2269717" cy="1803128"/>
          </a:xfrm>
        </p:grpSpPr>
        <p:pic>
          <p:nvPicPr>
            <p:cNvPr id="53" name="Picture 52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4" name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" name="Group 54"/>
          <p:cNvGrpSpPr/>
          <p:nvPr/>
        </p:nvGrpSpPr>
        <p:grpSpPr>
          <a:xfrm>
            <a:off x="1858043" y="4018048"/>
            <a:ext cx="1089092" cy="901447"/>
            <a:chOff x="3714981" y="8036247"/>
            <a:chExt cx="2178468" cy="1803128"/>
          </a:xfrm>
        </p:grpSpPr>
        <p:pic>
          <p:nvPicPr>
            <p:cNvPr id="56" name="pasted-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4981" y="8036247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3247801" y="4028410"/>
            <a:ext cx="1133274" cy="901447"/>
            <a:chOff x="7429500" y="4685517"/>
            <a:chExt cx="1511228" cy="1202085"/>
          </a:xfrm>
        </p:grpSpPr>
        <p:pic>
          <p:nvPicPr>
            <p:cNvPr id="62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442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586E-8 5E-6 L 0.19031 -0.073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1" y="-3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5233830" y="2863883"/>
            <a:ext cx="1855644" cy="1836635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r>
              <a:rPr lang="en-US"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Preprocessor</a:t>
            </a: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49" name="Shape 389"/>
          <p:cNvSpPr/>
          <p:nvPr/>
        </p:nvSpPr>
        <p:spPr>
          <a:xfrm>
            <a:off x="251133" y="2492952"/>
            <a:ext cx="4208726" cy="2869380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19213" tIns="19213" rIns="19213" bIns="19213" anchor="ctr"/>
          <a:lstStyle/>
          <a:p>
            <a:pPr algn="ctr" defTabSz="228600">
              <a:defRPr sz="3200" b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11" kern="0">
              <a:solidFill>
                <a:srgbClr val="6D84B4"/>
              </a:solidFill>
              <a:latin typeface="Helvetica Light"/>
              <a:sym typeface="Helvetica Light"/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2071446" y="3124223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392801" y="2762295"/>
            <a:ext cx="1589620" cy="115675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2736981" y="2762295"/>
            <a:ext cx="1589621" cy="115675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9544740" y="3124223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10209581" y="2768094"/>
            <a:ext cx="1589620" cy="1157810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2043" kern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10577027" y="2962884"/>
            <a:ext cx="854730" cy="768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213" tIns="19213" rIns="19213" bIns="19213" anchor="ctr">
            <a:spAutoFit/>
          </a:bodyPr>
          <a:lstStyle/>
          <a:p>
            <a:pPr algn="ctr" defTabSz="228600">
              <a:lnSpc>
                <a:spcPct val="120000"/>
              </a:lnSpc>
              <a:defRPr sz="5400" b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</a:defRPr>
            </a:pPr>
            <a:r>
              <a:rPr sz="2043" kern="0" dirty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  <a:latin typeface="Vista Sans OT Medium"/>
                <a:sym typeface="Vista Sans OT Medium"/>
              </a:rPr>
              <a:t>Final</a:t>
            </a:r>
            <a:br>
              <a:rPr sz="2043" kern="0" dirty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  <a:latin typeface="Vista Sans OT Medium"/>
                <a:sym typeface="Vista Sans OT Medium"/>
              </a:rPr>
            </a:br>
            <a:r>
              <a:rPr sz="2043" kern="0" dirty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  <a:latin typeface="Vista Sans OT Medium"/>
                <a:sym typeface="Vista Sans OT Medium"/>
              </a:rPr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 w/ many workers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5934484" y="4932474"/>
            <a:ext cx="413602" cy="47119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5237806" y="5431989"/>
            <a:ext cx="1681106" cy="1223323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Original</a:t>
            </a:r>
          </a:p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7200559" y="3225809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6414677" y="1542920"/>
            <a:ext cx="2029676" cy="60559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6444616" y="2279346"/>
            <a:ext cx="578238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7719581" y="2321124"/>
            <a:ext cx="864766" cy="445553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19213" tIns="19213" rIns="19213" bIns="19213" anchor="ctr"/>
            <a:lstStyle/>
            <a:p>
              <a:pPr algn="ctr" defTabSz="228600"/>
              <a:endParaRPr sz="1211" kern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Vista Sans OT Medium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19213" tIns="19213" rIns="19213" bIns="19213" anchor="ctr"/>
            <a:lstStyle/>
            <a:p>
              <a:pPr algn="ctr" defTabSz="228600"/>
              <a:endParaRPr sz="1211" kern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Vista Sans OT Medium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7793993" y="5489501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Worker</a:t>
            </a:r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7793993" y="2882470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Worker</a:t>
            </a:r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7793993" y="4185986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Worker</a:t>
            </a:r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35" name="Shape 442"/>
          <p:cNvSpPr/>
          <p:nvPr/>
        </p:nvSpPr>
        <p:spPr>
          <a:xfrm>
            <a:off x="1103158" y="4964386"/>
            <a:ext cx="2571707" cy="33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7291" rIns="17291" anchor="ctr">
            <a:spAutoFit/>
          </a:bodyPr>
          <a:lstStyle/>
          <a:p>
            <a:pPr marL="0" marR="10247" lvl="1" indent="114300" algn="ctr" defTabSz="230570">
              <a:lnSpc>
                <a:spcPct val="110000"/>
              </a:lnSpc>
              <a:spcBef>
                <a:spcPts val="379"/>
              </a:spcBef>
              <a:defRPr sz="4000" b="0">
                <a:solidFill>
                  <a:srgbClr val="6D84B4"/>
                </a:solidFill>
              </a:defRPr>
            </a:pPr>
            <a:r>
              <a:rPr sz="151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...upload in progress</a:t>
            </a:r>
          </a:p>
        </p:txBody>
      </p:sp>
      <p:sp>
        <p:nvSpPr>
          <p:cNvPr id="50" name="Shape 395"/>
          <p:cNvSpPr/>
          <p:nvPr/>
        </p:nvSpPr>
        <p:spPr>
          <a:xfrm>
            <a:off x="4546933" y="3124223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64" name="Shape 366"/>
          <p:cNvSpPr/>
          <p:nvPr/>
        </p:nvSpPr>
        <p:spPr>
          <a:xfrm>
            <a:off x="7795040" y="2880432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r>
              <a:rPr lang="en-US"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720P Encode</a:t>
            </a: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65" name="Shape 366"/>
          <p:cNvSpPr/>
          <p:nvPr/>
        </p:nvSpPr>
        <p:spPr>
          <a:xfrm>
            <a:off x="7795040" y="4175665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r>
              <a:rPr lang="en-US"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480P Encode</a:t>
            </a: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66" name="Shape 366"/>
          <p:cNvSpPr/>
          <p:nvPr/>
        </p:nvSpPr>
        <p:spPr>
          <a:xfrm>
            <a:off x="7795040" y="5503548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lang="en-US"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Thumbnail</a:t>
            </a: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38647" y="4018048"/>
            <a:ext cx="1134712" cy="901447"/>
            <a:chOff x="875819" y="8036248"/>
            <a:chExt cx="2269717" cy="1803128"/>
          </a:xfrm>
        </p:grpSpPr>
        <p:pic>
          <p:nvPicPr>
            <p:cNvPr id="53" name="Picture 52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4" name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5" name="Group 54"/>
          <p:cNvGrpSpPr/>
          <p:nvPr/>
        </p:nvGrpSpPr>
        <p:grpSpPr>
          <a:xfrm>
            <a:off x="1858043" y="4018048"/>
            <a:ext cx="1089092" cy="901447"/>
            <a:chOff x="3714981" y="8036247"/>
            <a:chExt cx="2178468" cy="1803128"/>
          </a:xfrm>
        </p:grpSpPr>
        <p:pic>
          <p:nvPicPr>
            <p:cNvPr id="56" name="pasted-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4981" y="8036247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571598" y="3514127"/>
            <a:ext cx="1133274" cy="901447"/>
            <a:chOff x="7429500" y="4685517"/>
            <a:chExt cx="1511228" cy="1202085"/>
          </a:xfrm>
        </p:grpSpPr>
        <p:pic>
          <p:nvPicPr>
            <p:cNvPr id="63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389"/>
          <p:cNvSpPr/>
          <p:nvPr/>
        </p:nvSpPr>
        <p:spPr>
          <a:xfrm>
            <a:off x="251133" y="2492952"/>
            <a:ext cx="4208726" cy="2869380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19213" tIns="19213" rIns="19213" bIns="19213" anchor="ctr"/>
          <a:lstStyle/>
          <a:p>
            <a:pPr algn="ctr" defTabSz="228600">
              <a:defRPr sz="3200" b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11" kern="0">
              <a:solidFill>
                <a:srgbClr val="6D84B4"/>
              </a:solidFill>
              <a:latin typeface="Helvetica Light"/>
              <a:sym typeface="Helvetica Light"/>
            </a:endParaRPr>
          </a:p>
        </p:txBody>
      </p:sp>
      <p:sp>
        <p:nvSpPr>
          <p:cNvPr id="42" name="Shape 377"/>
          <p:cNvSpPr/>
          <p:nvPr/>
        </p:nvSpPr>
        <p:spPr>
          <a:xfrm>
            <a:off x="5233830" y="2863883"/>
            <a:ext cx="1855644" cy="1836635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r>
              <a:rPr lang="en-US"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Preprocessor</a:t>
            </a: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2071446" y="3124223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392801" y="2762295"/>
            <a:ext cx="1589620" cy="115675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2736981" y="2762295"/>
            <a:ext cx="1589621" cy="115675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9544740" y="3124223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10209581" y="2768094"/>
            <a:ext cx="1589620" cy="1157810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2043" kern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10577027" y="2962884"/>
            <a:ext cx="854730" cy="768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213" tIns="19213" rIns="19213" bIns="19213" anchor="ctr">
            <a:spAutoFit/>
          </a:bodyPr>
          <a:lstStyle/>
          <a:p>
            <a:pPr algn="ctr" defTabSz="228600">
              <a:lnSpc>
                <a:spcPct val="120000"/>
              </a:lnSpc>
              <a:defRPr sz="5400" b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</a:defRPr>
            </a:pPr>
            <a:r>
              <a:rPr sz="2043" kern="0" dirty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  <a:latin typeface="Vista Sans OT Medium"/>
                <a:sym typeface="Vista Sans OT Medium"/>
              </a:rPr>
              <a:t>Final</a:t>
            </a:r>
            <a:br>
              <a:rPr sz="2043" kern="0" dirty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  <a:latin typeface="Vista Sans OT Medium"/>
                <a:sym typeface="Vista Sans OT Medium"/>
              </a:rPr>
            </a:br>
            <a:r>
              <a:rPr sz="2043" kern="0" dirty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  <a:latin typeface="Vista Sans OT Medium"/>
                <a:sym typeface="Vista Sans OT Medium"/>
              </a:rPr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 w/ many workers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5934484" y="4932474"/>
            <a:ext cx="413602" cy="47119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5237806" y="5431989"/>
            <a:ext cx="1681106" cy="1223323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Original</a:t>
            </a:r>
          </a:p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7200559" y="3225809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6414677" y="1542920"/>
            <a:ext cx="2029676" cy="60559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6444616" y="2279346"/>
            <a:ext cx="578238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7719581" y="2321124"/>
            <a:ext cx="864766" cy="445553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19213" tIns="19213" rIns="19213" bIns="19213" anchor="ctr"/>
            <a:lstStyle/>
            <a:p>
              <a:pPr algn="ctr" defTabSz="228600"/>
              <a:endParaRPr sz="1211" kern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Vista Sans OT Medium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19213" tIns="19213" rIns="19213" bIns="19213" anchor="ctr"/>
            <a:lstStyle/>
            <a:p>
              <a:pPr algn="ctr" defTabSz="228600"/>
              <a:endParaRPr sz="1211" kern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Vista Sans OT Medium"/>
              </a:endParaRPr>
            </a:p>
          </p:txBody>
        </p:sp>
      </p:grpSp>
      <p:sp>
        <p:nvSpPr>
          <p:cNvPr id="35" name="Shape 442"/>
          <p:cNvSpPr/>
          <p:nvPr/>
        </p:nvSpPr>
        <p:spPr>
          <a:xfrm>
            <a:off x="1103158" y="4964386"/>
            <a:ext cx="2571707" cy="33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7291" rIns="17291" anchor="ctr">
            <a:spAutoFit/>
          </a:bodyPr>
          <a:lstStyle/>
          <a:p>
            <a:pPr marL="0" marR="10247" lvl="1" indent="114300" algn="ctr" defTabSz="230570">
              <a:lnSpc>
                <a:spcPct val="110000"/>
              </a:lnSpc>
              <a:spcBef>
                <a:spcPts val="379"/>
              </a:spcBef>
              <a:defRPr sz="4000" b="0">
                <a:solidFill>
                  <a:srgbClr val="6D84B4"/>
                </a:solidFill>
              </a:defRPr>
            </a:pPr>
            <a:r>
              <a:rPr sz="151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...upload in progress</a:t>
            </a:r>
          </a:p>
        </p:txBody>
      </p:sp>
      <p:sp>
        <p:nvSpPr>
          <p:cNvPr id="50" name="Shape 395"/>
          <p:cNvSpPr/>
          <p:nvPr/>
        </p:nvSpPr>
        <p:spPr>
          <a:xfrm>
            <a:off x="4546933" y="3124223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58043" y="4018048"/>
            <a:ext cx="1089092" cy="901447"/>
            <a:chOff x="3714981" y="8036247"/>
            <a:chExt cx="2178468" cy="1803128"/>
          </a:xfrm>
        </p:grpSpPr>
        <p:pic>
          <p:nvPicPr>
            <p:cNvPr id="412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4981" y="8036247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sp>
        <p:nvSpPr>
          <p:cNvPr id="43" name="Shape 366"/>
          <p:cNvSpPr/>
          <p:nvPr/>
        </p:nvSpPr>
        <p:spPr>
          <a:xfrm>
            <a:off x="7795040" y="2880432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r>
              <a:rPr lang="en-US"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720P Encode</a:t>
            </a: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60" name="Shape 366"/>
          <p:cNvSpPr/>
          <p:nvPr/>
        </p:nvSpPr>
        <p:spPr>
          <a:xfrm>
            <a:off x="7795040" y="4175665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r>
              <a:rPr lang="en-US"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480P Encode</a:t>
            </a: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61" name="Shape 366"/>
          <p:cNvSpPr/>
          <p:nvPr/>
        </p:nvSpPr>
        <p:spPr>
          <a:xfrm>
            <a:off x="7795040" y="5503548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lang="en-US"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Thumbnail</a:t>
            </a: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38647" y="4018048"/>
            <a:ext cx="1134712" cy="901447"/>
            <a:chOff x="875819" y="8036248"/>
            <a:chExt cx="2269717" cy="1803128"/>
          </a:xfrm>
        </p:grpSpPr>
        <p:pic>
          <p:nvPicPr>
            <p:cNvPr id="5" name="Picture 4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409" name="pasted-imag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" name="Group 57"/>
          <p:cNvGrpSpPr/>
          <p:nvPr/>
        </p:nvGrpSpPr>
        <p:grpSpPr>
          <a:xfrm>
            <a:off x="5571598" y="3514127"/>
            <a:ext cx="1133274" cy="901447"/>
            <a:chOff x="7429500" y="4685517"/>
            <a:chExt cx="1511228" cy="1202085"/>
          </a:xfrm>
        </p:grpSpPr>
        <p:pic>
          <p:nvPicPr>
            <p:cNvPr id="59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5571598" y="3514127"/>
            <a:ext cx="1133274" cy="901447"/>
            <a:chOff x="7429500" y="4685517"/>
            <a:chExt cx="1511228" cy="1202085"/>
          </a:xfrm>
        </p:grpSpPr>
        <p:pic>
          <p:nvPicPr>
            <p:cNvPr id="76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78" name="Group 77"/>
          <p:cNvGrpSpPr/>
          <p:nvPr/>
        </p:nvGrpSpPr>
        <p:grpSpPr>
          <a:xfrm>
            <a:off x="5571598" y="3514127"/>
            <a:ext cx="1133274" cy="901447"/>
            <a:chOff x="7429500" y="4685517"/>
            <a:chExt cx="1511228" cy="1202085"/>
          </a:xfrm>
        </p:grpSpPr>
        <p:pic>
          <p:nvPicPr>
            <p:cNvPr id="79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461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5E-6 5E-6 L 0.19705 -0.065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3" y="-32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5E-6 5E-6 L 0.1989 0.119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0" y="59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5E-6 5E-6 L 0.19666 0.306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33" y="153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  <p:par>
              <p:cTn id="12"/>
            </p:par>
            <p:par>
              <p:cTn id="13"/>
            </p:par>
            <p:par>
              <p:cTn id="14"/>
            </p:par>
            <p:par>
              <p:cTn id="15"/>
            </p:par>
            <p:par>
              <p:cTn id="16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5233830" y="2863883"/>
            <a:ext cx="1855644" cy="1836635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r>
              <a:rPr lang="en-US"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Preprocessor</a:t>
            </a: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49" name="Shape 389"/>
          <p:cNvSpPr/>
          <p:nvPr/>
        </p:nvSpPr>
        <p:spPr>
          <a:xfrm>
            <a:off x="251133" y="2492952"/>
            <a:ext cx="4208726" cy="2869380"/>
          </a:xfrm>
          <a:prstGeom prst="roundRect">
            <a:avLst>
              <a:gd name="adj" fmla="val 3546"/>
            </a:avLst>
          </a:prstGeom>
          <a:solidFill>
            <a:schemeClr val="tx1"/>
          </a:solidFill>
          <a:ln w="76200">
            <a:solidFill>
              <a:schemeClr val="accent4">
                <a:hueOff val="8089917"/>
                <a:satOff val="-32228"/>
                <a:lumOff val="13219"/>
              </a:schemeClr>
            </a:solidFill>
            <a:miter lim="400000"/>
          </a:ln>
        </p:spPr>
        <p:txBody>
          <a:bodyPr lIns="19213" tIns="19213" rIns="19213" bIns="19213" anchor="ctr"/>
          <a:lstStyle/>
          <a:p>
            <a:pPr algn="ctr" defTabSz="228600">
              <a:defRPr sz="3200" b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11" kern="0">
              <a:solidFill>
                <a:srgbClr val="6D84B4"/>
              </a:solidFill>
              <a:latin typeface="Helvetica Light"/>
              <a:sym typeface="Helvetica Light"/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2071446" y="3124223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392801" y="2762295"/>
            <a:ext cx="1589620" cy="115675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2736981" y="2762295"/>
            <a:ext cx="1589621" cy="115675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9544740" y="3124223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10209581" y="2768094"/>
            <a:ext cx="1589620" cy="1157810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2043" kern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10577027" y="2962884"/>
            <a:ext cx="854730" cy="768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213" tIns="19213" rIns="19213" bIns="19213" anchor="ctr">
            <a:spAutoFit/>
          </a:bodyPr>
          <a:lstStyle/>
          <a:p>
            <a:pPr algn="ctr" defTabSz="228600">
              <a:lnSpc>
                <a:spcPct val="120000"/>
              </a:lnSpc>
              <a:defRPr sz="5400" b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</a:defRPr>
            </a:pPr>
            <a:r>
              <a:rPr sz="2043" kern="0" dirty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  <a:latin typeface="Vista Sans OT Medium"/>
                <a:sym typeface="Vista Sans OT Medium"/>
              </a:rPr>
              <a:t>Final</a:t>
            </a:r>
            <a:br>
              <a:rPr sz="2043" kern="0" dirty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  <a:latin typeface="Vista Sans OT Medium"/>
                <a:sym typeface="Vista Sans OT Medium"/>
              </a:rPr>
            </a:br>
            <a:r>
              <a:rPr sz="2043" kern="0" dirty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  <a:latin typeface="Vista Sans OT Medium"/>
                <a:sym typeface="Vista Sans OT Medium"/>
              </a:rPr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 w/ many workers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5934484" y="4932474"/>
            <a:ext cx="413602" cy="47119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5237806" y="5431989"/>
            <a:ext cx="1681106" cy="1223323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Original</a:t>
            </a:r>
          </a:p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7200559" y="3225809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6414677" y="1542920"/>
            <a:ext cx="2029676" cy="60559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6444616" y="2279346"/>
            <a:ext cx="578238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7719581" y="2321124"/>
            <a:ext cx="864766" cy="445553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19213" tIns="19213" rIns="19213" bIns="19213" anchor="ctr"/>
            <a:lstStyle/>
            <a:p>
              <a:pPr algn="ctr" defTabSz="228600"/>
              <a:endParaRPr sz="1211" kern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Vista Sans OT Medium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19213" tIns="19213" rIns="19213" bIns="19213" anchor="ctr"/>
            <a:lstStyle/>
            <a:p>
              <a:pPr algn="ctr" defTabSz="228600"/>
              <a:endParaRPr sz="1211" kern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Vista Sans OT Medium"/>
              </a:endParaRPr>
            </a:p>
          </p:txBody>
        </p:sp>
      </p:grpSp>
      <p:sp>
        <p:nvSpPr>
          <p:cNvPr id="35" name="Shape 442"/>
          <p:cNvSpPr/>
          <p:nvPr/>
        </p:nvSpPr>
        <p:spPr>
          <a:xfrm>
            <a:off x="1103158" y="4964386"/>
            <a:ext cx="2571707" cy="33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7291" rIns="17291" anchor="ctr">
            <a:spAutoFit/>
          </a:bodyPr>
          <a:lstStyle/>
          <a:p>
            <a:pPr marL="0" marR="10247" lvl="1" indent="114300" algn="ctr" defTabSz="230570">
              <a:lnSpc>
                <a:spcPct val="110000"/>
              </a:lnSpc>
              <a:spcBef>
                <a:spcPts val="379"/>
              </a:spcBef>
              <a:defRPr sz="4000" b="0">
                <a:solidFill>
                  <a:srgbClr val="6D84B4"/>
                </a:solidFill>
              </a:defRPr>
            </a:pPr>
            <a:r>
              <a:rPr sz="151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...upload in progress</a:t>
            </a:r>
          </a:p>
        </p:txBody>
      </p:sp>
      <p:sp>
        <p:nvSpPr>
          <p:cNvPr id="50" name="Shape 395"/>
          <p:cNvSpPr/>
          <p:nvPr/>
        </p:nvSpPr>
        <p:spPr>
          <a:xfrm>
            <a:off x="4546933" y="3124223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57" name="Shape 366"/>
          <p:cNvSpPr/>
          <p:nvPr/>
        </p:nvSpPr>
        <p:spPr>
          <a:xfrm>
            <a:off x="7795040" y="2880432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r>
              <a:rPr lang="en-US"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720P Encode</a:t>
            </a: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58" name="Shape 366"/>
          <p:cNvSpPr/>
          <p:nvPr/>
        </p:nvSpPr>
        <p:spPr>
          <a:xfrm>
            <a:off x="7795040" y="4175665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r>
              <a:rPr lang="en-US"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480P Encode</a:t>
            </a: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59" name="Shape 366"/>
          <p:cNvSpPr/>
          <p:nvPr/>
        </p:nvSpPr>
        <p:spPr>
          <a:xfrm>
            <a:off x="7795040" y="5503548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7129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lang="en-US"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Thumbnail</a:t>
            </a: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858043" y="4018048"/>
            <a:ext cx="1089093" cy="901447"/>
            <a:chOff x="3714980" y="8036248"/>
            <a:chExt cx="2178469" cy="1803128"/>
          </a:xfrm>
        </p:grpSpPr>
        <p:pic>
          <p:nvPicPr>
            <p:cNvPr id="81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4980" y="8036248"/>
              <a:ext cx="2138439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3753" y="8338450"/>
              <a:ext cx="2139696" cy="1207008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438647" y="4018048"/>
            <a:ext cx="1134712" cy="901447"/>
            <a:chOff x="875819" y="8036248"/>
            <a:chExt cx="2269717" cy="1803128"/>
          </a:xfrm>
        </p:grpSpPr>
        <p:pic>
          <p:nvPicPr>
            <p:cNvPr id="52" name="Picture 51"/>
            <p:cNvPicPr>
              <a:picLocks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840" y="8339328"/>
              <a:ext cx="2139696" cy="1207008"/>
            </a:xfrm>
            <a:prstGeom prst="rect">
              <a:avLst/>
            </a:prstGeom>
          </p:spPr>
        </p:pic>
        <p:pic>
          <p:nvPicPr>
            <p:cNvPr id="53" name="pasted-imag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5819" y="8036248"/>
              <a:ext cx="2269534" cy="18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4" name="Group 53"/>
          <p:cNvGrpSpPr/>
          <p:nvPr/>
        </p:nvGrpSpPr>
        <p:grpSpPr>
          <a:xfrm>
            <a:off x="7971586" y="3056987"/>
            <a:ext cx="1133274" cy="901447"/>
            <a:chOff x="7429500" y="4685517"/>
            <a:chExt cx="1511228" cy="1202085"/>
          </a:xfrm>
        </p:grpSpPr>
        <p:pic>
          <p:nvPicPr>
            <p:cNvPr id="55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7971586" y="4333171"/>
            <a:ext cx="1133274" cy="901447"/>
            <a:chOff x="7429500" y="4685517"/>
            <a:chExt cx="1511228" cy="1202085"/>
          </a:xfrm>
        </p:grpSpPr>
        <p:pic>
          <p:nvPicPr>
            <p:cNvPr id="61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7971586" y="5628402"/>
            <a:ext cx="1133274" cy="901447"/>
            <a:chOff x="7429500" y="4685517"/>
            <a:chExt cx="1511228" cy="1202085"/>
          </a:xfrm>
        </p:grpSpPr>
        <p:pic>
          <p:nvPicPr>
            <p:cNvPr id="64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0361" y="4685517"/>
              <a:ext cx="1510367" cy="1202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9500" y="4876800"/>
              <a:ext cx="1383792" cy="804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20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30846 -0.074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23" y="-37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416E-6 1.66667E-6 L 0.20272 -0.011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6" y="-57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416E-6 5.55556E-7 L 0.19959 -0.197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9" y="-98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3416E-6 1.66667E-6 L 0.19959 -0.389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9" y="-194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Systems We Covered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6294782" y="1825625"/>
            <a:ext cx="5059018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Distributed Systems</a:t>
            </a:r>
            <a:endParaRPr lang="en-US" dirty="0"/>
          </a:p>
          <a:p>
            <a:r>
              <a:rPr lang="en-US" dirty="0">
                <a:solidFill>
                  <a:schemeClr val="accent6"/>
                </a:solidFill>
              </a:rPr>
              <a:t>Networking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Operating Systems</a:t>
            </a: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Security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5942" y="1690688"/>
            <a:ext cx="5582742" cy="3958014"/>
            <a:chOff x="415942" y="1690688"/>
            <a:chExt cx="5582742" cy="3958014"/>
          </a:xfrm>
        </p:grpSpPr>
        <p:grpSp>
          <p:nvGrpSpPr>
            <p:cNvPr id="3" name="Group 2"/>
            <p:cNvGrpSpPr/>
            <p:nvPr/>
          </p:nvGrpSpPr>
          <p:grpSpPr>
            <a:xfrm>
              <a:off x="415942" y="1690688"/>
              <a:ext cx="5582742" cy="3958014"/>
              <a:chOff x="492142" y="2566997"/>
              <a:chExt cx="4346716" cy="3081705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92144" y="2566997"/>
                <a:ext cx="4346714" cy="632992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latin typeface="Helvetica Neue Medium" panose="02000503000000020004" pitchFamily="2" charset="0"/>
                  </a:rPr>
                  <a:t>Application</a:t>
                </a:r>
                <a:endParaRPr lang="en-US" sz="1600" dirty="0">
                  <a:latin typeface="Helvetica Neue Medium" panose="02000503000000020004" pitchFamily="2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492145" y="3192096"/>
                <a:ext cx="4346713" cy="763671"/>
              </a:xfrm>
              <a:prstGeom prst="rect">
                <a:avLst/>
              </a:prstGeom>
              <a:solidFill>
                <a:schemeClr val="accent1"/>
              </a:solidFill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latin typeface="Helvetica Neue Medium" panose="02000503000000020004" pitchFamily="2" charset="0"/>
                  </a:rPr>
                  <a:t>Distributed Systems</a:t>
                </a:r>
                <a:endParaRPr lang="en-US" sz="1600" dirty="0">
                  <a:latin typeface="Helvetica Neue Medium" panose="02000503000000020004" pitchFamily="2" charset="0"/>
                </a:endParaRP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498189" y="3955767"/>
                <a:ext cx="1968532" cy="1692935"/>
                <a:chOff x="1232452" y="3657593"/>
                <a:chExt cx="3498574" cy="3008769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1232452" y="5380901"/>
                  <a:ext cx="3498574" cy="1285461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latin typeface="Helvetica Neue Medium" panose="02000503000000020004" pitchFamily="2" charset="0"/>
                    </a:rPr>
                    <a:t>        Hardware</a:t>
                  </a:r>
                  <a:endParaRPr lang="en-US" sz="1600" dirty="0">
                    <a:latin typeface="Helvetica Neue Medium" panose="02000503000000020004" pitchFamily="2" charset="0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1232452" y="3657593"/>
                  <a:ext cx="3498574" cy="1728590"/>
                </a:xfrm>
                <a:prstGeom prst="rect">
                  <a:avLst/>
                </a:prstGeom>
                <a:solidFill>
                  <a:schemeClr val="accent2"/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Helvetica Neue Medium" panose="02000503000000020004" pitchFamily="2" charset="0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2252712" y="3668153"/>
                  <a:ext cx="2478314" cy="865135"/>
                </a:xfrm>
                <a:prstGeom prst="rect">
                  <a:avLst/>
                </a:prstGeom>
                <a:solidFill>
                  <a:schemeClr val="accent6"/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latin typeface="Helvetica Neue Medium" panose="02000503000000020004" pitchFamily="2" charset="0"/>
                    </a:rPr>
                    <a:t>Network</a:t>
                  </a:r>
                  <a:endParaRPr lang="en-US" sz="1600" dirty="0">
                    <a:latin typeface="Helvetica Neue Medium" panose="02000503000000020004" pitchFamily="2" charset="0"/>
                  </a:endParaRPr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2870326" y="3955767"/>
                <a:ext cx="1968532" cy="1692935"/>
                <a:chOff x="1232452" y="3657593"/>
                <a:chExt cx="3498574" cy="3008769"/>
              </a:xfrm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1232452" y="5380901"/>
                  <a:ext cx="3498574" cy="1285461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latin typeface="Helvetica Neue Medium" panose="02000503000000020004" pitchFamily="2" charset="0"/>
                    </a:rPr>
                    <a:t>        Hardware</a:t>
                  </a:r>
                  <a:endParaRPr lang="en-US" sz="1600" dirty="0">
                    <a:latin typeface="Helvetica Neue Medium" panose="02000503000000020004" pitchFamily="2" charset="0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1232452" y="3657593"/>
                  <a:ext cx="3498574" cy="1728590"/>
                </a:xfrm>
                <a:prstGeom prst="rect">
                  <a:avLst/>
                </a:prstGeom>
                <a:solidFill>
                  <a:schemeClr val="accent2"/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Helvetica Neue Medium" panose="02000503000000020004" pitchFamily="2" charset="0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2252712" y="3668153"/>
                  <a:ext cx="2478314" cy="865135"/>
                </a:xfrm>
                <a:prstGeom prst="rect">
                  <a:avLst/>
                </a:prstGeom>
                <a:solidFill>
                  <a:schemeClr val="accent6"/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latin typeface="Helvetica Neue Medium" panose="02000503000000020004" pitchFamily="2" charset="0"/>
                    </a:rPr>
                    <a:t>Network</a:t>
                  </a:r>
                  <a:endParaRPr lang="en-US" sz="1600" dirty="0">
                    <a:latin typeface="Helvetica Neue Medium" panose="02000503000000020004" pitchFamily="2" charset="0"/>
                  </a:endParaRPr>
                </a:p>
              </p:txBody>
            </p:sp>
          </p:grpSp>
          <p:sp>
            <p:nvSpPr>
              <p:cNvPr id="55" name="Rectangle 54"/>
              <p:cNvSpPr/>
              <p:nvPr/>
            </p:nvSpPr>
            <p:spPr>
              <a:xfrm>
                <a:off x="492142" y="2582493"/>
                <a:ext cx="325359" cy="3066209"/>
              </a:xfrm>
              <a:prstGeom prst="rect">
                <a:avLst/>
              </a:prstGeom>
              <a:solidFill>
                <a:srgbClr val="C00000"/>
              </a:solidFill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2800" dirty="0">
                    <a:latin typeface="Helvetica Neue Medium" panose="02000503000000020004" pitchFamily="2" charset="0"/>
                  </a:rPr>
                  <a:t>Security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2878108" y="3961709"/>
                <a:ext cx="325359" cy="1686992"/>
              </a:xfrm>
              <a:prstGeom prst="rect">
                <a:avLst/>
              </a:prstGeom>
              <a:solidFill>
                <a:srgbClr val="C00000"/>
              </a:solidFill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2800" dirty="0">
                    <a:latin typeface="Helvetica Neue Medium" panose="02000503000000020004" pitchFamily="2" charset="0"/>
                  </a:rPr>
                  <a:t>Security</a:t>
                </a:r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4222401" y="4182858"/>
              <a:ext cx="68961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latin typeface="Helvetica Neue Medium" panose="02000503000000020004" pitchFamily="2" charset="0"/>
                </a:rPr>
                <a:t>OS</a:t>
              </a:r>
              <a:endParaRPr lang="en-US" sz="1600" dirty="0">
                <a:latin typeface="Helvetica Neue Medium" panose="02000503000000020004" pitchFamily="2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170676" y="4182858"/>
              <a:ext cx="68961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latin typeface="Helvetica Neue Medium" panose="02000503000000020004" pitchFamily="2" charset="0"/>
                </a:rPr>
                <a:t>OS</a:t>
              </a:r>
              <a:endParaRPr lang="en-US" sz="1600" dirty="0">
                <a:latin typeface="Helvetica Neue Medium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746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5233830" y="2863883"/>
            <a:ext cx="1855644" cy="1836635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r>
              <a:rPr lang="en-US"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Preprocessor</a:t>
            </a: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2071446" y="3124223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392801" y="2762295"/>
            <a:ext cx="1589620" cy="115675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2736981" y="2762295"/>
            <a:ext cx="1589621" cy="115675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9544740" y="3124223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10209581" y="2768093"/>
            <a:ext cx="1589620" cy="2721408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2043" kern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10577027" y="2962884"/>
            <a:ext cx="854730" cy="768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213" tIns="19213" rIns="19213" bIns="19213" anchor="ctr">
            <a:spAutoFit/>
          </a:bodyPr>
          <a:lstStyle/>
          <a:p>
            <a:pPr algn="ctr" defTabSz="228600">
              <a:lnSpc>
                <a:spcPct val="120000"/>
              </a:lnSpc>
              <a:defRPr sz="5400" b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</a:defRPr>
            </a:pPr>
            <a:r>
              <a:rPr sz="2043" kern="0" dirty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  <a:latin typeface="Vista Sans OT Medium"/>
                <a:sym typeface="Vista Sans OT Medium"/>
              </a:rPr>
              <a:t>Final</a:t>
            </a:r>
            <a:br>
              <a:rPr sz="2043" kern="0" dirty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  <a:latin typeface="Vista Sans OT Medium"/>
                <a:sym typeface="Vista Sans OT Medium"/>
              </a:rPr>
            </a:br>
            <a:r>
              <a:rPr sz="2043" kern="0" dirty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  <a:latin typeface="Vista Sans OT Medium"/>
                <a:sym typeface="Vista Sans OT Medium"/>
              </a:rPr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 w/ many workers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5934484" y="4932474"/>
            <a:ext cx="413602" cy="47119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5237806" y="5431989"/>
            <a:ext cx="1681106" cy="1223323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Original</a:t>
            </a:r>
          </a:p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7200559" y="3225809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6414677" y="1542920"/>
            <a:ext cx="2029676" cy="60559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6444616" y="2279346"/>
            <a:ext cx="578238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7719581" y="2321124"/>
            <a:ext cx="864766" cy="445553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19213" tIns="19213" rIns="19213" bIns="19213" anchor="ctr"/>
            <a:lstStyle/>
            <a:p>
              <a:pPr algn="ctr" defTabSz="228600"/>
              <a:endParaRPr sz="1211" kern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Vista Sans OT Medium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19213" tIns="19213" rIns="19213" bIns="19213" anchor="ctr"/>
            <a:lstStyle/>
            <a:p>
              <a:pPr algn="ctr" defTabSz="228600"/>
              <a:endParaRPr sz="1211" kern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Vista Sans OT Medium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7793993" y="5489501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Worker</a:t>
            </a:r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7793993" y="2882470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Worker</a:t>
            </a:r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7793993" y="4185986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Worker</a:t>
            </a:r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50" name="Shape 395"/>
          <p:cNvSpPr/>
          <p:nvPr/>
        </p:nvSpPr>
        <p:spPr>
          <a:xfrm>
            <a:off x="4546933" y="3124223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405524" y="4004039"/>
            <a:ext cx="1272209" cy="598859"/>
            <a:chOff x="1473632" y="8035048"/>
            <a:chExt cx="6526513" cy="1805269"/>
          </a:xfrm>
        </p:grpSpPr>
        <p:grpSp>
          <p:nvGrpSpPr>
            <p:cNvPr id="53" name="Group 52"/>
            <p:cNvGrpSpPr/>
            <p:nvPr/>
          </p:nvGrpSpPr>
          <p:grpSpPr>
            <a:xfrm>
              <a:off x="3661686" y="8037424"/>
              <a:ext cx="2178186" cy="1802893"/>
              <a:chOff x="3714980" y="8036248"/>
              <a:chExt cx="2178469" cy="1803128"/>
            </a:xfrm>
          </p:grpSpPr>
          <p:pic>
            <p:nvPicPr>
              <p:cNvPr id="56" name="pasted-image.pd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14980" y="8036248"/>
                <a:ext cx="2138439" cy="18031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53753" y="8338450"/>
                <a:ext cx="2139696" cy="1207008"/>
              </a:xfrm>
              <a:prstGeom prst="rect">
                <a:avLst/>
              </a:prstGeom>
            </p:spPr>
          </p:pic>
        </p:grpSp>
        <p:grpSp>
          <p:nvGrpSpPr>
            <p:cNvPr id="58" name="Group 57"/>
            <p:cNvGrpSpPr/>
            <p:nvPr/>
          </p:nvGrpSpPr>
          <p:grpSpPr>
            <a:xfrm>
              <a:off x="1473632" y="8037424"/>
              <a:ext cx="2269423" cy="1802893"/>
              <a:chOff x="875819" y="8036248"/>
              <a:chExt cx="2269717" cy="1803128"/>
            </a:xfrm>
          </p:grpSpPr>
          <p:pic>
            <p:nvPicPr>
              <p:cNvPr id="59" name="Picture 58"/>
              <p:cNvPicPr>
                <a:picLocks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5840" y="8339328"/>
                <a:ext cx="2139696" cy="1207008"/>
              </a:xfrm>
              <a:prstGeom prst="rect">
                <a:avLst/>
              </a:prstGeom>
            </p:spPr>
          </p:pic>
          <p:pic>
            <p:nvPicPr>
              <p:cNvPr id="60" name="pasted-image.pd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5819" y="8036248"/>
                <a:ext cx="2269534" cy="18031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5733598" y="8035048"/>
              <a:ext cx="2266547" cy="1802893"/>
              <a:chOff x="7429500" y="4685517"/>
              <a:chExt cx="1511228" cy="1202085"/>
            </a:xfrm>
          </p:grpSpPr>
          <p:pic>
            <p:nvPicPr>
              <p:cNvPr id="62" name="pasted-image.pdf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30361" y="4685517"/>
                <a:ext cx="1510367" cy="12020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29500" y="4876800"/>
                <a:ext cx="1383792" cy="80467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7369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377"/>
          <p:cNvSpPr/>
          <p:nvPr/>
        </p:nvSpPr>
        <p:spPr>
          <a:xfrm>
            <a:off x="5233830" y="2863883"/>
            <a:ext cx="1855644" cy="1836635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r>
              <a:rPr lang="en-US"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Preprocessor</a:t>
            </a: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2071446" y="3124223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392801" y="2762295"/>
            <a:ext cx="1589620" cy="115675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Client</a:t>
            </a:r>
          </a:p>
        </p:txBody>
      </p:sp>
      <p:sp>
        <p:nvSpPr>
          <p:cNvPr id="394" name="Shape 394"/>
          <p:cNvSpPr/>
          <p:nvPr/>
        </p:nvSpPr>
        <p:spPr>
          <a:xfrm>
            <a:off x="2736981" y="2762295"/>
            <a:ext cx="1589621" cy="1156750"/>
          </a:xfrm>
          <a:prstGeom prst="roundRect">
            <a:avLst>
              <a:gd name="adj" fmla="val 5439"/>
            </a:avLst>
          </a:prstGeom>
          <a:solidFill>
            <a:srgbClr val="92D05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Web Server</a:t>
            </a:r>
          </a:p>
        </p:txBody>
      </p:sp>
      <p:sp>
        <p:nvSpPr>
          <p:cNvPr id="399" name="Shape 399"/>
          <p:cNvSpPr/>
          <p:nvPr/>
        </p:nvSpPr>
        <p:spPr>
          <a:xfrm>
            <a:off x="9544740" y="3124223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420" name="Shape 420"/>
          <p:cNvSpPr/>
          <p:nvPr/>
        </p:nvSpPr>
        <p:spPr>
          <a:xfrm>
            <a:off x="10209581" y="2768093"/>
            <a:ext cx="1589620" cy="2721408"/>
          </a:xfrm>
          <a:prstGeom prst="roundRect">
            <a:avLst>
              <a:gd name="adj" fmla="val 5434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2043" kern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421" name="Shape 421"/>
          <p:cNvSpPr/>
          <p:nvPr/>
        </p:nvSpPr>
        <p:spPr>
          <a:xfrm>
            <a:off x="10577027" y="2962884"/>
            <a:ext cx="854730" cy="768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213" tIns="19213" rIns="19213" bIns="19213" anchor="ctr">
            <a:spAutoFit/>
          </a:bodyPr>
          <a:lstStyle/>
          <a:p>
            <a:pPr algn="ctr" defTabSz="228600">
              <a:lnSpc>
                <a:spcPct val="120000"/>
              </a:lnSpc>
              <a:defRPr sz="5400" b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</a:defRPr>
            </a:pPr>
            <a:r>
              <a:rPr sz="2043" kern="0" dirty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  <a:latin typeface="Vista Sans OT Medium"/>
                <a:sym typeface="Vista Sans OT Medium"/>
              </a:rPr>
              <a:t>Final</a:t>
            </a:r>
            <a:br>
              <a:rPr sz="2043" kern="0" dirty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  <a:latin typeface="Vista Sans OT Medium"/>
                <a:sym typeface="Vista Sans OT Medium"/>
              </a:rPr>
            </a:br>
            <a:r>
              <a:rPr sz="2043" kern="0" dirty="0">
                <a:solidFill>
                  <a:srgbClr val="3B5998">
                    <a:hueOff val="3929895"/>
                    <a:satOff val="89743"/>
                    <a:lumOff val="-68918"/>
                  </a:srgbClr>
                </a:solidFill>
                <a:latin typeface="Vista Sans OT Medium"/>
                <a:sym typeface="Vista Sans OT Medium"/>
              </a:rPr>
              <a:t>Storage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sources of parallelism</a:t>
            </a:r>
          </a:p>
        </p:txBody>
      </p:sp>
      <p:sp>
        <p:nvSpPr>
          <p:cNvPr id="33" name="Shape 226"/>
          <p:cNvSpPr/>
          <p:nvPr/>
        </p:nvSpPr>
        <p:spPr>
          <a:xfrm rot="5400000">
            <a:off x="5934484" y="4932474"/>
            <a:ext cx="413602" cy="471195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4" name="Shape 224"/>
          <p:cNvSpPr/>
          <p:nvPr/>
        </p:nvSpPr>
        <p:spPr>
          <a:xfrm>
            <a:off x="5237806" y="5431989"/>
            <a:ext cx="1681106" cy="1223323"/>
          </a:xfrm>
          <a:prstGeom prst="roundRect">
            <a:avLst>
              <a:gd name="adj" fmla="val 5439"/>
            </a:avLst>
          </a:prstGeom>
          <a:solidFill>
            <a:srgbClr val="ADB2BB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Original</a:t>
            </a:r>
          </a:p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Storage</a:t>
            </a:r>
          </a:p>
        </p:txBody>
      </p:sp>
      <p:sp>
        <p:nvSpPr>
          <p:cNvPr id="37" name="Shape 365"/>
          <p:cNvSpPr/>
          <p:nvPr/>
        </p:nvSpPr>
        <p:spPr>
          <a:xfrm>
            <a:off x="7200559" y="3225809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9" name="Shape 368"/>
          <p:cNvSpPr/>
          <p:nvPr/>
        </p:nvSpPr>
        <p:spPr>
          <a:xfrm>
            <a:off x="6414677" y="1542920"/>
            <a:ext cx="2029676" cy="60559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Scheduler</a:t>
            </a:r>
          </a:p>
        </p:txBody>
      </p:sp>
      <p:sp>
        <p:nvSpPr>
          <p:cNvPr id="40" name="Shape 369"/>
          <p:cNvSpPr/>
          <p:nvPr/>
        </p:nvSpPr>
        <p:spPr>
          <a:xfrm rot="18615776">
            <a:off x="6444616" y="2279346"/>
            <a:ext cx="578238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grpSp>
        <p:nvGrpSpPr>
          <p:cNvPr id="41" name="Group 372"/>
          <p:cNvGrpSpPr/>
          <p:nvPr/>
        </p:nvGrpSpPr>
        <p:grpSpPr>
          <a:xfrm rot="2341110">
            <a:off x="7719581" y="2321124"/>
            <a:ext cx="864766" cy="445553"/>
            <a:chOff x="0" y="0"/>
            <a:chExt cx="2286520" cy="1178081"/>
          </a:xfrm>
        </p:grpSpPr>
        <p:sp>
          <p:nvSpPr>
            <p:cNvPr id="45" name="Shape 370"/>
            <p:cNvSpPr/>
            <p:nvPr/>
          </p:nvSpPr>
          <p:spPr>
            <a:xfrm>
              <a:off x="762173" y="0"/>
              <a:ext cx="1524348" cy="1178082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19213" tIns="19213" rIns="19213" bIns="19213" anchor="ctr"/>
            <a:lstStyle/>
            <a:p>
              <a:pPr algn="ctr" defTabSz="228600"/>
              <a:endParaRPr sz="1211" kern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Vista Sans OT Medium"/>
              </a:endParaRPr>
            </a:p>
          </p:txBody>
        </p:sp>
        <p:sp>
          <p:nvSpPr>
            <p:cNvPr id="46" name="Shape 371"/>
            <p:cNvSpPr/>
            <p:nvPr/>
          </p:nvSpPr>
          <p:spPr>
            <a:xfrm rot="10800000">
              <a:off x="0" y="-1"/>
              <a:ext cx="1524348" cy="1178083"/>
            </a:xfrm>
            <a:prstGeom prst="rightArrow">
              <a:avLst>
                <a:gd name="adj1" fmla="val 57118"/>
                <a:gd name="adj2" fmla="val 65130"/>
              </a:avLst>
            </a:pr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19213" tIns="19213" rIns="19213" bIns="19213" anchor="ctr"/>
            <a:lstStyle/>
            <a:p>
              <a:pPr algn="ctr" defTabSz="228600"/>
              <a:endParaRPr sz="1211" kern="0">
                <a:solidFill>
                  <a:srgbClr val="6D84B4"/>
                </a:solidFill>
                <a:latin typeface="Helvetica Light"/>
                <a:ea typeface="Helvetica Light"/>
                <a:cs typeface="Helvetica Light"/>
                <a:sym typeface="Vista Sans OT Medium"/>
              </a:endParaRPr>
            </a:p>
          </p:txBody>
        </p:sp>
      </p:grpSp>
      <p:sp>
        <p:nvSpPr>
          <p:cNvPr id="44" name="Shape 366"/>
          <p:cNvSpPr/>
          <p:nvPr/>
        </p:nvSpPr>
        <p:spPr>
          <a:xfrm>
            <a:off x="7793993" y="5489501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Worker</a:t>
            </a:r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47" name="Shape 366"/>
          <p:cNvSpPr/>
          <p:nvPr/>
        </p:nvSpPr>
        <p:spPr>
          <a:xfrm>
            <a:off x="7793993" y="2882470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Worker</a:t>
            </a:r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48" name="Shape 366"/>
          <p:cNvSpPr/>
          <p:nvPr/>
        </p:nvSpPr>
        <p:spPr>
          <a:xfrm>
            <a:off x="7793993" y="4185986"/>
            <a:ext cx="1453939" cy="1209051"/>
          </a:xfrm>
          <a:prstGeom prst="roundRect">
            <a:avLst>
              <a:gd name="adj" fmla="val 5439"/>
            </a:avLst>
          </a:prstGeom>
          <a:solidFill>
            <a:srgbClr val="FFC000"/>
          </a:solidFill>
          <a:ln w="6350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213" tIns="19213" rIns="19213" bIns="19213" anchor="ctr"/>
          <a:lstStyle/>
          <a:p>
            <a:pPr algn="ctr" defTabSz="228600"/>
            <a:r>
              <a:rPr sz="2043" kern="0" dirty="0">
                <a:solidFill>
                  <a:srgbClr val="53585F">
                    <a:lumMod val="50000"/>
                  </a:srgbClr>
                </a:solidFill>
                <a:latin typeface="Vista Sans OT Medium"/>
                <a:sym typeface="Vista Sans OT Medium"/>
              </a:rPr>
              <a:t>Worker</a:t>
            </a:r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lang="en-US"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  <a:p>
            <a:pPr algn="ctr" defTabSz="228600"/>
            <a:endParaRPr sz="2043" kern="0" dirty="0">
              <a:solidFill>
                <a:srgbClr val="53585F">
                  <a:lumMod val="50000"/>
                </a:srgbClr>
              </a:solidFill>
              <a:latin typeface="Vista Sans OT Medium"/>
              <a:sym typeface="Vista Sans OT Medium"/>
            </a:endParaRPr>
          </a:p>
        </p:txBody>
      </p:sp>
      <p:sp>
        <p:nvSpPr>
          <p:cNvPr id="50" name="Shape 395"/>
          <p:cNvSpPr/>
          <p:nvPr/>
        </p:nvSpPr>
        <p:spPr>
          <a:xfrm>
            <a:off x="4546933" y="3124223"/>
            <a:ext cx="576511" cy="445553"/>
          </a:xfrm>
          <a:prstGeom prst="rightArrow">
            <a:avLst>
              <a:gd name="adj1" fmla="val 57118"/>
              <a:gd name="adj2" fmla="val 65130"/>
            </a:avLst>
          </a:prstGeom>
          <a:solidFill>
            <a:schemeClr val="accent1">
              <a:lumMod val="50000"/>
            </a:schemeClr>
          </a:solidFill>
          <a:ln w="12700">
            <a:miter lim="400000"/>
          </a:ln>
        </p:spPr>
        <p:txBody>
          <a:bodyPr lIns="19213" tIns="19213" rIns="19213" bIns="19213" anchor="ctr"/>
          <a:lstStyle/>
          <a:p>
            <a:pPr algn="ctr" defTabSz="228600"/>
            <a:endParaRPr sz="1211" kern="0">
              <a:solidFill>
                <a:srgbClr val="6D84B4"/>
              </a:solidFill>
              <a:latin typeface="Helvetica Light"/>
              <a:ea typeface="Helvetica Light"/>
              <a:cs typeface="Helvetica Light"/>
              <a:sym typeface="Vista Sans OT Medium"/>
            </a:endParaRPr>
          </a:p>
        </p:txBody>
      </p:sp>
      <p:sp>
        <p:nvSpPr>
          <p:cNvPr id="32" name="Shape 167"/>
          <p:cNvSpPr/>
          <p:nvPr/>
        </p:nvSpPr>
        <p:spPr>
          <a:xfrm>
            <a:off x="5140369" y="2808417"/>
            <a:ext cx="2043266" cy="3955441"/>
          </a:xfrm>
          <a:prstGeom prst="roundRect">
            <a:avLst>
              <a:gd name="adj" fmla="val 882"/>
            </a:avLst>
          </a:prstGeom>
          <a:noFill/>
          <a:ln w="104775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11573" marR="11573" algn="ctr" defTabSz="171442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30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Helvetica Neue Medium" charset="0"/>
              <a:ea typeface="Helvetica Neue Medium" charset="0"/>
              <a:cs typeface="Helvetica Neue Medium" charset="0"/>
              <a:sym typeface="Gill Sans"/>
            </a:endParaRPr>
          </a:p>
        </p:txBody>
      </p:sp>
      <p:sp>
        <p:nvSpPr>
          <p:cNvPr id="36" name="Shape 167"/>
          <p:cNvSpPr/>
          <p:nvPr/>
        </p:nvSpPr>
        <p:spPr>
          <a:xfrm>
            <a:off x="193275" y="2603130"/>
            <a:ext cx="11789413" cy="1488391"/>
          </a:xfrm>
          <a:prstGeom prst="roundRect">
            <a:avLst>
              <a:gd name="adj" fmla="val 882"/>
            </a:avLst>
          </a:prstGeom>
          <a:noFill/>
          <a:ln w="104775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11573" marR="11573" algn="ctr" defTabSz="171442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30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Helvetica Neue Medium" charset="0"/>
              <a:ea typeface="Helvetica Neue Medium" charset="0"/>
              <a:cs typeface="Helvetica Neue Medium" charset="0"/>
              <a:sym typeface="Gill Sans"/>
            </a:endParaRPr>
          </a:p>
        </p:txBody>
      </p:sp>
      <p:sp>
        <p:nvSpPr>
          <p:cNvPr id="38" name="Shape 167"/>
          <p:cNvSpPr/>
          <p:nvPr/>
        </p:nvSpPr>
        <p:spPr>
          <a:xfrm>
            <a:off x="7719310" y="2808418"/>
            <a:ext cx="1682725" cy="3955441"/>
          </a:xfrm>
          <a:prstGeom prst="roundRect">
            <a:avLst>
              <a:gd name="adj" fmla="val 882"/>
            </a:avLst>
          </a:prstGeom>
          <a:noFill/>
          <a:ln w="104775" cap="flat">
            <a:solidFill>
              <a:srgbClr val="C00000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11573" marR="11573" algn="ctr" defTabSz="171442">
              <a:lnSpc>
                <a:spcPct val="90000"/>
              </a:lnSpc>
              <a:defRPr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  <a:endParaRPr sz="3000" kern="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>
                <a:solidFill/>
              </a:uFill>
              <a:latin typeface="Helvetica Neue Medium" charset="0"/>
              <a:ea typeface="Helvetica Neue Medium" charset="0"/>
              <a:cs typeface="Helvetica Neue Medium" charset="0"/>
              <a:sym typeface="Gill Sans"/>
            </a:endParaRP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3675" y="4430855"/>
            <a:ext cx="10666611" cy="1815437"/>
          </a:xfrm>
        </p:spPr>
        <p:txBody>
          <a:bodyPr/>
          <a:lstStyle/>
          <a:p>
            <a:r>
              <a:rPr lang="en-US" sz="2700" b="1" dirty="0"/>
              <a:t>Overlap fault tolerance </a:t>
            </a:r>
          </a:p>
          <a:p>
            <a:r>
              <a:rPr lang="en-US" sz="2700" b="1" dirty="0"/>
              <a:t>and processing</a:t>
            </a:r>
          </a:p>
          <a:p>
            <a:r>
              <a:rPr lang="en-US" sz="2700" b="1" dirty="0"/>
              <a:t>Overlap upload and processing</a:t>
            </a:r>
          </a:p>
          <a:p>
            <a:r>
              <a:rPr lang="en-US" sz="2700" b="1" dirty="0"/>
              <a:t>Parallel processing</a:t>
            </a:r>
          </a:p>
          <a:p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04469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6"/>
            </p:par>
            <p:par>
              <p:cTn id="27"/>
            </p:par>
            <p:par>
              <p:cTn id="28"/>
            </p:par>
          </p:childTnLst>
        </p:cTn>
      </p:par>
    </p:tnLst>
    <p:bldLst>
      <p:bldP spid="32" grpId="0" animBg="1"/>
      <p:bldP spid="36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Make This Faster!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935" y="1012743"/>
            <a:ext cx="6897939" cy="553243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2089484" y="2581356"/>
            <a:ext cx="6096000" cy="574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28600">
              <a:lnSpc>
                <a:spcPct val="110000"/>
              </a:lnSpc>
            </a:pPr>
            <a:r>
              <a:rPr lang="en-US" sz="3000" b="1" kern="0" dirty="0">
                <a:solidFill>
                  <a:prstClr val="black"/>
                </a:solidFill>
                <a:latin typeface="Vista Sans OT Medium"/>
                <a:sym typeface="Vista Sans OT Medium"/>
              </a:rPr>
              <a:t>Legacy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2089484" y="4835272"/>
            <a:ext cx="6096000" cy="574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28600">
              <a:lnSpc>
                <a:spcPct val="110000"/>
              </a:lnSpc>
            </a:pPr>
            <a:r>
              <a:rPr lang="en-US" sz="3000" b="1" kern="0" dirty="0">
                <a:solidFill>
                  <a:prstClr val="black"/>
                </a:solidFill>
                <a:latin typeface="Vista Sans OT Medium"/>
                <a:sym typeface="Vista Sans OT Medium"/>
              </a:rPr>
              <a:t>SVE</a:t>
            </a:r>
          </a:p>
        </p:txBody>
      </p:sp>
    </p:spTree>
    <p:extLst>
      <p:ext uri="{BB962C8B-B14F-4D97-AF65-F5344CB8AC3E}">
        <p14:creationId xmlns:p14="http://schemas.microsoft.com/office/powerpoint/2010/main" val="1892358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7) Video now shareable with others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Publish information about video segments to database</a:t>
            </a:r>
          </a:p>
          <a:p>
            <a:pPr lvl="1"/>
            <a:r>
              <a:rPr lang="en-US" dirty="0"/>
              <a:t>Assignment 4 </a:t>
            </a:r>
            <a:r>
              <a:rPr lang="mr-IN" dirty="0"/>
              <a:t>–</a:t>
            </a:r>
            <a:r>
              <a:rPr lang="en-US" dirty="0"/>
              <a:t> Object Relational Mapper</a:t>
            </a:r>
          </a:p>
          <a:p>
            <a:pPr lvl="1"/>
            <a:r>
              <a:rPr lang="en-US" dirty="0"/>
              <a:t>Assignment 5 – Connection pool</a:t>
            </a:r>
          </a:p>
          <a:p>
            <a:endParaRPr lang="en-US" dirty="0"/>
          </a:p>
          <a:p>
            <a:r>
              <a:rPr lang="en-US" dirty="0"/>
              <a:t>Push information about video to other indexing systems</a:t>
            </a:r>
          </a:p>
          <a:p>
            <a:pPr lvl="1"/>
            <a:r>
              <a:rPr lang="en-US" dirty="0"/>
              <a:t>e.g., newsfeed on Facebook</a:t>
            </a:r>
          </a:p>
          <a:p>
            <a:pPr lvl="1"/>
            <a:r>
              <a:rPr lang="en-US" dirty="0"/>
              <a:t>e.g., subscribers on YouTube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066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8) User’s app fetches file with metadata about video segments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7482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Host name -&gt; IP address</a:t>
            </a:r>
          </a:p>
          <a:p>
            <a:r>
              <a:rPr lang="en-US" dirty="0"/>
              <a:t>Global IP routing</a:t>
            </a:r>
          </a:p>
          <a:p>
            <a:r>
              <a:rPr lang="en-US" dirty="0"/>
              <a:t>TCP connection</a:t>
            </a:r>
          </a:p>
          <a:p>
            <a:r>
              <a:rPr lang="en-US" dirty="0"/>
              <a:t>Sockets interface</a:t>
            </a:r>
          </a:p>
          <a:p>
            <a:r>
              <a:rPr lang="en-US" dirty="0"/>
              <a:t>Request routing to handler on web server</a:t>
            </a:r>
          </a:p>
          <a:p>
            <a:endParaRPr lang="en-US" dirty="0"/>
          </a:p>
          <a:p>
            <a:r>
              <a:rPr lang="en-US" dirty="0"/>
              <a:t>Is user authorized to view video?</a:t>
            </a:r>
          </a:p>
          <a:p>
            <a:endParaRPr lang="en-US" dirty="0"/>
          </a:p>
          <a:p>
            <a:r>
              <a:rPr lang="en-US" dirty="0"/>
              <a:t>Web server sends request to in-memory cache for video segment metadata</a:t>
            </a:r>
          </a:p>
          <a:p>
            <a:pPr lvl="1"/>
            <a:r>
              <a:rPr lang="en-US" dirty="0"/>
              <a:t>Assignment 3 </a:t>
            </a:r>
            <a:r>
              <a:rPr lang="mr-IN" dirty="0"/>
              <a:t>–</a:t>
            </a:r>
            <a:r>
              <a:rPr lang="en-US" dirty="0"/>
              <a:t> Caching!</a:t>
            </a:r>
          </a:p>
        </p:txBody>
      </p:sp>
    </p:spTree>
    <p:extLst>
      <p:ext uri="{BB962C8B-B14F-4D97-AF65-F5344CB8AC3E}">
        <p14:creationId xmlns:p14="http://schemas.microsoft.com/office/powerpoint/2010/main" val="1318040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9) User’s app runs ABR algorithm to download video segments via CDN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Adaptive </a:t>
            </a:r>
            <a:r>
              <a:rPr lang="en-US" dirty="0" err="1"/>
              <a:t>BitRate</a:t>
            </a:r>
            <a:r>
              <a:rPr lang="en-US" dirty="0"/>
              <a:t> (ABR) algorithm request video segments</a:t>
            </a:r>
          </a:p>
          <a:p>
            <a:endParaRPr lang="en-US" dirty="0"/>
          </a:p>
          <a:p>
            <a:r>
              <a:rPr lang="en-US" dirty="0"/>
              <a:t>Video segment requests via Content Distribution Network</a:t>
            </a:r>
          </a:p>
          <a:p>
            <a:endParaRPr lang="en-US" dirty="0"/>
          </a:p>
          <a:p>
            <a:r>
              <a:rPr lang="en-US" dirty="0"/>
              <a:t>CDNs cache popular video segments</a:t>
            </a:r>
          </a:p>
        </p:txBody>
      </p:sp>
    </p:spTree>
    <p:extLst>
      <p:ext uri="{BB962C8B-B14F-4D97-AF65-F5344CB8AC3E}">
        <p14:creationId xmlns:p14="http://schemas.microsoft.com/office/powerpoint/2010/main" val="555307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/>
          <p:nvPr/>
        </p:nvSpPr>
        <p:spPr>
          <a:xfrm>
            <a:off x="921400" y="946467"/>
            <a:ext cx="5861600" cy="38908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grpSp>
        <p:nvGrpSpPr>
          <p:cNvPr id="68" name="Google Shape;68;p14"/>
          <p:cNvGrpSpPr/>
          <p:nvPr/>
        </p:nvGrpSpPr>
        <p:grpSpPr>
          <a:xfrm>
            <a:off x="4413334" y="1570262"/>
            <a:ext cx="2075388" cy="1737465"/>
            <a:chOff x="3038458" y="1409277"/>
            <a:chExt cx="2261100" cy="2009714"/>
          </a:xfrm>
        </p:grpSpPr>
        <p:pic>
          <p:nvPicPr>
            <p:cNvPr id="69" name="Google Shape;69;p14" descr="Related image"/>
            <p:cNvPicPr preferRelativeResize="0"/>
            <p:nvPr/>
          </p:nvPicPr>
          <p:blipFill rotWithShape="1">
            <a:blip r:embed="rId3">
              <a:alphaModFix/>
            </a:blip>
            <a:srcRect l="6451" t="7362" r="6005" b="8398"/>
            <a:stretch/>
          </p:blipFill>
          <p:spPr>
            <a:xfrm>
              <a:off x="3361308" y="1409277"/>
              <a:ext cx="1376271" cy="13243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Google Shape;70;p14"/>
            <p:cNvSpPr txBox="1"/>
            <p:nvPr/>
          </p:nvSpPr>
          <p:spPr>
            <a:xfrm>
              <a:off x="3038458" y="2630591"/>
              <a:ext cx="2261100" cy="78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Edge cache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182867" y="182867"/>
            <a:ext cx="117576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"/>
              <a:t>CDN Caching Goal: Minimize WAN Traffic </a:t>
            </a:r>
            <a:endParaRPr/>
          </a:p>
        </p:txBody>
      </p:sp>
      <p:grpSp>
        <p:nvGrpSpPr>
          <p:cNvPr id="72" name="Google Shape;72;p14"/>
          <p:cNvGrpSpPr/>
          <p:nvPr/>
        </p:nvGrpSpPr>
        <p:grpSpPr>
          <a:xfrm>
            <a:off x="2846809" y="1212779"/>
            <a:ext cx="1794000" cy="783565"/>
            <a:chOff x="2168725" y="1088459"/>
            <a:chExt cx="1345500" cy="866009"/>
          </a:xfrm>
        </p:grpSpPr>
        <p:sp>
          <p:nvSpPr>
            <p:cNvPr id="73" name="Google Shape;73;p14"/>
            <p:cNvSpPr/>
            <p:nvPr/>
          </p:nvSpPr>
          <p:spPr>
            <a:xfrm>
              <a:off x="2208475" y="1738168"/>
              <a:ext cx="1243500" cy="216300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4472C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4" name="Google Shape;74;p14"/>
            <p:cNvSpPr txBox="1"/>
            <p:nvPr/>
          </p:nvSpPr>
          <p:spPr>
            <a:xfrm>
              <a:off x="2168725" y="1088459"/>
              <a:ext cx="1345500" cy="32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Requests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pic>
        <p:nvPicPr>
          <p:cNvPr id="75" name="Google Shape;75;p14" descr="Image result for cloud ic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1709" y="1363918"/>
            <a:ext cx="1488367" cy="14883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14"/>
          <p:cNvGrpSpPr/>
          <p:nvPr/>
        </p:nvGrpSpPr>
        <p:grpSpPr>
          <a:xfrm>
            <a:off x="3308240" y="2230634"/>
            <a:ext cx="8476680" cy="1262111"/>
            <a:chOff x="4165550" y="1596775"/>
            <a:chExt cx="3844183" cy="946583"/>
          </a:xfrm>
        </p:grpSpPr>
        <p:sp>
          <p:nvSpPr>
            <p:cNvPr id="77" name="Google Shape;77;p14"/>
            <p:cNvSpPr/>
            <p:nvPr/>
          </p:nvSpPr>
          <p:spPr>
            <a:xfrm rot="10800000">
              <a:off x="4165550" y="1596775"/>
              <a:ext cx="3555300" cy="263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8" name="Google Shape;78;p14"/>
            <p:cNvSpPr txBox="1"/>
            <p:nvPr/>
          </p:nvSpPr>
          <p:spPr>
            <a:xfrm>
              <a:off x="5152233" y="1823658"/>
              <a:ext cx="2857500" cy="7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Miss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9" name="Google Shape;79;p14"/>
          <p:cNvGrpSpPr/>
          <p:nvPr/>
        </p:nvGrpSpPr>
        <p:grpSpPr>
          <a:xfrm>
            <a:off x="2816043" y="2493585"/>
            <a:ext cx="1809767" cy="798084"/>
            <a:chOff x="2145650" y="2327388"/>
            <a:chExt cx="1357325" cy="598563"/>
          </a:xfrm>
        </p:grpSpPr>
        <p:sp>
          <p:nvSpPr>
            <p:cNvPr id="80" name="Google Shape;80;p14"/>
            <p:cNvSpPr/>
            <p:nvPr/>
          </p:nvSpPr>
          <p:spPr>
            <a:xfrm rot="10800000">
              <a:off x="2145650" y="2327388"/>
              <a:ext cx="1244100" cy="411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4A86E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81" name="Google Shape;81;p14"/>
            <p:cNvSpPr txBox="1"/>
            <p:nvPr/>
          </p:nvSpPr>
          <p:spPr>
            <a:xfrm>
              <a:off x="2157475" y="2597150"/>
              <a:ext cx="1345500" cy="32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Hit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2" name="Google Shape;82;p14"/>
          <p:cNvGrpSpPr/>
          <p:nvPr/>
        </p:nvGrpSpPr>
        <p:grpSpPr>
          <a:xfrm>
            <a:off x="1323934" y="1570262"/>
            <a:ext cx="1926172" cy="2893887"/>
            <a:chOff x="764350" y="1154487"/>
            <a:chExt cx="1444629" cy="2170415"/>
          </a:xfrm>
        </p:grpSpPr>
        <p:grpSp>
          <p:nvGrpSpPr>
            <p:cNvPr id="83" name="Google Shape;83;p14"/>
            <p:cNvGrpSpPr/>
            <p:nvPr/>
          </p:nvGrpSpPr>
          <p:grpSpPr>
            <a:xfrm>
              <a:off x="764350" y="1154487"/>
              <a:ext cx="1345500" cy="1102016"/>
              <a:chOff x="482100" y="1644587"/>
              <a:chExt cx="1345500" cy="1102016"/>
            </a:xfrm>
          </p:grpSpPr>
          <p:pic>
            <p:nvPicPr>
              <p:cNvPr id="84" name="Google Shape;84;p14" descr="Image result for user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09788" y="1644587"/>
                <a:ext cx="890125" cy="8901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5" name="Google Shape;85;p14"/>
              <p:cNvSpPr txBox="1"/>
              <p:nvPr/>
            </p:nvSpPr>
            <p:spPr>
              <a:xfrm>
                <a:off x="482100" y="2417804"/>
                <a:ext cx="1345500" cy="32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User</a:t>
                </a: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6" name="Google Shape;86;p14" descr="Image result for user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366720" y="2444389"/>
              <a:ext cx="548700" cy="5487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4" descr="Image result for user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877198" y="2872827"/>
              <a:ext cx="331781" cy="33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4" descr="Image result for user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17111" y="2993102"/>
              <a:ext cx="331781" cy="331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" name="Google Shape;89;p14"/>
          <p:cNvGrpSpPr/>
          <p:nvPr/>
        </p:nvGrpSpPr>
        <p:grpSpPr>
          <a:xfrm>
            <a:off x="6093410" y="1059362"/>
            <a:ext cx="5035175" cy="1024721"/>
            <a:chOff x="3060474" y="474259"/>
            <a:chExt cx="3644100" cy="768541"/>
          </a:xfrm>
        </p:grpSpPr>
        <p:sp>
          <p:nvSpPr>
            <p:cNvPr id="90" name="Google Shape;90;p14"/>
            <p:cNvSpPr/>
            <p:nvPr/>
          </p:nvSpPr>
          <p:spPr>
            <a:xfrm>
              <a:off x="3060474" y="1096100"/>
              <a:ext cx="3644100" cy="146700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91" name="Google Shape;91;p14"/>
            <p:cNvSpPr txBox="1"/>
            <p:nvPr/>
          </p:nvSpPr>
          <p:spPr>
            <a:xfrm>
              <a:off x="4193555" y="474259"/>
              <a:ext cx="1345500" cy="2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Requests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3683000" y="4986333"/>
            <a:ext cx="3644900" cy="1173200"/>
          </a:xfrm>
          <a:prstGeom prst="rect">
            <a:avLst/>
          </a:prstGeom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buNone/>
            </a:pPr>
            <a:r>
              <a:rPr lang="en" sz="2667" b="1"/>
              <a:t> </a:t>
            </a:r>
            <a:endParaRPr sz="2667" b="1"/>
          </a:p>
        </p:txBody>
      </p:sp>
      <p:sp>
        <p:nvSpPr>
          <p:cNvPr id="93" name="Google Shape;93;p14"/>
          <p:cNvSpPr txBox="1"/>
          <p:nvPr/>
        </p:nvSpPr>
        <p:spPr>
          <a:xfrm>
            <a:off x="6579967" y="3347667"/>
            <a:ext cx="468960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Wide Area Network (WAN)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traffic is expensive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4048000" y="5221375"/>
            <a:ext cx="4426800" cy="5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Key metric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hit r</a:t>
            </a:r>
            <a:r>
              <a:rPr kumimoji="0" lang="en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atio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99" name="Google Shape;99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11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Caching Remains Challenging</a:t>
            </a:r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1"/>
          </p:nvPr>
        </p:nvSpPr>
        <p:spPr>
          <a:xfrm>
            <a:off x="509067" y="946467"/>
            <a:ext cx="12016400" cy="370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3200" dirty="0"/>
              <a:t>Heuristic-based algorithms (1965–): </a:t>
            </a:r>
            <a:r>
              <a:rPr lang="en" sz="2667" b="1" dirty="0"/>
              <a:t>LRU</a:t>
            </a:r>
            <a:r>
              <a:rPr lang="en" sz="2667" dirty="0"/>
              <a:t>, </a:t>
            </a:r>
            <a:r>
              <a:rPr lang="en-US" sz="2667" b="1" dirty="0"/>
              <a:t>LFU</a:t>
            </a:r>
            <a:r>
              <a:rPr lang="en" sz="2667" dirty="0"/>
              <a:t>, GDSF, ARC, ...</a:t>
            </a:r>
            <a:endParaRPr sz="2667" dirty="0"/>
          </a:p>
          <a:p>
            <a:pPr indent="-474121">
              <a:buSzPts val="2000"/>
            </a:pPr>
            <a:r>
              <a:rPr lang="en" sz="2667" dirty="0"/>
              <a:t>Work well for some workloads, but work poorly for other</a:t>
            </a:r>
            <a:endParaRPr sz="2667" dirty="0"/>
          </a:p>
          <a:p>
            <a:pPr marL="0" indent="0">
              <a:buNone/>
            </a:pPr>
            <a:br>
              <a:rPr lang="en-US" sz="3200" dirty="0"/>
            </a:br>
            <a:r>
              <a:rPr lang="en" sz="3200" dirty="0"/>
              <a:t>ML-based adaptation of heuristics (2017–): </a:t>
            </a:r>
            <a:r>
              <a:rPr lang="en" sz="2667" dirty="0"/>
              <a:t>UCB, </a:t>
            </a:r>
            <a:r>
              <a:rPr lang="en" sz="2667" dirty="0" err="1"/>
              <a:t>LeCAR</a:t>
            </a:r>
            <a:r>
              <a:rPr lang="en" sz="2667" dirty="0"/>
              <a:t>, ...</a:t>
            </a:r>
            <a:endParaRPr sz="2667" dirty="0"/>
          </a:p>
          <a:p>
            <a:pPr indent="-474121">
              <a:buSzPts val="2000"/>
            </a:pPr>
            <a:r>
              <a:rPr lang="en" sz="2667" dirty="0"/>
              <a:t>Also work well for some workloads, but poorly for others</a:t>
            </a:r>
            <a:endParaRPr sz="2667" dirty="0"/>
          </a:p>
          <a:p>
            <a:pPr marL="0" indent="0">
              <a:buNone/>
            </a:pPr>
            <a:br>
              <a:rPr lang="en-US" sz="3200" dirty="0">
                <a:solidFill>
                  <a:schemeClr val="dk1"/>
                </a:solidFill>
              </a:rPr>
            </a:br>
            <a:r>
              <a:rPr lang="en-US" sz="3200" dirty="0">
                <a:solidFill>
                  <a:schemeClr val="dk1"/>
                </a:solidFill>
              </a:rPr>
              <a:t>The </a:t>
            </a:r>
            <a:r>
              <a:rPr lang="en" sz="3200" b="1" dirty="0" err="1">
                <a:solidFill>
                  <a:schemeClr val="dk1"/>
                </a:solidFill>
              </a:rPr>
              <a:t>Belady</a:t>
            </a:r>
            <a:r>
              <a:rPr lang="en" sz="3200" dirty="0">
                <a:solidFill>
                  <a:schemeClr val="dk1"/>
                </a:solidFill>
              </a:rPr>
              <a:t> algorithm (1966)</a:t>
            </a:r>
            <a:endParaRPr sz="3200" dirty="0">
              <a:solidFill>
                <a:schemeClr val="dk1"/>
              </a:solidFill>
            </a:endParaRPr>
          </a:p>
          <a:p>
            <a:pPr indent="-474121">
              <a:buClr>
                <a:schemeClr val="dk1"/>
              </a:buClr>
              <a:buSzPts val="2000"/>
            </a:pPr>
            <a:r>
              <a:rPr lang="en-US" sz="2667" dirty="0">
                <a:solidFill>
                  <a:schemeClr val="dk1"/>
                </a:solidFill>
              </a:rPr>
              <a:t>Offline optimal</a:t>
            </a:r>
            <a:r>
              <a:rPr lang="en" sz="2667" dirty="0">
                <a:solidFill>
                  <a:schemeClr val="dk1"/>
                </a:solidFill>
              </a:rPr>
              <a:t>: requires future knowledge</a:t>
            </a:r>
            <a:endParaRPr sz="2667" dirty="0">
              <a:solidFill>
                <a:schemeClr val="dk1"/>
              </a:solidFill>
            </a:endParaRPr>
          </a:p>
          <a:p>
            <a:pPr indent="-474121">
              <a:buClr>
                <a:schemeClr val="dk1"/>
              </a:buClr>
              <a:buSzPts val="2000"/>
            </a:pPr>
            <a:r>
              <a:rPr lang="en" sz="2667" dirty="0">
                <a:solidFill>
                  <a:schemeClr val="dk1"/>
                </a:solidFill>
              </a:rPr>
              <a:t>Large gap in miss ratio between state-of-the-art and </a:t>
            </a:r>
            <a:r>
              <a:rPr lang="en" sz="2667" dirty="0" err="1">
                <a:solidFill>
                  <a:schemeClr val="dk1"/>
                </a:solidFill>
              </a:rPr>
              <a:t>Belady</a:t>
            </a:r>
            <a:r>
              <a:rPr lang="en" sz="2667" dirty="0">
                <a:solidFill>
                  <a:schemeClr val="dk1"/>
                </a:solidFill>
              </a:rPr>
              <a:t>:</a:t>
            </a:r>
            <a:endParaRPr lang="en-US" sz="2667" dirty="0">
              <a:solidFill>
                <a:schemeClr val="dk1"/>
              </a:solidFill>
            </a:endParaRPr>
          </a:p>
          <a:p>
            <a:pPr indent="-474121">
              <a:buClr>
                <a:schemeClr val="dk1"/>
              </a:buClr>
              <a:buSzPts val="2000"/>
            </a:pPr>
            <a:r>
              <a:rPr lang="en-US" sz="2667" dirty="0">
                <a:solidFill>
                  <a:schemeClr val="dk1"/>
                </a:solidFill>
              </a:rPr>
              <a:t>20–40% on production traces</a:t>
            </a:r>
          </a:p>
          <a:p>
            <a:pPr indent="-474121">
              <a:buClr>
                <a:schemeClr val="dk1"/>
              </a:buClr>
              <a:buSzPts val="2000"/>
            </a:pPr>
            <a:endParaRPr sz="2667" dirty="0">
              <a:solidFill>
                <a:schemeClr val="dk1"/>
              </a:solidFill>
            </a:endParaRPr>
          </a:p>
        </p:txBody>
      </p:sp>
      <p:sp>
        <p:nvSpPr>
          <p:cNvPr id="106" name="Google Shape;106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09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"/>
                                        <p:tgtEl>
                                          <p:spTgt spid="1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Cache with Different Algos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09800" y="5815585"/>
            <a:ext cx="8133644" cy="607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b="0" i="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Helvetica Neue Medium"/>
                <a:ea typeface="+mn-ea"/>
                <a:cs typeface="Helvetica Neue Medium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 Neue Medium"/>
                <a:ea typeface="+mn-ea"/>
                <a:cs typeface="Helvetica Neue Medium"/>
              </a:rPr>
              <a:t>Clairvoyant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 Neue Medium"/>
                <a:ea typeface="+mn-ea"/>
                <a:cs typeface="Helvetica Neue Medium"/>
              </a:rPr>
              <a:t>Bélády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Helvetica Neue Medium"/>
                <a:ea typeface="+mn-ea"/>
                <a:cs typeface="Helvetica Neue Medium"/>
              </a:rPr>
              <a:t>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2024D"/>
                </a:solidFill>
                <a:effectLst/>
                <a:uLnTx/>
                <a:uFillTx/>
                <a:latin typeface="Helvetica Neue Medium"/>
                <a:ea typeface="+mn-ea"/>
                <a:cs typeface="Helvetica Neue Medium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/>
                <a:ea typeface="+mn-ea"/>
                <a:cs typeface="Helvetica Neue Medium"/>
              </a:rPr>
              <a:t>shows we can do much better!</a:t>
            </a:r>
          </a:p>
        </p:txBody>
      </p:sp>
      <p:pic>
        <p:nvPicPr>
          <p:cNvPr id="6" name="Picture 5" descr="edge_trace_month_sjc1.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585" y="1225296"/>
            <a:ext cx="6787299" cy="4572000"/>
          </a:xfrm>
          <a:prstGeom prst="rect">
            <a:avLst/>
          </a:prstGeom>
        </p:spPr>
      </p:pic>
      <p:sp>
        <p:nvSpPr>
          <p:cNvPr id="9" name="Rectangle 8"/>
          <p:cNvSpPr>
            <a:spLocks noChangeAspect="1"/>
          </p:cNvSpPr>
          <p:nvPr/>
        </p:nvSpPr>
        <p:spPr>
          <a:xfrm>
            <a:off x="7333171" y="1417639"/>
            <a:ext cx="25107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Helvetica Neue Medium"/>
                <a:ea typeface="+mn-ea"/>
                <a:cs typeface="Helvetica Neue Medium"/>
              </a:rPr>
              <a:t>Infinite Cache</a:t>
            </a:r>
          </a:p>
        </p:txBody>
      </p:sp>
    </p:spTree>
    <p:extLst>
      <p:ext uri="{BB962C8B-B14F-4D97-AF65-F5344CB8AC3E}">
        <p14:creationId xmlns:p14="http://schemas.microsoft.com/office/powerpoint/2010/main" val="120366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65"/>
    </mc:Choice>
    <mc:Fallback xmlns="">
      <p:transition xmlns:p14="http://schemas.microsoft.com/office/powerpoint/2010/main" spd="slow" advTm="21565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4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Research From Princeton!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1825625"/>
            <a:ext cx="53975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Learning Relaxed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Belady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 for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Content Distribution Network Caching.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Zhenyu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 Song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, Daniel S. Berger,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Kai Li, and Wyatt Lloyd.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In 17th USENIX Symposium on Networked Systems Design and Implementation (NSDI 20), February 2020.</a:t>
            </a:r>
          </a:p>
        </p:txBody>
      </p:sp>
      <p:pic>
        <p:nvPicPr>
          <p:cNvPr id="8" name="Picture 2" descr="y imag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317" y="1739574"/>
            <a:ext cx="3785521" cy="40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421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Topics Covered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Systems</a:t>
            </a:r>
          </a:p>
          <a:p>
            <a:r>
              <a:rPr lang="en-US" dirty="0"/>
              <a:t>Naming</a:t>
            </a:r>
          </a:p>
          <a:p>
            <a:r>
              <a:rPr lang="en-US" dirty="0"/>
              <a:t>Caching</a:t>
            </a:r>
          </a:p>
          <a:p>
            <a:r>
              <a:rPr lang="en-US" dirty="0"/>
              <a:t>Layering</a:t>
            </a:r>
          </a:p>
          <a:p>
            <a:r>
              <a:rPr lang="en-US" dirty="0"/>
              <a:t>Concurrency</a:t>
            </a:r>
          </a:p>
          <a:p>
            <a:r>
              <a:rPr lang="en-US" dirty="0"/>
              <a:t>Access Control</a:t>
            </a:r>
          </a:p>
        </p:txBody>
      </p:sp>
    </p:spTree>
    <p:extLst>
      <p:ext uri="{BB962C8B-B14F-4D97-AF65-F5344CB8AC3E}">
        <p14:creationId xmlns:p14="http://schemas.microsoft.com/office/powerpoint/2010/main" val="1994575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6586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Introducing Learning Relaxed </a:t>
            </a:r>
            <a:r>
              <a:rPr lang="en" dirty="0" err="1"/>
              <a:t>Belady</a:t>
            </a:r>
            <a:r>
              <a:rPr lang="en" dirty="0"/>
              <a:t> (LRB)</a:t>
            </a:r>
            <a:endParaRPr dirty="0"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1"/>
          </p:nvPr>
        </p:nvSpPr>
        <p:spPr>
          <a:xfrm>
            <a:off x="509067" y="946467"/>
            <a:ext cx="10518000" cy="262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endParaRPr sz="3200"/>
          </a:p>
          <a:p>
            <a:pPr marL="0" indent="0">
              <a:buNone/>
            </a:pPr>
            <a:r>
              <a:rPr lang="en" sz="3200" dirty="0"/>
              <a:t>New approach: mimic </a:t>
            </a:r>
            <a:r>
              <a:rPr lang="en" sz="3200" dirty="0" err="1"/>
              <a:t>Belady</a:t>
            </a:r>
            <a:r>
              <a:rPr lang="en" sz="3200" dirty="0"/>
              <a:t> using machine learning</a:t>
            </a:r>
            <a:endParaRPr sz="3200" dirty="0"/>
          </a:p>
          <a:p>
            <a:pPr marL="0" indent="0">
              <a:buNone/>
            </a:pPr>
            <a:endParaRPr sz="3200" dirty="0"/>
          </a:p>
          <a:p>
            <a:pPr marL="0" indent="0">
              <a:buNone/>
            </a:pPr>
            <a:endParaRPr sz="3200" dirty="0"/>
          </a:p>
        </p:txBody>
      </p:sp>
      <p:sp>
        <p:nvSpPr>
          <p:cNvPr id="114" name="Google Shape;114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5" name="Google Shape;113;p16"/>
          <p:cNvSpPr txBox="1">
            <a:spLocks/>
          </p:cNvSpPr>
          <p:nvPr/>
        </p:nvSpPr>
        <p:spPr>
          <a:xfrm>
            <a:off x="509067" y="3716807"/>
            <a:ext cx="10518000" cy="262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Font typeface="Arial"/>
              <a:buChar char="■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Machine-Learning-for-Systems (ML-for-Systems)</a:t>
            </a:r>
          </a:p>
          <a:p>
            <a:pPr marL="1066785" marR="0" lvl="1" indent="-457200" algn="l" defTabSz="914400" rtl="0" eaLnBrk="1" fontAlgn="auto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Enabling technologies</a:t>
            </a:r>
          </a:p>
          <a:p>
            <a:pPr marL="1066785" marR="0" lvl="1" indent="-457200" algn="l" defTabSz="914400" rtl="0" eaLnBrk="1" fontAlgn="auto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When does it make sense?</a:t>
            </a:r>
          </a:p>
          <a:p>
            <a:pPr marL="1066785" marR="0" lvl="1" indent="-457200" algn="l" defTabSz="914400" rtl="0" eaLnBrk="1" fontAlgn="auto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19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General Overview of our Approach</a:t>
            </a:r>
            <a:endParaRPr/>
          </a:p>
        </p:txBody>
      </p:sp>
      <p:grpSp>
        <p:nvGrpSpPr>
          <p:cNvPr id="120" name="Google Shape;120;p17"/>
          <p:cNvGrpSpPr/>
          <p:nvPr/>
        </p:nvGrpSpPr>
        <p:grpSpPr>
          <a:xfrm>
            <a:off x="-150719" y="2220000"/>
            <a:ext cx="5459485" cy="620400"/>
            <a:chOff x="1868161" y="1665000"/>
            <a:chExt cx="4094614" cy="465300"/>
          </a:xfrm>
        </p:grpSpPr>
        <p:sp>
          <p:nvSpPr>
            <p:cNvPr id="121" name="Google Shape;121;p17"/>
            <p:cNvSpPr/>
            <p:nvPr/>
          </p:nvSpPr>
          <p:spPr>
            <a:xfrm>
              <a:off x="22919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28253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33587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44255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49589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54923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3853025" y="170149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1868161" y="1700850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29" name="Google Shape;129;p17"/>
          <p:cNvGrpSpPr/>
          <p:nvPr/>
        </p:nvGrpSpPr>
        <p:grpSpPr>
          <a:xfrm>
            <a:off x="5106600" y="1648201"/>
            <a:ext cx="1424400" cy="2641484"/>
            <a:chOff x="5887350" y="1236150"/>
            <a:chExt cx="1068300" cy="1981113"/>
          </a:xfrm>
        </p:grpSpPr>
        <p:sp>
          <p:nvSpPr>
            <p:cNvPr id="130" name="Google Shape;130;p17"/>
            <p:cNvSpPr txBox="1"/>
            <p:nvPr/>
          </p:nvSpPr>
          <p:spPr>
            <a:xfrm>
              <a:off x="6082922" y="1236150"/>
              <a:ext cx="7440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Now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31" name="Google Shape;131;p17"/>
            <p:cNvSpPr/>
            <p:nvPr/>
          </p:nvSpPr>
          <p:spPr>
            <a:xfrm>
              <a:off x="5887350" y="2644563"/>
              <a:ext cx="1068300" cy="5727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Cache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32" name="Google Shape;132;p17"/>
            <p:cNvSpPr/>
            <p:nvPr/>
          </p:nvSpPr>
          <p:spPr>
            <a:xfrm>
              <a:off x="6186309" y="1664991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133" name="Google Shape;133;p17"/>
            <p:cNvCxnSpPr>
              <a:stCxn id="132" idx="2"/>
              <a:endCxn id="131" idx="0"/>
            </p:cNvCxnSpPr>
            <p:nvPr/>
          </p:nvCxnSpPr>
          <p:spPr>
            <a:xfrm>
              <a:off x="6421509" y="2130291"/>
              <a:ext cx="0" cy="5142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134" name="Google Shape;134;p17"/>
          <p:cNvGrpSpPr/>
          <p:nvPr/>
        </p:nvGrpSpPr>
        <p:grpSpPr>
          <a:xfrm>
            <a:off x="1080133" y="1709567"/>
            <a:ext cx="4321200" cy="1223432"/>
            <a:chOff x="810100" y="1282175"/>
            <a:chExt cx="3240900" cy="917574"/>
          </a:xfrm>
        </p:grpSpPr>
        <p:sp>
          <p:nvSpPr>
            <p:cNvPr id="135" name="Google Shape;135;p17"/>
            <p:cNvSpPr/>
            <p:nvPr/>
          </p:nvSpPr>
          <p:spPr>
            <a:xfrm>
              <a:off x="810100" y="1290749"/>
              <a:ext cx="3240900" cy="9090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36" name="Google Shape;136;p17"/>
            <p:cNvSpPr txBox="1"/>
            <p:nvPr/>
          </p:nvSpPr>
          <p:spPr>
            <a:xfrm>
              <a:off x="1292350" y="1282175"/>
              <a:ext cx="22764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Past information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37" name="Google Shape;137;p17"/>
          <p:cNvGrpSpPr/>
          <p:nvPr/>
        </p:nvGrpSpPr>
        <p:grpSpPr>
          <a:xfrm>
            <a:off x="1579000" y="4301138"/>
            <a:ext cx="2413200" cy="1665196"/>
            <a:chOff x="1184250" y="3217278"/>
            <a:chExt cx="1809900" cy="1248897"/>
          </a:xfrm>
        </p:grpSpPr>
        <p:cxnSp>
          <p:nvCxnSpPr>
            <p:cNvPr id="138" name="Google Shape;138;p17"/>
            <p:cNvCxnSpPr/>
            <p:nvPr/>
          </p:nvCxnSpPr>
          <p:spPr>
            <a:xfrm>
              <a:off x="2201950" y="3217278"/>
              <a:ext cx="0" cy="453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39" name="Google Shape;139;p17"/>
            <p:cNvSpPr/>
            <p:nvPr/>
          </p:nvSpPr>
          <p:spPr>
            <a:xfrm>
              <a:off x="1184250" y="3670875"/>
              <a:ext cx="1809900" cy="795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9900FF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ML architecture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0" name="Google Shape;140;p17"/>
          <p:cNvGrpSpPr/>
          <p:nvPr/>
        </p:nvGrpSpPr>
        <p:grpSpPr>
          <a:xfrm>
            <a:off x="1579000" y="2932999"/>
            <a:ext cx="2413200" cy="1368135"/>
            <a:chOff x="1184250" y="2191174"/>
            <a:chExt cx="1809900" cy="1026101"/>
          </a:xfrm>
        </p:grpSpPr>
        <p:cxnSp>
          <p:nvCxnSpPr>
            <p:cNvPr id="141" name="Google Shape;141;p17"/>
            <p:cNvCxnSpPr/>
            <p:nvPr/>
          </p:nvCxnSpPr>
          <p:spPr>
            <a:xfrm>
              <a:off x="2201950" y="2191174"/>
              <a:ext cx="0" cy="4533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42" name="Google Shape;142;p17"/>
            <p:cNvSpPr/>
            <p:nvPr/>
          </p:nvSpPr>
          <p:spPr>
            <a:xfrm>
              <a:off x="1184250" y="2644575"/>
              <a:ext cx="1809900" cy="5727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Training data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3" name="Google Shape;143;p17"/>
          <p:cNvGrpSpPr/>
          <p:nvPr/>
        </p:nvGrpSpPr>
        <p:grpSpPr>
          <a:xfrm>
            <a:off x="4020111" y="4301119"/>
            <a:ext cx="2761684" cy="1665216"/>
            <a:chOff x="3015084" y="3217263"/>
            <a:chExt cx="2071263" cy="1248912"/>
          </a:xfrm>
        </p:grpSpPr>
        <p:cxnSp>
          <p:nvCxnSpPr>
            <p:cNvPr id="144" name="Google Shape;144;p17"/>
            <p:cNvCxnSpPr/>
            <p:nvPr/>
          </p:nvCxnSpPr>
          <p:spPr>
            <a:xfrm>
              <a:off x="4364100" y="3217263"/>
              <a:ext cx="0" cy="453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45" name="Google Shape;145;p17"/>
            <p:cNvCxnSpPr/>
            <p:nvPr/>
          </p:nvCxnSpPr>
          <p:spPr>
            <a:xfrm flipH="1">
              <a:off x="3015084" y="4092105"/>
              <a:ext cx="466200" cy="39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46" name="Google Shape;146;p17"/>
            <p:cNvSpPr/>
            <p:nvPr/>
          </p:nvSpPr>
          <p:spPr>
            <a:xfrm>
              <a:off x="3479299" y="3670875"/>
              <a:ext cx="1607048" cy="795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38761D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Eviction candidates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147" name="Google Shape;147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28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8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solidFill>
                  <a:srgbClr val="0000FF"/>
                </a:solidFill>
              </a:rPr>
              <a:t>Challenge 1: Past Information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53" name="Google Shape;153;p18"/>
          <p:cNvSpPr/>
          <p:nvPr/>
        </p:nvSpPr>
        <p:spPr>
          <a:xfrm>
            <a:off x="1080133" y="1720999"/>
            <a:ext cx="4321200" cy="1212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grpSp>
        <p:nvGrpSpPr>
          <p:cNvPr id="154" name="Google Shape;154;p18"/>
          <p:cNvGrpSpPr/>
          <p:nvPr/>
        </p:nvGrpSpPr>
        <p:grpSpPr>
          <a:xfrm>
            <a:off x="-150719" y="2220000"/>
            <a:ext cx="5459485" cy="620400"/>
            <a:chOff x="1868161" y="1665000"/>
            <a:chExt cx="4094614" cy="465300"/>
          </a:xfrm>
        </p:grpSpPr>
        <p:sp>
          <p:nvSpPr>
            <p:cNvPr id="155" name="Google Shape;155;p18"/>
            <p:cNvSpPr/>
            <p:nvPr/>
          </p:nvSpPr>
          <p:spPr>
            <a:xfrm>
              <a:off x="22919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56" name="Google Shape;156;p18"/>
            <p:cNvSpPr/>
            <p:nvPr/>
          </p:nvSpPr>
          <p:spPr>
            <a:xfrm>
              <a:off x="28253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57" name="Google Shape;157;p18"/>
            <p:cNvSpPr/>
            <p:nvPr/>
          </p:nvSpPr>
          <p:spPr>
            <a:xfrm>
              <a:off x="33587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58" name="Google Shape;158;p18"/>
            <p:cNvSpPr/>
            <p:nvPr/>
          </p:nvSpPr>
          <p:spPr>
            <a:xfrm>
              <a:off x="44255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59" name="Google Shape;159;p18"/>
            <p:cNvSpPr/>
            <p:nvPr/>
          </p:nvSpPr>
          <p:spPr>
            <a:xfrm>
              <a:off x="49589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60" name="Google Shape;160;p18"/>
            <p:cNvSpPr/>
            <p:nvPr/>
          </p:nvSpPr>
          <p:spPr>
            <a:xfrm>
              <a:off x="54923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61" name="Google Shape;161;p18"/>
            <p:cNvSpPr/>
            <p:nvPr/>
          </p:nvSpPr>
          <p:spPr>
            <a:xfrm>
              <a:off x="3853025" y="170149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62" name="Google Shape;162;p18"/>
            <p:cNvSpPr/>
            <p:nvPr/>
          </p:nvSpPr>
          <p:spPr>
            <a:xfrm>
              <a:off x="1868161" y="1700850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cxnSp>
        <p:nvCxnSpPr>
          <p:cNvPr id="163" name="Google Shape;163;p18"/>
          <p:cNvCxnSpPr/>
          <p:nvPr/>
        </p:nvCxnSpPr>
        <p:spPr>
          <a:xfrm>
            <a:off x="2935933" y="2921565"/>
            <a:ext cx="0" cy="604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4" name="Google Shape;164;p18"/>
          <p:cNvCxnSpPr/>
          <p:nvPr/>
        </p:nvCxnSpPr>
        <p:spPr>
          <a:xfrm>
            <a:off x="2935933" y="4289704"/>
            <a:ext cx="0" cy="604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5" name="Google Shape;165;p18"/>
          <p:cNvCxnSpPr>
            <a:stCxn id="166" idx="2"/>
          </p:cNvCxnSpPr>
          <p:nvPr/>
        </p:nvCxnSpPr>
        <p:spPr>
          <a:xfrm>
            <a:off x="5818800" y="4289684"/>
            <a:ext cx="0" cy="604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7" name="Google Shape;167;p18"/>
          <p:cNvCxnSpPr/>
          <p:nvPr/>
        </p:nvCxnSpPr>
        <p:spPr>
          <a:xfrm flipH="1">
            <a:off x="4020112" y="5456140"/>
            <a:ext cx="621600" cy="5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68" name="Google Shape;168;p18"/>
          <p:cNvGrpSpPr/>
          <p:nvPr/>
        </p:nvGrpSpPr>
        <p:grpSpPr>
          <a:xfrm>
            <a:off x="5106600" y="1648201"/>
            <a:ext cx="1424400" cy="2641484"/>
            <a:chOff x="5887350" y="1236150"/>
            <a:chExt cx="1068300" cy="1981113"/>
          </a:xfrm>
        </p:grpSpPr>
        <p:sp>
          <p:nvSpPr>
            <p:cNvPr id="169" name="Google Shape;169;p18"/>
            <p:cNvSpPr txBox="1"/>
            <p:nvPr/>
          </p:nvSpPr>
          <p:spPr>
            <a:xfrm>
              <a:off x="6082922" y="1236150"/>
              <a:ext cx="7440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Now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66" name="Google Shape;166;p18"/>
            <p:cNvSpPr/>
            <p:nvPr/>
          </p:nvSpPr>
          <p:spPr>
            <a:xfrm>
              <a:off x="5887350" y="2644563"/>
              <a:ext cx="1068300" cy="5727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Cache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70" name="Google Shape;170;p18"/>
            <p:cNvSpPr/>
            <p:nvPr/>
          </p:nvSpPr>
          <p:spPr>
            <a:xfrm>
              <a:off x="6186309" y="1664991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171" name="Google Shape;171;p18"/>
            <p:cNvCxnSpPr>
              <a:stCxn id="170" idx="2"/>
              <a:endCxn id="166" idx="0"/>
            </p:cNvCxnSpPr>
            <p:nvPr/>
          </p:nvCxnSpPr>
          <p:spPr>
            <a:xfrm>
              <a:off x="6421509" y="2130291"/>
              <a:ext cx="0" cy="5142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72" name="Google Shape;172;p18"/>
          <p:cNvSpPr/>
          <p:nvPr/>
        </p:nvSpPr>
        <p:spPr>
          <a:xfrm>
            <a:off x="6926767" y="1875200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past information to use? 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173" name="Google Shape;173;p18"/>
          <p:cNvSpPr txBox="1"/>
          <p:nvPr/>
        </p:nvSpPr>
        <p:spPr>
          <a:xfrm>
            <a:off x="1723133" y="1709567"/>
            <a:ext cx="3035200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Past information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174" name="Google Shape;174;p18"/>
          <p:cNvSpPr/>
          <p:nvPr/>
        </p:nvSpPr>
        <p:spPr>
          <a:xfrm>
            <a:off x="1579000" y="4894500"/>
            <a:ext cx="2413200" cy="106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ML architecture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175" name="Google Shape;175;p18"/>
          <p:cNvSpPr/>
          <p:nvPr/>
        </p:nvSpPr>
        <p:spPr>
          <a:xfrm>
            <a:off x="1579000" y="3526100"/>
            <a:ext cx="2413200" cy="763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Training data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176" name="Google Shape;176;p18"/>
          <p:cNvSpPr/>
          <p:nvPr/>
        </p:nvSpPr>
        <p:spPr>
          <a:xfrm>
            <a:off x="4639066" y="4894500"/>
            <a:ext cx="2081767" cy="106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Eviction candidates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177" name="Google Shape;177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178" name="Google Shape;178;p18"/>
          <p:cNvSpPr txBox="1"/>
          <p:nvPr/>
        </p:nvSpPr>
        <p:spPr>
          <a:xfrm>
            <a:off x="7113567" y="2614767"/>
            <a:ext cx="4914800" cy="1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More data improves training but increases mem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ory</a:t>
            </a: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 overhead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1712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solidFill>
                  <a:srgbClr val="FF0000"/>
                </a:solidFill>
              </a:rPr>
              <a:t>Challenge 2: Generate Online Training Data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84" name="Google Shape;184;p19"/>
          <p:cNvSpPr/>
          <p:nvPr/>
        </p:nvSpPr>
        <p:spPr>
          <a:xfrm>
            <a:off x="1080133" y="1720999"/>
            <a:ext cx="4321200" cy="1212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grpSp>
        <p:nvGrpSpPr>
          <p:cNvPr id="185" name="Google Shape;185;p19"/>
          <p:cNvGrpSpPr/>
          <p:nvPr/>
        </p:nvGrpSpPr>
        <p:grpSpPr>
          <a:xfrm>
            <a:off x="-150719" y="2220000"/>
            <a:ext cx="5459485" cy="620400"/>
            <a:chOff x="1868161" y="1665000"/>
            <a:chExt cx="4094614" cy="465300"/>
          </a:xfrm>
        </p:grpSpPr>
        <p:sp>
          <p:nvSpPr>
            <p:cNvPr id="186" name="Google Shape;186;p19"/>
            <p:cNvSpPr/>
            <p:nvPr/>
          </p:nvSpPr>
          <p:spPr>
            <a:xfrm>
              <a:off x="22919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7" name="Google Shape;187;p19"/>
            <p:cNvSpPr/>
            <p:nvPr/>
          </p:nvSpPr>
          <p:spPr>
            <a:xfrm>
              <a:off x="28253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8" name="Google Shape;188;p19"/>
            <p:cNvSpPr/>
            <p:nvPr/>
          </p:nvSpPr>
          <p:spPr>
            <a:xfrm>
              <a:off x="33587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9" name="Google Shape;189;p19"/>
            <p:cNvSpPr/>
            <p:nvPr/>
          </p:nvSpPr>
          <p:spPr>
            <a:xfrm>
              <a:off x="44255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90" name="Google Shape;190;p19"/>
            <p:cNvSpPr/>
            <p:nvPr/>
          </p:nvSpPr>
          <p:spPr>
            <a:xfrm>
              <a:off x="49589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91" name="Google Shape;191;p19"/>
            <p:cNvSpPr/>
            <p:nvPr/>
          </p:nvSpPr>
          <p:spPr>
            <a:xfrm>
              <a:off x="54923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92" name="Google Shape;192;p19"/>
            <p:cNvSpPr/>
            <p:nvPr/>
          </p:nvSpPr>
          <p:spPr>
            <a:xfrm>
              <a:off x="3853025" y="170149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93" name="Google Shape;193;p19"/>
            <p:cNvSpPr/>
            <p:nvPr/>
          </p:nvSpPr>
          <p:spPr>
            <a:xfrm>
              <a:off x="1868161" y="1700850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cxnSp>
        <p:nvCxnSpPr>
          <p:cNvPr id="194" name="Google Shape;194;p19"/>
          <p:cNvCxnSpPr/>
          <p:nvPr/>
        </p:nvCxnSpPr>
        <p:spPr>
          <a:xfrm>
            <a:off x="2935933" y="2921565"/>
            <a:ext cx="0" cy="604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5" name="Google Shape;195;p19"/>
          <p:cNvCxnSpPr/>
          <p:nvPr/>
        </p:nvCxnSpPr>
        <p:spPr>
          <a:xfrm>
            <a:off x="2935933" y="4289704"/>
            <a:ext cx="0" cy="604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6" name="Google Shape;196;p19"/>
          <p:cNvCxnSpPr>
            <a:stCxn id="197" idx="2"/>
          </p:cNvCxnSpPr>
          <p:nvPr/>
        </p:nvCxnSpPr>
        <p:spPr>
          <a:xfrm>
            <a:off x="5818800" y="4289684"/>
            <a:ext cx="0" cy="604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8" name="Google Shape;198;p19"/>
          <p:cNvCxnSpPr/>
          <p:nvPr/>
        </p:nvCxnSpPr>
        <p:spPr>
          <a:xfrm flipH="1">
            <a:off x="4020112" y="5456140"/>
            <a:ext cx="621600" cy="5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99" name="Google Shape;199;p19"/>
          <p:cNvGrpSpPr/>
          <p:nvPr/>
        </p:nvGrpSpPr>
        <p:grpSpPr>
          <a:xfrm>
            <a:off x="5106600" y="1648201"/>
            <a:ext cx="1424400" cy="2641484"/>
            <a:chOff x="5887350" y="1236150"/>
            <a:chExt cx="1068300" cy="1981113"/>
          </a:xfrm>
        </p:grpSpPr>
        <p:sp>
          <p:nvSpPr>
            <p:cNvPr id="200" name="Google Shape;200;p19"/>
            <p:cNvSpPr txBox="1"/>
            <p:nvPr/>
          </p:nvSpPr>
          <p:spPr>
            <a:xfrm>
              <a:off x="6082922" y="1236150"/>
              <a:ext cx="7440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Now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97" name="Google Shape;197;p19"/>
            <p:cNvSpPr/>
            <p:nvPr/>
          </p:nvSpPr>
          <p:spPr>
            <a:xfrm>
              <a:off x="5887350" y="2644563"/>
              <a:ext cx="1068300" cy="5727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Cache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1" name="Google Shape;201;p19"/>
            <p:cNvSpPr/>
            <p:nvPr/>
          </p:nvSpPr>
          <p:spPr>
            <a:xfrm>
              <a:off x="6186309" y="1664991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202" name="Google Shape;202;p19"/>
            <p:cNvCxnSpPr>
              <a:stCxn id="201" idx="2"/>
              <a:endCxn id="197" idx="0"/>
            </p:cNvCxnSpPr>
            <p:nvPr/>
          </p:nvCxnSpPr>
          <p:spPr>
            <a:xfrm>
              <a:off x="6421509" y="2130291"/>
              <a:ext cx="0" cy="5142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203" name="Google Shape;203;p19"/>
          <p:cNvSpPr/>
          <p:nvPr/>
        </p:nvSpPr>
        <p:spPr>
          <a:xfrm>
            <a:off x="6926767" y="1875200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past information to use? 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04" name="Google Shape;204;p19"/>
          <p:cNvSpPr/>
          <p:nvPr/>
        </p:nvSpPr>
        <p:spPr>
          <a:xfrm>
            <a:off x="6926767" y="2687996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Generate online training data?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05" name="Google Shape;205;p19"/>
          <p:cNvSpPr txBox="1"/>
          <p:nvPr/>
        </p:nvSpPr>
        <p:spPr>
          <a:xfrm>
            <a:off x="1723133" y="1709567"/>
            <a:ext cx="3035200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Past information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06" name="Google Shape;206;p19"/>
          <p:cNvSpPr/>
          <p:nvPr/>
        </p:nvSpPr>
        <p:spPr>
          <a:xfrm>
            <a:off x="1579000" y="4894500"/>
            <a:ext cx="2413200" cy="106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ML architecture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07" name="Google Shape;207;p19"/>
          <p:cNvSpPr/>
          <p:nvPr/>
        </p:nvSpPr>
        <p:spPr>
          <a:xfrm>
            <a:off x="1579000" y="3526100"/>
            <a:ext cx="2413200" cy="763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Training data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08" name="Google Shape;208;p19"/>
          <p:cNvSpPr/>
          <p:nvPr/>
        </p:nvSpPr>
        <p:spPr>
          <a:xfrm>
            <a:off x="4639067" y="4894500"/>
            <a:ext cx="2287700" cy="106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Eviction candidates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09" name="Google Shape;209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610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solidFill>
                  <a:srgbClr val="9900FF"/>
                </a:solidFill>
              </a:rPr>
              <a:t>Challenge 3: ML Architecture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215" name="Google Shape;215;p20"/>
          <p:cNvSpPr/>
          <p:nvPr/>
        </p:nvSpPr>
        <p:spPr>
          <a:xfrm>
            <a:off x="1080133" y="1720999"/>
            <a:ext cx="4321200" cy="1212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grpSp>
        <p:nvGrpSpPr>
          <p:cNvPr id="216" name="Google Shape;216;p20"/>
          <p:cNvGrpSpPr/>
          <p:nvPr/>
        </p:nvGrpSpPr>
        <p:grpSpPr>
          <a:xfrm>
            <a:off x="-150719" y="2220000"/>
            <a:ext cx="5459485" cy="620400"/>
            <a:chOff x="1868161" y="1665000"/>
            <a:chExt cx="4094614" cy="465300"/>
          </a:xfrm>
        </p:grpSpPr>
        <p:sp>
          <p:nvSpPr>
            <p:cNvPr id="217" name="Google Shape;217;p20"/>
            <p:cNvSpPr/>
            <p:nvPr/>
          </p:nvSpPr>
          <p:spPr>
            <a:xfrm>
              <a:off x="22919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18" name="Google Shape;218;p20"/>
            <p:cNvSpPr/>
            <p:nvPr/>
          </p:nvSpPr>
          <p:spPr>
            <a:xfrm>
              <a:off x="28253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19" name="Google Shape;219;p20"/>
            <p:cNvSpPr/>
            <p:nvPr/>
          </p:nvSpPr>
          <p:spPr>
            <a:xfrm>
              <a:off x="33587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0" name="Google Shape;220;p20"/>
            <p:cNvSpPr/>
            <p:nvPr/>
          </p:nvSpPr>
          <p:spPr>
            <a:xfrm>
              <a:off x="44255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1" name="Google Shape;221;p20"/>
            <p:cNvSpPr/>
            <p:nvPr/>
          </p:nvSpPr>
          <p:spPr>
            <a:xfrm>
              <a:off x="49589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2" name="Google Shape;222;p20"/>
            <p:cNvSpPr/>
            <p:nvPr/>
          </p:nvSpPr>
          <p:spPr>
            <a:xfrm>
              <a:off x="54923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3" name="Google Shape;223;p20"/>
            <p:cNvSpPr/>
            <p:nvPr/>
          </p:nvSpPr>
          <p:spPr>
            <a:xfrm>
              <a:off x="3853025" y="170149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4" name="Google Shape;224;p20"/>
            <p:cNvSpPr/>
            <p:nvPr/>
          </p:nvSpPr>
          <p:spPr>
            <a:xfrm>
              <a:off x="1868161" y="1700850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cxnSp>
        <p:nvCxnSpPr>
          <p:cNvPr id="225" name="Google Shape;225;p20"/>
          <p:cNvCxnSpPr/>
          <p:nvPr/>
        </p:nvCxnSpPr>
        <p:spPr>
          <a:xfrm>
            <a:off x="2935933" y="2921565"/>
            <a:ext cx="0" cy="604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6" name="Google Shape;226;p20"/>
          <p:cNvCxnSpPr/>
          <p:nvPr/>
        </p:nvCxnSpPr>
        <p:spPr>
          <a:xfrm>
            <a:off x="2935933" y="4289704"/>
            <a:ext cx="0" cy="604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7" name="Google Shape;227;p20"/>
          <p:cNvCxnSpPr>
            <a:stCxn id="228" idx="2"/>
          </p:cNvCxnSpPr>
          <p:nvPr/>
        </p:nvCxnSpPr>
        <p:spPr>
          <a:xfrm>
            <a:off x="5818800" y="4289684"/>
            <a:ext cx="0" cy="604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9" name="Google Shape;229;p20"/>
          <p:cNvCxnSpPr/>
          <p:nvPr/>
        </p:nvCxnSpPr>
        <p:spPr>
          <a:xfrm flipH="1">
            <a:off x="4020112" y="5456140"/>
            <a:ext cx="621600" cy="5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30" name="Google Shape;230;p20"/>
          <p:cNvGrpSpPr/>
          <p:nvPr/>
        </p:nvGrpSpPr>
        <p:grpSpPr>
          <a:xfrm>
            <a:off x="5106600" y="1648201"/>
            <a:ext cx="1424400" cy="2641484"/>
            <a:chOff x="5887350" y="1236150"/>
            <a:chExt cx="1068300" cy="1981113"/>
          </a:xfrm>
        </p:grpSpPr>
        <p:sp>
          <p:nvSpPr>
            <p:cNvPr id="231" name="Google Shape;231;p20"/>
            <p:cNvSpPr txBox="1"/>
            <p:nvPr/>
          </p:nvSpPr>
          <p:spPr>
            <a:xfrm>
              <a:off x="6082922" y="1236150"/>
              <a:ext cx="7440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Now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8" name="Google Shape;228;p20"/>
            <p:cNvSpPr/>
            <p:nvPr/>
          </p:nvSpPr>
          <p:spPr>
            <a:xfrm>
              <a:off x="5887350" y="2644563"/>
              <a:ext cx="1068300" cy="5727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Cache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32" name="Google Shape;232;p20"/>
            <p:cNvSpPr/>
            <p:nvPr/>
          </p:nvSpPr>
          <p:spPr>
            <a:xfrm>
              <a:off x="6186309" y="1664991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233" name="Google Shape;233;p20"/>
            <p:cNvCxnSpPr>
              <a:stCxn id="232" idx="2"/>
              <a:endCxn id="228" idx="0"/>
            </p:cNvCxnSpPr>
            <p:nvPr/>
          </p:nvCxnSpPr>
          <p:spPr>
            <a:xfrm>
              <a:off x="6421509" y="2130291"/>
              <a:ext cx="0" cy="5142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234" name="Google Shape;234;p20"/>
          <p:cNvSpPr/>
          <p:nvPr/>
        </p:nvSpPr>
        <p:spPr>
          <a:xfrm>
            <a:off x="6926767" y="1875200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past information to use? 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35" name="Google Shape;235;p20"/>
          <p:cNvSpPr/>
          <p:nvPr/>
        </p:nvSpPr>
        <p:spPr>
          <a:xfrm>
            <a:off x="6926767" y="2687996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Generate online training data?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36" name="Google Shape;236;p20"/>
          <p:cNvSpPr/>
          <p:nvPr/>
        </p:nvSpPr>
        <p:spPr>
          <a:xfrm>
            <a:off x="6926767" y="3500808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ML architecture to select?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9900FF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37" name="Google Shape;237;p20"/>
          <p:cNvSpPr txBox="1"/>
          <p:nvPr/>
        </p:nvSpPr>
        <p:spPr>
          <a:xfrm>
            <a:off x="1723133" y="1709567"/>
            <a:ext cx="3035200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Past information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38" name="Google Shape;238;p20"/>
          <p:cNvSpPr/>
          <p:nvPr/>
        </p:nvSpPr>
        <p:spPr>
          <a:xfrm>
            <a:off x="1579000" y="4894500"/>
            <a:ext cx="2413200" cy="106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ML architecture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00FF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39" name="Google Shape;239;p20"/>
          <p:cNvSpPr/>
          <p:nvPr/>
        </p:nvSpPr>
        <p:spPr>
          <a:xfrm>
            <a:off x="1579000" y="3526100"/>
            <a:ext cx="2413200" cy="763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Training data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40" name="Google Shape;240;p20"/>
          <p:cNvSpPr/>
          <p:nvPr/>
        </p:nvSpPr>
        <p:spPr>
          <a:xfrm>
            <a:off x="4639067" y="4894500"/>
            <a:ext cx="2133522" cy="106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Eviction candidates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41" name="Google Shape;241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42" name="Google Shape;242;p20"/>
          <p:cNvSpPr txBox="1"/>
          <p:nvPr/>
        </p:nvSpPr>
        <p:spPr>
          <a:xfrm>
            <a:off x="7005000" y="4237900"/>
            <a:ext cx="4790800" cy="19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Large design space: </a:t>
            </a:r>
            <a:b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</a:b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features, model, prediction target, loss function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00FF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00FF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005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solidFill>
                  <a:srgbClr val="38761D"/>
                </a:solidFill>
              </a:rPr>
              <a:t>Challenge 4: Eviction Candidates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248" name="Google Shape;248;p21"/>
          <p:cNvSpPr/>
          <p:nvPr/>
        </p:nvSpPr>
        <p:spPr>
          <a:xfrm>
            <a:off x="1080133" y="1720999"/>
            <a:ext cx="4321200" cy="1212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grpSp>
        <p:nvGrpSpPr>
          <p:cNvPr id="249" name="Google Shape;249;p21"/>
          <p:cNvGrpSpPr/>
          <p:nvPr/>
        </p:nvGrpSpPr>
        <p:grpSpPr>
          <a:xfrm>
            <a:off x="-150719" y="2220000"/>
            <a:ext cx="5459485" cy="620400"/>
            <a:chOff x="1868161" y="1665000"/>
            <a:chExt cx="4094614" cy="465300"/>
          </a:xfrm>
        </p:grpSpPr>
        <p:sp>
          <p:nvSpPr>
            <p:cNvPr id="250" name="Google Shape;250;p21"/>
            <p:cNvSpPr/>
            <p:nvPr/>
          </p:nvSpPr>
          <p:spPr>
            <a:xfrm>
              <a:off x="22919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51" name="Google Shape;251;p21"/>
            <p:cNvSpPr/>
            <p:nvPr/>
          </p:nvSpPr>
          <p:spPr>
            <a:xfrm>
              <a:off x="28253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52" name="Google Shape;252;p21"/>
            <p:cNvSpPr/>
            <p:nvPr/>
          </p:nvSpPr>
          <p:spPr>
            <a:xfrm>
              <a:off x="33587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53" name="Google Shape;253;p21"/>
            <p:cNvSpPr/>
            <p:nvPr/>
          </p:nvSpPr>
          <p:spPr>
            <a:xfrm>
              <a:off x="44255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54" name="Google Shape;254;p21"/>
            <p:cNvSpPr/>
            <p:nvPr/>
          </p:nvSpPr>
          <p:spPr>
            <a:xfrm>
              <a:off x="49589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55" name="Google Shape;255;p21"/>
            <p:cNvSpPr/>
            <p:nvPr/>
          </p:nvSpPr>
          <p:spPr>
            <a:xfrm>
              <a:off x="54923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56" name="Google Shape;256;p21"/>
            <p:cNvSpPr/>
            <p:nvPr/>
          </p:nvSpPr>
          <p:spPr>
            <a:xfrm>
              <a:off x="3853025" y="170149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57" name="Google Shape;257;p21"/>
            <p:cNvSpPr/>
            <p:nvPr/>
          </p:nvSpPr>
          <p:spPr>
            <a:xfrm>
              <a:off x="1868161" y="1700850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cxnSp>
        <p:nvCxnSpPr>
          <p:cNvPr id="258" name="Google Shape;258;p21"/>
          <p:cNvCxnSpPr/>
          <p:nvPr/>
        </p:nvCxnSpPr>
        <p:spPr>
          <a:xfrm>
            <a:off x="2935933" y="2921565"/>
            <a:ext cx="0" cy="604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9" name="Google Shape;259;p21"/>
          <p:cNvCxnSpPr/>
          <p:nvPr/>
        </p:nvCxnSpPr>
        <p:spPr>
          <a:xfrm>
            <a:off x="2935933" y="4289704"/>
            <a:ext cx="0" cy="604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0" name="Google Shape;260;p21"/>
          <p:cNvCxnSpPr>
            <a:stCxn id="261" idx="2"/>
          </p:cNvCxnSpPr>
          <p:nvPr/>
        </p:nvCxnSpPr>
        <p:spPr>
          <a:xfrm>
            <a:off x="5818800" y="4289684"/>
            <a:ext cx="0" cy="604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2" name="Google Shape;262;p21"/>
          <p:cNvCxnSpPr/>
          <p:nvPr/>
        </p:nvCxnSpPr>
        <p:spPr>
          <a:xfrm flipH="1">
            <a:off x="4020112" y="5456140"/>
            <a:ext cx="621600" cy="5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63" name="Google Shape;263;p21"/>
          <p:cNvGrpSpPr/>
          <p:nvPr/>
        </p:nvGrpSpPr>
        <p:grpSpPr>
          <a:xfrm>
            <a:off x="5106600" y="1648201"/>
            <a:ext cx="1424400" cy="2641484"/>
            <a:chOff x="5887350" y="1236150"/>
            <a:chExt cx="1068300" cy="1981113"/>
          </a:xfrm>
        </p:grpSpPr>
        <p:sp>
          <p:nvSpPr>
            <p:cNvPr id="264" name="Google Shape;264;p21"/>
            <p:cNvSpPr txBox="1"/>
            <p:nvPr/>
          </p:nvSpPr>
          <p:spPr>
            <a:xfrm>
              <a:off x="6082922" y="1236150"/>
              <a:ext cx="7440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Now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1" name="Google Shape;261;p21"/>
            <p:cNvSpPr/>
            <p:nvPr/>
          </p:nvSpPr>
          <p:spPr>
            <a:xfrm>
              <a:off x="5887350" y="2644563"/>
              <a:ext cx="1068300" cy="5727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Cache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5" name="Google Shape;265;p21"/>
            <p:cNvSpPr/>
            <p:nvPr/>
          </p:nvSpPr>
          <p:spPr>
            <a:xfrm>
              <a:off x="6186309" y="1664991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266" name="Google Shape;266;p21"/>
            <p:cNvCxnSpPr>
              <a:stCxn id="265" idx="2"/>
              <a:endCxn id="261" idx="0"/>
            </p:cNvCxnSpPr>
            <p:nvPr/>
          </p:nvCxnSpPr>
          <p:spPr>
            <a:xfrm>
              <a:off x="6421509" y="2130291"/>
              <a:ext cx="0" cy="5142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267" name="Google Shape;267;p21"/>
          <p:cNvSpPr txBox="1"/>
          <p:nvPr/>
        </p:nvSpPr>
        <p:spPr>
          <a:xfrm>
            <a:off x="1723133" y="1709567"/>
            <a:ext cx="3035200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Past information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68" name="Google Shape;268;p21"/>
          <p:cNvSpPr/>
          <p:nvPr/>
        </p:nvSpPr>
        <p:spPr>
          <a:xfrm>
            <a:off x="1579000" y="4894500"/>
            <a:ext cx="2413200" cy="106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ML architecture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69" name="Google Shape;269;p21"/>
          <p:cNvSpPr/>
          <p:nvPr/>
        </p:nvSpPr>
        <p:spPr>
          <a:xfrm>
            <a:off x="1579000" y="3526100"/>
            <a:ext cx="2413200" cy="763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Training data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70" name="Google Shape;270;p21"/>
          <p:cNvSpPr/>
          <p:nvPr/>
        </p:nvSpPr>
        <p:spPr>
          <a:xfrm>
            <a:off x="4639066" y="4894500"/>
            <a:ext cx="2173213" cy="106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Eviction candidates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71" name="Google Shape;271;p21"/>
          <p:cNvSpPr/>
          <p:nvPr/>
        </p:nvSpPr>
        <p:spPr>
          <a:xfrm>
            <a:off x="6926767" y="4313604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How to select evict candidates?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72" name="Google Shape;272;p21"/>
          <p:cNvSpPr/>
          <p:nvPr/>
        </p:nvSpPr>
        <p:spPr>
          <a:xfrm>
            <a:off x="6926767" y="1875200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past information to use? 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73" name="Google Shape;273;p21"/>
          <p:cNvSpPr/>
          <p:nvPr/>
        </p:nvSpPr>
        <p:spPr>
          <a:xfrm>
            <a:off x="6926767" y="2687996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Generate online training data?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74" name="Google Shape;274;p21"/>
          <p:cNvSpPr/>
          <p:nvPr/>
        </p:nvSpPr>
        <p:spPr>
          <a:xfrm>
            <a:off x="6926767" y="3500808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ML architecture to select?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75" name="Google Shape;275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9230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2"/>
          <p:cNvSpPr/>
          <p:nvPr/>
        </p:nvSpPr>
        <p:spPr>
          <a:xfrm>
            <a:off x="1080133" y="1720999"/>
            <a:ext cx="4321200" cy="1212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281" name="Google Shape;281;p22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solidFill>
                  <a:srgbClr val="980000"/>
                </a:solidFill>
              </a:rPr>
              <a:t>Challenge 5: Quickly Evaluate Design Decisions</a:t>
            </a:r>
            <a:endParaRPr>
              <a:solidFill>
                <a:srgbClr val="980000"/>
              </a:solidFill>
            </a:endParaRPr>
          </a:p>
        </p:txBody>
      </p:sp>
      <p:grpSp>
        <p:nvGrpSpPr>
          <p:cNvPr id="282" name="Google Shape;282;p22"/>
          <p:cNvGrpSpPr/>
          <p:nvPr/>
        </p:nvGrpSpPr>
        <p:grpSpPr>
          <a:xfrm>
            <a:off x="-150719" y="2220000"/>
            <a:ext cx="5459485" cy="620400"/>
            <a:chOff x="1868161" y="1665000"/>
            <a:chExt cx="4094614" cy="465300"/>
          </a:xfrm>
        </p:grpSpPr>
        <p:sp>
          <p:nvSpPr>
            <p:cNvPr id="283" name="Google Shape;283;p22"/>
            <p:cNvSpPr/>
            <p:nvPr/>
          </p:nvSpPr>
          <p:spPr>
            <a:xfrm>
              <a:off x="22919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100"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84" name="Google Shape;284;p22"/>
            <p:cNvSpPr/>
            <p:nvPr/>
          </p:nvSpPr>
          <p:spPr>
            <a:xfrm>
              <a:off x="28253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85" name="Google Shape;285;p22"/>
            <p:cNvSpPr/>
            <p:nvPr/>
          </p:nvSpPr>
          <p:spPr>
            <a:xfrm>
              <a:off x="33587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86" name="Google Shape;286;p22"/>
            <p:cNvSpPr/>
            <p:nvPr/>
          </p:nvSpPr>
          <p:spPr>
            <a:xfrm>
              <a:off x="44255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100"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87" name="Google Shape;287;p22"/>
            <p:cNvSpPr/>
            <p:nvPr/>
          </p:nvSpPr>
          <p:spPr>
            <a:xfrm>
              <a:off x="49589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100"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88" name="Google Shape;288;p22"/>
            <p:cNvSpPr/>
            <p:nvPr/>
          </p:nvSpPr>
          <p:spPr>
            <a:xfrm>
              <a:off x="54923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100"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89" name="Google Shape;289;p22"/>
            <p:cNvSpPr/>
            <p:nvPr/>
          </p:nvSpPr>
          <p:spPr>
            <a:xfrm>
              <a:off x="3853025" y="170149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90" name="Google Shape;290;p22"/>
            <p:cNvSpPr/>
            <p:nvPr/>
          </p:nvSpPr>
          <p:spPr>
            <a:xfrm>
              <a:off x="1868161" y="1700850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cxnSp>
        <p:nvCxnSpPr>
          <p:cNvPr id="291" name="Google Shape;291;p22"/>
          <p:cNvCxnSpPr/>
          <p:nvPr/>
        </p:nvCxnSpPr>
        <p:spPr>
          <a:xfrm>
            <a:off x="2935933" y="2921565"/>
            <a:ext cx="0" cy="604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2" name="Google Shape;292;p22"/>
          <p:cNvCxnSpPr/>
          <p:nvPr/>
        </p:nvCxnSpPr>
        <p:spPr>
          <a:xfrm>
            <a:off x="2935933" y="4289704"/>
            <a:ext cx="0" cy="604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3" name="Google Shape;293;p22"/>
          <p:cNvCxnSpPr>
            <a:stCxn id="294" idx="2"/>
          </p:cNvCxnSpPr>
          <p:nvPr/>
        </p:nvCxnSpPr>
        <p:spPr>
          <a:xfrm>
            <a:off x="5818800" y="4289684"/>
            <a:ext cx="0" cy="604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6" name="Google Shape;296;p22"/>
          <p:cNvCxnSpPr/>
          <p:nvPr/>
        </p:nvCxnSpPr>
        <p:spPr>
          <a:xfrm flipH="1">
            <a:off x="4020112" y="5456140"/>
            <a:ext cx="621600" cy="5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97" name="Google Shape;297;p22"/>
          <p:cNvGrpSpPr/>
          <p:nvPr/>
        </p:nvGrpSpPr>
        <p:grpSpPr>
          <a:xfrm>
            <a:off x="5106600" y="1648201"/>
            <a:ext cx="1424400" cy="2641484"/>
            <a:chOff x="5887350" y="1236150"/>
            <a:chExt cx="1068300" cy="1981113"/>
          </a:xfrm>
        </p:grpSpPr>
        <p:sp>
          <p:nvSpPr>
            <p:cNvPr id="298" name="Google Shape;298;p22"/>
            <p:cNvSpPr txBox="1"/>
            <p:nvPr/>
          </p:nvSpPr>
          <p:spPr>
            <a:xfrm>
              <a:off x="6082922" y="1236150"/>
              <a:ext cx="7440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Now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94" name="Google Shape;294;p22"/>
            <p:cNvSpPr/>
            <p:nvPr/>
          </p:nvSpPr>
          <p:spPr>
            <a:xfrm>
              <a:off x="5887350" y="2644563"/>
              <a:ext cx="1068300" cy="5727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Cache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99" name="Google Shape;299;p22"/>
            <p:cNvSpPr/>
            <p:nvPr/>
          </p:nvSpPr>
          <p:spPr>
            <a:xfrm>
              <a:off x="6186309" y="1664991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300" name="Google Shape;300;p22"/>
            <p:cNvCxnSpPr>
              <a:stCxn id="299" idx="2"/>
              <a:endCxn id="294" idx="0"/>
            </p:cNvCxnSpPr>
            <p:nvPr/>
          </p:nvCxnSpPr>
          <p:spPr>
            <a:xfrm>
              <a:off x="6421509" y="2130291"/>
              <a:ext cx="0" cy="5142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301" name="Google Shape;301;p22"/>
          <p:cNvSpPr/>
          <p:nvPr/>
        </p:nvSpPr>
        <p:spPr>
          <a:xfrm>
            <a:off x="6926767" y="5126400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End-to-end evaluation: days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8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02" name="Google Shape;302;p22"/>
          <p:cNvSpPr/>
          <p:nvPr/>
        </p:nvSpPr>
        <p:spPr>
          <a:xfrm>
            <a:off x="6926767" y="4313604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How to select evict candidates?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03" name="Google Shape;303;p22"/>
          <p:cNvSpPr/>
          <p:nvPr/>
        </p:nvSpPr>
        <p:spPr>
          <a:xfrm>
            <a:off x="6926767" y="1875200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past information to use? 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04" name="Google Shape;304;p22"/>
          <p:cNvSpPr/>
          <p:nvPr/>
        </p:nvSpPr>
        <p:spPr>
          <a:xfrm>
            <a:off x="6926767" y="2687996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Generate online training data?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05" name="Google Shape;305;p22"/>
          <p:cNvSpPr/>
          <p:nvPr/>
        </p:nvSpPr>
        <p:spPr>
          <a:xfrm>
            <a:off x="6926767" y="3500808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ML architecture to select?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06" name="Google Shape;306;p22"/>
          <p:cNvSpPr txBox="1"/>
          <p:nvPr/>
        </p:nvSpPr>
        <p:spPr>
          <a:xfrm>
            <a:off x="1723133" y="1709567"/>
            <a:ext cx="3035200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Past information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07" name="Google Shape;307;p22"/>
          <p:cNvSpPr/>
          <p:nvPr/>
        </p:nvSpPr>
        <p:spPr>
          <a:xfrm>
            <a:off x="1579000" y="4894500"/>
            <a:ext cx="2413200" cy="106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ML architecture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08" name="Google Shape;308;p22"/>
          <p:cNvSpPr/>
          <p:nvPr/>
        </p:nvSpPr>
        <p:spPr>
          <a:xfrm>
            <a:off x="1579000" y="3526100"/>
            <a:ext cx="2413200" cy="763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Training data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09" name="Google Shape;309;p22"/>
          <p:cNvSpPr/>
          <p:nvPr/>
        </p:nvSpPr>
        <p:spPr>
          <a:xfrm>
            <a:off x="4639067" y="4894500"/>
            <a:ext cx="2029200" cy="106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Eviction candidates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10" name="Google Shape;310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2144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3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200"/>
              <a:t>Solutions: Relaxed Belady Algorithm &amp; Good Decision Ratio</a:t>
            </a:r>
            <a:endParaRPr sz="3200"/>
          </a:p>
        </p:txBody>
      </p:sp>
      <p:sp>
        <p:nvSpPr>
          <p:cNvPr id="316" name="Google Shape;316;p23"/>
          <p:cNvSpPr/>
          <p:nvPr/>
        </p:nvSpPr>
        <p:spPr>
          <a:xfrm>
            <a:off x="426720" y="5126400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End-to-end evaluation: days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17" name="Google Shape;317;p23"/>
          <p:cNvSpPr/>
          <p:nvPr/>
        </p:nvSpPr>
        <p:spPr>
          <a:xfrm>
            <a:off x="426720" y="4313604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How to select evict candidates?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18" name="Google Shape;318;p23"/>
          <p:cNvSpPr/>
          <p:nvPr/>
        </p:nvSpPr>
        <p:spPr>
          <a:xfrm>
            <a:off x="426720" y="1875200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past information to use? 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19" name="Google Shape;319;p23"/>
          <p:cNvSpPr/>
          <p:nvPr/>
        </p:nvSpPr>
        <p:spPr>
          <a:xfrm>
            <a:off x="426720" y="2687996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Generate online training data?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20" name="Google Shape;320;p23"/>
          <p:cNvSpPr/>
          <p:nvPr/>
        </p:nvSpPr>
        <p:spPr>
          <a:xfrm>
            <a:off x="426720" y="3500808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ML architecture to select?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21" name="Google Shape;321;p23"/>
          <p:cNvSpPr/>
          <p:nvPr/>
        </p:nvSpPr>
        <p:spPr>
          <a:xfrm>
            <a:off x="7315200" y="3131800"/>
            <a:ext cx="42040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Relaxed </a:t>
            </a:r>
            <a:r>
              <a:rPr kumimoji="0" lang="en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Belady</a:t>
            </a: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 algorithm 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22" name="Google Shape;322;p23"/>
          <p:cNvSpPr/>
          <p:nvPr/>
        </p:nvSpPr>
        <p:spPr>
          <a:xfrm>
            <a:off x="7315200" y="5126400"/>
            <a:ext cx="42040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Good decision ratio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cxnSp>
        <p:nvCxnSpPr>
          <p:cNvPr id="323" name="Google Shape;323;p23"/>
          <p:cNvCxnSpPr>
            <a:stCxn id="321" idx="2"/>
            <a:endCxn id="322" idx="0"/>
          </p:cNvCxnSpPr>
          <p:nvPr/>
        </p:nvCxnSpPr>
        <p:spPr>
          <a:xfrm>
            <a:off x="9417200" y="3752200"/>
            <a:ext cx="0" cy="13744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4" name="Google Shape;324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59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4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200"/>
              <a:t>Solutions: Relaxed Belady Algorithm &amp; Good Decision Ratio</a:t>
            </a:r>
            <a:endParaRPr sz="3200"/>
          </a:p>
        </p:txBody>
      </p:sp>
      <p:sp>
        <p:nvSpPr>
          <p:cNvPr id="330" name="Google Shape;330;p24"/>
          <p:cNvSpPr/>
          <p:nvPr/>
        </p:nvSpPr>
        <p:spPr>
          <a:xfrm>
            <a:off x="7315200" y="3131800"/>
            <a:ext cx="42040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Relaxed </a:t>
            </a:r>
            <a:r>
              <a:rPr kumimoji="0" lang="en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Belady</a:t>
            </a: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 algorithm 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31" name="Google Shape;331;p24"/>
          <p:cNvSpPr/>
          <p:nvPr/>
        </p:nvSpPr>
        <p:spPr>
          <a:xfrm>
            <a:off x="7315200" y="5126400"/>
            <a:ext cx="42040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Good decision ratio: mins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32" name="Google Shape;332;p24"/>
          <p:cNvSpPr/>
          <p:nvPr/>
        </p:nvSpPr>
        <p:spPr>
          <a:xfrm>
            <a:off x="426720" y="5126400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End-to-end evaluation: days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8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33" name="Google Shape;333;p24"/>
          <p:cNvSpPr/>
          <p:nvPr/>
        </p:nvSpPr>
        <p:spPr>
          <a:xfrm>
            <a:off x="426720" y="4313604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How to select evict candidates?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34" name="Google Shape;334;p24"/>
          <p:cNvSpPr/>
          <p:nvPr/>
        </p:nvSpPr>
        <p:spPr>
          <a:xfrm>
            <a:off x="426720" y="1875200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past information to use? 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35" name="Google Shape;335;p24"/>
          <p:cNvSpPr/>
          <p:nvPr/>
        </p:nvSpPr>
        <p:spPr>
          <a:xfrm>
            <a:off x="426720" y="2687996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Generate online training data?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36" name="Google Shape;336;p24"/>
          <p:cNvSpPr/>
          <p:nvPr/>
        </p:nvSpPr>
        <p:spPr>
          <a:xfrm>
            <a:off x="426720" y="3500808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ML architecture to select?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cxnSp>
        <p:nvCxnSpPr>
          <p:cNvPr id="337" name="Google Shape;337;p24"/>
          <p:cNvCxnSpPr/>
          <p:nvPr/>
        </p:nvCxnSpPr>
        <p:spPr>
          <a:xfrm>
            <a:off x="9417200" y="3752200"/>
            <a:ext cx="0" cy="1374400"/>
          </a:xfrm>
          <a:prstGeom prst="straightConnector1">
            <a:avLst/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8" name="Google Shape;338;p24"/>
          <p:cNvCxnSpPr/>
          <p:nvPr/>
        </p:nvCxnSpPr>
        <p:spPr>
          <a:xfrm rot="10800000" flipH="1">
            <a:off x="5798795" y="5503592"/>
            <a:ext cx="1243600" cy="4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339" name="Google Shape;339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2417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5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200"/>
              <a:t>Solutions: Relaxed Belady Algorithm &amp; Good Decision Ratio</a:t>
            </a:r>
            <a:endParaRPr sz="3200"/>
          </a:p>
        </p:txBody>
      </p:sp>
      <p:sp>
        <p:nvSpPr>
          <p:cNvPr id="345" name="Google Shape;345;p25"/>
          <p:cNvSpPr/>
          <p:nvPr/>
        </p:nvSpPr>
        <p:spPr>
          <a:xfrm>
            <a:off x="424367" y="5126400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End-to-end evaluation: days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46" name="Google Shape;346;p25"/>
          <p:cNvSpPr/>
          <p:nvPr/>
        </p:nvSpPr>
        <p:spPr>
          <a:xfrm>
            <a:off x="424367" y="4313604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How to select evict candidates?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47" name="Google Shape;347;p25"/>
          <p:cNvSpPr/>
          <p:nvPr/>
        </p:nvSpPr>
        <p:spPr>
          <a:xfrm>
            <a:off x="424367" y="1875200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past information to use? 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48" name="Google Shape;348;p25"/>
          <p:cNvSpPr/>
          <p:nvPr/>
        </p:nvSpPr>
        <p:spPr>
          <a:xfrm>
            <a:off x="424367" y="2687996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Generate online training data?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49" name="Google Shape;349;p25"/>
          <p:cNvSpPr/>
          <p:nvPr/>
        </p:nvSpPr>
        <p:spPr>
          <a:xfrm>
            <a:off x="424367" y="3500808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ML architecture to select?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00FF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50" name="Google Shape;350;p25"/>
          <p:cNvSpPr/>
          <p:nvPr/>
        </p:nvSpPr>
        <p:spPr>
          <a:xfrm>
            <a:off x="7315200" y="3131800"/>
            <a:ext cx="42040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Relaxed </a:t>
            </a:r>
            <a:r>
              <a:rPr kumimoji="0" lang="en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Belady</a:t>
            </a: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 algorithm 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51" name="Google Shape;351;p25"/>
          <p:cNvSpPr/>
          <p:nvPr/>
        </p:nvSpPr>
        <p:spPr>
          <a:xfrm>
            <a:off x="7315200" y="5126400"/>
            <a:ext cx="42040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Good decision ratio: mins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cxnSp>
        <p:nvCxnSpPr>
          <p:cNvPr id="352" name="Google Shape;352;p25"/>
          <p:cNvCxnSpPr/>
          <p:nvPr/>
        </p:nvCxnSpPr>
        <p:spPr>
          <a:xfrm>
            <a:off x="9417200" y="3752200"/>
            <a:ext cx="0" cy="1374400"/>
          </a:xfrm>
          <a:prstGeom prst="straightConnector1">
            <a:avLst/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53" name="Google Shape;353;p25"/>
          <p:cNvCxnSpPr/>
          <p:nvPr/>
        </p:nvCxnSpPr>
        <p:spPr>
          <a:xfrm rot="10800000" flipH="1">
            <a:off x="5798795" y="5503592"/>
            <a:ext cx="1243600" cy="400"/>
          </a:xfrm>
          <a:prstGeom prst="straightConnector1">
            <a:avLst/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triangle" w="med" len="med"/>
            <a:tailEnd type="none" w="med" len="med"/>
          </a:ln>
        </p:spPr>
      </p:cxnSp>
      <p:grpSp>
        <p:nvGrpSpPr>
          <p:cNvPr id="354" name="Google Shape;354;p25"/>
          <p:cNvGrpSpPr/>
          <p:nvPr/>
        </p:nvGrpSpPr>
        <p:grpSpPr>
          <a:xfrm>
            <a:off x="5744200" y="2123800"/>
            <a:ext cx="1571779" cy="3161200"/>
            <a:chOff x="4308150" y="1592850"/>
            <a:chExt cx="1178834" cy="2370900"/>
          </a:xfrm>
        </p:grpSpPr>
        <p:sp>
          <p:nvSpPr>
            <p:cNvPr id="355" name="Google Shape;355;p25"/>
            <p:cNvSpPr/>
            <p:nvPr/>
          </p:nvSpPr>
          <p:spPr>
            <a:xfrm>
              <a:off x="4308150" y="1592850"/>
              <a:ext cx="324300" cy="191820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356" name="Google Shape;356;p25"/>
            <p:cNvCxnSpPr/>
            <p:nvPr/>
          </p:nvCxnSpPr>
          <p:spPr>
            <a:xfrm rot="10800000" flipH="1">
              <a:off x="4737284" y="2551794"/>
              <a:ext cx="749700" cy="3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357" name="Google Shape;357;p25"/>
            <p:cNvCxnSpPr/>
            <p:nvPr/>
          </p:nvCxnSpPr>
          <p:spPr>
            <a:xfrm>
              <a:off x="4727600" y="2716050"/>
              <a:ext cx="713100" cy="12477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</p:grpSp>
      <p:sp>
        <p:nvSpPr>
          <p:cNvPr id="358" name="Google Shape;358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155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“Simple” Example </a:t>
            </a:r>
            <a:r>
              <a:rPr lang="mr-IN" dirty="0"/>
              <a:t>–</a:t>
            </a:r>
            <a:r>
              <a:rPr lang="en-US" dirty="0"/>
              <a:t> Streaming Video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Record video on phone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Video sent over Internet to service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Web server receives video segments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Web server forwards segments to distributed file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Web server initiates video processing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Video processing produces </a:t>
            </a:r>
            <a:r>
              <a:rPr lang="en-US" dirty="0" err="1"/>
              <a:t>streamable</a:t>
            </a:r>
            <a:r>
              <a:rPr lang="en-US" dirty="0"/>
              <a:t> versions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Video now </a:t>
            </a:r>
            <a:r>
              <a:rPr lang="en-US" dirty="0" err="1"/>
              <a:t>streamable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shared w/ other users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User’s app fetches file with metadata about video segments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User’s app runs ABR algorithm to download video segments via CDN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1664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5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200" dirty="0"/>
              <a:t>Solution: Relaxed </a:t>
            </a:r>
            <a:r>
              <a:rPr lang="en" sz="3200" dirty="0" err="1"/>
              <a:t>Belady</a:t>
            </a:r>
            <a:r>
              <a:rPr lang="en" sz="3200" dirty="0"/>
              <a:t> Algorithm</a:t>
            </a:r>
            <a:endParaRPr sz="3200" dirty="0"/>
          </a:p>
        </p:txBody>
      </p:sp>
      <p:sp>
        <p:nvSpPr>
          <p:cNvPr id="346" name="Google Shape;346;p25"/>
          <p:cNvSpPr/>
          <p:nvPr/>
        </p:nvSpPr>
        <p:spPr>
          <a:xfrm>
            <a:off x="424367" y="4313604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How to select evict candidates?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47" name="Google Shape;347;p25"/>
          <p:cNvSpPr/>
          <p:nvPr/>
        </p:nvSpPr>
        <p:spPr>
          <a:xfrm>
            <a:off x="424367" y="1875200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past information to use? 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48" name="Google Shape;348;p25"/>
          <p:cNvSpPr/>
          <p:nvPr/>
        </p:nvSpPr>
        <p:spPr>
          <a:xfrm>
            <a:off x="424367" y="2687996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Generate online training data?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49" name="Google Shape;349;p25"/>
          <p:cNvSpPr/>
          <p:nvPr/>
        </p:nvSpPr>
        <p:spPr>
          <a:xfrm>
            <a:off x="424367" y="3500808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ML architecture to select?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9900FF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350" name="Google Shape;350;p25"/>
          <p:cNvSpPr/>
          <p:nvPr/>
        </p:nvSpPr>
        <p:spPr>
          <a:xfrm>
            <a:off x="7315200" y="3131800"/>
            <a:ext cx="42040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Relaxed </a:t>
            </a:r>
            <a:r>
              <a:rPr kumimoji="0" lang="e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Belady</a:t>
            </a: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 algorithm 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grpSp>
        <p:nvGrpSpPr>
          <p:cNvPr id="354" name="Google Shape;354;p25"/>
          <p:cNvGrpSpPr/>
          <p:nvPr/>
        </p:nvGrpSpPr>
        <p:grpSpPr>
          <a:xfrm>
            <a:off x="5744200" y="2123800"/>
            <a:ext cx="1571779" cy="2557600"/>
            <a:chOff x="4308150" y="1592850"/>
            <a:chExt cx="1178834" cy="1918200"/>
          </a:xfrm>
        </p:grpSpPr>
        <p:sp>
          <p:nvSpPr>
            <p:cNvPr id="355" name="Google Shape;355;p25"/>
            <p:cNvSpPr/>
            <p:nvPr/>
          </p:nvSpPr>
          <p:spPr>
            <a:xfrm>
              <a:off x="4308150" y="1592850"/>
              <a:ext cx="324300" cy="191820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356" name="Google Shape;356;p25"/>
            <p:cNvCxnSpPr/>
            <p:nvPr/>
          </p:nvCxnSpPr>
          <p:spPr>
            <a:xfrm rot="10800000" flipH="1">
              <a:off x="4737284" y="2551794"/>
              <a:ext cx="749700" cy="3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</p:grpSp>
      <p:sp>
        <p:nvSpPr>
          <p:cNvPr id="358" name="Google Shape;358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4231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6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Challenge: Hard to Mimic </a:t>
            </a:r>
            <a:r>
              <a:rPr lang="en" dirty="0" err="1"/>
              <a:t>Belady</a:t>
            </a:r>
            <a:r>
              <a:rPr lang="en" dirty="0"/>
              <a:t> Algorithm</a:t>
            </a:r>
            <a:endParaRPr dirty="0"/>
          </a:p>
        </p:txBody>
      </p:sp>
      <p:sp>
        <p:nvSpPr>
          <p:cNvPr id="364" name="Google Shape;364;p26"/>
          <p:cNvSpPr txBox="1">
            <a:spLocks noGrp="1"/>
          </p:cNvSpPr>
          <p:nvPr>
            <p:ph type="body" idx="1"/>
          </p:nvPr>
        </p:nvSpPr>
        <p:spPr>
          <a:xfrm>
            <a:off x="415600" y="4044101"/>
            <a:ext cx="11360800" cy="147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2667"/>
              <a:t>Mimicking exact Belady is impractical </a:t>
            </a:r>
            <a:endParaRPr sz="2667"/>
          </a:p>
          <a:p>
            <a:pPr indent="-474121">
              <a:lnSpc>
                <a:spcPct val="100000"/>
              </a:lnSpc>
              <a:buClr>
                <a:schemeClr val="dk1"/>
              </a:buClr>
              <a:buSzPts val="2000"/>
            </a:pPr>
            <a:r>
              <a:rPr lang="en" sz="2667">
                <a:solidFill>
                  <a:schemeClr val="dk1"/>
                </a:solidFill>
              </a:rPr>
              <a:t>Need predictions for all objects → prohibitive computational cost</a:t>
            </a:r>
            <a:endParaRPr sz="2667">
              <a:solidFill>
                <a:schemeClr val="dk1"/>
              </a:solidFill>
            </a:endParaRPr>
          </a:p>
          <a:p>
            <a:pPr indent="-474121">
              <a:lnSpc>
                <a:spcPct val="100000"/>
              </a:lnSpc>
              <a:buClr>
                <a:schemeClr val="dk1"/>
              </a:buClr>
              <a:buSzPts val="2000"/>
            </a:pPr>
            <a:r>
              <a:rPr lang="en" sz="2667">
                <a:solidFill>
                  <a:schemeClr val="dk1"/>
                </a:solidFill>
              </a:rPr>
              <a:t>Need exact prediction of next access → further prediction are harder</a:t>
            </a:r>
            <a:endParaRPr sz="2667"/>
          </a:p>
        </p:txBody>
      </p:sp>
      <p:sp>
        <p:nvSpPr>
          <p:cNvPr id="365" name="Google Shape;365;p26"/>
          <p:cNvSpPr txBox="1">
            <a:spLocks noGrp="1"/>
          </p:cNvSpPr>
          <p:nvPr>
            <p:ph type="body" idx="1"/>
          </p:nvPr>
        </p:nvSpPr>
        <p:spPr>
          <a:xfrm>
            <a:off x="415600" y="825433"/>
            <a:ext cx="11776400" cy="68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sz="2667">
                <a:solidFill>
                  <a:schemeClr val="dk1"/>
                </a:solidFill>
              </a:rPr>
              <a:t>Belady: evict object with next access farthest in the future</a:t>
            </a:r>
            <a:endParaRPr sz="2667"/>
          </a:p>
        </p:txBody>
      </p:sp>
      <p:sp>
        <p:nvSpPr>
          <p:cNvPr id="366" name="Google Shape;366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grpSp>
        <p:nvGrpSpPr>
          <p:cNvPr id="367" name="Google Shape;367;p26"/>
          <p:cNvGrpSpPr/>
          <p:nvPr/>
        </p:nvGrpSpPr>
        <p:grpSpPr>
          <a:xfrm>
            <a:off x="208700" y="1946367"/>
            <a:ext cx="2731200" cy="1678800"/>
            <a:chOff x="156525" y="1993175"/>
            <a:chExt cx="2048400" cy="1259100"/>
          </a:xfrm>
        </p:grpSpPr>
        <p:sp>
          <p:nvSpPr>
            <p:cNvPr id="368" name="Google Shape;368;p26"/>
            <p:cNvSpPr/>
            <p:nvPr/>
          </p:nvSpPr>
          <p:spPr>
            <a:xfrm>
              <a:off x="1107225" y="1993175"/>
              <a:ext cx="1097700" cy="12591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69" name="Google Shape;369;p26"/>
            <p:cNvSpPr txBox="1"/>
            <p:nvPr/>
          </p:nvSpPr>
          <p:spPr>
            <a:xfrm>
              <a:off x="156525" y="2076575"/>
              <a:ext cx="10560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Cache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 (now)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70" name="Google Shape;370;p26"/>
            <p:cNvSpPr/>
            <p:nvPr/>
          </p:nvSpPr>
          <p:spPr>
            <a:xfrm>
              <a:off x="1180425" y="2092776"/>
              <a:ext cx="413100" cy="4116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A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71" name="Google Shape;371;p26"/>
            <p:cNvSpPr txBox="1"/>
            <p:nvPr/>
          </p:nvSpPr>
          <p:spPr>
            <a:xfrm>
              <a:off x="1232025" y="2564474"/>
              <a:ext cx="834600" cy="19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······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72" name="Google Shape;372;p26"/>
            <p:cNvSpPr/>
            <p:nvPr/>
          </p:nvSpPr>
          <p:spPr>
            <a:xfrm>
              <a:off x="1713825" y="2092776"/>
              <a:ext cx="413100" cy="4116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B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73" name="Google Shape;373;p26"/>
            <p:cNvSpPr/>
            <p:nvPr/>
          </p:nvSpPr>
          <p:spPr>
            <a:xfrm>
              <a:off x="1180425" y="2778576"/>
              <a:ext cx="413100" cy="4116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C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74" name="Google Shape;374;p26"/>
            <p:cNvSpPr/>
            <p:nvPr/>
          </p:nvSpPr>
          <p:spPr>
            <a:xfrm>
              <a:off x="1713825" y="2778576"/>
              <a:ext cx="413100" cy="4116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D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75" name="Google Shape;375;p26"/>
          <p:cNvGrpSpPr/>
          <p:nvPr/>
        </p:nvGrpSpPr>
        <p:grpSpPr>
          <a:xfrm>
            <a:off x="3149861" y="3557326"/>
            <a:ext cx="8146739" cy="588241"/>
            <a:chOff x="2362396" y="3201394"/>
            <a:chExt cx="6110054" cy="441181"/>
          </a:xfrm>
        </p:grpSpPr>
        <p:cxnSp>
          <p:nvCxnSpPr>
            <p:cNvPr id="376" name="Google Shape;376;p26"/>
            <p:cNvCxnSpPr/>
            <p:nvPr/>
          </p:nvCxnSpPr>
          <p:spPr>
            <a:xfrm rot="10800000" flipH="1">
              <a:off x="2362396" y="3201394"/>
              <a:ext cx="5596200" cy="3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77" name="Google Shape;377;p26"/>
            <p:cNvSpPr txBox="1"/>
            <p:nvPr/>
          </p:nvSpPr>
          <p:spPr>
            <a:xfrm>
              <a:off x="5738550" y="3248975"/>
              <a:ext cx="27339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Time to next request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78" name="Google Shape;378;p26"/>
          <p:cNvGrpSpPr/>
          <p:nvPr/>
        </p:nvGrpSpPr>
        <p:grpSpPr>
          <a:xfrm>
            <a:off x="3304032" y="2790368"/>
            <a:ext cx="6537072" cy="548800"/>
            <a:chOff x="2478024" y="2626176"/>
            <a:chExt cx="4902804" cy="411600"/>
          </a:xfrm>
        </p:grpSpPr>
        <p:sp>
          <p:nvSpPr>
            <p:cNvPr id="379" name="Google Shape;379;p26"/>
            <p:cNvSpPr/>
            <p:nvPr/>
          </p:nvSpPr>
          <p:spPr>
            <a:xfrm>
              <a:off x="2478024" y="2626176"/>
              <a:ext cx="413100" cy="4116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D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80" name="Google Shape;380;p26"/>
            <p:cNvSpPr/>
            <p:nvPr/>
          </p:nvSpPr>
          <p:spPr>
            <a:xfrm>
              <a:off x="3390225" y="2626176"/>
              <a:ext cx="413100" cy="4116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B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81" name="Google Shape;381;p26"/>
            <p:cNvSpPr/>
            <p:nvPr/>
          </p:nvSpPr>
          <p:spPr>
            <a:xfrm>
              <a:off x="6057225" y="2626176"/>
              <a:ext cx="413100" cy="4116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A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82" name="Google Shape;382;p26"/>
            <p:cNvSpPr/>
            <p:nvPr/>
          </p:nvSpPr>
          <p:spPr>
            <a:xfrm>
              <a:off x="6967728" y="2626176"/>
              <a:ext cx="413100" cy="4116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C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83" name="Google Shape;383;p26"/>
            <p:cNvSpPr txBox="1"/>
            <p:nvPr/>
          </p:nvSpPr>
          <p:spPr>
            <a:xfrm>
              <a:off x="3980150" y="2726524"/>
              <a:ext cx="834600" cy="19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······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84" name="Google Shape;384;p26"/>
            <p:cNvSpPr txBox="1"/>
            <p:nvPr/>
          </p:nvSpPr>
          <p:spPr>
            <a:xfrm>
              <a:off x="4965825" y="2726524"/>
              <a:ext cx="834600" cy="19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······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5" name="Google Shape;385;p26"/>
          <p:cNvGrpSpPr/>
          <p:nvPr/>
        </p:nvGrpSpPr>
        <p:grpSpPr>
          <a:xfrm>
            <a:off x="9841267" y="1733167"/>
            <a:ext cx="1963200" cy="1039600"/>
            <a:chOff x="7380950" y="1833275"/>
            <a:chExt cx="1472400" cy="779700"/>
          </a:xfrm>
        </p:grpSpPr>
        <p:cxnSp>
          <p:nvCxnSpPr>
            <p:cNvPr id="386" name="Google Shape;386;p26"/>
            <p:cNvCxnSpPr/>
            <p:nvPr/>
          </p:nvCxnSpPr>
          <p:spPr>
            <a:xfrm flipH="1">
              <a:off x="7380950" y="2128775"/>
              <a:ext cx="637800" cy="4842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87" name="Google Shape;387;p26"/>
            <p:cNvSpPr txBox="1"/>
            <p:nvPr/>
          </p:nvSpPr>
          <p:spPr>
            <a:xfrm>
              <a:off x="8018750" y="1833275"/>
              <a:ext cx="8346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Evict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66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"/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"/>
                                        <p:tgtEl>
                                          <p:spTgt spid="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"/>
                                        <p:tgtEl>
                                          <p:spTgt spid="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7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Introducing the Relaxed Belady Algorithm</a:t>
            </a:r>
            <a:endParaRPr/>
          </a:p>
        </p:txBody>
      </p:sp>
      <p:sp>
        <p:nvSpPr>
          <p:cNvPr id="393" name="Google Shape;393;p27"/>
          <p:cNvSpPr txBox="1">
            <a:spLocks noGrp="1"/>
          </p:cNvSpPr>
          <p:nvPr>
            <p:ph type="body" idx="1"/>
          </p:nvPr>
        </p:nvSpPr>
        <p:spPr>
          <a:xfrm>
            <a:off x="792400" y="3628267"/>
            <a:ext cx="10261200" cy="681600"/>
          </a:xfrm>
          <a:prstGeom prst="rect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buNone/>
            </a:pPr>
            <a:r>
              <a:rPr lang="en" sz="2667" b="1"/>
              <a:t>Observation:  many objects are good candidates for eviction</a:t>
            </a:r>
            <a:endParaRPr sz="2667"/>
          </a:p>
        </p:txBody>
      </p:sp>
      <p:sp>
        <p:nvSpPr>
          <p:cNvPr id="394" name="Google Shape;394;p27"/>
          <p:cNvSpPr txBox="1">
            <a:spLocks noGrp="1"/>
          </p:cNvSpPr>
          <p:nvPr>
            <p:ph type="body" idx="1"/>
          </p:nvPr>
        </p:nvSpPr>
        <p:spPr>
          <a:xfrm>
            <a:off x="618800" y="4326333"/>
            <a:ext cx="11182400" cy="68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2667" dirty="0"/>
              <a:t>Relaxed </a:t>
            </a:r>
            <a:r>
              <a:rPr lang="en" sz="2667" dirty="0" err="1"/>
              <a:t>Belady</a:t>
            </a:r>
            <a:r>
              <a:rPr lang="en" sz="2667" dirty="0"/>
              <a:t> evicts a</a:t>
            </a:r>
            <a:r>
              <a:rPr lang="en-US" sz="2667" dirty="0"/>
              <a:t> random</a:t>
            </a:r>
            <a:r>
              <a:rPr lang="en" sz="2667" dirty="0"/>
              <a:t> object beyond </a:t>
            </a:r>
            <a:r>
              <a:rPr lang="en" sz="2667" dirty="0">
                <a:solidFill>
                  <a:srgbClr val="0000FF"/>
                </a:solidFill>
              </a:rPr>
              <a:t>boundary</a:t>
            </a:r>
            <a:endParaRPr sz="2667" dirty="0"/>
          </a:p>
        </p:txBody>
      </p:sp>
      <p:sp>
        <p:nvSpPr>
          <p:cNvPr id="395" name="Google Shape;395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grpSp>
        <p:nvGrpSpPr>
          <p:cNvPr id="396" name="Google Shape;396;p27"/>
          <p:cNvGrpSpPr/>
          <p:nvPr/>
        </p:nvGrpSpPr>
        <p:grpSpPr>
          <a:xfrm>
            <a:off x="81700" y="1336767"/>
            <a:ext cx="2858200" cy="1678800"/>
            <a:chOff x="61275" y="1993175"/>
            <a:chExt cx="2143650" cy="1259100"/>
          </a:xfrm>
        </p:grpSpPr>
        <p:sp>
          <p:nvSpPr>
            <p:cNvPr id="397" name="Google Shape;397;p27"/>
            <p:cNvSpPr/>
            <p:nvPr/>
          </p:nvSpPr>
          <p:spPr>
            <a:xfrm>
              <a:off x="1107225" y="1993175"/>
              <a:ext cx="1097700" cy="12591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98" name="Google Shape;398;p27"/>
            <p:cNvSpPr txBox="1"/>
            <p:nvPr/>
          </p:nvSpPr>
          <p:spPr>
            <a:xfrm>
              <a:off x="61275" y="2145313"/>
              <a:ext cx="10560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Cache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 (now)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99" name="Google Shape;399;p27"/>
            <p:cNvSpPr/>
            <p:nvPr/>
          </p:nvSpPr>
          <p:spPr>
            <a:xfrm>
              <a:off x="1180425" y="2092776"/>
              <a:ext cx="413100" cy="4116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A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00" name="Google Shape;400;p27"/>
            <p:cNvSpPr txBox="1"/>
            <p:nvPr/>
          </p:nvSpPr>
          <p:spPr>
            <a:xfrm>
              <a:off x="1232025" y="2564474"/>
              <a:ext cx="834600" cy="19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······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01" name="Google Shape;401;p27"/>
            <p:cNvSpPr/>
            <p:nvPr/>
          </p:nvSpPr>
          <p:spPr>
            <a:xfrm>
              <a:off x="1713825" y="2092776"/>
              <a:ext cx="413100" cy="4116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B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02" name="Google Shape;402;p27"/>
            <p:cNvSpPr/>
            <p:nvPr/>
          </p:nvSpPr>
          <p:spPr>
            <a:xfrm>
              <a:off x="1180425" y="2778576"/>
              <a:ext cx="413100" cy="4116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C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03" name="Google Shape;403;p27"/>
            <p:cNvSpPr/>
            <p:nvPr/>
          </p:nvSpPr>
          <p:spPr>
            <a:xfrm>
              <a:off x="1713825" y="2778576"/>
              <a:ext cx="413100" cy="4116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D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04" name="Google Shape;404;p27"/>
          <p:cNvGrpSpPr/>
          <p:nvPr/>
        </p:nvGrpSpPr>
        <p:grpSpPr>
          <a:xfrm>
            <a:off x="3149861" y="2904687"/>
            <a:ext cx="8146739" cy="524800"/>
            <a:chOff x="2362396" y="3169115"/>
            <a:chExt cx="6110054" cy="393600"/>
          </a:xfrm>
        </p:grpSpPr>
        <p:cxnSp>
          <p:nvCxnSpPr>
            <p:cNvPr id="405" name="Google Shape;405;p27"/>
            <p:cNvCxnSpPr/>
            <p:nvPr/>
          </p:nvCxnSpPr>
          <p:spPr>
            <a:xfrm rot="10800000" flipH="1">
              <a:off x="2362396" y="3201394"/>
              <a:ext cx="5596200" cy="3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06" name="Google Shape;406;p27"/>
            <p:cNvSpPr txBox="1"/>
            <p:nvPr/>
          </p:nvSpPr>
          <p:spPr>
            <a:xfrm>
              <a:off x="5738550" y="3169115"/>
              <a:ext cx="27339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Time to next request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07" name="Google Shape;407;p27"/>
          <p:cNvGrpSpPr/>
          <p:nvPr/>
        </p:nvGrpSpPr>
        <p:grpSpPr>
          <a:xfrm>
            <a:off x="3304032" y="2180768"/>
            <a:ext cx="6537072" cy="548800"/>
            <a:chOff x="2478024" y="2626176"/>
            <a:chExt cx="4902804" cy="411600"/>
          </a:xfrm>
        </p:grpSpPr>
        <p:sp>
          <p:nvSpPr>
            <p:cNvPr id="408" name="Google Shape;408;p27"/>
            <p:cNvSpPr/>
            <p:nvPr/>
          </p:nvSpPr>
          <p:spPr>
            <a:xfrm>
              <a:off x="2478024" y="2626176"/>
              <a:ext cx="413100" cy="4116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D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09" name="Google Shape;409;p27"/>
            <p:cNvSpPr/>
            <p:nvPr/>
          </p:nvSpPr>
          <p:spPr>
            <a:xfrm>
              <a:off x="3390225" y="2626176"/>
              <a:ext cx="413100" cy="4116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B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10" name="Google Shape;410;p27"/>
            <p:cNvSpPr/>
            <p:nvPr/>
          </p:nvSpPr>
          <p:spPr>
            <a:xfrm>
              <a:off x="6057225" y="2626176"/>
              <a:ext cx="413100" cy="4116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A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11" name="Google Shape;411;p27"/>
            <p:cNvSpPr/>
            <p:nvPr/>
          </p:nvSpPr>
          <p:spPr>
            <a:xfrm>
              <a:off x="6967728" y="2626176"/>
              <a:ext cx="413100" cy="4116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C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12" name="Google Shape;412;p27"/>
            <p:cNvSpPr txBox="1"/>
            <p:nvPr/>
          </p:nvSpPr>
          <p:spPr>
            <a:xfrm>
              <a:off x="3980150" y="2726524"/>
              <a:ext cx="834600" cy="19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······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13" name="Google Shape;413;p27"/>
            <p:cNvSpPr txBox="1"/>
            <p:nvPr/>
          </p:nvSpPr>
          <p:spPr>
            <a:xfrm>
              <a:off x="4965825" y="2726524"/>
              <a:ext cx="834600" cy="19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······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14" name="Google Shape;414;p27"/>
          <p:cNvGrpSpPr/>
          <p:nvPr/>
        </p:nvGrpSpPr>
        <p:grpSpPr>
          <a:xfrm>
            <a:off x="9566200" y="851033"/>
            <a:ext cx="1961600" cy="1264800"/>
            <a:chOff x="7174650" y="1628875"/>
            <a:chExt cx="1471200" cy="948600"/>
          </a:xfrm>
        </p:grpSpPr>
        <p:cxnSp>
          <p:nvCxnSpPr>
            <p:cNvPr id="415" name="Google Shape;415;p27"/>
            <p:cNvCxnSpPr>
              <a:stCxn id="416" idx="1"/>
            </p:cNvCxnSpPr>
            <p:nvPr/>
          </p:nvCxnSpPr>
          <p:spPr>
            <a:xfrm flipH="1">
              <a:off x="7174650" y="1825675"/>
              <a:ext cx="636600" cy="7518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16" name="Google Shape;416;p27"/>
            <p:cNvSpPr txBox="1"/>
            <p:nvPr/>
          </p:nvSpPr>
          <p:spPr>
            <a:xfrm>
              <a:off x="7811250" y="1628875"/>
              <a:ext cx="8346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Evict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17" name="Google Shape;417;p27"/>
          <p:cNvGrpSpPr/>
          <p:nvPr/>
        </p:nvGrpSpPr>
        <p:grpSpPr>
          <a:xfrm>
            <a:off x="4921000" y="921769"/>
            <a:ext cx="3247200" cy="2243265"/>
            <a:chOff x="3690750" y="1148526"/>
            <a:chExt cx="2435400" cy="1682449"/>
          </a:xfrm>
        </p:grpSpPr>
        <p:cxnSp>
          <p:nvCxnSpPr>
            <p:cNvPr id="418" name="Google Shape;418;p27"/>
            <p:cNvCxnSpPr/>
            <p:nvPr/>
          </p:nvCxnSpPr>
          <p:spPr>
            <a:xfrm flipH="1">
              <a:off x="4905300" y="1614775"/>
              <a:ext cx="6300" cy="1216200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19" name="Google Shape;419;p27"/>
            <p:cNvSpPr txBox="1"/>
            <p:nvPr/>
          </p:nvSpPr>
          <p:spPr>
            <a:xfrm>
              <a:off x="3690750" y="1148526"/>
              <a:ext cx="24354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Belady</a:t>
              </a: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 boundary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cxnSp>
        <p:nvCxnSpPr>
          <p:cNvPr id="420" name="Google Shape;420;p27"/>
          <p:cNvCxnSpPr>
            <a:stCxn id="416" idx="1"/>
          </p:cNvCxnSpPr>
          <p:nvPr/>
        </p:nvCxnSpPr>
        <p:spPr>
          <a:xfrm flipH="1">
            <a:off x="8367400" y="1113433"/>
            <a:ext cx="2047600" cy="1054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1" name="Google Shape;421;p27"/>
          <p:cNvSpPr txBox="1">
            <a:spLocks noGrp="1"/>
          </p:cNvSpPr>
          <p:nvPr>
            <p:ph type="body" idx="1"/>
          </p:nvPr>
        </p:nvSpPr>
        <p:spPr>
          <a:xfrm>
            <a:off x="618800" y="4781200"/>
            <a:ext cx="11182400" cy="105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74121">
              <a:buClr>
                <a:schemeClr val="dk1"/>
              </a:buClr>
              <a:buSzPts val="2000"/>
            </a:pPr>
            <a:r>
              <a:rPr lang="en" sz="2667">
                <a:solidFill>
                  <a:schemeClr val="dk1"/>
                </a:solidFill>
              </a:rPr>
              <a:t>Do not need predictions for all objects → reasonable computation</a:t>
            </a:r>
            <a:endParaRPr sz="2667">
              <a:solidFill>
                <a:schemeClr val="dk1"/>
              </a:solidFill>
            </a:endParaRPr>
          </a:p>
          <a:p>
            <a:pPr indent="-474121">
              <a:buClr>
                <a:schemeClr val="dk1"/>
              </a:buClr>
              <a:buSzPts val="2000"/>
            </a:pPr>
            <a:r>
              <a:rPr lang="en" sz="2667"/>
              <a:t>No need to differentiate beyond boundary → simplifies the prediction</a:t>
            </a:r>
            <a:endParaRPr sz="2667"/>
          </a:p>
        </p:txBody>
      </p:sp>
    </p:spTree>
    <p:extLst>
      <p:ext uri="{BB962C8B-B14F-4D97-AF65-F5344CB8AC3E}">
        <p14:creationId xmlns:p14="http://schemas.microsoft.com/office/powerpoint/2010/main" val="25324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"/>
                                        <p:tgtEl>
                                          <p:spTgt spid="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"/>
                                        <p:tgtEl>
                                          <p:spTgt spid="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8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200"/>
              <a:t>Good Decision Ratio: Directly Measures Eviction Decisions</a:t>
            </a:r>
            <a:endParaRPr sz="3200"/>
          </a:p>
        </p:txBody>
      </p:sp>
      <p:sp>
        <p:nvSpPr>
          <p:cNvPr id="427" name="Google Shape;427;p28"/>
          <p:cNvSpPr txBox="1">
            <a:spLocks noGrp="1"/>
          </p:cNvSpPr>
          <p:nvPr>
            <p:ph type="body" idx="1"/>
          </p:nvPr>
        </p:nvSpPr>
        <p:spPr>
          <a:xfrm>
            <a:off x="588800" y="3626400"/>
            <a:ext cx="11014400" cy="681600"/>
          </a:xfrm>
          <a:prstGeom prst="rect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buNone/>
            </a:pPr>
            <a:r>
              <a:rPr lang="en" sz="2667" b="1"/>
              <a:t>Insight: relaxed Belady enables evaluating eviction decisions</a:t>
            </a:r>
            <a:endParaRPr sz="2667" b="1"/>
          </a:p>
        </p:txBody>
      </p:sp>
      <p:sp>
        <p:nvSpPr>
          <p:cNvPr id="428" name="Google Shape;428;p28"/>
          <p:cNvSpPr txBox="1">
            <a:spLocks noGrp="1"/>
          </p:cNvSpPr>
          <p:nvPr>
            <p:ph type="body" idx="1"/>
          </p:nvPr>
        </p:nvSpPr>
        <p:spPr>
          <a:xfrm>
            <a:off x="2658333" y="4699633"/>
            <a:ext cx="3475600" cy="64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2667"/>
              <a:t>Good decision ratio: </a:t>
            </a:r>
            <a:endParaRPr sz="2667"/>
          </a:p>
        </p:txBody>
      </p:sp>
      <p:grpSp>
        <p:nvGrpSpPr>
          <p:cNvPr id="429" name="Google Shape;429;p28"/>
          <p:cNvGrpSpPr/>
          <p:nvPr/>
        </p:nvGrpSpPr>
        <p:grpSpPr>
          <a:xfrm>
            <a:off x="120600" y="1054718"/>
            <a:ext cx="6138000" cy="1421617"/>
            <a:chOff x="2816925" y="1785463"/>
            <a:chExt cx="4603500" cy="1066213"/>
          </a:xfrm>
        </p:grpSpPr>
        <p:cxnSp>
          <p:nvCxnSpPr>
            <p:cNvPr id="430" name="Google Shape;430;p28"/>
            <p:cNvCxnSpPr/>
            <p:nvPr/>
          </p:nvCxnSpPr>
          <p:spPr>
            <a:xfrm>
              <a:off x="5435275" y="2532475"/>
              <a:ext cx="899100" cy="3192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31" name="Google Shape;431;p28"/>
            <p:cNvSpPr txBox="1"/>
            <p:nvPr/>
          </p:nvSpPr>
          <p:spPr>
            <a:xfrm>
              <a:off x="2816925" y="1785463"/>
              <a:ext cx="4603500" cy="3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Bad eviction decision 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evicted </a:t>
              </a:r>
              <a:r>
                <a:rPr kumimoji="0" lang="en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obj’s</a:t>
              </a: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 next access &lt; boundary 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32" name="Google Shape;432;p28"/>
          <p:cNvGrpSpPr/>
          <p:nvPr/>
        </p:nvGrpSpPr>
        <p:grpSpPr>
          <a:xfrm>
            <a:off x="5953801" y="4564833"/>
            <a:ext cx="4717900" cy="780000"/>
            <a:chOff x="3005846" y="3455382"/>
            <a:chExt cx="3538425" cy="585000"/>
          </a:xfrm>
        </p:grpSpPr>
        <p:sp>
          <p:nvSpPr>
            <p:cNvPr id="433" name="Google Shape;433;p28"/>
            <p:cNvSpPr txBox="1"/>
            <p:nvPr/>
          </p:nvSpPr>
          <p:spPr>
            <a:xfrm>
              <a:off x="3005846" y="3455382"/>
              <a:ext cx="3473700" cy="2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# good eviction decisions 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34" name="Google Shape;434;p28"/>
            <p:cNvSpPr txBox="1"/>
            <p:nvPr/>
          </p:nvSpPr>
          <p:spPr>
            <a:xfrm>
              <a:off x="3070571" y="3785982"/>
              <a:ext cx="3473700" cy="2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 # total eviction decisions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435" name="Google Shape;435;p28"/>
            <p:cNvCxnSpPr/>
            <p:nvPr/>
          </p:nvCxnSpPr>
          <p:spPr>
            <a:xfrm rot="10800000" flipH="1">
              <a:off x="3142269" y="3881935"/>
              <a:ext cx="3270600" cy="90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6" name="Google Shape;436;p28"/>
          <p:cNvGrpSpPr/>
          <p:nvPr/>
        </p:nvGrpSpPr>
        <p:grpSpPr>
          <a:xfrm>
            <a:off x="6055400" y="992986"/>
            <a:ext cx="6138000" cy="1479215"/>
            <a:chOff x="4541550" y="1430539"/>
            <a:chExt cx="4603500" cy="1109411"/>
          </a:xfrm>
        </p:grpSpPr>
        <p:sp>
          <p:nvSpPr>
            <p:cNvPr id="437" name="Google Shape;437;p28"/>
            <p:cNvSpPr txBox="1"/>
            <p:nvPr/>
          </p:nvSpPr>
          <p:spPr>
            <a:xfrm>
              <a:off x="4541550" y="1430539"/>
              <a:ext cx="4603500" cy="33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Good eviction decision 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evicted </a:t>
              </a:r>
              <a:r>
                <a:rPr kumimoji="0" lang="en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obj’s</a:t>
              </a: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 next access &gt; boundary 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438" name="Google Shape;438;p28"/>
            <p:cNvCxnSpPr/>
            <p:nvPr/>
          </p:nvCxnSpPr>
          <p:spPr>
            <a:xfrm flipH="1">
              <a:off x="5449800" y="2177550"/>
              <a:ext cx="1009200" cy="362400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439" name="Google Shape;439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grpSp>
        <p:nvGrpSpPr>
          <p:cNvPr id="440" name="Google Shape;440;p28"/>
          <p:cNvGrpSpPr/>
          <p:nvPr/>
        </p:nvGrpSpPr>
        <p:grpSpPr>
          <a:xfrm>
            <a:off x="4514600" y="952633"/>
            <a:ext cx="3247200" cy="1846400"/>
            <a:chOff x="3690750" y="1400275"/>
            <a:chExt cx="2435400" cy="1384800"/>
          </a:xfrm>
        </p:grpSpPr>
        <p:cxnSp>
          <p:nvCxnSpPr>
            <p:cNvPr id="441" name="Google Shape;441;p28"/>
            <p:cNvCxnSpPr/>
            <p:nvPr/>
          </p:nvCxnSpPr>
          <p:spPr>
            <a:xfrm flipH="1">
              <a:off x="4905300" y="1843375"/>
              <a:ext cx="6300" cy="941700"/>
            </a:xfrm>
            <a:prstGeom prst="straightConnector1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42" name="Google Shape;442;p28"/>
            <p:cNvSpPr txBox="1"/>
            <p:nvPr/>
          </p:nvSpPr>
          <p:spPr>
            <a:xfrm>
              <a:off x="3690750" y="1400275"/>
              <a:ext cx="24354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Belady</a:t>
              </a: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 boundary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43" name="Google Shape;443;p28"/>
          <p:cNvGrpSpPr/>
          <p:nvPr/>
        </p:nvGrpSpPr>
        <p:grpSpPr>
          <a:xfrm>
            <a:off x="2438661" y="2599887"/>
            <a:ext cx="8146739" cy="524800"/>
            <a:chOff x="2362396" y="3169115"/>
            <a:chExt cx="6110054" cy="393600"/>
          </a:xfrm>
        </p:grpSpPr>
        <p:cxnSp>
          <p:nvCxnSpPr>
            <p:cNvPr id="444" name="Google Shape;444;p28"/>
            <p:cNvCxnSpPr/>
            <p:nvPr/>
          </p:nvCxnSpPr>
          <p:spPr>
            <a:xfrm rot="10800000" flipH="1">
              <a:off x="2362396" y="3201394"/>
              <a:ext cx="5596200" cy="3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45" name="Google Shape;445;p28"/>
            <p:cNvSpPr txBox="1"/>
            <p:nvPr/>
          </p:nvSpPr>
          <p:spPr>
            <a:xfrm>
              <a:off x="5738550" y="3169115"/>
              <a:ext cx="27339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Time to next request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119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9"/>
          <p:cNvSpPr/>
          <p:nvPr/>
        </p:nvSpPr>
        <p:spPr>
          <a:xfrm>
            <a:off x="1080133" y="1720999"/>
            <a:ext cx="4321200" cy="1212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451" name="Google Shape;451;p29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solidFill>
                  <a:srgbClr val="980000"/>
                </a:solidFill>
              </a:rPr>
              <a:t>Challenge 5: Quickly Evaluate Design Decisions</a:t>
            </a:r>
            <a:endParaRPr>
              <a:solidFill>
                <a:srgbClr val="980000"/>
              </a:solidFill>
            </a:endParaRPr>
          </a:p>
        </p:txBody>
      </p:sp>
      <p:grpSp>
        <p:nvGrpSpPr>
          <p:cNvPr id="452" name="Google Shape;452;p29"/>
          <p:cNvGrpSpPr/>
          <p:nvPr/>
        </p:nvGrpSpPr>
        <p:grpSpPr>
          <a:xfrm>
            <a:off x="-150719" y="2220000"/>
            <a:ext cx="5459485" cy="620400"/>
            <a:chOff x="1868161" y="1665000"/>
            <a:chExt cx="4094614" cy="465300"/>
          </a:xfrm>
        </p:grpSpPr>
        <p:sp>
          <p:nvSpPr>
            <p:cNvPr id="453" name="Google Shape;453;p29"/>
            <p:cNvSpPr/>
            <p:nvPr/>
          </p:nvSpPr>
          <p:spPr>
            <a:xfrm>
              <a:off x="22919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28253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33587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44255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49589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54923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3853025" y="170149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60" name="Google Shape;460;p29"/>
            <p:cNvSpPr/>
            <p:nvPr/>
          </p:nvSpPr>
          <p:spPr>
            <a:xfrm>
              <a:off x="1868161" y="1700850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cxnSp>
        <p:nvCxnSpPr>
          <p:cNvPr id="461" name="Google Shape;461;p29"/>
          <p:cNvCxnSpPr/>
          <p:nvPr/>
        </p:nvCxnSpPr>
        <p:spPr>
          <a:xfrm>
            <a:off x="2935933" y="2921565"/>
            <a:ext cx="0" cy="604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2" name="Google Shape;462;p29"/>
          <p:cNvCxnSpPr/>
          <p:nvPr/>
        </p:nvCxnSpPr>
        <p:spPr>
          <a:xfrm>
            <a:off x="2935933" y="4289704"/>
            <a:ext cx="0" cy="604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3" name="Google Shape;463;p29"/>
          <p:cNvCxnSpPr>
            <a:stCxn id="464" idx="2"/>
          </p:cNvCxnSpPr>
          <p:nvPr/>
        </p:nvCxnSpPr>
        <p:spPr>
          <a:xfrm>
            <a:off x="5818800" y="4289684"/>
            <a:ext cx="0" cy="604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6" name="Google Shape;466;p29"/>
          <p:cNvCxnSpPr/>
          <p:nvPr/>
        </p:nvCxnSpPr>
        <p:spPr>
          <a:xfrm flipH="1">
            <a:off x="4020112" y="5456140"/>
            <a:ext cx="621600" cy="5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467" name="Google Shape;467;p29"/>
          <p:cNvGrpSpPr/>
          <p:nvPr/>
        </p:nvGrpSpPr>
        <p:grpSpPr>
          <a:xfrm>
            <a:off x="5106600" y="1648201"/>
            <a:ext cx="1424400" cy="2641484"/>
            <a:chOff x="5887350" y="1236150"/>
            <a:chExt cx="1068300" cy="1981113"/>
          </a:xfrm>
        </p:grpSpPr>
        <p:sp>
          <p:nvSpPr>
            <p:cNvPr id="468" name="Google Shape;468;p29"/>
            <p:cNvSpPr txBox="1"/>
            <p:nvPr/>
          </p:nvSpPr>
          <p:spPr>
            <a:xfrm>
              <a:off x="6082922" y="1236150"/>
              <a:ext cx="7440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Now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64" name="Google Shape;464;p29"/>
            <p:cNvSpPr/>
            <p:nvPr/>
          </p:nvSpPr>
          <p:spPr>
            <a:xfrm>
              <a:off x="5887350" y="2644563"/>
              <a:ext cx="1068300" cy="5727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Cache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69" name="Google Shape;469;p29"/>
            <p:cNvSpPr/>
            <p:nvPr/>
          </p:nvSpPr>
          <p:spPr>
            <a:xfrm>
              <a:off x="6186309" y="1664991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470" name="Google Shape;470;p29"/>
            <p:cNvCxnSpPr>
              <a:stCxn id="469" idx="2"/>
              <a:endCxn id="464" idx="0"/>
            </p:cNvCxnSpPr>
            <p:nvPr/>
          </p:nvCxnSpPr>
          <p:spPr>
            <a:xfrm>
              <a:off x="6421509" y="2130291"/>
              <a:ext cx="0" cy="5142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471" name="Google Shape;471;p29"/>
          <p:cNvSpPr/>
          <p:nvPr/>
        </p:nvSpPr>
        <p:spPr>
          <a:xfrm>
            <a:off x="6926767" y="4618400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End-to-end evaluation: days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8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472" name="Google Shape;472;p29"/>
          <p:cNvSpPr/>
          <p:nvPr/>
        </p:nvSpPr>
        <p:spPr>
          <a:xfrm>
            <a:off x="6926767" y="3805604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How to select evict candidates?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473" name="Google Shape;473;p29"/>
          <p:cNvSpPr/>
          <p:nvPr/>
        </p:nvSpPr>
        <p:spPr>
          <a:xfrm>
            <a:off x="6926767" y="1367200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past information to use? 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474" name="Google Shape;474;p29"/>
          <p:cNvSpPr/>
          <p:nvPr/>
        </p:nvSpPr>
        <p:spPr>
          <a:xfrm>
            <a:off x="6926767" y="2179996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Generate online training data?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475" name="Google Shape;475;p29"/>
          <p:cNvSpPr/>
          <p:nvPr/>
        </p:nvSpPr>
        <p:spPr>
          <a:xfrm>
            <a:off x="6926767" y="2992808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ML architecture to select?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476" name="Google Shape;476;p29"/>
          <p:cNvSpPr txBox="1"/>
          <p:nvPr/>
        </p:nvSpPr>
        <p:spPr>
          <a:xfrm>
            <a:off x="1723133" y="1709567"/>
            <a:ext cx="3035200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Past information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477" name="Google Shape;477;p29"/>
          <p:cNvSpPr/>
          <p:nvPr/>
        </p:nvSpPr>
        <p:spPr>
          <a:xfrm>
            <a:off x="1579000" y="4894500"/>
            <a:ext cx="2413200" cy="106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ML architecture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478" name="Google Shape;478;p29"/>
          <p:cNvSpPr/>
          <p:nvPr/>
        </p:nvSpPr>
        <p:spPr>
          <a:xfrm>
            <a:off x="1579000" y="3526100"/>
            <a:ext cx="2413200" cy="763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Training data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479" name="Google Shape;479;p29"/>
          <p:cNvSpPr/>
          <p:nvPr/>
        </p:nvSpPr>
        <p:spPr>
          <a:xfrm>
            <a:off x="4639067" y="4894500"/>
            <a:ext cx="2029200" cy="106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Eviction candidates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480" name="Google Shape;480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3029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0"/>
          <p:cNvSpPr txBox="1">
            <a:spLocks noGrp="1"/>
          </p:cNvSpPr>
          <p:nvPr>
            <p:ph type="title"/>
          </p:nvPr>
        </p:nvSpPr>
        <p:spPr>
          <a:xfrm>
            <a:off x="182867" y="182867"/>
            <a:ext cx="11845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solidFill>
                  <a:srgbClr val="980000"/>
                </a:solidFill>
              </a:rPr>
              <a:t>Evaluate Design Decisions w/o Simulation</a:t>
            </a:r>
            <a:endParaRPr>
              <a:solidFill>
                <a:srgbClr val="980000"/>
              </a:solidFill>
            </a:endParaRPr>
          </a:p>
        </p:txBody>
      </p:sp>
      <p:grpSp>
        <p:nvGrpSpPr>
          <p:cNvPr id="486" name="Google Shape;486;p30"/>
          <p:cNvGrpSpPr/>
          <p:nvPr/>
        </p:nvGrpSpPr>
        <p:grpSpPr>
          <a:xfrm>
            <a:off x="1209534" y="997533"/>
            <a:ext cx="5661933" cy="3704067"/>
            <a:chOff x="907150" y="748150"/>
            <a:chExt cx="4246450" cy="2778050"/>
          </a:xfrm>
        </p:grpSpPr>
        <p:cxnSp>
          <p:nvCxnSpPr>
            <p:cNvPr id="487" name="Google Shape;487;p30"/>
            <p:cNvCxnSpPr/>
            <p:nvPr/>
          </p:nvCxnSpPr>
          <p:spPr>
            <a:xfrm flipH="1">
              <a:off x="911950" y="1035053"/>
              <a:ext cx="396600" cy="66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488" name="Google Shape;488;p30"/>
            <p:cNvCxnSpPr/>
            <p:nvPr/>
          </p:nvCxnSpPr>
          <p:spPr>
            <a:xfrm>
              <a:off x="907150" y="1023025"/>
              <a:ext cx="8700" cy="23133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489" name="Google Shape;489;p30"/>
            <p:cNvCxnSpPr/>
            <p:nvPr/>
          </p:nvCxnSpPr>
          <p:spPr>
            <a:xfrm rot="10800000" flipH="1">
              <a:off x="918575" y="3313903"/>
              <a:ext cx="438900" cy="24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  <p:cxnSp>
          <p:nvCxnSpPr>
            <p:cNvPr id="490" name="Google Shape;490;p30"/>
            <p:cNvCxnSpPr/>
            <p:nvPr/>
          </p:nvCxnSpPr>
          <p:spPr>
            <a:xfrm>
              <a:off x="4395200" y="2588125"/>
              <a:ext cx="5400" cy="7224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491" name="Google Shape;491;p30"/>
            <p:cNvCxnSpPr/>
            <p:nvPr/>
          </p:nvCxnSpPr>
          <p:spPr>
            <a:xfrm flipH="1">
              <a:off x="3190950" y="3302053"/>
              <a:ext cx="1197900" cy="90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  <p:grpSp>
          <p:nvGrpSpPr>
            <p:cNvPr id="492" name="Google Shape;492;p30"/>
            <p:cNvGrpSpPr/>
            <p:nvPr/>
          </p:nvGrpSpPr>
          <p:grpSpPr>
            <a:xfrm>
              <a:off x="1336650" y="748150"/>
              <a:ext cx="3816950" cy="1821600"/>
              <a:chOff x="1565250" y="900550"/>
              <a:chExt cx="3816950" cy="1821600"/>
            </a:xfrm>
          </p:grpSpPr>
          <p:grpSp>
            <p:nvGrpSpPr>
              <p:cNvPr id="493" name="Google Shape;493;p30"/>
              <p:cNvGrpSpPr/>
              <p:nvPr/>
            </p:nvGrpSpPr>
            <p:grpSpPr>
              <a:xfrm>
                <a:off x="1565250" y="1473253"/>
                <a:ext cx="1809900" cy="1248897"/>
                <a:chOff x="1184250" y="3217278"/>
                <a:chExt cx="1809900" cy="1248897"/>
              </a:xfrm>
            </p:grpSpPr>
            <p:cxnSp>
              <p:nvCxnSpPr>
                <p:cNvPr id="494" name="Google Shape;494;p30"/>
                <p:cNvCxnSpPr/>
                <p:nvPr/>
              </p:nvCxnSpPr>
              <p:spPr>
                <a:xfrm>
                  <a:off x="2089200" y="3217278"/>
                  <a:ext cx="0" cy="4536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sp>
              <p:nvSpPr>
                <p:cNvPr id="495" name="Google Shape;495;p30"/>
                <p:cNvSpPr/>
                <p:nvPr/>
              </p:nvSpPr>
              <p:spPr>
                <a:xfrm>
                  <a:off x="1184250" y="3670875"/>
                  <a:ext cx="1809900" cy="795300"/>
                </a:xfrm>
                <a:prstGeom prst="roundRect">
                  <a:avLst>
                    <a:gd name="adj" fmla="val 16667"/>
                  </a:avLst>
                </a:prstGeom>
                <a:noFill/>
                <a:ln w="38100" cap="flat" cmpd="sng">
                  <a:solidFill>
                    <a:srgbClr val="99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" sz="2667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900FF"/>
                      </a:solidFill>
                      <a:effectLst/>
                      <a:uLnTx/>
                      <a:uFillTx/>
                      <a:latin typeface="Helvetica Neue Medium" panose="02000503000000020004" pitchFamily="2" charset="0"/>
                      <a:ea typeface="+mn-ea"/>
                      <a:cs typeface="+mn-cs"/>
                    </a:rPr>
                    <a:t>ML architecture</a:t>
                  </a:r>
                  <a:endParaRPr kumimoji="0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00FF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6" name="Google Shape;496;p30"/>
              <p:cNvSpPr/>
              <p:nvPr/>
            </p:nvSpPr>
            <p:spPr>
              <a:xfrm>
                <a:off x="1565250" y="900550"/>
                <a:ext cx="1809900" cy="572700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Training data</a:t>
                </a: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497" name="Google Shape;497;p30"/>
              <p:cNvGrpSpPr/>
              <p:nvPr/>
            </p:nvGrpSpPr>
            <p:grpSpPr>
              <a:xfrm>
                <a:off x="3396084" y="1926850"/>
                <a:ext cx="1986116" cy="795300"/>
                <a:chOff x="3015084" y="3670875"/>
                <a:chExt cx="1986116" cy="795300"/>
              </a:xfrm>
            </p:grpSpPr>
            <p:cxnSp>
              <p:nvCxnSpPr>
                <p:cNvPr id="498" name="Google Shape;498;p30"/>
                <p:cNvCxnSpPr/>
                <p:nvPr/>
              </p:nvCxnSpPr>
              <p:spPr>
                <a:xfrm flipH="1">
                  <a:off x="3015084" y="4092105"/>
                  <a:ext cx="466200" cy="39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sp>
              <p:nvSpPr>
                <p:cNvPr id="499" name="Google Shape;499;p30"/>
                <p:cNvSpPr/>
                <p:nvPr/>
              </p:nvSpPr>
              <p:spPr>
                <a:xfrm>
                  <a:off x="3479300" y="3670875"/>
                  <a:ext cx="1521900" cy="795300"/>
                </a:xfrm>
                <a:prstGeom prst="roundRect">
                  <a:avLst>
                    <a:gd name="adj" fmla="val 16667"/>
                  </a:avLst>
                </a:prstGeom>
                <a:noFill/>
                <a:ln w="38100" cap="flat" cmpd="sng">
                  <a:solidFill>
                    <a:srgbClr val="38761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" sz="2667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38761D"/>
                      </a:solidFill>
                      <a:effectLst/>
                      <a:uLnTx/>
                      <a:uFillTx/>
                      <a:latin typeface="Helvetica Neue Medium" panose="02000503000000020004" pitchFamily="2" charset="0"/>
                      <a:ea typeface="+mn-ea"/>
                      <a:cs typeface="+mn-cs"/>
                    </a:rPr>
                    <a:t>Eviction candidates</a:t>
                  </a:r>
                  <a:endParaRPr kumimoji="0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761D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00" name="Google Shape;500;p30"/>
            <p:cNvSpPr/>
            <p:nvPr/>
          </p:nvSpPr>
          <p:spPr>
            <a:xfrm>
              <a:off x="1336650" y="3053400"/>
              <a:ext cx="1809900" cy="4728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98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980000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Log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980000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501" name="Google Shape;501;p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grpSp>
        <p:nvGrpSpPr>
          <p:cNvPr id="502" name="Google Shape;502;p30"/>
          <p:cNvGrpSpPr/>
          <p:nvPr/>
        </p:nvGrpSpPr>
        <p:grpSpPr>
          <a:xfrm>
            <a:off x="7076934" y="997533"/>
            <a:ext cx="4768100" cy="3742000"/>
            <a:chOff x="5307700" y="748150"/>
            <a:chExt cx="3576075" cy="2806500"/>
          </a:xfrm>
        </p:grpSpPr>
        <p:sp>
          <p:nvSpPr>
            <p:cNvPr id="503" name="Google Shape;503;p30"/>
            <p:cNvSpPr txBox="1"/>
            <p:nvPr/>
          </p:nvSpPr>
          <p:spPr>
            <a:xfrm>
              <a:off x="5749075" y="1911325"/>
              <a:ext cx="3134700" cy="11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Simulate once,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reuse for many designs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04" name="Google Shape;504;p30"/>
            <p:cNvSpPr/>
            <p:nvPr/>
          </p:nvSpPr>
          <p:spPr>
            <a:xfrm>
              <a:off x="5307700" y="748150"/>
              <a:ext cx="324300" cy="2806500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505" name="Google Shape;505;p30"/>
          <p:cNvSpPr txBox="1">
            <a:spLocks noGrp="1"/>
          </p:cNvSpPr>
          <p:nvPr>
            <p:ph type="body" idx="1"/>
          </p:nvPr>
        </p:nvSpPr>
        <p:spPr>
          <a:xfrm>
            <a:off x="621267" y="5109884"/>
            <a:ext cx="10305600" cy="681600"/>
          </a:xfrm>
          <a:prstGeom prst="rect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" sz="2667" b="1">
                <a:solidFill>
                  <a:schemeClr val="dk1"/>
                </a:solidFill>
              </a:rPr>
              <a:t>Evaluate designs on log using good decision ratio in minutes</a:t>
            </a:r>
            <a:endParaRPr sz="2667" b="1"/>
          </a:p>
        </p:txBody>
      </p:sp>
    </p:spTree>
    <p:extLst>
      <p:ext uri="{BB962C8B-B14F-4D97-AF65-F5344CB8AC3E}">
        <p14:creationId xmlns:p14="http://schemas.microsoft.com/office/powerpoint/2010/main" val="151775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1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solidFill>
                  <a:srgbClr val="0000FF"/>
                </a:solidFill>
              </a:rPr>
              <a:t>Challenge 1: Past Information</a:t>
            </a:r>
            <a:endParaRPr>
              <a:solidFill>
                <a:srgbClr val="980000"/>
              </a:solidFill>
            </a:endParaRPr>
          </a:p>
        </p:txBody>
      </p:sp>
      <p:grpSp>
        <p:nvGrpSpPr>
          <p:cNvPr id="511" name="Google Shape;511;p31"/>
          <p:cNvGrpSpPr/>
          <p:nvPr/>
        </p:nvGrpSpPr>
        <p:grpSpPr>
          <a:xfrm>
            <a:off x="-150719" y="2220000"/>
            <a:ext cx="5459485" cy="620400"/>
            <a:chOff x="1868161" y="1665000"/>
            <a:chExt cx="4094614" cy="465300"/>
          </a:xfrm>
        </p:grpSpPr>
        <p:sp>
          <p:nvSpPr>
            <p:cNvPr id="512" name="Google Shape;512;p31"/>
            <p:cNvSpPr/>
            <p:nvPr/>
          </p:nvSpPr>
          <p:spPr>
            <a:xfrm>
              <a:off x="22919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13" name="Google Shape;513;p31"/>
            <p:cNvSpPr/>
            <p:nvPr/>
          </p:nvSpPr>
          <p:spPr>
            <a:xfrm>
              <a:off x="28253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14" name="Google Shape;514;p31"/>
            <p:cNvSpPr/>
            <p:nvPr/>
          </p:nvSpPr>
          <p:spPr>
            <a:xfrm>
              <a:off x="33587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15" name="Google Shape;515;p31"/>
            <p:cNvSpPr/>
            <p:nvPr/>
          </p:nvSpPr>
          <p:spPr>
            <a:xfrm>
              <a:off x="44255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16" name="Google Shape;516;p31"/>
            <p:cNvSpPr/>
            <p:nvPr/>
          </p:nvSpPr>
          <p:spPr>
            <a:xfrm>
              <a:off x="49589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17" name="Google Shape;517;p31"/>
            <p:cNvSpPr/>
            <p:nvPr/>
          </p:nvSpPr>
          <p:spPr>
            <a:xfrm>
              <a:off x="54923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18" name="Google Shape;518;p31"/>
            <p:cNvSpPr/>
            <p:nvPr/>
          </p:nvSpPr>
          <p:spPr>
            <a:xfrm>
              <a:off x="3853025" y="170149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1868161" y="1700850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cxnSp>
        <p:nvCxnSpPr>
          <p:cNvPr id="520" name="Google Shape;520;p31"/>
          <p:cNvCxnSpPr/>
          <p:nvPr/>
        </p:nvCxnSpPr>
        <p:spPr>
          <a:xfrm>
            <a:off x="2935933" y="2921565"/>
            <a:ext cx="0" cy="604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1" name="Google Shape;521;p31"/>
          <p:cNvCxnSpPr/>
          <p:nvPr/>
        </p:nvCxnSpPr>
        <p:spPr>
          <a:xfrm>
            <a:off x="2935933" y="4289704"/>
            <a:ext cx="0" cy="604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2" name="Google Shape;522;p31"/>
          <p:cNvCxnSpPr>
            <a:stCxn id="523" idx="2"/>
          </p:cNvCxnSpPr>
          <p:nvPr/>
        </p:nvCxnSpPr>
        <p:spPr>
          <a:xfrm>
            <a:off x="5818800" y="4289684"/>
            <a:ext cx="0" cy="604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5" name="Google Shape;525;p31"/>
          <p:cNvCxnSpPr/>
          <p:nvPr/>
        </p:nvCxnSpPr>
        <p:spPr>
          <a:xfrm flipH="1">
            <a:off x="4020112" y="5456140"/>
            <a:ext cx="621600" cy="5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6" name="Google Shape;526;p31"/>
          <p:cNvSpPr/>
          <p:nvPr/>
        </p:nvSpPr>
        <p:spPr>
          <a:xfrm>
            <a:off x="1579000" y="4894500"/>
            <a:ext cx="2413200" cy="106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ML architecture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527" name="Google Shape;527;p31"/>
          <p:cNvSpPr/>
          <p:nvPr/>
        </p:nvSpPr>
        <p:spPr>
          <a:xfrm>
            <a:off x="1579000" y="3526100"/>
            <a:ext cx="2413200" cy="763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Training data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528" name="Google Shape;528;p31"/>
          <p:cNvSpPr/>
          <p:nvPr/>
        </p:nvSpPr>
        <p:spPr>
          <a:xfrm>
            <a:off x="4639066" y="4894500"/>
            <a:ext cx="2142725" cy="106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Eviction candidates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529" name="Google Shape;529;p31"/>
          <p:cNvSpPr txBox="1"/>
          <p:nvPr/>
        </p:nvSpPr>
        <p:spPr>
          <a:xfrm>
            <a:off x="7179767" y="2614767"/>
            <a:ext cx="4848800" cy="1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More data improves training but increases mem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ory</a:t>
            </a: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 overhead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530" name="Google Shape;530;p31"/>
          <p:cNvSpPr/>
          <p:nvPr/>
        </p:nvSpPr>
        <p:spPr>
          <a:xfrm>
            <a:off x="1080133" y="1720999"/>
            <a:ext cx="4321200" cy="1212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531" name="Google Shape;531;p31"/>
          <p:cNvSpPr txBox="1"/>
          <p:nvPr/>
        </p:nvSpPr>
        <p:spPr>
          <a:xfrm>
            <a:off x="1723133" y="1709567"/>
            <a:ext cx="3035200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Past information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532" name="Google Shape;532;p31"/>
          <p:cNvSpPr/>
          <p:nvPr/>
        </p:nvSpPr>
        <p:spPr>
          <a:xfrm>
            <a:off x="6926767" y="1875200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past information to use? 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grpSp>
        <p:nvGrpSpPr>
          <p:cNvPr id="533" name="Google Shape;533;p31"/>
          <p:cNvGrpSpPr/>
          <p:nvPr/>
        </p:nvGrpSpPr>
        <p:grpSpPr>
          <a:xfrm>
            <a:off x="5106600" y="1648201"/>
            <a:ext cx="1424400" cy="2641484"/>
            <a:chOff x="5887350" y="1236150"/>
            <a:chExt cx="1068300" cy="1981113"/>
          </a:xfrm>
        </p:grpSpPr>
        <p:sp>
          <p:nvSpPr>
            <p:cNvPr id="534" name="Google Shape;534;p31"/>
            <p:cNvSpPr txBox="1"/>
            <p:nvPr/>
          </p:nvSpPr>
          <p:spPr>
            <a:xfrm>
              <a:off x="6082922" y="1236150"/>
              <a:ext cx="7440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Now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5887350" y="2644563"/>
              <a:ext cx="1068300" cy="5727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Cache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6186309" y="1664991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536" name="Google Shape;536;p31"/>
            <p:cNvCxnSpPr>
              <a:stCxn id="535" idx="2"/>
              <a:endCxn id="523" idx="0"/>
            </p:cNvCxnSpPr>
            <p:nvPr/>
          </p:nvCxnSpPr>
          <p:spPr>
            <a:xfrm>
              <a:off x="6421509" y="2130291"/>
              <a:ext cx="0" cy="5142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537" name="Google Shape;537;p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3762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2"/>
          <p:cNvSpPr txBox="1">
            <a:spLocks noGrp="1"/>
          </p:cNvSpPr>
          <p:nvPr>
            <p:ph type="title"/>
          </p:nvPr>
        </p:nvSpPr>
        <p:spPr>
          <a:xfrm>
            <a:off x="182867" y="182867"/>
            <a:ext cx="10988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>
                <a:solidFill>
                  <a:srgbClr val="0000FF"/>
                </a:solidFill>
              </a:rPr>
              <a:t>Track Objects within a Sliding Memory Window</a:t>
            </a:r>
            <a:endParaRPr sz="3200"/>
          </a:p>
        </p:txBody>
      </p:sp>
      <p:cxnSp>
        <p:nvCxnSpPr>
          <p:cNvPr id="543" name="Google Shape;543;p32"/>
          <p:cNvCxnSpPr>
            <a:endCxn id="544" idx="0"/>
          </p:cNvCxnSpPr>
          <p:nvPr/>
        </p:nvCxnSpPr>
        <p:spPr>
          <a:xfrm flipH="1">
            <a:off x="3121433" y="2932000"/>
            <a:ext cx="11200" cy="19908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4" name="Google Shape;544;p32"/>
          <p:cNvSpPr txBox="1">
            <a:spLocks noGrp="1"/>
          </p:cNvSpPr>
          <p:nvPr>
            <p:ph type="body" idx="1"/>
          </p:nvPr>
        </p:nvSpPr>
        <p:spPr>
          <a:xfrm>
            <a:off x="1572433" y="4922800"/>
            <a:ext cx="3098000" cy="681600"/>
          </a:xfrm>
          <a:prstGeom prst="rect">
            <a:avLst/>
          </a:prstGeom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buNone/>
            </a:pPr>
            <a:r>
              <a:rPr lang="en" sz="2667">
                <a:solidFill>
                  <a:schemeClr val="dk1"/>
                </a:solidFill>
              </a:rPr>
              <a:t>Per object features</a:t>
            </a:r>
            <a:endParaRPr sz="2667" b="1"/>
          </a:p>
        </p:txBody>
      </p:sp>
      <p:grpSp>
        <p:nvGrpSpPr>
          <p:cNvPr id="545" name="Google Shape;545;p32"/>
          <p:cNvGrpSpPr/>
          <p:nvPr/>
        </p:nvGrpSpPr>
        <p:grpSpPr>
          <a:xfrm>
            <a:off x="-150718" y="1648200"/>
            <a:ext cx="6510081" cy="1192200"/>
            <a:chOff x="-113039" y="1236150"/>
            <a:chExt cx="4882561" cy="894150"/>
          </a:xfrm>
        </p:grpSpPr>
        <p:grpSp>
          <p:nvGrpSpPr>
            <p:cNvPr id="546" name="Google Shape;546;p32"/>
            <p:cNvGrpSpPr/>
            <p:nvPr/>
          </p:nvGrpSpPr>
          <p:grpSpPr>
            <a:xfrm>
              <a:off x="-113039" y="1665000"/>
              <a:ext cx="4094614" cy="465300"/>
              <a:chOff x="1868161" y="1665000"/>
              <a:chExt cx="4094614" cy="465300"/>
            </a:xfrm>
          </p:grpSpPr>
          <p:sp>
            <p:nvSpPr>
              <p:cNvPr id="547" name="Google Shape;547;p32"/>
              <p:cNvSpPr/>
              <p:nvPr/>
            </p:nvSpPr>
            <p:spPr>
              <a:xfrm>
                <a:off x="2291975" y="1665000"/>
                <a:ext cx="470400" cy="465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R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548" name="Google Shape;548;p32"/>
              <p:cNvSpPr/>
              <p:nvPr/>
            </p:nvSpPr>
            <p:spPr>
              <a:xfrm>
                <a:off x="2825375" y="1665000"/>
                <a:ext cx="470400" cy="465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R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549" name="Google Shape;549;p32"/>
              <p:cNvSpPr/>
              <p:nvPr/>
            </p:nvSpPr>
            <p:spPr>
              <a:xfrm>
                <a:off x="3358775" y="1665000"/>
                <a:ext cx="470400" cy="465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R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550" name="Google Shape;550;p32"/>
              <p:cNvSpPr/>
              <p:nvPr/>
            </p:nvSpPr>
            <p:spPr>
              <a:xfrm>
                <a:off x="4425575" y="1665000"/>
                <a:ext cx="470400" cy="465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R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551" name="Google Shape;551;p32"/>
              <p:cNvSpPr/>
              <p:nvPr/>
            </p:nvSpPr>
            <p:spPr>
              <a:xfrm>
                <a:off x="4958975" y="1665000"/>
                <a:ext cx="470400" cy="465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R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552" name="Google Shape;552;p32"/>
              <p:cNvSpPr/>
              <p:nvPr/>
            </p:nvSpPr>
            <p:spPr>
              <a:xfrm>
                <a:off x="5492375" y="1665000"/>
                <a:ext cx="470400" cy="465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R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553" name="Google Shape;553;p32"/>
              <p:cNvSpPr/>
              <p:nvPr/>
            </p:nvSpPr>
            <p:spPr>
              <a:xfrm>
                <a:off x="3853025" y="1701497"/>
                <a:ext cx="5487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······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554" name="Google Shape;554;p32"/>
              <p:cNvSpPr/>
              <p:nvPr/>
            </p:nvSpPr>
            <p:spPr>
              <a:xfrm>
                <a:off x="1868161" y="1700850"/>
                <a:ext cx="5487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···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55" name="Google Shape;555;p32"/>
            <p:cNvGrpSpPr/>
            <p:nvPr/>
          </p:nvGrpSpPr>
          <p:grpSpPr>
            <a:xfrm>
              <a:off x="4025522" y="1236150"/>
              <a:ext cx="744000" cy="894141"/>
              <a:chOff x="6082922" y="1236150"/>
              <a:chExt cx="744000" cy="894141"/>
            </a:xfrm>
          </p:grpSpPr>
          <p:sp>
            <p:nvSpPr>
              <p:cNvPr id="556" name="Google Shape;556;p32"/>
              <p:cNvSpPr txBox="1"/>
              <p:nvPr/>
            </p:nvSpPr>
            <p:spPr>
              <a:xfrm>
                <a:off x="6082922" y="1236150"/>
                <a:ext cx="744000" cy="31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Now</a:t>
                </a: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557" name="Google Shape;557;p32"/>
              <p:cNvSpPr/>
              <p:nvPr/>
            </p:nvSpPr>
            <p:spPr>
              <a:xfrm>
                <a:off x="6186309" y="1664991"/>
                <a:ext cx="470400" cy="465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R</a:t>
                </a: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558" name="Google Shape;558;p32"/>
          <p:cNvSpPr/>
          <p:nvPr/>
        </p:nvSpPr>
        <p:spPr>
          <a:xfrm>
            <a:off x="1080133" y="2042183"/>
            <a:ext cx="4321200" cy="89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559" name="Google Shape;559;p32"/>
          <p:cNvSpPr txBox="1"/>
          <p:nvPr/>
        </p:nvSpPr>
        <p:spPr>
          <a:xfrm>
            <a:off x="1699767" y="1231633"/>
            <a:ext cx="8370000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Sliding memory window</a:t>
            </a: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 mimics </a:t>
            </a:r>
            <a:r>
              <a:rPr kumimoji="0" lang="en" sz="2667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Belady</a:t>
            </a: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 boundary 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560" name="Google Shape;560;p32"/>
          <p:cNvSpPr txBox="1">
            <a:spLocks noGrp="1"/>
          </p:cNvSpPr>
          <p:nvPr>
            <p:ph type="body" idx="1"/>
          </p:nvPr>
        </p:nvSpPr>
        <p:spPr>
          <a:xfrm>
            <a:off x="4928800" y="3696024"/>
            <a:ext cx="69216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2667">
                <a:solidFill>
                  <a:schemeClr val="dk1"/>
                </a:solidFill>
              </a:rPr>
              <a:t>Only track objects within </a:t>
            </a:r>
            <a:r>
              <a:rPr lang="en" sz="2667">
                <a:solidFill>
                  <a:srgbClr val="0000FF"/>
                </a:solidFill>
              </a:rPr>
              <a:t>memory window</a:t>
            </a:r>
            <a:endParaRPr sz="2667"/>
          </a:p>
        </p:txBody>
      </p:sp>
      <p:sp>
        <p:nvSpPr>
          <p:cNvPr id="561" name="Google Shape;561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562" name="Google Shape;562;p32"/>
          <p:cNvSpPr txBox="1">
            <a:spLocks noGrp="1"/>
          </p:cNvSpPr>
          <p:nvPr>
            <p:ph type="body" idx="1"/>
          </p:nvPr>
        </p:nvSpPr>
        <p:spPr>
          <a:xfrm>
            <a:off x="4928800" y="4680432"/>
            <a:ext cx="6921600" cy="68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 sz="2667"/>
              <a:t>Window size is LRB’s main hyperparameter</a:t>
            </a:r>
            <a:endParaRPr sz="2667"/>
          </a:p>
          <a:p>
            <a:pPr indent="0">
              <a:spcAft>
                <a:spcPts val="2133"/>
              </a:spcAft>
              <a:buNone/>
            </a:pPr>
            <a:endParaRPr sz="2667"/>
          </a:p>
        </p:txBody>
      </p:sp>
    </p:spTree>
    <p:extLst>
      <p:ext uri="{BB962C8B-B14F-4D97-AF65-F5344CB8AC3E}">
        <p14:creationId xmlns:p14="http://schemas.microsoft.com/office/powerpoint/2010/main" val="127818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3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solidFill>
                  <a:srgbClr val="FF0000"/>
                </a:solidFill>
              </a:rPr>
              <a:t>Challenge 2: Training Data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568" name="Google Shape;568;p33"/>
          <p:cNvSpPr/>
          <p:nvPr/>
        </p:nvSpPr>
        <p:spPr>
          <a:xfrm>
            <a:off x="1080133" y="1720999"/>
            <a:ext cx="4321200" cy="1212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grpSp>
        <p:nvGrpSpPr>
          <p:cNvPr id="569" name="Google Shape;569;p33"/>
          <p:cNvGrpSpPr/>
          <p:nvPr/>
        </p:nvGrpSpPr>
        <p:grpSpPr>
          <a:xfrm>
            <a:off x="-150719" y="2220000"/>
            <a:ext cx="5459485" cy="620400"/>
            <a:chOff x="1868161" y="1665000"/>
            <a:chExt cx="4094614" cy="465300"/>
          </a:xfrm>
        </p:grpSpPr>
        <p:sp>
          <p:nvSpPr>
            <p:cNvPr id="570" name="Google Shape;570;p33"/>
            <p:cNvSpPr/>
            <p:nvPr/>
          </p:nvSpPr>
          <p:spPr>
            <a:xfrm>
              <a:off x="22919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28253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33587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44255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49589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75" name="Google Shape;575;p33"/>
            <p:cNvSpPr/>
            <p:nvPr/>
          </p:nvSpPr>
          <p:spPr>
            <a:xfrm>
              <a:off x="54923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3853025" y="170149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1868161" y="1700850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cxnSp>
        <p:nvCxnSpPr>
          <p:cNvPr id="578" name="Google Shape;578;p33"/>
          <p:cNvCxnSpPr/>
          <p:nvPr/>
        </p:nvCxnSpPr>
        <p:spPr>
          <a:xfrm>
            <a:off x="2935933" y="2921565"/>
            <a:ext cx="0" cy="604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79" name="Google Shape;579;p33"/>
          <p:cNvCxnSpPr/>
          <p:nvPr/>
        </p:nvCxnSpPr>
        <p:spPr>
          <a:xfrm>
            <a:off x="2935933" y="4289704"/>
            <a:ext cx="0" cy="604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0" name="Google Shape;580;p33"/>
          <p:cNvCxnSpPr>
            <a:stCxn id="581" idx="2"/>
          </p:cNvCxnSpPr>
          <p:nvPr/>
        </p:nvCxnSpPr>
        <p:spPr>
          <a:xfrm>
            <a:off x="5818800" y="4289684"/>
            <a:ext cx="0" cy="604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2" name="Google Shape;582;p33"/>
          <p:cNvCxnSpPr/>
          <p:nvPr/>
        </p:nvCxnSpPr>
        <p:spPr>
          <a:xfrm flipH="1">
            <a:off x="4020112" y="5456140"/>
            <a:ext cx="621600" cy="5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583" name="Google Shape;583;p33"/>
          <p:cNvGrpSpPr/>
          <p:nvPr/>
        </p:nvGrpSpPr>
        <p:grpSpPr>
          <a:xfrm>
            <a:off x="5106600" y="1648201"/>
            <a:ext cx="1424400" cy="2641484"/>
            <a:chOff x="5887350" y="1236150"/>
            <a:chExt cx="1068300" cy="1981113"/>
          </a:xfrm>
        </p:grpSpPr>
        <p:sp>
          <p:nvSpPr>
            <p:cNvPr id="584" name="Google Shape;584;p33"/>
            <p:cNvSpPr txBox="1"/>
            <p:nvPr/>
          </p:nvSpPr>
          <p:spPr>
            <a:xfrm>
              <a:off x="6082922" y="1236150"/>
              <a:ext cx="7440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Now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5887350" y="2644563"/>
              <a:ext cx="1068300" cy="5727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Cache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6186309" y="1664991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586" name="Google Shape;586;p33"/>
            <p:cNvCxnSpPr>
              <a:stCxn id="585" idx="2"/>
              <a:endCxn id="581" idx="0"/>
            </p:cNvCxnSpPr>
            <p:nvPr/>
          </p:nvCxnSpPr>
          <p:spPr>
            <a:xfrm>
              <a:off x="6421509" y="2130291"/>
              <a:ext cx="0" cy="5142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587" name="Google Shape;587;p33"/>
          <p:cNvSpPr/>
          <p:nvPr/>
        </p:nvSpPr>
        <p:spPr>
          <a:xfrm>
            <a:off x="6926767" y="1875200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past information to use? 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588" name="Google Shape;588;p33"/>
          <p:cNvSpPr/>
          <p:nvPr/>
        </p:nvSpPr>
        <p:spPr>
          <a:xfrm>
            <a:off x="6926767" y="2687996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Generate online training data?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589" name="Google Shape;589;p33"/>
          <p:cNvSpPr txBox="1"/>
          <p:nvPr/>
        </p:nvSpPr>
        <p:spPr>
          <a:xfrm>
            <a:off x="1723133" y="1709567"/>
            <a:ext cx="3035200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Past information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590" name="Google Shape;590;p33"/>
          <p:cNvSpPr/>
          <p:nvPr/>
        </p:nvSpPr>
        <p:spPr>
          <a:xfrm>
            <a:off x="1579000" y="4894500"/>
            <a:ext cx="2413200" cy="106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ML architecture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591" name="Google Shape;591;p33"/>
          <p:cNvSpPr/>
          <p:nvPr/>
        </p:nvSpPr>
        <p:spPr>
          <a:xfrm>
            <a:off x="1579000" y="3526100"/>
            <a:ext cx="2413200" cy="763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Training data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592" name="Google Shape;592;p33"/>
          <p:cNvSpPr/>
          <p:nvPr/>
        </p:nvSpPr>
        <p:spPr>
          <a:xfrm>
            <a:off x="4639066" y="4894500"/>
            <a:ext cx="2142729" cy="106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Eviction candidates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593" name="Google Shape;593;p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4356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4"/>
          <p:cNvSpPr txBox="1">
            <a:spLocks noGrp="1"/>
          </p:cNvSpPr>
          <p:nvPr>
            <p:ph type="title"/>
          </p:nvPr>
        </p:nvSpPr>
        <p:spPr>
          <a:xfrm>
            <a:off x="182866" y="182867"/>
            <a:ext cx="1200913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3600" dirty="0">
                <a:solidFill>
                  <a:srgbClr val="FF0000"/>
                </a:solidFill>
              </a:rPr>
              <a:t>Sample Training Data &amp; Label on Access or Boundary</a:t>
            </a:r>
            <a:endParaRPr sz="2400" dirty="0"/>
          </a:p>
        </p:txBody>
      </p:sp>
      <p:cxnSp>
        <p:nvCxnSpPr>
          <p:cNvPr id="599" name="Google Shape;599;p34"/>
          <p:cNvCxnSpPr>
            <a:endCxn id="600" idx="0"/>
          </p:cNvCxnSpPr>
          <p:nvPr/>
        </p:nvCxnSpPr>
        <p:spPr>
          <a:xfrm flipH="1">
            <a:off x="3121433" y="2424000"/>
            <a:ext cx="11200" cy="77160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0" name="Google Shape;600;p34"/>
          <p:cNvSpPr txBox="1">
            <a:spLocks noGrp="1"/>
          </p:cNvSpPr>
          <p:nvPr>
            <p:ph type="body" idx="1"/>
          </p:nvPr>
        </p:nvSpPr>
        <p:spPr>
          <a:xfrm>
            <a:off x="1572433" y="3195600"/>
            <a:ext cx="3098000" cy="681600"/>
          </a:xfrm>
          <a:prstGeom prst="rect">
            <a:avLst/>
          </a:prstGeom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buNone/>
            </a:pPr>
            <a:r>
              <a:rPr lang="en" sz="2667">
                <a:solidFill>
                  <a:srgbClr val="666666"/>
                </a:solidFill>
              </a:rPr>
              <a:t>Per object features</a:t>
            </a:r>
            <a:endParaRPr sz="2667" b="1">
              <a:solidFill>
                <a:srgbClr val="666666"/>
              </a:solidFill>
            </a:endParaRPr>
          </a:p>
        </p:txBody>
      </p:sp>
      <p:grpSp>
        <p:nvGrpSpPr>
          <p:cNvPr id="601" name="Google Shape;601;p34"/>
          <p:cNvGrpSpPr/>
          <p:nvPr/>
        </p:nvGrpSpPr>
        <p:grpSpPr>
          <a:xfrm>
            <a:off x="-150718" y="1140200"/>
            <a:ext cx="6510081" cy="1192200"/>
            <a:chOff x="-113039" y="1236150"/>
            <a:chExt cx="4882561" cy="894150"/>
          </a:xfrm>
        </p:grpSpPr>
        <p:grpSp>
          <p:nvGrpSpPr>
            <p:cNvPr id="602" name="Google Shape;602;p34"/>
            <p:cNvGrpSpPr/>
            <p:nvPr/>
          </p:nvGrpSpPr>
          <p:grpSpPr>
            <a:xfrm>
              <a:off x="-113039" y="1665000"/>
              <a:ext cx="4094614" cy="465300"/>
              <a:chOff x="1868161" y="1665000"/>
              <a:chExt cx="4094614" cy="465300"/>
            </a:xfrm>
          </p:grpSpPr>
          <p:sp>
            <p:nvSpPr>
              <p:cNvPr id="603" name="Google Shape;603;p34"/>
              <p:cNvSpPr/>
              <p:nvPr/>
            </p:nvSpPr>
            <p:spPr>
              <a:xfrm>
                <a:off x="2291975" y="1665000"/>
                <a:ext cx="470400" cy="465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R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604" name="Google Shape;604;p34"/>
              <p:cNvSpPr/>
              <p:nvPr/>
            </p:nvSpPr>
            <p:spPr>
              <a:xfrm>
                <a:off x="2825375" y="1665000"/>
                <a:ext cx="470400" cy="465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R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605" name="Google Shape;605;p34"/>
              <p:cNvSpPr/>
              <p:nvPr/>
            </p:nvSpPr>
            <p:spPr>
              <a:xfrm>
                <a:off x="3358775" y="1665000"/>
                <a:ext cx="470400" cy="465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R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606" name="Google Shape;606;p34"/>
              <p:cNvSpPr/>
              <p:nvPr/>
            </p:nvSpPr>
            <p:spPr>
              <a:xfrm>
                <a:off x="4425575" y="1665000"/>
                <a:ext cx="470400" cy="465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R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607" name="Google Shape;607;p34"/>
              <p:cNvSpPr/>
              <p:nvPr/>
            </p:nvSpPr>
            <p:spPr>
              <a:xfrm>
                <a:off x="4958975" y="1665000"/>
                <a:ext cx="470400" cy="465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R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608" name="Google Shape;608;p34"/>
              <p:cNvSpPr/>
              <p:nvPr/>
            </p:nvSpPr>
            <p:spPr>
              <a:xfrm>
                <a:off x="5492375" y="1665000"/>
                <a:ext cx="470400" cy="465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R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609" name="Google Shape;609;p34"/>
              <p:cNvSpPr/>
              <p:nvPr/>
            </p:nvSpPr>
            <p:spPr>
              <a:xfrm>
                <a:off x="3853025" y="1701497"/>
                <a:ext cx="5487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······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610" name="Google Shape;610;p34"/>
              <p:cNvSpPr/>
              <p:nvPr/>
            </p:nvSpPr>
            <p:spPr>
              <a:xfrm>
                <a:off x="1868161" y="1700850"/>
                <a:ext cx="5487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···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11" name="Google Shape;611;p34"/>
            <p:cNvGrpSpPr/>
            <p:nvPr/>
          </p:nvGrpSpPr>
          <p:grpSpPr>
            <a:xfrm>
              <a:off x="4025522" y="1236150"/>
              <a:ext cx="744000" cy="894141"/>
              <a:chOff x="6082922" y="1236150"/>
              <a:chExt cx="744000" cy="894141"/>
            </a:xfrm>
          </p:grpSpPr>
          <p:sp>
            <p:nvSpPr>
              <p:cNvPr id="612" name="Google Shape;612;p34"/>
              <p:cNvSpPr txBox="1"/>
              <p:nvPr/>
            </p:nvSpPr>
            <p:spPr>
              <a:xfrm>
                <a:off x="6082922" y="1236150"/>
                <a:ext cx="744000" cy="31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Now</a:t>
                </a: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613" name="Google Shape;613;p34"/>
              <p:cNvSpPr/>
              <p:nvPr/>
            </p:nvSpPr>
            <p:spPr>
              <a:xfrm>
                <a:off x="6186309" y="1664991"/>
                <a:ext cx="470400" cy="465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R</a:t>
                </a: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614" name="Google Shape;614;p34"/>
          <p:cNvSpPr/>
          <p:nvPr/>
        </p:nvSpPr>
        <p:spPr>
          <a:xfrm>
            <a:off x="1080133" y="1534183"/>
            <a:ext cx="4321200" cy="89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66666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615" name="Google Shape;615;p34"/>
          <p:cNvSpPr txBox="1"/>
          <p:nvPr/>
        </p:nvSpPr>
        <p:spPr>
          <a:xfrm>
            <a:off x="1322339" y="954955"/>
            <a:ext cx="4182873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Sliding memory window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grpSp>
        <p:nvGrpSpPr>
          <p:cNvPr id="616" name="Google Shape;616;p34"/>
          <p:cNvGrpSpPr/>
          <p:nvPr/>
        </p:nvGrpSpPr>
        <p:grpSpPr>
          <a:xfrm>
            <a:off x="3132634" y="3885135"/>
            <a:ext cx="1931951" cy="798800"/>
            <a:chOff x="2349475" y="3482723"/>
            <a:chExt cx="1448963" cy="599100"/>
          </a:xfrm>
        </p:grpSpPr>
        <p:sp>
          <p:nvSpPr>
            <p:cNvPr id="617" name="Google Shape;617;p34"/>
            <p:cNvSpPr txBox="1"/>
            <p:nvPr/>
          </p:nvSpPr>
          <p:spPr>
            <a:xfrm>
              <a:off x="2503938" y="3539300"/>
              <a:ext cx="12945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Sample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618" name="Google Shape;618;p34"/>
            <p:cNvCxnSpPr/>
            <p:nvPr/>
          </p:nvCxnSpPr>
          <p:spPr>
            <a:xfrm>
              <a:off x="2349475" y="3482723"/>
              <a:ext cx="9600" cy="5991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619" name="Google Shape;619;p34"/>
          <p:cNvSpPr txBox="1">
            <a:spLocks noGrp="1"/>
          </p:cNvSpPr>
          <p:nvPr>
            <p:ph type="body" idx="1"/>
          </p:nvPr>
        </p:nvSpPr>
        <p:spPr>
          <a:xfrm>
            <a:off x="1222033" y="4678488"/>
            <a:ext cx="3944000" cy="6816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buNone/>
            </a:pPr>
            <a:r>
              <a:rPr lang="en" sz="2667"/>
              <a:t>Unlabeled training data</a:t>
            </a:r>
            <a:endParaRPr sz="2667"/>
          </a:p>
        </p:txBody>
      </p:sp>
      <p:grpSp>
        <p:nvGrpSpPr>
          <p:cNvPr id="620" name="Google Shape;620;p34"/>
          <p:cNvGrpSpPr/>
          <p:nvPr/>
        </p:nvGrpSpPr>
        <p:grpSpPr>
          <a:xfrm>
            <a:off x="6604001" y="2908625"/>
            <a:ext cx="5790833" cy="1869945"/>
            <a:chOff x="4953000" y="2476500"/>
            <a:chExt cx="4343125" cy="1765209"/>
          </a:xfrm>
        </p:grpSpPr>
        <p:sp>
          <p:nvSpPr>
            <p:cNvPr id="621" name="Google Shape;621;p34"/>
            <p:cNvSpPr/>
            <p:nvPr/>
          </p:nvSpPr>
          <p:spPr>
            <a:xfrm>
              <a:off x="4953000" y="2476500"/>
              <a:ext cx="1676371" cy="1765209"/>
            </a:xfrm>
            <a:custGeom>
              <a:avLst/>
              <a:gdLst/>
              <a:ahLst/>
              <a:cxnLst/>
              <a:rect l="l" t="t" r="r" b="b"/>
              <a:pathLst>
                <a:path w="72390" h="12954" extrusionOk="0">
                  <a:moveTo>
                    <a:pt x="0" y="0"/>
                  </a:moveTo>
                  <a:lnTo>
                    <a:pt x="72390" y="0"/>
                  </a:lnTo>
                  <a:lnTo>
                    <a:pt x="72390" y="12954"/>
                  </a:lnTo>
                </a:path>
              </a:pathLst>
            </a:cu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2" name="Google Shape;622;p34"/>
            <p:cNvSpPr txBox="1"/>
            <p:nvPr/>
          </p:nvSpPr>
          <p:spPr>
            <a:xfrm>
              <a:off x="6629425" y="2965950"/>
              <a:ext cx="26667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Past</a:t>
              </a: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 </a:t>
              </a: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memory window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23" name="Google Shape;623;p34"/>
          <p:cNvGrpSpPr/>
          <p:nvPr/>
        </p:nvGrpSpPr>
        <p:grpSpPr>
          <a:xfrm>
            <a:off x="5166030" y="2895567"/>
            <a:ext cx="3163937" cy="2166631"/>
            <a:chOff x="3874540" y="2476510"/>
            <a:chExt cx="2372953" cy="2038350"/>
          </a:xfrm>
        </p:grpSpPr>
        <p:sp>
          <p:nvSpPr>
            <p:cNvPr id="624" name="Google Shape;624;p34"/>
            <p:cNvSpPr txBox="1"/>
            <p:nvPr/>
          </p:nvSpPr>
          <p:spPr>
            <a:xfrm>
              <a:off x="4952994" y="2978824"/>
              <a:ext cx="1294500" cy="64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Access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grpSp>
          <p:nvGrpSpPr>
            <p:cNvPr id="625" name="Google Shape;625;p34"/>
            <p:cNvGrpSpPr/>
            <p:nvPr/>
          </p:nvGrpSpPr>
          <p:grpSpPr>
            <a:xfrm>
              <a:off x="3874540" y="2476510"/>
              <a:ext cx="1078420" cy="2038350"/>
              <a:chOff x="3874540" y="2476510"/>
              <a:chExt cx="1078420" cy="2038350"/>
            </a:xfrm>
          </p:grpSpPr>
          <p:sp>
            <p:nvSpPr>
              <p:cNvPr id="626" name="Google Shape;626;p34"/>
              <p:cNvSpPr/>
              <p:nvPr/>
            </p:nvSpPr>
            <p:spPr>
              <a:xfrm>
                <a:off x="3874540" y="2476510"/>
                <a:ext cx="297414" cy="2038350"/>
              </a:xfrm>
              <a:custGeom>
                <a:avLst/>
                <a:gdLst/>
                <a:ahLst/>
                <a:cxnLst/>
                <a:rect l="l" t="t" r="r" b="b"/>
                <a:pathLst>
                  <a:path w="25146" h="81534" extrusionOk="0">
                    <a:moveTo>
                      <a:pt x="0" y="81534"/>
                    </a:moveTo>
                    <a:lnTo>
                      <a:pt x="25146" y="81534"/>
                    </a:lnTo>
                    <a:lnTo>
                      <a:pt x="25146" y="0"/>
                    </a:lnTo>
                  </a:path>
                </a:pathLst>
              </a:cu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Google Shape;627;p34"/>
              <p:cNvSpPr/>
              <p:nvPr/>
            </p:nvSpPr>
            <p:spPr>
              <a:xfrm>
                <a:off x="4165719" y="2488803"/>
                <a:ext cx="787241" cy="1752903"/>
              </a:xfrm>
              <a:custGeom>
                <a:avLst/>
                <a:gdLst/>
                <a:ahLst/>
                <a:cxnLst/>
                <a:rect l="l" t="t" r="r" b="b"/>
                <a:pathLst>
                  <a:path w="72390" h="12954" extrusionOk="0">
                    <a:moveTo>
                      <a:pt x="0" y="0"/>
                    </a:moveTo>
                    <a:lnTo>
                      <a:pt x="72390" y="0"/>
                    </a:lnTo>
                    <a:lnTo>
                      <a:pt x="72390" y="12954"/>
                    </a:lnTo>
                  </a:path>
                </a:pathLst>
              </a:custGeom>
              <a:noFill/>
              <a:ln w="381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28" name="Google Shape;628;p34"/>
          <p:cNvSpPr txBox="1">
            <a:spLocks noGrp="1"/>
          </p:cNvSpPr>
          <p:nvPr>
            <p:ph type="body" idx="1"/>
          </p:nvPr>
        </p:nvSpPr>
        <p:spPr>
          <a:xfrm>
            <a:off x="6032700" y="4851033"/>
            <a:ext cx="3555600" cy="681600"/>
          </a:xfrm>
          <a:prstGeom prst="rect">
            <a:avLst/>
          </a:prstGeom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buNone/>
            </a:pPr>
            <a:r>
              <a:rPr lang="en" sz="2667">
                <a:solidFill>
                  <a:srgbClr val="FF0000"/>
                </a:solidFill>
              </a:rPr>
              <a:t>Labeled training data</a:t>
            </a:r>
            <a:endParaRPr sz="2667">
              <a:solidFill>
                <a:srgbClr val="FF0000"/>
              </a:solidFill>
            </a:endParaRPr>
          </a:p>
        </p:txBody>
      </p:sp>
      <p:sp>
        <p:nvSpPr>
          <p:cNvPr id="629" name="Google Shape;629;p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40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1) Record video on phone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app have access to video device?</a:t>
            </a:r>
          </a:p>
          <a:p>
            <a:r>
              <a:rPr lang="en-US" dirty="0"/>
              <a:t>Interface to video device via OS</a:t>
            </a:r>
          </a:p>
          <a:p>
            <a:r>
              <a:rPr lang="en-US" dirty="0"/>
              <a:t>Interface to storage via OS</a:t>
            </a:r>
          </a:p>
        </p:txBody>
      </p:sp>
    </p:spTree>
    <p:extLst>
      <p:ext uri="{BB962C8B-B14F-4D97-AF65-F5344CB8AC3E}">
        <p14:creationId xmlns:p14="http://schemas.microsoft.com/office/powerpoint/2010/main" val="19233828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5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solidFill>
                  <a:srgbClr val="9900FF"/>
                </a:solidFill>
              </a:rPr>
              <a:t>Challenge 3: ML Architecture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635" name="Google Shape;635;p35"/>
          <p:cNvSpPr txBox="1"/>
          <p:nvPr/>
        </p:nvSpPr>
        <p:spPr>
          <a:xfrm>
            <a:off x="7005000" y="4237900"/>
            <a:ext cx="4595600" cy="19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Large potential design space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00FF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636" name="Google Shape;636;p35"/>
          <p:cNvSpPr/>
          <p:nvPr/>
        </p:nvSpPr>
        <p:spPr>
          <a:xfrm>
            <a:off x="1080133" y="1720999"/>
            <a:ext cx="4321200" cy="1212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grpSp>
        <p:nvGrpSpPr>
          <p:cNvPr id="637" name="Google Shape;637;p35"/>
          <p:cNvGrpSpPr/>
          <p:nvPr/>
        </p:nvGrpSpPr>
        <p:grpSpPr>
          <a:xfrm>
            <a:off x="-150719" y="2220000"/>
            <a:ext cx="5459485" cy="620400"/>
            <a:chOff x="1868161" y="1665000"/>
            <a:chExt cx="4094614" cy="465300"/>
          </a:xfrm>
        </p:grpSpPr>
        <p:sp>
          <p:nvSpPr>
            <p:cNvPr id="638" name="Google Shape;638;p35"/>
            <p:cNvSpPr/>
            <p:nvPr/>
          </p:nvSpPr>
          <p:spPr>
            <a:xfrm>
              <a:off x="22919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639" name="Google Shape;639;p35"/>
            <p:cNvSpPr/>
            <p:nvPr/>
          </p:nvSpPr>
          <p:spPr>
            <a:xfrm>
              <a:off x="28253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33587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641" name="Google Shape;641;p35"/>
            <p:cNvSpPr/>
            <p:nvPr/>
          </p:nvSpPr>
          <p:spPr>
            <a:xfrm>
              <a:off x="44255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642" name="Google Shape;642;p35"/>
            <p:cNvSpPr/>
            <p:nvPr/>
          </p:nvSpPr>
          <p:spPr>
            <a:xfrm>
              <a:off x="49589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643" name="Google Shape;643;p35"/>
            <p:cNvSpPr/>
            <p:nvPr/>
          </p:nvSpPr>
          <p:spPr>
            <a:xfrm>
              <a:off x="54923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3853025" y="170149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1868161" y="1700850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cxnSp>
        <p:nvCxnSpPr>
          <p:cNvPr id="646" name="Google Shape;646;p35"/>
          <p:cNvCxnSpPr/>
          <p:nvPr/>
        </p:nvCxnSpPr>
        <p:spPr>
          <a:xfrm>
            <a:off x="2935933" y="2921565"/>
            <a:ext cx="0" cy="604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47" name="Google Shape;647;p35"/>
          <p:cNvCxnSpPr/>
          <p:nvPr/>
        </p:nvCxnSpPr>
        <p:spPr>
          <a:xfrm>
            <a:off x="2935933" y="4289704"/>
            <a:ext cx="0" cy="604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48" name="Google Shape;648;p35"/>
          <p:cNvCxnSpPr>
            <a:stCxn id="649" idx="2"/>
          </p:cNvCxnSpPr>
          <p:nvPr/>
        </p:nvCxnSpPr>
        <p:spPr>
          <a:xfrm>
            <a:off x="5818800" y="4289684"/>
            <a:ext cx="0" cy="604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50" name="Google Shape;650;p35"/>
          <p:cNvCxnSpPr/>
          <p:nvPr/>
        </p:nvCxnSpPr>
        <p:spPr>
          <a:xfrm flipH="1">
            <a:off x="4020112" y="5456140"/>
            <a:ext cx="621600" cy="5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651" name="Google Shape;651;p35"/>
          <p:cNvGrpSpPr/>
          <p:nvPr/>
        </p:nvGrpSpPr>
        <p:grpSpPr>
          <a:xfrm>
            <a:off x="5106600" y="1648201"/>
            <a:ext cx="1424400" cy="2641484"/>
            <a:chOff x="5887350" y="1236150"/>
            <a:chExt cx="1068300" cy="1981113"/>
          </a:xfrm>
        </p:grpSpPr>
        <p:sp>
          <p:nvSpPr>
            <p:cNvPr id="652" name="Google Shape;652;p35"/>
            <p:cNvSpPr txBox="1"/>
            <p:nvPr/>
          </p:nvSpPr>
          <p:spPr>
            <a:xfrm>
              <a:off x="6082922" y="1236150"/>
              <a:ext cx="7440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Now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5887350" y="2644563"/>
              <a:ext cx="1068300" cy="5727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Cache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6186309" y="1664991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654" name="Google Shape;654;p35"/>
            <p:cNvCxnSpPr>
              <a:stCxn id="653" idx="2"/>
              <a:endCxn id="649" idx="0"/>
            </p:cNvCxnSpPr>
            <p:nvPr/>
          </p:nvCxnSpPr>
          <p:spPr>
            <a:xfrm>
              <a:off x="6421509" y="2130291"/>
              <a:ext cx="0" cy="5142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655" name="Google Shape;655;p35"/>
          <p:cNvSpPr/>
          <p:nvPr/>
        </p:nvSpPr>
        <p:spPr>
          <a:xfrm>
            <a:off x="6926767" y="1875200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past information to use? 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656" name="Google Shape;656;p35"/>
          <p:cNvSpPr/>
          <p:nvPr/>
        </p:nvSpPr>
        <p:spPr>
          <a:xfrm>
            <a:off x="6926767" y="2687996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Generate online training data?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657" name="Google Shape;657;p35"/>
          <p:cNvSpPr/>
          <p:nvPr/>
        </p:nvSpPr>
        <p:spPr>
          <a:xfrm>
            <a:off x="6926767" y="3500808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ML architecture to select?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9900FF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658" name="Google Shape;658;p35"/>
          <p:cNvSpPr txBox="1"/>
          <p:nvPr/>
        </p:nvSpPr>
        <p:spPr>
          <a:xfrm>
            <a:off x="1723133" y="1709567"/>
            <a:ext cx="3035200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Past information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659" name="Google Shape;659;p35"/>
          <p:cNvSpPr/>
          <p:nvPr/>
        </p:nvSpPr>
        <p:spPr>
          <a:xfrm>
            <a:off x="1579000" y="4894500"/>
            <a:ext cx="2413200" cy="106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ML architecture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00FF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660" name="Google Shape;660;p35"/>
          <p:cNvSpPr/>
          <p:nvPr/>
        </p:nvSpPr>
        <p:spPr>
          <a:xfrm>
            <a:off x="1579000" y="3526100"/>
            <a:ext cx="2413200" cy="763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Training data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661" name="Google Shape;661;p35"/>
          <p:cNvSpPr/>
          <p:nvPr/>
        </p:nvSpPr>
        <p:spPr>
          <a:xfrm>
            <a:off x="4639067" y="4894500"/>
            <a:ext cx="2029200" cy="106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Eviction candidates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662" name="Google Shape;662;p3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493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6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solidFill>
                  <a:srgbClr val="9900FF"/>
                </a:solidFill>
              </a:rPr>
              <a:t>Solution 3: Feature &amp; Model Selection</a:t>
            </a:r>
            <a:endParaRPr/>
          </a:p>
        </p:txBody>
      </p:sp>
      <p:pic>
        <p:nvPicPr>
          <p:cNvPr id="668" name="Google Shape;66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3801" y="1941234"/>
            <a:ext cx="5774833" cy="16349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6"/>
          <p:cNvSpPr txBox="1">
            <a:spLocks noGrp="1"/>
          </p:cNvSpPr>
          <p:nvPr>
            <p:ph type="body" idx="1"/>
          </p:nvPr>
        </p:nvSpPr>
        <p:spPr>
          <a:xfrm>
            <a:off x="5653959" y="3576133"/>
            <a:ext cx="7071600" cy="197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2667"/>
              <a:t>Gradient boosting decision trees</a:t>
            </a:r>
            <a:endParaRPr sz="2667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sz="2667" b="1">
                <a:solidFill>
                  <a:schemeClr val="dk1"/>
                </a:solidFill>
              </a:rPr>
              <a:t>Lightweight</a:t>
            </a:r>
            <a:r>
              <a:rPr lang="en" sz="2667">
                <a:solidFill>
                  <a:schemeClr val="dk1"/>
                </a:solidFill>
              </a:rPr>
              <a:t> &amp; </a:t>
            </a:r>
            <a:r>
              <a:rPr lang="en" sz="2667" b="1">
                <a:solidFill>
                  <a:schemeClr val="dk1"/>
                </a:solidFill>
              </a:rPr>
              <a:t>high good decision ratio</a:t>
            </a:r>
            <a:endParaRPr sz="2667" b="1">
              <a:solidFill>
                <a:schemeClr val="dk1"/>
              </a:solidFill>
            </a:endParaRPr>
          </a:p>
        </p:txBody>
      </p:sp>
      <p:sp>
        <p:nvSpPr>
          <p:cNvPr id="670" name="Google Shape;670;p36"/>
          <p:cNvSpPr txBox="1">
            <a:spLocks noGrp="1"/>
          </p:cNvSpPr>
          <p:nvPr>
            <p:ph type="body" idx="1"/>
          </p:nvPr>
        </p:nvSpPr>
        <p:spPr>
          <a:xfrm>
            <a:off x="2642317" y="5852517"/>
            <a:ext cx="5893200" cy="56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sz="2667"/>
              <a:t>T</a:t>
            </a:r>
            <a:r>
              <a:rPr lang="en" sz="2667">
                <a:solidFill>
                  <a:schemeClr val="dk1"/>
                </a:solidFill>
              </a:rPr>
              <a:t>raining ~300 ms, prediction ~30 us</a:t>
            </a:r>
            <a:endParaRPr sz="2667">
              <a:solidFill>
                <a:schemeClr val="dk1"/>
              </a:solidFill>
            </a:endParaRPr>
          </a:p>
        </p:txBody>
      </p:sp>
      <p:graphicFrame>
        <p:nvGraphicFramePr>
          <p:cNvPr id="671" name="Google Shape;671;p36"/>
          <p:cNvGraphicFramePr/>
          <p:nvPr/>
        </p:nvGraphicFramePr>
        <p:xfrm>
          <a:off x="281421" y="2188600"/>
          <a:ext cx="5266800" cy="355434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892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0" i="0" dirty="0">
                          <a:latin typeface="Helvetica Neue Medium" panose="02000503000000020004" pitchFamily="2" charset="0"/>
                        </a:rPr>
                        <a:t>Features</a:t>
                      </a:r>
                      <a:endParaRPr sz="2700" dirty="0"/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92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0" i="0" dirty="0">
                          <a:solidFill>
                            <a:schemeClr val="dk1"/>
                          </a:solidFill>
                          <a:latin typeface="Helvetica Neue Medium" panose="02000503000000020004" pitchFamily="2" charset="0"/>
                        </a:rPr>
                        <a:t>Object size</a:t>
                      </a:r>
                      <a:endParaRPr sz="2700" dirty="0"/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92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0" i="0" dirty="0">
                          <a:solidFill>
                            <a:schemeClr val="dk1"/>
                          </a:solidFill>
                          <a:latin typeface="Helvetica Neue Medium" panose="02000503000000020004" pitchFamily="2" charset="0"/>
                        </a:rPr>
                        <a:t>Object type</a:t>
                      </a:r>
                      <a:endParaRPr sz="2700" dirty="0"/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404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0" i="0" dirty="0">
                          <a:solidFill>
                            <a:schemeClr val="dk1"/>
                          </a:solidFill>
                          <a:latin typeface="Helvetica Neue Medium" panose="02000503000000020004" pitchFamily="2" charset="0"/>
                        </a:rPr>
                        <a:t>Inter-request distances</a:t>
                      </a:r>
                      <a:endParaRPr sz="27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dirty="0">
                          <a:solidFill>
                            <a:schemeClr val="dk1"/>
                          </a:solidFill>
                        </a:rPr>
                        <a:t>(recency)</a:t>
                      </a:r>
                      <a:endParaRPr sz="2700" dirty="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404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 b="0" i="0" dirty="0">
                          <a:solidFill>
                            <a:schemeClr val="dk1"/>
                          </a:solidFill>
                          <a:latin typeface="Helvetica Neue Medium" panose="02000503000000020004" pitchFamily="2" charset="0"/>
                        </a:rPr>
                        <a:t>Exponential decay </a:t>
                      </a:r>
                      <a:r>
                        <a:rPr lang="en" sz="2700" dirty="0">
                          <a:solidFill>
                            <a:schemeClr val="dk1"/>
                          </a:solidFill>
                        </a:rPr>
                        <a:t>counters</a:t>
                      </a:r>
                      <a:br>
                        <a:rPr lang="en-US" sz="2700" dirty="0">
                          <a:solidFill>
                            <a:schemeClr val="dk1"/>
                          </a:solidFill>
                        </a:rPr>
                      </a:br>
                      <a:r>
                        <a:rPr lang="en" sz="2700" dirty="0">
                          <a:solidFill>
                            <a:schemeClr val="dk1"/>
                          </a:solidFill>
                        </a:rPr>
                        <a:t>(long-term frequencies)</a:t>
                      </a:r>
                      <a:endParaRPr sz="2700" dirty="0"/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72" name="Google Shape;672;p36"/>
          <p:cNvSpPr txBox="1">
            <a:spLocks noGrp="1"/>
          </p:cNvSpPr>
          <p:nvPr>
            <p:ph type="body" idx="1"/>
          </p:nvPr>
        </p:nvSpPr>
        <p:spPr>
          <a:xfrm>
            <a:off x="1690000" y="1088567"/>
            <a:ext cx="8812000" cy="62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sz="2667"/>
              <a:t>Use good decision ratio to evaluate new designs</a:t>
            </a:r>
            <a:endParaRPr sz="2667">
              <a:solidFill>
                <a:schemeClr val="dk1"/>
              </a:solidFill>
            </a:endParaRPr>
          </a:p>
        </p:txBody>
      </p:sp>
      <p:sp>
        <p:nvSpPr>
          <p:cNvPr id="673" name="Google Shape;673;p3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14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7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solidFill>
                  <a:srgbClr val="38761D"/>
                </a:solidFill>
              </a:rPr>
              <a:t>Challenge 4: Eviction Candidates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679" name="Google Shape;679;p37"/>
          <p:cNvSpPr/>
          <p:nvPr/>
        </p:nvSpPr>
        <p:spPr>
          <a:xfrm>
            <a:off x="1080133" y="1720999"/>
            <a:ext cx="4321200" cy="1212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grpSp>
        <p:nvGrpSpPr>
          <p:cNvPr id="680" name="Google Shape;680;p37"/>
          <p:cNvGrpSpPr/>
          <p:nvPr/>
        </p:nvGrpSpPr>
        <p:grpSpPr>
          <a:xfrm>
            <a:off x="-150719" y="2220000"/>
            <a:ext cx="5459485" cy="620400"/>
            <a:chOff x="1868161" y="1665000"/>
            <a:chExt cx="4094614" cy="465300"/>
          </a:xfrm>
        </p:grpSpPr>
        <p:sp>
          <p:nvSpPr>
            <p:cNvPr id="681" name="Google Shape;681;p37"/>
            <p:cNvSpPr/>
            <p:nvPr/>
          </p:nvSpPr>
          <p:spPr>
            <a:xfrm>
              <a:off x="22919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682" name="Google Shape;682;p37"/>
            <p:cNvSpPr/>
            <p:nvPr/>
          </p:nvSpPr>
          <p:spPr>
            <a:xfrm>
              <a:off x="28253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683" name="Google Shape;683;p37"/>
            <p:cNvSpPr/>
            <p:nvPr/>
          </p:nvSpPr>
          <p:spPr>
            <a:xfrm>
              <a:off x="33587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684" name="Google Shape;684;p37"/>
            <p:cNvSpPr/>
            <p:nvPr/>
          </p:nvSpPr>
          <p:spPr>
            <a:xfrm>
              <a:off x="44255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685" name="Google Shape;685;p37"/>
            <p:cNvSpPr/>
            <p:nvPr/>
          </p:nvSpPr>
          <p:spPr>
            <a:xfrm>
              <a:off x="49589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686" name="Google Shape;686;p37"/>
            <p:cNvSpPr/>
            <p:nvPr/>
          </p:nvSpPr>
          <p:spPr>
            <a:xfrm>
              <a:off x="5492375" y="1665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687" name="Google Shape;687;p37"/>
            <p:cNvSpPr/>
            <p:nvPr/>
          </p:nvSpPr>
          <p:spPr>
            <a:xfrm>
              <a:off x="3853025" y="170149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688" name="Google Shape;688;p37"/>
            <p:cNvSpPr/>
            <p:nvPr/>
          </p:nvSpPr>
          <p:spPr>
            <a:xfrm>
              <a:off x="1868161" y="1700850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cxnSp>
        <p:nvCxnSpPr>
          <p:cNvPr id="689" name="Google Shape;689;p37"/>
          <p:cNvCxnSpPr/>
          <p:nvPr/>
        </p:nvCxnSpPr>
        <p:spPr>
          <a:xfrm>
            <a:off x="2935933" y="2921565"/>
            <a:ext cx="0" cy="604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90" name="Google Shape;690;p37"/>
          <p:cNvCxnSpPr/>
          <p:nvPr/>
        </p:nvCxnSpPr>
        <p:spPr>
          <a:xfrm>
            <a:off x="2935933" y="4289704"/>
            <a:ext cx="0" cy="604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91" name="Google Shape;691;p37"/>
          <p:cNvCxnSpPr>
            <a:stCxn id="692" idx="2"/>
          </p:cNvCxnSpPr>
          <p:nvPr/>
        </p:nvCxnSpPr>
        <p:spPr>
          <a:xfrm>
            <a:off x="5818800" y="4289684"/>
            <a:ext cx="0" cy="604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93" name="Google Shape;693;p37"/>
          <p:cNvCxnSpPr/>
          <p:nvPr/>
        </p:nvCxnSpPr>
        <p:spPr>
          <a:xfrm flipH="1">
            <a:off x="4020112" y="5456140"/>
            <a:ext cx="621600" cy="52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694" name="Google Shape;694;p37"/>
          <p:cNvGrpSpPr/>
          <p:nvPr/>
        </p:nvGrpSpPr>
        <p:grpSpPr>
          <a:xfrm>
            <a:off x="5106600" y="1648201"/>
            <a:ext cx="1424400" cy="2641484"/>
            <a:chOff x="5887350" y="1236150"/>
            <a:chExt cx="1068300" cy="1981113"/>
          </a:xfrm>
        </p:grpSpPr>
        <p:sp>
          <p:nvSpPr>
            <p:cNvPr id="695" name="Google Shape;695;p37"/>
            <p:cNvSpPr txBox="1"/>
            <p:nvPr/>
          </p:nvSpPr>
          <p:spPr>
            <a:xfrm>
              <a:off x="6082922" y="1236150"/>
              <a:ext cx="7440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Now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692" name="Google Shape;692;p37"/>
            <p:cNvSpPr/>
            <p:nvPr/>
          </p:nvSpPr>
          <p:spPr>
            <a:xfrm>
              <a:off x="5887350" y="2644563"/>
              <a:ext cx="1068300" cy="5727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Cache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696" name="Google Shape;696;p37"/>
            <p:cNvSpPr/>
            <p:nvPr/>
          </p:nvSpPr>
          <p:spPr>
            <a:xfrm>
              <a:off x="6186309" y="1664991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697" name="Google Shape;697;p37"/>
            <p:cNvCxnSpPr>
              <a:stCxn id="696" idx="2"/>
              <a:endCxn id="692" idx="0"/>
            </p:cNvCxnSpPr>
            <p:nvPr/>
          </p:nvCxnSpPr>
          <p:spPr>
            <a:xfrm>
              <a:off x="6421509" y="2130291"/>
              <a:ext cx="0" cy="5142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698" name="Google Shape;698;p37"/>
          <p:cNvSpPr txBox="1"/>
          <p:nvPr/>
        </p:nvSpPr>
        <p:spPr>
          <a:xfrm>
            <a:off x="1723133" y="1709567"/>
            <a:ext cx="3035200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Past information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699" name="Google Shape;699;p37"/>
          <p:cNvSpPr/>
          <p:nvPr/>
        </p:nvSpPr>
        <p:spPr>
          <a:xfrm>
            <a:off x="1579000" y="4894500"/>
            <a:ext cx="2413200" cy="106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ML architecture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700" name="Google Shape;700;p37"/>
          <p:cNvSpPr/>
          <p:nvPr/>
        </p:nvSpPr>
        <p:spPr>
          <a:xfrm>
            <a:off x="1579000" y="3526100"/>
            <a:ext cx="2413200" cy="763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Training data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701" name="Google Shape;701;p37"/>
          <p:cNvSpPr/>
          <p:nvPr/>
        </p:nvSpPr>
        <p:spPr>
          <a:xfrm>
            <a:off x="4639066" y="4894500"/>
            <a:ext cx="2287699" cy="106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Eviction candidates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702" name="Google Shape;702;p37"/>
          <p:cNvSpPr/>
          <p:nvPr/>
        </p:nvSpPr>
        <p:spPr>
          <a:xfrm>
            <a:off x="6926767" y="4313604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How to select evict candidates?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703" name="Google Shape;703;p37"/>
          <p:cNvSpPr/>
          <p:nvPr/>
        </p:nvSpPr>
        <p:spPr>
          <a:xfrm>
            <a:off x="6926767" y="1875200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past information to use? 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704" name="Google Shape;704;p37"/>
          <p:cNvSpPr/>
          <p:nvPr/>
        </p:nvSpPr>
        <p:spPr>
          <a:xfrm>
            <a:off x="6926767" y="2687996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Generate online training data?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705" name="Google Shape;705;p37"/>
          <p:cNvSpPr/>
          <p:nvPr/>
        </p:nvSpPr>
        <p:spPr>
          <a:xfrm>
            <a:off x="6926767" y="3500808"/>
            <a:ext cx="5101600" cy="6204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What ML architecture to select?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sp>
        <p:nvSpPr>
          <p:cNvPr id="706" name="Google Shape;706;p3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8898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8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solidFill>
                  <a:srgbClr val="38761D"/>
                </a:solidFill>
              </a:rPr>
              <a:t>Solution 4: Random Sampling for Eviction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712" name="Google Shape;712;p38"/>
          <p:cNvSpPr txBox="1">
            <a:spLocks noGrp="1"/>
          </p:cNvSpPr>
          <p:nvPr>
            <p:ph type="body" idx="1"/>
          </p:nvPr>
        </p:nvSpPr>
        <p:spPr>
          <a:xfrm>
            <a:off x="1361600" y="3167833"/>
            <a:ext cx="9468800" cy="249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2667"/>
              <a:t>Can mimic relaxed Belady if we can</a:t>
            </a:r>
            <a:br>
              <a:rPr lang="en" sz="2667"/>
            </a:br>
            <a:r>
              <a:rPr lang="en" sz="2667"/>
              <a:t>find 1 object beyond the boundary</a:t>
            </a:r>
            <a:endParaRPr sz="2667"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sz="2667"/>
              <a:t>k=64 candidates; more does not improve </a:t>
            </a:r>
            <a:br>
              <a:rPr lang="en" sz="2667"/>
            </a:br>
            <a:r>
              <a:rPr lang="en" sz="2667"/>
              <a:t>good decision ratio</a:t>
            </a:r>
            <a:endParaRPr sz="2667"/>
          </a:p>
        </p:txBody>
      </p:sp>
      <p:grpSp>
        <p:nvGrpSpPr>
          <p:cNvPr id="713" name="Google Shape;713;p38"/>
          <p:cNvGrpSpPr/>
          <p:nvPr/>
        </p:nvGrpSpPr>
        <p:grpSpPr>
          <a:xfrm>
            <a:off x="4827682" y="1140201"/>
            <a:ext cx="6681719" cy="2641484"/>
            <a:chOff x="3620761" y="855150"/>
            <a:chExt cx="5011289" cy="1981113"/>
          </a:xfrm>
        </p:grpSpPr>
        <p:sp>
          <p:nvSpPr>
            <p:cNvPr id="714" name="Google Shape;714;p38"/>
            <p:cNvSpPr/>
            <p:nvPr/>
          </p:nvSpPr>
          <p:spPr>
            <a:xfrm>
              <a:off x="4543900" y="909749"/>
              <a:ext cx="3240900" cy="9090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grpSp>
          <p:nvGrpSpPr>
            <p:cNvPr id="715" name="Google Shape;715;p38"/>
            <p:cNvGrpSpPr/>
            <p:nvPr/>
          </p:nvGrpSpPr>
          <p:grpSpPr>
            <a:xfrm>
              <a:off x="3620761" y="1284000"/>
              <a:ext cx="4094614" cy="465300"/>
              <a:chOff x="1868161" y="1665000"/>
              <a:chExt cx="4094614" cy="465300"/>
            </a:xfrm>
          </p:grpSpPr>
          <p:sp>
            <p:nvSpPr>
              <p:cNvPr id="716" name="Google Shape;716;p38"/>
              <p:cNvSpPr/>
              <p:nvPr/>
            </p:nvSpPr>
            <p:spPr>
              <a:xfrm>
                <a:off x="2291975" y="1665000"/>
                <a:ext cx="470400" cy="465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R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17" name="Google Shape;717;p38"/>
              <p:cNvSpPr/>
              <p:nvPr/>
            </p:nvSpPr>
            <p:spPr>
              <a:xfrm>
                <a:off x="2825375" y="1665000"/>
                <a:ext cx="470400" cy="465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R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18" name="Google Shape;718;p38"/>
              <p:cNvSpPr/>
              <p:nvPr/>
            </p:nvSpPr>
            <p:spPr>
              <a:xfrm>
                <a:off x="3358775" y="1665000"/>
                <a:ext cx="470400" cy="465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R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19" name="Google Shape;719;p38"/>
              <p:cNvSpPr/>
              <p:nvPr/>
            </p:nvSpPr>
            <p:spPr>
              <a:xfrm>
                <a:off x="4425575" y="1665000"/>
                <a:ext cx="470400" cy="465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R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20" name="Google Shape;720;p38"/>
              <p:cNvSpPr/>
              <p:nvPr/>
            </p:nvSpPr>
            <p:spPr>
              <a:xfrm>
                <a:off x="4958975" y="1665000"/>
                <a:ext cx="470400" cy="465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R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21" name="Google Shape;721;p38"/>
              <p:cNvSpPr/>
              <p:nvPr/>
            </p:nvSpPr>
            <p:spPr>
              <a:xfrm>
                <a:off x="5492375" y="1665000"/>
                <a:ext cx="470400" cy="465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R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22" name="Google Shape;722;p38"/>
              <p:cNvSpPr/>
              <p:nvPr/>
            </p:nvSpPr>
            <p:spPr>
              <a:xfrm>
                <a:off x="3853025" y="1701497"/>
                <a:ext cx="5487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······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23" name="Google Shape;723;p38"/>
              <p:cNvSpPr/>
              <p:nvPr/>
            </p:nvSpPr>
            <p:spPr>
              <a:xfrm>
                <a:off x="1868161" y="1700850"/>
                <a:ext cx="5487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···</a:t>
                </a: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24" name="Google Shape;724;p38"/>
            <p:cNvGrpSpPr/>
            <p:nvPr/>
          </p:nvGrpSpPr>
          <p:grpSpPr>
            <a:xfrm>
              <a:off x="7563750" y="855150"/>
              <a:ext cx="1068300" cy="1981113"/>
              <a:chOff x="5887350" y="1236150"/>
              <a:chExt cx="1068300" cy="1981113"/>
            </a:xfrm>
          </p:grpSpPr>
          <p:sp>
            <p:nvSpPr>
              <p:cNvPr id="725" name="Google Shape;725;p38"/>
              <p:cNvSpPr txBox="1"/>
              <p:nvPr/>
            </p:nvSpPr>
            <p:spPr>
              <a:xfrm>
                <a:off x="6082922" y="1236150"/>
                <a:ext cx="744000" cy="31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Now</a:t>
                </a: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26" name="Google Shape;726;p38"/>
              <p:cNvSpPr/>
              <p:nvPr/>
            </p:nvSpPr>
            <p:spPr>
              <a:xfrm>
                <a:off x="5887350" y="2644563"/>
                <a:ext cx="1068300" cy="572700"/>
              </a:xfrm>
              <a:prstGeom prst="roundRect">
                <a:avLst>
                  <a:gd name="adj" fmla="val 16667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Cache</a:t>
                </a: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27" name="Google Shape;727;p38"/>
              <p:cNvSpPr/>
              <p:nvPr/>
            </p:nvSpPr>
            <p:spPr>
              <a:xfrm>
                <a:off x="6186309" y="1664991"/>
                <a:ext cx="470400" cy="465300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R</a:t>
                </a: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728" name="Google Shape;728;p38"/>
              <p:cNvCxnSpPr>
                <a:stCxn id="727" idx="2"/>
                <a:endCxn id="726" idx="0"/>
              </p:cNvCxnSpPr>
              <p:nvPr/>
            </p:nvCxnSpPr>
            <p:spPr>
              <a:xfrm>
                <a:off x="6421509" y="2130291"/>
                <a:ext cx="0" cy="5142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sp>
          <p:nvSpPr>
            <p:cNvPr id="729" name="Google Shape;729;p38"/>
            <p:cNvSpPr txBox="1"/>
            <p:nvPr/>
          </p:nvSpPr>
          <p:spPr>
            <a:xfrm>
              <a:off x="5026150" y="901175"/>
              <a:ext cx="22764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Past information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30" name="Google Shape;730;p38"/>
          <p:cNvGrpSpPr/>
          <p:nvPr/>
        </p:nvGrpSpPr>
        <p:grpSpPr>
          <a:xfrm>
            <a:off x="9448807" y="3781686"/>
            <a:ext cx="2197863" cy="1665216"/>
            <a:chOff x="7086604" y="2836263"/>
            <a:chExt cx="1648397" cy="1248912"/>
          </a:xfrm>
        </p:grpSpPr>
        <p:cxnSp>
          <p:nvCxnSpPr>
            <p:cNvPr id="731" name="Google Shape;731;p38"/>
            <p:cNvCxnSpPr>
              <a:stCxn id="726" idx="2"/>
            </p:cNvCxnSpPr>
            <p:nvPr/>
          </p:nvCxnSpPr>
          <p:spPr>
            <a:xfrm>
              <a:off x="8097900" y="2836263"/>
              <a:ext cx="0" cy="453600"/>
            </a:xfrm>
            <a:prstGeom prst="straightConnector1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732" name="Google Shape;732;p38"/>
            <p:cNvSpPr/>
            <p:nvPr/>
          </p:nvSpPr>
          <p:spPr>
            <a:xfrm>
              <a:off x="7086604" y="3289875"/>
              <a:ext cx="1648397" cy="795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38761D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Random k candidates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733" name="Google Shape;733;p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94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8" name="Google Shape;738;p39"/>
          <p:cNvGrpSpPr/>
          <p:nvPr/>
        </p:nvGrpSpPr>
        <p:grpSpPr>
          <a:xfrm>
            <a:off x="840401" y="2762800"/>
            <a:ext cx="4298551" cy="2667347"/>
            <a:chOff x="630300" y="2072100"/>
            <a:chExt cx="3223913" cy="2000510"/>
          </a:xfrm>
        </p:grpSpPr>
        <p:cxnSp>
          <p:nvCxnSpPr>
            <p:cNvPr id="739" name="Google Shape;739;p39"/>
            <p:cNvCxnSpPr/>
            <p:nvPr/>
          </p:nvCxnSpPr>
          <p:spPr>
            <a:xfrm flipH="1">
              <a:off x="1672313" y="2436980"/>
              <a:ext cx="2181900" cy="864600"/>
            </a:xfrm>
            <a:prstGeom prst="bentConnector3">
              <a:avLst>
                <a:gd name="adj1" fmla="val 100609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740" name="Google Shape;740;p39"/>
            <p:cNvSpPr txBox="1"/>
            <p:nvPr/>
          </p:nvSpPr>
          <p:spPr>
            <a:xfrm>
              <a:off x="630300" y="2072100"/>
              <a:ext cx="13245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Label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grpSp>
          <p:nvGrpSpPr>
            <p:cNvPr id="741" name="Google Shape;741;p39"/>
            <p:cNvGrpSpPr/>
            <p:nvPr/>
          </p:nvGrpSpPr>
          <p:grpSpPr>
            <a:xfrm>
              <a:off x="692195" y="3282370"/>
              <a:ext cx="1782350" cy="465300"/>
              <a:chOff x="812100" y="4126350"/>
              <a:chExt cx="1782350" cy="465300"/>
            </a:xfrm>
          </p:grpSpPr>
          <p:sp>
            <p:nvSpPr>
              <p:cNvPr id="742" name="Google Shape;742;p39"/>
              <p:cNvSpPr/>
              <p:nvPr/>
            </p:nvSpPr>
            <p:spPr>
              <a:xfrm>
                <a:off x="891950" y="4193275"/>
                <a:ext cx="1702500" cy="306000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43" name="Google Shape;743;p39"/>
              <p:cNvSpPr/>
              <p:nvPr/>
            </p:nvSpPr>
            <p:spPr>
              <a:xfrm>
                <a:off x="812100" y="4126350"/>
                <a:ext cx="189300" cy="4653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44" name="Google Shape;744;p39"/>
            <p:cNvSpPr txBox="1"/>
            <p:nvPr/>
          </p:nvSpPr>
          <p:spPr>
            <a:xfrm>
              <a:off x="699800" y="3757310"/>
              <a:ext cx="19983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Labeled dataset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45" name="Google Shape;745;p39"/>
          <p:cNvGrpSpPr/>
          <p:nvPr/>
        </p:nvGrpSpPr>
        <p:grpSpPr>
          <a:xfrm>
            <a:off x="4805046" y="2418389"/>
            <a:ext cx="3374979" cy="1530628"/>
            <a:chOff x="3603785" y="1813791"/>
            <a:chExt cx="2283000" cy="1147971"/>
          </a:xfrm>
        </p:grpSpPr>
        <p:grpSp>
          <p:nvGrpSpPr>
            <p:cNvPr id="746" name="Google Shape;746;p39"/>
            <p:cNvGrpSpPr/>
            <p:nvPr/>
          </p:nvGrpSpPr>
          <p:grpSpPr>
            <a:xfrm flipH="1">
              <a:off x="3886720" y="2234660"/>
              <a:ext cx="1782350" cy="465300"/>
              <a:chOff x="812100" y="4126350"/>
              <a:chExt cx="1782350" cy="465300"/>
            </a:xfrm>
          </p:grpSpPr>
          <p:sp>
            <p:nvSpPr>
              <p:cNvPr id="747" name="Google Shape;747;p39"/>
              <p:cNvSpPr/>
              <p:nvPr/>
            </p:nvSpPr>
            <p:spPr>
              <a:xfrm>
                <a:off x="891950" y="4193275"/>
                <a:ext cx="1702500" cy="306000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48" name="Google Shape;748;p39"/>
              <p:cNvSpPr/>
              <p:nvPr/>
            </p:nvSpPr>
            <p:spPr>
              <a:xfrm>
                <a:off x="812100" y="4126350"/>
                <a:ext cx="189300" cy="4653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49" name="Google Shape;749;p39"/>
            <p:cNvGrpSpPr/>
            <p:nvPr/>
          </p:nvGrpSpPr>
          <p:grpSpPr>
            <a:xfrm>
              <a:off x="4640509" y="1813791"/>
              <a:ext cx="1138991" cy="514200"/>
              <a:chOff x="4640509" y="1813791"/>
              <a:chExt cx="1138991" cy="514200"/>
            </a:xfrm>
          </p:grpSpPr>
          <p:cxnSp>
            <p:nvCxnSpPr>
              <p:cNvPr id="750" name="Google Shape;750;p39"/>
              <p:cNvCxnSpPr/>
              <p:nvPr/>
            </p:nvCxnSpPr>
            <p:spPr>
              <a:xfrm>
                <a:off x="4640509" y="1813791"/>
                <a:ext cx="0" cy="5142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751" name="Google Shape;751;p39"/>
              <p:cNvSpPr txBox="1"/>
              <p:nvPr/>
            </p:nvSpPr>
            <p:spPr>
              <a:xfrm>
                <a:off x="4724400" y="1890000"/>
                <a:ext cx="1055100" cy="315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Sample</a:t>
                </a: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52" name="Google Shape;752;p39"/>
            <p:cNvSpPr txBox="1"/>
            <p:nvPr/>
          </p:nvSpPr>
          <p:spPr>
            <a:xfrm>
              <a:off x="3603785" y="2646463"/>
              <a:ext cx="22830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Unlabeled dataset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753" name="Google Shape;753;p39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Learning Relaxed Belady</a:t>
            </a:r>
            <a:endParaRPr/>
          </a:p>
        </p:txBody>
      </p:sp>
      <p:sp>
        <p:nvSpPr>
          <p:cNvPr id="754" name="Google Shape;754;p3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grpSp>
        <p:nvGrpSpPr>
          <p:cNvPr id="755" name="Google Shape;755;p39"/>
          <p:cNvGrpSpPr/>
          <p:nvPr/>
        </p:nvGrpSpPr>
        <p:grpSpPr>
          <a:xfrm>
            <a:off x="8865800" y="1140201"/>
            <a:ext cx="1424400" cy="2641484"/>
            <a:chOff x="6649350" y="855150"/>
            <a:chExt cx="1068300" cy="1981113"/>
          </a:xfrm>
        </p:grpSpPr>
        <p:sp>
          <p:nvSpPr>
            <p:cNvPr id="756" name="Google Shape;756;p39"/>
            <p:cNvSpPr txBox="1"/>
            <p:nvPr/>
          </p:nvSpPr>
          <p:spPr>
            <a:xfrm>
              <a:off x="6844922" y="855150"/>
              <a:ext cx="7440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Now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57" name="Google Shape;757;p39"/>
            <p:cNvSpPr/>
            <p:nvPr/>
          </p:nvSpPr>
          <p:spPr>
            <a:xfrm>
              <a:off x="6649350" y="2263563"/>
              <a:ext cx="1068300" cy="57270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Cache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58" name="Google Shape;758;p39"/>
            <p:cNvSpPr/>
            <p:nvPr/>
          </p:nvSpPr>
          <p:spPr>
            <a:xfrm>
              <a:off x="6948309" y="1283991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759" name="Google Shape;759;p39"/>
            <p:cNvCxnSpPr>
              <a:stCxn id="758" idx="2"/>
              <a:endCxn id="757" idx="0"/>
            </p:cNvCxnSpPr>
            <p:nvPr/>
          </p:nvCxnSpPr>
          <p:spPr>
            <a:xfrm>
              <a:off x="7183509" y="1749291"/>
              <a:ext cx="0" cy="51420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760" name="Google Shape;760;p39"/>
          <p:cNvGrpSpPr/>
          <p:nvPr/>
        </p:nvGrpSpPr>
        <p:grpSpPr>
          <a:xfrm>
            <a:off x="2084482" y="998067"/>
            <a:ext cx="7066485" cy="1409187"/>
            <a:chOff x="1563361" y="748550"/>
            <a:chExt cx="5299864" cy="1056890"/>
          </a:xfrm>
        </p:grpSpPr>
        <p:sp>
          <p:nvSpPr>
            <p:cNvPr id="761" name="Google Shape;761;p39"/>
            <p:cNvSpPr/>
            <p:nvPr/>
          </p:nvSpPr>
          <p:spPr>
            <a:xfrm>
              <a:off x="2510825" y="1232740"/>
              <a:ext cx="4352400" cy="5727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62" name="Google Shape;762;p39"/>
            <p:cNvSpPr/>
            <p:nvPr/>
          </p:nvSpPr>
          <p:spPr>
            <a:xfrm>
              <a:off x="3130175" y="1284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63" name="Google Shape;763;p39"/>
            <p:cNvSpPr/>
            <p:nvPr/>
          </p:nvSpPr>
          <p:spPr>
            <a:xfrm>
              <a:off x="3663575" y="1284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64" name="Google Shape;764;p39"/>
            <p:cNvSpPr/>
            <p:nvPr/>
          </p:nvSpPr>
          <p:spPr>
            <a:xfrm>
              <a:off x="4196975" y="1284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65" name="Google Shape;765;p39"/>
            <p:cNvSpPr/>
            <p:nvPr/>
          </p:nvSpPr>
          <p:spPr>
            <a:xfrm>
              <a:off x="5263775" y="1284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66" name="Google Shape;766;p39"/>
            <p:cNvSpPr/>
            <p:nvPr/>
          </p:nvSpPr>
          <p:spPr>
            <a:xfrm>
              <a:off x="5797175" y="1284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6330575" y="1284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4691225" y="1320497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69" name="Google Shape;769;p39"/>
            <p:cNvSpPr/>
            <p:nvPr/>
          </p:nvSpPr>
          <p:spPr>
            <a:xfrm>
              <a:off x="1563361" y="1319850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70" name="Google Shape;770;p39"/>
            <p:cNvSpPr txBox="1"/>
            <p:nvPr/>
          </p:nvSpPr>
          <p:spPr>
            <a:xfrm>
              <a:off x="3548825" y="748550"/>
              <a:ext cx="22764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Memory window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2560505" y="1284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72" name="Google Shape;772;p39"/>
            <p:cNvSpPr/>
            <p:nvPr/>
          </p:nvSpPr>
          <p:spPr>
            <a:xfrm>
              <a:off x="2004145" y="1284000"/>
              <a:ext cx="470400" cy="465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R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73" name="Google Shape;773;p39"/>
          <p:cNvGrpSpPr/>
          <p:nvPr/>
        </p:nvGrpSpPr>
        <p:grpSpPr>
          <a:xfrm>
            <a:off x="6395967" y="3183193"/>
            <a:ext cx="724667" cy="177600"/>
            <a:chOff x="4796975" y="2387395"/>
            <a:chExt cx="543500" cy="133200"/>
          </a:xfrm>
        </p:grpSpPr>
        <p:sp>
          <p:nvSpPr>
            <p:cNvPr id="774" name="Google Shape;774;p39"/>
            <p:cNvSpPr/>
            <p:nvPr/>
          </p:nvSpPr>
          <p:spPr>
            <a:xfrm>
              <a:off x="4796975" y="2387395"/>
              <a:ext cx="137100" cy="1332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75" name="Google Shape;775;p39"/>
            <p:cNvSpPr/>
            <p:nvPr/>
          </p:nvSpPr>
          <p:spPr>
            <a:xfrm>
              <a:off x="5000175" y="2387395"/>
              <a:ext cx="137100" cy="1332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76" name="Google Shape;776;p39"/>
            <p:cNvSpPr/>
            <p:nvPr/>
          </p:nvSpPr>
          <p:spPr>
            <a:xfrm>
              <a:off x="5203375" y="2387395"/>
              <a:ext cx="137100" cy="1332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77" name="Google Shape;777;p39"/>
          <p:cNvGrpSpPr/>
          <p:nvPr/>
        </p:nvGrpSpPr>
        <p:grpSpPr>
          <a:xfrm>
            <a:off x="5312233" y="3183193"/>
            <a:ext cx="995600" cy="177600"/>
            <a:chOff x="3984175" y="2387395"/>
            <a:chExt cx="746700" cy="133200"/>
          </a:xfrm>
        </p:grpSpPr>
        <p:sp>
          <p:nvSpPr>
            <p:cNvPr id="778" name="Google Shape;778;p39"/>
            <p:cNvSpPr/>
            <p:nvPr/>
          </p:nvSpPr>
          <p:spPr>
            <a:xfrm>
              <a:off x="3984175" y="2387395"/>
              <a:ext cx="137100" cy="1332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79" name="Google Shape;779;p39"/>
            <p:cNvSpPr/>
            <p:nvPr/>
          </p:nvSpPr>
          <p:spPr>
            <a:xfrm>
              <a:off x="4187375" y="2387395"/>
              <a:ext cx="137100" cy="1332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80" name="Google Shape;780;p39"/>
            <p:cNvSpPr/>
            <p:nvPr/>
          </p:nvSpPr>
          <p:spPr>
            <a:xfrm>
              <a:off x="4593775" y="2387395"/>
              <a:ext cx="137100" cy="1332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4390575" y="2387395"/>
              <a:ext cx="137100" cy="1332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82" name="Google Shape;782;p39"/>
          <p:cNvGrpSpPr/>
          <p:nvPr/>
        </p:nvGrpSpPr>
        <p:grpSpPr>
          <a:xfrm>
            <a:off x="1361053" y="4593007"/>
            <a:ext cx="724667" cy="177600"/>
            <a:chOff x="1020790" y="3444755"/>
            <a:chExt cx="543500" cy="133200"/>
          </a:xfrm>
        </p:grpSpPr>
        <p:sp>
          <p:nvSpPr>
            <p:cNvPr id="783" name="Google Shape;783;p39"/>
            <p:cNvSpPr/>
            <p:nvPr/>
          </p:nvSpPr>
          <p:spPr>
            <a:xfrm flipH="1">
              <a:off x="1427190" y="3444755"/>
              <a:ext cx="137100" cy="1332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84" name="Google Shape;784;p39"/>
            <p:cNvSpPr/>
            <p:nvPr/>
          </p:nvSpPr>
          <p:spPr>
            <a:xfrm flipH="1">
              <a:off x="1223990" y="3444755"/>
              <a:ext cx="137100" cy="1332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85" name="Google Shape;785;p39"/>
            <p:cNvSpPr/>
            <p:nvPr/>
          </p:nvSpPr>
          <p:spPr>
            <a:xfrm flipH="1">
              <a:off x="1020790" y="3444755"/>
              <a:ext cx="137100" cy="1332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86" name="Google Shape;786;p39"/>
          <p:cNvGrpSpPr/>
          <p:nvPr/>
        </p:nvGrpSpPr>
        <p:grpSpPr>
          <a:xfrm>
            <a:off x="2173853" y="4593007"/>
            <a:ext cx="995600" cy="177600"/>
            <a:chOff x="1630390" y="3444755"/>
            <a:chExt cx="746700" cy="133200"/>
          </a:xfrm>
        </p:grpSpPr>
        <p:sp>
          <p:nvSpPr>
            <p:cNvPr id="787" name="Google Shape;787;p39"/>
            <p:cNvSpPr/>
            <p:nvPr/>
          </p:nvSpPr>
          <p:spPr>
            <a:xfrm flipH="1">
              <a:off x="2239990" y="3444755"/>
              <a:ext cx="137100" cy="1332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88" name="Google Shape;788;p39"/>
            <p:cNvSpPr/>
            <p:nvPr/>
          </p:nvSpPr>
          <p:spPr>
            <a:xfrm flipH="1">
              <a:off x="2036790" y="3444755"/>
              <a:ext cx="137100" cy="1332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89" name="Google Shape;789;p39"/>
            <p:cNvSpPr/>
            <p:nvPr/>
          </p:nvSpPr>
          <p:spPr>
            <a:xfrm flipH="1">
              <a:off x="1630390" y="3444755"/>
              <a:ext cx="137100" cy="1332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90" name="Google Shape;790;p39"/>
            <p:cNvSpPr/>
            <p:nvPr/>
          </p:nvSpPr>
          <p:spPr>
            <a:xfrm flipH="1">
              <a:off x="1833590" y="3444755"/>
              <a:ext cx="137100" cy="1332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91" name="Google Shape;791;p39"/>
          <p:cNvGrpSpPr/>
          <p:nvPr/>
        </p:nvGrpSpPr>
        <p:grpSpPr>
          <a:xfrm>
            <a:off x="2985640" y="4057784"/>
            <a:ext cx="4618915" cy="1534067"/>
            <a:chOff x="2239230" y="3043338"/>
            <a:chExt cx="3464186" cy="1150550"/>
          </a:xfrm>
        </p:grpSpPr>
        <p:cxnSp>
          <p:nvCxnSpPr>
            <p:cNvPr id="792" name="Google Shape;792;p39"/>
            <p:cNvCxnSpPr>
              <a:stCxn id="742" idx="3"/>
              <a:endCxn id="793" idx="1"/>
            </p:cNvCxnSpPr>
            <p:nvPr/>
          </p:nvCxnSpPr>
          <p:spPr>
            <a:xfrm>
              <a:off x="2474545" y="3502295"/>
              <a:ext cx="886500" cy="600"/>
            </a:xfrm>
            <a:prstGeom prst="straightConnector1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794" name="Google Shape;794;p39"/>
            <p:cNvSpPr txBox="1"/>
            <p:nvPr/>
          </p:nvSpPr>
          <p:spPr>
            <a:xfrm>
              <a:off x="2239230" y="3043338"/>
              <a:ext cx="13245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9900FF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Train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793" name="Google Shape;793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61188" y="3216500"/>
              <a:ext cx="2342229" cy="572700"/>
            </a:xfrm>
            <a:prstGeom prst="rect">
              <a:avLst/>
            </a:prstGeom>
            <a:noFill/>
            <a:ln w="38100" cap="flat" cmpd="sng">
              <a:solidFill>
                <a:srgbClr val="9900F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795" name="Google Shape;795;p39"/>
            <p:cNvSpPr txBox="1"/>
            <p:nvPr/>
          </p:nvSpPr>
          <p:spPr>
            <a:xfrm>
              <a:off x="3978250" y="3878588"/>
              <a:ext cx="13245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9900FF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Model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96" name="Google Shape;796;p39"/>
          <p:cNvGrpSpPr/>
          <p:nvPr/>
        </p:nvGrpSpPr>
        <p:grpSpPr>
          <a:xfrm>
            <a:off x="8526798" y="3951528"/>
            <a:ext cx="2217234" cy="2499097"/>
            <a:chOff x="6395099" y="2963647"/>
            <a:chExt cx="1662926" cy="1874323"/>
          </a:xfrm>
        </p:grpSpPr>
        <p:sp>
          <p:nvSpPr>
            <p:cNvPr id="797" name="Google Shape;797;p39"/>
            <p:cNvSpPr/>
            <p:nvPr/>
          </p:nvSpPr>
          <p:spPr>
            <a:xfrm>
              <a:off x="6395099" y="3845675"/>
              <a:ext cx="1662925" cy="5727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38761D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Eviction Candidates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98" name="Google Shape;798;p39"/>
            <p:cNvSpPr/>
            <p:nvPr/>
          </p:nvSpPr>
          <p:spPr>
            <a:xfrm>
              <a:off x="6584217" y="4485100"/>
              <a:ext cx="1261200" cy="3060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6676942" y="4569539"/>
              <a:ext cx="137100" cy="137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800" name="Google Shape;800;p39"/>
            <p:cNvSpPr/>
            <p:nvPr/>
          </p:nvSpPr>
          <p:spPr>
            <a:xfrm>
              <a:off x="6912221" y="4569539"/>
              <a:ext cx="137100" cy="137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801" name="Google Shape;801;p39"/>
            <p:cNvSpPr/>
            <p:nvPr/>
          </p:nvSpPr>
          <p:spPr>
            <a:xfrm>
              <a:off x="7147499" y="4569539"/>
              <a:ext cx="137100" cy="137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802" name="Google Shape;802;p39"/>
            <p:cNvSpPr/>
            <p:nvPr/>
          </p:nvSpPr>
          <p:spPr>
            <a:xfrm>
              <a:off x="7179347" y="4444370"/>
              <a:ext cx="5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···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803" name="Google Shape;803;p39"/>
            <p:cNvSpPr/>
            <p:nvPr/>
          </p:nvSpPr>
          <p:spPr>
            <a:xfrm>
              <a:off x="7618056" y="4569539"/>
              <a:ext cx="137100" cy="137100"/>
            </a:xfrm>
            <a:prstGeom prst="ellips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804" name="Google Shape;804;p39"/>
            <p:cNvCxnSpPr/>
            <p:nvPr/>
          </p:nvCxnSpPr>
          <p:spPr>
            <a:xfrm flipH="1">
              <a:off x="6669159" y="2963647"/>
              <a:ext cx="7800" cy="815100"/>
            </a:xfrm>
            <a:prstGeom prst="straightConnector1">
              <a:avLst/>
            </a:prstGeom>
            <a:noFill/>
            <a:ln w="38100" cap="flat" cmpd="sng">
              <a:solidFill>
                <a:srgbClr val="38761D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805" name="Google Shape;805;p39"/>
            <p:cNvSpPr txBox="1"/>
            <p:nvPr/>
          </p:nvSpPr>
          <p:spPr>
            <a:xfrm>
              <a:off x="6733525" y="3183313"/>
              <a:ext cx="13245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38761D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Sample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06" name="Google Shape;806;p39"/>
          <p:cNvGrpSpPr/>
          <p:nvPr/>
        </p:nvGrpSpPr>
        <p:grpSpPr>
          <a:xfrm>
            <a:off x="7141033" y="4729333"/>
            <a:ext cx="1766000" cy="888616"/>
            <a:chOff x="5355775" y="3547000"/>
            <a:chExt cx="1324500" cy="666462"/>
          </a:xfrm>
        </p:grpSpPr>
        <p:cxnSp>
          <p:nvCxnSpPr>
            <p:cNvPr id="807" name="Google Shape;807;p39"/>
            <p:cNvCxnSpPr/>
            <p:nvPr/>
          </p:nvCxnSpPr>
          <p:spPr>
            <a:xfrm rot="10800000">
              <a:off x="5911067" y="3547000"/>
              <a:ext cx="591000" cy="373500"/>
            </a:xfrm>
            <a:prstGeom prst="straightConnector1">
              <a:avLst/>
            </a:prstGeom>
            <a:noFill/>
            <a:ln w="38100" cap="flat" cmpd="sng">
              <a:solidFill>
                <a:srgbClr val="38761D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808" name="Google Shape;808;p39"/>
            <p:cNvSpPr txBox="1"/>
            <p:nvPr/>
          </p:nvSpPr>
          <p:spPr>
            <a:xfrm>
              <a:off x="5355775" y="3898163"/>
              <a:ext cx="13245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38761D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Predict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09" name="Google Shape;809;p39"/>
          <p:cNvGrpSpPr/>
          <p:nvPr/>
        </p:nvGrpSpPr>
        <p:grpSpPr>
          <a:xfrm>
            <a:off x="7468453" y="3435276"/>
            <a:ext cx="1766000" cy="989957"/>
            <a:chOff x="5601340" y="2576457"/>
            <a:chExt cx="1324500" cy="742468"/>
          </a:xfrm>
        </p:grpSpPr>
        <p:cxnSp>
          <p:nvCxnSpPr>
            <p:cNvPr id="810" name="Google Shape;810;p39"/>
            <p:cNvCxnSpPr/>
            <p:nvPr/>
          </p:nvCxnSpPr>
          <p:spPr>
            <a:xfrm rot="10800000" flipH="1">
              <a:off x="5942100" y="2935225"/>
              <a:ext cx="601500" cy="383700"/>
            </a:xfrm>
            <a:prstGeom prst="straightConnector1">
              <a:avLst/>
            </a:prstGeom>
            <a:noFill/>
            <a:ln w="38100" cap="flat" cmpd="sng">
              <a:solidFill>
                <a:srgbClr val="38761D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811" name="Google Shape;811;p39"/>
            <p:cNvSpPr txBox="1"/>
            <p:nvPr/>
          </p:nvSpPr>
          <p:spPr>
            <a:xfrm>
              <a:off x="5601340" y="2576457"/>
              <a:ext cx="1324500" cy="31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38761D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Evict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656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40"/>
          <p:cNvSpPr txBox="1">
            <a:spLocks noGrp="1"/>
          </p:cNvSpPr>
          <p:nvPr>
            <p:ph type="body" idx="1"/>
          </p:nvPr>
        </p:nvSpPr>
        <p:spPr>
          <a:xfrm>
            <a:off x="159400" y="1116933"/>
            <a:ext cx="11929600" cy="275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74121">
              <a:buClr>
                <a:schemeClr val="dk1"/>
              </a:buClr>
              <a:buSzPts val="2000"/>
            </a:pPr>
            <a:r>
              <a:rPr lang="en" sz="2667" dirty="0">
                <a:solidFill>
                  <a:schemeClr val="dk1"/>
                </a:solidFill>
              </a:rPr>
              <a:t>Simulator implementation</a:t>
            </a:r>
            <a:endParaRPr sz="2667" dirty="0">
              <a:solidFill>
                <a:schemeClr val="dk1"/>
              </a:solidFill>
            </a:endParaRPr>
          </a:p>
          <a:p>
            <a:pPr lvl="1" indent="-440256"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" sz="2667" dirty="0">
                <a:solidFill>
                  <a:schemeClr val="dk1"/>
                </a:solidFill>
              </a:rPr>
              <a:t>LRB + 14 other algorithms</a:t>
            </a:r>
            <a:br>
              <a:rPr lang="en-US" sz="2667" dirty="0">
                <a:solidFill>
                  <a:schemeClr val="dk1"/>
                </a:solidFill>
              </a:rPr>
            </a:br>
            <a:endParaRPr sz="2667" dirty="0">
              <a:solidFill>
                <a:schemeClr val="dk1"/>
              </a:solidFill>
            </a:endParaRPr>
          </a:p>
          <a:p>
            <a:pPr indent="-474121">
              <a:buClr>
                <a:schemeClr val="dk1"/>
              </a:buClr>
              <a:buSzPts val="2000"/>
            </a:pPr>
            <a:r>
              <a:rPr lang="en" sz="2667" dirty="0">
                <a:solidFill>
                  <a:schemeClr val="dk1"/>
                </a:solidFill>
              </a:rPr>
              <a:t>Prototype implementation</a:t>
            </a:r>
            <a:endParaRPr sz="2667" dirty="0">
              <a:solidFill>
                <a:schemeClr val="dk1"/>
              </a:solidFill>
            </a:endParaRPr>
          </a:p>
          <a:p>
            <a:pPr lvl="1" indent="-440256">
              <a:spcBef>
                <a:spcPts val="0"/>
              </a:spcBef>
              <a:buClr>
                <a:schemeClr val="dk1"/>
              </a:buClr>
              <a:buSzPts val="1600"/>
            </a:pPr>
            <a:r>
              <a:rPr lang="en" sz="2667" dirty="0">
                <a:solidFill>
                  <a:schemeClr val="dk1"/>
                </a:solidFill>
              </a:rPr>
              <a:t>C++ on top of production system (Apache Traffic Server)</a:t>
            </a:r>
            <a:endParaRPr sz="2667" dirty="0">
              <a:solidFill>
                <a:schemeClr val="dk1"/>
              </a:solidFill>
            </a:endParaRPr>
          </a:p>
          <a:p>
            <a:pPr lvl="1" indent="-474121">
              <a:spcBef>
                <a:spcPts val="0"/>
              </a:spcBef>
              <a:buClr>
                <a:schemeClr val="dk1"/>
              </a:buClr>
              <a:buSzPts val="2000"/>
            </a:pPr>
            <a:r>
              <a:rPr lang="en" sz="2667" dirty="0">
                <a:solidFill>
                  <a:schemeClr val="dk1"/>
                </a:solidFill>
              </a:rPr>
              <a:t>Many optimizations</a:t>
            </a:r>
            <a:endParaRPr sz="2667" dirty="0">
              <a:solidFill>
                <a:schemeClr val="dk1"/>
              </a:solidFill>
            </a:endParaRPr>
          </a:p>
        </p:txBody>
      </p:sp>
      <p:sp>
        <p:nvSpPr>
          <p:cNvPr id="817" name="Google Shape;817;p40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"/>
              <a:t>Implementation</a:t>
            </a:r>
            <a:endParaRPr/>
          </a:p>
        </p:txBody>
      </p:sp>
      <p:sp>
        <p:nvSpPr>
          <p:cNvPr id="818" name="Google Shape;818;p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90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41"/>
          <p:cNvSpPr txBox="1">
            <a:spLocks noGrp="1"/>
          </p:cNvSpPr>
          <p:nvPr>
            <p:ph type="body" idx="1"/>
          </p:nvPr>
        </p:nvSpPr>
        <p:spPr>
          <a:xfrm>
            <a:off x="159400" y="1116933"/>
            <a:ext cx="11929600" cy="351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74121">
              <a:lnSpc>
                <a:spcPct val="200000"/>
              </a:lnSpc>
              <a:buClr>
                <a:schemeClr val="dk1"/>
              </a:buClr>
              <a:buSzPts val="2000"/>
            </a:pPr>
            <a:r>
              <a:rPr lang="en" sz="2667">
                <a:solidFill>
                  <a:schemeClr val="dk1"/>
                </a:solidFill>
              </a:rPr>
              <a:t>Q1: Learning Relaxed Belady (LRB) traffic reduction vs state-of-the-art</a:t>
            </a:r>
            <a:endParaRPr sz="2667">
              <a:solidFill>
                <a:schemeClr val="dk1"/>
              </a:solidFill>
            </a:endParaRPr>
          </a:p>
          <a:p>
            <a:pPr indent="-474121">
              <a:lnSpc>
                <a:spcPct val="200000"/>
              </a:lnSpc>
              <a:buClr>
                <a:schemeClr val="dk1"/>
              </a:buClr>
              <a:buSzPts val="2000"/>
            </a:pPr>
            <a:r>
              <a:rPr lang="en" sz="2667">
                <a:solidFill>
                  <a:schemeClr val="dk1"/>
                </a:solidFill>
              </a:rPr>
              <a:t>Q2: overhead of LRB vs CDN production system</a:t>
            </a:r>
            <a:endParaRPr sz="2667">
              <a:solidFill>
                <a:srgbClr val="666666"/>
              </a:solidFill>
            </a:endParaRPr>
          </a:p>
          <a:p>
            <a:pPr indent="-474121">
              <a:lnSpc>
                <a:spcPct val="200000"/>
              </a:lnSpc>
              <a:buClr>
                <a:schemeClr val="dk1"/>
              </a:buClr>
              <a:buSzPts val="2000"/>
            </a:pPr>
            <a:r>
              <a:rPr lang="en" sz="2667">
                <a:solidFill>
                  <a:schemeClr val="dk1"/>
                </a:solidFill>
              </a:rPr>
              <a:t>Traces: 6 production traces from 3 CDNs</a:t>
            </a:r>
            <a:endParaRPr sz="2667">
              <a:solidFill>
                <a:schemeClr val="dk1"/>
              </a:solidFill>
            </a:endParaRPr>
          </a:p>
          <a:p>
            <a:pPr indent="-474121">
              <a:lnSpc>
                <a:spcPct val="200000"/>
              </a:lnSpc>
              <a:buClr>
                <a:schemeClr val="dk1"/>
              </a:buClr>
              <a:buSzPts val="2000"/>
            </a:pPr>
            <a:r>
              <a:rPr lang="en" sz="2667">
                <a:solidFill>
                  <a:schemeClr val="dk1"/>
                </a:solidFill>
              </a:rPr>
              <a:t>Hyperparameter (</a:t>
            </a:r>
            <a:r>
              <a:rPr lang="en" sz="2667">
                <a:solidFill>
                  <a:srgbClr val="0000FF"/>
                </a:solidFill>
              </a:rPr>
              <a:t>memory window</a:t>
            </a:r>
            <a:r>
              <a:rPr lang="en" sz="2667">
                <a:solidFill>
                  <a:schemeClr val="dk1"/>
                </a:solidFill>
              </a:rPr>
              <a:t>/model/...) tuned on 20% of trace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24" name="Google Shape;824;p41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"/>
              <a:t>Evaluation Setup</a:t>
            </a:r>
            <a:endParaRPr/>
          </a:p>
        </p:txBody>
      </p:sp>
      <p:sp>
        <p:nvSpPr>
          <p:cNvPr id="825" name="Google Shape;825;p4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31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1156" y="1901133"/>
            <a:ext cx="6100945" cy="39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1156" y="1901133"/>
            <a:ext cx="6100945" cy="39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1156" y="1901133"/>
            <a:ext cx="6100945" cy="3969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41156" y="1901133"/>
            <a:ext cx="6100945" cy="39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43633" y="1906419"/>
            <a:ext cx="6096000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42"/>
          <p:cNvSpPr txBox="1">
            <a:spLocks noGrp="1"/>
          </p:cNvSpPr>
          <p:nvPr>
            <p:ph type="title"/>
          </p:nvPr>
        </p:nvSpPr>
        <p:spPr>
          <a:xfrm>
            <a:off x="182867" y="182867"/>
            <a:ext cx="1189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"/>
              <a:t>LRB Reduces WAN Traffic</a:t>
            </a:r>
            <a:endParaRPr/>
          </a:p>
        </p:txBody>
      </p:sp>
      <p:cxnSp>
        <p:nvCxnSpPr>
          <p:cNvPr id="836" name="Google Shape;836;p42"/>
          <p:cNvCxnSpPr/>
          <p:nvPr/>
        </p:nvCxnSpPr>
        <p:spPr>
          <a:xfrm flipH="1">
            <a:off x="6500767" y="2109600"/>
            <a:ext cx="999600" cy="4388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837" name="Google Shape;837;p42"/>
          <p:cNvSpPr txBox="1"/>
          <p:nvPr/>
        </p:nvSpPr>
        <p:spPr>
          <a:xfrm>
            <a:off x="5055566" y="896000"/>
            <a:ext cx="5514439" cy="10104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20% traffic reduction over B-LRU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10% reduction over the best SOA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pic>
        <p:nvPicPr>
          <p:cNvPr id="838" name="Google Shape;838;p42"/>
          <p:cNvPicPr preferRelativeResize="0"/>
          <p:nvPr/>
        </p:nvPicPr>
        <p:blipFill rotWithShape="1">
          <a:blip r:embed="rId8">
            <a:alphaModFix/>
          </a:blip>
          <a:srcRect t="4429" r="80875" b="4429"/>
          <a:stretch/>
        </p:blipFill>
        <p:spPr>
          <a:xfrm>
            <a:off x="8739467" y="2371669"/>
            <a:ext cx="2370872" cy="591516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42"/>
          <p:cNvSpPr txBox="1"/>
          <p:nvPr/>
        </p:nvSpPr>
        <p:spPr>
          <a:xfrm>
            <a:off x="4580267" y="5971433"/>
            <a:ext cx="3096000" cy="6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Wikipedia trace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pic>
        <p:nvPicPr>
          <p:cNvPr id="840" name="Google Shape;840;p42"/>
          <p:cNvPicPr preferRelativeResize="0"/>
          <p:nvPr/>
        </p:nvPicPr>
        <p:blipFill rotWithShape="1">
          <a:blip r:embed="rId8">
            <a:alphaModFix/>
          </a:blip>
          <a:srcRect l="74681" t="4429" r="12048" b="4429"/>
          <a:stretch/>
        </p:blipFill>
        <p:spPr>
          <a:xfrm>
            <a:off x="8859833" y="4773207"/>
            <a:ext cx="1644999" cy="591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1" name="Google Shape;841;p42"/>
          <p:cNvGrpSpPr/>
          <p:nvPr/>
        </p:nvGrpSpPr>
        <p:grpSpPr>
          <a:xfrm>
            <a:off x="8811654" y="2851965"/>
            <a:ext cx="3126943" cy="2993048"/>
            <a:chOff x="7048195" y="2193992"/>
            <a:chExt cx="1840533" cy="1869408"/>
          </a:xfrm>
        </p:grpSpPr>
        <p:pic>
          <p:nvPicPr>
            <p:cNvPr id="842" name="Google Shape;842;p42"/>
            <p:cNvPicPr preferRelativeResize="0"/>
            <p:nvPr/>
          </p:nvPicPr>
          <p:blipFill rotWithShape="1">
            <a:blip r:embed="rId8">
              <a:alphaModFix/>
            </a:blip>
            <a:srcRect l="18976" t="4429" r="66839" b="4429"/>
            <a:stretch/>
          </p:blipFill>
          <p:spPr>
            <a:xfrm>
              <a:off x="7048195" y="2193992"/>
              <a:ext cx="1034974" cy="36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3" name="Google Shape;843;p42"/>
            <p:cNvPicPr preferRelativeResize="0"/>
            <p:nvPr/>
          </p:nvPicPr>
          <p:blipFill rotWithShape="1">
            <a:blip r:embed="rId8">
              <a:alphaModFix/>
            </a:blip>
            <a:srcRect l="88008" t="4429" b="4429"/>
            <a:stretch/>
          </p:blipFill>
          <p:spPr>
            <a:xfrm>
              <a:off x="7085980" y="3693950"/>
              <a:ext cx="875024" cy="36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4" name="Google Shape;844;p42"/>
            <p:cNvPicPr preferRelativeResize="0"/>
            <p:nvPr/>
          </p:nvPicPr>
          <p:blipFill rotWithShape="1">
            <a:blip r:embed="rId8">
              <a:alphaModFix/>
            </a:blip>
            <a:srcRect l="33076" t="4429" r="54495" b="4429"/>
            <a:stretch/>
          </p:blipFill>
          <p:spPr>
            <a:xfrm>
              <a:off x="7057641" y="2493983"/>
              <a:ext cx="906849" cy="36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5" name="Google Shape;845;p42"/>
            <p:cNvPicPr preferRelativeResize="0"/>
            <p:nvPr/>
          </p:nvPicPr>
          <p:blipFill rotWithShape="1">
            <a:blip r:embed="rId8">
              <a:alphaModFix/>
            </a:blip>
            <a:srcRect l="60691" t="4429" r="25356" b="4429"/>
            <a:stretch/>
          </p:blipFill>
          <p:spPr>
            <a:xfrm>
              <a:off x="7048195" y="3093967"/>
              <a:ext cx="1018049" cy="36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6" name="Google Shape;846;p42"/>
            <p:cNvPicPr preferRelativeResize="0"/>
            <p:nvPr/>
          </p:nvPicPr>
          <p:blipFill rotWithShape="1">
            <a:blip r:embed="rId9">
              <a:alphaModFix/>
            </a:blip>
            <a:srcRect l="41370" r="35488"/>
            <a:stretch/>
          </p:blipFill>
          <p:spPr>
            <a:xfrm>
              <a:off x="7067082" y="2767433"/>
              <a:ext cx="1821646" cy="393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7" name="Google Shape;847;p42"/>
          <p:cNvGrpSpPr/>
          <p:nvPr/>
        </p:nvGrpSpPr>
        <p:grpSpPr>
          <a:xfrm>
            <a:off x="271767" y="850267"/>
            <a:ext cx="2988400" cy="1420000"/>
            <a:chOff x="508625" y="637700"/>
            <a:chExt cx="2241300" cy="1065000"/>
          </a:xfrm>
        </p:grpSpPr>
        <p:sp>
          <p:nvSpPr>
            <p:cNvPr id="848" name="Google Shape;848;p42"/>
            <p:cNvSpPr txBox="1"/>
            <p:nvPr/>
          </p:nvSpPr>
          <p:spPr>
            <a:xfrm>
              <a:off x="508625" y="637700"/>
              <a:ext cx="2241300" cy="44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AD31B7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rPr>
                <a:t>Industry standard</a:t>
              </a:r>
              <a:endParaRPr kumimoji="0" sz="2667" b="0" i="0" u="none" strike="noStrike" kern="1200" cap="none" spc="0" normalizeH="0" baseline="0" noProof="0" dirty="0">
                <a:ln>
                  <a:noFill/>
                </a:ln>
                <a:solidFill>
                  <a:srgbClr val="AD31B7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849" name="Google Shape;849;p42"/>
            <p:cNvCxnSpPr>
              <a:endCxn id="848" idx="2"/>
            </p:cNvCxnSpPr>
            <p:nvPr/>
          </p:nvCxnSpPr>
          <p:spPr>
            <a:xfrm rot="10800000">
              <a:off x="1629275" y="1084700"/>
              <a:ext cx="581100" cy="618000"/>
            </a:xfrm>
            <a:prstGeom prst="straightConnector1">
              <a:avLst/>
            </a:prstGeom>
            <a:noFill/>
            <a:ln w="38100" cap="flat" cmpd="sng">
              <a:solidFill>
                <a:srgbClr val="AD31B7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</p:grpSp>
      <p:sp>
        <p:nvSpPr>
          <p:cNvPr id="850" name="Google Shape;850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7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oogle Shape;855;p43"/>
          <p:cNvGrpSpPr/>
          <p:nvPr/>
        </p:nvGrpSpPr>
        <p:grpSpPr>
          <a:xfrm>
            <a:off x="218341" y="4012434"/>
            <a:ext cx="11638745" cy="2571711"/>
            <a:chOff x="163755" y="3009325"/>
            <a:chExt cx="8729059" cy="1928783"/>
          </a:xfrm>
        </p:grpSpPr>
        <p:grpSp>
          <p:nvGrpSpPr>
            <p:cNvPr id="856" name="Google Shape;856;p43"/>
            <p:cNvGrpSpPr/>
            <p:nvPr/>
          </p:nvGrpSpPr>
          <p:grpSpPr>
            <a:xfrm>
              <a:off x="163755" y="3011306"/>
              <a:ext cx="2743200" cy="1923569"/>
              <a:chOff x="163755" y="3011306"/>
              <a:chExt cx="2743200" cy="1923569"/>
            </a:xfrm>
          </p:grpSpPr>
          <p:pic>
            <p:nvPicPr>
              <p:cNvPr id="857" name="Google Shape;857;p4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63755" y="3011306"/>
                <a:ext cx="2743200" cy="17101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58" name="Google Shape;858;p43"/>
              <p:cNvSpPr txBox="1"/>
              <p:nvPr/>
            </p:nvSpPr>
            <p:spPr>
              <a:xfrm>
                <a:off x="791300" y="4632775"/>
                <a:ext cx="1820700" cy="30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2133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CDN-B1</a:t>
                </a: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59" name="Google Shape;859;p43"/>
            <p:cNvGrpSpPr/>
            <p:nvPr/>
          </p:nvGrpSpPr>
          <p:grpSpPr>
            <a:xfrm>
              <a:off x="6149614" y="3009325"/>
              <a:ext cx="2743200" cy="1928783"/>
              <a:chOff x="6149614" y="3009325"/>
              <a:chExt cx="2743200" cy="1928783"/>
            </a:xfrm>
          </p:grpSpPr>
          <p:pic>
            <p:nvPicPr>
              <p:cNvPr id="860" name="Google Shape;860;p4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149614" y="3009325"/>
                <a:ext cx="2743200" cy="171411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61" name="Google Shape;861;p43"/>
              <p:cNvSpPr txBox="1"/>
              <p:nvPr/>
            </p:nvSpPr>
            <p:spPr>
              <a:xfrm>
                <a:off x="6837050" y="4636008"/>
                <a:ext cx="1820700" cy="30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2133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CDN-B3</a:t>
                </a: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62" name="Google Shape;862;p43"/>
            <p:cNvGrpSpPr/>
            <p:nvPr/>
          </p:nvGrpSpPr>
          <p:grpSpPr>
            <a:xfrm>
              <a:off x="3200389" y="3009325"/>
              <a:ext cx="2743200" cy="1928783"/>
              <a:chOff x="3200389" y="3009325"/>
              <a:chExt cx="2743200" cy="1928783"/>
            </a:xfrm>
          </p:grpSpPr>
          <p:pic>
            <p:nvPicPr>
              <p:cNvPr id="863" name="Google Shape;863;p43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200389" y="3009325"/>
                <a:ext cx="2743200" cy="171411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64" name="Google Shape;864;p43"/>
              <p:cNvSpPr txBox="1"/>
              <p:nvPr/>
            </p:nvSpPr>
            <p:spPr>
              <a:xfrm>
                <a:off x="3781600" y="4636008"/>
                <a:ext cx="1820700" cy="30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2133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CDN-B2</a:t>
                </a: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865" name="Google Shape;865;p43"/>
          <p:cNvSpPr txBox="1">
            <a:spLocks noGrp="1"/>
          </p:cNvSpPr>
          <p:nvPr>
            <p:ph type="title"/>
          </p:nvPr>
        </p:nvSpPr>
        <p:spPr>
          <a:xfrm>
            <a:off x="182867" y="182867"/>
            <a:ext cx="116416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" sz="3600" dirty="0"/>
              <a:t>LRB Consistently Improves on the State of the Art</a:t>
            </a:r>
            <a:endParaRPr sz="3600" dirty="0"/>
          </a:p>
        </p:txBody>
      </p:sp>
      <p:pic>
        <p:nvPicPr>
          <p:cNvPr id="866" name="Google Shape;866;p43"/>
          <p:cNvPicPr preferRelativeResize="0"/>
          <p:nvPr/>
        </p:nvPicPr>
        <p:blipFill rotWithShape="1">
          <a:blip r:embed="rId6">
            <a:alphaModFix/>
          </a:blip>
          <a:srcRect t="4429" b="4429"/>
          <a:stretch/>
        </p:blipFill>
        <p:spPr>
          <a:xfrm>
            <a:off x="218335" y="790633"/>
            <a:ext cx="11933732" cy="60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8319" y="1403521"/>
            <a:ext cx="3657600" cy="2284748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43"/>
          <p:cNvSpPr txBox="1"/>
          <p:nvPr/>
        </p:nvSpPr>
        <p:spPr>
          <a:xfrm>
            <a:off x="1055067" y="3554171"/>
            <a:ext cx="2427600" cy="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Tx/>
              <a:buSzTx/>
              <a:buFontTx/>
              <a:buNone/>
              <a:tabLst/>
              <a:defRPr/>
            </a:pPr>
            <a:r>
              <a:rPr kumimoji="0" lang="e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t>Wikipedia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grpSp>
        <p:nvGrpSpPr>
          <p:cNvPr id="869" name="Google Shape;869;p43"/>
          <p:cNvGrpSpPr/>
          <p:nvPr/>
        </p:nvGrpSpPr>
        <p:grpSpPr>
          <a:xfrm>
            <a:off x="4208903" y="1402629"/>
            <a:ext cx="7648183" cy="2556575"/>
            <a:chOff x="3156677" y="1051971"/>
            <a:chExt cx="5736137" cy="1917431"/>
          </a:xfrm>
        </p:grpSpPr>
        <p:grpSp>
          <p:nvGrpSpPr>
            <p:cNvPr id="870" name="Google Shape;870;p43"/>
            <p:cNvGrpSpPr/>
            <p:nvPr/>
          </p:nvGrpSpPr>
          <p:grpSpPr>
            <a:xfrm>
              <a:off x="3156677" y="1052003"/>
              <a:ext cx="2743200" cy="1917400"/>
              <a:chOff x="3156677" y="1127900"/>
              <a:chExt cx="2743200" cy="1917400"/>
            </a:xfrm>
          </p:grpSpPr>
          <p:pic>
            <p:nvPicPr>
              <p:cNvPr id="871" name="Google Shape;871;p43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3156677" y="1127900"/>
                <a:ext cx="2743200" cy="171341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72" name="Google Shape;872;p43"/>
              <p:cNvSpPr txBox="1"/>
              <p:nvPr/>
            </p:nvSpPr>
            <p:spPr>
              <a:xfrm>
                <a:off x="3781600" y="2743200"/>
                <a:ext cx="1820700" cy="30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2133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CDN-A1</a:t>
                </a: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73" name="Google Shape;873;p43"/>
            <p:cNvGrpSpPr/>
            <p:nvPr/>
          </p:nvGrpSpPr>
          <p:grpSpPr>
            <a:xfrm>
              <a:off x="6149614" y="1051971"/>
              <a:ext cx="2743200" cy="1917431"/>
              <a:chOff x="6149614" y="1127869"/>
              <a:chExt cx="2743200" cy="1917431"/>
            </a:xfrm>
          </p:grpSpPr>
          <p:pic>
            <p:nvPicPr>
              <p:cNvPr id="874" name="Google Shape;874;p43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6149614" y="1127869"/>
                <a:ext cx="2743200" cy="171411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75" name="Google Shape;875;p43"/>
              <p:cNvSpPr txBox="1"/>
              <p:nvPr/>
            </p:nvSpPr>
            <p:spPr>
              <a:xfrm>
                <a:off x="6837050" y="2743200"/>
                <a:ext cx="1820700" cy="30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2133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CDN-A2</a:t>
                </a: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876" name="Google Shape;876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78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44"/>
          <p:cNvSpPr txBox="1">
            <a:spLocks noGrp="1"/>
          </p:cNvSpPr>
          <p:nvPr>
            <p:ph type="title"/>
          </p:nvPr>
        </p:nvSpPr>
        <p:spPr>
          <a:xfrm>
            <a:off x="197813" y="157733"/>
            <a:ext cx="83704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"/>
              <a:t>LRB Overhead Is Modest </a:t>
            </a:r>
            <a:endParaRPr/>
          </a:p>
        </p:txBody>
      </p:sp>
      <p:sp>
        <p:nvSpPr>
          <p:cNvPr id="882" name="Google Shape;882;p44"/>
          <p:cNvSpPr txBox="1">
            <a:spLocks noGrp="1"/>
          </p:cNvSpPr>
          <p:nvPr>
            <p:ph type="body" idx="1"/>
          </p:nvPr>
        </p:nvSpPr>
        <p:spPr>
          <a:xfrm>
            <a:off x="308400" y="5144967"/>
            <a:ext cx="7834000" cy="7240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" sz="2400" dirty="0">
                <a:solidFill>
                  <a:schemeClr val="dk1"/>
                </a:solidFill>
              </a:rPr>
              <a:t>Throughput: 11.7 Gbps vs 11.7 Gbps (unmodified)</a:t>
            </a:r>
            <a:endParaRPr sz="2400" dirty="0"/>
          </a:p>
        </p:txBody>
      </p:sp>
      <p:sp>
        <p:nvSpPr>
          <p:cNvPr id="883" name="Google Shape;883;p44"/>
          <p:cNvSpPr txBox="1">
            <a:spLocks noGrp="1"/>
          </p:cNvSpPr>
          <p:nvPr>
            <p:ph type="body" idx="1"/>
          </p:nvPr>
        </p:nvSpPr>
        <p:spPr>
          <a:xfrm>
            <a:off x="6219700" y="3613700"/>
            <a:ext cx="5808800" cy="553600"/>
          </a:xfrm>
          <a:prstGeom prst="rect">
            <a:avLst/>
          </a:prstGeom>
          <a:ln w="38100" cap="flat" cmpd="sng">
            <a:solidFill>
              <a:srgbClr val="6A3D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" sz="2400" dirty="0"/>
              <a:t>Memory overhead=1‒3% cache size</a:t>
            </a:r>
            <a:endParaRPr sz="2400" dirty="0"/>
          </a:p>
        </p:txBody>
      </p:sp>
      <p:sp>
        <p:nvSpPr>
          <p:cNvPr id="884" name="Google Shape;884;p44"/>
          <p:cNvSpPr txBox="1">
            <a:spLocks noGrp="1"/>
          </p:cNvSpPr>
          <p:nvPr>
            <p:ph type="body" idx="1"/>
          </p:nvPr>
        </p:nvSpPr>
        <p:spPr>
          <a:xfrm>
            <a:off x="4721933" y="4386033"/>
            <a:ext cx="5849200" cy="612800"/>
          </a:xfrm>
          <a:prstGeom prst="rect">
            <a:avLst/>
          </a:prstGeom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" sz="2667">
                <a:solidFill>
                  <a:schemeClr val="dk1"/>
                </a:solidFill>
              </a:rPr>
              <a:t>Peak CPU: 16% vs 9% (unmodified) </a:t>
            </a:r>
            <a:endParaRPr sz="2667"/>
          </a:p>
        </p:txBody>
      </p:sp>
      <p:cxnSp>
        <p:nvCxnSpPr>
          <p:cNvPr id="885" name="Google Shape;885;p44"/>
          <p:cNvCxnSpPr>
            <a:stCxn id="886" idx="1"/>
          </p:cNvCxnSpPr>
          <p:nvPr/>
        </p:nvCxnSpPr>
        <p:spPr>
          <a:xfrm flipH="1">
            <a:off x="3136133" y="2865328"/>
            <a:ext cx="464400" cy="2236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87" name="Google Shape;887;p44"/>
          <p:cNvCxnSpPr/>
          <p:nvPr/>
        </p:nvCxnSpPr>
        <p:spPr>
          <a:xfrm>
            <a:off x="5146800" y="3153567"/>
            <a:ext cx="419200" cy="1086400"/>
          </a:xfrm>
          <a:prstGeom prst="straightConnector1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88" name="Google Shape;888;p44"/>
          <p:cNvCxnSpPr/>
          <p:nvPr/>
        </p:nvCxnSpPr>
        <p:spPr>
          <a:xfrm>
            <a:off x="5608233" y="2638900"/>
            <a:ext cx="922800" cy="892800"/>
          </a:xfrm>
          <a:prstGeom prst="straightConnector1">
            <a:avLst/>
          </a:prstGeom>
          <a:noFill/>
          <a:ln w="38100" cap="flat" cmpd="sng">
            <a:solidFill>
              <a:srgbClr val="6A3D9A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89" name="Google Shape;889;p4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  <p:grpSp>
        <p:nvGrpSpPr>
          <p:cNvPr id="890" name="Google Shape;890;p44"/>
          <p:cNvGrpSpPr/>
          <p:nvPr/>
        </p:nvGrpSpPr>
        <p:grpSpPr>
          <a:xfrm>
            <a:off x="108600" y="844867"/>
            <a:ext cx="10226515" cy="3395200"/>
            <a:chOff x="386250" y="1090850"/>
            <a:chExt cx="7669886" cy="2546400"/>
          </a:xfrm>
        </p:grpSpPr>
        <p:sp>
          <p:nvSpPr>
            <p:cNvPr id="891" name="Google Shape;891;p44"/>
            <p:cNvSpPr/>
            <p:nvPr/>
          </p:nvSpPr>
          <p:spPr>
            <a:xfrm>
              <a:off x="386250" y="1090850"/>
              <a:ext cx="4287000" cy="25464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grpSp>
          <p:nvGrpSpPr>
            <p:cNvPr id="892" name="Google Shape;892;p44"/>
            <p:cNvGrpSpPr/>
            <p:nvPr/>
          </p:nvGrpSpPr>
          <p:grpSpPr>
            <a:xfrm>
              <a:off x="3005200" y="1558696"/>
              <a:ext cx="1556541" cy="1303099"/>
              <a:chOff x="3038458" y="1409277"/>
              <a:chExt cx="2261100" cy="2009714"/>
            </a:xfrm>
          </p:grpSpPr>
          <p:pic>
            <p:nvPicPr>
              <p:cNvPr id="893" name="Google Shape;893;p44" descr="Related image"/>
              <p:cNvPicPr preferRelativeResize="0"/>
              <p:nvPr/>
            </p:nvPicPr>
            <p:blipFill rotWithShape="1">
              <a:blip r:embed="rId3">
                <a:alphaModFix/>
              </a:blip>
              <a:srcRect l="6451" t="7362" r="6005" b="8398"/>
              <a:stretch/>
            </p:blipFill>
            <p:spPr>
              <a:xfrm>
                <a:off x="3361308" y="1409277"/>
                <a:ext cx="1376271" cy="132433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86" name="Google Shape;886;p44"/>
              <p:cNvSpPr txBox="1"/>
              <p:nvPr/>
            </p:nvSpPr>
            <p:spPr>
              <a:xfrm>
                <a:off x="3038458" y="2630591"/>
                <a:ext cx="2261100" cy="78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Edge cache</a:t>
                </a: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94" name="Google Shape;894;p44"/>
            <p:cNvGrpSpPr/>
            <p:nvPr/>
          </p:nvGrpSpPr>
          <p:grpSpPr>
            <a:xfrm>
              <a:off x="1830307" y="1290584"/>
              <a:ext cx="1345500" cy="587674"/>
              <a:chOff x="2168725" y="1088459"/>
              <a:chExt cx="1345500" cy="866009"/>
            </a:xfrm>
          </p:grpSpPr>
          <p:sp>
            <p:nvSpPr>
              <p:cNvPr id="895" name="Google Shape;895;p44"/>
              <p:cNvSpPr/>
              <p:nvPr/>
            </p:nvSpPr>
            <p:spPr>
              <a:xfrm>
                <a:off x="2208475" y="1738168"/>
                <a:ext cx="1243500" cy="2163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noFill/>
              <a:ln w="9525" cap="flat" cmpd="sng">
                <a:solidFill>
                  <a:srgbClr val="4472C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896" name="Google Shape;896;p44"/>
              <p:cNvSpPr txBox="1"/>
              <p:nvPr/>
            </p:nvSpPr>
            <p:spPr>
              <a:xfrm>
                <a:off x="2168725" y="1088459"/>
                <a:ext cx="1345500" cy="32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Requests</a:t>
                </a: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97" name="Google Shape;897;p44" descr="Image result for cloud icon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13981" y="1403938"/>
              <a:ext cx="1116275" cy="1116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8" name="Google Shape;898;p44"/>
            <p:cNvSpPr/>
            <p:nvPr/>
          </p:nvSpPr>
          <p:spPr>
            <a:xfrm rot="10800000">
              <a:off x="2176380" y="2053975"/>
              <a:ext cx="5879755" cy="263400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899" name="Google Shape;899;p44"/>
            <p:cNvSpPr/>
            <p:nvPr/>
          </p:nvSpPr>
          <p:spPr>
            <a:xfrm rot="10800000">
              <a:off x="1807232" y="2251188"/>
              <a:ext cx="1244100" cy="411600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  <p:grpSp>
          <p:nvGrpSpPr>
            <p:cNvPr id="900" name="Google Shape;900;p44"/>
            <p:cNvGrpSpPr/>
            <p:nvPr/>
          </p:nvGrpSpPr>
          <p:grpSpPr>
            <a:xfrm>
              <a:off x="688150" y="1558696"/>
              <a:ext cx="1345500" cy="1102016"/>
              <a:chOff x="482100" y="1644587"/>
              <a:chExt cx="1345500" cy="1102016"/>
            </a:xfrm>
          </p:grpSpPr>
          <p:pic>
            <p:nvPicPr>
              <p:cNvPr id="901" name="Google Shape;901;p44" descr="Image result for user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09788" y="1644587"/>
                <a:ext cx="890125" cy="8901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02" name="Google Shape;902;p44"/>
              <p:cNvSpPr txBox="1"/>
              <p:nvPr/>
            </p:nvSpPr>
            <p:spPr>
              <a:xfrm>
                <a:off x="482100" y="2417804"/>
                <a:ext cx="1345500" cy="32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" sz="26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Medium" panose="02000503000000020004" pitchFamily="2" charset="0"/>
                    <a:ea typeface="+mn-ea"/>
                    <a:cs typeface="+mn-cs"/>
                  </a:rPr>
                  <a:t>User</a:t>
                </a:r>
                <a:endParaRPr kumimoji="0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Medium" panose="02000503000000020004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03" name="Google Shape;903;p44"/>
            <p:cNvSpPr/>
            <p:nvPr/>
          </p:nvSpPr>
          <p:spPr>
            <a:xfrm>
              <a:off x="4265257" y="1797363"/>
              <a:ext cx="3776381" cy="146700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99999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175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469914" cy="1325563"/>
          </a:xfrm>
        </p:spPr>
        <p:txBody>
          <a:bodyPr/>
          <a:lstStyle/>
          <a:p>
            <a:r>
              <a:rPr lang="en-US" dirty="0"/>
              <a:t>2) Video sent over Internet to the 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Host name -&gt; IP address (e.g., </a:t>
            </a:r>
            <a:r>
              <a:rPr lang="en-US" dirty="0" err="1"/>
              <a:t>youtube.com</a:t>
            </a:r>
            <a:r>
              <a:rPr lang="en-US" dirty="0"/>
              <a:t> -&gt; </a:t>
            </a:r>
            <a:r>
              <a:rPr lang="nb-NO" dirty="0"/>
              <a:t>172.217.10.14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Naming!</a:t>
            </a:r>
          </a:p>
          <a:p>
            <a:r>
              <a:rPr lang="en-US" dirty="0"/>
              <a:t>Global IP routing to 172.217.10.14</a:t>
            </a:r>
          </a:p>
          <a:p>
            <a:pPr lvl="1"/>
            <a:r>
              <a:rPr lang="en-US" dirty="0"/>
              <a:t>Layering!</a:t>
            </a:r>
          </a:p>
          <a:p>
            <a:r>
              <a:rPr lang="en-US" dirty="0"/>
              <a:t>Sent over a TCP connection to a remote web server</a:t>
            </a:r>
          </a:p>
          <a:p>
            <a:pPr lvl="1"/>
            <a:r>
              <a:rPr lang="en-US" dirty="0"/>
              <a:t>Send whole video, error detection, congestion control, flow control</a:t>
            </a:r>
          </a:p>
          <a:p>
            <a:r>
              <a:rPr lang="en-US" dirty="0"/>
              <a:t>Applications use socket interface</a:t>
            </a:r>
          </a:p>
          <a:p>
            <a:pPr lvl="1"/>
            <a:r>
              <a:rPr lang="en-US" dirty="0"/>
              <a:t>Assignment 1!</a:t>
            </a:r>
          </a:p>
        </p:txBody>
      </p:sp>
    </p:spTree>
    <p:extLst>
      <p:ext uri="{BB962C8B-B14F-4D97-AF65-F5344CB8AC3E}">
        <p14:creationId xmlns:p14="http://schemas.microsoft.com/office/powerpoint/2010/main" val="9037508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45"/>
          <p:cNvSpPr txBox="1">
            <a:spLocks noGrp="1"/>
          </p:cNvSpPr>
          <p:nvPr>
            <p:ph type="title"/>
          </p:nvPr>
        </p:nvSpPr>
        <p:spPr>
          <a:xfrm>
            <a:off x="182877" y="182867"/>
            <a:ext cx="11362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" sz="3733" dirty="0"/>
              <a:t>Conclusion</a:t>
            </a:r>
            <a:endParaRPr sz="3733" dirty="0"/>
          </a:p>
        </p:txBody>
      </p:sp>
      <p:sp>
        <p:nvSpPr>
          <p:cNvPr id="909" name="Google Shape;909;p45"/>
          <p:cNvSpPr txBox="1">
            <a:spLocks noGrp="1"/>
          </p:cNvSpPr>
          <p:nvPr>
            <p:ph type="body" idx="4294967295"/>
          </p:nvPr>
        </p:nvSpPr>
        <p:spPr>
          <a:xfrm>
            <a:off x="110800" y="1028632"/>
            <a:ext cx="12481200" cy="43450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609585" indent="-47412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000"/>
              <a:buChar char="●"/>
            </a:pPr>
            <a:r>
              <a:rPr lang="en" sz="2667" dirty="0">
                <a:solidFill>
                  <a:schemeClr val="dk1"/>
                </a:solidFill>
              </a:rPr>
              <a:t>LRB reduces WAN traffic with modest overhead</a:t>
            </a:r>
            <a:endParaRPr lang="en-US" sz="2667" dirty="0">
              <a:solidFill>
                <a:schemeClr val="dk1"/>
              </a:solidFill>
            </a:endParaRPr>
          </a:p>
          <a:p>
            <a:pPr marL="609585" indent="-47412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000"/>
              <a:buChar char="●"/>
            </a:pPr>
            <a:endParaRPr lang="en-US" sz="2667" dirty="0">
              <a:solidFill>
                <a:schemeClr val="dk1"/>
              </a:solidFill>
            </a:endParaRPr>
          </a:p>
          <a:p>
            <a:pPr marL="609585" indent="-47412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000"/>
              <a:buChar char="●"/>
            </a:pPr>
            <a:r>
              <a:rPr lang="en-US" sz="2667" dirty="0">
                <a:solidFill>
                  <a:schemeClr val="dk1"/>
                </a:solidFill>
              </a:rPr>
              <a:t>ML-for-systems generally promising to replace heuristics</a:t>
            </a:r>
            <a:endParaRPr sz="2667" dirty="0">
              <a:solidFill>
                <a:schemeClr val="dk1"/>
              </a:solidFill>
            </a:endParaRPr>
          </a:p>
          <a:p>
            <a:pPr marL="609585" indent="-47412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000"/>
              <a:buChar char="●"/>
            </a:pPr>
            <a:endParaRPr lang="en-US" sz="2667" dirty="0">
              <a:solidFill>
                <a:schemeClr val="dk1"/>
              </a:solidFill>
            </a:endParaRPr>
          </a:p>
          <a:p>
            <a:pPr marL="609585" indent="-47412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000"/>
              <a:buChar char="●"/>
            </a:pPr>
            <a:r>
              <a:rPr lang="en" sz="2667" dirty="0">
                <a:solidFill>
                  <a:schemeClr val="dk1"/>
                </a:solidFill>
              </a:rPr>
              <a:t>Key insight: </a:t>
            </a:r>
            <a:r>
              <a:rPr lang="en" sz="2667" b="1" dirty="0">
                <a:solidFill>
                  <a:schemeClr val="dk1"/>
                </a:solidFill>
              </a:rPr>
              <a:t>relaxed </a:t>
            </a:r>
            <a:r>
              <a:rPr lang="en" sz="2667" b="1" dirty="0" err="1">
                <a:solidFill>
                  <a:schemeClr val="dk1"/>
                </a:solidFill>
              </a:rPr>
              <a:t>Belady</a:t>
            </a:r>
            <a:endParaRPr sz="2667" b="1" dirty="0">
              <a:solidFill>
                <a:schemeClr val="dk1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667" dirty="0">
                <a:solidFill>
                  <a:schemeClr val="dk1"/>
                </a:solidFill>
              </a:rPr>
              <a:t>      →	Simplifies machine learning &amp; reduces system overhead</a:t>
            </a:r>
            <a:endParaRPr sz="2667" dirty="0">
              <a:solidFill>
                <a:schemeClr val="dk1"/>
              </a:solidFill>
            </a:endParaRPr>
          </a:p>
        </p:txBody>
      </p:sp>
      <p:sp>
        <p:nvSpPr>
          <p:cNvPr id="911" name="Google Shape;911;p4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Medium" panose="02000503000000020004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6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9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9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9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Systems abstract underlying resources</a:t>
            </a:r>
          </a:p>
          <a:p>
            <a:endParaRPr lang="en-US" dirty="0"/>
          </a:p>
          <a:p>
            <a:r>
              <a:rPr lang="en-US" dirty="0"/>
              <a:t>Systems are </a:t>
            </a:r>
            <a:r>
              <a:rPr lang="en-US" b="1" dirty="0"/>
              <a:t>everywhere</a:t>
            </a:r>
            <a:endParaRPr lang="en-US" dirty="0"/>
          </a:p>
          <a:p>
            <a:endParaRPr lang="en-US" dirty="0"/>
          </a:p>
          <a:p>
            <a:r>
              <a:rPr lang="en-US" dirty="0"/>
              <a:t>Systems are challenging and interesting and cool</a:t>
            </a:r>
          </a:p>
          <a:p>
            <a:endParaRPr lang="en-US" dirty="0"/>
          </a:p>
          <a:p>
            <a:r>
              <a:rPr lang="en-US" dirty="0"/>
              <a:t>This class was about systems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698276" y="499241"/>
            <a:ext cx="4126931" cy="2925884"/>
            <a:chOff x="415942" y="1690688"/>
            <a:chExt cx="5582742" cy="3958014"/>
          </a:xfrm>
        </p:grpSpPr>
        <p:grpSp>
          <p:nvGrpSpPr>
            <p:cNvPr id="31" name="Group 30"/>
            <p:cNvGrpSpPr/>
            <p:nvPr/>
          </p:nvGrpSpPr>
          <p:grpSpPr>
            <a:xfrm>
              <a:off x="415942" y="1690688"/>
              <a:ext cx="5582742" cy="3958014"/>
              <a:chOff x="492142" y="2566997"/>
              <a:chExt cx="4346716" cy="3081705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492144" y="2566997"/>
                <a:ext cx="4346714" cy="632992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Helvetica Neue Medium" panose="02000503000000020004" pitchFamily="2" charset="0"/>
                  </a:rPr>
                  <a:t>Application</a:t>
                </a:r>
                <a:endParaRPr lang="en-US" sz="1200" dirty="0">
                  <a:latin typeface="Helvetica Neue Medium" panose="02000503000000020004" pitchFamily="2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492145" y="3192096"/>
                <a:ext cx="4346713" cy="763671"/>
              </a:xfrm>
              <a:prstGeom prst="rect">
                <a:avLst/>
              </a:prstGeom>
              <a:solidFill>
                <a:schemeClr val="accent1"/>
              </a:solidFill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Helvetica Neue Medium" panose="02000503000000020004" pitchFamily="2" charset="0"/>
                  </a:rPr>
                  <a:t>Distributed Systems</a:t>
                </a:r>
                <a:endParaRPr lang="en-US" sz="1200" dirty="0">
                  <a:latin typeface="Helvetica Neue Medium" panose="02000503000000020004" pitchFamily="2" charset="0"/>
                </a:endParaRP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498189" y="3955767"/>
                <a:ext cx="1968532" cy="1692935"/>
                <a:chOff x="1232452" y="3657593"/>
                <a:chExt cx="3498574" cy="3008769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1232452" y="5380901"/>
                  <a:ext cx="3498574" cy="1285461"/>
                </a:xfrm>
                <a:prstGeom prst="rect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latin typeface="Helvetica Neue Medium" panose="02000503000000020004" pitchFamily="2" charset="0"/>
                    </a:rPr>
                    <a:t>        Hardware</a:t>
                  </a:r>
                  <a:endParaRPr lang="en-US" sz="1200" dirty="0">
                    <a:latin typeface="Helvetica Neue Medium" panose="02000503000000020004" pitchFamily="2" charset="0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1232452" y="3657593"/>
                  <a:ext cx="3498574" cy="1728590"/>
                </a:xfrm>
                <a:prstGeom prst="rect">
                  <a:avLst/>
                </a:prstGeom>
                <a:solidFill>
                  <a:schemeClr val="accent2"/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latin typeface="Helvetica Neue Medium" panose="02000503000000020004" pitchFamily="2" charset="0"/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2252712" y="3668153"/>
                  <a:ext cx="2478314" cy="865135"/>
                </a:xfrm>
                <a:prstGeom prst="rect">
                  <a:avLst/>
                </a:prstGeom>
                <a:solidFill>
                  <a:schemeClr val="accent6"/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latin typeface="Helvetica Neue Medium" panose="02000503000000020004" pitchFamily="2" charset="0"/>
                    </a:rPr>
                    <a:t>Network</a:t>
                  </a:r>
                  <a:endParaRPr lang="en-US" sz="1200" dirty="0">
                    <a:latin typeface="Helvetica Neue Medium" panose="02000503000000020004" pitchFamily="2" charset="0"/>
                  </a:endParaRPr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2870326" y="3955767"/>
                <a:ext cx="1968532" cy="1692935"/>
                <a:chOff x="1232452" y="3657593"/>
                <a:chExt cx="3498574" cy="3008769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1232452" y="5380901"/>
                  <a:ext cx="3498574" cy="1285461"/>
                </a:xfrm>
                <a:prstGeom prst="rect">
                  <a:avLst/>
                </a:prstGeom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latin typeface="Helvetica Neue Medium" panose="02000503000000020004" pitchFamily="2" charset="0"/>
                    </a:rPr>
                    <a:t>        Hardware</a:t>
                  </a:r>
                  <a:endParaRPr lang="en-US" sz="1200" dirty="0">
                    <a:latin typeface="Helvetica Neue Medium" panose="02000503000000020004" pitchFamily="2" charset="0"/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1232452" y="3657593"/>
                  <a:ext cx="3498574" cy="1728590"/>
                </a:xfrm>
                <a:prstGeom prst="rect">
                  <a:avLst/>
                </a:prstGeom>
                <a:solidFill>
                  <a:schemeClr val="accent2"/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latin typeface="Helvetica Neue Medium" panose="02000503000000020004" pitchFamily="2" charset="0"/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2252712" y="3668153"/>
                  <a:ext cx="2478314" cy="865135"/>
                </a:xfrm>
                <a:prstGeom prst="rect">
                  <a:avLst/>
                </a:prstGeom>
                <a:solidFill>
                  <a:schemeClr val="accent6"/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latin typeface="Helvetica Neue Medium" panose="02000503000000020004" pitchFamily="2" charset="0"/>
                    </a:rPr>
                    <a:t>Network</a:t>
                  </a:r>
                  <a:endParaRPr lang="en-US" sz="1200" dirty="0">
                    <a:latin typeface="Helvetica Neue Medium" panose="02000503000000020004" pitchFamily="2" charset="0"/>
                  </a:endParaRPr>
                </a:p>
              </p:txBody>
            </p:sp>
          </p:grpSp>
          <p:sp>
            <p:nvSpPr>
              <p:cNvPr id="38" name="Rectangle 37"/>
              <p:cNvSpPr/>
              <p:nvPr/>
            </p:nvSpPr>
            <p:spPr>
              <a:xfrm>
                <a:off x="492142" y="2582493"/>
                <a:ext cx="325359" cy="3066209"/>
              </a:xfrm>
              <a:prstGeom prst="rect">
                <a:avLst/>
              </a:prstGeom>
              <a:solidFill>
                <a:srgbClr val="C00000"/>
              </a:solidFill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2000" dirty="0">
                    <a:latin typeface="Helvetica Neue Medium" panose="02000503000000020004" pitchFamily="2" charset="0"/>
                  </a:rPr>
                  <a:t>Security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878108" y="3961709"/>
                <a:ext cx="325359" cy="1686992"/>
              </a:xfrm>
              <a:prstGeom prst="rect">
                <a:avLst/>
              </a:prstGeom>
              <a:solidFill>
                <a:srgbClr val="C00000"/>
              </a:solidFill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2000" dirty="0">
                    <a:latin typeface="Helvetica Neue Medium" panose="02000503000000020004" pitchFamily="2" charset="0"/>
                  </a:rPr>
                  <a:t>Security</a:t>
                </a: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4197264" y="4182857"/>
              <a:ext cx="739886" cy="5412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latin typeface="Helvetica Neue Medium" panose="02000503000000020004" pitchFamily="2" charset="0"/>
                </a:rPr>
                <a:t>OS</a:t>
              </a:r>
              <a:endParaRPr lang="en-US" sz="1200" dirty="0">
                <a:latin typeface="Helvetica Neue Medium" panose="02000503000000020004" pitchFamily="2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145540" y="4182857"/>
              <a:ext cx="739886" cy="5412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latin typeface="Helvetica Neue Medium" panose="02000503000000020004" pitchFamily="2" charset="0"/>
                </a:rPr>
                <a:t>OS</a:t>
              </a:r>
              <a:endParaRPr lang="en-US" sz="1200" dirty="0">
                <a:latin typeface="Helvetica Neue Medium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96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Systems You Can Learn More About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6294782" y="1825625"/>
            <a:ext cx="5059018" cy="4351338"/>
          </a:xfrm>
        </p:spPr>
        <p:txBody>
          <a:bodyPr>
            <a:normAutofit/>
          </a:bodyPr>
          <a:lstStyle/>
          <a:p>
            <a:r>
              <a:rPr lang="en-US" dirty="0"/>
              <a:t>Application</a:t>
            </a:r>
          </a:p>
          <a:p>
            <a:r>
              <a:rPr lang="en-US" dirty="0">
                <a:solidFill>
                  <a:schemeClr val="accent1"/>
                </a:solidFill>
              </a:rPr>
              <a:t>Distributed Systems</a:t>
            </a:r>
            <a:endParaRPr lang="en-US" dirty="0"/>
          </a:p>
          <a:p>
            <a:r>
              <a:rPr lang="en-US" dirty="0">
                <a:solidFill>
                  <a:schemeClr val="accent6"/>
                </a:solidFill>
              </a:rPr>
              <a:t>Networking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Operating Systems</a:t>
            </a: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Security</a:t>
            </a:r>
          </a:p>
          <a:p>
            <a:r>
              <a:rPr lang="en-US" dirty="0">
                <a:solidFill>
                  <a:srgbClr val="7030A0"/>
                </a:solidFill>
              </a:rPr>
              <a:t>Hardware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5942" y="1690688"/>
            <a:ext cx="5582742" cy="3958014"/>
            <a:chOff x="415942" y="1690688"/>
            <a:chExt cx="5582742" cy="3958014"/>
          </a:xfrm>
        </p:grpSpPr>
        <p:grpSp>
          <p:nvGrpSpPr>
            <p:cNvPr id="3" name="Group 2"/>
            <p:cNvGrpSpPr/>
            <p:nvPr/>
          </p:nvGrpSpPr>
          <p:grpSpPr>
            <a:xfrm>
              <a:off x="415942" y="1690688"/>
              <a:ext cx="5582742" cy="3958014"/>
              <a:chOff x="492142" y="2566997"/>
              <a:chExt cx="4346716" cy="3081705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92144" y="2566997"/>
                <a:ext cx="4346714" cy="632992"/>
              </a:xfrm>
              <a:prstGeom prst="rect">
                <a:avLst/>
              </a:prstGeom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latin typeface="Helvetica Neue Medium" panose="02000503000000020004" pitchFamily="2" charset="0"/>
                  </a:rPr>
                  <a:t>Application</a:t>
                </a:r>
                <a:endParaRPr lang="en-US" sz="1600" dirty="0">
                  <a:latin typeface="Helvetica Neue Medium" panose="02000503000000020004" pitchFamily="2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492145" y="3192096"/>
                <a:ext cx="4346713" cy="763671"/>
              </a:xfrm>
              <a:prstGeom prst="rect">
                <a:avLst/>
              </a:prstGeom>
              <a:solidFill>
                <a:schemeClr val="accent1"/>
              </a:solidFill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latin typeface="Helvetica Neue Medium" panose="02000503000000020004" pitchFamily="2" charset="0"/>
                  </a:rPr>
                  <a:t>Distributed Systems</a:t>
                </a:r>
                <a:endParaRPr lang="en-US" sz="1600" dirty="0">
                  <a:latin typeface="Helvetica Neue Medium" panose="02000503000000020004" pitchFamily="2" charset="0"/>
                </a:endParaRP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498189" y="3955767"/>
                <a:ext cx="1968532" cy="1692935"/>
                <a:chOff x="1232452" y="3657593"/>
                <a:chExt cx="3498574" cy="3008769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1232452" y="5380901"/>
                  <a:ext cx="3498574" cy="1285461"/>
                </a:xfrm>
                <a:prstGeom prst="rect">
                  <a:avLst/>
                </a:prstGeom>
                <a:solidFill>
                  <a:srgbClr val="7030A0"/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latin typeface="Helvetica Neue Medium" panose="02000503000000020004" pitchFamily="2" charset="0"/>
                    </a:rPr>
                    <a:t>        Hardware</a:t>
                  </a:r>
                  <a:endParaRPr lang="en-US" sz="1600" dirty="0">
                    <a:latin typeface="Helvetica Neue Medium" panose="02000503000000020004" pitchFamily="2" charset="0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1232452" y="3657593"/>
                  <a:ext cx="3498574" cy="1728590"/>
                </a:xfrm>
                <a:prstGeom prst="rect">
                  <a:avLst/>
                </a:prstGeom>
                <a:solidFill>
                  <a:schemeClr val="accent2"/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Helvetica Neue Medium" panose="02000503000000020004" pitchFamily="2" charset="0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2252712" y="3668153"/>
                  <a:ext cx="2478314" cy="865135"/>
                </a:xfrm>
                <a:prstGeom prst="rect">
                  <a:avLst/>
                </a:prstGeom>
                <a:solidFill>
                  <a:schemeClr val="accent6"/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latin typeface="Helvetica Neue Medium" panose="02000503000000020004" pitchFamily="2" charset="0"/>
                    </a:rPr>
                    <a:t>Network</a:t>
                  </a:r>
                  <a:endParaRPr lang="en-US" sz="1600" dirty="0">
                    <a:latin typeface="Helvetica Neue Medium" panose="02000503000000020004" pitchFamily="2" charset="0"/>
                  </a:endParaRPr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2870326" y="3955767"/>
                <a:ext cx="1968532" cy="1692935"/>
                <a:chOff x="1232452" y="3657593"/>
                <a:chExt cx="3498574" cy="3008769"/>
              </a:xfrm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1232452" y="5380901"/>
                  <a:ext cx="3498574" cy="1285461"/>
                </a:xfrm>
                <a:prstGeom prst="rect">
                  <a:avLst/>
                </a:prstGeom>
                <a:solidFill>
                  <a:srgbClr val="7030A0"/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latin typeface="Helvetica Neue Medium" panose="02000503000000020004" pitchFamily="2" charset="0"/>
                    </a:rPr>
                    <a:t>        Hardware</a:t>
                  </a:r>
                  <a:endParaRPr lang="en-US" sz="1600" dirty="0">
                    <a:latin typeface="Helvetica Neue Medium" panose="02000503000000020004" pitchFamily="2" charset="0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1232452" y="3657593"/>
                  <a:ext cx="3498574" cy="1728590"/>
                </a:xfrm>
                <a:prstGeom prst="rect">
                  <a:avLst/>
                </a:prstGeom>
                <a:solidFill>
                  <a:schemeClr val="accent2"/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Helvetica Neue Medium" panose="02000503000000020004" pitchFamily="2" charset="0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2252712" y="3668153"/>
                  <a:ext cx="2478314" cy="865135"/>
                </a:xfrm>
                <a:prstGeom prst="rect">
                  <a:avLst/>
                </a:prstGeom>
                <a:solidFill>
                  <a:schemeClr val="accent6"/>
                </a:soli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latin typeface="Helvetica Neue Medium" panose="02000503000000020004" pitchFamily="2" charset="0"/>
                    </a:rPr>
                    <a:t>Network</a:t>
                  </a:r>
                  <a:endParaRPr lang="en-US" sz="1600" dirty="0">
                    <a:latin typeface="Helvetica Neue Medium" panose="02000503000000020004" pitchFamily="2" charset="0"/>
                  </a:endParaRPr>
                </a:p>
              </p:txBody>
            </p:sp>
          </p:grpSp>
          <p:sp>
            <p:nvSpPr>
              <p:cNvPr id="55" name="Rectangle 54"/>
              <p:cNvSpPr/>
              <p:nvPr/>
            </p:nvSpPr>
            <p:spPr>
              <a:xfrm>
                <a:off x="492142" y="2582493"/>
                <a:ext cx="325359" cy="3066209"/>
              </a:xfrm>
              <a:prstGeom prst="rect">
                <a:avLst/>
              </a:prstGeom>
              <a:solidFill>
                <a:srgbClr val="C00000"/>
              </a:solidFill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2800" dirty="0">
                    <a:latin typeface="Helvetica Neue Medium" panose="02000503000000020004" pitchFamily="2" charset="0"/>
                  </a:rPr>
                  <a:t>Security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2878108" y="3961709"/>
                <a:ext cx="325359" cy="1686992"/>
              </a:xfrm>
              <a:prstGeom prst="rect">
                <a:avLst/>
              </a:prstGeom>
              <a:solidFill>
                <a:srgbClr val="C00000"/>
              </a:solidFill>
              <a:ln w="571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2800" dirty="0">
                    <a:latin typeface="Helvetica Neue Medium" panose="02000503000000020004" pitchFamily="2" charset="0"/>
                  </a:rPr>
                  <a:t>Security</a:t>
                </a:r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4222401" y="4182858"/>
              <a:ext cx="68961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latin typeface="Helvetica Neue Medium" panose="02000503000000020004" pitchFamily="2" charset="0"/>
                </a:rPr>
                <a:t>OS</a:t>
              </a:r>
              <a:endParaRPr lang="en-US" sz="1600" dirty="0">
                <a:latin typeface="Helvetica Neue Medium" panose="02000503000000020004" pitchFamily="2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170676" y="4182858"/>
              <a:ext cx="68961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latin typeface="Helvetica Neue Medium" panose="02000503000000020004" pitchFamily="2" charset="0"/>
                </a:rPr>
                <a:t>OS</a:t>
              </a:r>
              <a:endParaRPr lang="en-US" sz="1600" dirty="0">
                <a:latin typeface="Helvetica Neue Medium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9939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Systems You Can Learn More About</a:t>
            </a:r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224589" y="1825625"/>
            <a:ext cx="11967411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Applications			COS 333 (Every semester)</a:t>
            </a:r>
          </a:p>
          <a:p>
            <a:r>
              <a:rPr lang="en-US" dirty="0">
                <a:solidFill>
                  <a:schemeClr val="accent1"/>
                </a:solidFill>
              </a:rPr>
              <a:t>Distributed Systems		COS 418 (Fall ‘26</a:t>
            </a:r>
            <a:r>
              <a:rPr lang="en-US" dirty="0">
                <a:solidFill>
                  <a:schemeClr val="accent1"/>
                </a:solidFill>
                <a:sym typeface="Wingdings"/>
              </a:rPr>
              <a:t>)</a:t>
            </a:r>
            <a:endParaRPr lang="en-US" dirty="0"/>
          </a:p>
          <a:p>
            <a:r>
              <a:rPr lang="en-US" dirty="0">
                <a:solidFill>
                  <a:schemeClr val="accent6"/>
                </a:solidFill>
              </a:rPr>
              <a:t>Networking			COS 461 (Spring ‘27)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Operating Systems		COS 417 (Spring ‘27)</a:t>
            </a:r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Security				ECE/COS 432 (Spring ’27</a:t>
            </a:r>
            <a:r>
              <a:rPr lang="en-US" dirty="0">
                <a:solidFill>
                  <a:srgbClr val="C00000"/>
                </a:solidFill>
                <a:sym typeface="Wingdings"/>
              </a:rPr>
              <a:t>)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Hardware	 (Processors)	COS/ECE 375 (Fall ‘26)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			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376370" y="528301"/>
            <a:ext cx="1409376" cy="999210"/>
            <a:chOff x="415942" y="1690688"/>
            <a:chExt cx="5582742" cy="3958014"/>
          </a:xfrm>
        </p:grpSpPr>
        <p:grpSp>
          <p:nvGrpSpPr>
            <p:cNvPr id="3" name="Group 2"/>
            <p:cNvGrpSpPr/>
            <p:nvPr/>
          </p:nvGrpSpPr>
          <p:grpSpPr>
            <a:xfrm>
              <a:off x="415942" y="1690688"/>
              <a:ext cx="5582742" cy="3958014"/>
              <a:chOff x="492142" y="2566997"/>
              <a:chExt cx="4346716" cy="3081705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92144" y="2566997"/>
                <a:ext cx="4346714" cy="632992"/>
              </a:xfrm>
              <a:prstGeom prst="rect">
                <a:avLst/>
              </a:prstGeom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>
                    <a:latin typeface="Helvetica Neue Medium" panose="02000503000000020004" pitchFamily="2" charset="0"/>
                  </a:rPr>
                  <a:t>Application</a:t>
                </a:r>
                <a:endParaRPr lang="en-US" sz="500" dirty="0">
                  <a:latin typeface="Helvetica Neue Medium" panose="02000503000000020004" pitchFamily="2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492145" y="3192096"/>
                <a:ext cx="4346713" cy="763671"/>
              </a:xfrm>
              <a:prstGeom prst="rect">
                <a:avLst/>
              </a:prstGeom>
              <a:solidFill>
                <a:schemeClr val="accent1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600" dirty="0">
                    <a:latin typeface="Helvetica Neue Medium" panose="02000503000000020004" pitchFamily="2" charset="0"/>
                  </a:rPr>
                  <a:t>Distributed Systems</a:t>
                </a:r>
                <a:endParaRPr lang="en-US" sz="500" dirty="0">
                  <a:latin typeface="Helvetica Neue Medium" panose="02000503000000020004" pitchFamily="2" charset="0"/>
                </a:endParaRP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498189" y="3955767"/>
                <a:ext cx="1968532" cy="1692935"/>
                <a:chOff x="1232452" y="3657593"/>
                <a:chExt cx="3498574" cy="3008769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1232452" y="5380901"/>
                  <a:ext cx="3498574" cy="1285461"/>
                </a:xfrm>
                <a:prstGeom prst="rect">
                  <a:avLst/>
                </a:prstGeom>
                <a:solidFill>
                  <a:srgbClr val="7030A0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" dirty="0">
                      <a:latin typeface="Helvetica Neue Medium" panose="02000503000000020004" pitchFamily="2" charset="0"/>
                    </a:rPr>
                    <a:t>        Hardware</a:t>
                  </a:r>
                  <a:endParaRPr lang="en-US" sz="500" dirty="0">
                    <a:latin typeface="Helvetica Neue Medium" panose="02000503000000020004" pitchFamily="2" charset="0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1232452" y="3657593"/>
                  <a:ext cx="3498574" cy="1728590"/>
                </a:xfrm>
                <a:prstGeom prst="rect">
                  <a:avLst/>
                </a:prstGeom>
                <a:solidFill>
                  <a:schemeClr val="accent2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500" dirty="0">
                    <a:latin typeface="Helvetica Neue Medium" panose="02000503000000020004" pitchFamily="2" charset="0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2252712" y="3668153"/>
                  <a:ext cx="2478314" cy="865135"/>
                </a:xfrm>
                <a:prstGeom prst="rect">
                  <a:avLst/>
                </a:prstGeom>
                <a:solidFill>
                  <a:schemeClr val="accent6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00" dirty="0">
                      <a:latin typeface="Helvetica Neue Medium" panose="02000503000000020004" pitchFamily="2" charset="0"/>
                    </a:rPr>
                    <a:t>Network</a:t>
                  </a:r>
                  <a:endParaRPr lang="en-US" sz="400" dirty="0">
                    <a:latin typeface="Helvetica Neue Medium" panose="02000503000000020004" pitchFamily="2" charset="0"/>
                  </a:endParaRPr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2870326" y="3955767"/>
                <a:ext cx="1968532" cy="1692935"/>
                <a:chOff x="1232452" y="3657593"/>
                <a:chExt cx="3498574" cy="3008769"/>
              </a:xfrm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1232452" y="5380901"/>
                  <a:ext cx="3498574" cy="1285461"/>
                </a:xfrm>
                <a:prstGeom prst="rect">
                  <a:avLst/>
                </a:prstGeom>
                <a:solidFill>
                  <a:srgbClr val="7030A0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600" dirty="0">
                      <a:latin typeface="Helvetica Neue Medium" panose="02000503000000020004" pitchFamily="2" charset="0"/>
                    </a:rPr>
                    <a:t>        Hardware</a:t>
                  </a:r>
                  <a:endParaRPr lang="en-US" sz="500" dirty="0">
                    <a:latin typeface="Helvetica Neue Medium" panose="02000503000000020004" pitchFamily="2" charset="0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1232452" y="3657593"/>
                  <a:ext cx="3498574" cy="1728590"/>
                </a:xfrm>
                <a:prstGeom prst="rect">
                  <a:avLst/>
                </a:prstGeom>
                <a:solidFill>
                  <a:schemeClr val="accent2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500" dirty="0">
                    <a:latin typeface="Helvetica Neue Medium" panose="02000503000000020004" pitchFamily="2" charset="0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2252712" y="3668153"/>
                  <a:ext cx="2478314" cy="865135"/>
                </a:xfrm>
                <a:prstGeom prst="rect">
                  <a:avLst/>
                </a:prstGeom>
                <a:solidFill>
                  <a:schemeClr val="accent6"/>
                </a:solidFill>
                <a:ln w="28575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00" dirty="0">
                      <a:latin typeface="Helvetica Neue Medium" panose="02000503000000020004" pitchFamily="2" charset="0"/>
                    </a:rPr>
                    <a:t>Network</a:t>
                  </a:r>
                  <a:endParaRPr lang="en-US" sz="400" dirty="0">
                    <a:latin typeface="Helvetica Neue Medium" panose="02000503000000020004" pitchFamily="2" charset="0"/>
                  </a:endParaRPr>
                </a:p>
              </p:txBody>
            </p:sp>
          </p:grpSp>
          <p:sp>
            <p:nvSpPr>
              <p:cNvPr id="55" name="Rectangle 54"/>
              <p:cNvSpPr/>
              <p:nvPr/>
            </p:nvSpPr>
            <p:spPr>
              <a:xfrm>
                <a:off x="492142" y="2582493"/>
                <a:ext cx="325359" cy="3066209"/>
              </a:xfrm>
              <a:prstGeom prst="rect">
                <a:avLst/>
              </a:prstGeom>
              <a:solidFill>
                <a:srgbClr val="C00000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>
                    <a:latin typeface="Helvetica Neue Medium" panose="02000503000000020004" pitchFamily="2" charset="0"/>
                  </a:rPr>
                  <a:t>Security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2878108" y="3961709"/>
                <a:ext cx="325359" cy="1686992"/>
              </a:xfrm>
              <a:prstGeom prst="rect">
                <a:avLst/>
              </a:prstGeom>
              <a:solidFill>
                <a:srgbClr val="C00000"/>
              </a:solidFill>
              <a:ln w="28575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>
                    <a:latin typeface="Helvetica Neue Medium" panose="02000503000000020004" pitchFamily="2" charset="0"/>
                  </a:rPr>
                  <a:t>Security</a:t>
                </a:r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4082817" y="4088788"/>
              <a:ext cx="1156924" cy="731488"/>
            </a:xfrm>
            <a:prstGeom prst="rect">
              <a:avLst/>
            </a:prstGeom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600" dirty="0">
                  <a:latin typeface="Helvetica Neue Medium" panose="02000503000000020004" pitchFamily="2" charset="0"/>
                </a:rPr>
                <a:t>OS</a:t>
              </a:r>
              <a:endParaRPr lang="en-US" sz="500" dirty="0">
                <a:latin typeface="Helvetica Neue Medium" panose="02000503000000020004" pitchFamily="2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031092" y="4088788"/>
              <a:ext cx="1156924" cy="731488"/>
            </a:xfrm>
            <a:prstGeom prst="rect">
              <a:avLst/>
            </a:prstGeom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600" dirty="0">
                  <a:latin typeface="Helvetica Neue Medium" panose="02000503000000020004" pitchFamily="2" charset="0"/>
                </a:rPr>
                <a:t>OS</a:t>
              </a:r>
              <a:endParaRPr lang="en-US" sz="500" dirty="0">
                <a:latin typeface="Helvetica Neue Medium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156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Remaining Time: Ask Me Anything!</a:t>
            </a:r>
          </a:p>
        </p:txBody>
      </p:sp>
    </p:spTree>
    <p:extLst>
      <p:ext uri="{BB962C8B-B14F-4D97-AF65-F5344CB8AC3E}">
        <p14:creationId xmlns:p14="http://schemas.microsoft.com/office/powerpoint/2010/main" val="12783395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0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3) Web server receives video segments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request routing logic to run handler for video segments</a:t>
            </a:r>
          </a:p>
          <a:p>
            <a:pPr lvl="1"/>
            <a:r>
              <a:rPr lang="en-US" dirty="0"/>
              <a:t>Assignment 2</a:t>
            </a:r>
          </a:p>
          <a:p>
            <a:pPr lvl="1"/>
            <a:endParaRPr lang="en-US" dirty="0"/>
          </a:p>
          <a:p>
            <a:r>
              <a:rPr lang="en-US" dirty="0"/>
              <a:t>Is user authorized to create new videos?</a:t>
            </a:r>
          </a:p>
        </p:txBody>
      </p:sp>
    </p:spTree>
    <p:extLst>
      <p:ext uri="{BB962C8B-B14F-4D97-AF65-F5344CB8AC3E}">
        <p14:creationId xmlns:p14="http://schemas.microsoft.com/office/powerpoint/2010/main" val="1760874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4) Web server forwards segments to distributed file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Durability of video segments</a:t>
            </a:r>
          </a:p>
          <a:p>
            <a:endParaRPr lang="en-US" dirty="0"/>
          </a:p>
          <a:p>
            <a:r>
              <a:rPr lang="en-US" dirty="0"/>
              <a:t>Distributed file system </a:t>
            </a:r>
            <a:r>
              <a:rPr lang="mr-IN" dirty="0"/>
              <a:t>–</a:t>
            </a:r>
            <a:r>
              <a:rPr lang="en-US" dirty="0"/>
              <a:t> looks (</a:t>
            </a:r>
            <a:r>
              <a:rPr lang="en-US" dirty="0" err="1"/>
              <a:t>kinda</a:t>
            </a:r>
            <a:r>
              <a:rPr lang="en-US" dirty="0"/>
              <a:t>) like a </a:t>
            </a:r>
            <a:r>
              <a:rPr lang="en-US" dirty="0" err="1"/>
              <a:t>unix</a:t>
            </a:r>
            <a:r>
              <a:rPr lang="en-US" dirty="0"/>
              <a:t> file system</a:t>
            </a:r>
          </a:p>
          <a:p>
            <a:pPr lvl="1"/>
            <a:r>
              <a:rPr lang="en-US" dirty="0"/>
              <a:t>On different machines, accessed over network, running on top of local </a:t>
            </a:r>
            <a:r>
              <a:rPr lang="en-US" dirty="0" err="1"/>
              <a:t>unix</a:t>
            </a:r>
            <a:r>
              <a:rPr lang="en-US" dirty="0"/>
              <a:t> file system</a:t>
            </a:r>
          </a:p>
          <a:p>
            <a:endParaRPr lang="en-US" dirty="0"/>
          </a:p>
          <a:p>
            <a:r>
              <a:rPr lang="en-US" dirty="0"/>
              <a:t>Aside: video segment metadata</a:t>
            </a:r>
          </a:p>
          <a:p>
            <a:pPr lvl="1"/>
            <a:r>
              <a:rPr lang="en-US" dirty="0"/>
              <a:t>Bug: eventual consistency vs. </a:t>
            </a:r>
            <a:r>
              <a:rPr lang="en-US" dirty="0" err="1"/>
              <a:t>linearizability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77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5) Web server initiates video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Validate video, fix audio alignment, 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Produce many different bitrates</a:t>
            </a:r>
          </a:p>
          <a:p>
            <a:r>
              <a:rPr lang="en-US" dirty="0"/>
              <a:t>Compress video segments</a:t>
            </a:r>
          </a:p>
          <a:p>
            <a:r>
              <a:rPr lang="en-US" dirty="0"/>
              <a:t>Generate thumbnails</a:t>
            </a:r>
          </a:p>
          <a:p>
            <a:r>
              <a:rPr lang="mr-IN" dirty="0"/>
              <a:t>…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Processing done by a distributed 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117" y="2148882"/>
            <a:ext cx="2277032" cy="320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7077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Facebook">
      <a:dk1>
        <a:srgbClr val="53585F"/>
      </a:dk1>
      <a:lt1>
        <a:srgbClr val="FFFFFF"/>
      </a:lt1>
      <a:dk2>
        <a:srgbClr val="7D8490"/>
      </a:dk2>
      <a:lt2>
        <a:srgbClr val="EDEEF1"/>
      </a:lt2>
      <a:accent1>
        <a:srgbClr val="3B5998"/>
      </a:accent1>
      <a:accent2>
        <a:srgbClr val="6D84B4"/>
      </a:accent2>
      <a:accent3>
        <a:srgbClr val="D8DFEA"/>
      </a:accent3>
      <a:accent4>
        <a:srgbClr val="FBC300"/>
      </a:accent4>
      <a:accent5>
        <a:srgbClr val="FBEAAD"/>
      </a:accent5>
      <a:accent6>
        <a:srgbClr val="5890FF"/>
      </a:accent6>
      <a:hlink>
        <a:srgbClr val="0000FF"/>
      </a:hlink>
      <a:folHlink>
        <a:srgbClr val="00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7D8490"/>
            </a:solidFill>
            <a:effectLst/>
            <a:uFillTx/>
            <a:latin typeface="Vista Sans OT Medium"/>
            <a:ea typeface="Vista Sans OT Medium"/>
            <a:cs typeface="Vista Sans OT Medium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Facebook_Basic_3.9.2" id="{61BA3F89-28C0-AB46-90A2-8F67073249C0}" vid="{7FE6B889-5FA1-FF43-AAD9-C030B2A3AC2D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8731</TotalTime>
  <Words>2386</Words>
  <Application>Microsoft Macintosh PowerPoint</Application>
  <PresentationFormat>Widescreen</PresentationFormat>
  <Paragraphs>813</Paragraphs>
  <Slides>65</Slides>
  <Notes>52</Notes>
  <HiddenSlides>7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65</vt:i4>
      </vt:variant>
    </vt:vector>
  </HeadingPairs>
  <TitlesOfParts>
    <vt:vector size="78" baseType="lpstr">
      <vt:lpstr>Arial</vt:lpstr>
      <vt:lpstr>Calibri</vt:lpstr>
      <vt:lpstr>FreightSansLFPro</vt:lpstr>
      <vt:lpstr>FreightSansLFPro Med</vt:lpstr>
      <vt:lpstr>FreightSansLFPro SmBd</vt:lpstr>
      <vt:lpstr>Helvetica Light</vt:lpstr>
      <vt:lpstr>Helvetica Neue Medium</vt:lpstr>
      <vt:lpstr>Helvetica Neue Medium</vt:lpstr>
      <vt:lpstr>Vista Sans OT Medium</vt:lpstr>
      <vt:lpstr>Wingdings</vt:lpstr>
      <vt:lpstr>Office Theme</vt:lpstr>
      <vt:lpstr>White</vt:lpstr>
      <vt:lpstr>1_Office Theme</vt:lpstr>
      <vt:lpstr>PowerPoint Presentation</vt:lpstr>
      <vt:lpstr>Types of Systems We Covered</vt:lpstr>
      <vt:lpstr>High Level Topics Covered</vt:lpstr>
      <vt:lpstr>A “Simple” Example – Streaming Video</vt:lpstr>
      <vt:lpstr>1) Record video on phone</vt:lpstr>
      <vt:lpstr>2) Video sent over Internet to the service</vt:lpstr>
      <vt:lpstr>3) Web server receives video segments</vt:lpstr>
      <vt:lpstr>4) Web server forwards segments to distributed file system</vt:lpstr>
      <vt:lpstr>5) Web server initiates video processing</vt:lpstr>
      <vt:lpstr>6) Video processing in action</vt:lpstr>
      <vt:lpstr>Speedy: harness parallelism</vt:lpstr>
      <vt:lpstr>Architectural changes for parallelism</vt:lpstr>
      <vt:lpstr>Architectural changes for parallelism</vt:lpstr>
      <vt:lpstr>Overlap fault tolerance and processing</vt:lpstr>
      <vt:lpstr>Overlap upload and processing</vt:lpstr>
      <vt:lpstr>Overlap upload and processing</vt:lpstr>
      <vt:lpstr>Parallel processing w/ many workers</vt:lpstr>
      <vt:lpstr>Parallel processing w/ many workers</vt:lpstr>
      <vt:lpstr>Parallel processing w/ many workers</vt:lpstr>
      <vt:lpstr>Parallel processing w/ many workers</vt:lpstr>
      <vt:lpstr>Three sources of parallelism</vt:lpstr>
      <vt:lpstr>Let’s Make This Faster!</vt:lpstr>
      <vt:lpstr>7) Video now shareable with others</vt:lpstr>
      <vt:lpstr>8) User’s app fetches file with metadata about video segments</vt:lpstr>
      <vt:lpstr>9) User’s app runs ABR algorithm to download video segments via CDN</vt:lpstr>
      <vt:lpstr>CDN Caching Goal: Minimize WAN Traffic </vt:lpstr>
      <vt:lpstr>Caching Remains Challenging</vt:lpstr>
      <vt:lpstr>Edge Cache with Different Algos</vt:lpstr>
      <vt:lpstr>Research From Princeton!</vt:lpstr>
      <vt:lpstr>Introducing Learning Relaxed Belady (LRB)</vt:lpstr>
      <vt:lpstr>General Overview of our Approach</vt:lpstr>
      <vt:lpstr>Challenge 1: Past Information</vt:lpstr>
      <vt:lpstr>Challenge 2: Generate Online Training Data</vt:lpstr>
      <vt:lpstr>Challenge 3: ML Architecture</vt:lpstr>
      <vt:lpstr>Challenge 4: Eviction Candidates</vt:lpstr>
      <vt:lpstr>Challenge 5: Quickly Evaluate Design Decisions</vt:lpstr>
      <vt:lpstr>Solutions: Relaxed Belady Algorithm &amp; Good Decision Ratio</vt:lpstr>
      <vt:lpstr>Solutions: Relaxed Belady Algorithm &amp; Good Decision Ratio</vt:lpstr>
      <vt:lpstr>Solutions: Relaxed Belady Algorithm &amp; Good Decision Ratio</vt:lpstr>
      <vt:lpstr>Solution: Relaxed Belady Algorithm</vt:lpstr>
      <vt:lpstr>Challenge: Hard to Mimic Belady Algorithm</vt:lpstr>
      <vt:lpstr>Introducing the Relaxed Belady Algorithm</vt:lpstr>
      <vt:lpstr>Good Decision Ratio: Directly Measures Eviction Decisions</vt:lpstr>
      <vt:lpstr>Challenge 5: Quickly Evaluate Design Decisions</vt:lpstr>
      <vt:lpstr>Evaluate Design Decisions w/o Simulation</vt:lpstr>
      <vt:lpstr>Challenge 1: Past Information</vt:lpstr>
      <vt:lpstr>Track Objects within a Sliding Memory Window</vt:lpstr>
      <vt:lpstr>Challenge 2: Training Data</vt:lpstr>
      <vt:lpstr>Sample Training Data &amp; Label on Access or Boundary</vt:lpstr>
      <vt:lpstr>Challenge 3: ML Architecture</vt:lpstr>
      <vt:lpstr>Solution 3: Feature &amp; Model Selection</vt:lpstr>
      <vt:lpstr>Challenge 4: Eviction Candidates</vt:lpstr>
      <vt:lpstr>Solution 4: Random Sampling for Eviction</vt:lpstr>
      <vt:lpstr>Learning Relaxed Belady</vt:lpstr>
      <vt:lpstr>Implementation</vt:lpstr>
      <vt:lpstr>Evaluation Setup</vt:lpstr>
      <vt:lpstr>LRB Reduces WAN Traffic</vt:lpstr>
      <vt:lpstr>LRB Consistently Improves on the State of the Art</vt:lpstr>
      <vt:lpstr>LRB Overhead Is Modest </vt:lpstr>
      <vt:lpstr>Conclusion</vt:lpstr>
      <vt:lpstr>Systems!</vt:lpstr>
      <vt:lpstr>Systems You Can Learn More About</vt:lpstr>
      <vt:lpstr>Systems You Can Learn More About</vt:lpstr>
      <vt:lpstr>Remaining Time: Ask Me Anything!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Wyatt Andrew Lloyd</dc:creator>
  <cp:lastModifiedBy>Wyatt A. Lloyd</cp:lastModifiedBy>
  <cp:revision>33</cp:revision>
  <cp:lastPrinted>2020-11-18T02:19:47Z</cp:lastPrinted>
  <dcterms:created xsi:type="dcterms:W3CDTF">2020-08-26T13:47:20Z</dcterms:created>
  <dcterms:modified xsi:type="dcterms:W3CDTF">2026-04-23T16:24:53Z</dcterms:modified>
</cp:coreProperties>
</file>