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3"/>
  </p:notesMasterIdLst>
  <p:sldIdLst>
    <p:sldId id="256" r:id="rId2"/>
    <p:sldId id="257" r:id="rId3"/>
    <p:sldId id="258" r:id="rId4"/>
    <p:sldId id="259" r:id="rId5"/>
    <p:sldId id="261" r:id="rId6"/>
    <p:sldId id="271" r:id="rId7"/>
    <p:sldId id="272" r:id="rId8"/>
    <p:sldId id="273" r:id="rId9"/>
    <p:sldId id="274" r:id="rId10"/>
    <p:sldId id="275" r:id="rId11"/>
    <p:sldId id="263" r:id="rId12"/>
    <p:sldId id="262" r:id="rId13"/>
    <p:sldId id="264" r:id="rId14"/>
    <p:sldId id="265" r:id="rId15"/>
    <p:sldId id="278" r:id="rId16"/>
    <p:sldId id="279" r:id="rId17"/>
    <p:sldId id="266" r:id="rId18"/>
    <p:sldId id="280" r:id="rId19"/>
    <p:sldId id="276" r:id="rId20"/>
    <p:sldId id="286" r:id="rId21"/>
    <p:sldId id="287" r:id="rId22"/>
    <p:sldId id="288" r:id="rId23"/>
    <p:sldId id="289" r:id="rId24"/>
    <p:sldId id="290" r:id="rId25"/>
    <p:sldId id="285" r:id="rId26"/>
    <p:sldId id="284" r:id="rId27"/>
    <p:sldId id="267" r:id="rId28"/>
    <p:sldId id="281" r:id="rId29"/>
    <p:sldId id="282" r:id="rId30"/>
    <p:sldId id="268" r:id="rId31"/>
    <p:sldId id="283" r:id="rId3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8206E"/>
    <a:srgbClr val="47D45A"/>
    <a:srgbClr val="D86ECC"/>
    <a:srgbClr val="0B76A0"/>
    <a:srgbClr val="467886"/>
    <a:srgbClr val="83CBE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4447"/>
    <p:restoredTop sz="87961"/>
  </p:normalViewPr>
  <p:slideViewPr>
    <p:cSldViewPr snapToGrid="0">
      <p:cViewPr>
        <p:scale>
          <a:sx n="80" d="100"/>
          <a:sy n="80" d="100"/>
        </p:scale>
        <p:origin x="952" y="960"/>
      </p:cViewPr>
      <p:guideLst/>
    </p:cSldViewPr>
  </p:slideViewPr>
  <p:notesTextViewPr>
    <p:cViewPr>
      <p:scale>
        <a:sx n="114" d="100"/>
        <a:sy n="114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1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107379-1170-074C-802A-A1A163B1DB12}" type="datetimeFigureOut">
              <a:rPr lang="en-US" smtClean="0"/>
              <a:t>4/20/26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49"/>
            <a:ext cx="5486400" cy="360045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8057A17-63E2-1A48-902D-820BEE2086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77635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8057A17-63E2-1A48-902D-820BEE20866B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041472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8057A17-63E2-1A48-902D-820BEE20866B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12792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8057A17-63E2-1A48-902D-820BEE20866B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193759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8057A17-63E2-1A48-902D-820BEE20866B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325732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8057A17-63E2-1A48-902D-820BEE20866B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57516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8057A17-63E2-1A48-902D-820BEE20866B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978648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8057A17-63E2-1A48-902D-820BEE20866B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253344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8057A17-63E2-1A48-902D-820BEE20866B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035805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8057A17-63E2-1A48-902D-820BEE20866B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204345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8057A17-63E2-1A48-902D-820BEE20866B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0180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4ACD53-5D8C-9F38-29B3-63FDE29C571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A484188-B88E-11F5-105A-99CA7B87073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 b="0" i="0">
                <a:latin typeface="Helvetica Neue Medium" panose="02000503000000020004" pitchFamily="2" charset="0"/>
                <a:ea typeface="Helvetica Neue Medium" panose="02000503000000020004" pitchFamily="2" charset="0"/>
                <a:cs typeface="Helvetica Neue Medium" panose="02000503000000020004" pitchFamily="2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3C4AE46-064A-268B-E23C-8240EE3EB7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F63739-B2AF-834F-9C84-68A647F9AEE9}" type="datetimeFigureOut">
              <a:rPr lang="en-US" smtClean="0"/>
              <a:t>4/20/26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F88AB8D-D4AE-9DD0-750B-2521DD621A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5703A9-381D-736B-B94B-172F28B702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509299-96CE-BD4C-88EE-98A1D2AA7E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65541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A00342-32F1-B759-6B3A-B194469D61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E3007DD-CE1E-14DB-3A14-8FDA3E58127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BB292F-F5A0-3EEE-A3C8-48FB3599D7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F63739-B2AF-834F-9C84-68A647F9AEE9}" type="datetimeFigureOut">
              <a:rPr lang="en-US" smtClean="0"/>
              <a:t>4/20/26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BF65349-308D-E820-6373-1B42D7E00D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6E71415-6248-1E9A-018F-05D594ECDD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509299-96CE-BD4C-88EE-98A1D2AA7E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96894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DB4896B-2EC7-0B77-2BF3-8ED2D4D25F6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2FB3BD0-EE4F-3BD1-7998-CF0CAFBE0BF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D9911E-F775-F4CA-C05D-6882ADF703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F63739-B2AF-834F-9C84-68A647F9AEE9}" type="datetimeFigureOut">
              <a:rPr lang="en-US" smtClean="0"/>
              <a:t>4/20/26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D1ED07-C7D8-BE14-5798-122CBB0A69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808B667-503D-AE01-5A69-F9A0A67702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509299-96CE-BD4C-88EE-98A1D2AA7E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30536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02928F-26C7-BD69-833C-77284B5907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 i="0">
                <a:latin typeface="Helvetica Neue Medium" panose="02000503000000020004" pitchFamily="2" charset="0"/>
                <a:ea typeface="Helvetica Neue Medium" panose="02000503000000020004" pitchFamily="2" charset="0"/>
                <a:cs typeface="Helvetica Neue Medium" panose="02000503000000020004" pitchFamily="2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25579A-287E-AC63-AAE6-E6712BF1C2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b="0" i="0">
                <a:latin typeface="Helvetica Neue Medium" panose="02000503000000020004" pitchFamily="2" charset="0"/>
                <a:ea typeface="Helvetica Neue Medium" panose="02000503000000020004" pitchFamily="2" charset="0"/>
                <a:cs typeface="Helvetica Neue Medium" panose="02000503000000020004" pitchFamily="2" charset="0"/>
              </a:defRPr>
            </a:lvl1pPr>
            <a:lvl2pPr>
              <a:defRPr b="0" i="0">
                <a:latin typeface="Helvetica Neue Medium" panose="02000503000000020004" pitchFamily="2" charset="0"/>
                <a:ea typeface="Helvetica Neue Medium" panose="02000503000000020004" pitchFamily="2" charset="0"/>
                <a:cs typeface="Helvetica Neue Medium" panose="02000503000000020004" pitchFamily="2" charset="0"/>
              </a:defRPr>
            </a:lvl2pPr>
            <a:lvl3pPr>
              <a:defRPr b="0" i="0">
                <a:latin typeface="Helvetica Neue Medium" panose="02000503000000020004" pitchFamily="2" charset="0"/>
                <a:ea typeface="Helvetica Neue Medium" panose="02000503000000020004" pitchFamily="2" charset="0"/>
                <a:cs typeface="Helvetica Neue Medium" panose="02000503000000020004" pitchFamily="2" charset="0"/>
              </a:defRPr>
            </a:lvl3pPr>
            <a:lvl4pPr>
              <a:defRPr b="0" i="0">
                <a:latin typeface="Helvetica Neue Medium" panose="02000503000000020004" pitchFamily="2" charset="0"/>
                <a:ea typeface="Helvetica Neue Medium" panose="02000503000000020004" pitchFamily="2" charset="0"/>
                <a:cs typeface="Helvetica Neue Medium" panose="02000503000000020004" pitchFamily="2" charset="0"/>
              </a:defRPr>
            </a:lvl4pPr>
            <a:lvl5pPr>
              <a:defRPr b="0" i="0">
                <a:latin typeface="Helvetica Neue Medium" panose="02000503000000020004" pitchFamily="2" charset="0"/>
                <a:ea typeface="Helvetica Neue Medium" panose="02000503000000020004" pitchFamily="2" charset="0"/>
                <a:cs typeface="Helvetica Neue Medium" panose="02000503000000020004" pitchFamily="2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11DCB7A-A9C1-7897-7E0B-B59A5266DC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F63739-B2AF-834F-9C84-68A647F9AEE9}" type="datetimeFigureOut">
              <a:rPr lang="en-US" smtClean="0"/>
              <a:t>4/20/26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C2A0018-4A14-C88F-54F6-B399A742CA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31D3D35-1087-B342-DCD9-A892B936F7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509299-96CE-BD4C-88EE-98A1D2AA7E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72280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D59721-3A5E-2E1A-8589-A5DC5DEFB6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212247C-443A-94AE-47D5-42AD083A0CB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C5CAD7-8302-FF66-00AF-3C2A47CB4A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F63739-B2AF-834F-9C84-68A647F9AEE9}" type="datetimeFigureOut">
              <a:rPr lang="en-US" smtClean="0"/>
              <a:t>4/20/26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786023-749F-7CE7-355A-0A4A5C1A7D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DB4AC5-E601-A8C4-815D-9A969F07E6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509299-96CE-BD4C-88EE-98A1D2AA7E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39331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6099AB-24F3-0860-56BA-1147191CC4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8C9C4A-CEA3-A67A-64D2-CF91A40BF9B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0819A15-6F0E-D9CD-4EE7-BD955AD3BF5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A35208D-D2E6-DD7B-1F3C-644EED904A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F63739-B2AF-834F-9C84-68A647F9AEE9}" type="datetimeFigureOut">
              <a:rPr lang="en-US" smtClean="0"/>
              <a:t>4/20/26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F65344-AD2F-EE8E-FBDB-EA6706D663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445D8D6-1719-479E-FF2D-AA8317FE13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509299-96CE-BD4C-88EE-98A1D2AA7E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05685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1279C3-F12E-6340-0F34-6DD488FB38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7BC859E-EC56-03E6-4154-B6FB0C856FF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C1E8210-BD5E-B37D-1CD8-25923B140F9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148274B-3BB4-01A9-A40B-C78EB4902B9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E344E7E-3DF5-0A7E-6B76-71C4B8F7F80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E144EF0-B001-69EC-0C26-7C621967D0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F63739-B2AF-834F-9C84-68A647F9AEE9}" type="datetimeFigureOut">
              <a:rPr lang="en-US" smtClean="0"/>
              <a:t>4/20/26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C1ACF85-32E0-8C2A-8663-9A7B67FF78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5A72072-D6A0-C7CC-5300-40F7A3195E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509299-96CE-BD4C-88EE-98A1D2AA7E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32444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2CEC6E-E2FB-A52E-32A5-B3CA0B901A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E4D77E0-1BF0-5BCA-9DA3-1A2FC6366C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F63739-B2AF-834F-9C84-68A647F9AEE9}" type="datetimeFigureOut">
              <a:rPr lang="en-US" smtClean="0"/>
              <a:t>4/20/26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62EA7D2-BFAE-CA4A-A272-99E069C544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9CEBD42-2EE4-06ED-E45B-BE0AE456AA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509299-96CE-BD4C-88EE-98A1D2AA7E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17088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519BA7C-4472-419D-0A2E-3B107EEC5B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F63739-B2AF-834F-9C84-68A647F9AEE9}" type="datetimeFigureOut">
              <a:rPr lang="en-US" smtClean="0"/>
              <a:t>4/20/26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00CCF08-9415-9DDD-FCCB-1E4FC4A907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45E2B45-69B6-4C07-3CAD-F15B3CFA65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509299-96CE-BD4C-88EE-98A1D2AA7E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69339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A043B8-7B39-BC1E-759D-2B25B7FF11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A7864F-2AFF-DFBF-B547-4E7B3958F1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AD6AEE6-71C2-C345-8639-D702C0B67B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DDED5CE-8207-2141-1700-97C1051F79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F63739-B2AF-834F-9C84-68A647F9AEE9}" type="datetimeFigureOut">
              <a:rPr lang="en-US" smtClean="0"/>
              <a:t>4/20/26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EA95AA0-AEEF-8299-D9B3-B5B0744BC7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431CA92-2091-6D63-139E-A3D38DF89D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509299-96CE-BD4C-88EE-98A1D2AA7E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47880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085827-0615-0051-DAD1-869A971562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0FCBC5C-3AF5-551B-CF18-15B4665680F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9BD3B13-0384-94A0-2A2A-AF41BED1303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6D39328-2381-BF67-1B2B-BBB153C2A8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F63739-B2AF-834F-9C84-68A647F9AEE9}" type="datetimeFigureOut">
              <a:rPr lang="en-US" smtClean="0"/>
              <a:t>4/20/26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96AA1F4-0908-13D8-1AEC-192FB47A1E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FA56D47-88CC-0AE7-0DC4-287CCFC31D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509299-96CE-BD4C-88EE-98A1D2AA7E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16623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13CF423-4036-3773-692F-F3745D4E11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A89CDE3-D816-34D0-2C64-20560A4C70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FBC9076-6E05-61B6-A64D-9DA321CEA7B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1F63739-B2AF-834F-9C84-68A647F9AEE9}" type="datetimeFigureOut">
              <a:rPr lang="en-US" smtClean="0"/>
              <a:t>4/20/26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2B02D1-2094-6190-1A7D-B251C93E193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AA66E56-22F7-283A-AC3B-0AAF03983EB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3509299-96CE-BD4C-88EE-98A1D2AA7E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65622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0" i="0" kern="1200">
          <a:solidFill>
            <a:schemeClr val="tx1"/>
          </a:solidFill>
          <a:latin typeface="Helvetica Neue Medium" panose="02000503000000020004" pitchFamily="2" charset="0"/>
          <a:ea typeface="Helvetica Neue Medium" panose="02000503000000020004" pitchFamily="2" charset="0"/>
          <a:cs typeface="Helvetica Neue Medium" panose="02000503000000020004" pitchFamily="2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b="0" i="0" kern="1200">
          <a:solidFill>
            <a:schemeClr val="tx1"/>
          </a:solidFill>
          <a:latin typeface="Helvetica Neue Medium" panose="02000503000000020004" pitchFamily="2" charset="0"/>
          <a:ea typeface="Helvetica Neue Medium" panose="02000503000000020004" pitchFamily="2" charset="0"/>
          <a:cs typeface="Helvetica Neue Medium" panose="02000503000000020004" pitchFamily="2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b="0" i="0" kern="1200">
          <a:solidFill>
            <a:schemeClr val="tx1"/>
          </a:solidFill>
          <a:latin typeface="Helvetica Neue Medium" panose="02000503000000020004" pitchFamily="2" charset="0"/>
          <a:ea typeface="Helvetica Neue Medium" panose="02000503000000020004" pitchFamily="2" charset="0"/>
          <a:cs typeface="Helvetica Neue Medium" panose="02000503000000020004" pitchFamily="2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b="0" i="0" kern="1200">
          <a:solidFill>
            <a:schemeClr val="tx1"/>
          </a:solidFill>
          <a:latin typeface="Helvetica Neue Medium" panose="02000503000000020004" pitchFamily="2" charset="0"/>
          <a:ea typeface="Helvetica Neue Medium" panose="02000503000000020004" pitchFamily="2" charset="0"/>
          <a:cs typeface="Helvetica Neue Medium" panose="02000503000000020004" pitchFamily="2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>
          <a:solidFill>
            <a:schemeClr val="tx1"/>
          </a:solidFill>
          <a:latin typeface="Helvetica Neue Medium" panose="02000503000000020004" pitchFamily="2" charset="0"/>
          <a:ea typeface="Helvetica Neue Medium" panose="02000503000000020004" pitchFamily="2" charset="0"/>
          <a:cs typeface="Helvetica Neue Medium" panose="02000503000000020004" pitchFamily="2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>
          <a:solidFill>
            <a:schemeClr val="tx1"/>
          </a:solidFill>
          <a:latin typeface="Helvetica Neue Medium" panose="02000503000000020004" pitchFamily="2" charset="0"/>
          <a:ea typeface="Helvetica Neue Medium" panose="02000503000000020004" pitchFamily="2" charset="0"/>
          <a:cs typeface="Helvetica Neue Medium" panose="02000503000000020004" pitchFamily="2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svg"/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svg"/><Relationship Id="rId5" Type="http://schemas.openxmlformats.org/officeDocument/2006/relationships/image" Target="../media/image4.png"/><Relationship Id="rId4" Type="http://schemas.openxmlformats.org/officeDocument/2006/relationships/image" Target="../media/image3.svg"/><Relationship Id="rId9" Type="http://schemas.openxmlformats.org/officeDocument/2006/relationships/image" Target="../media/image8.sv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C06288-3A78-A7E9-EA63-CCEA2C1437B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73551" y="151711"/>
            <a:ext cx="9144000" cy="2387600"/>
          </a:xfrm>
        </p:spPr>
        <p:txBody>
          <a:bodyPr>
            <a:normAutofit/>
          </a:bodyPr>
          <a:lstStyle/>
          <a:p>
            <a:r>
              <a:rPr lang="en-US" sz="4400" dirty="0"/>
              <a:t>Systems Problems in ML Inference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526A6AB-7187-03F7-2726-0139C0CC486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318690"/>
            <a:ext cx="9144000" cy="1655762"/>
          </a:xfrm>
        </p:spPr>
        <p:txBody>
          <a:bodyPr>
            <a:normAutofit fontScale="85000" lnSpcReduction="20000"/>
          </a:bodyPr>
          <a:lstStyle/>
          <a:p>
            <a:pPr marL="12700" marR="5080">
              <a:lnSpc>
                <a:spcPct val="120600"/>
              </a:lnSpc>
              <a:spcBef>
                <a:spcPts val="95"/>
              </a:spcBef>
            </a:pPr>
            <a:r>
              <a:rPr lang="en-US" sz="280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COS</a:t>
            </a:r>
            <a:r>
              <a:rPr lang="en-US" sz="2800" spc="-55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 </a:t>
            </a:r>
            <a:r>
              <a:rPr lang="en-US" sz="280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316:</a:t>
            </a:r>
            <a:r>
              <a:rPr lang="en-US" sz="2800" spc="45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 </a:t>
            </a:r>
            <a:r>
              <a:rPr lang="en-US" sz="280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Principles</a:t>
            </a:r>
            <a:r>
              <a:rPr lang="en-US" sz="2800" spc="22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 </a:t>
            </a:r>
            <a:r>
              <a:rPr lang="en-US" sz="280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of</a:t>
            </a:r>
            <a:r>
              <a:rPr lang="en-US" sz="2800" spc="15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 </a:t>
            </a:r>
            <a:r>
              <a:rPr lang="en-US" sz="280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Computer</a:t>
            </a:r>
            <a:r>
              <a:rPr lang="en-US" sz="2800" spc="114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 </a:t>
            </a:r>
            <a:r>
              <a:rPr lang="en-US" sz="280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System</a:t>
            </a:r>
            <a:r>
              <a:rPr lang="en-US" sz="2800" spc="135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 </a:t>
            </a:r>
            <a:r>
              <a:rPr lang="en-US" sz="2800" spc="-1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Design</a:t>
            </a:r>
          </a:p>
          <a:p>
            <a:pPr marL="12700" marR="5080">
              <a:lnSpc>
                <a:spcPct val="120600"/>
              </a:lnSpc>
              <a:spcBef>
                <a:spcPts val="95"/>
              </a:spcBef>
            </a:pPr>
            <a:r>
              <a:rPr lang="en-US" sz="2800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Lecture</a:t>
            </a:r>
            <a:r>
              <a:rPr lang="en-US" sz="2800" spc="95" dirty="0">
                <a:latin typeface="Helvetica Neue Medium" panose="02000503000000020004" pitchFamily="2" charset="0"/>
                <a:cs typeface="Helvetica Neue Medium" panose="02000503000000020004" pitchFamily="2" charset="0"/>
              </a:rPr>
              <a:t> </a:t>
            </a:r>
            <a:r>
              <a:rPr lang="en-US" sz="2800" spc="-50" dirty="0"/>
              <a:t>19</a:t>
            </a:r>
            <a:endParaRPr lang="en-US" sz="2800" dirty="0">
              <a:latin typeface="Helvetica Neue Medium" panose="02000503000000020004" pitchFamily="2" charset="0"/>
              <a:cs typeface="Helvetica Neue Medium" panose="02000503000000020004" pitchFamily="2" charset="0"/>
            </a:endParaRPr>
          </a:p>
          <a:p>
            <a:pPr>
              <a:lnSpc>
                <a:spcPct val="100000"/>
              </a:lnSpc>
              <a:spcBef>
                <a:spcPts val="1375"/>
              </a:spcBef>
            </a:pPr>
            <a:endParaRPr lang="en-US" sz="2800" u="sng" dirty="0">
              <a:latin typeface="Helvetica Neue Medium" panose="02000503000000020004" pitchFamily="2" charset="0"/>
              <a:cs typeface="Helvetica Neue Medium" panose="02000503000000020004" pitchFamily="2" charset="0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r>
              <a:rPr lang="en-US" sz="2800" dirty="0">
                <a:uFill>
                  <a:solidFill>
                    <a:srgbClr val="000000"/>
                  </a:solidFill>
                </a:uFill>
                <a:latin typeface="Helvetica Neue Medium" panose="02000503000000020004" pitchFamily="2" charset="0"/>
                <a:cs typeface="Helvetica Neue Medium" panose="02000503000000020004" pitchFamily="2" charset="0"/>
              </a:rPr>
              <a:t>Nicolaas Kaashoek</a:t>
            </a:r>
            <a:endParaRPr lang="en-US" sz="2800" dirty="0">
              <a:latin typeface="Helvetica Neue Medium" panose="02000503000000020004" pitchFamily="2" charset="0"/>
              <a:cs typeface="Helvetica Neue Medium" panose="02000503000000020004" pitchFamily="2" charset="0"/>
            </a:endParaRPr>
          </a:p>
        </p:txBody>
      </p:sp>
      <p:pic>
        <p:nvPicPr>
          <p:cNvPr id="4" name="object 4">
            <a:extLst>
              <a:ext uri="{FF2B5EF4-FFF2-40B4-BE49-F238E27FC236}">
                <a16:creationId xmlns:a16="http://schemas.microsoft.com/office/drawing/2014/main" id="{77BB928F-AEC9-0A27-4E1E-9BB93153D2B7}"/>
              </a:ext>
            </a:extLst>
          </p:cNvPr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5612163" y="2881312"/>
            <a:ext cx="866775" cy="10953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02059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324F91-0BC4-1B09-3548-4D8483C60E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LLM with/without KV Cache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900330-458D-74F3-A23F-A240FFA5A0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Computing the KV cache ahead of time is a huge time saver!</a:t>
            </a:r>
          </a:p>
          <a:p>
            <a:pPr>
              <a:buFontTx/>
              <a:buChar char="-"/>
            </a:pPr>
            <a:r>
              <a:rPr lang="en-US" dirty="0"/>
              <a:t>O(N</a:t>
            </a:r>
            <a:r>
              <a:rPr lang="en-US" baseline="30000" dirty="0"/>
              <a:t>2</a:t>
            </a:r>
            <a:r>
              <a:rPr lang="en-US" dirty="0"/>
              <a:t>) matrix multiplication for each new token, to vector</a:t>
            </a:r>
          </a:p>
          <a:p>
            <a:pPr>
              <a:buFontTx/>
              <a:buChar char="-"/>
            </a:pPr>
            <a:r>
              <a:rPr lang="en-US" dirty="0"/>
              <a:t>Also frees up GPU cores!</a:t>
            </a:r>
          </a:p>
          <a:p>
            <a:pPr>
              <a:buFontTx/>
              <a:buChar char="-"/>
            </a:pPr>
            <a:endParaRPr lang="en-US" dirty="0"/>
          </a:p>
          <a:p>
            <a:pPr marL="0" indent="0">
              <a:buNone/>
            </a:pPr>
            <a:r>
              <a:rPr lang="en-US" dirty="0"/>
              <a:t>Concrete numbers from DeepSeek R1 on Azure:</a:t>
            </a:r>
          </a:p>
          <a:p>
            <a:pPr>
              <a:buFontTx/>
              <a:buChar char="-"/>
            </a:pPr>
            <a:r>
              <a:rPr lang="en-US" dirty="0"/>
              <a:t>Time to First Token (Pre-Fill): 1 second</a:t>
            </a:r>
          </a:p>
          <a:p>
            <a:pPr>
              <a:buFontTx/>
              <a:buChar char="-"/>
            </a:pPr>
            <a:r>
              <a:rPr lang="en-US" dirty="0"/>
              <a:t>Time Between Tokens (Decode): 20ms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99120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A0B068-E939-1392-C137-16BE4A7113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Helvetica Neue Medium"/>
              </a:rPr>
              <a:t>Inference vs. Training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05696D-3723-3677-9200-C5B4B7FA99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US" dirty="0"/>
              <a:t>Training exploits parallelism to make the job computable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Inference has one parallel task, one sequential!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Training: Do it once, then you’re done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Inference: Do it many, many times</a:t>
            </a:r>
          </a:p>
        </p:txBody>
      </p:sp>
    </p:spTree>
    <p:extLst>
      <p:ext uri="{BB962C8B-B14F-4D97-AF65-F5344CB8AC3E}">
        <p14:creationId xmlns:p14="http://schemas.microsoft.com/office/powerpoint/2010/main" val="804786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DD9443-1227-4D4B-9D35-892F6BEBD9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Helvetica Neue Medium"/>
              </a:rPr>
              <a:t>Inference at Scale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3074E9-85D5-62A0-C085-61C058303D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US" dirty="0">
                <a:latin typeface="Helvetica Neue Medium"/>
              </a:rPr>
              <a:t>How many people are doing inference at any one time?</a:t>
            </a:r>
          </a:p>
          <a:p>
            <a:pPr>
              <a:buFontTx/>
              <a:buChar char="-"/>
            </a:pPr>
            <a:r>
              <a:rPr lang="en-US" dirty="0">
                <a:latin typeface="Helvetica Neue Medium"/>
              </a:rPr>
              <a:t>ChatGPT: 30k requests per second (2.5 billion per day)</a:t>
            </a:r>
          </a:p>
          <a:p>
            <a:pPr marL="0" indent="0">
              <a:buNone/>
            </a:pPr>
            <a:endParaRPr lang="en-US" dirty="0">
              <a:latin typeface="Helvetica Neue Medium"/>
            </a:endParaRPr>
          </a:p>
          <a:p>
            <a:pPr marL="0" indent="0">
              <a:buNone/>
            </a:pPr>
            <a:r>
              <a:rPr lang="en-US" dirty="0">
                <a:latin typeface="Helvetica Neue Medium"/>
              </a:rPr>
              <a:t>How many GPUs do we need to support this?</a:t>
            </a:r>
          </a:p>
          <a:p>
            <a:pPr>
              <a:buFontTx/>
              <a:buChar char="-"/>
            </a:pPr>
            <a:r>
              <a:rPr lang="en-US" dirty="0">
                <a:latin typeface="Helvetica Neue Medium"/>
              </a:rPr>
              <a:t>30k? No way!</a:t>
            </a:r>
          </a:p>
        </p:txBody>
      </p:sp>
    </p:spTree>
    <p:extLst>
      <p:ext uri="{BB962C8B-B14F-4D97-AF65-F5344CB8AC3E}">
        <p14:creationId xmlns:p14="http://schemas.microsoft.com/office/powerpoint/2010/main" val="11752739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3EF412-B41F-6EC6-AD93-35694D1AED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Helvetica Neue Medium"/>
              </a:rPr>
              <a:t>Systems Challenges for Inference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0F6212-03D3-75D9-E009-602D2EB272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5032375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US" dirty="0">
                <a:latin typeface="Helvetica Neue Medium"/>
              </a:rPr>
              <a:t>Challenge 1: Scheduling/Load Balancing</a:t>
            </a:r>
          </a:p>
          <a:p>
            <a:pPr>
              <a:buFontTx/>
              <a:buChar char="-"/>
            </a:pPr>
            <a:r>
              <a:rPr lang="en-US" dirty="0">
                <a:latin typeface="Helvetica Neue Medium"/>
              </a:rPr>
              <a:t>How can we make better use of our GPUs to support necessary throughput?</a:t>
            </a:r>
          </a:p>
          <a:p>
            <a:pPr marL="0" indent="0">
              <a:buNone/>
            </a:pPr>
            <a:endParaRPr lang="en-US" dirty="0">
              <a:latin typeface="Helvetica Neue Medium"/>
            </a:endParaRPr>
          </a:p>
          <a:p>
            <a:pPr marL="0" indent="0">
              <a:buNone/>
            </a:pPr>
            <a:r>
              <a:rPr lang="en-US" dirty="0">
                <a:latin typeface="Helvetica Neue Medium"/>
              </a:rPr>
              <a:t>Challenge 2: GPU Memory Management</a:t>
            </a:r>
          </a:p>
          <a:p>
            <a:pPr>
              <a:buFontTx/>
              <a:buChar char="-"/>
            </a:pPr>
            <a:r>
              <a:rPr lang="en-US" dirty="0">
                <a:latin typeface="Helvetica Neue Medium"/>
              </a:rPr>
              <a:t>How do we properly cache the KV Cache when it gets big and we have </a:t>
            </a:r>
            <a:r>
              <a:rPr lang="en-US" i="1" dirty="0">
                <a:latin typeface="Helvetica Neue Medium"/>
              </a:rPr>
              <a:t>lots </a:t>
            </a:r>
            <a:r>
              <a:rPr lang="en-US" dirty="0">
                <a:latin typeface="Helvetica Neue Medium"/>
              </a:rPr>
              <a:t>of them</a:t>
            </a:r>
          </a:p>
          <a:p>
            <a:pPr marL="0" indent="0">
              <a:buNone/>
            </a:pPr>
            <a:endParaRPr lang="en-US" dirty="0">
              <a:latin typeface="Helvetica Neue Medium"/>
            </a:endParaRPr>
          </a:p>
          <a:p>
            <a:pPr marL="0" indent="0">
              <a:buNone/>
            </a:pPr>
            <a:r>
              <a:rPr lang="en-US" dirty="0">
                <a:latin typeface="Helvetica Neue Medium"/>
              </a:rPr>
              <a:t>Challenge 3: Prevent attacks on/with LLMs</a:t>
            </a:r>
          </a:p>
        </p:txBody>
      </p:sp>
    </p:spTree>
    <p:extLst>
      <p:ext uri="{BB962C8B-B14F-4D97-AF65-F5344CB8AC3E}">
        <p14:creationId xmlns:p14="http://schemas.microsoft.com/office/powerpoint/2010/main" val="2443797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8BC850-E216-71F6-0E8F-9C4098F176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Challenge 1 - Scheduling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B8415B-575C-F84E-3B4E-190E1448320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US" dirty="0">
                <a:latin typeface="Helvetica Neue Medium"/>
              </a:rPr>
              <a:t>Inference receives lots and lots of requests, constantly</a:t>
            </a:r>
          </a:p>
          <a:p>
            <a:pPr>
              <a:buFontTx/>
              <a:buChar char="-"/>
            </a:pPr>
            <a:r>
              <a:rPr lang="en-US" dirty="0">
                <a:latin typeface="Helvetica Neue Medium"/>
              </a:rPr>
              <a:t>Pre-Fill eats up GPU cycles (parallelism)</a:t>
            </a:r>
          </a:p>
          <a:p>
            <a:pPr>
              <a:buFontTx/>
              <a:buChar char="-"/>
            </a:pPr>
            <a:r>
              <a:rPr lang="en-US" dirty="0">
                <a:latin typeface="Helvetica Neue Medium"/>
              </a:rPr>
              <a:t>Decode takes the most time (98% of total inference time)</a:t>
            </a:r>
          </a:p>
          <a:p>
            <a:pPr>
              <a:buFontTx/>
              <a:buChar char="-"/>
            </a:pPr>
            <a:endParaRPr lang="en-US" dirty="0">
              <a:latin typeface="Helvetica Neue Medium"/>
            </a:endParaRPr>
          </a:p>
          <a:p>
            <a:pPr marL="0" indent="0">
              <a:buNone/>
            </a:pPr>
            <a:r>
              <a:rPr lang="en-US" dirty="0">
                <a:latin typeface="Helvetica Neue Medium"/>
              </a:rPr>
              <a:t>Challenge: Head of line blocking</a:t>
            </a:r>
          </a:p>
          <a:p>
            <a:pPr>
              <a:buFontTx/>
              <a:buChar char="-"/>
            </a:pPr>
            <a:r>
              <a:rPr lang="en-US" dirty="0">
                <a:latin typeface="Helvetica Neue Medium"/>
              </a:rPr>
              <a:t>Need lots of GPUs to do the Pre-Fill step</a:t>
            </a:r>
          </a:p>
          <a:p>
            <a:pPr>
              <a:buFontTx/>
              <a:buChar char="-"/>
            </a:pPr>
            <a:r>
              <a:rPr lang="en-US" dirty="0">
                <a:latin typeface="Helvetica Neue Medium"/>
              </a:rPr>
              <a:t>Can starve the decode step</a:t>
            </a:r>
          </a:p>
          <a:p>
            <a:pPr>
              <a:buFontTx/>
              <a:buChar char="-"/>
            </a:pPr>
            <a:endParaRPr lang="en-US" dirty="0">
              <a:latin typeface="Helvetica Neue Medium"/>
            </a:endParaRPr>
          </a:p>
        </p:txBody>
      </p:sp>
    </p:spTree>
    <p:extLst>
      <p:ext uri="{BB962C8B-B14F-4D97-AF65-F5344CB8AC3E}">
        <p14:creationId xmlns:p14="http://schemas.microsoft.com/office/powerpoint/2010/main" val="36776310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5D197F-0137-17A7-6CEA-435B72BEFA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Solution: Heterogenous Resource Pools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728EDD-A8F4-81D4-D6DA-4100A0D49C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50323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Schedulers are a classic systems problem:</a:t>
            </a:r>
          </a:p>
          <a:p>
            <a:pPr>
              <a:buFontTx/>
              <a:buChar char="-"/>
            </a:pPr>
            <a:r>
              <a:rPr lang="en-US" dirty="0"/>
              <a:t>How do I decide what to run, and where?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Insight: Separate pools of resources for pre-fill and decode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ML Schedulers: Complex!</a:t>
            </a:r>
          </a:p>
          <a:p>
            <a:pPr>
              <a:buFontTx/>
              <a:buChar char="-"/>
            </a:pPr>
            <a:r>
              <a:rPr lang="en-US" dirty="0"/>
              <a:t>Different GPUs have different models and KV Caches</a:t>
            </a:r>
          </a:p>
          <a:p>
            <a:pPr>
              <a:buFontTx/>
              <a:buChar char="-"/>
            </a:pPr>
            <a:r>
              <a:rPr lang="en-US" dirty="0"/>
              <a:t>Inference time is unpredictable</a:t>
            </a:r>
          </a:p>
          <a:p>
            <a:pPr>
              <a:buFontTx/>
              <a:buChar char="-"/>
            </a:pPr>
            <a:r>
              <a:rPr lang="en-US" dirty="0"/>
              <a:t>Different workloads have different characteristics (text vs. image)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39863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1C6170-2295-1A36-548E-4A4D2925D8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Solution: Batching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840BB5-B991-BD2C-AC22-E92D8C6FFA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50323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Each decode cycle uses ~1 GPU core, GPUs have 18k cores!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Insight: Batch!</a:t>
            </a:r>
          </a:p>
          <a:p>
            <a:pPr>
              <a:buFontTx/>
              <a:buChar char="-"/>
            </a:pPr>
            <a:r>
              <a:rPr lang="en-US" dirty="0"/>
              <a:t>Classic systems solution: merge small jobs into big one</a:t>
            </a:r>
          </a:p>
          <a:p>
            <a:pPr>
              <a:buFontTx/>
              <a:buChar char="-"/>
            </a:pPr>
            <a:r>
              <a:rPr lang="en-US" dirty="0"/>
              <a:t>Run decodes from multiple prompts in one batch</a:t>
            </a:r>
          </a:p>
          <a:p>
            <a:pPr>
              <a:buFontTx/>
              <a:buChar char="-"/>
            </a:pPr>
            <a:endParaRPr lang="en-US" dirty="0"/>
          </a:p>
          <a:p>
            <a:pPr marL="0" indent="0">
              <a:buNone/>
            </a:pPr>
            <a:r>
              <a:rPr lang="en-US" dirty="0"/>
              <a:t>Continuous batching: Keep GPUs occupied by constantly sending new decode jobs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Challenge: Multiple KV caches?</a:t>
            </a:r>
          </a:p>
        </p:txBody>
      </p:sp>
    </p:spTree>
    <p:extLst>
      <p:ext uri="{BB962C8B-B14F-4D97-AF65-F5344CB8AC3E}">
        <p14:creationId xmlns:p14="http://schemas.microsoft.com/office/powerpoint/2010/main" val="28751102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2BC195-51C4-A638-A1AE-FF5FF00B53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Challenge 2: KV Caches Get Big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B96193-1746-77A5-5FC5-082DBBC00F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50323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175 billion parameter model -&gt; Multiple GB </a:t>
            </a:r>
            <a:r>
              <a:rPr lang="en-US" dirty="0" err="1"/>
              <a:t>KVCache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- 13B parameters: 1.6GB </a:t>
            </a:r>
            <a:r>
              <a:rPr lang="en-US" dirty="0" err="1"/>
              <a:t>KVCache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Goal: Run many decode jobs on one GPU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Challenge: H100s only have ~80GB of memory!</a:t>
            </a:r>
          </a:p>
          <a:p>
            <a:pPr>
              <a:buFontTx/>
              <a:buChar char="-"/>
            </a:pPr>
            <a:r>
              <a:rPr lang="en-US" dirty="0"/>
              <a:t>No way to fit all those KV caches into memory</a:t>
            </a:r>
          </a:p>
          <a:p>
            <a:pPr>
              <a:buFontTx/>
              <a:buChar char="-"/>
            </a:pPr>
            <a:endParaRPr lang="en-US" dirty="0"/>
          </a:p>
          <a:p>
            <a:pPr marL="0" indent="0">
              <a:buNone/>
            </a:pPr>
            <a:r>
              <a:rPr lang="en-US" dirty="0"/>
              <a:t>Moving data from main memory to GPU memory is slow</a:t>
            </a:r>
          </a:p>
        </p:txBody>
      </p:sp>
    </p:spTree>
    <p:extLst>
      <p:ext uri="{BB962C8B-B14F-4D97-AF65-F5344CB8AC3E}">
        <p14:creationId xmlns:p14="http://schemas.microsoft.com/office/powerpoint/2010/main" val="40901764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C95E3F-32C5-1C49-970F-68D56CE87D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Solution: </a:t>
            </a:r>
            <a:r>
              <a:rPr lang="en-US" dirty="0" err="1"/>
              <a:t>PagedAttention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D1CCFC-B190-18D8-CEEF-80F0C37200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503237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Storing the KV caches for multiple requests is challenging:</a:t>
            </a:r>
          </a:p>
          <a:p>
            <a:pPr>
              <a:buFontTx/>
              <a:buChar char="-"/>
            </a:pPr>
            <a:r>
              <a:rPr lang="en-US" dirty="0"/>
              <a:t>Size is unpredictable, and always grows</a:t>
            </a:r>
          </a:p>
          <a:p>
            <a:pPr>
              <a:buFontTx/>
              <a:buChar char="-"/>
            </a:pPr>
            <a:r>
              <a:rPr lang="en-US" dirty="0"/>
              <a:t>Laying them out contiguously in memory is a bad idea</a:t>
            </a:r>
          </a:p>
          <a:p>
            <a:pPr marL="0" indent="0">
              <a:buNone/>
            </a:pPr>
            <a:r>
              <a:rPr lang="en-US" dirty="0"/>
              <a:t>How can we manage them all efficiently?</a:t>
            </a:r>
          </a:p>
          <a:p>
            <a:pPr>
              <a:buFontTx/>
              <a:buChar char="-"/>
            </a:pPr>
            <a:r>
              <a:rPr lang="en-US" dirty="0"/>
              <a:t>Idea: Split them up into chunks, manage on chunk level</a:t>
            </a:r>
          </a:p>
          <a:p>
            <a:pPr>
              <a:buFontTx/>
              <a:buChar char="-"/>
            </a:pPr>
            <a:r>
              <a:rPr lang="en-US" dirty="0"/>
              <a:t>Now Decode has to find the right chunks</a:t>
            </a:r>
          </a:p>
          <a:p>
            <a:pPr>
              <a:buFontTx/>
              <a:buChar char="-"/>
            </a:pPr>
            <a:r>
              <a:rPr lang="en-US" dirty="0"/>
              <a:t>Also need to allocate new chunks on the fly</a:t>
            </a:r>
          </a:p>
          <a:p>
            <a:pPr>
              <a:buFontTx/>
              <a:buChar char="-"/>
            </a:pPr>
            <a:r>
              <a:rPr lang="en-US" dirty="0"/>
              <a:t>And manage them once they exist</a:t>
            </a:r>
          </a:p>
          <a:p>
            <a:pPr marL="0" indent="0">
              <a:buNone/>
            </a:pPr>
            <a:r>
              <a:rPr lang="en-US" dirty="0"/>
              <a:t>This is a familiar problem…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84486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AB6F3C-A635-0422-8390-FC2C3C5BC9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PagedAttention</a:t>
            </a:r>
            <a:r>
              <a:rPr lang="en-US" dirty="0"/>
              <a:t>: Memory Management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5DD8CC9-984A-F242-2B4D-B461755A8272}"/>
              </a:ext>
            </a:extLst>
          </p:cNvPr>
          <p:cNvSpPr txBox="1"/>
          <p:nvPr/>
        </p:nvSpPr>
        <p:spPr>
          <a:xfrm>
            <a:off x="1171074" y="6492875"/>
            <a:ext cx="582328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Helvetica Neue Medium" panose="02000503000000020004" pitchFamily="2" charset="0"/>
                <a:ea typeface="Helvetica Neue Medium" panose="02000503000000020004" pitchFamily="2" charset="0"/>
                <a:cs typeface="Helvetica Neue Medium" panose="02000503000000020004" pitchFamily="2" charset="0"/>
              </a:rPr>
              <a:t>Source: https://</a:t>
            </a:r>
            <a:r>
              <a:rPr lang="en-US" sz="1600" dirty="0" err="1">
                <a:latin typeface="Helvetica Neue Medium" panose="02000503000000020004" pitchFamily="2" charset="0"/>
                <a:ea typeface="Helvetica Neue Medium" panose="02000503000000020004" pitchFamily="2" charset="0"/>
                <a:cs typeface="Helvetica Neue Medium" panose="02000503000000020004" pitchFamily="2" charset="0"/>
              </a:rPr>
              <a:t>vllm.ai</a:t>
            </a:r>
            <a:r>
              <a:rPr lang="en-US" sz="1600" dirty="0">
                <a:latin typeface="Helvetica Neue Medium" panose="02000503000000020004" pitchFamily="2" charset="0"/>
                <a:ea typeface="Helvetica Neue Medium" panose="02000503000000020004" pitchFamily="2" charset="0"/>
                <a:cs typeface="Helvetica Neue Medium" panose="02000503000000020004" pitchFamily="2" charset="0"/>
              </a:rPr>
              <a:t>/blog/</a:t>
            </a:r>
            <a:r>
              <a:rPr lang="en-US" sz="1600" dirty="0" err="1">
                <a:latin typeface="Helvetica Neue Medium" panose="02000503000000020004" pitchFamily="2" charset="0"/>
                <a:ea typeface="Helvetica Neue Medium" panose="02000503000000020004" pitchFamily="2" charset="0"/>
                <a:cs typeface="Helvetica Neue Medium" panose="02000503000000020004" pitchFamily="2" charset="0"/>
              </a:rPr>
              <a:t>vllm</a:t>
            </a:r>
            <a:endParaRPr lang="en-US" sz="1600" dirty="0">
              <a:latin typeface="Helvetica Neue Medium" panose="02000503000000020004" pitchFamily="2" charset="0"/>
              <a:ea typeface="Helvetica Neue Medium" panose="02000503000000020004" pitchFamily="2" charset="0"/>
              <a:cs typeface="Helvetica Neue Medium" panose="02000503000000020004" pitchFamily="2" charset="0"/>
            </a:endParaRPr>
          </a:p>
        </p:txBody>
      </p:sp>
      <p:pic>
        <p:nvPicPr>
          <p:cNvPr id="10" name="Content Placeholder 9">
            <a:extLst>
              <a:ext uri="{FF2B5EF4-FFF2-40B4-BE49-F238E27FC236}">
                <a16:creationId xmlns:a16="http://schemas.microsoft.com/office/drawing/2014/main" id="{61764054-090B-1DDB-8391-F1352FE2156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8200" y="1690688"/>
            <a:ext cx="8850178" cy="43513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26531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81F749-85D9-F3FE-AF47-85B7695606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Helvetica Neue Medium"/>
              </a:rPr>
              <a:t>Inference Presents New Challenges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28ACA2-C2FF-5239-781C-B4EFB4CE13D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US" dirty="0"/>
              <a:t>Large language models have two key step:</a:t>
            </a:r>
          </a:p>
          <a:p>
            <a:pPr>
              <a:buFontTx/>
              <a:buChar char="-"/>
            </a:pPr>
            <a:r>
              <a:rPr lang="en-US" dirty="0"/>
              <a:t>Training: Creating the model</a:t>
            </a:r>
          </a:p>
          <a:p>
            <a:pPr>
              <a:buFontTx/>
              <a:buChar char="-"/>
            </a:pPr>
            <a:r>
              <a:rPr lang="en-US" dirty="0"/>
              <a:t>Inference: Using the model</a:t>
            </a:r>
          </a:p>
          <a:p>
            <a:pPr>
              <a:buFontTx/>
              <a:buChar char="-"/>
            </a:pPr>
            <a:endParaRPr lang="en-US" dirty="0"/>
          </a:p>
          <a:p>
            <a:pPr marL="0" indent="0">
              <a:buNone/>
            </a:pPr>
            <a:r>
              <a:rPr lang="en-US" dirty="0"/>
              <a:t>Training challenges: Parallelism, Fault Tolerance, Storage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Inference challenges? Very different!</a:t>
            </a:r>
          </a:p>
        </p:txBody>
      </p:sp>
    </p:spTree>
    <p:extLst>
      <p:ext uri="{BB962C8B-B14F-4D97-AF65-F5344CB8AC3E}">
        <p14:creationId xmlns:p14="http://schemas.microsoft.com/office/powerpoint/2010/main" val="23902958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64A3D2F-1AD8-A974-B9E0-95064D7C7A9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B887E3-F339-BB9E-F030-0E9371729B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PagedAttention</a:t>
            </a:r>
            <a:r>
              <a:rPr lang="en-US" dirty="0"/>
              <a:t>: Memory Management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692F964-9490-ED47-0086-EB59E858B25B}"/>
              </a:ext>
            </a:extLst>
          </p:cNvPr>
          <p:cNvSpPr txBox="1"/>
          <p:nvPr/>
        </p:nvSpPr>
        <p:spPr>
          <a:xfrm>
            <a:off x="1171074" y="6492875"/>
            <a:ext cx="582328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Helvetica Neue Medium" panose="02000503000000020004" pitchFamily="2" charset="0"/>
                <a:ea typeface="Helvetica Neue Medium" panose="02000503000000020004" pitchFamily="2" charset="0"/>
                <a:cs typeface="Helvetica Neue Medium" panose="02000503000000020004" pitchFamily="2" charset="0"/>
              </a:rPr>
              <a:t>Source: https://</a:t>
            </a:r>
            <a:r>
              <a:rPr lang="en-US" sz="1600" dirty="0" err="1">
                <a:latin typeface="Helvetica Neue Medium" panose="02000503000000020004" pitchFamily="2" charset="0"/>
                <a:ea typeface="Helvetica Neue Medium" panose="02000503000000020004" pitchFamily="2" charset="0"/>
                <a:cs typeface="Helvetica Neue Medium" panose="02000503000000020004" pitchFamily="2" charset="0"/>
              </a:rPr>
              <a:t>vllm.ai</a:t>
            </a:r>
            <a:r>
              <a:rPr lang="en-US" sz="1600" dirty="0">
                <a:latin typeface="Helvetica Neue Medium" panose="02000503000000020004" pitchFamily="2" charset="0"/>
                <a:ea typeface="Helvetica Neue Medium" panose="02000503000000020004" pitchFamily="2" charset="0"/>
                <a:cs typeface="Helvetica Neue Medium" panose="02000503000000020004" pitchFamily="2" charset="0"/>
              </a:rPr>
              <a:t>/blog/</a:t>
            </a:r>
            <a:r>
              <a:rPr lang="en-US" sz="1600" dirty="0" err="1">
                <a:latin typeface="Helvetica Neue Medium" panose="02000503000000020004" pitchFamily="2" charset="0"/>
                <a:ea typeface="Helvetica Neue Medium" panose="02000503000000020004" pitchFamily="2" charset="0"/>
                <a:cs typeface="Helvetica Neue Medium" panose="02000503000000020004" pitchFamily="2" charset="0"/>
              </a:rPr>
              <a:t>vllm</a:t>
            </a:r>
            <a:endParaRPr lang="en-US" sz="1600" dirty="0">
              <a:latin typeface="Helvetica Neue Medium" panose="02000503000000020004" pitchFamily="2" charset="0"/>
              <a:ea typeface="Helvetica Neue Medium" panose="02000503000000020004" pitchFamily="2" charset="0"/>
              <a:cs typeface="Helvetica Neue Medium" panose="02000503000000020004" pitchFamily="2" charset="0"/>
            </a:endParaRPr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4F1CD3F3-02BE-3BAA-0EB8-CCD9986A1BD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8200" y="1690688"/>
            <a:ext cx="8850178" cy="43513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792700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7A56B3B-C345-B082-B35B-1CCA4E32CFD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B20578-CF10-B473-3A4A-B069BFC2A9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PagedAttention</a:t>
            </a:r>
            <a:r>
              <a:rPr lang="en-US" dirty="0"/>
              <a:t>: Memory Management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1A97868-6371-94E0-6C72-8A291236F8AA}"/>
              </a:ext>
            </a:extLst>
          </p:cNvPr>
          <p:cNvSpPr txBox="1"/>
          <p:nvPr/>
        </p:nvSpPr>
        <p:spPr>
          <a:xfrm>
            <a:off x="1171074" y="6492875"/>
            <a:ext cx="582328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Helvetica Neue Medium" panose="02000503000000020004" pitchFamily="2" charset="0"/>
                <a:ea typeface="Helvetica Neue Medium" panose="02000503000000020004" pitchFamily="2" charset="0"/>
                <a:cs typeface="Helvetica Neue Medium" panose="02000503000000020004" pitchFamily="2" charset="0"/>
              </a:rPr>
              <a:t>Source: https://</a:t>
            </a:r>
            <a:r>
              <a:rPr lang="en-US" sz="1600" dirty="0" err="1">
                <a:latin typeface="Helvetica Neue Medium" panose="02000503000000020004" pitchFamily="2" charset="0"/>
                <a:ea typeface="Helvetica Neue Medium" panose="02000503000000020004" pitchFamily="2" charset="0"/>
                <a:cs typeface="Helvetica Neue Medium" panose="02000503000000020004" pitchFamily="2" charset="0"/>
              </a:rPr>
              <a:t>vllm.ai</a:t>
            </a:r>
            <a:r>
              <a:rPr lang="en-US" sz="1600" dirty="0">
                <a:latin typeface="Helvetica Neue Medium" panose="02000503000000020004" pitchFamily="2" charset="0"/>
                <a:ea typeface="Helvetica Neue Medium" panose="02000503000000020004" pitchFamily="2" charset="0"/>
                <a:cs typeface="Helvetica Neue Medium" panose="02000503000000020004" pitchFamily="2" charset="0"/>
              </a:rPr>
              <a:t>/blog/</a:t>
            </a:r>
            <a:r>
              <a:rPr lang="en-US" sz="1600" dirty="0" err="1">
                <a:latin typeface="Helvetica Neue Medium" panose="02000503000000020004" pitchFamily="2" charset="0"/>
                <a:ea typeface="Helvetica Neue Medium" panose="02000503000000020004" pitchFamily="2" charset="0"/>
                <a:cs typeface="Helvetica Neue Medium" panose="02000503000000020004" pitchFamily="2" charset="0"/>
              </a:rPr>
              <a:t>vllm</a:t>
            </a:r>
            <a:endParaRPr lang="en-US" sz="1600" dirty="0">
              <a:latin typeface="Helvetica Neue Medium" panose="02000503000000020004" pitchFamily="2" charset="0"/>
              <a:ea typeface="Helvetica Neue Medium" panose="02000503000000020004" pitchFamily="2" charset="0"/>
              <a:cs typeface="Helvetica Neue Medium" panose="02000503000000020004" pitchFamily="2" charset="0"/>
            </a:endParaRPr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2DADD422-8E14-85FA-4DA8-44400C517C6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8200" y="1690688"/>
            <a:ext cx="8850178" cy="43513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73789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0A9D1FB-B7DC-B850-91AC-63EFA8A3A3C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A137FD-E5CF-40E5-C990-67FE7E3705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PagedAttention</a:t>
            </a:r>
            <a:r>
              <a:rPr lang="en-US" dirty="0"/>
              <a:t>: Memory Management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F3C3CF7-6E22-D979-525C-77DBFDF639E4}"/>
              </a:ext>
            </a:extLst>
          </p:cNvPr>
          <p:cNvSpPr txBox="1"/>
          <p:nvPr/>
        </p:nvSpPr>
        <p:spPr>
          <a:xfrm>
            <a:off x="1171074" y="6492875"/>
            <a:ext cx="582328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Helvetica Neue Medium" panose="02000503000000020004" pitchFamily="2" charset="0"/>
                <a:ea typeface="Helvetica Neue Medium" panose="02000503000000020004" pitchFamily="2" charset="0"/>
                <a:cs typeface="Helvetica Neue Medium" panose="02000503000000020004" pitchFamily="2" charset="0"/>
              </a:rPr>
              <a:t>Source: https://</a:t>
            </a:r>
            <a:r>
              <a:rPr lang="en-US" sz="1600" dirty="0" err="1">
                <a:latin typeface="Helvetica Neue Medium" panose="02000503000000020004" pitchFamily="2" charset="0"/>
                <a:ea typeface="Helvetica Neue Medium" panose="02000503000000020004" pitchFamily="2" charset="0"/>
                <a:cs typeface="Helvetica Neue Medium" panose="02000503000000020004" pitchFamily="2" charset="0"/>
              </a:rPr>
              <a:t>vllm.ai</a:t>
            </a:r>
            <a:r>
              <a:rPr lang="en-US" sz="1600" dirty="0">
                <a:latin typeface="Helvetica Neue Medium" panose="02000503000000020004" pitchFamily="2" charset="0"/>
                <a:ea typeface="Helvetica Neue Medium" panose="02000503000000020004" pitchFamily="2" charset="0"/>
                <a:cs typeface="Helvetica Neue Medium" panose="02000503000000020004" pitchFamily="2" charset="0"/>
              </a:rPr>
              <a:t>/blog/</a:t>
            </a:r>
            <a:r>
              <a:rPr lang="en-US" sz="1600" dirty="0" err="1">
                <a:latin typeface="Helvetica Neue Medium" panose="02000503000000020004" pitchFamily="2" charset="0"/>
                <a:ea typeface="Helvetica Neue Medium" panose="02000503000000020004" pitchFamily="2" charset="0"/>
                <a:cs typeface="Helvetica Neue Medium" panose="02000503000000020004" pitchFamily="2" charset="0"/>
              </a:rPr>
              <a:t>vllm</a:t>
            </a:r>
            <a:endParaRPr lang="en-US" sz="1600" dirty="0">
              <a:latin typeface="Helvetica Neue Medium" panose="02000503000000020004" pitchFamily="2" charset="0"/>
              <a:ea typeface="Helvetica Neue Medium" panose="02000503000000020004" pitchFamily="2" charset="0"/>
              <a:cs typeface="Helvetica Neue Medium" panose="02000503000000020004" pitchFamily="2" charset="0"/>
            </a:endParaRPr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61FAE586-E336-F6F0-A244-7B16268DF6E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8200" y="1690688"/>
            <a:ext cx="8850178" cy="43513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932038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58B2A28-4C9A-2CC3-6A86-8DEFA71723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F758CF-A138-1F51-D62B-B80281C1BA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PagedAttention</a:t>
            </a:r>
            <a:r>
              <a:rPr lang="en-US" dirty="0"/>
              <a:t>: Memory Management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0DF14D9-CE13-6684-21D9-A6A7CC95F225}"/>
              </a:ext>
            </a:extLst>
          </p:cNvPr>
          <p:cNvSpPr txBox="1"/>
          <p:nvPr/>
        </p:nvSpPr>
        <p:spPr>
          <a:xfrm>
            <a:off x="1171074" y="6492875"/>
            <a:ext cx="582328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Helvetica Neue Medium" panose="02000503000000020004" pitchFamily="2" charset="0"/>
                <a:ea typeface="Helvetica Neue Medium" panose="02000503000000020004" pitchFamily="2" charset="0"/>
                <a:cs typeface="Helvetica Neue Medium" panose="02000503000000020004" pitchFamily="2" charset="0"/>
              </a:rPr>
              <a:t>Source: https://</a:t>
            </a:r>
            <a:r>
              <a:rPr lang="en-US" sz="1600" dirty="0" err="1">
                <a:latin typeface="Helvetica Neue Medium" panose="02000503000000020004" pitchFamily="2" charset="0"/>
                <a:ea typeface="Helvetica Neue Medium" panose="02000503000000020004" pitchFamily="2" charset="0"/>
                <a:cs typeface="Helvetica Neue Medium" panose="02000503000000020004" pitchFamily="2" charset="0"/>
              </a:rPr>
              <a:t>vllm.ai</a:t>
            </a:r>
            <a:r>
              <a:rPr lang="en-US" sz="1600" dirty="0">
                <a:latin typeface="Helvetica Neue Medium" panose="02000503000000020004" pitchFamily="2" charset="0"/>
                <a:ea typeface="Helvetica Neue Medium" panose="02000503000000020004" pitchFamily="2" charset="0"/>
                <a:cs typeface="Helvetica Neue Medium" panose="02000503000000020004" pitchFamily="2" charset="0"/>
              </a:rPr>
              <a:t>/blog/</a:t>
            </a:r>
            <a:r>
              <a:rPr lang="en-US" sz="1600" dirty="0" err="1">
                <a:latin typeface="Helvetica Neue Medium" panose="02000503000000020004" pitchFamily="2" charset="0"/>
                <a:ea typeface="Helvetica Neue Medium" panose="02000503000000020004" pitchFamily="2" charset="0"/>
                <a:cs typeface="Helvetica Neue Medium" panose="02000503000000020004" pitchFamily="2" charset="0"/>
              </a:rPr>
              <a:t>vllm</a:t>
            </a:r>
            <a:endParaRPr lang="en-US" sz="1600" dirty="0">
              <a:latin typeface="Helvetica Neue Medium" panose="02000503000000020004" pitchFamily="2" charset="0"/>
              <a:ea typeface="Helvetica Neue Medium" panose="02000503000000020004" pitchFamily="2" charset="0"/>
              <a:cs typeface="Helvetica Neue Medium" panose="02000503000000020004" pitchFamily="2" charset="0"/>
            </a:endParaRPr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457A6F78-C24B-C535-45AF-8EB9B504068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8200" y="1690688"/>
            <a:ext cx="8850178" cy="43513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110183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2C4D8F0-9E6F-DF52-CAD5-12FD3E72C5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8A7203-AB48-5532-4981-5462C09A7B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PagedAttention</a:t>
            </a:r>
            <a:r>
              <a:rPr lang="en-US" dirty="0"/>
              <a:t>: Memory Management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B1C37D5-E322-7700-14BD-CEF5664CC711}"/>
              </a:ext>
            </a:extLst>
          </p:cNvPr>
          <p:cNvSpPr txBox="1"/>
          <p:nvPr/>
        </p:nvSpPr>
        <p:spPr>
          <a:xfrm>
            <a:off x="1171074" y="6492875"/>
            <a:ext cx="582328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Helvetica Neue Medium" panose="02000503000000020004" pitchFamily="2" charset="0"/>
                <a:ea typeface="Helvetica Neue Medium" panose="02000503000000020004" pitchFamily="2" charset="0"/>
                <a:cs typeface="Helvetica Neue Medium" panose="02000503000000020004" pitchFamily="2" charset="0"/>
              </a:rPr>
              <a:t>Source: https://</a:t>
            </a:r>
            <a:r>
              <a:rPr lang="en-US" sz="1600" dirty="0" err="1">
                <a:latin typeface="Helvetica Neue Medium" panose="02000503000000020004" pitchFamily="2" charset="0"/>
                <a:ea typeface="Helvetica Neue Medium" panose="02000503000000020004" pitchFamily="2" charset="0"/>
                <a:cs typeface="Helvetica Neue Medium" panose="02000503000000020004" pitchFamily="2" charset="0"/>
              </a:rPr>
              <a:t>vllm.ai</a:t>
            </a:r>
            <a:r>
              <a:rPr lang="en-US" sz="1600" dirty="0">
                <a:latin typeface="Helvetica Neue Medium" panose="02000503000000020004" pitchFamily="2" charset="0"/>
                <a:ea typeface="Helvetica Neue Medium" panose="02000503000000020004" pitchFamily="2" charset="0"/>
                <a:cs typeface="Helvetica Neue Medium" panose="02000503000000020004" pitchFamily="2" charset="0"/>
              </a:rPr>
              <a:t>/blog/</a:t>
            </a:r>
            <a:r>
              <a:rPr lang="en-US" sz="1600" dirty="0" err="1">
                <a:latin typeface="Helvetica Neue Medium" panose="02000503000000020004" pitchFamily="2" charset="0"/>
                <a:ea typeface="Helvetica Neue Medium" panose="02000503000000020004" pitchFamily="2" charset="0"/>
                <a:cs typeface="Helvetica Neue Medium" panose="02000503000000020004" pitchFamily="2" charset="0"/>
              </a:rPr>
              <a:t>vllm</a:t>
            </a:r>
            <a:endParaRPr lang="en-US" sz="1600" dirty="0">
              <a:latin typeface="Helvetica Neue Medium" panose="02000503000000020004" pitchFamily="2" charset="0"/>
              <a:ea typeface="Helvetica Neue Medium" panose="02000503000000020004" pitchFamily="2" charset="0"/>
              <a:cs typeface="Helvetica Neue Medium" panose="02000503000000020004" pitchFamily="2" charset="0"/>
            </a:endParaRPr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BCBE9D7E-6BA0-9E39-3D7B-2FBE9E623C0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8200" y="1690688"/>
            <a:ext cx="8850178" cy="43513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38196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A40329-4ACA-7763-073A-5AA1E0E3DA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1353800" cy="1325563"/>
          </a:xfrm>
        </p:spPr>
        <p:txBody>
          <a:bodyPr/>
          <a:lstStyle/>
          <a:p>
            <a:r>
              <a:rPr lang="en-US" dirty="0" err="1"/>
              <a:t>PagedAttention</a:t>
            </a:r>
            <a:r>
              <a:rPr lang="en-US" dirty="0"/>
              <a:t>: Efficient Memory Usage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8C615C6-7505-9FFF-D9F8-AADB50FCBBC9}"/>
              </a:ext>
            </a:extLst>
          </p:cNvPr>
          <p:cNvSpPr txBox="1"/>
          <p:nvPr/>
        </p:nvSpPr>
        <p:spPr>
          <a:xfrm>
            <a:off x="1171074" y="6492875"/>
            <a:ext cx="582328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Helvetica Neue Medium" panose="02000503000000020004" pitchFamily="2" charset="0"/>
                <a:ea typeface="Helvetica Neue Medium" panose="02000503000000020004" pitchFamily="2" charset="0"/>
                <a:cs typeface="Helvetica Neue Medium" panose="02000503000000020004" pitchFamily="2" charset="0"/>
              </a:rPr>
              <a:t>Source: https://</a:t>
            </a:r>
            <a:r>
              <a:rPr lang="en-US" sz="1600" dirty="0" err="1">
                <a:latin typeface="Helvetica Neue Medium" panose="02000503000000020004" pitchFamily="2" charset="0"/>
                <a:ea typeface="Helvetica Neue Medium" panose="02000503000000020004" pitchFamily="2" charset="0"/>
                <a:cs typeface="Helvetica Neue Medium" panose="02000503000000020004" pitchFamily="2" charset="0"/>
              </a:rPr>
              <a:t>arxiv.org</a:t>
            </a:r>
            <a:r>
              <a:rPr lang="en-US" sz="1600" dirty="0">
                <a:latin typeface="Helvetica Neue Medium" panose="02000503000000020004" pitchFamily="2" charset="0"/>
                <a:ea typeface="Helvetica Neue Medium" panose="02000503000000020004" pitchFamily="2" charset="0"/>
                <a:cs typeface="Helvetica Neue Medium" panose="02000503000000020004" pitchFamily="2" charset="0"/>
              </a:rPr>
              <a:t>/pdf/2309.06180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70EA0EEE-535F-700A-7D0C-C1CF4D07C98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1690688"/>
            <a:ext cx="10515600" cy="46594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339402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32D046-5E88-2E9E-4E79-3A51D4B541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PagedAttention</a:t>
            </a:r>
            <a:r>
              <a:rPr lang="en-US" dirty="0"/>
              <a:t>: Next Steps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A54FBC-5267-A1B8-E9EE-F27847A423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50323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err="1"/>
              <a:t>PagedAttention</a:t>
            </a:r>
            <a:r>
              <a:rPr lang="en-US" dirty="0"/>
              <a:t> doesn’t fully solve our problem, but it enables a whole bunch of other solutions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Operating with blocks rather than full </a:t>
            </a:r>
            <a:r>
              <a:rPr lang="en-US" dirty="0" err="1"/>
              <a:t>KVCaches</a:t>
            </a:r>
            <a:r>
              <a:rPr lang="en-US" dirty="0"/>
              <a:t> is useful:</a:t>
            </a:r>
          </a:p>
          <a:p>
            <a:pPr>
              <a:buFontTx/>
              <a:buChar char="-"/>
            </a:pPr>
            <a:r>
              <a:rPr lang="en-US" dirty="0"/>
              <a:t>Can page blocks between CPU and GPU</a:t>
            </a:r>
          </a:p>
          <a:p>
            <a:pPr>
              <a:buFontTx/>
              <a:buChar char="-"/>
            </a:pPr>
            <a:r>
              <a:rPr lang="en-US" dirty="0"/>
              <a:t>Share blocks for common parts of prompt</a:t>
            </a:r>
          </a:p>
          <a:p>
            <a:pPr>
              <a:buFontTx/>
              <a:buChar char="-"/>
            </a:pPr>
            <a:r>
              <a:rPr lang="en-US" dirty="0"/>
              <a:t>Compress context to evict old blocks</a:t>
            </a:r>
          </a:p>
          <a:p>
            <a:pPr>
              <a:buFontTx/>
              <a:buChar char="-"/>
            </a:pPr>
            <a:endParaRPr lang="en-US" dirty="0"/>
          </a:p>
          <a:p>
            <a:pPr marL="0" indent="0">
              <a:buNone/>
            </a:pPr>
            <a:r>
              <a:rPr lang="en-US" dirty="0"/>
              <a:t>Without </a:t>
            </a:r>
            <a:r>
              <a:rPr lang="en-US" dirty="0" err="1"/>
              <a:t>PagedAttention</a:t>
            </a:r>
            <a:r>
              <a:rPr lang="en-US" dirty="0"/>
              <a:t>, none of the above would be possible!</a:t>
            </a:r>
          </a:p>
        </p:txBody>
      </p:sp>
    </p:spTree>
    <p:extLst>
      <p:ext uri="{BB962C8B-B14F-4D97-AF65-F5344CB8AC3E}">
        <p14:creationId xmlns:p14="http://schemas.microsoft.com/office/powerpoint/2010/main" val="22615810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86772B-EAF2-56EB-85D2-0CDB43CE15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Challenge 3: Access Control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3DDC51-6F0E-088B-10B2-2C0D148C23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LLMs are trained on enormous amount of data, designed to be extremely generic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Some tasks should not be doable with LLM:</a:t>
            </a:r>
          </a:p>
          <a:p>
            <a:pPr>
              <a:buFontTx/>
              <a:buChar char="-"/>
            </a:pPr>
            <a:r>
              <a:rPr lang="en-US" dirty="0"/>
              <a:t>“How do I build a bomb”</a:t>
            </a:r>
          </a:p>
          <a:p>
            <a:pPr>
              <a:buFontTx/>
              <a:buChar char="-"/>
            </a:pPr>
            <a:r>
              <a:rPr lang="en-US" dirty="0"/>
              <a:t>Common term: “AI Alignment”</a:t>
            </a:r>
          </a:p>
          <a:p>
            <a:pPr>
              <a:buFontTx/>
              <a:buChar char="-"/>
            </a:pPr>
            <a:endParaRPr lang="en-US" dirty="0"/>
          </a:p>
          <a:p>
            <a:pPr marL="0" indent="0">
              <a:buNone/>
            </a:pPr>
            <a:r>
              <a:rPr lang="en-US" dirty="0"/>
              <a:t>Challenge: Stop the model from giving up answers that are “bad”</a:t>
            </a:r>
          </a:p>
        </p:txBody>
      </p:sp>
    </p:spTree>
    <p:extLst>
      <p:ext uri="{BB962C8B-B14F-4D97-AF65-F5344CB8AC3E}">
        <p14:creationId xmlns:p14="http://schemas.microsoft.com/office/powerpoint/2010/main" val="7712396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9277E5-2A37-9EA7-7B08-E7A43A8A7E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Solution: Guardrails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A54F2C-E7D2-4367-C371-D75811BF50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50323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Put checks in place to prevent the model from returning that to the user if it’s “bad”</a:t>
            </a:r>
          </a:p>
          <a:p>
            <a:pPr>
              <a:buFontTx/>
              <a:buChar char="-"/>
            </a:pPr>
            <a:r>
              <a:rPr lang="en-US" dirty="0"/>
              <a:t>Reinforcement during training to incentivize certain kinds of responses</a:t>
            </a:r>
          </a:p>
          <a:p>
            <a:pPr>
              <a:buFontTx/>
              <a:buChar char="-"/>
            </a:pPr>
            <a:r>
              <a:rPr lang="en-US" dirty="0"/>
              <a:t>Input sanitization to avoid responding to obvious attacks</a:t>
            </a:r>
          </a:p>
          <a:p>
            <a:pPr>
              <a:buFontTx/>
              <a:buChar char="-"/>
            </a:pPr>
            <a:r>
              <a:rPr lang="en-US" dirty="0"/>
              <a:t>Output sanitization to catch harmful responses</a:t>
            </a:r>
          </a:p>
          <a:p>
            <a:pPr>
              <a:buFontTx/>
              <a:buChar char="-"/>
            </a:pPr>
            <a:endParaRPr lang="en-US" dirty="0"/>
          </a:p>
          <a:p>
            <a:pPr marL="0" indent="0">
              <a:buNone/>
            </a:pPr>
            <a:r>
              <a:rPr lang="en-US" dirty="0"/>
              <a:t>Sanitization techniques range from simple (Grep) to complex (Llama-Guard 3)</a:t>
            </a:r>
          </a:p>
          <a:p>
            <a:pPr>
              <a:buFontTx/>
              <a:buChar char="-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63225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CD1584-5F35-0A8D-89F8-9A77E099ED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LLMs Accelerate Attack and Defense!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6FDAA1-1400-BB82-395D-48CC886307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Every day, new attacks are successfully mounted using LLMs</a:t>
            </a:r>
          </a:p>
          <a:p>
            <a:pPr>
              <a:buFontTx/>
              <a:buChar char="-"/>
            </a:pPr>
            <a:r>
              <a:rPr lang="en-US" dirty="0"/>
              <a:t>Yesterday: Lovable (allegedly)</a:t>
            </a:r>
          </a:p>
          <a:p>
            <a:pPr>
              <a:buFontTx/>
              <a:buChar char="-"/>
            </a:pPr>
            <a:r>
              <a:rPr lang="en-US" dirty="0"/>
              <a:t>Sunday: </a:t>
            </a:r>
            <a:r>
              <a:rPr lang="en-US" dirty="0" err="1"/>
              <a:t>Vercel</a:t>
            </a:r>
            <a:endParaRPr lang="en-US" dirty="0"/>
          </a:p>
          <a:p>
            <a:pPr>
              <a:buFontTx/>
              <a:buChar char="-"/>
            </a:pPr>
            <a:r>
              <a:rPr lang="en-US" dirty="0"/>
              <a:t>Saturday: </a:t>
            </a:r>
            <a:r>
              <a:rPr lang="en-US" dirty="0" err="1"/>
              <a:t>FortiSandbox</a:t>
            </a:r>
            <a:r>
              <a:rPr lang="en-US" dirty="0"/>
              <a:t> (CVE-2026-39808)</a:t>
            </a:r>
          </a:p>
          <a:p>
            <a:pPr>
              <a:buFontTx/>
              <a:buChar char="-"/>
            </a:pPr>
            <a:endParaRPr lang="en-US" dirty="0"/>
          </a:p>
          <a:p>
            <a:pPr marL="0" indent="0">
              <a:buNone/>
            </a:pPr>
            <a:r>
              <a:rPr lang="en-US" dirty="0"/>
              <a:t>LLMs are also used to fix vulnerabilities daily </a:t>
            </a:r>
            <a:r>
              <a:rPr lang="en-US" dirty="0">
                <a:sym typeface="Wingdings" pitchFamily="2" charset="2"/>
              </a:rPr>
              <a:t></a:t>
            </a:r>
            <a:endParaRPr lang="en-US" dirty="0"/>
          </a:p>
          <a:p>
            <a:pPr>
              <a:buFontTx/>
              <a:buChar char="-"/>
            </a:pPr>
            <a:endParaRPr lang="en-US" dirty="0"/>
          </a:p>
          <a:p>
            <a:pPr marL="0" indent="0">
              <a:buNone/>
            </a:pPr>
            <a:r>
              <a:rPr lang="en-US" dirty="0"/>
              <a:t>This is an area with huge potential for major research impact!</a:t>
            </a:r>
          </a:p>
        </p:txBody>
      </p:sp>
    </p:spTree>
    <p:extLst>
      <p:ext uri="{BB962C8B-B14F-4D97-AF65-F5344CB8AC3E}">
        <p14:creationId xmlns:p14="http://schemas.microsoft.com/office/powerpoint/2010/main" val="25048963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7B9664-A98F-1D23-0826-819377D7E8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Helvetica Neue Medium"/>
              </a:rPr>
              <a:t>What is Inference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409B12-AA7C-F8CA-7C7C-906E6B9320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US" dirty="0"/>
              <a:t>Recall: We train LLMs to do prediction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Example: “What day is Dean’s Date? ____”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Inference is the process that gets from input </a:t>
            </a:r>
            <a:r>
              <a:rPr lang="en-US" i="1" dirty="0"/>
              <a:t>context</a:t>
            </a:r>
            <a:r>
              <a:rPr lang="en-US" dirty="0"/>
              <a:t> to response tokens</a:t>
            </a:r>
          </a:p>
        </p:txBody>
      </p:sp>
    </p:spTree>
    <p:extLst>
      <p:ext uri="{BB962C8B-B14F-4D97-AF65-F5344CB8AC3E}">
        <p14:creationId xmlns:p14="http://schemas.microsoft.com/office/powerpoint/2010/main" val="38583493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0095A6-12FD-E843-3511-155EF68477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Helvetica Neue Medium"/>
              </a:rPr>
              <a:t>Aside: Specialized Hardware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9945A4-8FA8-2548-FC69-4F58F7E523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5032376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GPUs are fantastic at the pre-fill step:</a:t>
            </a:r>
          </a:p>
          <a:p>
            <a:pPr>
              <a:buFontTx/>
              <a:buChar char="-"/>
            </a:pPr>
            <a:r>
              <a:rPr lang="en-US" dirty="0"/>
              <a:t>Super parallelizable</a:t>
            </a:r>
          </a:p>
          <a:p>
            <a:pPr>
              <a:buFontTx/>
              <a:buChar char="-"/>
            </a:pPr>
            <a:r>
              <a:rPr lang="en-US" dirty="0"/>
              <a:t>Prompts are large, big matrices use all the GPU cores</a:t>
            </a:r>
          </a:p>
          <a:p>
            <a:pPr marL="0" indent="0">
              <a:buNone/>
            </a:pPr>
            <a:r>
              <a:rPr lang="en-US" dirty="0"/>
              <a:t>Decode doesn’t fit this pattern, and there’s an emerging concern over the amount of decode that’s happening</a:t>
            </a:r>
          </a:p>
          <a:p>
            <a:pPr>
              <a:buFontTx/>
              <a:buChar char="-"/>
            </a:pPr>
            <a:r>
              <a:rPr lang="en-US" dirty="0"/>
              <a:t>Training new models has diminishing returns</a:t>
            </a:r>
          </a:p>
          <a:p>
            <a:pPr>
              <a:buFontTx/>
              <a:buChar char="-"/>
            </a:pPr>
            <a:r>
              <a:rPr lang="en-US" dirty="0"/>
              <a:t>Inference </a:t>
            </a:r>
            <a:r>
              <a:rPr lang="en-US" i="1" dirty="0"/>
              <a:t>will</a:t>
            </a:r>
            <a:r>
              <a:rPr lang="en-US" dirty="0"/>
              <a:t> dominate in the future, and decode dominates inference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Probably need new hardware!</a:t>
            </a:r>
          </a:p>
          <a:p>
            <a:pPr>
              <a:buFontTx/>
              <a:buChar char="-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32908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7D2F05-F581-9B38-0673-36F9B8D1C9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ML Problems Benefit From Systems Solutions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0AACB4-2278-6C3C-061A-E02C09761A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Systems ideas reusable in ML context, with modification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Looked at some today, there are many more!</a:t>
            </a:r>
          </a:p>
          <a:p>
            <a:pPr>
              <a:buFontTx/>
              <a:buChar char="-"/>
            </a:pPr>
            <a:r>
              <a:rPr lang="en-US" dirty="0"/>
              <a:t>Speculative execution -&gt; Speculative decoding</a:t>
            </a:r>
          </a:p>
          <a:p>
            <a:pPr>
              <a:buFontTx/>
              <a:buChar char="-"/>
            </a:pPr>
            <a:r>
              <a:rPr lang="en-US" dirty="0"/>
              <a:t>Kernel Bypass -&gt; Used all over the place</a:t>
            </a:r>
          </a:p>
          <a:p>
            <a:pPr>
              <a:buFontTx/>
              <a:buChar char="-"/>
            </a:pPr>
            <a:r>
              <a:rPr lang="en-US" dirty="0"/>
              <a:t>Copy-on-write -&gt; Active area of research</a:t>
            </a:r>
          </a:p>
        </p:txBody>
      </p:sp>
    </p:spTree>
    <p:extLst>
      <p:ext uri="{BB962C8B-B14F-4D97-AF65-F5344CB8AC3E}">
        <p14:creationId xmlns:p14="http://schemas.microsoft.com/office/powerpoint/2010/main" val="24345767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BC6BAC-02C6-7ADD-B87B-25CF16F582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Helvetica Neue Medium"/>
              </a:rPr>
              <a:t>Inference: Bird’s Eye View</a:t>
            </a:r>
            <a:endParaRPr lang="en-US" dirty="0"/>
          </a:p>
        </p:txBody>
      </p:sp>
      <p:pic>
        <p:nvPicPr>
          <p:cNvPr id="6" name="Content Placeholder 5" descr="User with solid fill">
            <a:extLst>
              <a:ext uri="{FF2B5EF4-FFF2-40B4-BE49-F238E27FC236}">
                <a16:creationId xmlns:a16="http://schemas.microsoft.com/office/drawing/2014/main" id="{9738FB14-EC63-2325-8FF3-5B71A74AC10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38200" y="1900137"/>
            <a:ext cx="1325563" cy="1325563"/>
          </a:xfrm>
        </p:spPr>
      </p:pic>
      <p:pic>
        <p:nvPicPr>
          <p:cNvPr id="8" name="Graphic 7" descr="Server with solid fill">
            <a:extLst>
              <a:ext uri="{FF2B5EF4-FFF2-40B4-BE49-F238E27FC236}">
                <a16:creationId xmlns:a16="http://schemas.microsoft.com/office/drawing/2014/main" id="{69932188-7251-3659-26E7-7D93E86A1102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687340" y="2105718"/>
            <a:ext cx="914400" cy="914400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B93AB099-22B2-FB0A-DA19-CBD332CBB4E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481758" y="3429000"/>
            <a:ext cx="1325563" cy="1325563"/>
          </a:xfrm>
          <a:prstGeom prst="rect">
            <a:avLst/>
          </a:prstGeom>
        </p:spPr>
      </p:pic>
      <p:pic>
        <p:nvPicPr>
          <p:cNvPr id="12" name="Graphic 11" descr="Database with solid fill">
            <a:extLst>
              <a:ext uri="{FF2B5EF4-FFF2-40B4-BE49-F238E27FC236}">
                <a16:creationId xmlns:a16="http://schemas.microsoft.com/office/drawing/2014/main" id="{2C4A176E-BF80-7CB2-A3B1-B3ED9DBAF3CB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8807321" y="2105718"/>
            <a:ext cx="914400" cy="914400"/>
          </a:xfrm>
          <a:prstGeom prst="rect">
            <a:avLst/>
          </a:prstGeom>
        </p:spPr>
      </p:pic>
      <p:pic>
        <p:nvPicPr>
          <p:cNvPr id="14" name="Graphic 13">
            <a:extLst>
              <a:ext uri="{FF2B5EF4-FFF2-40B4-BE49-F238E27FC236}">
                <a16:creationId xmlns:a16="http://schemas.microsoft.com/office/drawing/2014/main" id="{1490525F-E8DE-D76D-5D2E-718A27FFF8DD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9927302" y="2105718"/>
            <a:ext cx="914400" cy="914400"/>
          </a:xfrm>
          <a:prstGeom prst="rect">
            <a:avLst/>
          </a:prstGeom>
        </p:spPr>
      </p:pic>
      <p:pic>
        <p:nvPicPr>
          <p:cNvPr id="16" name="Graphic 15" descr="Open folder with solid fill">
            <a:extLst>
              <a:ext uri="{FF2B5EF4-FFF2-40B4-BE49-F238E27FC236}">
                <a16:creationId xmlns:a16="http://schemas.microsoft.com/office/drawing/2014/main" id="{929CEC20-CA82-0213-DD61-85549A170D43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1043781" y="3177381"/>
            <a:ext cx="914400" cy="914400"/>
          </a:xfrm>
          <a:prstGeom prst="rect">
            <a:avLst/>
          </a:prstGeom>
        </p:spPr>
      </p:pic>
      <p:sp>
        <p:nvSpPr>
          <p:cNvPr id="17" name="Rectangle 16">
            <a:extLst>
              <a:ext uri="{FF2B5EF4-FFF2-40B4-BE49-F238E27FC236}">
                <a16:creationId xmlns:a16="http://schemas.microsoft.com/office/drawing/2014/main" id="{4A0DEEB8-32D6-8647-1EF7-4795B1046CD2}"/>
              </a:ext>
            </a:extLst>
          </p:cNvPr>
          <p:cNvSpPr/>
          <p:nvPr/>
        </p:nvSpPr>
        <p:spPr>
          <a:xfrm>
            <a:off x="2639551" y="1889523"/>
            <a:ext cx="914400" cy="43239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ysClr val="windowText" lastClr="000000"/>
                </a:solidFill>
                <a:latin typeface="Helvetica Neue Medium" panose="02000503000000020004" pitchFamily="2" charset="0"/>
                <a:ea typeface="Helvetica Neue Medium" panose="02000503000000020004" pitchFamily="2" charset="0"/>
                <a:cs typeface="Helvetica Neue Medium" panose="02000503000000020004" pitchFamily="2" charset="0"/>
              </a:rPr>
              <a:t>What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AE6801C3-AD8A-7D21-13AA-36871E423CF4}"/>
              </a:ext>
            </a:extLst>
          </p:cNvPr>
          <p:cNvSpPr/>
          <p:nvPr/>
        </p:nvSpPr>
        <p:spPr>
          <a:xfrm>
            <a:off x="3553952" y="1889994"/>
            <a:ext cx="914400" cy="43239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ysClr val="windowText" lastClr="000000"/>
                </a:solidFill>
                <a:latin typeface="Helvetica Neue Medium" panose="02000503000000020004" pitchFamily="2" charset="0"/>
                <a:ea typeface="Helvetica Neue Medium" panose="02000503000000020004" pitchFamily="2" charset="0"/>
                <a:cs typeface="Helvetica Neue Medium" panose="02000503000000020004" pitchFamily="2" charset="0"/>
              </a:rPr>
              <a:t>Day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2453910A-EF3C-492E-94DF-1A78152D43F0}"/>
              </a:ext>
            </a:extLst>
          </p:cNvPr>
          <p:cNvSpPr/>
          <p:nvPr/>
        </p:nvSpPr>
        <p:spPr>
          <a:xfrm>
            <a:off x="4468352" y="1889523"/>
            <a:ext cx="914400" cy="43239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ysClr val="windowText" lastClr="000000"/>
                </a:solidFill>
                <a:latin typeface="Helvetica Neue Medium" panose="02000503000000020004" pitchFamily="2" charset="0"/>
                <a:ea typeface="Helvetica Neue Medium" panose="02000503000000020004" pitchFamily="2" charset="0"/>
                <a:cs typeface="Helvetica Neue Medium" panose="02000503000000020004" pitchFamily="2" charset="0"/>
              </a:rPr>
              <a:t>Is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CAB8066C-FC2B-901C-1ED6-3465BE9C6841}"/>
              </a:ext>
            </a:extLst>
          </p:cNvPr>
          <p:cNvSpPr/>
          <p:nvPr/>
        </p:nvSpPr>
        <p:spPr>
          <a:xfrm>
            <a:off x="5382752" y="1889523"/>
            <a:ext cx="914400" cy="43239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ysClr val="windowText" lastClr="000000"/>
                </a:solidFill>
                <a:latin typeface="Helvetica Neue Medium" panose="02000503000000020004" pitchFamily="2" charset="0"/>
                <a:ea typeface="Helvetica Neue Medium" panose="02000503000000020004" pitchFamily="2" charset="0"/>
                <a:cs typeface="Helvetica Neue Medium" panose="02000503000000020004" pitchFamily="2" charset="0"/>
              </a:rPr>
              <a:t>Dean’s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CCF52350-86F8-B5B8-7105-2026801542F3}"/>
              </a:ext>
            </a:extLst>
          </p:cNvPr>
          <p:cNvSpPr/>
          <p:nvPr/>
        </p:nvSpPr>
        <p:spPr>
          <a:xfrm>
            <a:off x="6297152" y="1889523"/>
            <a:ext cx="914400" cy="43239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ysClr val="windowText" lastClr="000000"/>
                </a:solidFill>
                <a:latin typeface="Helvetica Neue Medium" panose="02000503000000020004" pitchFamily="2" charset="0"/>
                <a:ea typeface="Helvetica Neue Medium" panose="02000503000000020004" pitchFamily="2" charset="0"/>
                <a:cs typeface="Helvetica Neue Medium" panose="02000503000000020004" pitchFamily="2" charset="0"/>
              </a:rPr>
              <a:t>Date</a:t>
            </a:r>
          </a:p>
        </p:txBody>
      </p: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6BB2978D-77A8-BD6E-98EB-2AEEBA3E11DC}"/>
              </a:ext>
            </a:extLst>
          </p:cNvPr>
          <p:cNvCxnSpPr/>
          <p:nvPr/>
        </p:nvCxnSpPr>
        <p:spPr>
          <a:xfrm>
            <a:off x="2163763" y="2558902"/>
            <a:ext cx="5523577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3FDA9F9A-0034-4149-6CC0-FD97B96AB235}"/>
              </a:ext>
            </a:extLst>
          </p:cNvPr>
          <p:cNvCxnSpPr>
            <a:cxnSpLocks/>
            <a:stCxn id="8" idx="2"/>
            <a:endCxn id="10" idx="0"/>
          </p:cNvCxnSpPr>
          <p:nvPr/>
        </p:nvCxnSpPr>
        <p:spPr>
          <a:xfrm>
            <a:off x="8144540" y="3020118"/>
            <a:ext cx="0" cy="408882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F778DD52-7C97-EF31-5B18-C8DB315C224B}"/>
              </a:ext>
            </a:extLst>
          </p:cNvPr>
          <p:cNvCxnSpPr>
            <a:cxnSpLocks/>
            <a:endCxn id="10" idx="0"/>
          </p:cNvCxnSpPr>
          <p:nvPr/>
        </p:nvCxnSpPr>
        <p:spPr>
          <a:xfrm flipH="1">
            <a:off x="8144540" y="3020118"/>
            <a:ext cx="2254102" cy="408882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1" name="Straight Arrow Connector 30">
            <a:extLst>
              <a:ext uri="{FF2B5EF4-FFF2-40B4-BE49-F238E27FC236}">
                <a16:creationId xmlns:a16="http://schemas.microsoft.com/office/drawing/2014/main" id="{2C19235F-3606-5579-A9A6-9B31A912328B}"/>
              </a:ext>
            </a:extLst>
          </p:cNvPr>
          <p:cNvCxnSpPr>
            <a:cxnSpLocks/>
            <a:stCxn id="12" idx="2"/>
            <a:endCxn id="10" idx="0"/>
          </p:cNvCxnSpPr>
          <p:nvPr/>
        </p:nvCxnSpPr>
        <p:spPr>
          <a:xfrm flipH="1">
            <a:off x="8144540" y="3020118"/>
            <a:ext cx="1119981" cy="408882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4" name="Straight Arrow Connector 33">
            <a:extLst>
              <a:ext uri="{FF2B5EF4-FFF2-40B4-BE49-F238E27FC236}">
                <a16:creationId xmlns:a16="http://schemas.microsoft.com/office/drawing/2014/main" id="{02CB5B46-F10A-11F4-2254-70BB2E5C59E3}"/>
              </a:ext>
            </a:extLst>
          </p:cNvPr>
          <p:cNvCxnSpPr>
            <a:cxnSpLocks/>
            <a:stCxn id="16" idx="3"/>
          </p:cNvCxnSpPr>
          <p:nvPr/>
        </p:nvCxnSpPr>
        <p:spPr>
          <a:xfrm flipV="1">
            <a:off x="1958181" y="2558902"/>
            <a:ext cx="5729159" cy="1075679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7" name="Rectangle 36">
            <a:extLst>
              <a:ext uri="{FF2B5EF4-FFF2-40B4-BE49-F238E27FC236}">
                <a16:creationId xmlns:a16="http://schemas.microsoft.com/office/drawing/2014/main" id="{30620DB4-2499-1BCB-98C7-FF77174631B2}"/>
              </a:ext>
            </a:extLst>
          </p:cNvPr>
          <p:cNvSpPr/>
          <p:nvPr/>
        </p:nvSpPr>
        <p:spPr>
          <a:xfrm>
            <a:off x="6772939" y="5571932"/>
            <a:ext cx="914400" cy="43239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ysClr val="windowText" lastClr="000000"/>
                </a:solidFill>
                <a:latin typeface="Helvetica Neue Medium" panose="02000503000000020004" pitchFamily="2" charset="0"/>
                <a:ea typeface="Helvetica Neue Medium" panose="02000503000000020004" pitchFamily="2" charset="0"/>
                <a:cs typeface="Helvetica Neue Medium" panose="02000503000000020004" pitchFamily="2" charset="0"/>
              </a:rPr>
              <a:t>May</a:t>
            </a: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05640491-5E08-1CE6-1EE3-187404774B2F}"/>
              </a:ext>
            </a:extLst>
          </p:cNvPr>
          <p:cNvSpPr/>
          <p:nvPr/>
        </p:nvSpPr>
        <p:spPr>
          <a:xfrm>
            <a:off x="7687340" y="5572403"/>
            <a:ext cx="914400" cy="43239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ysClr val="windowText" lastClr="000000"/>
                </a:solidFill>
                <a:latin typeface="Helvetica Neue Medium" panose="02000503000000020004" pitchFamily="2" charset="0"/>
                <a:ea typeface="Helvetica Neue Medium" panose="02000503000000020004" pitchFamily="2" charset="0"/>
                <a:cs typeface="Helvetica Neue Medium" panose="02000503000000020004" pitchFamily="2" charset="0"/>
              </a:rPr>
              <a:t>5th</a:t>
            </a: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FE5EA344-4413-66EC-6A73-2738CEAAE290}"/>
              </a:ext>
            </a:extLst>
          </p:cNvPr>
          <p:cNvSpPr/>
          <p:nvPr/>
        </p:nvSpPr>
        <p:spPr>
          <a:xfrm>
            <a:off x="8601740" y="5571932"/>
            <a:ext cx="914400" cy="43239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ysClr val="windowText" lastClr="000000"/>
                </a:solidFill>
                <a:latin typeface="Helvetica Neue Medium" panose="02000503000000020004" pitchFamily="2" charset="0"/>
                <a:ea typeface="Helvetica Neue Medium" panose="02000503000000020004" pitchFamily="2" charset="0"/>
                <a:cs typeface="Helvetica Neue Medium" panose="02000503000000020004" pitchFamily="2" charset="0"/>
              </a:rPr>
              <a:t>2026</a:t>
            </a:r>
          </a:p>
        </p:txBody>
      </p:sp>
      <p:pic>
        <p:nvPicPr>
          <p:cNvPr id="41" name="Graphic 40" descr="Recycle with solid fill">
            <a:extLst>
              <a:ext uri="{FF2B5EF4-FFF2-40B4-BE49-F238E27FC236}">
                <a16:creationId xmlns:a16="http://schemas.microsoft.com/office/drawing/2014/main" id="{E90E84EA-169F-22C1-6341-325B8DE7218A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7692674" y="4554315"/>
            <a:ext cx="914400" cy="914400"/>
          </a:xfrm>
          <a:prstGeom prst="rect">
            <a:avLst/>
          </a:prstGeom>
        </p:spPr>
      </p:pic>
      <p:cxnSp>
        <p:nvCxnSpPr>
          <p:cNvPr id="42" name="Straight Arrow Connector 41">
            <a:extLst>
              <a:ext uri="{FF2B5EF4-FFF2-40B4-BE49-F238E27FC236}">
                <a16:creationId xmlns:a16="http://schemas.microsoft.com/office/drawing/2014/main" id="{7CE3E3A3-F18A-B6D3-2543-79DA94914576}"/>
              </a:ext>
            </a:extLst>
          </p:cNvPr>
          <p:cNvCxnSpPr>
            <a:cxnSpLocks/>
          </p:cNvCxnSpPr>
          <p:nvPr/>
        </p:nvCxnSpPr>
        <p:spPr>
          <a:xfrm flipH="1">
            <a:off x="2163763" y="2852928"/>
            <a:ext cx="5523576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47" name="TextBox 46">
            <a:extLst>
              <a:ext uri="{FF2B5EF4-FFF2-40B4-BE49-F238E27FC236}">
                <a16:creationId xmlns:a16="http://schemas.microsoft.com/office/drawing/2014/main" id="{31342E7E-EC59-69DF-7E98-5DE06B14EBD1}"/>
              </a:ext>
            </a:extLst>
          </p:cNvPr>
          <p:cNvSpPr txBox="1"/>
          <p:nvPr/>
        </p:nvSpPr>
        <p:spPr>
          <a:xfrm>
            <a:off x="1043781" y="4021209"/>
            <a:ext cx="5271958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Helvetica Neue Medium" panose="02000503000000020004" pitchFamily="2" charset="0"/>
                <a:ea typeface="Helvetica Neue Medium" panose="02000503000000020004" pitchFamily="2" charset="0"/>
                <a:cs typeface="Helvetica Neue Medium" panose="02000503000000020004" pitchFamily="2" charset="0"/>
              </a:rPr>
              <a:t>Context: Combination of prompt and additional metadata</a:t>
            </a:r>
          </a:p>
          <a:p>
            <a:endParaRPr lang="en-US" sz="2800" dirty="0">
              <a:latin typeface="Helvetica Neue Medium" panose="02000503000000020004" pitchFamily="2" charset="0"/>
              <a:ea typeface="Helvetica Neue Medium" panose="02000503000000020004" pitchFamily="2" charset="0"/>
              <a:cs typeface="Helvetica Neue Medium" panose="02000503000000020004" pitchFamily="2" charset="0"/>
            </a:endParaRPr>
          </a:p>
          <a:p>
            <a:r>
              <a:rPr lang="en-US" sz="2800" dirty="0">
                <a:latin typeface="Helvetica Neue Medium" panose="02000503000000020004" pitchFamily="2" charset="0"/>
                <a:ea typeface="Helvetica Neue Medium" panose="02000503000000020004" pitchFamily="2" charset="0"/>
                <a:cs typeface="Helvetica Neue Medium" panose="02000503000000020004" pitchFamily="2" charset="0"/>
              </a:rPr>
              <a:t>Previous prompts, source code, etc.</a:t>
            </a:r>
          </a:p>
        </p:txBody>
      </p:sp>
    </p:spTree>
    <p:extLst>
      <p:ext uri="{BB962C8B-B14F-4D97-AF65-F5344CB8AC3E}">
        <p14:creationId xmlns:p14="http://schemas.microsoft.com/office/powerpoint/2010/main" val="16768586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ntr" presetSubtype="10" repeatCount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1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1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18" grpId="0" animBg="1"/>
      <p:bldP spid="19" grpId="0" animBg="1"/>
      <p:bldP spid="20" grpId="0" animBg="1"/>
      <p:bldP spid="21" grpId="0" animBg="1"/>
      <p:bldP spid="37" grpId="0" animBg="1"/>
      <p:bldP spid="38" grpId="0" animBg="1"/>
      <p:bldP spid="39" grpId="0" animBg="1"/>
      <p:bldP spid="4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9510FA-894C-43A3-AEEB-B272B66C6F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Helvetica Neue Medium"/>
              </a:rPr>
              <a:t>Post-Inference Work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F71957-621E-992B-5ABD-64448DFDCD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US" dirty="0">
                <a:latin typeface="Helvetica Neue Medium"/>
              </a:rPr>
              <a:t>Lots of post-inference steps:</a:t>
            </a:r>
          </a:p>
          <a:p>
            <a:pPr>
              <a:buFontTx/>
              <a:buChar char="-"/>
            </a:pPr>
            <a:r>
              <a:rPr lang="en-US" dirty="0">
                <a:latin typeface="Helvetica Neue Medium"/>
              </a:rPr>
              <a:t>Your context gets stored somewhere</a:t>
            </a:r>
          </a:p>
          <a:p>
            <a:pPr>
              <a:buFontTx/>
              <a:buChar char="-"/>
            </a:pPr>
            <a:r>
              <a:rPr lang="en-US" dirty="0">
                <a:latin typeface="Helvetica Neue Medium"/>
              </a:rPr>
              <a:t>Feedback sent to the training/refinement pipeline</a:t>
            </a:r>
          </a:p>
          <a:p>
            <a:pPr>
              <a:buFontTx/>
              <a:buChar char="-"/>
            </a:pPr>
            <a:r>
              <a:rPr lang="en-US" dirty="0">
                <a:latin typeface="Helvetica Neue Medium"/>
              </a:rPr>
              <a:t>Update additional metadata to improve future inferences</a:t>
            </a:r>
          </a:p>
          <a:p>
            <a:pPr>
              <a:buFontTx/>
              <a:buChar char="-"/>
            </a:pPr>
            <a:r>
              <a:rPr lang="en-US" dirty="0">
                <a:latin typeface="Helvetica Neue Medium"/>
              </a:rPr>
              <a:t>Guardrails to check the output</a:t>
            </a:r>
          </a:p>
        </p:txBody>
      </p:sp>
    </p:spTree>
    <p:extLst>
      <p:ext uri="{BB962C8B-B14F-4D97-AF65-F5344CB8AC3E}">
        <p14:creationId xmlns:p14="http://schemas.microsoft.com/office/powerpoint/2010/main" val="31978374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F86FD7-AF82-EF6A-CE0E-B81801A500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Helvetica Neue Medium"/>
              </a:rPr>
              <a:t>Inference Metrics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F4441C-D6E7-3021-7A66-46A0B3A831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5032375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US" dirty="0">
                <a:latin typeface="Helvetica Neue Medium"/>
              </a:rPr>
              <a:t>Important inference metrics are latency based</a:t>
            </a:r>
          </a:p>
          <a:p>
            <a:pPr marL="0" indent="0">
              <a:buNone/>
            </a:pPr>
            <a:endParaRPr lang="en-US" dirty="0">
              <a:latin typeface="Helvetica Neue Medium"/>
            </a:endParaRPr>
          </a:p>
          <a:p>
            <a:pPr marL="0" indent="0">
              <a:buNone/>
            </a:pPr>
            <a:r>
              <a:rPr lang="en-US" dirty="0">
                <a:latin typeface="Helvetica Neue Medium"/>
              </a:rPr>
              <a:t>Time to First Token (TTFT): </a:t>
            </a:r>
          </a:p>
          <a:p>
            <a:pPr marL="0" indent="0">
              <a:buNone/>
            </a:pPr>
            <a:r>
              <a:rPr lang="en-US" dirty="0">
                <a:latin typeface="Helvetica Neue Medium"/>
              </a:rPr>
              <a:t>- How long to go from all data to the first output token</a:t>
            </a:r>
          </a:p>
          <a:p>
            <a:pPr marL="0" indent="0">
              <a:buNone/>
            </a:pPr>
            <a:r>
              <a:rPr lang="en-US" dirty="0">
                <a:latin typeface="Helvetica Neue Medium"/>
              </a:rPr>
              <a:t>Time Between Tokens (TBT):</a:t>
            </a:r>
          </a:p>
          <a:p>
            <a:pPr>
              <a:buFontTx/>
              <a:buChar char="-"/>
            </a:pPr>
            <a:r>
              <a:rPr lang="en-US" dirty="0">
                <a:latin typeface="Helvetica Neue Medium"/>
              </a:rPr>
              <a:t>How long each iteration of the loop takes</a:t>
            </a:r>
          </a:p>
          <a:p>
            <a:pPr>
              <a:buFontTx/>
              <a:buChar char="-"/>
            </a:pPr>
            <a:endParaRPr lang="en-US" dirty="0">
              <a:latin typeface="Helvetica Neue Medium"/>
            </a:endParaRPr>
          </a:p>
          <a:p>
            <a:pPr marL="0" indent="0">
              <a:buNone/>
            </a:pPr>
            <a:r>
              <a:rPr lang="en-US" dirty="0">
                <a:latin typeface="Helvetica Neue Medium"/>
              </a:rPr>
              <a:t>End-to-End Latency: Total time from client request to response</a:t>
            </a:r>
          </a:p>
        </p:txBody>
      </p:sp>
    </p:spTree>
    <p:extLst>
      <p:ext uri="{BB962C8B-B14F-4D97-AF65-F5344CB8AC3E}">
        <p14:creationId xmlns:p14="http://schemas.microsoft.com/office/powerpoint/2010/main" val="25076749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4B1C29-0348-9D14-8FD2-80A0E9DA92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Inference: Pre-Fill and Decode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D50E36-A2C6-5F16-D9B0-4C8FBEA884A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Inference broken into two stages, Pre-Fill and Decode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Pre-Fill: Setup a cache and get the first token (TTFT)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Decode: The loop that generates the next N tokens (TBT)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Pre-Fill and Decode have wildly different performance characteristics!</a:t>
            </a:r>
          </a:p>
        </p:txBody>
      </p:sp>
    </p:spTree>
    <p:extLst>
      <p:ext uri="{BB962C8B-B14F-4D97-AF65-F5344CB8AC3E}">
        <p14:creationId xmlns:p14="http://schemas.microsoft.com/office/powerpoint/2010/main" val="10624519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5A6583-B328-7FE9-A19A-0860869EB8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Pre-Fill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E148D55D-5AA1-A638-F723-31FDFF7856A8}"/>
              </a:ext>
            </a:extLst>
          </p:cNvPr>
          <p:cNvSpPr/>
          <p:nvPr/>
        </p:nvSpPr>
        <p:spPr>
          <a:xfrm>
            <a:off x="838200" y="1690688"/>
            <a:ext cx="914400" cy="43239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ysClr val="windowText" lastClr="000000"/>
                </a:solidFill>
                <a:latin typeface="Helvetica Neue Medium" panose="02000503000000020004" pitchFamily="2" charset="0"/>
                <a:ea typeface="Helvetica Neue Medium" panose="02000503000000020004" pitchFamily="2" charset="0"/>
                <a:cs typeface="Helvetica Neue Medium" panose="02000503000000020004" pitchFamily="2" charset="0"/>
              </a:rPr>
              <a:t>What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6BF0AD6-FE98-3D79-1E57-78CE4F6D9566}"/>
              </a:ext>
            </a:extLst>
          </p:cNvPr>
          <p:cNvSpPr/>
          <p:nvPr/>
        </p:nvSpPr>
        <p:spPr>
          <a:xfrm>
            <a:off x="1752601" y="1691159"/>
            <a:ext cx="914400" cy="43239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ysClr val="windowText" lastClr="000000"/>
                </a:solidFill>
                <a:latin typeface="Helvetica Neue Medium" panose="02000503000000020004" pitchFamily="2" charset="0"/>
                <a:ea typeface="Helvetica Neue Medium" panose="02000503000000020004" pitchFamily="2" charset="0"/>
                <a:cs typeface="Helvetica Neue Medium" panose="02000503000000020004" pitchFamily="2" charset="0"/>
              </a:rPr>
              <a:t>Day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0471EA2-F255-5D7E-062C-7AA9ECA41DF8}"/>
              </a:ext>
            </a:extLst>
          </p:cNvPr>
          <p:cNvSpPr/>
          <p:nvPr/>
        </p:nvSpPr>
        <p:spPr>
          <a:xfrm>
            <a:off x="2667001" y="1690688"/>
            <a:ext cx="914400" cy="43239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ysClr val="windowText" lastClr="000000"/>
                </a:solidFill>
                <a:latin typeface="Helvetica Neue Medium" panose="02000503000000020004" pitchFamily="2" charset="0"/>
                <a:ea typeface="Helvetica Neue Medium" panose="02000503000000020004" pitchFamily="2" charset="0"/>
                <a:cs typeface="Helvetica Neue Medium" panose="02000503000000020004" pitchFamily="2" charset="0"/>
              </a:rPr>
              <a:t>Is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B8E17DD-C4E0-E376-8819-D5F6F925F279}"/>
              </a:ext>
            </a:extLst>
          </p:cNvPr>
          <p:cNvSpPr/>
          <p:nvPr/>
        </p:nvSpPr>
        <p:spPr>
          <a:xfrm>
            <a:off x="3581401" y="1690688"/>
            <a:ext cx="914400" cy="43239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ysClr val="windowText" lastClr="000000"/>
                </a:solidFill>
                <a:latin typeface="Helvetica Neue Medium" panose="02000503000000020004" pitchFamily="2" charset="0"/>
                <a:ea typeface="Helvetica Neue Medium" panose="02000503000000020004" pitchFamily="2" charset="0"/>
                <a:cs typeface="Helvetica Neue Medium" panose="02000503000000020004" pitchFamily="2" charset="0"/>
              </a:rPr>
              <a:t>Dean’s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0996F2C6-4B72-CCFA-89EC-D17F511E90B8}"/>
              </a:ext>
            </a:extLst>
          </p:cNvPr>
          <p:cNvSpPr/>
          <p:nvPr/>
        </p:nvSpPr>
        <p:spPr>
          <a:xfrm>
            <a:off x="4495801" y="1690688"/>
            <a:ext cx="914400" cy="43239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ysClr val="windowText" lastClr="000000"/>
                </a:solidFill>
                <a:latin typeface="Helvetica Neue Medium" panose="02000503000000020004" pitchFamily="2" charset="0"/>
                <a:ea typeface="Helvetica Neue Medium" panose="02000503000000020004" pitchFamily="2" charset="0"/>
                <a:cs typeface="Helvetica Neue Medium" panose="02000503000000020004" pitchFamily="2" charset="0"/>
              </a:rPr>
              <a:t>Date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87CB606-91D5-ED50-7DC8-33CC61642B39}"/>
              </a:ext>
            </a:extLst>
          </p:cNvPr>
          <p:cNvSpPr/>
          <p:nvPr/>
        </p:nvSpPr>
        <p:spPr>
          <a:xfrm>
            <a:off x="838200" y="2402958"/>
            <a:ext cx="4572001" cy="1325563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ysClr val="windowText" lastClr="000000"/>
                </a:solidFill>
                <a:latin typeface="Helvetica Neue Medium" panose="02000503000000020004" pitchFamily="2" charset="0"/>
                <a:ea typeface="Helvetica Neue Medium" panose="02000503000000020004" pitchFamily="2" charset="0"/>
                <a:cs typeface="Helvetica Neue Medium" panose="02000503000000020004" pitchFamily="2" charset="0"/>
              </a:rPr>
              <a:t>Compute Attention</a:t>
            </a:r>
          </a:p>
          <a:p>
            <a:pPr algn="ctr"/>
            <a:r>
              <a:rPr lang="en-US" sz="2400" dirty="0">
                <a:solidFill>
                  <a:sysClr val="windowText" lastClr="000000"/>
                </a:solidFill>
                <a:latin typeface="Helvetica Neue Medium" panose="02000503000000020004" pitchFamily="2" charset="0"/>
                <a:ea typeface="Helvetica Neue Medium" panose="02000503000000020004" pitchFamily="2" charset="0"/>
                <a:cs typeface="Helvetica Neue Medium" panose="02000503000000020004" pitchFamily="2" charset="0"/>
              </a:rPr>
              <a:t>N</a:t>
            </a:r>
            <a:r>
              <a:rPr lang="en-US" sz="2400" dirty="0">
                <a:solidFill>
                  <a:sysClr val="windowText" lastClr="000000"/>
                </a:solidFill>
                <a:latin typeface="Helvetica Neue Medium" panose="02000503000000020004" pitchFamily="2" charset="0"/>
                <a:ea typeface="Helvetica Neue Medium" panose="02000503000000020004" pitchFamily="2" charset="0"/>
                <a:cs typeface="Helvetica Neue Medium" panose="02000503000000020004" pitchFamily="2" charset="0"/>
              </a:rPr>
              <a:t> x N Matrix, N = Len(context)</a:t>
            </a:r>
            <a:endParaRPr lang="en-US" sz="2400" dirty="0">
              <a:solidFill>
                <a:sysClr val="windowText" lastClr="000000"/>
              </a:solidFill>
              <a:latin typeface="Helvetica Neue Medium" panose="02000503000000020004" pitchFamily="2" charset="0"/>
              <a:ea typeface="Helvetica Neue Medium" panose="02000503000000020004" pitchFamily="2" charset="0"/>
              <a:cs typeface="Helvetica Neue Medium" panose="02000503000000020004" pitchFamily="2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B80E4CA5-22C4-7D8E-E74C-FE1D512A059D}"/>
              </a:ext>
            </a:extLst>
          </p:cNvPr>
          <p:cNvSpPr txBox="1"/>
          <p:nvPr/>
        </p:nvSpPr>
        <p:spPr>
          <a:xfrm>
            <a:off x="5900806" y="678657"/>
            <a:ext cx="385279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Helvetica Neue Medium" panose="02000503000000020004" pitchFamily="2" charset="0"/>
                <a:ea typeface="Helvetica Neue Medium" panose="02000503000000020004" pitchFamily="2" charset="0"/>
                <a:cs typeface="Helvetica Neue Medium" panose="02000503000000020004" pitchFamily="2" charset="0"/>
              </a:rPr>
              <a:t>Attention step is highly parallel!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A8FB4995-DBD4-9496-FED3-9DC4935E10F2}"/>
              </a:ext>
            </a:extLst>
          </p:cNvPr>
          <p:cNvSpPr/>
          <p:nvPr/>
        </p:nvSpPr>
        <p:spPr>
          <a:xfrm>
            <a:off x="2667001" y="4236024"/>
            <a:ext cx="914400" cy="43239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ysClr val="windowText" lastClr="000000"/>
                </a:solidFill>
                <a:latin typeface="Helvetica Neue Medium" panose="02000503000000020004" pitchFamily="2" charset="0"/>
                <a:ea typeface="Helvetica Neue Medium" panose="02000503000000020004" pitchFamily="2" charset="0"/>
                <a:cs typeface="Helvetica Neue Medium" panose="02000503000000020004" pitchFamily="2" charset="0"/>
              </a:rPr>
              <a:t>May</a:t>
            </a:r>
          </a:p>
        </p:txBody>
      </p:sp>
      <p:sp>
        <p:nvSpPr>
          <p:cNvPr id="22" name="TextBox 17">
            <a:extLst>
              <a:ext uri="{FF2B5EF4-FFF2-40B4-BE49-F238E27FC236}">
                <a16:creationId xmlns:a16="http://schemas.microsoft.com/office/drawing/2014/main" id="{74E347DA-8B43-5488-2A38-15A65F9B0CF9}"/>
              </a:ext>
            </a:extLst>
          </p:cNvPr>
          <p:cNvSpPr txBox="1"/>
          <p:nvPr/>
        </p:nvSpPr>
        <p:spPr>
          <a:xfrm>
            <a:off x="5410201" y="3795671"/>
            <a:ext cx="6232454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800" dirty="0">
                <a:latin typeface="Helvetica Neue Medium" panose="02000503000000020004" pitchFamily="2" charset="0"/>
                <a:ea typeface="Helvetica Neue Medium" panose="02000503000000020004" pitchFamily="2" charset="0"/>
                <a:cs typeface="Helvetica Neue Medium" panose="02000503000000020004" pitchFamily="2" charset="0"/>
              </a:rPr>
              <a:t>During attention, produce 3 vectors per token:</a:t>
            </a:r>
          </a:p>
          <a:p>
            <a:pPr marL="457200" indent="-457200">
              <a:buFontTx/>
              <a:buChar char="-"/>
            </a:pPr>
            <a:r>
              <a:rPr lang="en-US" sz="2800" dirty="0">
                <a:latin typeface="Helvetica Neue Medium" panose="02000503000000020004" pitchFamily="2" charset="0"/>
                <a:ea typeface="Helvetica Neue Medium" panose="02000503000000020004" pitchFamily="2" charset="0"/>
                <a:cs typeface="Helvetica Neue Medium" panose="02000503000000020004" pitchFamily="2" charset="0"/>
              </a:rPr>
              <a:t>Query (Q), Key (K), Value (V)</a:t>
            </a:r>
          </a:p>
          <a:p>
            <a:pPr marL="457200" indent="-457200">
              <a:buFontTx/>
              <a:buChar char="-"/>
            </a:pPr>
            <a:r>
              <a:rPr lang="en-US" sz="2800" dirty="0">
                <a:latin typeface="Helvetica Neue Medium" panose="02000503000000020004" pitchFamily="2" charset="0"/>
                <a:ea typeface="Helvetica Neue Medium" panose="02000503000000020004" pitchFamily="2" charset="0"/>
                <a:cs typeface="Helvetica Neue Medium" panose="02000503000000020004" pitchFamily="2" charset="0"/>
              </a:rPr>
              <a:t>Reuse them with caching!</a:t>
            </a:r>
          </a:p>
          <a:p>
            <a:pPr marL="457200" indent="-457200">
              <a:buFontTx/>
              <a:buChar char="-"/>
            </a:pPr>
            <a:r>
              <a:rPr lang="en-US" sz="2800" dirty="0">
                <a:latin typeface="Helvetica Neue Medium" panose="02000503000000020004" pitchFamily="2" charset="0"/>
                <a:ea typeface="Helvetica Neue Medium" panose="02000503000000020004" pitchFamily="2" charset="0"/>
                <a:cs typeface="Helvetica Neue Medium" panose="02000503000000020004" pitchFamily="2" charset="0"/>
              </a:rPr>
              <a:t>KV Cache stores Keys and Values</a:t>
            </a:r>
          </a:p>
          <a:p>
            <a:r>
              <a:rPr lang="en-US" sz="2800" b="1" dirty="0">
                <a:latin typeface="Helvetica Neue Medium" panose="02000503000000020004" pitchFamily="2" charset="0"/>
                <a:ea typeface="Helvetica Neue Medium" panose="02000503000000020004" pitchFamily="2" charset="0"/>
                <a:cs typeface="Helvetica Neue Medium" panose="02000503000000020004" pitchFamily="2" charset="0"/>
              </a:rPr>
              <a:t>Previous keys and values used to predict next token</a:t>
            </a:r>
          </a:p>
        </p:txBody>
      </p: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C30168EA-2D03-923C-7E9A-C6CCDC4A0871}"/>
              </a:ext>
            </a:extLst>
          </p:cNvPr>
          <p:cNvCxnSpPr>
            <a:stCxn id="6" idx="2"/>
            <a:endCxn id="9" idx="0"/>
          </p:cNvCxnSpPr>
          <p:nvPr/>
        </p:nvCxnSpPr>
        <p:spPr>
          <a:xfrm>
            <a:off x="3124201" y="2123078"/>
            <a:ext cx="0" cy="27988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55252371-5CEC-CE65-9A5E-A534D66CAE63}"/>
              </a:ext>
            </a:extLst>
          </p:cNvPr>
          <p:cNvCxnSpPr/>
          <p:nvPr/>
        </p:nvCxnSpPr>
        <p:spPr>
          <a:xfrm>
            <a:off x="4041995" y="2123078"/>
            <a:ext cx="0" cy="27988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A50F379B-9249-194C-0473-FCE161CE5B8A}"/>
              </a:ext>
            </a:extLst>
          </p:cNvPr>
          <p:cNvCxnSpPr/>
          <p:nvPr/>
        </p:nvCxnSpPr>
        <p:spPr>
          <a:xfrm>
            <a:off x="4917332" y="2123078"/>
            <a:ext cx="0" cy="27988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B51DF2AD-4006-88B9-0037-5C0900AC971F}"/>
              </a:ext>
            </a:extLst>
          </p:cNvPr>
          <p:cNvCxnSpPr/>
          <p:nvPr/>
        </p:nvCxnSpPr>
        <p:spPr>
          <a:xfrm>
            <a:off x="2193588" y="2123078"/>
            <a:ext cx="0" cy="27988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E69874DA-4DF1-5E50-DDD2-22ABECFE0644}"/>
              </a:ext>
            </a:extLst>
          </p:cNvPr>
          <p:cNvCxnSpPr/>
          <p:nvPr/>
        </p:nvCxnSpPr>
        <p:spPr>
          <a:xfrm>
            <a:off x="1279188" y="2123078"/>
            <a:ext cx="0" cy="27988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C1F92467-89A5-5B2A-2DE5-360A94C6A52C}"/>
              </a:ext>
            </a:extLst>
          </p:cNvPr>
          <p:cNvCxnSpPr>
            <a:cxnSpLocks/>
          </p:cNvCxnSpPr>
          <p:nvPr/>
        </p:nvCxnSpPr>
        <p:spPr>
          <a:xfrm flipH="1">
            <a:off x="5458999" y="1661726"/>
            <a:ext cx="1322802" cy="741232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5" name="Rectangle 34">
            <a:extLst>
              <a:ext uri="{FF2B5EF4-FFF2-40B4-BE49-F238E27FC236}">
                <a16:creationId xmlns:a16="http://schemas.microsoft.com/office/drawing/2014/main" id="{5DDF74BC-21BD-5E87-78D3-FB23AE2AF053}"/>
              </a:ext>
            </a:extLst>
          </p:cNvPr>
          <p:cNvSpPr/>
          <p:nvPr/>
        </p:nvSpPr>
        <p:spPr>
          <a:xfrm>
            <a:off x="6781801" y="2402958"/>
            <a:ext cx="3690188" cy="1325563"/>
          </a:xfrm>
          <a:prstGeom prst="rect">
            <a:avLst/>
          </a:prstGeom>
          <a:solidFill>
            <a:schemeClr val="accent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ysClr val="windowText" lastClr="000000"/>
                </a:solidFill>
                <a:latin typeface="Helvetica Neue Medium" panose="02000503000000020004" pitchFamily="2" charset="0"/>
                <a:ea typeface="Helvetica Neue Medium" panose="02000503000000020004" pitchFamily="2" charset="0"/>
                <a:cs typeface="Helvetica Neue Medium" panose="02000503000000020004" pitchFamily="2" charset="0"/>
              </a:rPr>
              <a:t>Model</a:t>
            </a:r>
            <a:endParaRPr lang="en-US" sz="2400" dirty="0">
              <a:solidFill>
                <a:sysClr val="windowText" lastClr="000000"/>
              </a:solidFill>
              <a:latin typeface="Helvetica Neue Medium" panose="02000503000000020004" pitchFamily="2" charset="0"/>
              <a:ea typeface="Helvetica Neue Medium" panose="02000503000000020004" pitchFamily="2" charset="0"/>
              <a:cs typeface="Helvetica Neue Medium" panose="02000503000000020004" pitchFamily="2" charset="0"/>
            </a:endParaRPr>
          </a:p>
        </p:txBody>
      </p:sp>
      <p:cxnSp>
        <p:nvCxnSpPr>
          <p:cNvPr id="36" name="Straight Arrow Connector 35">
            <a:extLst>
              <a:ext uri="{FF2B5EF4-FFF2-40B4-BE49-F238E27FC236}">
                <a16:creationId xmlns:a16="http://schemas.microsoft.com/office/drawing/2014/main" id="{9FF9BD09-6CEC-862E-9621-B6EBDAF35A14}"/>
              </a:ext>
            </a:extLst>
          </p:cNvPr>
          <p:cNvCxnSpPr>
            <a:cxnSpLocks/>
            <a:stCxn id="35" idx="1"/>
            <a:endCxn id="9" idx="3"/>
          </p:cNvCxnSpPr>
          <p:nvPr/>
        </p:nvCxnSpPr>
        <p:spPr>
          <a:xfrm flipH="1">
            <a:off x="5410201" y="3065740"/>
            <a:ext cx="1371600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0" name="Straight Arrow Connector 39">
            <a:extLst>
              <a:ext uri="{FF2B5EF4-FFF2-40B4-BE49-F238E27FC236}">
                <a16:creationId xmlns:a16="http://schemas.microsoft.com/office/drawing/2014/main" id="{0BD99DFE-2E9C-C42B-EEA9-1C793E5B11BC}"/>
              </a:ext>
            </a:extLst>
          </p:cNvPr>
          <p:cNvCxnSpPr>
            <a:cxnSpLocks/>
            <a:endCxn id="19" idx="0"/>
          </p:cNvCxnSpPr>
          <p:nvPr/>
        </p:nvCxnSpPr>
        <p:spPr>
          <a:xfrm>
            <a:off x="3117275" y="3739949"/>
            <a:ext cx="6926" cy="496075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2" name="Rectangle 41">
            <a:extLst>
              <a:ext uri="{FF2B5EF4-FFF2-40B4-BE49-F238E27FC236}">
                <a16:creationId xmlns:a16="http://schemas.microsoft.com/office/drawing/2014/main" id="{9D5730CF-996C-403B-1020-73A17BCE54DC}"/>
              </a:ext>
            </a:extLst>
          </p:cNvPr>
          <p:cNvSpPr/>
          <p:nvPr/>
        </p:nvSpPr>
        <p:spPr>
          <a:xfrm>
            <a:off x="777950" y="5175917"/>
            <a:ext cx="4572001" cy="1682083"/>
          </a:xfrm>
          <a:prstGeom prst="rect">
            <a:avLst/>
          </a:prstGeom>
          <a:solidFill>
            <a:schemeClr val="accent2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ysClr val="windowText" lastClr="000000"/>
                </a:solidFill>
                <a:latin typeface="Helvetica Neue Medium" panose="02000503000000020004" pitchFamily="2" charset="0"/>
                <a:ea typeface="Helvetica Neue Medium" panose="02000503000000020004" pitchFamily="2" charset="0"/>
                <a:cs typeface="Helvetica Neue Medium" panose="02000503000000020004" pitchFamily="2" charset="0"/>
              </a:rPr>
              <a:t>Layer 1: K</a:t>
            </a:r>
            <a:r>
              <a:rPr lang="en-US" sz="2400" baseline="-25000" dirty="0">
                <a:solidFill>
                  <a:sysClr val="windowText" lastClr="000000"/>
                </a:solidFill>
                <a:latin typeface="Helvetica Neue Medium" panose="02000503000000020004" pitchFamily="2" charset="0"/>
                <a:ea typeface="Helvetica Neue Medium" panose="02000503000000020004" pitchFamily="2" charset="0"/>
                <a:cs typeface="Helvetica Neue Medium" panose="02000503000000020004" pitchFamily="2" charset="0"/>
              </a:rPr>
              <a:t>0 -&gt; 4</a:t>
            </a:r>
            <a:r>
              <a:rPr lang="en-US" sz="2400" dirty="0">
                <a:solidFill>
                  <a:sysClr val="windowText" lastClr="000000"/>
                </a:solidFill>
                <a:latin typeface="Helvetica Neue Medium" panose="02000503000000020004" pitchFamily="2" charset="0"/>
                <a:ea typeface="Helvetica Neue Medium" panose="02000503000000020004" pitchFamily="2" charset="0"/>
                <a:cs typeface="Helvetica Neue Medium" panose="02000503000000020004" pitchFamily="2" charset="0"/>
              </a:rPr>
              <a:t> | V</a:t>
            </a:r>
            <a:r>
              <a:rPr lang="en-US" sz="2400" baseline="-25000" dirty="0">
                <a:solidFill>
                  <a:sysClr val="windowText" lastClr="000000"/>
                </a:solidFill>
                <a:latin typeface="Helvetica Neue Medium" panose="02000503000000020004" pitchFamily="2" charset="0"/>
                <a:ea typeface="Helvetica Neue Medium" panose="02000503000000020004" pitchFamily="2" charset="0"/>
                <a:cs typeface="Helvetica Neue Medium" panose="02000503000000020004" pitchFamily="2" charset="0"/>
              </a:rPr>
              <a:t>0 -&gt; 4</a:t>
            </a:r>
          </a:p>
          <a:p>
            <a:pPr algn="ctr"/>
            <a:r>
              <a:rPr lang="en-US" sz="2400" dirty="0">
                <a:solidFill>
                  <a:sysClr val="windowText" lastClr="000000"/>
                </a:solidFill>
                <a:latin typeface="Helvetica Neue Medium" panose="02000503000000020004" pitchFamily="2" charset="0"/>
                <a:ea typeface="Helvetica Neue Medium" panose="02000503000000020004" pitchFamily="2" charset="0"/>
                <a:cs typeface="Helvetica Neue Medium" panose="02000503000000020004" pitchFamily="2" charset="0"/>
              </a:rPr>
              <a:t>Layer 2: K</a:t>
            </a:r>
            <a:r>
              <a:rPr lang="en-US" sz="2400" baseline="-25000" dirty="0">
                <a:solidFill>
                  <a:sysClr val="windowText" lastClr="000000"/>
                </a:solidFill>
                <a:latin typeface="Helvetica Neue Medium" panose="02000503000000020004" pitchFamily="2" charset="0"/>
                <a:ea typeface="Helvetica Neue Medium" panose="02000503000000020004" pitchFamily="2" charset="0"/>
                <a:cs typeface="Helvetica Neue Medium" panose="02000503000000020004" pitchFamily="2" charset="0"/>
              </a:rPr>
              <a:t>0 -&gt; 4</a:t>
            </a:r>
            <a:r>
              <a:rPr lang="en-US" sz="2400" dirty="0">
                <a:solidFill>
                  <a:sysClr val="windowText" lastClr="000000"/>
                </a:solidFill>
                <a:latin typeface="Helvetica Neue Medium" panose="02000503000000020004" pitchFamily="2" charset="0"/>
                <a:ea typeface="Helvetica Neue Medium" panose="02000503000000020004" pitchFamily="2" charset="0"/>
                <a:cs typeface="Helvetica Neue Medium" panose="02000503000000020004" pitchFamily="2" charset="0"/>
              </a:rPr>
              <a:t> | V</a:t>
            </a:r>
            <a:r>
              <a:rPr lang="en-US" sz="2400" baseline="-25000" dirty="0">
                <a:solidFill>
                  <a:sysClr val="windowText" lastClr="000000"/>
                </a:solidFill>
                <a:latin typeface="Helvetica Neue Medium" panose="02000503000000020004" pitchFamily="2" charset="0"/>
                <a:ea typeface="Helvetica Neue Medium" panose="02000503000000020004" pitchFamily="2" charset="0"/>
                <a:cs typeface="Helvetica Neue Medium" panose="02000503000000020004" pitchFamily="2" charset="0"/>
              </a:rPr>
              <a:t>0 -&gt; 4</a:t>
            </a:r>
          </a:p>
          <a:p>
            <a:pPr algn="ctr"/>
            <a:r>
              <a:rPr lang="en-US" sz="2400" baseline="-25000" dirty="0">
                <a:solidFill>
                  <a:sysClr val="windowText" lastClr="000000"/>
                </a:solidFill>
                <a:latin typeface="Helvetica Neue Medium" panose="02000503000000020004" pitchFamily="2" charset="0"/>
                <a:ea typeface="Helvetica Neue Medium" panose="02000503000000020004" pitchFamily="2" charset="0"/>
                <a:cs typeface="Helvetica Neue Medium" panose="02000503000000020004" pitchFamily="2" charset="0"/>
              </a:rPr>
              <a:t>…</a:t>
            </a:r>
            <a:endParaRPr lang="en-US" sz="2400" dirty="0">
              <a:solidFill>
                <a:sysClr val="windowText" lastClr="000000"/>
              </a:solidFill>
              <a:latin typeface="Helvetica Neue Medium" panose="02000503000000020004" pitchFamily="2" charset="0"/>
              <a:ea typeface="Helvetica Neue Medium" panose="02000503000000020004" pitchFamily="2" charset="0"/>
              <a:cs typeface="Helvetica Neue Medium" panose="02000503000000020004" pitchFamily="2" charset="0"/>
            </a:endParaRPr>
          </a:p>
          <a:p>
            <a:pPr algn="ctr"/>
            <a:r>
              <a:rPr lang="en-US" sz="2400" dirty="0">
                <a:solidFill>
                  <a:sysClr val="windowText" lastClr="000000"/>
                </a:solidFill>
                <a:latin typeface="Helvetica Neue Medium" panose="02000503000000020004" pitchFamily="2" charset="0"/>
                <a:ea typeface="Helvetica Neue Medium" panose="02000503000000020004" pitchFamily="2" charset="0"/>
                <a:cs typeface="Helvetica Neue Medium" panose="02000503000000020004" pitchFamily="2" charset="0"/>
              </a:rPr>
              <a:t>Layer N: K</a:t>
            </a:r>
            <a:r>
              <a:rPr lang="en-US" sz="2400" baseline="-25000" dirty="0">
                <a:solidFill>
                  <a:sysClr val="windowText" lastClr="000000"/>
                </a:solidFill>
                <a:latin typeface="Helvetica Neue Medium" panose="02000503000000020004" pitchFamily="2" charset="0"/>
                <a:ea typeface="Helvetica Neue Medium" panose="02000503000000020004" pitchFamily="2" charset="0"/>
                <a:cs typeface="Helvetica Neue Medium" panose="02000503000000020004" pitchFamily="2" charset="0"/>
              </a:rPr>
              <a:t>0 -&gt; 4</a:t>
            </a:r>
            <a:r>
              <a:rPr lang="en-US" sz="2400" dirty="0">
                <a:solidFill>
                  <a:sysClr val="windowText" lastClr="000000"/>
                </a:solidFill>
                <a:latin typeface="Helvetica Neue Medium" panose="02000503000000020004" pitchFamily="2" charset="0"/>
                <a:ea typeface="Helvetica Neue Medium" panose="02000503000000020004" pitchFamily="2" charset="0"/>
                <a:cs typeface="Helvetica Neue Medium" panose="02000503000000020004" pitchFamily="2" charset="0"/>
              </a:rPr>
              <a:t> | V</a:t>
            </a:r>
            <a:r>
              <a:rPr lang="en-US" sz="2400" baseline="-25000" dirty="0">
                <a:solidFill>
                  <a:sysClr val="windowText" lastClr="000000"/>
                </a:solidFill>
                <a:latin typeface="Helvetica Neue Medium" panose="02000503000000020004" pitchFamily="2" charset="0"/>
                <a:ea typeface="Helvetica Neue Medium" panose="02000503000000020004" pitchFamily="2" charset="0"/>
                <a:cs typeface="Helvetica Neue Medium" panose="02000503000000020004" pitchFamily="2" charset="0"/>
              </a:rPr>
              <a:t>0 -&gt; 4</a:t>
            </a:r>
            <a:endParaRPr lang="en-US" sz="2400" dirty="0">
              <a:solidFill>
                <a:sysClr val="windowText" lastClr="000000"/>
              </a:solidFill>
              <a:latin typeface="Helvetica Neue Medium" panose="02000503000000020004" pitchFamily="2" charset="0"/>
              <a:ea typeface="Helvetica Neue Medium" panose="02000503000000020004" pitchFamily="2" charset="0"/>
              <a:cs typeface="Helvetica Neue Medium" panose="02000503000000020004" pitchFamily="2" charset="0"/>
            </a:endParaRP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9B2F1AE4-3F62-5B43-7D32-8B800E35F774}"/>
              </a:ext>
            </a:extLst>
          </p:cNvPr>
          <p:cNvSpPr txBox="1"/>
          <p:nvPr/>
        </p:nvSpPr>
        <p:spPr>
          <a:xfrm>
            <a:off x="1190877" y="4693693"/>
            <a:ext cx="385279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latin typeface="Helvetica Neue Medium" panose="02000503000000020004" pitchFamily="2" charset="0"/>
                <a:ea typeface="Helvetica Neue Medium" panose="02000503000000020004" pitchFamily="2" charset="0"/>
                <a:cs typeface="Helvetica Neue Medium" panose="02000503000000020004" pitchFamily="2" charset="0"/>
              </a:rPr>
              <a:t>KV Cache</a:t>
            </a:r>
          </a:p>
        </p:txBody>
      </p:sp>
    </p:spTree>
    <p:extLst>
      <p:ext uri="{BB962C8B-B14F-4D97-AF65-F5344CB8AC3E}">
        <p14:creationId xmlns:p14="http://schemas.microsoft.com/office/powerpoint/2010/main" val="37037126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7" grpId="0"/>
      <p:bldP spid="19" grpId="0" animBg="1"/>
      <p:bldP spid="22" grpId="0" build="p"/>
      <p:bldP spid="35" grpId="0" animBg="1"/>
      <p:bldP spid="42" grpId="0" animBg="1"/>
      <p:bldP spid="4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C47A9A-A944-833F-1685-2028AFF140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Decode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9436E37-A776-E2D5-C43C-A2FC929727B5}"/>
              </a:ext>
            </a:extLst>
          </p:cNvPr>
          <p:cNvSpPr/>
          <p:nvPr/>
        </p:nvSpPr>
        <p:spPr>
          <a:xfrm>
            <a:off x="838200" y="1690688"/>
            <a:ext cx="914400" cy="43239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ysClr val="windowText" lastClr="000000"/>
                </a:solidFill>
                <a:latin typeface="Helvetica Neue Medium" panose="02000503000000020004" pitchFamily="2" charset="0"/>
                <a:ea typeface="Helvetica Neue Medium" panose="02000503000000020004" pitchFamily="2" charset="0"/>
                <a:cs typeface="Helvetica Neue Medium" panose="02000503000000020004" pitchFamily="2" charset="0"/>
              </a:rPr>
              <a:t>What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FD83845-597D-F676-3B2A-348232C27E38}"/>
              </a:ext>
            </a:extLst>
          </p:cNvPr>
          <p:cNvSpPr/>
          <p:nvPr/>
        </p:nvSpPr>
        <p:spPr>
          <a:xfrm>
            <a:off x="1752601" y="1691159"/>
            <a:ext cx="914400" cy="43239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ysClr val="windowText" lastClr="000000"/>
                </a:solidFill>
                <a:latin typeface="Helvetica Neue Medium" panose="02000503000000020004" pitchFamily="2" charset="0"/>
                <a:ea typeface="Helvetica Neue Medium" panose="02000503000000020004" pitchFamily="2" charset="0"/>
                <a:cs typeface="Helvetica Neue Medium" panose="02000503000000020004" pitchFamily="2" charset="0"/>
              </a:rPr>
              <a:t>Day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F7A1137-AB1F-E714-656B-84342EECAEBF}"/>
              </a:ext>
            </a:extLst>
          </p:cNvPr>
          <p:cNvSpPr/>
          <p:nvPr/>
        </p:nvSpPr>
        <p:spPr>
          <a:xfrm>
            <a:off x="2667001" y="1690688"/>
            <a:ext cx="914400" cy="43239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ysClr val="windowText" lastClr="000000"/>
                </a:solidFill>
                <a:latin typeface="Helvetica Neue Medium" panose="02000503000000020004" pitchFamily="2" charset="0"/>
                <a:ea typeface="Helvetica Neue Medium" panose="02000503000000020004" pitchFamily="2" charset="0"/>
                <a:cs typeface="Helvetica Neue Medium" panose="02000503000000020004" pitchFamily="2" charset="0"/>
              </a:rPr>
              <a:t>Is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E3CC35FF-7816-E7BE-D36E-C5C726E3EEF0}"/>
              </a:ext>
            </a:extLst>
          </p:cNvPr>
          <p:cNvSpPr/>
          <p:nvPr/>
        </p:nvSpPr>
        <p:spPr>
          <a:xfrm>
            <a:off x="3581401" y="1690688"/>
            <a:ext cx="914400" cy="43239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ysClr val="windowText" lastClr="000000"/>
                </a:solidFill>
                <a:latin typeface="Helvetica Neue Medium" panose="02000503000000020004" pitchFamily="2" charset="0"/>
                <a:ea typeface="Helvetica Neue Medium" panose="02000503000000020004" pitchFamily="2" charset="0"/>
                <a:cs typeface="Helvetica Neue Medium" panose="02000503000000020004" pitchFamily="2" charset="0"/>
              </a:rPr>
              <a:t>Dean’s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27F87870-A961-CE63-1EF0-050B334AD263}"/>
              </a:ext>
            </a:extLst>
          </p:cNvPr>
          <p:cNvSpPr/>
          <p:nvPr/>
        </p:nvSpPr>
        <p:spPr>
          <a:xfrm>
            <a:off x="4495801" y="1690688"/>
            <a:ext cx="914400" cy="43239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ysClr val="windowText" lastClr="000000"/>
                </a:solidFill>
                <a:latin typeface="Helvetica Neue Medium" panose="02000503000000020004" pitchFamily="2" charset="0"/>
                <a:ea typeface="Helvetica Neue Medium" panose="02000503000000020004" pitchFamily="2" charset="0"/>
                <a:cs typeface="Helvetica Neue Medium" panose="02000503000000020004" pitchFamily="2" charset="0"/>
              </a:rPr>
              <a:t>Date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D0732E69-5F4B-4FB1-B5ED-C5DD1B331201}"/>
              </a:ext>
            </a:extLst>
          </p:cNvPr>
          <p:cNvSpPr/>
          <p:nvPr/>
        </p:nvSpPr>
        <p:spPr>
          <a:xfrm>
            <a:off x="5410201" y="1690688"/>
            <a:ext cx="914400" cy="43239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ysClr val="windowText" lastClr="000000"/>
                </a:solidFill>
                <a:latin typeface="Helvetica Neue Medium" panose="02000503000000020004" pitchFamily="2" charset="0"/>
                <a:ea typeface="Helvetica Neue Medium" panose="02000503000000020004" pitchFamily="2" charset="0"/>
                <a:cs typeface="Helvetica Neue Medium" panose="02000503000000020004" pitchFamily="2" charset="0"/>
              </a:rPr>
              <a:t>May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AA788E9D-6C6B-D9CF-C6F0-CA27C5FBD1E6}"/>
              </a:ext>
            </a:extLst>
          </p:cNvPr>
          <p:cNvSpPr txBox="1"/>
          <p:nvPr/>
        </p:nvSpPr>
        <p:spPr>
          <a:xfrm>
            <a:off x="6492785" y="1032419"/>
            <a:ext cx="440365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Helvetica Neue Medium" panose="02000503000000020004" pitchFamily="2" charset="0"/>
                <a:ea typeface="Helvetica Neue Medium" panose="02000503000000020004" pitchFamily="2" charset="0"/>
                <a:cs typeface="Helvetica Neue Medium" panose="02000503000000020004" pitchFamily="2" charset="0"/>
              </a:rPr>
              <a:t>Only need to compute hidden state for new token!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69E6CF90-5F3C-E110-A5F4-92AB7467868D}"/>
              </a:ext>
            </a:extLst>
          </p:cNvPr>
          <p:cNvSpPr/>
          <p:nvPr/>
        </p:nvSpPr>
        <p:spPr>
          <a:xfrm>
            <a:off x="2667000" y="4224596"/>
            <a:ext cx="914400" cy="43239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ysClr val="windowText" lastClr="000000"/>
                </a:solidFill>
                <a:latin typeface="Helvetica Neue Medium" panose="02000503000000020004" pitchFamily="2" charset="0"/>
                <a:ea typeface="Helvetica Neue Medium" panose="02000503000000020004" pitchFamily="2" charset="0"/>
                <a:cs typeface="Helvetica Neue Medium" panose="02000503000000020004" pitchFamily="2" charset="0"/>
              </a:rPr>
              <a:t>5th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EDF268DA-3293-997D-ACA9-C28CA9D8FAB8}"/>
              </a:ext>
            </a:extLst>
          </p:cNvPr>
          <p:cNvSpPr/>
          <p:nvPr/>
        </p:nvSpPr>
        <p:spPr>
          <a:xfrm>
            <a:off x="6308224" y="2402958"/>
            <a:ext cx="3690188" cy="1325563"/>
          </a:xfrm>
          <a:prstGeom prst="rect">
            <a:avLst/>
          </a:prstGeom>
          <a:solidFill>
            <a:schemeClr val="accent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ysClr val="windowText" lastClr="000000"/>
                </a:solidFill>
                <a:latin typeface="Helvetica Neue Medium" panose="02000503000000020004" pitchFamily="2" charset="0"/>
                <a:ea typeface="Helvetica Neue Medium" panose="02000503000000020004" pitchFamily="2" charset="0"/>
                <a:cs typeface="Helvetica Neue Medium" panose="02000503000000020004" pitchFamily="2" charset="0"/>
              </a:rPr>
              <a:t>Model</a:t>
            </a:r>
            <a:endParaRPr lang="en-US" sz="2400" dirty="0">
              <a:solidFill>
                <a:sysClr val="windowText" lastClr="000000"/>
              </a:solidFill>
              <a:latin typeface="Helvetica Neue Medium" panose="02000503000000020004" pitchFamily="2" charset="0"/>
              <a:ea typeface="Helvetica Neue Medium" panose="02000503000000020004" pitchFamily="2" charset="0"/>
              <a:cs typeface="Helvetica Neue Medium" panose="02000503000000020004" pitchFamily="2" charset="0"/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AEFA4979-446B-4D85-25BF-57BBDFF4E8FE}"/>
              </a:ext>
            </a:extLst>
          </p:cNvPr>
          <p:cNvSpPr/>
          <p:nvPr/>
        </p:nvSpPr>
        <p:spPr>
          <a:xfrm>
            <a:off x="6324601" y="3888408"/>
            <a:ext cx="3690188" cy="1325563"/>
          </a:xfrm>
          <a:prstGeom prst="rect">
            <a:avLst/>
          </a:prstGeom>
          <a:solidFill>
            <a:schemeClr val="accent2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ysClr val="windowText" lastClr="000000"/>
                </a:solidFill>
                <a:latin typeface="Helvetica Neue Medium" panose="02000503000000020004" pitchFamily="2" charset="0"/>
                <a:ea typeface="Helvetica Neue Medium" panose="02000503000000020004" pitchFamily="2" charset="0"/>
                <a:cs typeface="Helvetica Neue Medium" panose="02000503000000020004" pitchFamily="2" charset="0"/>
              </a:rPr>
              <a:t>KV Cache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BDE56CD6-BD45-24AD-C285-A9D1D26F930D}"/>
              </a:ext>
            </a:extLst>
          </p:cNvPr>
          <p:cNvSpPr/>
          <p:nvPr/>
        </p:nvSpPr>
        <p:spPr>
          <a:xfrm>
            <a:off x="838200" y="2402958"/>
            <a:ext cx="4572001" cy="1325563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ysClr val="windowText" lastClr="000000"/>
                </a:solidFill>
                <a:latin typeface="Helvetica Neue Medium" panose="02000503000000020004" pitchFamily="2" charset="0"/>
                <a:ea typeface="Helvetica Neue Medium" panose="02000503000000020004" pitchFamily="2" charset="0"/>
                <a:cs typeface="Helvetica Neue Medium" panose="02000503000000020004" pitchFamily="2" charset="0"/>
              </a:rPr>
              <a:t>Compute Attention</a:t>
            </a:r>
          </a:p>
          <a:p>
            <a:pPr algn="ctr"/>
            <a:r>
              <a:rPr lang="en-US" sz="2400" dirty="0">
                <a:solidFill>
                  <a:sysClr val="windowText" lastClr="000000"/>
                </a:solidFill>
                <a:latin typeface="Helvetica Neue Medium" panose="02000503000000020004" pitchFamily="2" charset="0"/>
                <a:ea typeface="Helvetica Neue Medium" panose="02000503000000020004" pitchFamily="2" charset="0"/>
                <a:cs typeface="Helvetica Neue Medium" panose="02000503000000020004" pitchFamily="2" charset="0"/>
              </a:rPr>
              <a:t>Single Vector Computation</a:t>
            </a:r>
          </a:p>
        </p:txBody>
      </p: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C354CBB7-358F-6632-8E4E-3607C3BF27B5}"/>
              </a:ext>
            </a:extLst>
          </p:cNvPr>
          <p:cNvCxnSpPr/>
          <p:nvPr/>
        </p:nvCxnSpPr>
        <p:spPr>
          <a:xfrm>
            <a:off x="3124201" y="2123078"/>
            <a:ext cx="0" cy="27988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8F697E04-7798-813A-5239-15967FF8237E}"/>
              </a:ext>
            </a:extLst>
          </p:cNvPr>
          <p:cNvCxnSpPr/>
          <p:nvPr/>
        </p:nvCxnSpPr>
        <p:spPr>
          <a:xfrm>
            <a:off x="4041995" y="2123078"/>
            <a:ext cx="0" cy="27988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F9EECE0C-BD43-463D-477C-211A4579A126}"/>
              </a:ext>
            </a:extLst>
          </p:cNvPr>
          <p:cNvCxnSpPr/>
          <p:nvPr/>
        </p:nvCxnSpPr>
        <p:spPr>
          <a:xfrm>
            <a:off x="4917332" y="2123078"/>
            <a:ext cx="0" cy="27988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6F0456C8-4CB4-F146-F661-EA6604EA6C26}"/>
              </a:ext>
            </a:extLst>
          </p:cNvPr>
          <p:cNvCxnSpPr/>
          <p:nvPr/>
        </p:nvCxnSpPr>
        <p:spPr>
          <a:xfrm>
            <a:off x="2193588" y="2123078"/>
            <a:ext cx="0" cy="27988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74A8C630-52BB-6E82-B428-FD241A2C6883}"/>
              </a:ext>
            </a:extLst>
          </p:cNvPr>
          <p:cNvCxnSpPr/>
          <p:nvPr/>
        </p:nvCxnSpPr>
        <p:spPr>
          <a:xfrm>
            <a:off x="1279188" y="2123078"/>
            <a:ext cx="0" cy="27988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47165CF2-B108-EE96-8491-859039D8DB46}"/>
              </a:ext>
            </a:extLst>
          </p:cNvPr>
          <p:cNvCxnSpPr/>
          <p:nvPr/>
        </p:nvCxnSpPr>
        <p:spPr>
          <a:xfrm>
            <a:off x="5851611" y="2140104"/>
            <a:ext cx="0" cy="27988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C53713A4-24CA-CE60-E55F-6FD78FE1E190}"/>
              </a:ext>
            </a:extLst>
          </p:cNvPr>
          <p:cNvCxnSpPr>
            <a:cxnSpLocks/>
            <a:stCxn id="16" idx="1"/>
            <a:endCxn id="18" idx="3"/>
          </p:cNvCxnSpPr>
          <p:nvPr/>
        </p:nvCxnSpPr>
        <p:spPr>
          <a:xfrm flipH="1">
            <a:off x="5410201" y="3065740"/>
            <a:ext cx="898023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BA93D48E-1846-02F2-667F-445129BEF43C}"/>
              </a:ext>
            </a:extLst>
          </p:cNvPr>
          <p:cNvCxnSpPr>
            <a:cxnSpLocks/>
            <a:stCxn id="17" idx="1"/>
            <a:endCxn id="18" idx="3"/>
          </p:cNvCxnSpPr>
          <p:nvPr/>
        </p:nvCxnSpPr>
        <p:spPr>
          <a:xfrm flipH="1" flipV="1">
            <a:off x="5410201" y="3065740"/>
            <a:ext cx="914400" cy="148545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2" name="Rectangle 31">
            <a:extLst>
              <a:ext uri="{FF2B5EF4-FFF2-40B4-BE49-F238E27FC236}">
                <a16:creationId xmlns:a16="http://schemas.microsoft.com/office/drawing/2014/main" id="{61F11821-4318-3284-6483-E7E1BD00043D}"/>
              </a:ext>
            </a:extLst>
          </p:cNvPr>
          <p:cNvSpPr/>
          <p:nvPr/>
        </p:nvSpPr>
        <p:spPr>
          <a:xfrm>
            <a:off x="1295400" y="4656986"/>
            <a:ext cx="3690188" cy="1325563"/>
          </a:xfrm>
          <a:prstGeom prst="rect">
            <a:avLst/>
          </a:prstGeom>
          <a:solidFill>
            <a:schemeClr val="accent2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ysClr val="windowText" lastClr="000000"/>
                </a:solidFill>
                <a:latin typeface="Helvetica Neue Medium" panose="02000503000000020004" pitchFamily="2" charset="0"/>
                <a:ea typeface="Helvetica Neue Medium" panose="02000503000000020004" pitchFamily="2" charset="0"/>
                <a:cs typeface="Helvetica Neue Medium" panose="02000503000000020004" pitchFamily="2" charset="0"/>
              </a:rPr>
              <a:t>New KV Cache, Contains “May”</a:t>
            </a:r>
          </a:p>
        </p:txBody>
      </p:sp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id="{C12E6B14-2ED5-CF06-2876-443054F067A3}"/>
              </a:ext>
            </a:extLst>
          </p:cNvPr>
          <p:cNvCxnSpPr>
            <a:cxnSpLocks/>
            <a:endCxn id="14" idx="0"/>
          </p:cNvCxnSpPr>
          <p:nvPr/>
        </p:nvCxnSpPr>
        <p:spPr>
          <a:xfrm>
            <a:off x="3124200" y="3748468"/>
            <a:ext cx="0" cy="476128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5" name="TextBox 34">
            <a:extLst>
              <a:ext uri="{FF2B5EF4-FFF2-40B4-BE49-F238E27FC236}">
                <a16:creationId xmlns:a16="http://schemas.microsoft.com/office/drawing/2014/main" id="{6F379CF3-2E01-FE64-7B0E-12EF39AAB983}"/>
              </a:ext>
            </a:extLst>
          </p:cNvPr>
          <p:cNvSpPr txBox="1"/>
          <p:nvPr/>
        </p:nvSpPr>
        <p:spPr>
          <a:xfrm>
            <a:off x="6308223" y="5373858"/>
            <a:ext cx="567174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Helvetica Neue Medium" panose="02000503000000020004" pitchFamily="2" charset="0"/>
                <a:ea typeface="Helvetica Neue Medium" panose="02000503000000020004" pitchFamily="2" charset="0"/>
                <a:cs typeface="Helvetica Neue Medium" panose="02000503000000020004" pitchFamily="2" charset="0"/>
              </a:rPr>
              <a:t>Repeat the process until generated tokens “good enough”</a:t>
            </a:r>
          </a:p>
        </p:txBody>
      </p:sp>
    </p:spTree>
    <p:extLst>
      <p:ext uri="{BB962C8B-B14F-4D97-AF65-F5344CB8AC3E}">
        <p14:creationId xmlns:p14="http://schemas.microsoft.com/office/powerpoint/2010/main" val="38599140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2" grpId="0"/>
      <p:bldP spid="14" grpId="0" animBg="1"/>
      <p:bldP spid="16" grpId="0" animBg="1"/>
      <p:bldP spid="17" grpId="0" animBg="1"/>
      <p:bldP spid="18" grpId="0" uiExpand="1" build="p" animBg="1"/>
      <p:bldP spid="32" grpId="0" animBg="1"/>
      <p:bldP spid="35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Metadata/LabelInfo.xml><?xml version="1.0" encoding="utf-8"?>
<clbl:labelList xmlns:clbl="http://schemas.microsoft.com/office/2020/mipLabelMetadata">
  <clbl:label id="{2ff60116-7431-425d-b5af-077d7791bda4}" enabled="0" method="" siteId="{2ff60116-7431-425d-b5af-077d7791bda4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26597</TotalTime>
  <Words>1358</Words>
  <Application>Microsoft Macintosh PowerPoint</Application>
  <PresentationFormat>Widescreen</PresentationFormat>
  <Paragraphs>240</Paragraphs>
  <Slides>31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7" baseType="lpstr">
      <vt:lpstr>Aptos</vt:lpstr>
      <vt:lpstr>Arial</vt:lpstr>
      <vt:lpstr>HELVETICA NEUE MEDIUM</vt:lpstr>
      <vt:lpstr>HELVETICA NEUE MEDIUM</vt:lpstr>
      <vt:lpstr>Wingdings</vt:lpstr>
      <vt:lpstr>Office Theme</vt:lpstr>
      <vt:lpstr>Systems Problems in ML Inference</vt:lpstr>
      <vt:lpstr>Inference Presents New Challenges</vt:lpstr>
      <vt:lpstr>What is Inference</vt:lpstr>
      <vt:lpstr>Inference: Bird’s Eye View</vt:lpstr>
      <vt:lpstr>Post-Inference Work</vt:lpstr>
      <vt:lpstr>Inference Metrics</vt:lpstr>
      <vt:lpstr>Inference: Pre-Fill and Decode</vt:lpstr>
      <vt:lpstr>Pre-Fill</vt:lpstr>
      <vt:lpstr>Decode</vt:lpstr>
      <vt:lpstr>LLM with/without KV Cache</vt:lpstr>
      <vt:lpstr>Inference vs. Training</vt:lpstr>
      <vt:lpstr>Inference at Scale</vt:lpstr>
      <vt:lpstr>Systems Challenges for Inference</vt:lpstr>
      <vt:lpstr>Challenge 1 - Scheduling</vt:lpstr>
      <vt:lpstr>Solution: Heterogenous Resource Pools</vt:lpstr>
      <vt:lpstr>Solution: Batching</vt:lpstr>
      <vt:lpstr>Challenge 2: KV Caches Get Big</vt:lpstr>
      <vt:lpstr>Solution: PagedAttention</vt:lpstr>
      <vt:lpstr>PagedAttention: Memory Management</vt:lpstr>
      <vt:lpstr>PagedAttention: Memory Management</vt:lpstr>
      <vt:lpstr>PagedAttention: Memory Management</vt:lpstr>
      <vt:lpstr>PagedAttention: Memory Management</vt:lpstr>
      <vt:lpstr>PagedAttention: Memory Management</vt:lpstr>
      <vt:lpstr>PagedAttention: Memory Management</vt:lpstr>
      <vt:lpstr>PagedAttention: Efficient Memory Usage</vt:lpstr>
      <vt:lpstr>PagedAttention: Next Steps</vt:lpstr>
      <vt:lpstr>Challenge 3: Access Control</vt:lpstr>
      <vt:lpstr>Solution: Guardrails</vt:lpstr>
      <vt:lpstr>LLMs Accelerate Attack and Defense!</vt:lpstr>
      <vt:lpstr>Aside: Specialized Hardware</vt:lpstr>
      <vt:lpstr>ML Problems Benefit From Systems Solutions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Nicolaas M. Kaashoek</dc:creator>
  <cp:lastModifiedBy>Nicolaas M. Kaashoek</cp:lastModifiedBy>
  <cp:revision>11</cp:revision>
  <cp:lastPrinted>2026-02-25T01:04:36Z</cp:lastPrinted>
  <dcterms:created xsi:type="dcterms:W3CDTF">2026-02-04T19:00:28Z</dcterms:created>
  <dcterms:modified xsi:type="dcterms:W3CDTF">2026-04-21T13:00:57Z</dcterms:modified>
</cp:coreProperties>
</file>